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7" r:id="rId5"/>
    <p:sldId id="278" r:id="rId6"/>
    <p:sldId id="279" r:id="rId7"/>
    <p:sldId id="280" r:id="rId8"/>
    <p:sldId id="281" r:id="rId9"/>
    <p:sldId id="282" r:id="rId10"/>
    <p:sldId id="283" r:id="rId11"/>
    <p:sldId id="284" r:id="rId12"/>
    <p:sldId id="285" r:id="rId13"/>
    <p:sldId id="287" r:id="rId14"/>
    <p:sldId id="288" r:id="rId15"/>
    <p:sldId id="286"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00" autoAdjust="0"/>
    <p:restoredTop sz="94343" autoAdjust="0"/>
  </p:normalViewPr>
  <p:slideViewPr>
    <p:cSldViewPr snapToGrid="0">
      <p:cViewPr varScale="1">
        <p:scale>
          <a:sx n="70" d="100"/>
          <a:sy n="70" d="100"/>
        </p:scale>
        <p:origin x="780" y="66"/>
      </p:cViewPr>
      <p:guideLst/>
    </p:cSldViewPr>
  </p:slideViewPr>
  <p:notesTextViewPr>
    <p:cViewPr>
      <p:scale>
        <a:sx n="100" d="100"/>
        <a:sy n="100" d="100"/>
      </p:scale>
      <p:origin x="0" y="0"/>
    </p:cViewPr>
  </p:notesTextViewPr>
  <p:notesViewPr>
    <p:cSldViewPr snapToGrid="0">
      <p:cViewPr varScale="1">
        <p:scale>
          <a:sx n="53" d="100"/>
          <a:sy n="5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13/12/2017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13/12/2017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a:p>
        </p:txBody>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7" name="Group 6"/>
          <p:cNvGrpSpPr/>
          <p:nvPr userDrawn="1"/>
        </p:nvGrpSpPr>
        <p:grpSpPr>
          <a:xfrm>
            <a:off x="0" y="0"/>
            <a:ext cx="3644153" cy="1035424"/>
            <a:chOff x="0" y="0"/>
            <a:chExt cx="3644153" cy="1035424"/>
          </a:xfrm>
        </p:grpSpPr>
        <p:sp>
          <p:nvSpPr>
            <p:cNvPr id="9" name="Rectangle 8"/>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2" name="Rectangle 11"/>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pic>
        <p:nvPicPr>
          <p:cNvPr id="13" name="Picture 12"/>
          <p:cNvPicPr>
            <a:picLocks noChangeAspect="1"/>
          </p:cNvPicPr>
          <p:nvPr userDrawn="1"/>
        </p:nvPicPr>
        <p:blipFill>
          <a:blip r:embed="rId3"/>
          <a:stretch>
            <a:fillRect/>
          </a:stretch>
        </p:blipFill>
        <p:spPr>
          <a:xfrm>
            <a:off x="3644153" y="71204"/>
            <a:ext cx="893016" cy="89301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3" name="Rectangle 2"/>
          <p:cNvSpPr/>
          <p:nvPr userDrawn="1"/>
        </p:nvSpPr>
        <p:spPr>
          <a:xfrm>
            <a:off x="1667435" y="1"/>
            <a:ext cx="2581836"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0" y="0"/>
            <a:ext cx="3644153" cy="1035424"/>
            <a:chOff x="0" y="0"/>
            <a:chExt cx="3644153" cy="1035424"/>
          </a:xfrm>
        </p:grpSpPr>
        <p:sp>
          <p:nvSpPr>
            <p:cNvPr id="2" name="Rectangle 1"/>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7" name="Rectangle 16"/>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pic>
        <p:nvPicPr>
          <p:cNvPr id="12" name="Picture 11"/>
          <p:cNvPicPr>
            <a:picLocks noChangeAspect="1"/>
          </p:cNvPicPr>
          <p:nvPr userDrawn="1"/>
        </p:nvPicPr>
        <p:blipFill>
          <a:blip r:embed="rId3"/>
          <a:stretch>
            <a:fillRect/>
          </a:stretch>
        </p:blipFill>
        <p:spPr>
          <a:xfrm>
            <a:off x="3657600" y="45675"/>
            <a:ext cx="900953" cy="90095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Group 6"/>
          <p:cNvGrpSpPr/>
          <p:nvPr userDrawn="1"/>
        </p:nvGrpSpPr>
        <p:grpSpPr>
          <a:xfrm>
            <a:off x="0" y="0"/>
            <a:ext cx="3644153" cy="1035424"/>
            <a:chOff x="0" y="0"/>
            <a:chExt cx="3644153" cy="1035424"/>
          </a:xfrm>
        </p:grpSpPr>
        <p:sp>
          <p:nvSpPr>
            <p:cNvPr id="9" name="Rectangle 8"/>
            <p:cNvSpPr/>
            <p:nvPr userDrawn="1"/>
          </p:nvSpPr>
          <p:spPr>
            <a:xfrm>
              <a:off x="0" y="0"/>
              <a:ext cx="1048871" cy="103542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effectLst>
                    <a:outerShdw blurRad="38100" dist="38100" dir="2700000" algn="tl">
                      <a:srgbClr val="000000">
                        <a:alpha val="43137"/>
                      </a:srgbClr>
                    </a:outerShdw>
                  </a:effectLst>
                </a:rPr>
                <a:t>ASP</a:t>
              </a:r>
              <a:r>
                <a:rPr lang="en-US" b="1" baseline="0" smtClean="0">
                  <a:effectLst>
                    <a:outerShdw blurRad="38100" dist="38100" dir="2700000" algn="tl">
                      <a:srgbClr val="000000">
                        <a:alpha val="43137"/>
                      </a:srgbClr>
                    </a:outerShdw>
                  </a:effectLst>
                </a:rPr>
                <a:t> .NET MVC</a:t>
              </a:r>
              <a:endParaRPr lang="en-US" b="1">
                <a:effectLst>
                  <a:outerShdw blurRad="38100" dist="38100" dir="2700000" algn="tl">
                    <a:srgbClr val="000000">
                      <a:alpha val="43137"/>
                    </a:srgbClr>
                  </a:outerShdw>
                </a:effectLst>
              </a:endParaRPr>
            </a:p>
          </p:txBody>
        </p:sp>
        <p:sp>
          <p:nvSpPr>
            <p:cNvPr id="10" name="Rectangle 9"/>
            <p:cNvSpPr/>
            <p:nvPr userDrawn="1"/>
          </p:nvSpPr>
          <p:spPr>
            <a:xfrm>
              <a:off x="1048871" y="0"/>
              <a:ext cx="2595282" cy="1035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1"/>
                  </a:solidFill>
                  <a:effectLst>
                    <a:outerShdw blurRad="38100" dist="25400" dir="5400000" algn="ctr" rotWithShape="0">
                      <a:srgbClr val="6E747A">
                        <a:alpha val="43000"/>
                      </a:srgbClr>
                    </a:outerShdw>
                  </a:effectLst>
                </a:rPr>
                <a:t>ĐẠI</a:t>
              </a:r>
              <a:r>
                <a:rPr lang="en-US" b="0" cap="none" spc="0" baseline="0" smtClean="0">
                  <a:ln w="0"/>
                  <a:solidFill>
                    <a:schemeClr val="accent1"/>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1"/>
                  </a:solidFill>
                  <a:effectLst>
                    <a:outerShdw blurRad="38100" dist="25400" dir="5400000" algn="ctr" rotWithShape="0">
                      <a:srgbClr val="6E747A">
                        <a:alpha val="43000"/>
                      </a:srgbClr>
                    </a:outerShdw>
                  </a:effectLst>
                </a:rPr>
                <a:t>Khoa</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Công</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nghệ</a:t>
              </a:r>
              <a:r>
                <a:rPr lang="en-US" b="0" cap="none" spc="0" baseline="0" smtClean="0">
                  <a:ln w="0"/>
                  <a:solidFill>
                    <a:schemeClr val="accent1"/>
                  </a:solidFill>
                  <a:effectLst>
                    <a:outerShdw blurRad="38100" dist="25400" dir="5400000" algn="ctr" rotWithShape="0">
                      <a:srgbClr val="6E747A">
                        <a:alpha val="43000"/>
                      </a:srgbClr>
                    </a:outerShdw>
                  </a:effectLst>
                </a:rPr>
                <a:t> </a:t>
              </a:r>
              <a:r>
                <a:rPr lang="en-US" b="0" cap="none" spc="0" baseline="0" err="1" smtClean="0">
                  <a:ln w="0"/>
                  <a:solidFill>
                    <a:schemeClr val="accent1"/>
                  </a:solidFill>
                  <a:effectLst>
                    <a:outerShdw blurRad="38100" dist="25400" dir="5400000" algn="ctr" rotWithShape="0">
                      <a:srgbClr val="6E747A">
                        <a:alpha val="43000"/>
                      </a:srgbClr>
                    </a:outerShdw>
                  </a:effectLst>
                </a:rPr>
                <a:t>thông</a:t>
              </a:r>
              <a:r>
                <a:rPr lang="en-US" b="0" cap="none" spc="0" baseline="0" smtClean="0">
                  <a:ln w="0"/>
                  <a:solidFill>
                    <a:schemeClr val="accent1"/>
                  </a:solidFill>
                  <a:effectLst>
                    <a:outerShdw blurRad="38100" dist="25400" dir="5400000" algn="ctr" rotWithShape="0">
                      <a:srgbClr val="6E747A">
                        <a:alpha val="43000"/>
                      </a:srgbClr>
                    </a:outerShdw>
                  </a:effectLst>
                </a:rPr>
                <a:t> tin</a:t>
              </a:r>
              <a:endParaRPr lang="en-US" b="0" cap="none" spc="0">
                <a:ln w="0"/>
                <a:solidFill>
                  <a:schemeClr val="accent1"/>
                </a:solidFill>
                <a:effectLst>
                  <a:outerShdw blurRad="38100" dist="25400" dir="5400000" algn="ctr" rotWithShape="0">
                    <a:srgbClr val="6E747A">
                      <a:alpha val="43000"/>
                    </a:srgbClr>
                  </a:outerShdw>
                </a:effectLst>
              </a:endParaRPr>
            </a:p>
          </p:txBody>
        </p:sp>
      </p:grpSp>
      <p:pic>
        <p:nvPicPr>
          <p:cNvPr id="8" name="Picture 7"/>
          <p:cNvPicPr>
            <a:picLocks noChangeAspect="1"/>
          </p:cNvPicPr>
          <p:nvPr userDrawn="1"/>
        </p:nvPicPr>
        <p:blipFill>
          <a:blip r:embed="rId2"/>
          <a:stretch>
            <a:fillRect/>
          </a:stretch>
        </p:blipFill>
        <p:spPr>
          <a:xfrm>
            <a:off x="3644153" y="127361"/>
            <a:ext cx="780701" cy="780701"/>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26504"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577081"/>
          </a:xfrm>
          <a:prstGeom prst="rect">
            <a:avLst/>
          </a:prstGeom>
          <a:noFill/>
          <a:ln w="9525">
            <a:noFill/>
            <a:miter lim="800000"/>
            <a:headEnd/>
            <a:tailEnd/>
          </a:ln>
        </p:spPr>
        <p:txBody>
          <a:bodyPr wrap="square">
            <a:spAutoFit/>
          </a:bodyPr>
          <a:lstStyle/>
          <a:p>
            <a:pPr marL="0" lvl="1" defTabSz="914088">
              <a:defRPr/>
            </a:pPr>
            <a:r>
              <a:rPr lang="en-US" sz="1050" smtClean="0">
                <a:solidFill>
                  <a:schemeClr val="bg1">
                    <a:lumMod val="85000"/>
                  </a:schemeClr>
                </a:solidFill>
              </a:rPr>
              <a:t>GV: ThS.</a:t>
            </a:r>
            <a:r>
              <a:rPr lang="en-US" sz="1050" baseline="0" smtClean="0">
                <a:solidFill>
                  <a:schemeClr val="bg1">
                    <a:lumMod val="85000"/>
                  </a:schemeClr>
                </a:solidFill>
              </a:rPr>
              <a:t> Nguyễn Minh Phúc</a:t>
            </a:r>
          </a:p>
          <a:p>
            <a:pPr marL="0" lvl="1" defTabSz="914088">
              <a:defRPr/>
            </a:pPr>
            <a:r>
              <a:rPr lang="en-US" sz="1050" baseline="0" smtClean="0">
                <a:solidFill>
                  <a:schemeClr val="bg1">
                    <a:lumMod val="85000"/>
                  </a:schemeClr>
                </a:solidFill>
              </a:rPr>
              <a:t>Khoa Công nghệ thông tin – Đại học Lạc Hồng</a:t>
            </a:r>
          </a:p>
          <a:p>
            <a:pPr marL="0" lvl="1" defTabSz="914088">
              <a:defRPr/>
            </a:pPr>
            <a:r>
              <a:rPr lang="en-US" sz="1050" baseline="0" smtClean="0">
                <a:solidFill>
                  <a:schemeClr val="bg1">
                    <a:lumMod val="85000"/>
                  </a:schemeClr>
                </a:solidFill>
              </a:rPr>
              <a:t>ĐT: 0911132816 - 0902510770</a:t>
            </a:r>
            <a:endParaRPr lang="en-US" sz="1050">
              <a:solidFill>
                <a:schemeClr val="bg1">
                  <a:lumMod val="85000"/>
                </a:schemeClr>
              </a:solidFill>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642113" cy="2229412"/>
          </a:xfrm>
          <a:prstGeom prst="rect">
            <a:avLst/>
          </a:prstGeom>
        </p:spPr>
      </p:pic>
      <p:grpSp>
        <p:nvGrpSpPr>
          <p:cNvPr id="7" name="Group 6"/>
          <p:cNvGrpSpPr/>
          <p:nvPr userDrawn="1"/>
        </p:nvGrpSpPr>
        <p:grpSpPr>
          <a:xfrm>
            <a:off x="1748117" y="3537111"/>
            <a:ext cx="3765177" cy="1035424"/>
            <a:chOff x="0" y="0"/>
            <a:chExt cx="3644153" cy="1035424"/>
          </a:xfrm>
          <a:solidFill>
            <a:schemeClr val="accent1">
              <a:lumMod val="40000"/>
              <a:lumOff val="60000"/>
            </a:schemeClr>
          </a:solidFill>
        </p:grpSpPr>
        <p:sp>
          <p:nvSpPr>
            <p:cNvPr id="8" name="Rectangle 7"/>
            <p:cNvSpPr/>
            <p:nvPr userDrawn="1"/>
          </p:nvSpPr>
          <p:spPr>
            <a:xfrm>
              <a:off x="0" y="0"/>
              <a:ext cx="1048871" cy="1035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smtClean="0">
                  <a:solidFill>
                    <a:srgbClr val="7030A0"/>
                  </a:solidFill>
                  <a:effectLst/>
                </a:rPr>
                <a:t>ASP</a:t>
              </a:r>
              <a:r>
                <a:rPr lang="en-US" b="0" baseline="0" smtClean="0">
                  <a:solidFill>
                    <a:srgbClr val="7030A0"/>
                  </a:solidFill>
                  <a:effectLst/>
                </a:rPr>
                <a:t> .NET MVC</a:t>
              </a:r>
              <a:endParaRPr lang="en-US" b="0">
                <a:solidFill>
                  <a:srgbClr val="7030A0"/>
                </a:solidFill>
                <a:effectLst/>
              </a:endParaRPr>
            </a:p>
          </p:txBody>
        </p:sp>
        <p:sp>
          <p:nvSpPr>
            <p:cNvPr id="9" name="Rectangle 8"/>
            <p:cNvSpPr/>
            <p:nvPr userDrawn="1"/>
          </p:nvSpPr>
          <p:spPr>
            <a:xfrm>
              <a:off x="1048871" y="0"/>
              <a:ext cx="2595282" cy="10354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cap="none" spc="0" smtClean="0">
                  <a:ln w="0"/>
                  <a:solidFill>
                    <a:schemeClr val="accent2">
                      <a:lumMod val="50000"/>
                    </a:schemeClr>
                  </a:solidFill>
                  <a:effectLst>
                    <a:outerShdw blurRad="38100" dist="25400" dir="5400000" algn="ctr" rotWithShape="0">
                      <a:srgbClr val="6E747A">
                        <a:alpha val="43000"/>
                      </a:srgbClr>
                    </a:outerShdw>
                  </a:effectLst>
                </a:rPr>
                <a:t>ĐẠI</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HỌC LẠC HỒNG</a:t>
              </a:r>
            </a:p>
            <a:p>
              <a:pPr algn="ct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Khoa</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Công</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nghệ</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a:t>
              </a:r>
              <a:r>
                <a:rPr lang="en-US" b="0" cap="none" spc="0" baseline="0" err="1" smtClean="0">
                  <a:ln w="0"/>
                  <a:solidFill>
                    <a:schemeClr val="accent2">
                      <a:lumMod val="50000"/>
                    </a:schemeClr>
                  </a:solidFill>
                  <a:effectLst>
                    <a:outerShdw blurRad="38100" dist="25400" dir="5400000" algn="ctr" rotWithShape="0">
                      <a:srgbClr val="6E747A">
                        <a:alpha val="43000"/>
                      </a:srgbClr>
                    </a:outerShdw>
                  </a:effectLst>
                </a:rPr>
                <a:t>thông</a:t>
              </a:r>
              <a:r>
                <a:rPr lang="en-US" b="0" cap="none" spc="0" baseline="0" smtClean="0">
                  <a:ln w="0"/>
                  <a:solidFill>
                    <a:schemeClr val="accent2">
                      <a:lumMod val="50000"/>
                    </a:schemeClr>
                  </a:solidFill>
                  <a:effectLst>
                    <a:outerShdw blurRad="38100" dist="25400" dir="5400000" algn="ctr" rotWithShape="0">
                      <a:srgbClr val="6E747A">
                        <a:alpha val="43000"/>
                      </a:srgbClr>
                    </a:outerShdw>
                  </a:effectLst>
                </a:rPr>
                <a:t> tin</a:t>
              </a:r>
              <a:endParaRPr lang="en-US" b="0" cap="none" spc="0">
                <a:ln w="0"/>
                <a:solidFill>
                  <a:schemeClr val="accent2">
                    <a:lumMod val="50000"/>
                  </a:schemeClr>
                </a:solidFill>
                <a:effectLst>
                  <a:outerShdw blurRad="38100" dist="25400" dir="5400000" algn="ctr" rotWithShape="0">
                    <a:srgbClr val="6E747A">
                      <a:alpha val="43000"/>
                    </a:srgbClr>
                  </a:outerShdw>
                </a:effectLst>
              </a:endParaRPr>
            </a:p>
          </p:txBody>
        </p:sp>
      </p:grpSp>
      <p:sp>
        <p:nvSpPr>
          <p:cNvPr id="13" name="Rectangle 12"/>
          <p:cNvSpPr/>
          <p:nvPr userDrawn="1"/>
        </p:nvSpPr>
        <p:spPr>
          <a:xfrm>
            <a:off x="5513294" y="3537111"/>
            <a:ext cx="6652201" cy="1035424"/>
          </a:xfrm>
          <a:prstGeom prst="rect">
            <a:avLst/>
          </a:prstGeom>
          <a:solidFill>
            <a:schemeClr val="accent5">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9600" b="1" cap="none" spc="0" smtClean="0">
                <a:ln w="0">
                  <a:noFill/>
                </a:ln>
                <a:solidFill>
                  <a:srgbClr val="92D050"/>
                </a:solidFill>
                <a:effectLst>
                  <a:outerShdw blurRad="38100" dist="25400" dir="5400000" algn="ctr" rotWithShape="0">
                    <a:srgbClr val="6E747A">
                      <a:alpha val="43000"/>
                    </a:srgbClr>
                  </a:outerShdw>
                </a:effectLst>
                <a:latin typeface="Consolas" panose="020B0609020204030204" pitchFamily="49" charset="0"/>
              </a:rPr>
              <a:t>T</a:t>
            </a:r>
            <a:r>
              <a:rPr lang="en-US" sz="9600" b="1" cap="none" spc="0" smtClean="0">
                <a:ln w="0">
                  <a:noFill/>
                </a:ln>
                <a:solidFill>
                  <a:srgbClr val="FFC000"/>
                </a:solidFill>
                <a:effectLst>
                  <a:outerShdw blurRad="38100" dist="25400" dir="5400000" algn="ctr" rotWithShape="0">
                    <a:srgbClr val="6E747A">
                      <a:alpha val="43000"/>
                    </a:srgbClr>
                  </a:outerShdw>
                </a:effectLst>
                <a:latin typeface="Consolas" panose="020B0609020204030204" pitchFamily="49" charset="0"/>
              </a:rPr>
              <a:t>H</a:t>
            </a:r>
            <a:r>
              <a:rPr lang="en-US" sz="9600" b="1" cap="none" spc="0" smtClean="0">
                <a:ln w="0">
                  <a:noFill/>
                </a:ln>
                <a:solidFill>
                  <a:schemeClr val="tx2">
                    <a:lumMod val="60000"/>
                    <a:lumOff val="40000"/>
                  </a:schemeClr>
                </a:solidFill>
                <a:effectLst>
                  <a:outerShdw blurRad="38100" dist="25400" dir="5400000" algn="ctr" rotWithShape="0">
                    <a:srgbClr val="6E747A">
                      <a:alpha val="43000"/>
                    </a:srgbClr>
                  </a:outerShdw>
                </a:effectLst>
                <a:latin typeface="Consolas" panose="020B0609020204030204" pitchFamily="49" charset="0"/>
              </a:rPr>
              <a:t>A</a:t>
            </a:r>
            <a:r>
              <a:rPr lang="en-US" sz="9600" b="1" cap="none" spc="0" smtClean="0">
                <a:ln w="0">
                  <a:noFill/>
                </a:ln>
                <a:solidFill>
                  <a:srgbClr val="00B0F0"/>
                </a:solidFill>
                <a:effectLst>
                  <a:outerShdw blurRad="38100" dist="25400" dir="5400000" algn="ctr" rotWithShape="0">
                    <a:srgbClr val="6E747A">
                      <a:alpha val="43000"/>
                    </a:srgbClr>
                  </a:outerShdw>
                </a:effectLst>
                <a:latin typeface="Consolas" panose="020B0609020204030204" pitchFamily="49" charset="0"/>
              </a:rPr>
              <a:t>N</a:t>
            </a:r>
            <a:r>
              <a:rPr lang="en-US" sz="9600" b="1" cap="none" spc="0" smtClean="0">
                <a:ln w="0">
                  <a:noFill/>
                </a:ln>
                <a:solidFill>
                  <a:schemeClr val="accent2">
                    <a:lumMod val="60000"/>
                    <a:lumOff val="40000"/>
                  </a:schemeClr>
                </a:solidFill>
                <a:effectLst>
                  <a:outerShdw blurRad="38100" dist="25400" dir="5400000" algn="ctr" rotWithShape="0">
                    <a:srgbClr val="6E747A">
                      <a:alpha val="43000"/>
                    </a:srgbClr>
                  </a:outerShdw>
                </a:effectLst>
                <a:latin typeface="Consolas" panose="020B0609020204030204" pitchFamily="49" charset="0"/>
              </a:rPr>
              <a:t>K</a:t>
            </a:r>
            <a:r>
              <a:rPr lang="en-US" sz="9600" b="1" cap="none" spc="0" baseline="0" smtClean="0">
                <a:ln w="0">
                  <a:noFill/>
                </a:ln>
                <a:solidFill>
                  <a:srgbClr val="92D050"/>
                </a:solidFill>
                <a:effectLst>
                  <a:outerShdw blurRad="38100" dist="25400" dir="5400000" algn="ctr" rotWithShape="0">
                    <a:srgbClr val="6E747A">
                      <a:alpha val="43000"/>
                    </a:srgbClr>
                  </a:outerShdw>
                </a:effectLst>
                <a:latin typeface="Consolas" panose="020B0609020204030204" pitchFamily="49" charset="0"/>
              </a:rPr>
              <a:t> </a:t>
            </a:r>
            <a:r>
              <a:rPr lang="en-US" sz="9600" b="1" cap="none" spc="0" baseline="0" smtClean="0">
                <a:ln w="0">
                  <a:noFill/>
                </a:ln>
                <a:solidFill>
                  <a:srgbClr val="002060"/>
                </a:solidFill>
                <a:effectLst>
                  <a:outerShdw blurRad="38100" dist="25400" dir="5400000" algn="ctr" rotWithShape="0">
                    <a:srgbClr val="6E747A">
                      <a:alpha val="43000"/>
                    </a:srgbClr>
                  </a:outerShdw>
                </a:effectLst>
                <a:latin typeface="Consolas" panose="020B0609020204030204" pitchFamily="49" charset="0"/>
              </a:rPr>
              <a:t>Y</a:t>
            </a:r>
            <a:r>
              <a:rPr lang="en-US" sz="9600" b="1" cap="none" spc="0" baseline="0" smtClean="0">
                <a:ln w="0">
                  <a:noFill/>
                </a:ln>
                <a:solidFill>
                  <a:schemeClr val="accent6">
                    <a:lumMod val="75000"/>
                  </a:schemeClr>
                </a:solidFill>
                <a:effectLst>
                  <a:outerShdw blurRad="38100" dist="25400" dir="5400000" algn="ctr" rotWithShape="0">
                    <a:srgbClr val="6E747A">
                      <a:alpha val="43000"/>
                    </a:srgbClr>
                  </a:outerShdw>
                </a:effectLst>
                <a:latin typeface="Consolas" panose="020B0609020204030204" pitchFamily="49" charset="0"/>
              </a:rPr>
              <a:t>O</a:t>
            </a:r>
            <a:r>
              <a:rPr lang="en-US" sz="9600" b="1" cap="none" spc="0" baseline="0" smtClean="0">
                <a:ln w="0">
                  <a:noFill/>
                </a:ln>
                <a:solidFill>
                  <a:schemeClr val="accent4">
                    <a:lumMod val="60000"/>
                    <a:lumOff val="40000"/>
                  </a:schemeClr>
                </a:solidFill>
                <a:effectLst>
                  <a:outerShdw blurRad="38100" dist="25400" dir="5400000" algn="ctr" rotWithShape="0">
                    <a:srgbClr val="6E747A">
                      <a:alpha val="43000"/>
                    </a:srgbClr>
                  </a:outerShdw>
                </a:effectLst>
                <a:latin typeface="Consolas" panose="020B0609020204030204" pitchFamily="49" charset="0"/>
              </a:rPr>
              <a:t>U</a:t>
            </a:r>
            <a:endParaRPr lang="en-US" sz="9600" b="1" cap="none" spc="0">
              <a:ln w="0">
                <a:noFill/>
              </a:ln>
              <a:solidFill>
                <a:schemeClr val="accent4">
                  <a:lumMod val="60000"/>
                  <a:lumOff val="40000"/>
                </a:schemeClr>
              </a:solidFill>
              <a:effectLst>
                <a:outerShdw blurRad="38100" dist="25400" dir="5400000" algn="ctr" rotWithShape="0">
                  <a:srgbClr val="6E747A">
                    <a:alpha val="43000"/>
                  </a:srgbClr>
                </a:outerShdw>
              </a:effectLst>
              <a:latin typeface="Consolas" panose="020B0609020204030204" pitchFamily="49" charset="0"/>
            </a:endParaRPr>
          </a:p>
        </p:txBody>
      </p:sp>
      <p:pic>
        <p:nvPicPr>
          <p:cNvPr id="3" name="Picture 2"/>
          <p:cNvPicPr>
            <a:picLocks noChangeAspect="1"/>
          </p:cNvPicPr>
          <p:nvPr userDrawn="1"/>
        </p:nvPicPr>
        <p:blipFill>
          <a:blip r:embed="rId3"/>
          <a:stretch>
            <a:fillRect/>
          </a:stretch>
        </p:blipFill>
        <p:spPr>
          <a:xfrm>
            <a:off x="-26504" y="0"/>
            <a:ext cx="3314700" cy="1381125"/>
          </a:xfrm>
          <a:prstGeom prst="rect">
            <a:avLst/>
          </a:prstGeom>
        </p:spPr>
      </p:pic>
      <p:pic>
        <p:nvPicPr>
          <p:cNvPr id="4" name="Picture 3"/>
          <p:cNvPicPr>
            <a:picLocks noChangeAspect="1"/>
          </p:cNvPicPr>
          <p:nvPr userDrawn="1"/>
        </p:nvPicPr>
        <p:blipFill>
          <a:blip r:embed="rId4"/>
          <a:stretch>
            <a:fillRect/>
          </a:stretch>
        </p:blipFill>
        <p:spPr>
          <a:xfrm>
            <a:off x="3288196" y="0"/>
            <a:ext cx="2905125" cy="1381125"/>
          </a:xfrm>
          <a:prstGeom prst="rect">
            <a:avLst/>
          </a:prstGeom>
        </p:spPr>
      </p:pic>
      <p:pic>
        <p:nvPicPr>
          <p:cNvPr id="14" name="Picture 13"/>
          <p:cNvPicPr>
            <a:picLocks noChangeAspect="1"/>
          </p:cNvPicPr>
          <p:nvPr userDrawn="1"/>
        </p:nvPicPr>
        <p:blipFill>
          <a:blip r:embed="rId5"/>
          <a:stretch>
            <a:fillRect/>
          </a:stretch>
        </p:blipFill>
        <p:spPr>
          <a:xfrm>
            <a:off x="6193321" y="0"/>
            <a:ext cx="2857500" cy="1381125"/>
          </a:xfrm>
          <a:prstGeom prst="rect">
            <a:avLst/>
          </a:prstGeom>
        </p:spPr>
      </p:pic>
      <p:pic>
        <p:nvPicPr>
          <p:cNvPr id="15" name="Picture 14"/>
          <p:cNvPicPr>
            <a:picLocks noChangeAspect="1"/>
          </p:cNvPicPr>
          <p:nvPr userDrawn="1"/>
        </p:nvPicPr>
        <p:blipFill>
          <a:blip r:embed="rId6"/>
          <a:stretch>
            <a:fillRect/>
          </a:stretch>
        </p:blipFill>
        <p:spPr>
          <a:xfrm>
            <a:off x="9050821" y="0"/>
            <a:ext cx="3114674" cy="1381125"/>
          </a:xfrm>
          <a:prstGeom prst="rect">
            <a:avLst/>
          </a:prstGeom>
        </p:spPr>
      </p:pic>
      <p:sp>
        <p:nvSpPr>
          <p:cNvPr id="16" name="TextBox 15"/>
          <p:cNvSpPr txBox="1"/>
          <p:nvPr userDrawn="1"/>
        </p:nvSpPr>
        <p:spPr>
          <a:xfrm>
            <a:off x="1089212" y="3565564"/>
            <a:ext cx="609210" cy="461665"/>
          </a:xfrm>
          <a:prstGeom prst="rect">
            <a:avLst/>
          </a:prstGeom>
          <a:noFill/>
          <a:ln>
            <a:noFill/>
          </a:ln>
        </p:spPr>
        <p:txBody>
          <a:bodyPr wrap="square" rtlCol="0">
            <a:spAutoFit/>
          </a:bodyPr>
          <a:lstStyle/>
          <a:p>
            <a:pPr algn="ctr"/>
            <a:r>
              <a:rPr lang="en-US" sz="2400" smtClean="0"/>
              <a:t>P</a:t>
            </a:r>
            <a:endParaRPr lang="en-US" sz="2400"/>
          </a:p>
        </p:txBody>
      </p:sp>
      <p:sp>
        <p:nvSpPr>
          <p:cNvPr id="17" name="TextBox 16"/>
          <p:cNvSpPr txBox="1"/>
          <p:nvPr userDrawn="1"/>
        </p:nvSpPr>
        <p:spPr>
          <a:xfrm>
            <a:off x="1089212" y="4054823"/>
            <a:ext cx="609210" cy="461665"/>
          </a:xfrm>
          <a:prstGeom prst="rect">
            <a:avLst/>
          </a:prstGeom>
          <a:noFill/>
          <a:ln>
            <a:noFill/>
          </a:ln>
        </p:spPr>
        <p:txBody>
          <a:bodyPr wrap="square" rtlCol="0">
            <a:spAutoFit/>
          </a:bodyPr>
          <a:lstStyle/>
          <a:p>
            <a:pPr algn="ctr"/>
            <a:r>
              <a:rPr lang="en-US" sz="2400" smtClean="0"/>
              <a:t>D</a:t>
            </a:r>
            <a:endParaRPr lang="en-US" sz="2400"/>
          </a:p>
        </p:txBody>
      </p:sp>
      <p:sp>
        <p:nvSpPr>
          <p:cNvPr id="18" name="TextBox 17"/>
          <p:cNvSpPr txBox="1"/>
          <p:nvPr userDrawn="1"/>
        </p:nvSpPr>
        <p:spPr>
          <a:xfrm>
            <a:off x="556007" y="4082417"/>
            <a:ext cx="609210" cy="461665"/>
          </a:xfrm>
          <a:prstGeom prst="rect">
            <a:avLst/>
          </a:prstGeom>
          <a:noFill/>
          <a:ln>
            <a:noFill/>
          </a:ln>
        </p:spPr>
        <p:txBody>
          <a:bodyPr wrap="square" rtlCol="0">
            <a:spAutoFit/>
          </a:bodyPr>
          <a:lstStyle/>
          <a:p>
            <a:pPr algn="ctr"/>
            <a:r>
              <a:rPr lang="en-US" sz="2400" smtClean="0"/>
              <a:t>C</a:t>
            </a:r>
            <a:endParaRPr lang="en-US" sz="2400"/>
          </a:p>
        </p:txBody>
      </p:sp>
      <p:sp>
        <p:nvSpPr>
          <p:cNvPr id="19" name="TextBox 18"/>
          <p:cNvSpPr txBox="1"/>
          <p:nvPr userDrawn="1"/>
        </p:nvSpPr>
        <p:spPr>
          <a:xfrm>
            <a:off x="542852" y="3565563"/>
            <a:ext cx="609210" cy="461665"/>
          </a:xfrm>
          <a:prstGeom prst="rect">
            <a:avLst/>
          </a:prstGeom>
          <a:noFill/>
          <a:ln>
            <a:noFill/>
          </a:ln>
        </p:spPr>
        <p:txBody>
          <a:bodyPr wrap="square" rtlCol="0">
            <a:spAutoFit/>
          </a:bodyPr>
          <a:lstStyle/>
          <a:p>
            <a:pPr algn="ctr"/>
            <a:r>
              <a:rPr lang="en-US" sz="2400" smtClean="0"/>
              <a:t>A</a:t>
            </a:r>
            <a:endParaRPr lang="en-US" sz="2400"/>
          </a:p>
        </p:txBody>
      </p:sp>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student/find/1"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localhost/student/getbyid/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smtClean="0"/>
              <a:t>02 </a:t>
            </a:r>
            <a:r>
              <a:rPr lang="en-US" smtClean="0"/>
              <a:t>| </a:t>
            </a:r>
            <a:r>
              <a:rPr lang="en-US" smtClean="0"/>
              <a:t>Controller</a:t>
            </a:r>
            <a:endParaRPr lang="en-US"/>
          </a:p>
        </p:txBody>
      </p:sp>
      <p:sp>
        <p:nvSpPr>
          <p:cNvPr id="4" name="Subtitle 3"/>
          <p:cNvSpPr>
            <a:spLocks noGrp="1"/>
          </p:cNvSpPr>
          <p:nvPr>
            <p:ph type="subTitle" idx="1"/>
          </p:nvPr>
        </p:nvSpPr>
        <p:spPr>
          <a:xfrm>
            <a:off x="0" y="5397221"/>
            <a:ext cx="8507897" cy="1460779"/>
          </a:xfrm>
        </p:spPr>
        <p:txBody>
          <a:bodyPr>
            <a:normAutofit/>
          </a:bodyPr>
          <a:lstStyle/>
          <a:p>
            <a:r>
              <a:rPr lang="en-US" sz="1400" smtClean="0"/>
              <a:t>Nguyễn Minh Phúc – Khoa Công nghệ thông tin – Đại học Lạc Hồng</a:t>
            </a:r>
            <a:endParaRPr lang="en-US" sz="1400"/>
          </a:p>
        </p:txBody>
      </p:sp>
      <p:sp>
        <p:nvSpPr>
          <p:cNvPr id="2" name="AutoShape 2" descr="Kết quả hình ảnh cho LOGO LAC HỒ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trả về của phương thức Action</a:t>
            </a:r>
            <a:endParaRPr lang="en-US"/>
          </a:p>
        </p:txBody>
      </p:sp>
      <p:sp>
        <p:nvSpPr>
          <p:cNvPr id="3" name="Content Placeholder 2"/>
          <p:cNvSpPr>
            <a:spLocks noGrp="1"/>
          </p:cNvSpPr>
          <p:nvPr>
            <p:ph sz="quarter" idx="10"/>
          </p:nvPr>
        </p:nvSpPr>
        <p:spPr>
          <a:xfrm>
            <a:off x="379413" y="711200"/>
            <a:ext cx="11525250" cy="5967414"/>
          </a:xfrm>
        </p:spPr>
        <p:txBody>
          <a:bodyPr/>
          <a:lstStyle/>
          <a:p>
            <a:r>
              <a:rPr lang="en-US" b="1"/>
              <a:t>ContentResult</a:t>
            </a:r>
            <a:r>
              <a:rPr lang="en-US" smtClean="0"/>
              <a:t>: (</a:t>
            </a:r>
            <a:r>
              <a:rPr lang="en-US"/>
              <a:t>Content</a:t>
            </a:r>
            <a:r>
              <a:rPr lang="en-US" smtClean="0"/>
              <a:t>) </a:t>
            </a:r>
            <a:r>
              <a:rPr lang="vi-VN"/>
              <a:t>Trả về nội dung dữ liệu do người dùng định nghĩa.</a:t>
            </a:r>
            <a:r>
              <a:rPr lang="en-US" smtClean="0"/>
              <a:t>.</a:t>
            </a:r>
          </a:p>
          <a:p>
            <a:r>
              <a:rPr lang="en-US" b="1"/>
              <a:t>JsonResult</a:t>
            </a:r>
            <a:r>
              <a:rPr lang="en-US" b="1" smtClean="0"/>
              <a:t>: </a:t>
            </a:r>
            <a:r>
              <a:rPr lang="en-US" smtClean="0"/>
              <a:t>(Json): </a:t>
            </a:r>
            <a:r>
              <a:rPr lang="vi-VN"/>
              <a:t>Trả về đối tượng dữ liệu Json..</a:t>
            </a:r>
            <a:endParaRPr lang="en-US" smtClean="0"/>
          </a:p>
          <a:p>
            <a:r>
              <a:rPr lang="en-US" b="1"/>
              <a:t>JavaScriptResult</a:t>
            </a:r>
            <a:r>
              <a:rPr lang="en-US"/>
              <a:t>: (JavaScript</a:t>
            </a:r>
            <a:r>
              <a:rPr lang="en-US"/>
              <a:t>): </a:t>
            </a:r>
            <a:r>
              <a:rPr lang="vi-VN"/>
              <a:t>TRả về JavaScript có thể thực thi ở phía trình duyệt.</a:t>
            </a:r>
            <a:r>
              <a:rPr lang="en-US" smtClean="0"/>
              <a:t>.</a:t>
            </a:r>
          </a:p>
          <a:p>
            <a:r>
              <a:rPr lang="en-US" b="1"/>
              <a:t>HttpStatusCodeResult</a:t>
            </a:r>
            <a:r>
              <a:rPr lang="en-US" smtClean="0"/>
              <a:t> (None): </a:t>
            </a:r>
            <a:r>
              <a:rPr lang="vi-VN"/>
              <a:t>Trả về mã code của giao thực HTTP và có kèm theo mô </a:t>
            </a:r>
            <a:r>
              <a:rPr lang="vi-VN"/>
              <a:t>tả</a:t>
            </a:r>
            <a:r>
              <a:rPr lang="vi-VN" smtClean="0"/>
              <a:t>.</a:t>
            </a:r>
            <a:endParaRPr lang="en-US" smtClean="0"/>
          </a:p>
          <a:p>
            <a:r>
              <a:rPr lang="en-US" b="1" smtClean="0"/>
              <a:t>HttpUnauthorizedResult</a:t>
            </a:r>
            <a:r>
              <a:rPr lang="en-US" smtClean="0"/>
              <a:t> (None):  </a:t>
            </a:r>
            <a:r>
              <a:rPr lang="vi-VN"/>
              <a:t>Trả về kết quả thực thi khi thực hiện Http Request tới phương thực action (phương thức này yêu cầu xác thực thông tin người dùng). Nhưng khi thực hiện request, không tiến hành xác thực thong tin người </a:t>
            </a:r>
            <a:r>
              <a:rPr lang="vi-VN"/>
              <a:t>dùng</a:t>
            </a:r>
            <a:r>
              <a:rPr lang="vi-VN" smtClean="0"/>
              <a:t>.</a:t>
            </a:r>
            <a:endParaRPr lang="en-US" smtClean="0"/>
          </a:p>
          <a:p>
            <a:endParaRPr lang="en-US"/>
          </a:p>
        </p:txBody>
      </p:sp>
    </p:spTree>
    <p:extLst>
      <p:ext uri="{BB962C8B-B14F-4D97-AF65-F5344CB8AC3E}">
        <p14:creationId xmlns:p14="http://schemas.microsoft.com/office/powerpoint/2010/main" val="2824710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trả về của phương thức Action</a:t>
            </a:r>
            <a:endParaRPr lang="en-US"/>
          </a:p>
        </p:txBody>
      </p:sp>
      <p:sp>
        <p:nvSpPr>
          <p:cNvPr id="3" name="Content Placeholder 2"/>
          <p:cNvSpPr>
            <a:spLocks noGrp="1"/>
          </p:cNvSpPr>
          <p:nvPr>
            <p:ph sz="quarter" idx="10"/>
          </p:nvPr>
        </p:nvSpPr>
        <p:spPr>
          <a:xfrm>
            <a:off x="379413" y="1245702"/>
            <a:ext cx="11525250" cy="5432912"/>
          </a:xfrm>
        </p:spPr>
        <p:txBody>
          <a:bodyPr/>
          <a:lstStyle/>
          <a:p>
            <a:r>
              <a:rPr lang="en-US" b="1"/>
              <a:t>HttpNotFoundResult</a:t>
            </a:r>
            <a:r>
              <a:rPr lang="en-US" smtClean="0"/>
              <a:t>: (</a:t>
            </a:r>
            <a:r>
              <a:rPr lang="en-US"/>
              <a:t>HttpNotFound</a:t>
            </a:r>
            <a:r>
              <a:rPr lang="en-US" smtClean="0"/>
              <a:t>) </a:t>
            </a:r>
            <a:r>
              <a:rPr lang="vi-VN"/>
              <a:t>Chỉ rõ http Request không được tìm thấy.</a:t>
            </a:r>
            <a:endParaRPr lang="en-US" smtClean="0"/>
          </a:p>
          <a:p>
            <a:r>
              <a:rPr lang="en-US" b="1"/>
              <a:t>FileCOntentResult</a:t>
            </a:r>
            <a:r>
              <a:rPr lang="en-US" b="1"/>
              <a:t>: </a:t>
            </a:r>
            <a:r>
              <a:rPr lang="en-US"/>
              <a:t>(Controller.File(Byte[],sString</a:t>
            </a:r>
            <a:r>
              <a:rPr lang="en-US"/>
              <a:t>)): </a:t>
            </a:r>
            <a:r>
              <a:rPr lang="vi-VN"/>
              <a:t>Trả về nội dung của file </a:t>
            </a:r>
            <a:r>
              <a:rPr lang="vi-VN"/>
              <a:t>nhi </a:t>
            </a:r>
            <a:r>
              <a:rPr lang="vi-VN" smtClean="0"/>
              <a:t>phân</a:t>
            </a:r>
            <a:endParaRPr lang="en-US" smtClean="0"/>
          </a:p>
          <a:p>
            <a:r>
              <a:rPr lang="en-US" b="1"/>
              <a:t>FilePathResult</a:t>
            </a:r>
            <a:r>
              <a:rPr lang="en-US"/>
              <a:t>: (Controller.File(String,String), </a:t>
            </a:r>
            <a:r>
              <a:rPr lang="en-US"/>
              <a:t>Controller.File(String,String,String</a:t>
            </a:r>
            <a:r>
              <a:rPr lang="en-US" smtClean="0"/>
              <a:t>): </a:t>
            </a:r>
            <a:r>
              <a:rPr lang="vi-VN"/>
              <a:t>Trả về nội dung của </a:t>
            </a:r>
            <a:r>
              <a:rPr lang="vi-VN"/>
              <a:t>file</a:t>
            </a:r>
            <a:r>
              <a:rPr lang="en-US" smtClean="0"/>
              <a:t>.</a:t>
            </a:r>
          </a:p>
        </p:txBody>
      </p:sp>
    </p:spTree>
    <p:extLst>
      <p:ext uri="{BB962C8B-B14F-4D97-AF65-F5344CB8AC3E}">
        <p14:creationId xmlns:p14="http://schemas.microsoft.com/office/powerpoint/2010/main" val="3653513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Gọi phương thức Action</a:t>
            </a:r>
            <a:endParaRPr lang="en-US"/>
          </a:p>
        </p:txBody>
      </p:sp>
      <p:sp>
        <p:nvSpPr>
          <p:cNvPr id="3" name="Content Placeholder 2"/>
          <p:cNvSpPr>
            <a:spLocks noGrp="1"/>
          </p:cNvSpPr>
          <p:nvPr>
            <p:ph sz="quarter" idx="10"/>
          </p:nvPr>
        </p:nvSpPr>
        <p:spPr/>
        <p:txBody>
          <a:bodyPr/>
          <a:lstStyle/>
          <a:p>
            <a:r>
              <a:rPr lang="en-US" smtClean="0"/>
              <a:t>Gọi phương thức action thông qua địa chỉ URL trên trình duyệt.</a:t>
            </a:r>
          </a:p>
          <a:p>
            <a:r>
              <a:rPr lang="en-US" smtClean="0"/>
              <a:t>Cú pháp</a:t>
            </a:r>
          </a:p>
          <a:p>
            <a:endParaRPr lang="en-US"/>
          </a:p>
          <a:p>
            <a:pPr lvl="1"/>
            <a:endParaRPr lang="en-US" smtClean="0"/>
          </a:p>
          <a:p>
            <a:pPr lvl="1"/>
            <a:r>
              <a:rPr lang="en-US" smtClean="0"/>
              <a:t>Trong đó:</a:t>
            </a:r>
          </a:p>
          <a:p>
            <a:pPr lvl="2"/>
            <a:r>
              <a:rPr lang="en-US" smtClean="0"/>
              <a:t>&lt;</a:t>
            </a:r>
            <a:r>
              <a:rPr lang="en-US" b="1" smtClean="0"/>
              <a:t>domain_name</a:t>
            </a:r>
            <a:r>
              <a:rPr lang="en-US" smtClean="0"/>
              <a:t>&gt;: Tên domain của ứng dụng</a:t>
            </a:r>
          </a:p>
          <a:p>
            <a:pPr lvl="2"/>
            <a:r>
              <a:rPr lang="en-US" smtClean="0"/>
              <a:t>&lt;</a:t>
            </a:r>
            <a:r>
              <a:rPr lang="en-US" b="1" smtClean="0"/>
              <a:t>Controller_name</a:t>
            </a:r>
            <a:r>
              <a:rPr lang="en-US" smtClean="0"/>
              <a:t>&gt;: Tên controller của ứng dụng, chú ý tên controller không chứa hậu tố Controller</a:t>
            </a:r>
          </a:p>
          <a:p>
            <a:pPr lvl="2"/>
            <a:r>
              <a:rPr lang="en-US" smtClean="0"/>
              <a:t>&lt;</a:t>
            </a:r>
            <a:r>
              <a:rPr lang="en-US" b="1" smtClean="0"/>
              <a:t>Actionmethod_name</a:t>
            </a:r>
            <a:r>
              <a:rPr lang="en-US" smtClean="0"/>
              <a:t>&gt;: tên phương thức action của ứng dụng</a:t>
            </a:r>
          </a:p>
          <a:p>
            <a:endParaRPr lang="en-US"/>
          </a:p>
        </p:txBody>
      </p:sp>
      <p:sp>
        <p:nvSpPr>
          <p:cNvPr id="4" name="Rectangle 3"/>
          <p:cNvSpPr/>
          <p:nvPr/>
        </p:nvSpPr>
        <p:spPr>
          <a:xfrm>
            <a:off x="0" y="2717800"/>
            <a:ext cx="12192000" cy="711200"/>
          </a:xfrm>
          <a:prstGeom prst="rect">
            <a:avLst/>
          </a:prstGeom>
          <a:solidFill>
            <a:schemeClr val="tx1">
              <a:lumMod val="95000"/>
              <a:lumOff val="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a:effectLst>
                  <a:outerShdw blurRad="38100" dist="38100" dir="2700000" algn="tl">
                    <a:srgbClr val="000000">
                      <a:alpha val="43137"/>
                    </a:srgbClr>
                  </a:outerShdw>
                </a:effectLst>
              </a:rPr>
              <a:t>http:// &lt;domain_name&gt; /&lt;controller_name&gt;/&lt;actionmethod_name&gt;</a:t>
            </a:r>
          </a:p>
        </p:txBody>
      </p:sp>
    </p:spTree>
    <p:extLst>
      <p:ext uri="{BB962C8B-B14F-4D97-AF65-F5344CB8AC3E}">
        <p14:creationId xmlns:p14="http://schemas.microsoft.com/office/powerpoint/2010/main" val="427137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sz="quarter" idx="10"/>
          </p:nvPr>
        </p:nvSpPr>
        <p:spPr/>
        <p:txBody>
          <a:bodyPr/>
          <a:lstStyle/>
          <a:p>
            <a:r>
              <a:rPr lang="vi-VN"/>
              <a:t>Khi gọi phương thức </a:t>
            </a:r>
            <a:r>
              <a:rPr lang="vi-VN" b="1"/>
              <a:t>ProductList</a:t>
            </a:r>
            <a:r>
              <a:rPr lang="vi-VN"/>
              <a:t> trong </a:t>
            </a:r>
            <a:r>
              <a:rPr lang="vi-VN" b="1"/>
              <a:t>HomeController</a:t>
            </a:r>
            <a:r>
              <a:rPr lang="vi-VN"/>
              <a:t> của ứng dụng với tên domain </a:t>
            </a:r>
            <a:r>
              <a:rPr lang="vi-VN" b="1"/>
              <a:t>mvclab2.com</a:t>
            </a:r>
            <a:r>
              <a:rPr lang="vi-VN"/>
              <a:t> thì chúng ta sẽ nhập địa chỉ URL sau vào trình duyệt </a:t>
            </a:r>
            <a:r>
              <a:rPr lang="vi-VN"/>
              <a:t>web</a:t>
            </a:r>
            <a:r>
              <a:rPr lang="vi-VN" smtClean="0"/>
              <a:t>.</a:t>
            </a:r>
            <a:endParaRPr lang="vi-VN"/>
          </a:p>
        </p:txBody>
      </p:sp>
      <p:sp>
        <p:nvSpPr>
          <p:cNvPr id="4" name="Rectangle 3"/>
          <p:cNvSpPr/>
          <p:nvPr/>
        </p:nvSpPr>
        <p:spPr>
          <a:xfrm>
            <a:off x="0" y="2910640"/>
            <a:ext cx="12192000" cy="711200"/>
          </a:xfrm>
          <a:prstGeom prst="rect">
            <a:avLst/>
          </a:prstGeom>
          <a:solidFill>
            <a:schemeClr val="tx1">
              <a:lumMod val="95000"/>
              <a:lumOff val="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sz="3200" b="1">
                <a:effectLst>
                  <a:outerShdw blurRad="38100" dist="38100" dir="2700000" algn="tl">
                    <a:srgbClr val="000000">
                      <a:alpha val="43137"/>
                    </a:srgbClr>
                  </a:outerShdw>
                </a:effectLst>
              </a:rPr>
              <a:t>http:// mvclab2.com/Home/ ProductList</a:t>
            </a:r>
            <a:endParaRPr lang="vi-VN" sz="3200" b="1">
              <a:effectLst>
                <a:outerShdw blurRad="38100" dist="38100" dir="2700000" algn="tl">
                  <a:srgbClr val="000000">
                    <a:alpha val="43137"/>
                  </a:srgbClr>
                </a:outerShdw>
              </a:effectLst>
            </a:endParaRPr>
          </a:p>
        </p:txBody>
      </p:sp>
      <p:pic>
        <p:nvPicPr>
          <p:cNvPr id="5" name="Picture 4" descr="http://itprotraining.vn/files/article_upload/images/articles/2015/11/ASPNETMVC_Week4/Hinh9_ASPNetMVC_Unit2_24112015.png"/>
          <p:cNvPicPr/>
          <p:nvPr/>
        </p:nvPicPr>
        <p:blipFill>
          <a:blip r:embed="rId2">
            <a:extLst>
              <a:ext uri="{28A0092B-C50C-407E-A947-70E740481C1C}">
                <a14:useLocalDpi xmlns:a14="http://schemas.microsoft.com/office/drawing/2010/main" val="0"/>
              </a:ext>
            </a:extLst>
          </a:blip>
          <a:srcRect/>
          <a:stretch>
            <a:fillRect/>
          </a:stretch>
        </p:blipFill>
        <p:spPr bwMode="auto">
          <a:xfrm>
            <a:off x="2489527" y="3739960"/>
            <a:ext cx="7304405" cy="3093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377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Thứ tự thực hiện</a:t>
            </a:r>
            <a:endParaRPr lang="en-US"/>
          </a:p>
        </p:txBody>
      </p:sp>
      <p:sp>
        <p:nvSpPr>
          <p:cNvPr id="3" name="Content Placeholder 2"/>
          <p:cNvSpPr>
            <a:spLocks noGrp="1"/>
          </p:cNvSpPr>
          <p:nvPr>
            <p:ph sz="quarter" idx="10"/>
          </p:nvPr>
        </p:nvSpPr>
        <p:spPr/>
        <p:txBody>
          <a:bodyPr/>
          <a:lstStyle/>
          <a:p>
            <a:r>
              <a:rPr lang="en-US" smtClean="0"/>
              <a:t>Tìm kiếm lớp HomeController</a:t>
            </a:r>
          </a:p>
          <a:p>
            <a:r>
              <a:rPr lang="en-US" smtClean="0"/>
              <a:t>Tìm kiếm phương thức ProductList trong lớp Home Controller</a:t>
            </a:r>
          </a:p>
          <a:p>
            <a:r>
              <a:rPr lang="en-US" smtClean="0"/>
              <a:t>Trả về kết quả cho trình duyệt</a:t>
            </a:r>
            <a:endParaRPr lang="en-US"/>
          </a:p>
        </p:txBody>
      </p:sp>
    </p:spTree>
    <p:extLst>
      <p:ext uri="{BB962C8B-B14F-4D97-AF65-F5344CB8AC3E}">
        <p14:creationId xmlns:p14="http://schemas.microsoft.com/office/powerpoint/2010/main" val="3213938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hiện ví dụ minh họa</a:t>
            </a:r>
            <a:endParaRPr lang="en-US"/>
          </a:p>
        </p:txBody>
      </p:sp>
      <p:sp>
        <p:nvSpPr>
          <p:cNvPr id="3" name="Content Placeholder 2"/>
          <p:cNvSpPr>
            <a:spLocks noGrp="1"/>
          </p:cNvSpPr>
          <p:nvPr>
            <p:ph sz="quarter" idx="10"/>
          </p:nvPr>
        </p:nvSpPr>
        <p:spPr/>
        <p:txBody>
          <a:bodyPr/>
          <a:lstStyle/>
          <a:p>
            <a:endParaRPr lang="en-US"/>
          </a:p>
        </p:txBody>
      </p:sp>
      <p:sp>
        <p:nvSpPr>
          <p:cNvPr id="4" name="Oval 3"/>
          <p:cNvSpPr/>
          <p:nvPr/>
        </p:nvSpPr>
        <p:spPr>
          <a:xfrm>
            <a:off x="3855730" y="1574800"/>
            <a:ext cx="4572000" cy="1117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800" b="1" smtClean="0">
                <a:effectLst>
                  <a:outerShdw blurRad="38100" dist="38100" dir="2700000" algn="tl">
                    <a:srgbClr val="000000">
                      <a:alpha val="43137"/>
                    </a:srgbClr>
                  </a:outerShdw>
                </a:effectLst>
              </a:rPr>
              <a:t>DEMO</a:t>
            </a:r>
            <a:endParaRPr lang="en-US" sz="88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5955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số của phương thức Action</a:t>
            </a:r>
            <a:endParaRPr lang="en-US"/>
          </a:p>
        </p:txBody>
      </p:sp>
      <p:sp>
        <p:nvSpPr>
          <p:cNvPr id="3" name="Content Placeholder 2"/>
          <p:cNvSpPr>
            <a:spLocks noGrp="1"/>
          </p:cNvSpPr>
          <p:nvPr>
            <p:ph sz="quarter" idx="10"/>
          </p:nvPr>
        </p:nvSpPr>
        <p:spPr>
          <a:xfrm>
            <a:off x="379413" y="812800"/>
            <a:ext cx="11525250" cy="5865814"/>
          </a:xfrm>
        </p:spPr>
        <p:txBody>
          <a:bodyPr/>
          <a:lstStyle/>
          <a:p>
            <a:r>
              <a:rPr lang="en-US" b="1" smtClean="0"/>
              <a:t>Tham số </a:t>
            </a:r>
            <a:r>
              <a:rPr lang="en-US" smtClean="0"/>
              <a:t>đóng vai trò đầu vào của phương thức.</a:t>
            </a:r>
          </a:p>
          <a:p>
            <a:r>
              <a:rPr lang="en-US" b="1" smtClean="0"/>
              <a:t>Tham số </a:t>
            </a:r>
            <a:r>
              <a:rPr lang="en-US" smtClean="0"/>
              <a:t>được xác định thông qua tên và kiểu dũ liệu.</a:t>
            </a:r>
          </a:p>
          <a:p>
            <a:r>
              <a:rPr lang="en-US" b="1" smtClean="0"/>
              <a:t>Tham số </a:t>
            </a:r>
            <a:r>
              <a:rPr lang="en-US" smtClean="0"/>
              <a:t>được khai báo trong dấu ( ) sau tên phương thức </a:t>
            </a:r>
            <a:r>
              <a:rPr lang="en-US" b="1" smtClean="0"/>
              <a:t>Action</a:t>
            </a:r>
          </a:p>
          <a:p>
            <a:r>
              <a:rPr lang="en-US" b="1" smtClean="0"/>
              <a:t>Số lượng </a:t>
            </a:r>
            <a:r>
              <a:rPr lang="en-US" smtClean="0"/>
              <a:t>tham số không giới hạn</a:t>
            </a:r>
          </a:p>
          <a:p>
            <a:r>
              <a:rPr lang="en-US" b="1" smtClean="0"/>
              <a:t>Cú pháp:</a:t>
            </a:r>
            <a:endParaRPr lang="en-US" b="1"/>
          </a:p>
        </p:txBody>
      </p:sp>
    </p:spTree>
    <p:extLst>
      <p:ext uri="{BB962C8B-B14F-4D97-AF65-F5344CB8AC3E}">
        <p14:creationId xmlns:p14="http://schemas.microsoft.com/office/powerpoint/2010/main" val="3726462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a:t>
            </a:r>
            <a:endParaRPr lang="en-US"/>
          </a:p>
        </p:txBody>
      </p:sp>
      <p:sp>
        <p:nvSpPr>
          <p:cNvPr id="3" name="Content Placeholder 2"/>
          <p:cNvSpPr>
            <a:spLocks noGrp="1"/>
          </p:cNvSpPr>
          <p:nvPr>
            <p:ph sz="quarter" idx="10"/>
          </p:nvPr>
        </p:nvSpPr>
        <p:spPr/>
        <p:txBody>
          <a:bodyPr/>
          <a:lstStyle/>
          <a:p>
            <a:endParaRPr lang="en-US" smtClean="0"/>
          </a:p>
          <a:p>
            <a:endParaRPr lang="en-US"/>
          </a:p>
          <a:p>
            <a:endParaRPr lang="en-US" smtClean="0"/>
          </a:p>
          <a:p>
            <a:r>
              <a:rPr lang="en-US" smtClean="0"/>
              <a:t>Trong đó:</a:t>
            </a:r>
          </a:p>
          <a:p>
            <a:pPr lvl="1"/>
            <a:r>
              <a:rPr lang="en-US"/>
              <a:t>&lt;</a:t>
            </a:r>
            <a:r>
              <a:rPr lang="en-US" b="1"/>
              <a:t>access_modifier</a:t>
            </a:r>
            <a:r>
              <a:rPr lang="en-US"/>
              <a:t>&gt; </a:t>
            </a:r>
            <a:r>
              <a:rPr lang="en-US" smtClean="0"/>
              <a:t>: phạm vi truy cập (public)</a:t>
            </a:r>
          </a:p>
          <a:p>
            <a:pPr lvl="1"/>
            <a:r>
              <a:rPr lang="vi-VN" smtClean="0"/>
              <a:t>&lt;</a:t>
            </a:r>
            <a:r>
              <a:rPr lang="vi-VN" b="1"/>
              <a:t>return_type</a:t>
            </a:r>
            <a:r>
              <a:rPr lang="vi-VN"/>
              <a:t>&gt; : Kiểu giá trị trả về của phương thức Action, thông thường lập trình viên thường sở </a:t>
            </a:r>
            <a:r>
              <a:rPr lang="vi-VN"/>
              <a:t>dụng </a:t>
            </a:r>
            <a:r>
              <a:rPr lang="vi-VN" smtClean="0"/>
              <a:t>ActionResult</a:t>
            </a:r>
            <a:r>
              <a:rPr lang="en-US" smtClean="0"/>
              <a:t>.</a:t>
            </a:r>
          </a:p>
          <a:p>
            <a:pPr lvl="1"/>
            <a:r>
              <a:rPr lang="vi-VN"/>
              <a:t>[list of parameters]: Danh sách các tham số truyền vào, chú ý các tham số truyền vào không được sử dụng ref và out</a:t>
            </a:r>
            <a:endParaRPr lang="en-US"/>
          </a:p>
        </p:txBody>
      </p:sp>
      <p:sp>
        <p:nvSpPr>
          <p:cNvPr id="4" name="Rectangle 3"/>
          <p:cNvSpPr/>
          <p:nvPr/>
        </p:nvSpPr>
        <p:spPr>
          <a:xfrm>
            <a:off x="0" y="1388226"/>
            <a:ext cx="12192000" cy="2030414"/>
          </a:xfrm>
          <a:prstGeom prst="rect">
            <a:avLst/>
          </a:prstGeom>
          <a:solidFill>
            <a:schemeClr val="tx1">
              <a:lumMod val="95000"/>
              <a:lumOff val="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200">
                <a:effectLst>
                  <a:outerShdw blurRad="38100" dist="38100" dir="2700000" algn="tl">
                    <a:srgbClr val="000000">
                      <a:alpha val="43137"/>
                    </a:srgbClr>
                  </a:outerShdw>
                </a:effectLst>
              </a:rPr>
              <a:t>&lt;access_modifier&gt; &lt;return_type&gt; &lt;MethodName&gt; ([list of parameters])</a:t>
            </a:r>
          </a:p>
          <a:p>
            <a:r>
              <a:rPr lang="en-US" sz="3200">
                <a:effectLst>
                  <a:outerShdw blurRad="38100" dist="38100" dir="2700000" algn="tl">
                    <a:srgbClr val="000000">
                      <a:alpha val="43137"/>
                    </a:srgbClr>
                  </a:outerShdw>
                </a:effectLst>
              </a:rPr>
              <a:t>{</a:t>
            </a:r>
          </a:p>
          <a:p>
            <a:r>
              <a:rPr lang="en-US" sz="3200">
                <a:effectLst>
                  <a:outerShdw blurRad="38100" dist="38100" dir="2700000" algn="tl">
                    <a:srgbClr val="000000">
                      <a:alpha val="43137"/>
                    </a:srgbClr>
                  </a:outerShdw>
                </a:effectLst>
              </a:rPr>
              <a:t>             // body of the method</a:t>
            </a:r>
          </a:p>
          <a:p>
            <a:r>
              <a:rPr lang="en-US" sz="320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4235018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sz="quarter" idx="10"/>
          </p:nvPr>
        </p:nvSpPr>
        <p:spPr/>
        <p:txBody>
          <a:bodyPr/>
          <a:lstStyle/>
          <a:p>
            <a:endParaRPr lang="en-US"/>
          </a:p>
        </p:txBody>
      </p:sp>
      <p:pic>
        <p:nvPicPr>
          <p:cNvPr id="4" name="Picture 3" descr="http://itprotraining.vn/files/article_upload/images/articles/2015/11/AspNetMVC_Week4_Unit2/Hinh1_ASPNetMVC_Unit2_27112015.png"/>
          <p:cNvPicPr/>
          <p:nvPr/>
        </p:nvPicPr>
        <p:blipFill>
          <a:blip r:embed="rId2">
            <a:extLst>
              <a:ext uri="{28A0092B-C50C-407E-A947-70E740481C1C}">
                <a14:useLocalDpi xmlns:a14="http://schemas.microsoft.com/office/drawing/2010/main" val="0"/>
              </a:ext>
            </a:extLst>
          </a:blip>
          <a:srcRect/>
          <a:stretch>
            <a:fillRect/>
          </a:stretch>
        </p:blipFill>
        <p:spPr bwMode="auto">
          <a:xfrm>
            <a:off x="379412" y="1388226"/>
            <a:ext cx="11524533" cy="52903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6972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 Selectors</a:t>
            </a:r>
            <a:endParaRPr lang="en-US"/>
          </a:p>
        </p:txBody>
      </p:sp>
      <p:sp>
        <p:nvSpPr>
          <p:cNvPr id="3" name="Content Placeholder 2"/>
          <p:cNvSpPr>
            <a:spLocks noGrp="1"/>
          </p:cNvSpPr>
          <p:nvPr>
            <p:ph sz="quarter" idx="10"/>
          </p:nvPr>
        </p:nvSpPr>
        <p:spPr/>
        <p:txBody>
          <a:bodyPr/>
          <a:lstStyle/>
          <a:p>
            <a:r>
              <a:rPr lang="en-US" smtClean="0"/>
              <a:t>Là 1 </a:t>
            </a:r>
            <a:r>
              <a:rPr lang="en-US" b="1" smtClean="0"/>
              <a:t>Attribute</a:t>
            </a:r>
            <a:r>
              <a:rPr lang="en-US" smtClean="0"/>
              <a:t> của Phương thức </a:t>
            </a:r>
            <a:r>
              <a:rPr lang="en-US" b="1" smtClean="0"/>
              <a:t>Action</a:t>
            </a:r>
          </a:p>
          <a:p>
            <a:r>
              <a:rPr lang="en-US" b="1" smtClean="0"/>
              <a:t>Trợ giúp </a:t>
            </a:r>
            <a:r>
              <a:rPr lang="en-US" smtClean="0"/>
              <a:t>cho các Route Engine lựa chọn chính xác phương thức Action khi đáp ứng HTTP Request</a:t>
            </a:r>
          </a:p>
          <a:p>
            <a:r>
              <a:rPr lang="en-US" b="1" smtClean="0"/>
              <a:t>Bao gồm:</a:t>
            </a:r>
          </a:p>
          <a:p>
            <a:pPr lvl="1"/>
            <a:r>
              <a:rPr lang="en-US" smtClean="0"/>
              <a:t>ActionName</a:t>
            </a:r>
          </a:p>
          <a:p>
            <a:pPr lvl="1"/>
            <a:r>
              <a:rPr lang="en-US" smtClean="0"/>
              <a:t>NonAction</a:t>
            </a:r>
          </a:p>
          <a:p>
            <a:pPr lvl="1"/>
            <a:r>
              <a:rPr lang="en-US" smtClean="0"/>
              <a:t>ActionVerb</a:t>
            </a:r>
          </a:p>
          <a:p>
            <a:pPr lvl="1"/>
            <a:r>
              <a:rPr lang="en-US" smtClean="0"/>
              <a:t>ActionFillter</a:t>
            </a:r>
            <a:endParaRPr lang="en-US"/>
          </a:p>
          <a:p>
            <a:pPr lvl="1"/>
            <a:endParaRPr lang="en-US"/>
          </a:p>
        </p:txBody>
      </p:sp>
    </p:spTree>
    <p:extLst>
      <p:ext uri="{BB962C8B-B14F-4D97-AF65-F5344CB8AC3E}">
        <p14:creationId xmlns:p14="http://schemas.microsoft.com/office/powerpoint/2010/main" val="787794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Controller?</a:t>
            </a:r>
            <a:endParaRPr lang="en-US" b="1"/>
          </a:p>
        </p:txBody>
      </p:sp>
      <p:sp>
        <p:nvSpPr>
          <p:cNvPr id="3" name="Content Placeholder 2"/>
          <p:cNvSpPr>
            <a:spLocks noGrp="1"/>
          </p:cNvSpPr>
          <p:nvPr>
            <p:ph sz="quarter" idx="10"/>
          </p:nvPr>
        </p:nvSpPr>
        <p:spPr>
          <a:xfrm>
            <a:off x="379413" y="736979"/>
            <a:ext cx="11525250" cy="5941635"/>
          </a:xfrm>
        </p:spPr>
        <p:txBody>
          <a:bodyPr/>
          <a:lstStyle/>
          <a:p>
            <a:r>
              <a:rPr lang="en-US"/>
              <a:t>Controller </a:t>
            </a:r>
            <a:r>
              <a:rPr lang="en-US" smtClean="0"/>
              <a:t>xử </a:t>
            </a:r>
            <a:r>
              <a:rPr lang="en-US"/>
              <a:t>lý bất kỳ các yêu cầu nào </a:t>
            </a:r>
            <a:r>
              <a:rPr lang="en-US"/>
              <a:t>từ </a:t>
            </a:r>
            <a:r>
              <a:rPr lang="en-US" smtClean="0"/>
              <a:t>URL.</a:t>
            </a:r>
            <a:endParaRPr lang="en-US"/>
          </a:p>
        </p:txBody>
      </p:sp>
      <p:pic>
        <p:nvPicPr>
          <p:cNvPr id="4" name="Picture 3" descr="http://itprotraining.vn/files/article_upload/images/articles/2015/11/ASPNETMVC_Week4/Hinh1_ASPNetMVC_Unit2_24112015.png"/>
          <p:cNvPicPr/>
          <p:nvPr/>
        </p:nvPicPr>
        <p:blipFill>
          <a:blip r:embed="rId2">
            <a:extLst>
              <a:ext uri="{28A0092B-C50C-407E-A947-70E740481C1C}">
                <a14:useLocalDpi xmlns:a14="http://schemas.microsoft.com/office/drawing/2010/main" val="0"/>
              </a:ext>
            </a:extLst>
          </a:blip>
          <a:srcRect/>
          <a:stretch>
            <a:fillRect/>
          </a:stretch>
        </p:blipFill>
        <p:spPr bwMode="auto">
          <a:xfrm>
            <a:off x="709310" y="1800466"/>
            <a:ext cx="10864840" cy="4717098"/>
          </a:xfrm>
          <a:prstGeom prst="rect">
            <a:avLst/>
          </a:prstGeom>
          <a:noFill/>
          <a:ln>
            <a:noFill/>
          </a:ln>
        </p:spPr>
      </p:pic>
    </p:spTree>
    <p:extLst>
      <p:ext uri="{BB962C8B-B14F-4D97-AF65-F5344CB8AC3E}">
        <p14:creationId xmlns:p14="http://schemas.microsoft.com/office/powerpoint/2010/main" val="117096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ActionName</a:t>
            </a:r>
            <a:endParaRPr lang="en-US"/>
          </a:p>
        </p:txBody>
      </p:sp>
      <p:sp>
        <p:nvSpPr>
          <p:cNvPr id="3" name="Content Placeholder 2"/>
          <p:cNvSpPr>
            <a:spLocks noGrp="1"/>
          </p:cNvSpPr>
          <p:nvPr>
            <p:ph sz="quarter" idx="10"/>
          </p:nvPr>
        </p:nvSpPr>
        <p:spPr>
          <a:xfrm>
            <a:off x="379413" y="685800"/>
            <a:ext cx="11525250" cy="5992814"/>
          </a:xfrm>
        </p:spPr>
        <p:txBody>
          <a:bodyPr/>
          <a:lstStyle/>
          <a:p>
            <a:r>
              <a:rPr lang="en-US" smtClean="0"/>
              <a:t>Cho phép sử dụng tên khác nhau của phương thức. Lý do : không muốn đưa ra tên phương thức thực thi thực sự của Controller ra phía client</a:t>
            </a:r>
          </a:p>
          <a:p>
            <a:endParaRPr lang="en-US"/>
          </a:p>
        </p:txBody>
      </p:sp>
      <p:pic>
        <p:nvPicPr>
          <p:cNvPr id="4" name="Picture 3" descr="http://itprotraining.vn/files/article_upload/images/articles/2015/11/AspNetMVC_Week4_Unit2/Hinh2_ASPNetMVC_Unit2_27112015.png"/>
          <p:cNvPicPr/>
          <p:nvPr/>
        </p:nvPicPr>
        <p:blipFill rotWithShape="1">
          <a:blip r:embed="rId2">
            <a:extLst>
              <a:ext uri="{28A0092B-C50C-407E-A947-70E740481C1C}">
                <a14:useLocalDpi xmlns:a14="http://schemas.microsoft.com/office/drawing/2010/main" val="0"/>
              </a:ext>
            </a:extLst>
          </a:blip>
          <a:srcRect r="39370"/>
          <a:stretch/>
        </p:blipFill>
        <p:spPr bwMode="auto">
          <a:xfrm>
            <a:off x="176213" y="2117134"/>
            <a:ext cx="3911600" cy="4373017"/>
          </a:xfrm>
          <a:prstGeom prst="rect">
            <a:avLst/>
          </a:prstGeom>
          <a:ln>
            <a:noFill/>
          </a:ln>
          <a:effectLst>
            <a:outerShdw blurRad="292100" dist="139700" dir="2700000" algn="tl" rotWithShape="0">
              <a:srgbClr val="333333">
                <a:alpha val="65000"/>
              </a:srgbClr>
            </a:outerShdw>
          </a:effectLst>
        </p:spPr>
      </p:pic>
      <p:sp>
        <p:nvSpPr>
          <p:cNvPr id="5" name="Line Callout 3 (No Border) 4"/>
          <p:cNvSpPr/>
          <p:nvPr/>
        </p:nvSpPr>
        <p:spPr>
          <a:xfrm>
            <a:off x="4291013" y="2117134"/>
            <a:ext cx="7612933" cy="4373017"/>
          </a:xfrm>
          <a:prstGeom prst="callout3">
            <a:avLst>
              <a:gd name="adj1" fmla="val 52433"/>
              <a:gd name="adj2" fmla="val -24285"/>
              <a:gd name="adj3" fmla="val 52062"/>
              <a:gd name="adj4" fmla="val -22339"/>
              <a:gd name="adj5" fmla="val 45725"/>
              <a:gd name="adj6" fmla="val -12661"/>
              <a:gd name="adj7" fmla="val 97446"/>
              <a:gd name="adj8" fmla="val 10179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smtClean="0"/>
              <a:t>Attribute ActionName(“find”) được gán cho phương thức GetByID. </a:t>
            </a:r>
          </a:p>
          <a:p>
            <a:pPr marL="342900" indent="-342900">
              <a:buFont typeface="Wingdings" panose="05000000000000000000" pitchFamily="2" charset="2"/>
              <a:buChar char="à"/>
            </a:pPr>
            <a:r>
              <a:rPr lang="en-US" sz="3600" smtClean="0">
                <a:sym typeface="Wingdings" panose="05000000000000000000" pitchFamily="2" charset="2"/>
              </a:rPr>
              <a:t>URL</a:t>
            </a:r>
            <a:r>
              <a:rPr lang="en-US" sz="3600">
                <a:sym typeface="Wingdings" panose="05000000000000000000" pitchFamily="2" charset="2"/>
              </a:rPr>
              <a:t>: </a:t>
            </a:r>
            <a:r>
              <a:rPr lang="en-US" sz="3600">
                <a:sym typeface="Wingdings" panose="05000000000000000000" pitchFamily="2" charset="2"/>
                <a:hlinkClick r:id="rId3"/>
              </a:rPr>
              <a:t>http</a:t>
            </a:r>
            <a:r>
              <a:rPr lang="en-US" sz="3600">
                <a:sym typeface="Wingdings" panose="05000000000000000000" pitchFamily="2" charset="2"/>
                <a:hlinkClick r:id="rId3"/>
              </a:rPr>
              <a:t>://</a:t>
            </a:r>
            <a:r>
              <a:rPr lang="en-US" sz="3600" smtClean="0">
                <a:sym typeface="Wingdings" panose="05000000000000000000" pitchFamily="2" charset="2"/>
                <a:hlinkClick r:id="rId3"/>
              </a:rPr>
              <a:t>localhost/student/find/1</a:t>
            </a:r>
            <a:endParaRPr lang="en-US" sz="3600" smtClean="0">
              <a:sym typeface="Wingdings" panose="05000000000000000000" pitchFamily="2" charset="2"/>
            </a:endParaRPr>
          </a:p>
          <a:p>
            <a:r>
              <a:rPr lang="en-US" sz="3600" smtClean="0">
                <a:sym typeface="Wingdings" panose="05000000000000000000" pitchFamily="2" charset="2"/>
              </a:rPr>
              <a:t>Sẽ thay URL </a:t>
            </a:r>
            <a:r>
              <a:rPr lang="en-US" sz="3600">
                <a:sym typeface="Wingdings" panose="05000000000000000000" pitchFamily="2" charset="2"/>
                <a:hlinkClick r:id="rId4"/>
              </a:rPr>
              <a:t>http://</a:t>
            </a:r>
            <a:r>
              <a:rPr lang="en-US" sz="3600">
                <a:sym typeface="Wingdings" panose="05000000000000000000" pitchFamily="2" charset="2"/>
                <a:hlinkClick r:id="rId4"/>
              </a:rPr>
              <a:t>localhost/student/getbyid/1</a:t>
            </a:r>
            <a:r>
              <a:rPr lang="en-US" sz="3600" smtClean="0">
                <a:sym typeface="Wingdings" panose="05000000000000000000" pitchFamily="2" charset="2"/>
              </a:rPr>
              <a:t>.</a:t>
            </a:r>
          </a:p>
          <a:p>
            <a:endParaRPr lang="en-US" sz="2400">
              <a:sym typeface="Wingdings" panose="05000000000000000000" pitchFamily="2" charset="2"/>
            </a:endParaRPr>
          </a:p>
          <a:p>
            <a:pPr algn="ctr"/>
            <a:endParaRPr lang="en-US" sz="2400"/>
          </a:p>
        </p:txBody>
      </p:sp>
    </p:spTree>
    <p:extLst>
      <p:ext uri="{BB962C8B-B14F-4D97-AF65-F5344CB8AC3E}">
        <p14:creationId xmlns:p14="http://schemas.microsoft.com/office/powerpoint/2010/main" val="42108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NonAction</a:t>
            </a:r>
            <a:endParaRPr lang="en-US"/>
          </a:p>
        </p:txBody>
      </p:sp>
      <p:sp>
        <p:nvSpPr>
          <p:cNvPr id="3" name="Content Placeholder 2"/>
          <p:cNvSpPr>
            <a:spLocks noGrp="1"/>
          </p:cNvSpPr>
          <p:nvPr>
            <p:ph sz="quarter" idx="10"/>
          </p:nvPr>
        </p:nvSpPr>
        <p:spPr>
          <a:xfrm>
            <a:off x="379413" y="736600"/>
            <a:ext cx="11525250" cy="5942014"/>
          </a:xfrm>
        </p:spPr>
        <p:txBody>
          <a:bodyPr/>
          <a:lstStyle/>
          <a:p>
            <a:r>
              <a:rPr lang="en-US" smtClean="0"/>
              <a:t>C</a:t>
            </a:r>
            <a:r>
              <a:rPr lang="vi-VN" smtClean="0"/>
              <a:t>hỉ </a:t>
            </a:r>
            <a:r>
              <a:rPr lang="vi-VN"/>
              <a:t>rõ phương thức trong controller không đóng vai trò là phương </a:t>
            </a:r>
            <a:r>
              <a:rPr lang="vi-VN"/>
              <a:t>thức </a:t>
            </a:r>
            <a:r>
              <a:rPr lang="vi-VN" smtClean="0"/>
              <a:t>Action</a:t>
            </a:r>
            <a:endParaRPr lang="en-US" smtClean="0"/>
          </a:p>
          <a:p>
            <a:r>
              <a:rPr lang="en-US" smtClean="0"/>
              <a:t>Ử dụng khi </a:t>
            </a:r>
            <a:r>
              <a:rPr lang="en-US"/>
              <a:t>muốn phương thức public trong Controller không thực hiện vai trò của </a:t>
            </a:r>
            <a:r>
              <a:rPr lang="en-US"/>
              <a:t>một </a:t>
            </a:r>
            <a:r>
              <a:rPr lang="en-US" smtClean="0"/>
              <a:t>action</a:t>
            </a:r>
          </a:p>
          <a:p>
            <a:r>
              <a:rPr lang="en-US" smtClean="0"/>
              <a:t>Ví dụ: Trong </a:t>
            </a:r>
            <a:r>
              <a:rPr lang="en-US"/>
              <a:t>Controller Student, sử dụng phương thức Student GetStudent(int id) với mục tiêu hỗ trợ các phương thức Action khác, nó không có vai trò của một phương thức Action, khi đó ta </a:t>
            </a:r>
            <a:r>
              <a:rPr lang="en-US"/>
              <a:t>viết </a:t>
            </a:r>
            <a:r>
              <a:rPr lang="en-US" smtClean="0"/>
              <a:t>như sau:</a:t>
            </a:r>
            <a:endParaRPr lang="en-US"/>
          </a:p>
        </p:txBody>
      </p:sp>
    </p:spTree>
    <p:extLst>
      <p:ext uri="{BB962C8B-B14F-4D97-AF65-F5344CB8AC3E}">
        <p14:creationId xmlns:p14="http://schemas.microsoft.com/office/powerpoint/2010/main" val="2576827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sz="quarter" idx="10"/>
          </p:nvPr>
        </p:nvSpPr>
        <p:spPr>
          <a:xfrm>
            <a:off x="379413" y="762000"/>
            <a:ext cx="11525250" cy="5916614"/>
          </a:xfrm>
        </p:spPr>
        <p:txBody>
          <a:bodyPr/>
          <a:lstStyle/>
          <a:p>
            <a:endParaRPr lang="en-US"/>
          </a:p>
        </p:txBody>
      </p:sp>
      <p:pic>
        <p:nvPicPr>
          <p:cNvPr id="4" name="Picture 3" descr="http://itprotraining.vn/files/article_upload/images/articles/2015/11/AspNetMVC_Week4_Unit2/Hinh3_ASPNetMVC_Unit2_27112015.png"/>
          <p:cNvPicPr/>
          <p:nvPr/>
        </p:nvPicPr>
        <p:blipFill rotWithShape="1">
          <a:blip r:embed="rId2">
            <a:extLst>
              <a:ext uri="{28A0092B-C50C-407E-A947-70E740481C1C}">
                <a14:useLocalDpi xmlns:a14="http://schemas.microsoft.com/office/drawing/2010/main" val="0"/>
              </a:ext>
            </a:extLst>
          </a:blip>
          <a:srcRect r="8559" b="3397"/>
          <a:stretch/>
        </p:blipFill>
        <p:spPr bwMode="auto">
          <a:xfrm>
            <a:off x="378796" y="762000"/>
            <a:ext cx="10390803" cy="591661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181478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ActionVerb</a:t>
            </a:r>
            <a:endParaRPr lang="en-US"/>
          </a:p>
        </p:txBody>
      </p:sp>
      <p:sp>
        <p:nvSpPr>
          <p:cNvPr id="3" name="Content Placeholder 2"/>
          <p:cNvSpPr>
            <a:spLocks noGrp="1"/>
          </p:cNvSpPr>
          <p:nvPr>
            <p:ph sz="quarter" idx="10"/>
          </p:nvPr>
        </p:nvSpPr>
        <p:spPr>
          <a:xfrm>
            <a:off x="379413" y="711200"/>
            <a:ext cx="11525250" cy="5967414"/>
          </a:xfrm>
        </p:spPr>
        <p:txBody>
          <a:bodyPr numCol="1"/>
          <a:lstStyle/>
          <a:p>
            <a:r>
              <a:rPr lang="en-US" smtClean="0"/>
              <a:t>Phương thức action khi được định nghĩa có thể được gọi theo cả Get và Post.</a:t>
            </a:r>
          </a:p>
          <a:p>
            <a:r>
              <a:rPr lang="en-US" smtClean="0"/>
              <a:t>Điều này cho phép định nghĩa 2 phương thức khác nhau nhưng cùng tên, một phương thức đáp ứng HTTPGet, một phương thức đáp ứng HTTPPost.</a:t>
            </a:r>
          </a:p>
          <a:p>
            <a:r>
              <a:rPr lang="en-US" smtClean="0"/>
              <a:t>Các ActionVerb MVC hỗ trợ</a:t>
            </a:r>
          </a:p>
          <a:p>
            <a:pPr marL="0" indent="0">
              <a:buNone/>
            </a:pPr>
            <a:endParaRPr lang="en-US" smtClean="0"/>
          </a:p>
        </p:txBody>
      </p:sp>
      <p:graphicFrame>
        <p:nvGraphicFramePr>
          <p:cNvPr id="4" name="Table 3"/>
          <p:cNvGraphicFramePr>
            <a:graphicFrameLocks noGrp="1"/>
          </p:cNvGraphicFramePr>
          <p:nvPr>
            <p:extLst>
              <p:ext uri="{D42A27DB-BD31-4B8C-83A1-F6EECF244321}">
                <p14:modId xmlns:p14="http://schemas.microsoft.com/office/powerpoint/2010/main" val="3941134580"/>
              </p:ext>
            </p:extLst>
          </p:nvPr>
        </p:nvGraphicFramePr>
        <p:xfrm>
          <a:off x="838200" y="4199466"/>
          <a:ext cx="11065746" cy="2479148"/>
        </p:xfrm>
        <a:graphic>
          <a:graphicData uri="http://schemas.openxmlformats.org/drawingml/2006/table">
            <a:tbl>
              <a:tblPr firstRow="1" bandRow="1">
                <a:tableStyleId>{2D5ABB26-0587-4C30-8999-92F81FD0307C}</a:tableStyleId>
              </a:tblPr>
              <a:tblGrid>
                <a:gridCol w="5867400">
                  <a:extLst>
                    <a:ext uri="{9D8B030D-6E8A-4147-A177-3AD203B41FA5}">
                      <a16:colId xmlns:a16="http://schemas.microsoft.com/office/drawing/2014/main" val="672487904"/>
                    </a:ext>
                  </a:extLst>
                </a:gridCol>
                <a:gridCol w="5198346">
                  <a:extLst>
                    <a:ext uri="{9D8B030D-6E8A-4147-A177-3AD203B41FA5}">
                      <a16:colId xmlns:a16="http://schemas.microsoft.com/office/drawing/2014/main" val="1448546558"/>
                    </a:ext>
                  </a:extLst>
                </a:gridCol>
              </a:tblGrid>
              <a:tr h="2479148">
                <a:tc>
                  <a:txBody>
                    <a:bodyPr/>
                    <a:lstStyle/>
                    <a:p>
                      <a:pPr marL="1142844" lvl="1" indent="-685800" algn="just">
                        <a:buFont typeface="Wingdings" panose="05000000000000000000" pitchFamily="2" charset="2"/>
                        <a:buChar char="ü"/>
                      </a:pPr>
                      <a:r>
                        <a:rPr lang="en-US" sz="4800" b="1" smtClean="0">
                          <a:solidFill>
                            <a:srgbClr val="FF0000"/>
                          </a:solidFill>
                        </a:rPr>
                        <a:t>HttpGet (</a:t>
                      </a:r>
                      <a:r>
                        <a:rPr lang="en-US" sz="4800" b="1" smtClean="0">
                          <a:solidFill>
                            <a:srgbClr val="FFC000"/>
                          </a:solidFill>
                        </a:rPr>
                        <a:t>default</a:t>
                      </a:r>
                      <a:r>
                        <a:rPr lang="en-US" sz="4800" b="1" smtClean="0">
                          <a:solidFill>
                            <a:srgbClr val="FF0000"/>
                          </a:solidFill>
                        </a:rPr>
                        <a:t>)</a:t>
                      </a:r>
                    </a:p>
                    <a:p>
                      <a:pPr marL="1142844" lvl="1" indent="-685800" algn="just">
                        <a:buFont typeface="Wingdings" panose="05000000000000000000" pitchFamily="2" charset="2"/>
                        <a:buChar char="ü"/>
                      </a:pPr>
                      <a:r>
                        <a:rPr lang="en-US" sz="4800" smtClean="0"/>
                        <a:t>HttpPost</a:t>
                      </a:r>
                    </a:p>
                    <a:p>
                      <a:pPr marL="1142844" lvl="1" indent="-685800" algn="just">
                        <a:buFont typeface="Wingdings" panose="05000000000000000000" pitchFamily="2" charset="2"/>
                        <a:buChar char="ü"/>
                      </a:pPr>
                      <a:r>
                        <a:rPr lang="en-US" sz="4800" smtClean="0"/>
                        <a:t>HttpPut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142844" lvl="1" indent="-685800" algn="just">
                        <a:buFont typeface="Wingdings" panose="05000000000000000000" pitchFamily="2" charset="2"/>
                        <a:buChar char="ü"/>
                      </a:pPr>
                      <a:r>
                        <a:rPr lang="en-US" sz="4800" smtClean="0"/>
                        <a:t>HttpDelete</a:t>
                      </a:r>
                    </a:p>
                    <a:p>
                      <a:pPr marL="1142844" lvl="1" indent="-685800" algn="just">
                        <a:buFont typeface="Wingdings" panose="05000000000000000000" pitchFamily="2" charset="2"/>
                        <a:buChar char="ü"/>
                      </a:pPr>
                      <a:r>
                        <a:rPr lang="en-US" sz="4800" smtClean="0"/>
                        <a:t>HttpOption</a:t>
                      </a:r>
                    </a:p>
                    <a:p>
                      <a:pPr marL="1142844" lvl="1" indent="-685800" algn="just">
                        <a:buFont typeface="Wingdings" panose="05000000000000000000" pitchFamily="2" charset="2"/>
                        <a:buChar char="ü"/>
                      </a:pPr>
                      <a:r>
                        <a:rPr lang="en-US" sz="4800" smtClean="0"/>
                        <a:t>HttpPatch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69901"/>
                  </a:ext>
                </a:extLst>
              </a:tr>
            </a:tbl>
          </a:graphicData>
        </a:graphic>
      </p:graphicFrame>
    </p:spTree>
    <p:extLst>
      <p:ext uri="{BB962C8B-B14F-4D97-AF65-F5344CB8AC3E}">
        <p14:creationId xmlns:p14="http://schemas.microsoft.com/office/powerpoint/2010/main" val="2866163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sz="quarter" idx="10"/>
          </p:nvPr>
        </p:nvSpPr>
        <p:spPr>
          <a:xfrm>
            <a:off x="379413" y="812800"/>
            <a:ext cx="11525250" cy="5865814"/>
          </a:xfrm>
        </p:spPr>
        <p:txBody>
          <a:bodyPr/>
          <a:lstStyle/>
          <a:p>
            <a:endParaRPr lang="en-US"/>
          </a:p>
        </p:txBody>
      </p:sp>
      <p:pic>
        <p:nvPicPr>
          <p:cNvPr id="4" name="Picture 3" descr="http://itprotraining.vn/files/article_upload/images/articles/2015/11/AspNetMVC_Week4_Unit2/Hinh4_ASPNetMVC_Unit2_27112015.png"/>
          <p:cNvPicPr/>
          <p:nvPr/>
        </p:nvPicPr>
        <p:blipFill rotWithShape="1">
          <a:blip r:embed="rId2">
            <a:extLst>
              <a:ext uri="{28A0092B-C50C-407E-A947-70E740481C1C}">
                <a14:useLocalDpi xmlns:a14="http://schemas.microsoft.com/office/drawing/2010/main" val="0"/>
              </a:ext>
            </a:extLst>
          </a:blip>
          <a:srcRect l="10059" r="1923"/>
          <a:stretch/>
        </p:blipFill>
        <p:spPr bwMode="auto">
          <a:xfrm>
            <a:off x="378796" y="768212"/>
            <a:ext cx="11525149" cy="5632588"/>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685769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ý</a:t>
            </a:r>
            <a:endParaRPr lang="en-US"/>
          </a:p>
        </p:txBody>
      </p:sp>
      <p:sp>
        <p:nvSpPr>
          <p:cNvPr id="3" name="Content Placeholder 2"/>
          <p:cNvSpPr>
            <a:spLocks noGrp="1"/>
          </p:cNvSpPr>
          <p:nvPr>
            <p:ph sz="quarter" idx="10"/>
          </p:nvPr>
        </p:nvSpPr>
        <p:spPr>
          <a:xfrm>
            <a:off x="379413" y="737419"/>
            <a:ext cx="11525250" cy="5941195"/>
          </a:xfrm>
        </p:spPr>
        <p:txBody>
          <a:bodyPr/>
          <a:lstStyle/>
          <a:p>
            <a:r>
              <a:rPr lang="en-US"/>
              <a:t>Trong một phương thức Action có thể áp dụng nhiều ActionVerb, Ví dụ phương thức dưới đây áp dụng cả Http Get và Http Post</a:t>
            </a:r>
            <a:endParaRPr lang="en-US"/>
          </a:p>
        </p:txBody>
      </p:sp>
      <p:sp>
        <p:nvSpPr>
          <p:cNvPr id="4" name="Rectangle 3"/>
          <p:cNvSpPr/>
          <p:nvPr/>
        </p:nvSpPr>
        <p:spPr>
          <a:xfrm>
            <a:off x="0" y="3073400"/>
            <a:ext cx="12192000" cy="37477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a:t>[AcceptVerbs(HttpVerbs.Post | HttpVerbs.Get)]</a:t>
            </a:r>
          </a:p>
          <a:p>
            <a:r>
              <a:rPr lang="en-US" sz="4400"/>
              <a:t>public ActionResult GetAndPostAction()</a:t>
            </a:r>
          </a:p>
          <a:p>
            <a:r>
              <a:rPr lang="en-US" sz="4400"/>
              <a:t>{</a:t>
            </a:r>
          </a:p>
          <a:p>
            <a:r>
              <a:rPr lang="en-US" sz="4400"/>
              <a:t>    return RedirectToAction("Index");</a:t>
            </a:r>
          </a:p>
          <a:p>
            <a:r>
              <a:rPr lang="en-US" sz="4400"/>
              <a:t>}</a:t>
            </a:r>
          </a:p>
        </p:txBody>
      </p:sp>
    </p:spTree>
    <p:extLst>
      <p:ext uri="{BB962C8B-B14F-4D97-AF65-F5344CB8AC3E}">
        <p14:creationId xmlns:p14="http://schemas.microsoft.com/office/powerpoint/2010/main" val="25927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ActionFillter</a:t>
            </a:r>
            <a:endParaRPr lang="en-US"/>
          </a:p>
        </p:txBody>
      </p:sp>
      <p:sp>
        <p:nvSpPr>
          <p:cNvPr id="3" name="Content Placeholder 2"/>
          <p:cNvSpPr>
            <a:spLocks noGrp="1"/>
          </p:cNvSpPr>
          <p:nvPr>
            <p:ph sz="quarter" idx="10"/>
          </p:nvPr>
        </p:nvSpPr>
        <p:spPr>
          <a:xfrm>
            <a:off x="379413" y="707923"/>
            <a:ext cx="11525250" cy="5970691"/>
          </a:xfrm>
        </p:spPr>
        <p:txBody>
          <a:bodyPr/>
          <a:lstStyle/>
          <a:p>
            <a:r>
              <a:rPr lang="en-US" smtClean="0"/>
              <a:t>Các phương thức </a:t>
            </a:r>
            <a:r>
              <a:rPr lang="en-US" b="1" smtClean="0"/>
              <a:t>Action</a:t>
            </a:r>
            <a:r>
              <a:rPr lang="en-US" smtClean="0"/>
              <a:t> trong controller thướng có quan hệ 1-1</a:t>
            </a:r>
          </a:p>
          <a:p>
            <a:r>
              <a:rPr lang="en-US" smtClean="0"/>
              <a:t>Đôi khi muốn:</a:t>
            </a:r>
          </a:p>
          <a:p>
            <a:pPr lvl="1"/>
            <a:r>
              <a:rPr lang="en-US" smtClean="0"/>
              <a:t>Thực hiện 1 nghiệp vụ </a:t>
            </a:r>
            <a:r>
              <a:rPr lang="en-US" b="1" smtClean="0"/>
              <a:t>Logic</a:t>
            </a:r>
            <a:r>
              <a:rPr lang="en-US" smtClean="0"/>
              <a:t> trước hoặc sau Phương thức được gọi</a:t>
            </a:r>
          </a:p>
          <a:p>
            <a:pPr lvl="1">
              <a:buFont typeface="Wingdings" panose="05000000000000000000" pitchFamily="2" charset="2"/>
              <a:buChar char="à"/>
            </a:pPr>
            <a:r>
              <a:rPr lang="en-US" smtClean="0">
                <a:sym typeface="Wingdings" panose="05000000000000000000" pitchFamily="2" charset="2"/>
              </a:rPr>
              <a:t>sử dụng </a:t>
            </a:r>
            <a:r>
              <a:rPr lang="en-US" b="1" smtClean="0">
                <a:sym typeface="Wingdings" panose="05000000000000000000" pitchFamily="2" charset="2"/>
              </a:rPr>
              <a:t>ActionFillter</a:t>
            </a:r>
          </a:p>
          <a:p>
            <a:r>
              <a:rPr lang="en-US" smtClean="0"/>
              <a:t>Có thể áp dụng cho một phương thức </a:t>
            </a:r>
            <a:r>
              <a:rPr lang="en-US" b="1" smtClean="0"/>
              <a:t>Action</a:t>
            </a:r>
            <a:r>
              <a:rPr lang="en-US" smtClean="0"/>
              <a:t> hoặc toàn bộ </a:t>
            </a:r>
            <a:r>
              <a:rPr lang="en-US" b="1" smtClean="0"/>
              <a:t>Controller</a:t>
            </a:r>
            <a:r>
              <a:rPr lang="en-US" smtClean="0"/>
              <a:t>. (khi đó actionfillter có hiệu lực trên toàn bộ phương thức)</a:t>
            </a:r>
          </a:p>
          <a:p>
            <a:endParaRPr lang="en-US"/>
          </a:p>
          <a:p>
            <a:endParaRPr lang="en-US"/>
          </a:p>
        </p:txBody>
      </p:sp>
      <p:pic>
        <p:nvPicPr>
          <p:cNvPr id="4098" name="Picture 2" descr="Kết quả hình ảnh cho controller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614" y="4672012"/>
            <a:ext cx="3150027" cy="200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7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Action Fillter</a:t>
            </a:r>
            <a:endParaRPr lang="en-US"/>
          </a:p>
        </p:txBody>
      </p:sp>
      <p:sp>
        <p:nvSpPr>
          <p:cNvPr id="3" name="Content Placeholder 2"/>
          <p:cNvSpPr>
            <a:spLocks noGrp="1"/>
          </p:cNvSpPr>
          <p:nvPr>
            <p:ph sz="quarter" idx="10"/>
          </p:nvPr>
        </p:nvSpPr>
        <p:spPr>
          <a:xfrm>
            <a:off x="379413" y="884903"/>
            <a:ext cx="11525250" cy="5793711"/>
          </a:xfrm>
        </p:spPr>
        <p:txBody>
          <a:bodyPr/>
          <a:lstStyle/>
          <a:p>
            <a:r>
              <a:rPr lang="en-US" smtClean="0"/>
              <a:t>Bao gồm 4 loại</a:t>
            </a:r>
          </a:p>
          <a:p>
            <a:pPr lvl="1"/>
            <a:r>
              <a:rPr lang="en-US"/>
              <a:t>•	</a:t>
            </a:r>
            <a:r>
              <a:rPr lang="en-US" b="1" smtClean="0"/>
              <a:t>Authorization</a:t>
            </a:r>
            <a:r>
              <a:rPr lang="en-US" smtClean="0"/>
              <a:t> </a:t>
            </a:r>
            <a:r>
              <a:rPr lang="en-US" b="1" smtClean="0"/>
              <a:t>filters</a:t>
            </a:r>
            <a:r>
              <a:rPr lang="en-US" smtClean="0"/>
              <a:t>: </a:t>
            </a:r>
            <a:r>
              <a:rPr lang="vi-VN"/>
              <a:t>Khi thực thi bảo mật hệ thống, lập trình viên cần quyết định phương thức nào sẽ được thực thi gắn với mỗi vai trò và người dùng, để thực hiện điều này lập trình viên sử dụng Authorization filters</a:t>
            </a:r>
            <a:endParaRPr lang="en-US" smtClean="0"/>
          </a:p>
          <a:p>
            <a:pPr lvl="1"/>
            <a:r>
              <a:rPr lang="en-US"/>
              <a:t>•</a:t>
            </a:r>
            <a:r>
              <a:rPr lang="en-US"/>
              <a:t>	</a:t>
            </a:r>
            <a:r>
              <a:rPr lang="en-US" b="1" smtClean="0"/>
              <a:t>Action</a:t>
            </a:r>
            <a:r>
              <a:rPr lang="en-US" smtClean="0"/>
              <a:t> </a:t>
            </a:r>
            <a:r>
              <a:rPr lang="en-US" b="1"/>
              <a:t>filters</a:t>
            </a:r>
            <a:r>
              <a:rPr lang="en-US" b="1" smtClean="0"/>
              <a:t>: </a:t>
            </a:r>
            <a:r>
              <a:rPr lang="en-US" smtClean="0"/>
              <a:t>Thực </a:t>
            </a:r>
            <a:r>
              <a:rPr lang="en-US"/>
              <a:t>thi attribute IActionFilter</a:t>
            </a:r>
          </a:p>
          <a:p>
            <a:pPr lvl="1"/>
            <a:r>
              <a:rPr lang="en-US"/>
              <a:t>•	</a:t>
            </a:r>
            <a:r>
              <a:rPr lang="en-US" b="1"/>
              <a:t>Result</a:t>
            </a:r>
            <a:r>
              <a:rPr lang="en-US"/>
              <a:t> </a:t>
            </a:r>
            <a:r>
              <a:rPr lang="en-US" b="1"/>
              <a:t>filters</a:t>
            </a:r>
            <a:r>
              <a:rPr lang="en-US"/>
              <a:t> </a:t>
            </a:r>
            <a:r>
              <a:rPr lang="en-US" smtClean="0"/>
              <a:t>:</a:t>
            </a:r>
            <a:r>
              <a:rPr lang="vi-VN"/>
              <a:t>Bổ sung thêm điều kiện xử lý cho kết quả trả về của Http Result. Ví dụ sử dụng class OutputCachAttribute gắn với phương thức Action khi thực thi</a:t>
            </a:r>
            <a:r>
              <a:rPr lang="en-US" smtClean="0"/>
              <a:t> </a:t>
            </a:r>
          </a:p>
          <a:p>
            <a:pPr lvl="1"/>
            <a:r>
              <a:rPr lang="en-US"/>
              <a:t>•	</a:t>
            </a:r>
            <a:r>
              <a:rPr lang="en-US" b="1"/>
              <a:t>Exception</a:t>
            </a:r>
            <a:r>
              <a:rPr lang="en-US"/>
              <a:t> </a:t>
            </a:r>
            <a:r>
              <a:rPr lang="en-US" b="1"/>
              <a:t>filters</a:t>
            </a:r>
            <a:r>
              <a:rPr lang="en-US"/>
              <a:t> </a:t>
            </a:r>
            <a:r>
              <a:rPr lang="en-US" smtClean="0"/>
              <a:t>: </a:t>
            </a:r>
            <a:r>
              <a:rPr lang="vi-VN"/>
              <a:t>Thực thi attribute IExceptionFilter.</a:t>
            </a:r>
          </a:p>
          <a:p>
            <a:r>
              <a:rPr lang="vi-VN" smtClean="0"/>
              <a:t>V</a:t>
            </a:r>
            <a:r>
              <a:rPr lang="en-US"/>
              <a:t>í</a:t>
            </a:r>
            <a:r>
              <a:rPr lang="vi-VN" smtClean="0"/>
              <a:t> </a:t>
            </a:r>
            <a:r>
              <a:rPr lang="vi-VN"/>
              <a:t>dụ :  Sử dụng Authorization filters để thực hiện cấp quyền thực thi với các phương thức trong Controller Home</a:t>
            </a:r>
          </a:p>
          <a:p>
            <a:pPr lvl="1"/>
            <a:endParaRPr lang="en-US"/>
          </a:p>
        </p:txBody>
      </p:sp>
    </p:spTree>
    <p:extLst>
      <p:ext uri="{BB962C8B-B14F-4D97-AF65-F5344CB8AC3E}">
        <p14:creationId xmlns:p14="http://schemas.microsoft.com/office/powerpoint/2010/main" val="1018944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pic>
        <p:nvPicPr>
          <p:cNvPr id="4" name="Content Placeholder 3" descr="http://itprotraining.vn/files/article_upload/images/articles/2015/11/AspNetMVC_Week4_Unit2/Hinh5_ASPNetMVC_Unit2_27112015.png"/>
          <p:cNvPicPr>
            <a:picLocks noGrp="1"/>
          </p:cNvPicPr>
          <p:nvPr>
            <p:ph sz="quarter" idx="10"/>
          </p:nvPr>
        </p:nvPicPr>
        <p:blipFill rotWithShape="1">
          <a:blip r:embed="rId2">
            <a:extLst>
              <a:ext uri="{28A0092B-C50C-407E-A947-70E740481C1C}">
                <a14:useLocalDpi xmlns:a14="http://schemas.microsoft.com/office/drawing/2010/main" val="0"/>
              </a:ext>
            </a:extLst>
          </a:blip>
          <a:srcRect r="38753" b="50761"/>
          <a:stretch/>
        </p:blipFill>
        <p:spPr bwMode="auto">
          <a:xfrm>
            <a:off x="0" y="713958"/>
            <a:ext cx="11903946" cy="61440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3853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endParaRPr lang="en-US"/>
          </a:p>
        </p:txBody>
      </p:sp>
      <p:sp>
        <p:nvSpPr>
          <p:cNvPr id="3" name="Content Placeholder 2"/>
          <p:cNvSpPr>
            <a:spLocks noGrp="1"/>
          </p:cNvSpPr>
          <p:nvPr>
            <p:ph sz="quarter" idx="10"/>
          </p:nvPr>
        </p:nvSpPr>
        <p:spPr/>
        <p:txBody>
          <a:bodyPr/>
          <a:lstStyle/>
          <a:p>
            <a:endParaRPr lang="en-US"/>
          </a:p>
        </p:txBody>
      </p:sp>
      <p:pic>
        <p:nvPicPr>
          <p:cNvPr id="4" name="Picture 3" descr="http://itprotraining.vn/files/article_upload/images/articles/2015/11/AspNetMVC_Week4_Unit2/Hinh5_ASPNetMVC_Unit2_27112015.png"/>
          <p:cNvPicPr/>
          <p:nvPr/>
        </p:nvPicPr>
        <p:blipFill rotWithShape="1">
          <a:blip r:embed="rId2">
            <a:extLst>
              <a:ext uri="{28A0092B-C50C-407E-A947-70E740481C1C}">
                <a14:useLocalDpi xmlns:a14="http://schemas.microsoft.com/office/drawing/2010/main" val="0"/>
              </a:ext>
            </a:extLst>
          </a:blip>
          <a:srcRect t="49479" r="49543"/>
          <a:stretch/>
        </p:blipFill>
        <p:spPr bwMode="auto">
          <a:xfrm>
            <a:off x="379412" y="822960"/>
            <a:ext cx="10890567" cy="585565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4547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Controller?</a:t>
            </a:r>
            <a:endParaRPr lang="en-US"/>
          </a:p>
        </p:txBody>
      </p:sp>
      <p:sp>
        <p:nvSpPr>
          <p:cNvPr id="3" name="Content Placeholder 2"/>
          <p:cNvSpPr>
            <a:spLocks noGrp="1"/>
          </p:cNvSpPr>
          <p:nvPr>
            <p:ph sz="quarter" idx="10"/>
          </p:nvPr>
        </p:nvSpPr>
        <p:spPr>
          <a:xfrm>
            <a:off x="379413" y="1041400"/>
            <a:ext cx="11525250" cy="5637214"/>
          </a:xfrm>
        </p:spPr>
        <p:txBody>
          <a:bodyPr/>
          <a:lstStyle/>
          <a:p>
            <a:r>
              <a:rPr lang="en-US" b="1"/>
              <a:t>Controller</a:t>
            </a:r>
            <a:r>
              <a:rPr lang="en-US"/>
              <a:t> là một class, nó thừa kế từ lớp cơ </a:t>
            </a:r>
            <a:r>
              <a:rPr lang="en-US"/>
              <a:t>sở </a:t>
            </a:r>
            <a:r>
              <a:rPr lang="en-US" smtClean="0"/>
              <a:t>System.Web.Mvc.</a:t>
            </a:r>
            <a:r>
              <a:rPr lang="en-US" b="1" smtClean="0"/>
              <a:t>Controller</a:t>
            </a:r>
          </a:p>
          <a:p>
            <a:r>
              <a:rPr lang="en-US" b="1"/>
              <a:t>Controller</a:t>
            </a:r>
            <a:r>
              <a:rPr lang="en-US" smtClean="0"/>
              <a:t> có </a:t>
            </a:r>
            <a:r>
              <a:rPr lang="en-US"/>
              <a:t>một hay nhiều phương thức có phạm vi truy cập </a:t>
            </a:r>
            <a:r>
              <a:rPr lang="en-US"/>
              <a:t>là </a:t>
            </a:r>
            <a:r>
              <a:rPr lang="en-US" smtClean="0"/>
              <a:t>public. </a:t>
            </a:r>
            <a:r>
              <a:rPr lang="en-US" smtClean="0">
                <a:sym typeface="Wingdings" panose="05000000000000000000" pitchFamily="2" charset="2"/>
              </a:rPr>
              <a:t> được gọi là </a:t>
            </a:r>
            <a:r>
              <a:rPr lang="en-US" b="1" smtClean="0">
                <a:sym typeface="Wingdings" panose="05000000000000000000" pitchFamily="2" charset="2"/>
              </a:rPr>
              <a:t>Action</a:t>
            </a:r>
            <a:endParaRPr lang="en-US" b="1" smtClean="0"/>
          </a:p>
          <a:p>
            <a:r>
              <a:rPr lang="en-US" smtClean="0"/>
              <a:t>Làm 2 việc chính</a:t>
            </a:r>
          </a:p>
          <a:p>
            <a:pPr lvl="1"/>
            <a:r>
              <a:rPr lang="en-US" smtClean="0"/>
              <a:t>Tiếp nhận yêu cầu từ phía trình duyệt.</a:t>
            </a:r>
          </a:p>
          <a:p>
            <a:pPr lvl="1"/>
            <a:r>
              <a:rPr lang="en-US" smtClean="0"/>
              <a:t>Truy vấn các thông tin cần thiết từ module và trả về cho trình duyệt.</a:t>
            </a:r>
          </a:p>
          <a:p>
            <a:r>
              <a:rPr lang="en-US" smtClean="0"/>
              <a:t>Đều có hậu tố </a:t>
            </a:r>
            <a:r>
              <a:rPr lang="en-US" b="1" smtClean="0"/>
              <a:t>Controller </a:t>
            </a:r>
            <a:r>
              <a:rPr lang="en-US" smtClean="0"/>
              <a:t>khi tạo </a:t>
            </a:r>
          </a:p>
          <a:p>
            <a:pPr lvl="1"/>
            <a:r>
              <a:rPr lang="en-US" smtClean="0"/>
              <a:t>Ví dụ: HomeController, productController</a:t>
            </a:r>
          </a:p>
          <a:p>
            <a:r>
              <a:rPr lang="en-US" smtClean="0"/>
              <a:t>Phải nằm trong thư mục </a:t>
            </a:r>
            <a:r>
              <a:rPr lang="en-US" b="1" smtClean="0"/>
              <a:t>Controller</a:t>
            </a:r>
            <a:endParaRPr lang="en-US" b="1"/>
          </a:p>
        </p:txBody>
      </p:sp>
    </p:spTree>
    <p:extLst>
      <p:ext uri="{BB962C8B-B14F-4D97-AF65-F5344CB8AC3E}">
        <p14:creationId xmlns:p14="http://schemas.microsoft.com/office/powerpoint/2010/main" val="907639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hiện demo</a:t>
            </a:r>
            <a:endParaRPr lang="en-US"/>
          </a:p>
        </p:txBody>
      </p:sp>
      <p:sp>
        <p:nvSpPr>
          <p:cNvPr id="3" name="Content Placeholder 2"/>
          <p:cNvSpPr>
            <a:spLocks noGrp="1"/>
          </p:cNvSpPr>
          <p:nvPr>
            <p:ph sz="quarter" idx="10"/>
          </p:nvPr>
        </p:nvSpPr>
        <p:spPr/>
        <p:txBody>
          <a:bodyPr/>
          <a:lstStyle/>
          <a:p>
            <a:endParaRPr lang="en-US"/>
          </a:p>
        </p:txBody>
      </p:sp>
      <p:sp>
        <p:nvSpPr>
          <p:cNvPr id="4" name="Oval 3"/>
          <p:cNvSpPr/>
          <p:nvPr/>
        </p:nvSpPr>
        <p:spPr>
          <a:xfrm>
            <a:off x="3855730" y="1574800"/>
            <a:ext cx="4572000" cy="1117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800" b="1" smtClean="0">
                <a:effectLst>
                  <a:outerShdw blurRad="38100" dist="38100" dir="2700000" algn="tl">
                    <a:srgbClr val="000000">
                      <a:alpha val="43137"/>
                    </a:srgbClr>
                  </a:outerShdw>
                </a:effectLst>
              </a:rPr>
              <a:t>DEMO</a:t>
            </a:r>
            <a:endParaRPr lang="en-US" sz="88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8140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Thêm mới Controller</a:t>
            </a:r>
            <a:endParaRPr lang="en-US"/>
          </a:p>
        </p:txBody>
      </p:sp>
      <p:sp>
        <p:nvSpPr>
          <p:cNvPr id="3" name="Content Placeholder 2"/>
          <p:cNvSpPr>
            <a:spLocks noGrp="1"/>
          </p:cNvSpPr>
          <p:nvPr>
            <p:ph sz="quarter" idx="10"/>
          </p:nvPr>
        </p:nvSpPr>
        <p:spPr>
          <a:xfrm>
            <a:off x="379413" y="838200"/>
            <a:ext cx="11525250" cy="5840414"/>
          </a:xfrm>
        </p:spPr>
        <p:txBody>
          <a:bodyPr/>
          <a:lstStyle/>
          <a:p>
            <a:r>
              <a:rPr lang="en-US" smtClean="0"/>
              <a:t>Thực hiện các bước sau để thêm mới:</a:t>
            </a:r>
          </a:p>
          <a:p>
            <a:pPr lvl="1"/>
            <a:r>
              <a:rPr lang="en-US" smtClean="0"/>
              <a:t>B1: Tạo ứng dụng ASP.NET MVC (Chọn template empty).</a:t>
            </a:r>
          </a:p>
          <a:p>
            <a:pPr lvl="1"/>
            <a:r>
              <a:rPr lang="en-US" smtClean="0"/>
              <a:t>B2: Trong thư mục Project click vào Controller -&gt; Chọn Add -&gt; chọn Controller;</a:t>
            </a:r>
          </a:p>
          <a:p>
            <a:pPr lvl="1"/>
            <a:r>
              <a:rPr lang="en-US" smtClean="0"/>
              <a:t>B3: Chọn Template: MVC 5 Controller-Empty.</a:t>
            </a:r>
          </a:p>
          <a:p>
            <a:pPr lvl="1"/>
            <a:r>
              <a:rPr lang="en-US" smtClean="0"/>
              <a:t>B4: Cập nhật tên Controller</a:t>
            </a:r>
          </a:p>
          <a:p>
            <a:pPr lvl="1"/>
            <a:r>
              <a:rPr lang="en-US" smtClean="0"/>
              <a:t>B5: Kết thúc quá trình tạo, kết quả nhận được</a:t>
            </a:r>
          </a:p>
          <a:p>
            <a:pPr lvl="2"/>
            <a:r>
              <a:rPr lang="en-US" smtClean="0"/>
              <a:t>1 class Controller trong thư mục Controller của Project (trong lớp này có 1 Action mặc định Index() để khi tạo view sẽ tạo ra 1 view có tên mặc định là tên phương thức này.</a:t>
            </a:r>
          </a:p>
          <a:p>
            <a:pPr lvl="2"/>
            <a:r>
              <a:rPr lang="en-US" smtClean="0"/>
              <a:t>1 Thư mục Có tên trùng với phần tên đầu của Controller. </a:t>
            </a:r>
          </a:p>
          <a:p>
            <a:pPr lvl="1"/>
            <a:r>
              <a:rPr lang="en-US" smtClean="0"/>
              <a:t>B6. thực hiện tạo 1 view để hiển thị kết qua nhận được từ controller.</a:t>
            </a:r>
          </a:p>
          <a:p>
            <a:pPr lvl="1"/>
            <a:endParaRPr lang="en-US"/>
          </a:p>
        </p:txBody>
      </p:sp>
    </p:spTree>
    <p:extLst>
      <p:ext uri="{BB962C8B-B14F-4D97-AF65-F5344CB8AC3E}">
        <p14:creationId xmlns:p14="http://schemas.microsoft.com/office/powerpoint/2010/main" val="167057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thức Action</a:t>
            </a:r>
            <a:endParaRPr lang="en-US"/>
          </a:p>
        </p:txBody>
      </p:sp>
      <p:sp>
        <p:nvSpPr>
          <p:cNvPr id="3" name="Content Placeholder 2"/>
          <p:cNvSpPr>
            <a:spLocks noGrp="1"/>
          </p:cNvSpPr>
          <p:nvPr>
            <p:ph sz="quarter" idx="10"/>
          </p:nvPr>
        </p:nvSpPr>
        <p:spPr>
          <a:xfrm>
            <a:off x="379413" y="1016000"/>
            <a:ext cx="11525250" cy="5662614"/>
          </a:xfrm>
        </p:spPr>
        <p:txBody>
          <a:bodyPr/>
          <a:lstStyle/>
          <a:p>
            <a:r>
              <a:rPr lang="en-US" smtClean="0"/>
              <a:t>Tính chất giống các phương thức khác tuy nhiên có các rang buộc sau:</a:t>
            </a:r>
          </a:p>
          <a:p>
            <a:pPr lvl="1"/>
            <a:r>
              <a:rPr lang="en-US" smtClean="0"/>
              <a:t>Phải có phạm vi Public</a:t>
            </a:r>
          </a:p>
          <a:p>
            <a:pPr lvl="1"/>
            <a:r>
              <a:rPr lang="en-US" smtClean="0"/>
              <a:t>Không được overloaded</a:t>
            </a:r>
          </a:p>
          <a:p>
            <a:pPr lvl="1"/>
            <a:r>
              <a:rPr lang="en-US" smtClean="0"/>
              <a:t>Không thiết lập static</a:t>
            </a:r>
            <a:endParaRPr lang="en-US"/>
          </a:p>
        </p:txBody>
      </p:sp>
      <p:pic>
        <p:nvPicPr>
          <p:cNvPr id="4" name="Picture 3"/>
          <p:cNvPicPr>
            <a:picLocks noChangeAspect="1"/>
          </p:cNvPicPr>
          <p:nvPr/>
        </p:nvPicPr>
        <p:blipFill>
          <a:blip r:embed="rId2"/>
          <a:stretch>
            <a:fillRect/>
          </a:stretch>
        </p:blipFill>
        <p:spPr>
          <a:xfrm>
            <a:off x="4628433" y="1897994"/>
            <a:ext cx="7275513" cy="4627977"/>
          </a:xfrm>
          <a:prstGeom prst="rect">
            <a:avLst/>
          </a:prstGeom>
        </p:spPr>
      </p:pic>
    </p:spTree>
    <p:extLst>
      <p:ext uri="{BB962C8B-B14F-4D97-AF65-F5344CB8AC3E}">
        <p14:creationId xmlns:p14="http://schemas.microsoft.com/office/powerpoint/2010/main" val="405567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Cú pháp</a:t>
            </a:r>
            <a:endParaRPr lang="en-US"/>
          </a:p>
        </p:txBody>
      </p:sp>
      <p:sp>
        <p:nvSpPr>
          <p:cNvPr id="3" name="Content Placeholder 2"/>
          <p:cNvSpPr>
            <a:spLocks noGrp="1"/>
          </p:cNvSpPr>
          <p:nvPr>
            <p:ph sz="quarter" idx="10"/>
          </p:nvPr>
        </p:nvSpPr>
        <p:spPr/>
        <p:txBody>
          <a:bodyPr/>
          <a:lstStyle/>
          <a:p>
            <a:endParaRPr lang="en-US"/>
          </a:p>
        </p:txBody>
      </p:sp>
      <p:sp>
        <p:nvSpPr>
          <p:cNvPr id="4" name="Rectangle 3"/>
          <p:cNvSpPr/>
          <p:nvPr/>
        </p:nvSpPr>
        <p:spPr>
          <a:xfrm>
            <a:off x="0" y="1074252"/>
            <a:ext cx="12191999" cy="3345348"/>
          </a:xfrm>
          <a:prstGeom prst="rect">
            <a:avLst/>
          </a:prstGeom>
          <a:solidFill>
            <a:schemeClr val="tx1">
              <a:alpha val="80000"/>
            </a:schemeClr>
          </a:solidFill>
          <a:ln>
            <a:noFill/>
          </a:ln>
        </p:spPr>
        <p:style>
          <a:lnRef idx="1">
            <a:schemeClr val="dk1"/>
          </a:lnRef>
          <a:fillRef idx="3">
            <a:schemeClr val="dk1"/>
          </a:fillRef>
          <a:effectRef idx="2">
            <a:schemeClr val="dk1"/>
          </a:effectRef>
          <a:fontRef idx="minor">
            <a:schemeClr val="lt1"/>
          </a:fontRef>
        </p:style>
        <p:txBody>
          <a:bodyPr rtlCol="0" anchor="ctr"/>
          <a:lstStyle/>
          <a:p>
            <a:r>
              <a:rPr lang="en-US" sz="4000">
                <a:latin typeface="Consolas" panose="020B0609020204030204" pitchFamily="49" charset="0"/>
              </a:rPr>
              <a:t>public ActionResult &lt;ActionMethod_Name&gt;()</a:t>
            </a:r>
          </a:p>
          <a:p>
            <a:r>
              <a:rPr lang="en-US" sz="4000">
                <a:latin typeface="Consolas" panose="020B0609020204030204" pitchFamily="49" charset="0"/>
              </a:rPr>
              <a:t>{</a:t>
            </a:r>
          </a:p>
          <a:p>
            <a:r>
              <a:rPr lang="en-US" sz="4000">
                <a:latin typeface="Consolas" panose="020B0609020204030204" pitchFamily="49" charset="0"/>
              </a:rPr>
              <a:t>	/*Code to execute logic </a:t>
            </a:r>
            <a:r>
              <a:rPr lang="en-US" sz="4000">
                <a:latin typeface="Consolas" panose="020B0609020204030204" pitchFamily="49" charset="0"/>
              </a:rPr>
              <a:t>and </a:t>
            </a:r>
            <a:endParaRPr lang="en-US" sz="4000" smtClean="0">
              <a:latin typeface="Consolas" panose="020B0609020204030204" pitchFamily="49" charset="0"/>
            </a:endParaRPr>
          </a:p>
          <a:p>
            <a:r>
              <a:rPr lang="en-US" sz="4000">
                <a:latin typeface="Consolas" panose="020B0609020204030204" pitchFamily="49" charset="0"/>
              </a:rPr>
              <a:t>	</a:t>
            </a:r>
            <a:r>
              <a:rPr lang="en-US" sz="4000" smtClean="0">
                <a:latin typeface="Consolas" panose="020B0609020204030204" pitchFamily="49" charset="0"/>
              </a:rPr>
              <a:t>return </a:t>
            </a:r>
            <a:r>
              <a:rPr lang="en-US" sz="4000">
                <a:latin typeface="Consolas" panose="020B0609020204030204" pitchFamily="49" charset="0"/>
              </a:rPr>
              <a:t>the </a:t>
            </a:r>
            <a:r>
              <a:rPr lang="en-US" sz="4000">
                <a:latin typeface="Consolas" panose="020B0609020204030204" pitchFamily="49" charset="0"/>
              </a:rPr>
              <a:t>result </a:t>
            </a:r>
            <a:r>
              <a:rPr lang="en-US" sz="4000" smtClean="0">
                <a:latin typeface="Consolas" panose="020B0609020204030204" pitchFamily="49" charset="0"/>
              </a:rPr>
              <a:t>as ActionResult</a:t>
            </a:r>
            <a:r>
              <a:rPr lang="en-US" sz="4000">
                <a:latin typeface="Consolas" panose="020B0609020204030204" pitchFamily="49" charset="0"/>
              </a:rPr>
              <a:t>*/</a:t>
            </a:r>
          </a:p>
          <a:p>
            <a:r>
              <a:rPr lang="en-US" sz="4000">
                <a:latin typeface="Consolas" panose="020B0609020204030204" pitchFamily="49" charset="0"/>
              </a:rPr>
              <a:t>}</a:t>
            </a:r>
          </a:p>
        </p:txBody>
      </p:sp>
      <p:sp>
        <p:nvSpPr>
          <p:cNvPr id="5" name="TextBox 4"/>
          <p:cNvSpPr txBox="1"/>
          <p:nvPr/>
        </p:nvSpPr>
        <p:spPr>
          <a:xfrm>
            <a:off x="379412" y="4733574"/>
            <a:ext cx="11524533" cy="1200329"/>
          </a:xfrm>
          <a:prstGeom prst="rect">
            <a:avLst/>
          </a:prstGeom>
          <a:noFill/>
        </p:spPr>
        <p:txBody>
          <a:bodyPr wrap="square" rtlCol="0">
            <a:spAutoFit/>
          </a:bodyPr>
          <a:lstStyle/>
          <a:p>
            <a:r>
              <a:rPr lang="en-US" sz="3600" smtClean="0"/>
              <a:t>Trong đó:</a:t>
            </a:r>
          </a:p>
          <a:p>
            <a:r>
              <a:rPr lang="en-US" sz="3600" smtClean="0"/>
              <a:t>- </a:t>
            </a:r>
            <a:r>
              <a:rPr lang="en-US" sz="3600" b="1" smtClean="0"/>
              <a:t>ActionMethod_Name</a:t>
            </a:r>
            <a:r>
              <a:rPr lang="en-US" sz="3600" smtClean="0"/>
              <a:t>: Tên của phương thức</a:t>
            </a:r>
            <a:endParaRPr lang="en-US" sz="3600"/>
          </a:p>
        </p:txBody>
      </p:sp>
    </p:spTree>
    <p:extLst>
      <p:ext uri="{BB962C8B-B14F-4D97-AF65-F5344CB8AC3E}">
        <p14:creationId xmlns:p14="http://schemas.microsoft.com/office/powerpoint/2010/main" val="3960501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thức </a:t>
            </a:r>
            <a:r>
              <a:rPr lang="en-US"/>
              <a:t>Action </a:t>
            </a:r>
            <a:r>
              <a:rPr lang="en-US" smtClean="0"/>
              <a:t>mặc định</a:t>
            </a:r>
            <a:endParaRPr lang="en-US"/>
          </a:p>
        </p:txBody>
      </p:sp>
      <p:sp>
        <p:nvSpPr>
          <p:cNvPr id="3" name="Content Placeholder 2"/>
          <p:cNvSpPr>
            <a:spLocks noGrp="1"/>
          </p:cNvSpPr>
          <p:nvPr>
            <p:ph sz="quarter" idx="10"/>
          </p:nvPr>
        </p:nvSpPr>
        <p:spPr>
          <a:xfrm>
            <a:off x="379413" y="863600"/>
            <a:ext cx="11525250" cy="5815014"/>
          </a:xfrm>
        </p:spPr>
        <p:txBody>
          <a:bodyPr/>
          <a:lstStyle/>
          <a:p>
            <a:r>
              <a:rPr lang="en-US" smtClean="0"/>
              <a:t>Trong thư mục controller có 1 controller mặc định là Home và trong Controller  home có 1 phương thức action mặc định là Index.</a:t>
            </a:r>
            <a:endParaRPr lang="en-US"/>
          </a:p>
        </p:txBody>
      </p:sp>
      <p:pic>
        <p:nvPicPr>
          <p:cNvPr id="4" name="Picture 3"/>
          <p:cNvPicPr>
            <a:picLocks noChangeAspect="1"/>
          </p:cNvPicPr>
          <p:nvPr/>
        </p:nvPicPr>
        <p:blipFill rotWithShape="1">
          <a:blip r:embed="rId2"/>
          <a:srcRect b="1816"/>
          <a:stretch/>
        </p:blipFill>
        <p:spPr>
          <a:xfrm>
            <a:off x="316271" y="2560500"/>
            <a:ext cx="11650918" cy="4118114"/>
          </a:xfrm>
          <a:prstGeom prst="rect">
            <a:avLst/>
          </a:prstGeom>
        </p:spPr>
      </p:pic>
    </p:spTree>
    <p:extLst>
      <p:ext uri="{BB962C8B-B14F-4D97-AF65-F5344CB8AC3E}">
        <p14:creationId xmlns:p14="http://schemas.microsoft.com/office/powerpoint/2010/main" val="3257986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ActionResult</a:t>
            </a:r>
            <a:endParaRPr lang="en-US"/>
          </a:p>
        </p:txBody>
      </p:sp>
      <p:sp>
        <p:nvSpPr>
          <p:cNvPr id="3" name="Content Placeholder 2"/>
          <p:cNvSpPr>
            <a:spLocks noGrp="1"/>
          </p:cNvSpPr>
          <p:nvPr>
            <p:ph sz="quarter" idx="10"/>
          </p:nvPr>
        </p:nvSpPr>
        <p:spPr/>
        <p:txBody>
          <a:bodyPr/>
          <a:lstStyle/>
          <a:p>
            <a:r>
              <a:rPr lang="en-US" smtClean="0"/>
              <a:t>L</a:t>
            </a:r>
            <a:r>
              <a:rPr lang="vi-VN" smtClean="0"/>
              <a:t>à </a:t>
            </a:r>
            <a:r>
              <a:rPr lang="vi-VN"/>
              <a:t>một lớp cơ sở cho tất cả các lớp lưu trữ kiểu dữ liệu trả về của các </a:t>
            </a:r>
            <a:r>
              <a:rPr lang="vi-VN"/>
              <a:t>phương </a:t>
            </a:r>
            <a:r>
              <a:rPr lang="vi-VN" smtClean="0"/>
              <a:t>thức </a:t>
            </a:r>
            <a:r>
              <a:rPr lang="vi-VN"/>
              <a:t>action </a:t>
            </a:r>
            <a:r>
              <a:rPr lang="vi-VN"/>
              <a:t>thực </a:t>
            </a:r>
            <a:r>
              <a:rPr lang="vi-VN" smtClean="0"/>
              <a:t>thi</a:t>
            </a:r>
            <a:r>
              <a:rPr lang="en-US" smtClean="0"/>
              <a:t>.</a:t>
            </a:r>
          </a:p>
          <a:p>
            <a:r>
              <a:rPr lang="en-US" smtClean="0"/>
              <a:t>Ví dụ: ViewResult là lớp được kế thừa từ lớp actionResult, khi phương thức Action trả về dữ liệu có kiểu viewResult, có nghĩa là dữ liệu trả về sẽ được Render ra HTML tại tầng view.</a:t>
            </a:r>
            <a:endParaRPr lang="en-US"/>
          </a:p>
        </p:txBody>
      </p:sp>
    </p:spTree>
    <p:extLst>
      <p:ext uri="{BB962C8B-B14F-4D97-AF65-F5344CB8AC3E}">
        <p14:creationId xmlns:p14="http://schemas.microsoft.com/office/powerpoint/2010/main" val="1935906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quả trả về của phương thức Action</a:t>
            </a:r>
            <a:endParaRPr lang="en-US"/>
          </a:p>
        </p:txBody>
      </p:sp>
      <p:sp>
        <p:nvSpPr>
          <p:cNvPr id="3" name="Content Placeholder 2"/>
          <p:cNvSpPr>
            <a:spLocks noGrp="1"/>
          </p:cNvSpPr>
          <p:nvPr>
            <p:ph sz="quarter" idx="10"/>
          </p:nvPr>
        </p:nvSpPr>
        <p:spPr>
          <a:xfrm>
            <a:off x="379413" y="1066800"/>
            <a:ext cx="11525250" cy="5611814"/>
          </a:xfrm>
        </p:spPr>
        <p:txBody>
          <a:bodyPr/>
          <a:lstStyle/>
          <a:p>
            <a:r>
              <a:rPr lang="en-US" b="1" smtClean="0"/>
              <a:t>ViewResult</a:t>
            </a:r>
            <a:r>
              <a:rPr lang="en-US" smtClean="0"/>
              <a:t>: (View) dữ liệu </a:t>
            </a:r>
            <a:r>
              <a:rPr lang="en-US"/>
              <a:t>được sinh ra ở tầng View là dữ liệu đặc tả dạng HTML, đặc tả cụ thể của dữ liệu phụ thuộc vào các view engine, hiện nay phổ biến </a:t>
            </a:r>
            <a:r>
              <a:rPr lang="en-US"/>
              <a:t>là </a:t>
            </a:r>
            <a:r>
              <a:rPr lang="en-US" smtClean="0"/>
              <a:t>Razor.</a:t>
            </a:r>
          </a:p>
          <a:p>
            <a:r>
              <a:rPr lang="en-US" b="1" smtClean="0"/>
              <a:t>PartialViewResult: </a:t>
            </a:r>
            <a:r>
              <a:rPr lang="en-US" smtClean="0"/>
              <a:t>(PartialView): </a:t>
            </a:r>
            <a:r>
              <a:rPr lang="vi-VN"/>
              <a:t>Dữ liệu được sinh ra ở tầng View là các partial view, parital view là một phần của view, một view có thể chứa nhiều </a:t>
            </a:r>
            <a:r>
              <a:rPr lang="vi-VN"/>
              <a:t>các </a:t>
            </a:r>
            <a:r>
              <a:rPr lang="vi-VN" smtClean="0"/>
              <a:t>partial </a:t>
            </a:r>
            <a:r>
              <a:rPr lang="vi-VN"/>
              <a:t>view</a:t>
            </a:r>
            <a:r>
              <a:rPr lang="vi-VN" smtClean="0"/>
              <a:t>.</a:t>
            </a:r>
            <a:endParaRPr lang="en-US" smtClean="0"/>
          </a:p>
          <a:p>
            <a:r>
              <a:rPr lang="en-US" b="1" smtClean="0"/>
              <a:t>RedirectResult</a:t>
            </a:r>
            <a:r>
              <a:rPr lang="en-US" smtClean="0"/>
              <a:t>: (Redirect): </a:t>
            </a:r>
            <a:r>
              <a:rPr lang="vi-VN"/>
              <a:t>Chuyển điều hướng sang một phương thức Action thông </a:t>
            </a:r>
            <a:r>
              <a:rPr lang="vi-VN"/>
              <a:t>qua </a:t>
            </a:r>
            <a:r>
              <a:rPr lang="vi-VN" smtClean="0"/>
              <a:t>URL</a:t>
            </a:r>
            <a:r>
              <a:rPr lang="en-US" smtClean="0"/>
              <a:t>.</a:t>
            </a:r>
          </a:p>
          <a:p>
            <a:r>
              <a:rPr lang="en-US" b="1" smtClean="0"/>
              <a:t>RedirectToRouteResult</a:t>
            </a:r>
            <a:r>
              <a:rPr lang="en-US" smtClean="0"/>
              <a:t> (RedirectToAction, RedirectToRoute): </a:t>
            </a:r>
            <a:r>
              <a:rPr lang="vi-VN" smtClean="0"/>
              <a:t>Chuyển </a:t>
            </a:r>
            <a:r>
              <a:rPr lang="vi-VN"/>
              <a:t>điều hướng sang một phương thức Action khác.</a:t>
            </a:r>
            <a:r>
              <a:rPr lang="en-US" smtClean="0"/>
              <a:t> </a:t>
            </a:r>
            <a:endParaRPr lang="en-US"/>
          </a:p>
        </p:txBody>
      </p:sp>
    </p:spTree>
    <p:extLst>
      <p:ext uri="{BB962C8B-B14F-4D97-AF65-F5344CB8AC3E}">
        <p14:creationId xmlns:p14="http://schemas.microsoft.com/office/powerpoint/2010/main" val="1893305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MVC.potx" id="{FA83B7ED-B7C3-4C7D-9CC6-1E600CA8356C}" vid="{C669ABC4-991F-4B1C-9B10-1FCF396AE4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8</Module>
    <Content_x0020_Type xmlns="91E34EB2-09A7-4C74-9FE9-76B9EE0656B9">Slide Presentation</Content_x0020_Type>
    <Status xmlns="91E34EB2-09A7-4C74-9FE9-76B9EE0656B9">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91E34EB2-09A7-4C74-9FE9-76B9EE0656B9"/>
    <ds:schemaRef ds:uri="http://purl.org/dc/elements/1.1/"/>
    <ds:schemaRef ds:uri="http://schemas.microsoft.com/office/2006/documentManagement/types"/>
    <ds:schemaRef ds:uri="http://purl.org/dc/dcmitype/"/>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A3001CF-A200-4D0F-9837-AC52B72D3B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E34EB2-09A7-4C74-9FE9-76B9EE0656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TemplateMVC</Template>
  <TotalTime>284</TotalTime>
  <Words>1322</Words>
  <Application>Microsoft Office PowerPoint</Application>
  <PresentationFormat>Widescreen</PresentationFormat>
  <Paragraphs>148</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Segoe UI</vt:lpstr>
      <vt:lpstr>Segoe UI Light</vt:lpstr>
      <vt:lpstr>Wingdings</vt:lpstr>
      <vt:lpstr>1_Office Theme</vt:lpstr>
      <vt:lpstr>PowerPoint Presentation</vt:lpstr>
      <vt:lpstr>Controller?</vt:lpstr>
      <vt:lpstr>Controller?</vt:lpstr>
      <vt:lpstr>Thêm mới Controller</vt:lpstr>
      <vt:lpstr>Phương thức Action</vt:lpstr>
      <vt:lpstr>Cú pháp</vt:lpstr>
      <vt:lpstr>Phương thức Action mặc định</vt:lpstr>
      <vt:lpstr>ActionResult</vt:lpstr>
      <vt:lpstr>Kết quả trả về của phương thức Action</vt:lpstr>
      <vt:lpstr>Kết quả trả về của phương thức Action</vt:lpstr>
      <vt:lpstr>Kết quả trả về của phương thức Action</vt:lpstr>
      <vt:lpstr>Gọi phương thức Action</vt:lpstr>
      <vt:lpstr>Ví dụ</vt:lpstr>
      <vt:lpstr>Thứ tự thực hiện</vt:lpstr>
      <vt:lpstr>Thực hiện ví dụ minh họa</vt:lpstr>
      <vt:lpstr>Tham số của phương thức Action</vt:lpstr>
      <vt:lpstr>Cú pháp</vt:lpstr>
      <vt:lpstr>Ví dụ</vt:lpstr>
      <vt:lpstr>Action Selectors</vt:lpstr>
      <vt:lpstr>ActionName</vt:lpstr>
      <vt:lpstr>NonAction</vt:lpstr>
      <vt:lpstr>Ví dụ</vt:lpstr>
      <vt:lpstr>ActionVerb</vt:lpstr>
      <vt:lpstr>Ví dụ</vt:lpstr>
      <vt:lpstr>Chú ý</vt:lpstr>
      <vt:lpstr>ActionFillter</vt:lpstr>
      <vt:lpstr>Các loại Action Fillter</vt:lpstr>
      <vt:lpstr>Ví dụ</vt:lpstr>
      <vt:lpstr>Ví dụ </vt:lpstr>
      <vt:lpstr>Thực hiện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Minh Phuc</dc:creator>
  <cp:lastModifiedBy>Nguyen Minh Phuc</cp:lastModifiedBy>
  <cp:revision>34</cp:revision>
  <dcterms:created xsi:type="dcterms:W3CDTF">2017-12-05T15:34:55Z</dcterms:created>
  <dcterms:modified xsi:type="dcterms:W3CDTF">2017-12-13T09:57:07Z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