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9" r:id="rId4"/>
    <p:sldId id="260" r:id="rId5"/>
    <p:sldId id="264" r:id="rId6"/>
    <p:sldId id="271" r:id="rId7"/>
    <p:sldId id="261" r:id="rId8"/>
    <p:sldId id="265" r:id="rId9"/>
    <p:sldId id="268" r:id="rId10"/>
    <p:sldId id="266" r:id="rId11"/>
    <p:sldId id="270" r:id="rId12"/>
    <p:sldId id="263" r:id="rId13"/>
    <p:sldId id="273" r:id="rId14"/>
    <p:sldId id="274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87" autoAdjust="0"/>
  </p:normalViewPr>
  <p:slideViewPr>
    <p:cSldViewPr>
      <p:cViewPr varScale="1">
        <p:scale>
          <a:sx n="72" d="100"/>
          <a:sy n="7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836" y="6096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+mj-lt"/>
                <a:cs typeface="Times New Roman" pitchFamily="18" charset="0"/>
              </a:rPr>
              <a:t>TRƯỜNG ĐẠI HỌC LẠC HỒNG</a:t>
            </a:r>
          </a:p>
          <a:p>
            <a:pPr algn="ctr"/>
            <a:r>
              <a:rPr lang="en-US" sz="3000" b="1" dirty="0" smtClean="0">
                <a:latin typeface="+mj-lt"/>
                <a:cs typeface="Times New Roman" pitchFamily="18" charset="0"/>
              </a:rPr>
              <a:t>KHOA CÔNG NGHỆ THÔNG TIN</a:t>
            </a:r>
            <a:endParaRPr lang="en-US" sz="3000" b="1" dirty="0">
              <a:latin typeface="+mj-lt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" y="1950053"/>
            <a:ext cx="83439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b="1" dirty="0" smtClean="0">
                <a:latin typeface="+mj-lt"/>
                <a:cs typeface="Times New Roman" pitchFamily="18" charset="0"/>
              </a:rPr>
              <a:t>BÁO CÁO KHÓA LUẬN TỐT NGHIỆP</a:t>
            </a:r>
            <a:endParaRPr lang="en-US" sz="4300" b="1" dirty="0">
              <a:latin typeface="+mj-lt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971800"/>
            <a:ext cx="1872550" cy="1872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6035" y="3053995"/>
            <a:ext cx="6248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XÂY DỰNG HỆ THỐNG TÌM KIẾM ĐỊA ĐIỂM ĂN UỐNG TRÊN ANDROID</a:t>
            </a:r>
            <a:endParaRPr lang="en-US" sz="3500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" y="5029200"/>
            <a:ext cx="4152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  <a:cs typeface="Times New Roman" pitchFamily="18" charset="0"/>
              </a:rPr>
              <a:t>GVHD: THS. VŨ ĐÌNH TRUNG</a:t>
            </a:r>
            <a:endParaRPr lang="en-US" sz="2200" b="1" dirty="0">
              <a:latin typeface="+mj-lt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8418" y="5029200"/>
            <a:ext cx="3941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  <a:cs typeface="Times New Roman" pitchFamily="18" charset="0"/>
              </a:rPr>
              <a:t>SINH VIÊN: NGUYỄN VŨ HƯNG</a:t>
            </a:r>
          </a:p>
          <a:p>
            <a:r>
              <a:rPr lang="en-US" sz="2200" b="1" dirty="0" smtClean="0">
                <a:latin typeface="+mj-lt"/>
                <a:cs typeface="Times New Roman" pitchFamily="18" charset="0"/>
              </a:rPr>
              <a:t>MSSV: 111000621</a:t>
            </a:r>
          </a:p>
          <a:p>
            <a:r>
              <a:rPr lang="en-US" sz="2200" b="1" dirty="0" smtClean="0">
                <a:latin typeface="+mj-lt"/>
                <a:cs typeface="Times New Roman" pitchFamily="18" charset="0"/>
              </a:rPr>
              <a:t>LỚP: 11SE111</a:t>
            </a:r>
            <a:endParaRPr lang="en-US" sz="22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4654826" cy="81915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AMAZON WEB SERVICES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066801"/>
            <a:ext cx="80772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3200" b="1" dirty="0" smtClean="0">
              <a:latin typeface="Calibri" pitchFamily="34" charset="0"/>
            </a:endParaRP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smtClean="0">
                <a:latin typeface="Calibri" pitchFamily="34" charset="0"/>
              </a:rPr>
              <a:t>Amazon Web Services </a:t>
            </a:r>
            <a:r>
              <a:rPr lang="en-US" sz="3200" b="1" dirty="0" err="1" smtClean="0">
                <a:latin typeface="Calibri" pitchFamily="34" charset="0"/>
              </a:rPr>
              <a:t>là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nền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tảng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các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dịch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vụ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điện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toán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đám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mây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của</a:t>
            </a:r>
            <a:r>
              <a:rPr lang="en-US" sz="3200" b="1" dirty="0" smtClean="0">
                <a:latin typeface="Calibri" pitchFamily="34" charset="0"/>
              </a:rPr>
              <a:t> Amazon.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smtClean="0">
                <a:latin typeface="Calibri" pitchFamily="34" charset="0"/>
              </a:rPr>
              <a:t>Amazon EC2 </a:t>
            </a:r>
            <a:r>
              <a:rPr lang="en-US" sz="3200" b="1" dirty="0" err="1" smtClean="0">
                <a:latin typeface="Calibri" pitchFamily="34" charset="0"/>
              </a:rPr>
              <a:t>và</a:t>
            </a:r>
            <a:r>
              <a:rPr lang="en-US" sz="3200" b="1" dirty="0" smtClean="0">
                <a:latin typeface="Calibri" pitchFamily="34" charset="0"/>
              </a:rPr>
              <a:t> Amazon Elastic Beanstalk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smtClean="0">
                <a:latin typeface="Calibri" pitchFamily="34" charset="0"/>
              </a:rPr>
              <a:t>T2.micro – </a:t>
            </a:r>
            <a:r>
              <a:rPr lang="en-US" sz="3200" b="1" dirty="0" err="1" smtClean="0">
                <a:latin typeface="Calibri" pitchFamily="34" charset="0"/>
              </a:rPr>
              <a:t>Hợp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đồng</a:t>
            </a:r>
            <a:r>
              <a:rPr lang="en-US" sz="3200" b="1" dirty="0" smtClean="0">
                <a:latin typeface="Calibri" pitchFamily="34" charset="0"/>
              </a:rPr>
              <a:t> 1 </a:t>
            </a:r>
            <a:r>
              <a:rPr lang="en-US" sz="3200" b="1" dirty="0" err="1" smtClean="0">
                <a:latin typeface="Calibri" pitchFamily="34" charset="0"/>
              </a:rPr>
              <a:t>năm</a:t>
            </a:r>
            <a:r>
              <a:rPr lang="en-US" sz="3200" b="1" dirty="0" smtClean="0">
                <a:latin typeface="Calibri" pitchFamily="34" charset="0"/>
              </a:rPr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lvl="0"/>
            <a:endParaRPr lang="en-US" sz="3200" b="1" dirty="0" smtClean="0">
              <a:latin typeface="Calibri" pitchFamily="34" charset="0"/>
            </a:endParaRPr>
          </a:p>
          <a:p>
            <a:pPr lvl="0"/>
            <a:endParaRPr lang="en-US" sz="35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96275"/>
            <a:ext cx="3714750" cy="18669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solidFill>
                  <a:srgbClr val="FF0000"/>
                </a:solidFill>
              </a:rPr>
              <a:t>IV. NỘI DUNG ĐỀ TÀI</a:t>
            </a:r>
            <a:endParaRPr lang="en-US" sz="45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08175"/>
              </p:ext>
            </p:extLst>
          </p:nvPr>
        </p:nvGraphicFramePr>
        <p:xfrm>
          <a:off x="533400" y="3776098"/>
          <a:ext cx="7848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HÌNH</a:t>
                      </a:r>
                      <a:r>
                        <a:rPr lang="en-US" baseline="0" dirty="0" smtClean="0"/>
                        <a:t> THỨC THANH TOÁN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SỐ</a:t>
                      </a:r>
                      <a:r>
                        <a:rPr lang="en-US" baseline="0" dirty="0" smtClean="0"/>
                        <a:t> TIỀN TRẢ TRƯỚC CHO HỢP ĐỒNG 1 NĂM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SỐ</a:t>
                      </a:r>
                      <a:r>
                        <a:rPr lang="en-US" baseline="0" dirty="0" smtClean="0"/>
                        <a:t> TIỀN HÀNG THÁNG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KHÔNG</a:t>
                      </a:r>
                      <a:r>
                        <a:rPr lang="en-US" baseline="0" dirty="0" smtClean="0"/>
                        <a:t> TRẢ TRƯỚC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$6.57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TRẢ</a:t>
                      </a:r>
                      <a:r>
                        <a:rPr lang="en-US" baseline="0" dirty="0" smtClean="0"/>
                        <a:t> TRƯỚC 1 PHẦN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$2.19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TRỌN</a:t>
                      </a:r>
                      <a:r>
                        <a:rPr lang="en-US" baseline="0" dirty="0" smtClean="0"/>
                        <a:t> GÓI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066800"/>
            <a:ext cx="84582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3200" b="1" dirty="0" smtClean="0">
              <a:latin typeface="Calibri" pitchFamily="34" charset="0"/>
            </a:endParaRPr>
          </a:p>
          <a:p>
            <a:pPr lvl="0"/>
            <a:r>
              <a:rPr lang="vi-VN" sz="3600" b="1" dirty="0">
                <a:latin typeface="+mj-lt"/>
              </a:rPr>
              <a:t/>
            </a:r>
            <a:br>
              <a:rPr lang="vi-VN" sz="3600" b="1" dirty="0">
                <a:latin typeface="+mj-lt"/>
              </a:rPr>
            </a:br>
            <a:endParaRPr lang="en-US" sz="3500" b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71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" y="5017071"/>
            <a:ext cx="3424380" cy="181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</a:rPr>
              <a:t>V. DEMO</a:t>
            </a:r>
            <a:endParaRPr lang="en-US" sz="45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7524" y="1713131"/>
            <a:ext cx="5781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 smtClean="0">
                <a:latin typeface="+mj-lt"/>
              </a:rPr>
              <a:t>DEMO ỨNG DỤNG VÀ </a:t>
            </a:r>
          </a:p>
          <a:p>
            <a:pPr lvl="0" algn="ctr"/>
            <a:r>
              <a:rPr lang="en-US" sz="4800" b="1" dirty="0" smtClean="0">
                <a:latin typeface="+mj-lt"/>
              </a:rPr>
              <a:t>WEBSITE QUẢN LÍ</a:t>
            </a:r>
            <a:endParaRPr lang="en-US" sz="48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5735"/>
            <a:ext cx="2600325" cy="21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</a:rPr>
              <a:t>VI. KẾT LUẬN</a:t>
            </a:r>
            <a:endParaRPr lang="en-US" sz="45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84582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Hỗ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trợ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người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dùng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với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đầy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đủ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những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chức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năng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cơ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bản</a:t>
            </a:r>
            <a:r>
              <a:rPr lang="en-US" sz="3200" b="1" dirty="0">
                <a:latin typeface="Calibri" pitchFamily="34" charset="0"/>
              </a:rPr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Hỗ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trợ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chủ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cửa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hàng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với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>
                <a:latin typeface="Calibri" pitchFamily="34" charset="0"/>
              </a:rPr>
              <a:t>w</a:t>
            </a:r>
            <a:r>
              <a:rPr lang="en-US" sz="3200" b="1" dirty="0" smtClean="0">
                <a:latin typeface="Calibri" pitchFamily="34" charset="0"/>
              </a:rPr>
              <a:t>ebsite </a:t>
            </a:r>
            <a:r>
              <a:rPr lang="en-US" sz="3200" b="1" dirty="0" err="1" smtClean="0">
                <a:latin typeface="Calibri" pitchFamily="34" charset="0"/>
              </a:rPr>
              <a:t>quản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lí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Giao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diện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đơn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giản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và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thân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thiện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marL="457200" lvl="0" indent="-457200">
              <a:buFont typeface="Wingdings" pitchFamily="2" charset="2"/>
              <a:buChar char="Ø"/>
            </a:pPr>
            <a:endParaRPr lang="en-US" sz="3200" b="1" dirty="0" smtClean="0">
              <a:latin typeface="Calibri" pitchFamily="34" charset="0"/>
            </a:endParaRP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smtClean="0">
                <a:latin typeface="Calibri" pitchFamily="34" charset="0"/>
              </a:rPr>
              <a:t>CSDL </a:t>
            </a:r>
            <a:r>
              <a:rPr lang="en-US" sz="3200" b="1" dirty="0" err="1" smtClean="0">
                <a:latin typeface="Calibri" pitchFamily="34" charset="0"/>
              </a:rPr>
              <a:t>mang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tính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thử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nghiệm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cần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phải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được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cập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nhật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và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thập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thường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xuyên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Việc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bảo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mật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thông</a:t>
            </a:r>
            <a:r>
              <a:rPr lang="en-US" sz="3200" b="1" dirty="0" smtClean="0">
                <a:latin typeface="Calibri" pitchFamily="34" charset="0"/>
              </a:rPr>
              <a:t> tin </a:t>
            </a:r>
            <a:r>
              <a:rPr lang="en-US" sz="3200" b="1" dirty="0" err="1" smtClean="0">
                <a:latin typeface="Calibri" pitchFamily="34" charset="0"/>
              </a:rPr>
              <a:t>chưa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được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xây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dựng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tốt</a:t>
            </a:r>
            <a:r>
              <a:rPr lang="en-US" sz="3200" b="1" dirty="0" smtClean="0">
                <a:latin typeface="Calibri" pitchFamily="34" charset="0"/>
              </a:rPr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Thiết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kế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giao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diện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chưa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thực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sự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bắt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mắt</a:t>
            </a:r>
            <a:r>
              <a:rPr lang="en-US" sz="3200" b="1" dirty="0" smtClean="0">
                <a:latin typeface="Calibri" pitchFamily="34" charset="0"/>
              </a:rPr>
              <a:t>.</a:t>
            </a:r>
            <a:r>
              <a:rPr lang="vi-VN" sz="3600" b="1" dirty="0">
                <a:latin typeface="+mj-lt"/>
              </a:rPr>
              <a:t/>
            </a:r>
            <a:br>
              <a:rPr lang="vi-VN" sz="3600" b="1" dirty="0">
                <a:latin typeface="+mj-lt"/>
              </a:rPr>
            </a:br>
            <a:endParaRPr lang="en-US" sz="3500" b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7244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304800" y="1066800"/>
            <a:ext cx="84582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3600" b="1" dirty="0">
                <a:latin typeface="+mj-lt"/>
              </a:rPr>
              <a:t/>
            </a:r>
            <a:br>
              <a:rPr lang="vi-VN" sz="3600" b="1" dirty="0">
                <a:latin typeface="+mj-lt"/>
              </a:rPr>
            </a:br>
            <a:endParaRPr lang="en-US" sz="35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2144018"/>
            <a:ext cx="601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5000" b="1" dirty="0" smtClean="0">
                <a:solidFill>
                  <a:srgbClr val="FF0000"/>
                </a:solidFill>
                <a:latin typeface="+mj-lt"/>
              </a:rPr>
              <a:t>HỎI VÀ TRẢ LỜI</a:t>
            </a:r>
            <a:endParaRPr lang="en-US" sz="50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59270"/>
            <a:ext cx="2419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66"/>
            <a:ext cx="9144000" cy="6864266"/>
          </a:xfr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rgbClr val="FF0000"/>
                </a:solidFill>
              </a:rPr>
              <a:t>XIN CẢM ƠN SỰ LẮNG NGHE </a:t>
            </a:r>
          </a:p>
          <a:p>
            <a:pPr algn="ctr"/>
            <a:r>
              <a:rPr lang="en-US" sz="4500" b="1" dirty="0" smtClean="0">
                <a:solidFill>
                  <a:srgbClr val="FF0000"/>
                </a:solidFill>
              </a:rPr>
              <a:t>VÀ Ý KIẾN CỦA QUÝ THẦY CÔ</a:t>
            </a:r>
            <a:endParaRPr lang="en-US" sz="45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07" y="4677358"/>
            <a:ext cx="3447771" cy="21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smtClean="0">
                <a:solidFill>
                  <a:srgbClr val="FF0000"/>
                </a:solidFill>
              </a:rPr>
              <a:t>NỘI DUNG</a:t>
            </a:r>
            <a:endParaRPr lang="en-US" sz="4500" b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19199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4000" b="1" dirty="0" smtClean="0"/>
              <a:t> LÝ DO CHỌN ĐỀ TÀI</a:t>
            </a:r>
          </a:p>
          <a:p>
            <a:pPr marL="400050" indent="-400050">
              <a:buAutoNum type="romanUcPeriod"/>
            </a:pPr>
            <a:r>
              <a:rPr lang="en-US" sz="4000" b="1" dirty="0" smtClean="0"/>
              <a:t> TÌNH HÌNH NGHIÊN CỨU</a:t>
            </a:r>
          </a:p>
          <a:p>
            <a:pPr marL="400050" indent="-400050">
              <a:buAutoNum type="romanUcPeriod"/>
            </a:pPr>
            <a:r>
              <a:rPr lang="en-US" sz="4000" b="1" dirty="0" smtClean="0"/>
              <a:t> MỤC TIÊU ĐỀ TÀI</a:t>
            </a:r>
          </a:p>
          <a:p>
            <a:pPr marL="400050" indent="-400050">
              <a:buAutoNum type="romanUcPeriod"/>
            </a:pPr>
            <a:r>
              <a:rPr lang="en-US" sz="4000" b="1" dirty="0" smtClean="0"/>
              <a:t> NỘI DUNG ĐỀ TÀI</a:t>
            </a:r>
          </a:p>
          <a:p>
            <a:pPr marL="400050" indent="-400050">
              <a:buAutoNum type="romanUcPeriod"/>
            </a:pPr>
            <a:r>
              <a:rPr lang="en-US" sz="4000" b="1" dirty="0" smtClean="0"/>
              <a:t> CHẠY THỬ CHƯƠNG TRÌNH</a:t>
            </a:r>
          </a:p>
          <a:p>
            <a:pPr marL="400050" indent="-400050">
              <a:buAutoNum type="romanUcPeriod"/>
            </a:pPr>
            <a:r>
              <a:rPr lang="en-US" sz="4000" b="1" dirty="0" smtClean="0"/>
              <a:t>KẾT LUẬN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267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7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smtClean="0">
                <a:solidFill>
                  <a:srgbClr val="FF0000"/>
                </a:solidFill>
              </a:rPr>
              <a:t>I. LÝ DO CHỌN ĐỀ TÀI</a:t>
            </a:r>
            <a:endParaRPr lang="en-US" sz="4500" b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019413"/>
            <a:ext cx="845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3500" b="1" dirty="0" err="1" smtClean="0"/>
              <a:t>Bắt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nhịp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nhu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cầu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của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giới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trẻ</a:t>
            </a:r>
            <a:r>
              <a:rPr lang="en-US" sz="3500" b="1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500" b="1" dirty="0" err="1" smtClean="0"/>
              <a:t>Xuất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phát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từ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nhu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cầu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thực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tế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trong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cuộc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sống</a:t>
            </a:r>
            <a:r>
              <a:rPr lang="en-US" sz="3500" b="1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500" b="1" dirty="0" err="1" smtClean="0"/>
              <a:t>Số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lượng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người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dùng</a:t>
            </a:r>
            <a:r>
              <a:rPr lang="en-US" sz="3500" b="1" dirty="0" smtClean="0"/>
              <a:t> Internet </a:t>
            </a:r>
            <a:r>
              <a:rPr lang="en-US" sz="3500" b="1" dirty="0" err="1" smtClean="0"/>
              <a:t>và</a:t>
            </a:r>
            <a:r>
              <a:rPr lang="en-US" sz="3500" b="1" dirty="0" smtClean="0"/>
              <a:t>  </a:t>
            </a:r>
            <a:r>
              <a:rPr lang="en-US" sz="3500" b="1" dirty="0"/>
              <a:t>S</a:t>
            </a:r>
            <a:r>
              <a:rPr lang="en-US" sz="3500" b="1" dirty="0" smtClean="0"/>
              <a:t>martphone </a:t>
            </a:r>
            <a:r>
              <a:rPr lang="en-US" sz="3500" b="1" dirty="0" err="1" smtClean="0"/>
              <a:t>ngày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càng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tăng</a:t>
            </a:r>
            <a:r>
              <a:rPr lang="en-US" sz="3500" b="1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500" b="1" dirty="0" err="1" smtClean="0"/>
              <a:t>Hệ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điều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hành</a:t>
            </a:r>
            <a:r>
              <a:rPr lang="en-US" sz="3500" b="1" dirty="0" smtClean="0"/>
              <a:t> Android </a:t>
            </a:r>
            <a:r>
              <a:rPr lang="en-US" sz="3500" b="1" dirty="0" err="1" smtClean="0"/>
              <a:t>chiếm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thị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phần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cao</a:t>
            </a:r>
            <a:r>
              <a:rPr lang="en-US" sz="3500" b="1" dirty="0" smtClean="0"/>
              <a:t>.</a:t>
            </a:r>
            <a:endParaRPr lang="en-US" sz="3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4149024"/>
            <a:ext cx="2505075" cy="27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27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smtClean="0">
                <a:solidFill>
                  <a:srgbClr val="FF0000"/>
                </a:solidFill>
              </a:rPr>
              <a:t>II. TÌNH HÌNH NGHIÊN CỨU</a:t>
            </a:r>
            <a:endParaRPr lang="en-US" sz="4500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149927"/>
            <a:ext cx="8458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3500" b="1" dirty="0" err="1" smtClean="0"/>
              <a:t>Foody</a:t>
            </a:r>
            <a:r>
              <a:rPr lang="en-US" sz="3500" b="1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46" y="1776840"/>
            <a:ext cx="2565154" cy="4560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749131"/>
            <a:ext cx="2590800" cy="4605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3" y="1780869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27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</a:rPr>
              <a:t>II. TÌNH HÌNH NGHIÊN CỨU</a:t>
            </a:r>
            <a:endParaRPr lang="en-US" sz="45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149927"/>
            <a:ext cx="8458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3500" b="1" dirty="0" smtClean="0"/>
              <a:t>Food Spotting.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749131"/>
            <a:ext cx="2590799" cy="4605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3" y="1780869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rgbClr val="FF0000"/>
                </a:solidFill>
              </a:rPr>
              <a:t>II. TÌNH HÌNH NGHIÊN CỨU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29576"/>
            <a:ext cx="2762250" cy="4783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29576"/>
            <a:ext cx="2690812" cy="4783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6" y="1736202"/>
            <a:ext cx="2676524" cy="48009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1066800"/>
            <a:ext cx="50292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500" b="1" dirty="0" smtClean="0"/>
              <a:t>VNF - </a:t>
            </a:r>
            <a:r>
              <a:rPr lang="en-US" sz="3500" b="1" dirty="0" err="1" smtClean="0"/>
              <a:t>VietNamFood</a:t>
            </a:r>
            <a:endParaRPr lang="en-US" sz="35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smtClean="0">
                <a:solidFill>
                  <a:srgbClr val="FF0000"/>
                </a:solidFill>
              </a:rPr>
              <a:t>III. MỤC TIÊU ĐỀ TÀI</a:t>
            </a:r>
            <a:endParaRPr lang="en-US" sz="4500" b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052945"/>
            <a:ext cx="84582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Xây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dựng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hệ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thống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giúp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người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dùng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tìm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kiếm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địa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điểm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ăn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uống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trên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hệ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điều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hành</a:t>
            </a:r>
            <a:r>
              <a:rPr lang="en-US" sz="3200" b="1" dirty="0" smtClean="0">
                <a:latin typeface="Calibri" pitchFamily="34" charset="0"/>
              </a:rPr>
              <a:t> Android.</a:t>
            </a:r>
            <a:endParaRPr lang="en-US" sz="3200" b="1" dirty="0" smtClean="0">
              <a:latin typeface="Calibri" pitchFamily="34" charset="0"/>
            </a:endParaRP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Hỗ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trợ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n</a:t>
            </a:r>
            <a:r>
              <a:rPr lang="en-US" sz="3200" b="1" dirty="0" err="1" smtClean="0">
                <a:latin typeface="Calibri" pitchFamily="34" charset="0"/>
              </a:rPr>
              <a:t>gười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dùng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tìm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những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địa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điểm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gần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mình</a:t>
            </a:r>
            <a:r>
              <a:rPr lang="en-US" sz="3200" b="1" dirty="0" smtClean="0">
                <a:latin typeface="Calibri" pitchFamily="34" charset="0"/>
              </a:rPr>
              <a:t>, </a:t>
            </a:r>
            <a:r>
              <a:rPr lang="en-US" sz="3200" b="1" dirty="0" err="1" smtClean="0">
                <a:latin typeface="Calibri" pitchFamily="34" charset="0"/>
              </a:rPr>
              <a:t>ứng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dụng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có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chức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năng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chỉ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đường</a:t>
            </a:r>
            <a:r>
              <a:rPr lang="en-US" sz="3200" b="1" dirty="0" smtClean="0">
                <a:latin typeface="Calibri" pitchFamily="34" charset="0"/>
              </a:rPr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smtClean="0">
                <a:latin typeface="Calibri" pitchFamily="34" charset="0"/>
              </a:rPr>
              <a:t>Cho </a:t>
            </a:r>
            <a:r>
              <a:rPr lang="en-US" sz="3200" b="1" dirty="0" err="1" smtClean="0">
                <a:latin typeface="Calibri" pitchFamily="34" charset="0"/>
              </a:rPr>
              <a:t>phép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n</a:t>
            </a:r>
            <a:r>
              <a:rPr lang="en-US" sz="3200" b="1" dirty="0" err="1" smtClean="0">
                <a:latin typeface="Calibri" pitchFamily="34" charset="0"/>
              </a:rPr>
              <a:t>gười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dùng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bình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luận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và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đặt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hàng</a:t>
            </a:r>
            <a:r>
              <a:rPr lang="en-US" sz="3200" b="1" dirty="0" smtClean="0">
                <a:latin typeface="Calibri" pitchFamily="34" charset="0"/>
              </a:rPr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Hỗ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trợ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c</a:t>
            </a:r>
            <a:r>
              <a:rPr lang="en-US" sz="3200" b="1" dirty="0" err="1" smtClean="0">
                <a:latin typeface="Calibri" pitchFamily="34" charset="0"/>
              </a:rPr>
              <a:t>hủ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cửa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hàng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quản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lí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cửa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hàng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của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mình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trên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trang</a:t>
            </a:r>
            <a:r>
              <a:rPr lang="en-US" sz="3200" b="1" dirty="0" smtClean="0">
                <a:latin typeface="Calibri" pitchFamily="34" charset="0"/>
              </a:rPr>
              <a:t> web </a:t>
            </a:r>
            <a:r>
              <a:rPr lang="en-US" sz="3200" b="1" dirty="0" err="1" smtClean="0">
                <a:latin typeface="Calibri" pitchFamily="34" charset="0"/>
              </a:rPr>
              <a:t>quản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lí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của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cửa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hàng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mình</a:t>
            </a:r>
            <a:r>
              <a:rPr lang="en-US" sz="3200" b="1" dirty="0" smtClean="0">
                <a:latin typeface="Calibri" pitchFamily="34" charset="0"/>
              </a:rPr>
              <a:t>.</a:t>
            </a:r>
            <a:r>
              <a:rPr lang="vi-VN" sz="3600" b="1" dirty="0">
                <a:latin typeface="+mj-lt"/>
              </a:rPr>
              <a:t/>
            </a:r>
            <a:br>
              <a:rPr lang="vi-VN" sz="3600" b="1" dirty="0">
                <a:latin typeface="+mj-lt"/>
              </a:rPr>
            </a:br>
            <a:endParaRPr lang="en-US" sz="35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4866132"/>
            <a:ext cx="2438400" cy="24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</a:rPr>
              <a:t>IV. NỘI DUNG ĐỀ TÀI</a:t>
            </a:r>
            <a:endParaRPr lang="en-US" sz="45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052945"/>
            <a:ext cx="84582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MONGODB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Là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hệ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cơ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sở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dữ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liệu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không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quan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hệ</a:t>
            </a:r>
            <a:r>
              <a:rPr lang="en-US" sz="3200" b="1" dirty="0" smtClean="0">
                <a:latin typeface="Calibri" pitchFamily="34" charset="0"/>
              </a:rPr>
              <a:t> (</a:t>
            </a:r>
            <a:r>
              <a:rPr lang="en-US" sz="3200" b="1" dirty="0" err="1" smtClean="0">
                <a:latin typeface="Calibri" pitchFamily="34" charset="0"/>
              </a:rPr>
              <a:t>NoSQL</a:t>
            </a:r>
            <a:r>
              <a:rPr lang="en-US" sz="3200" b="1" dirty="0" smtClean="0">
                <a:latin typeface="Calibri" pitchFamily="34" charset="0"/>
              </a:rPr>
              <a:t>).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Làm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việc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với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các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tài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liệu</a:t>
            </a:r>
            <a:r>
              <a:rPr lang="en-US" sz="3200" b="1" dirty="0" smtClean="0">
                <a:latin typeface="Calibri" pitchFamily="34" charset="0"/>
              </a:rPr>
              <a:t> (document) </a:t>
            </a:r>
            <a:r>
              <a:rPr lang="en-US" sz="3200" b="1" dirty="0" err="1" smtClean="0">
                <a:latin typeface="Calibri" pitchFamily="34" charset="0"/>
              </a:rPr>
              <a:t>được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viết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theo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định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dạng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dữ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liệu</a:t>
            </a:r>
            <a:r>
              <a:rPr lang="en-US" sz="3200" b="1" dirty="0" smtClean="0">
                <a:latin typeface="Calibri" pitchFamily="34" charset="0"/>
              </a:rPr>
              <a:t> JSON.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Tốc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độ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xử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lí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dữ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liệu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nhanh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lvl="0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NODEJS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Được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xây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dựng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bằng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ngôn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ngữ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Javascript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Khả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năng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mở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rộng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tốt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và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hiệu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năng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cao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>
                <a:latin typeface="Calibri" pitchFamily="34" charset="0"/>
              </a:rPr>
              <a:t>Cộng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đồng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năng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động</a:t>
            </a:r>
            <a:r>
              <a:rPr lang="en-US" sz="3200" b="1" dirty="0" smtClean="0">
                <a:latin typeface="Calibri" pitchFamily="34" charset="0"/>
              </a:rPr>
              <a:t>, </a:t>
            </a:r>
            <a:r>
              <a:rPr lang="en-US" sz="3200" b="1" dirty="0" err="1" smtClean="0">
                <a:latin typeface="Calibri" pitchFamily="34" charset="0"/>
              </a:rPr>
              <a:t>đông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đảo</a:t>
            </a:r>
            <a:r>
              <a:rPr lang="en-US" sz="3200" b="1" dirty="0" smtClean="0">
                <a:latin typeface="Calibri" pitchFamily="34" charset="0"/>
              </a:rPr>
              <a:t>.  </a:t>
            </a:r>
            <a:r>
              <a:rPr lang="vi-VN" sz="3600" b="1" dirty="0">
                <a:latin typeface="+mj-lt"/>
              </a:rPr>
              <a:t/>
            </a:r>
            <a:br>
              <a:rPr lang="vi-VN" sz="3600" b="1" dirty="0">
                <a:latin typeface="+mj-lt"/>
              </a:rPr>
            </a:br>
            <a:endParaRPr lang="en-US" sz="3500" b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13" y="4800600"/>
            <a:ext cx="2514600" cy="21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247153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SPRING MVC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84582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endParaRPr lang="en-US" sz="3200" b="1" dirty="0" smtClean="0">
              <a:latin typeface="Calibri" pitchFamily="34" charset="0"/>
            </a:endParaRP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smtClean="0">
                <a:latin typeface="Calibri" pitchFamily="34" charset="0"/>
              </a:rPr>
              <a:t>Spring Web MVC </a:t>
            </a:r>
            <a:r>
              <a:rPr lang="en-US" sz="3200" b="1" dirty="0" err="1" smtClean="0">
                <a:latin typeface="Calibri" pitchFamily="34" charset="0"/>
              </a:rPr>
              <a:t>là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một</a:t>
            </a:r>
            <a:r>
              <a:rPr lang="en-US" sz="3200" b="1" dirty="0" smtClean="0">
                <a:latin typeface="Calibri" pitchFamily="34" charset="0"/>
              </a:rPr>
              <a:t> module </a:t>
            </a:r>
            <a:r>
              <a:rPr lang="en-US" sz="3200" b="1" dirty="0" err="1" smtClean="0">
                <a:latin typeface="Calibri" pitchFamily="34" charset="0"/>
              </a:rPr>
              <a:t>của</a:t>
            </a:r>
            <a:r>
              <a:rPr lang="en-US" sz="3200" b="1" dirty="0" smtClean="0">
                <a:latin typeface="Calibri" pitchFamily="34" charset="0"/>
              </a:rPr>
              <a:t> Spring framework.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smtClean="0">
                <a:latin typeface="Calibri" pitchFamily="34" charset="0"/>
              </a:rPr>
              <a:t>Spring MVC </a:t>
            </a:r>
            <a:r>
              <a:rPr lang="en-US" sz="3200" b="1" dirty="0" err="1" smtClean="0">
                <a:latin typeface="Calibri" pitchFamily="34" charset="0"/>
              </a:rPr>
              <a:t>là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nền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tảng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phổ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biến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nhất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hiện</a:t>
            </a:r>
            <a:r>
              <a:rPr lang="en-US" sz="3200" b="1" dirty="0" smtClean="0">
                <a:latin typeface="Calibri" pitchFamily="34" charset="0"/>
              </a:rPr>
              <a:t> nay </a:t>
            </a:r>
            <a:r>
              <a:rPr lang="en-US" sz="3200" b="1" dirty="0" err="1" smtClean="0">
                <a:latin typeface="Calibri" pitchFamily="34" charset="0"/>
              </a:rPr>
              <a:t>để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xây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dựng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một</a:t>
            </a:r>
            <a:r>
              <a:rPr lang="en-US" sz="3200" b="1" dirty="0" smtClean="0">
                <a:latin typeface="Calibri" pitchFamily="34" charset="0"/>
              </a:rPr>
              <a:t> website </a:t>
            </a:r>
            <a:r>
              <a:rPr lang="en-US" sz="3200" b="1" dirty="0" err="1" smtClean="0">
                <a:latin typeface="Calibri" pitchFamily="34" charset="0"/>
              </a:rPr>
              <a:t>bằng</a:t>
            </a:r>
            <a:r>
              <a:rPr lang="en-US" sz="3200" b="1" dirty="0" smtClean="0">
                <a:latin typeface="Calibri" pitchFamily="34" charset="0"/>
              </a:rPr>
              <a:t> Java.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b="1" dirty="0" err="1" smtClean="0"/>
              <a:t>Cộng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đồng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dụng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đông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đảo</a:t>
            </a:r>
            <a:r>
              <a:rPr lang="en-US" sz="3200" b="1" dirty="0" smtClean="0"/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lvl="0"/>
            <a:endParaRPr lang="en-US" sz="3200" b="1" dirty="0" smtClean="0">
              <a:latin typeface="Calibri" pitchFamily="34" charset="0"/>
            </a:endParaRPr>
          </a:p>
          <a:p>
            <a:pPr lvl="0"/>
            <a:r>
              <a:rPr lang="vi-VN" sz="3600" b="1" dirty="0">
                <a:latin typeface="+mj-lt"/>
              </a:rPr>
              <a:t/>
            </a:r>
            <a:br>
              <a:rPr lang="vi-VN" sz="3600" b="1" dirty="0">
                <a:latin typeface="+mj-lt"/>
              </a:rPr>
            </a:br>
            <a:endParaRPr lang="en-US" sz="35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572125"/>
            <a:ext cx="3457575" cy="12858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-331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solidFill>
                  <a:srgbClr val="FF0000"/>
                </a:solidFill>
              </a:rPr>
              <a:t>IV. NỘI DUNG ĐỀ TÀI</a:t>
            </a:r>
            <a:endParaRPr lang="en-US" sz="4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515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NỘI DUNG</vt:lpstr>
      <vt:lpstr>I. LÝ DO CHỌN ĐỀ TÀI</vt:lpstr>
      <vt:lpstr>II. TÌNH HÌNH NGHIÊN CỨU</vt:lpstr>
      <vt:lpstr>II. TÌNH HÌNH NGHIÊN CỨU</vt:lpstr>
      <vt:lpstr>II. TÌNH HÌNH NGHIÊN CỨU</vt:lpstr>
      <vt:lpstr>III. MỤC TIÊU ĐỀ TÀI</vt:lpstr>
      <vt:lpstr>IV. NỘI DUNG ĐỀ TÀI</vt:lpstr>
      <vt:lpstr>SPRING MVC</vt:lpstr>
      <vt:lpstr>AMAZON WEB SERVICES</vt:lpstr>
      <vt:lpstr>PowerPoint Presentation</vt:lpstr>
      <vt:lpstr>V. DEMO</vt:lpstr>
      <vt:lpstr>VI. KẾT LUẬN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Vũ Hưng</dc:creator>
  <cp:lastModifiedBy>Hung Nguyen</cp:lastModifiedBy>
  <cp:revision>65</cp:revision>
  <dcterms:created xsi:type="dcterms:W3CDTF">2006-08-16T00:00:00Z</dcterms:created>
  <dcterms:modified xsi:type="dcterms:W3CDTF">2015-11-27T15:48:46Z</dcterms:modified>
</cp:coreProperties>
</file>