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Bài Giảng 3: Xác Định Yêu Cầu Kiểm Thử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Xác Minh Yêu Cầu Trong Todo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Nội dung chính</a:t>
            </a:r>
            <a:r>
              <a:rPr/>
              <a:t>:</a:t>
            </a:r>
            <a:br/>
            <a:r>
              <a:rPr/>
              <a:t>- </a:t>
            </a:r>
            <a:r>
              <a:rPr b="1"/>
              <a:t>Quy trình xác minh</a:t>
            </a:r>
            <a:r>
              <a:rPr/>
              <a:t>:</a:t>
            </a:r>
            <a:br/>
            <a:r>
              <a:rPr/>
              <a:t>- Gửi danh sách yêu cầu cho khách hàng/đội phát triển.</a:t>
            </a:r>
            <a:br/>
            <a:r>
              <a:rPr/>
              <a:t>- Sử dụng bảng câu hỏi (ví dụ: Giới hạn dữ liệu công việc?).</a:t>
            </a:r>
            <a:br/>
            <a:r>
              <a:rPr/>
              <a:t>- </a:t>
            </a:r>
            <a:r>
              <a:rPr b="1"/>
              <a:t>Lợi ích</a:t>
            </a:r>
            <a:r>
              <a:rPr/>
              <a:t>:</a:t>
            </a:r>
            <a:br/>
            <a:r>
              <a:rPr/>
              <a:t>- Đảm bảo yêu cầu chính xác trước khi viết test case.</a:t>
            </a:r>
            <a:br/>
            <a:r>
              <a:rPr b="1"/>
              <a:t>Ví dụ</a:t>
            </a:r>
            <a:r>
              <a:rPr/>
              <a:t>:</a:t>
            </a:r>
            <a:br/>
            <a:r>
              <a:rPr/>
              <a:t>- Todo App: Xác minh TR-002 (lọc trạng thái) để bao gồm cả trạng thái rỗng.</a:t>
            </a:r>
            <a:br/>
            <a:r>
              <a:rPr b="1"/>
              <a:t>Hoạt động</a:t>
            </a:r>
            <a:r>
              <a:rPr/>
              <a:t>: Sinh viên đề xuất bảng câu hỏi xác minh yêu cầu cho Todo App.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Yêu Cầu Kiểm Thử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Nội dung chính</a:t>
            </a:r>
            <a:r>
              <a:rPr/>
              <a:t>:</a:t>
            </a:r>
            <a:br/>
            <a:r>
              <a:rPr/>
              <a:t>- </a:t>
            </a:r>
            <a:r>
              <a:rPr b="1"/>
              <a:t>Định nghĩa</a:t>
            </a:r>
            <a:r>
              <a:rPr/>
              <a:t>:</a:t>
            </a:r>
            <a:br/>
            <a:r>
              <a:rPr/>
              <a:t>- Các điều kiện hoặc tính năng cần kiểm thử, dựa trên PRD.</a:t>
            </a:r>
            <a:br/>
            <a:r>
              <a:rPr/>
              <a:t>- Là nền tảng để xây dựng test case và đảm bảo bao phủ yêu cầu.</a:t>
            </a:r>
            <a:br/>
            <a:r>
              <a:rPr/>
              <a:t>- </a:t>
            </a:r>
            <a:r>
              <a:rPr b="1"/>
              <a:t>Loại yêu cầu</a:t>
            </a:r>
            <a:r>
              <a:rPr/>
              <a:t>:</a:t>
            </a:r>
            <a:br/>
            <a:r>
              <a:rPr/>
              <a:t>- </a:t>
            </a:r>
            <a:r>
              <a:rPr b="1"/>
              <a:t>Chức năng</a:t>
            </a:r>
            <a:r>
              <a:rPr/>
              <a:t>: Tính năng cụ thể (tạo file, tìm kiếm).</a:t>
            </a:r>
            <a:br/>
            <a:r>
              <a:rPr/>
              <a:t>- </a:t>
            </a:r>
            <a:r>
              <a:rPr b="1"/>
              <a:t>Phi chức năng</a:t>
            </a:r>
            <a:r>
              <a:rPr/>
              <a:t>: Hiệu suất, bảo mật, tương thích.</a:t>
            </a:r>
            <a:br/>
            <a:r>
              <a:rPr b="1"/>
              <a:t>Ví dụ</a:t>
            </a:r>
            <a:r>
              <a:rPr/>
              <a:t>:</a:t>
            </a:r>
            <a:br/>
            <a:r>
              <a:rPr/>
              <a:t>- Notepad Cải Tiến: TR-001 (Tạo ghi chú), TR-015 (Mã hóa AES-256).</a:t>
            </a:r>
            <a:br/>
            <a:r>
              <a:rPr b="1"/>
              <a:t>Hoạt động</a:t>
            </a:r>
            <a:r>
              <a:rPr/>
              <a:t>: Thảo luận sự khác biệt giữa yêu cầu chức năng và phi chức năng.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Cách Xác Định Yêu Cầu Kiểm Thử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Nội dung chính</a:t>
            </a:r>
            <a:r>
              <a:rPr/>
              <a:t>:</a:t>
            </a:r>
            <a:br/>
            <a:r>
              <a:rPr/>
              <a:t>- </a:t>
            </a:r>
            <a:r>
              <a:rPr b="1"/>
              <a:t>Bước 1</a:t>
            </a:r>
            <a:r>
              <a:rPr/>
              <a:t>: Đọc và phân tích PRD để liệt kê tính năng.</a:t>
            </a:r>
            <a:br/>
            <a:r>
              <a:rPr/>
              <a:t>- </a:t>
            </a:r>
            <a:r>
              <a:rPr b="1"/>
              <a:t>Bước 2</a:t>
            </a:r>
            <a:r>
              <a:rPr/>
              <a:t>: Phân loại yêu cầu (chức năng/phi chức năng).</a:t>
            </a:r>
            <a:br/>
            <a:r>
              <a:rPr/>
              <a:t>- </a:t>
            </a:r>
            <a:r>
              <a:rPr b="1"/>
              <a:t>Bước 3</a:t>
            </a:r>
            <a:r>
              <a:rPr/>
              <a:t>: Gán ID và mô đánh rõ ràng (ví dụ: TR-002: Lưu file .txt).</a:t>
            </a:r>
            <a:br/>
            <a:r>
              <a:rPr/>
              <a:t>- </a:t>
            </a:r>
            <a:r>
              <a:rPr b="1"/>
              <a:t>Bước 4</a:t>
            </a:r>
            <a:r>
              <a:rPr/>
              <a:t>: Xác minh với các bên liên quan (QA, khách hàng).</a:t>
            </a:r>
            <a:br/>
            <a:r>
              <a:rPr b="1"/>
              <a:t>Ví dụ</a:t>
            </a:r>
            <a:r>
              <a:rPr/>
              <a:t>:</a:t>
            </a:r>
            <a:br/>
            <a:r>
              <a:rPr/>
              <a:t>- Notepad Cải Tiến: TR-010 (Tìm kiếm theo thẻ), yêu cầu hiệu suất &lt; 0,5 giây.</a:t>
            </a:r>
            <a:br/>
            <a:r>
              <a:rPr b="1"/>
              <a:t>Hoạt động</a:t>
            </a:r>
            <a:r>
              <a:rPr/>
              <a:t>: Sinh viên phân tích PRD của Notepad Cải Tiến và liệt kê 5 yêu cầu kiểm thử.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Tầm Quan Trọng Của Yêu Cầu Kiểm Thử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Nội dung chính</a:t>
            </a:r>
            <a:r>
              <a:rPr/>
              <a:t>:</a:t>
            </a:r>
            <a:br/>
            <a:r>
              <a:rPr/>
              <a:t>- </a:t>
            </a:r>
            <a:r>
              <a:rPr b="1"/>
              <a:t>Đảm bảo bao phủ</a:t>
            </a:r>
            <a:r>
              <a:rPr/>
              <a:t>: Mọi tính năng trong PRD đều được kiểm thử.</a:t>
            </a:r>
            <a:br/>
            <a:r>
              <a:rPr/>
              <a:t>- </a:t>
            </a:r>
            <a:r>
              <a:rPr b="1"/>
              <a:t>Cơ sở cho test case</a:t>
            </a:r>
            <a:r>
              <a:rPr/>
              <a:t>: Hướng dẫn thiết kế test case chi tiết.</a:t>
            </a:r>
            <a:br/>
            <a:r>
              <a:rPr/>
              <a:t>- </a:t>
            </a:r>
            <a:r>
              <a:rPr b="1"/>
              <a:t>Hỗ trợ ma trận truy xuất</a:t>
            </a:r>
            <a:r>
              <a:rPr/>
              <a:t>: Liên kết yêu cầu với kết quả kiểm thử.</a:t>
            </a:r>
            <a:br/>
            <a:r>
              <a:rPr/>
              <a:t>- </a:t>
            </a:r>
            <a:r>
              <a:rPr b="1"/>
              <a:t>Giảm rủi ro</a:t>
            </a:r>
            <a:r>
              <a:rPr/>
              <a:t>: Phát hiện thiếu sót yêu cầu sớm.</a:t>
            </a:r>
            <a:br/>
            <a:r>
              <a:rPr b="1"/>
              <a:t>Ví dụ</a:t>
            </a:r>
            <a:r>
              <a:rPr/>
              <a:t>:</a:t>
            </a:r>
            <a:br/>
            <a:r>
              <a:rPr/>
              <a:t>- Notepad Cải Tiến: TR-012 (Xuất CSV) đảm bảo báo cáo QA đầy đủ thông tin.</a:t>
            </a:r>
            <a:br/>
            <a:r>
              <a:rPr b="1"/>
              <a:t>Hoạt động</a:t>
            </a:r>
            <a:r>
              <a:rPr/>
              <a:t>: Thảo luận hậu quả nếu bỏ sót yêu cầu kiểm thử trong dự án.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Thách Thức Khi Xác Định Yêu Cầu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Nội dung chính</a:t>
            </a:r>
            <a:r>
              <a:rPr/>
              <a:t>:</a:t>
            </a:r>
            <a:br/>
            <a:r>
              <a:rPr/>
              <a:t>- </a:t>
            </a:r>
            <a:r>
              <a:rPr b="1"/>
              <a:t>Yêu cầu không rõ ràng</a:t>
            </a:r>
            <a:r>
              <a:rPr/>
              <a:t>: PRD thiếu chi tiết hoặc mâu thuẫn.</a:t>
            </a:r>
            <a:br/>
            <a:r>
              <a:rPr/>
              <a:t>- </a:t>
            </a:r>
            <a:r>
              <a:rPr b="1"/>
              <a:t>Thay đổi yêu cầu</a:t>
            </a:r>
            <a:r>
              <a:rPr/>
              <a:t>: Khách hàng thay đổi trong quá trình phát triển.</a:t>
            </a:r>
            <a:br/>
            <a:r>
              <a:rPr/>
              <a:t>- </a:t>
            </a:r>
            <a:r>
              <a:rPr b="1"/>
              <a:t>Thiếu thông tin</a:t>
            </a:r>
            <a:r>
              <a:rPr/>
              <a:t>: Không đủ dữ liệu về môi trường sử dụng.</a:t>
            </a:r>
            <a:br/>
            <a:r>
              <a:rPr/>
              <a:t>- </a:t>
            </a:r>
            <a:r>
              <a:rPr b="1"/>
              <a:t>Giải pháp</a:t>
            </a:r>
            <a:r>
              <a:rPr/>
              <a:t>:</a:t>
            </a:r>
            <a:br/>
            <a:r>
              <a:rPr/>
              <a:t>- Họp xác minh yêu cầu với khách hàng.</a:t>
            </a:r>
            <a:br/>
            <a:r>
              <a:rPr/>
              <a:t>- Sử dụng checklist yêu cầu kiểm thử.</a:t>
            </a:r>
            <a:br/>
            <a:r>
              <a:rPr b="1"/>
              <a:t>Ví dụ</a:t>
            </a:r>
            <a:r>
              <a:rPr/>
              <a:t>:</a:t>
            </a:r>
            <a:br/>
            <a:r>
              <a:rPr/>
              <a:t>- Notepad Cải Tiến: Yêu cầu xuất báo cáo ban đầu không rõ định dạng (CSV/TXT).</a:t>
            </a:r>
            <a:br/>
            <a:r>
              <a:rPr b="1"/>
              <a:t>Hoạt động</a:t>
            </a:r>
            <a:r>
              <a:rPr/>
              <a:t>: Sinh viên đề xuất cách xử lý yêu cầu mập mờ trong PRD.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Ví Dụ Thực Tế - Yêu Cầu Kiểm Thử Todo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Nội dung chính</a:t>
            </a:r>
            <a:r>
              <a:rPr/>
              <a:t>:</a:t>
            </a:r>
            <a:br/>
            <a:r>
              <a:rPr/>
              <a:t>- </a:t>
            </a:r>
            <a:r>
              <a:rPr b="1"/>
              <a:t>Dự án</a:t>
            </a:r>
            <a:r>
              <a:rPr/>
              <a:t>: Todo App (web).</a:t>
            </a:r>
            <a:br/>
            <a:r>
              <a:rPr/>
              <a:t>- </a:t>
            </a:r>
            <a:r>
              <a:rPr b="1"/>
              <a:t>Yêu cầu kiểm thử</a:t>
            </a:r>
            <a:r>
              <a:rPr/>
              <a:t>:</a:t>
            </a:r>
            <a:br/>
            <a:r>
              <a:rPr/>
              <a:t>- </a:t>
            </a:r>
            <a:r>
              <a:rPr b="1"/>
              <a:t>Chức năng</a:t>
            </a:r>
            <a:r>
              <a:rPr/>
              <a:t>: Tạo/xóa công việc, lọc theo trạng thái.</a:t>
            </a:r>
            <a:br/>
            <a:r>
              <a:rPr/>
              <a:t>- </a:t>
            </a:r>
            <a:r>
              <a:rPr b="1"/>
              <a:t>Phi chức năng</a:t>
            </a:r>
            <a:r>
              <a:rPr/>
              <a:t>: Hiệu suất lọc &lt; 1 giây, tương thích Chrome/Firefox.</a:t>
            </a:r>
            <a:br/>
            <a:r>
              <a:rPr b="1"/>
              <a:t>Ví dụ</a:t>
            </a:r>
            <a:r>
              <a:rPr/>
              <a:t>:</a:t>
            </a:r>
            <a:br/>
            <a:r>
              <a:rPr/>
              <a:t>- TR-001: Người dùng có thể tạo công việc với tiêu đề tối đa 200 ký tự.</a:t>
            </a:r>
            <a:br/>
            <a:r>
              <a:rPr b="1"/>
              <a:t>Hoạt động</a:t>
            </a:r>
            <a:r>
              <a:rPr/>
              <a:t>: Thảo luận yêu cầu kiểm thử của Todo App so với Notepad Cải Tiến.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Xác Định Yêu Cầu Trong Todo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Nội dung chính</a:t>
            </a:r>
            <a:r>
              <a:rPr/>
              <a:t>:</a:t>
            </a:r>
            <a:br/>
            <a:r>
              <a:rPr/>
              <a:t>- </a:t>
            </a:r>
            <a:r>
              <a:rPr b="1"/>
              <a:t>Phân tích PRD</a:t>
            </a:r>
            <a:r>
              <a:rPr/>
              <a:t>: Liệt kê tính năng (tạo công việc, lọc trạng thái).</a:t>
            </a:r>
            <a:br/>
            <a:r>
              <a:rPr/>
              <a:t>- </a:t>
            </a:r>
            <a:r>
              <a:rPr b="1"/>
              <a:t>Phân loại</a:t>
            </a:r>
            <a:r>
              <a:rPr/>
              <a:t>:</a:t>
            </a:r>
            <a:br/>
            <a:r>
              <a:rPr/>
              <a:t>- Chức năng: Thêm công việc, xóa công việc.</a:t>
            </a:r>
            <a:br/>
            <a:r>
              <a:rPr/>
              <a:t>- Phi chức năng: Tương thích trình duyệt, hiệu suất.</a:t>
            </a:r>
            <a:br/>
            <a:r>
              <a:rPr/>
              <a:t>- </a:t>
            </a:r>
            <a:r>
              <a:rPr b="1"/>
              <a:t>Gán ID</a:t>
            </a:r>
            <a:r>
              <a:rPr/>
              <a:t>: TR-002 (Lọc công việc theo trạng thái).</a:t>
            </a:r>
            <a:br/>
            <a:r>
              <a:rPr b="1"/>
              <a:t>Ví dụ</a:t>
            </a:r>
            <a:r>
              <a:rPr/>
              <a:t>:</a:t>
            </a:r>
            <a:br/>
            <a:r>
              <a:rPr/>
              <a:t>- TR-003: Xóa công việc, yêu cầu xác nhận trước khi xóa.</a:t>
            </a:r>
            <a:br/>
            <a:r>
              <a:rPr b="1"/>
              <a:t>Hoạt động</a:t>
            </a:r>
            <a:r>
              <a:rPr/>
              <a:t>: Sinh viên liệt kê 5 yêu cầu kiểm thử cho Todo App.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Tầm Quan Trọng Yêu Cầu Trong Todo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Nội dung chính</a:t>
            </a:r>
            <a:r>
              <a:rPr/>
              <a:t>:</a:t>
            </a:r>
            <a:br/>
            <a:r>
              <a:rPr/>
              <a:t>- </a:t>
            </a:r>
            <a:r>
              <a:rPr b="1"/>
              <a:t>Bao phủ</a:t>
            </a:r>
            <a:r>
              <a:rPr/>
              <a:t>: Đảm bảo mọi tính năng (tạo, lọc, xóa) được kiểm thử.</a:t>
            </a:r>
            <a:br/>
            <a:r>
              <a:rPr/>
              <a:t>- </a:t>
            </a:r>
            <a:r>
              <a:rPr b="1"/>
              <a:t>Hỗ trợ test case</a:t>
            </a:r>
            <a:r>
              <a:rPr/>
              <a:t>: TR-001 dẫn đến test case kiểm tra nhập công việc.</a:t>
            </a:r>
            <a:br/>
            <a:r>
              <a:rPr/>
              <a:t>- </a:t>
            </a:r>
            <a:r>
              <a:rPr b="1"/>
              <a:t>Giảm rủi ro</a:t>
            </a:r>
            <a:r>
              <a:rPr/>
              <a:t>: Phát hiện thiếu sót (ví dụ: thiếu yêu cầu tương thích mobile).</a:t>
            </a:r>
            <a:br/>
            <a:r>
              <a:rPr b="1"/>
              <a:t>Ví dụ</a:t>
            </a:r>
            <a:r>
              <a:rPr/>
              <a:t>:</a:t>
            </a:r>
            <a:br/>
            <a:r>
              <a:rPr/>
              <a:t>- Todo App: TR-004 (Tương thích Firefox) giúp phát hiện lỗi giao diện.</a:t>
            </a:r>
            <a:br/>
            <a:r>
              <a:rPr b="1"/>
              <a:t>Hoạt động</a:t>
            </a:r>
            <a:r>
              <a:rPr/>
              <a:t>: Thảo luận hậu quả nếu bỏ sót yêu cầu trong Todo App.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Thách Thức Yêu Cầu Trong Todo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Nội dung chính</a:t>
            </a:r>
            <a:r>
              <a:rPr/>
              <a:t>:</a:t>
            </a:r>
            <a:br/>
            <a:r>
              <a:rPr/>
              <a:t>- </a:t>
            </a:r>
            <a:r>
              <a:rPr b="1"/>
              <a:t>Yêu cầu mập mờ</a:t>
            </a:r>
            <a:r>
              <a:rPr/>
              <a:t>: PRD không rõ về giới hạn tiêu đề công việc.</a:t>
            </a:r>
            <a:br/>
            <a:r>
              <a:rPr/>
              <a:t>- </a:t>
            </a:r>
            <a:r>
              <a:rPr b="1"/>
              <a:t>Thay đổi</a:t>
            </a:r>
            <a:r>
              <a:rPr/>
              <a:t>: Thêm yêu cầu lọc theo ưu tiên giữa dự án.</a:t>
            </a:r>
            <a:br/>
            <a:r>
              <a:rPr/>
              <a:t>- </a:t>
            </a:r>
            <a:r>
              <a:rPr b="1"/>
              <a:t>Giải pháp</a:t>
            </a:r>
            <a:r>
              <a:rPr/>
              <a:t>:</a:t>
            </a:r>
            <a:br/>
            <a:r>
              <a:rPr/>
              <a:t>- Họp xác minh với khách hàng.</a:t>
            </a:r>
            <a:br/>
            <a:r>
              <a:rPr/>
              <a:t>- Sử dụng checklist yêu cầu.</a:t>
            </a:r>
            <a:br/>
            <a:r>
              <a:rPr b="1"/>
              <a:t>Ví dụ</a:t>
            </a:r>
            <a:r>
              <a:rPr/>
              <a:t>:</a:t>
            </a:r>
            <a:br/>
            <a:r>
              <a:rPr/>
              <a:t>- Todo App: Yêu cầu lọc ban đầu không rõ về trạng thái “đang xử lý”.</a:t>
            </a:r>
            <a:br/>
            <a:r>
              <a:rPr b="1"/>
              <a:t>Hoạt động</a:t>
            </a:r>
            <a:r>
              <a:rPr/>
              <a:t>: Đề xuất cách xử lý yêu cầu không rõ trong Todo App.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2025-04-29T04:55:57Z</dcterms:created>
  <dcterms:modified xsi:type="dcterms:W3CDTF">2025-04-29T04:55:57Z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