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sldIdLst>
    <p:sldId id="256" r:id="rId2"/>
    <p:sldId id="257" r:id="rId3"/>
    <p:sldId id="259" r:id="rId4"/>
    <p:sldId id="262" r:id="rId5"/>
    <p:sldId id="297" r:id="rId6"/>
    <p:sldId id="298" r:id="rId7"/>
    <p:sldId id="299" r:id="rId8"/>
    <p:sldId id="263" r:id="rId9"/>
    <p:sldId id="292" r:id="rId10"/>
    <p:sldId id="293" r:id="rId11"/>
    <p:sldId id="301" r:id="rId12"/>
    <p:sldId id="266" r:id="rId13"/>
    <p:sldId id="281" r:id="rId14"/>
    <p:sldId id="287" r:id="rId15"/>
    <p:sldId id="288" r:id="rId16"/>
    <p:sldId id="269" r:id="rId17"/>
    <p:sldId id="295"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36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87" d="100"/>
          <a:sy n="87"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482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9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0389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3813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7478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816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64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208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6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796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536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642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46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904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71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868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203803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15012" y="1878423"/>
            <a:ext cx="10313674" cy="1843401"/>
          </a:xfrm>
        </p:spPr>
        <p:txBody>
          <a:bodyPr>
            <a:normAutofit/>
          </a:bodyPr>
          <a:lstStyle/>
          <a:p>
            <a:pPr algn="ctr"/>
            <a:r>
              <a:rPr lang="vi-VN" sz="3000" b="1" dirty="0" smtClean="0">
                <a:latin typeface="Times New Roman" panose="02020603050405020304" pitchFamily="18" charset="0"/>
                <a:cs typeface="Times New Roman" panose="02020603050405020304" pitchFamily="18" charset="0"/>
              </a:rPr>
              <a:t>THIẾT KẾ WEBSITE QUẢN LÝ LỰA CHỌN </a:t>
            </a:r>
            <a:br>
              <a:rPr lang="vi-VN" sz="3000" b="1" dirty="0" smtClean="0">
                <a:latin typeface="Times New Roman" panose="02020603050405020304" pitchFamily="18" charset="0"/>
                <a:cs typeface="Times New Roman" panose="02020603050405020304" pitchFamily="18" charset="0"/>
              </a:rPr>
            </a:br>
            <a:r>
              <a:rPr lang="vi-VN" sz="3000" b="1" dirty="0" smtClean="0">
                <a:latin typeface="Times New Roman" panose="02020603050405020304" pitchFamily="18" charset="0"/>
                <a:cs typeface="Times New Roman" panose="02020603050405020304" pitchFamily="18" charset="0"/>
              </a:rPr>
              <a:t>LOẠI CÂY TRỒNG CHO ĐẶC TRƯNG VÙNG ĐẤT</a:t>
            </a:r>
            <a:endParaRPr lang="en-US" sz="30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2272143" y="990656"/>
            <a:ext cx="7999412" cy="969496"/>
          </a:xfrm>
          <a:prstGeom prst="rect">
            <a:avLst/>
          </a:prstGeom>
          <a:noFill/>
        </p:spPr>
        <p:txBody>
          <a:bodyPr wrap="square" rtlCol="0">
            <a:spAutoFit/>
          </a:bodyPr>
          <a:lstStyle/>
          <a:p>
            <a:pPr algn="ctr"/>
            <a:endParaRPr lang="en-US" sz="2200" b="1" dirty="0">
              <a:solidFill>
                <a:srgbClr val="993300"/>
              </a:solidFill>
              <a:latin typeface="Times New Roman" panose="02020603050405020304" pitchFamily="18" charset="0"/>
              <a:cs typeface="Times New Roman" panose="02020603050405020304" pitchFamily="18" charset="0"/>
            </a:endParaRPr>
          </a:p>
          <a:p>
            <a:pPr algn="ctr"/>
            <a:r>
              <a:rPr lang="vi-VN" sz="3500" b="1" dirty="0" smtClean="0">
                <a:solidFill>
                  <a:srgbClr val="0070C0"/>
                </a:solidFill>
                <a:latin typeface="Times New Roman" panose="02020603050405020304" pitchFamily="18" charset="0"/>
                <a:cs typeface="Times New Roman" panose="02020603050405020304" pitchFamily="18" charset="0"/>
              </a:rPr>
              <a:t>KHÓA LUẬN TỐT NGHIỆP</a:t>
            </a:r>
            <a:endParaRPr lang="en-US" sz="3500" b="1"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44359" y="2098652"/>
            <a:ext cx="1021433" cy="461665"/>
          </a:xfrm>
          <a:prstGeom prst="rect">
            <a:avLst/>
          </a:prstGeom>
          <a:noFill/>
        </p:spPr>
        <p:txBody>
          <a:bodyPr wrap="none" rtlCol="0">
            <a:spAutoFit/>
          </a:bodyPr>
          <a:lstStyle/>
          <a:p>
            <a:r>
              <a:rPr lang="en-US" sz="2400" i="1" u="sng" dirty="0">
                <a:latin typeface="Times New Roman" panose="02020603050405020304" pitchFamily="18" charset="0"/>
                <a:cs typeface="Times New Roman" panose="02020603050405020304" pitchFamily="18" charset="0"/>
              </a:rPr>
              <a:t>Đề tài</a:t>
            </a:r>
            <a:r>
              <a:rPr lang="en-US" i="1" u="sng"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2272143" y="4403718"/>
            <a:ext cx="2901756" cy="1200329"/>
          </a:xfrm>
          <a:prstGeom prst="rect">
            <a:avLst/>
          </a:prstGeom>
          <a:noFill/>
        </p:spPr>
        <p:txBody>
          <a:bodyPr wrap="none" rtlCol="0">
            <a:spAutoFit/>
          </a:bodyPr>
          <a:lstStyle/>
          <a:p>
            <a:r>
              <a:rPr lang="en-US" sz="2200" i="1" dirty="0">
                <a:solidFill>
                  <a:srgbClr val="993300"/>
                </a:solidFill>
                <a:latin typeface="Times New Roman" panose="02020603050405020304" pitchFamily="18" charset="0"/>
                <a:cs typeface="Times New Roman" panose="02020603050405020304" pitchFamily="18" charset="0"/>
              </a:rPr>
              <a:t>Giảng viên hướng </a:t>
            </a:r>
            <a:r>
              <a:rPr lang="en-US" sz="2200" i="1" dirty="0" err="1">
                <a:solidFill>
                  <a:srgbClr val="993300"/>
                </a:solidFill>
                <a:latin typeface="Times New Roman" panose="02020603050405020304" pitchFamily="18" charset="0"/>
                <a:cs typeface="Times New Roman" panose="02020603050405020304" pitchFamily="18" charset="0"/>
              </a:rPr>
              <a:t>dẫn</a:t>
            </a:r>
            <a:r>
              <a:rPr lang="en-US" sz="2400" i="1" dirty="0">
                <a:solidFill>
                  <a:srgbClr val="993300"/>
                </a:solidFill>
                <a:latin typeface="Times New Roman" panose="02020603050405020304" pitchFamily="18" charset="0"/>
                <a:cs typeface="Times New Roman" panose="02020603050405020304" pitchFamily="18" charset="0"/>
              </a:rPr>
              <a:t>:</a:t>
            </a:r>
          </a:p>
          <a:p>
            <a:r>
              <a:rPr lang="en-US" sz="2400" i="1" dirty="0" err="1">
                <a:solidFill>
                  <a:srgbClr val="993300"/>
                </a:solidFill>
                <a:latin typeface="Times New Roman" panose="02020603050405020304" pitchFamily="18" charset="0"/>
                <a:cs typeface="Times New Roman" panose="02020603050405020304" pitchFamily="18" charset="0"/>
              </a:rPr>
              <a:t>Ths</a:t>
            </a:r>
            <a:r>
              <a:rPr lang="en-US" sz="2400" i="1" dirty="0">
                <a:solidFill>
                  <a:srgbClr val="993300"/>
                </a:solidFill>
                <a:latin typeface="Times New Roman" panose="02020603050405020304" pitchFamily="18" charset="0"/>
                <a:cs typeface="Times New Roman" panose="02020603050405020304" pitchFamily="18" charset="0"/>
              </a:rPr>
              <a:t> </a:t>
            </a:r>
            <a:r>
              <a:rPr lang="en-US" sz="2400" i="1" dirty="0" err="1">
                <a:solidFill>
                  <a:srgbClr val="993300"/>
                </a:solidFill>
                <a:latin typeface="Times New Roman" panose="02020603050405020304" pitchFamily="18" charset="0"/>
                <a:cs typeface="Times New Roman" panose="02020603050405020304" pitchFamily="18" charset="0"/>
              </a:rPr>
              <a:t>Phạm</a:t>
            </a:r>
            <a:r>
              <a:rPr lang="en-US" sz="2400" i="1" dirty="0">
                <a:solidFill>
                  <a:srgbClr val="993300"/>
                </a:solidFill>
                <a:latin typeface="Times New Roman" panose="02020603050405020304" pitchFamily="18" charset="0"/>
                <a:cs typeface="Times New Roman" panose="02020603050405020304" pitchFamily="18" charset="0"/>
              </a:rPr>
              <a:t> Văn </a:t>
            </a:r>
            <a:r>
              <a:rPr lang="en-US" sz="2400" i="1" dirty="0" err="1">
                <a:solidFill>
                  <a:srgbClr val="993300"/>
                </a:solidFill>
                <a:latin typeface="Times New Roman" panose="02020603050405020304" pitchFamily="18" charset="0"/>
                <a:cs typeface="Times New Roman" panose="02020603050405020304" pitchFamily="18" charset="0"/>
              </a:rPr>
              <a:t>Đăng</a:t>
            </a:r>
            <a:endParaRPr lang="en-US" sz="2400" i="1" dirty="0">
              <a:solidFill>
                <a:srgbClr val="9933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
        <p:nvSpPr>
          <p:cNvPr id="9" name="TextBox 8"/>
          <p:cNvSpPr txBox="1"/>
          <p:nvPr/>
        </p:nvSpPr>
        <p:spPr>
          <a:xfrm>
            <a:off x="7825051" y="4403718"/>
            <a:ext cx="2446504" cy="769441"/>
          </a:xfrm>
          <a:prstGeom prst="rect">
            <a:avLst/>
          </a:prstGeom>
          <a:noFill/>
        </p:spPr>
        <p:txBody>
          <a:bodyPr wrap="none" rtlCol="0">
            <a:spAutoFit/>
          </a:bodyPr>
          <a:lstStyle/>
          <a:p>
            <a:r>
              <a:rPr lang="en-US" sz="2200" i="1" dirty="0">
                <a:solidFill>
                  <a:srgbClr val="993300"/>
                </a:solidFill>
                <a:latin typeface="Times New Roman" panose="02020603050405020304" pitchFamily="18" charset="0"/>
                <a:cs typeface="Times New Roman" panose="02020603050405020304" pitchFamily="18" charset="0"/>
              </a:rPr>
              <a:t>Sinh viên thực </a:t>
            </a:r>
            <a:r>
              <a:rPr lang="en-US" sz="2200" i="1" dirty="0" err="1">
                <a:solidFill>
                  <a:srgbClr val="993300"/>
                </a:solidFill>
                <a:latin typeface="Times New Roman" panose="02020603050405020304" pitchFamily="18" charset="0"/>
                <a:cs typeface="Times New Roman" panose="02020603050405020304" pitchFamily="18" charset="0"/>
              </a:rPr>
              <a:t>hiện</a:t>
            </a:r>
            <a:r>
              <a:rPr lang="en-US" sz="2200" i="1" dirty="0">
                <a:solidFill>
                  <a:srgbClr val="993300"/>
                </a:solidFill>
                <a:latin typeface="Times New Roman" panose="02020603050405020304" pitchFamily="18" charset="0"/>
                <a:cs typeface="Times New Roman" panose="02020603050405020304" pitchFamily="18" charset="0"/>
              </a:rPr>
              <a:t>:</a:t>
            </a:r>
          </a:p>
          <a:p>
            <a:r>
              <a:rPr lang="vi-VN" sz="2200" i="1" dirty="0" smtClean="0">
                <a:solidFill>
                  <a:srgbClr val="993300"/>
                </a:solidFill>
                <a:latin typeface="Times New Roman" panose="02020603050405020304" pitchFamily="18" charset="0"/>
                <a:cs typeface="Times New Roman" panose="02020603050405020304" pitchFamily="18" charset="0"/>
              </a:rPr>
              <a:t>Nguyễn Minh Quân</a:t>
            </a:r>
            <a:endParaRPr lang="en-US" sz="2200" i="1" dirty="0">
              <a:solidFill>
                <a:srgbClr val="993300"/>
              </a:solidFill>
              <a:latin typeface="Times New Roman" panose="02020603050405020304" pitchFamily="18" charset="0"/>
              <a:cs typeface="Times New Roman" panose="02020603050405020304" pitchFamily="18" charset="0"/>
            </a:endParaRPr>
          </a:p>
        </p:txBody>
      </p:sp>
      <p:pic>
        <p:nvPicPr>
          <p:cNvPr id="1026" name="Picture 2" descr="logo">
            <a:extLst>
              <a:ext uri="{FF2B5EF4-FFF2-40B4-BE49-F238E27FC236}">
                <a16:creationId xmlns:a16="http://schemas.microsoft.com/office/drawing/2014/main" id="{08E6D955-5270-5D32-F230-1785C56AB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15" y="0"/>
            <a:ext cx="3921202" cy="11718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c_1">
            <a:extLst>
              <a:ext uri="{FF2B5EF4-FFF2-40B4-BE49-F238E27FC236}">
                <a16:creationId xmlns:a16="http://schemas.microsoft.com/office/drawing/2014/main" id="{19F306C6-0316-733E-C95A-730A09FFE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281" y="33595"/>
            <a:ext cx="6662542" cy="854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978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 y="0"/>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r>
              <a:rPr lang="vi-VN" sz="4000" dirty="0" smtClean="0">
                <a:latin typeface="Times New Roman" panose="02020603050405020304" pitchFamily="18" charset="0"/>
                <a:cs typeface="Times New Roman" panose="02020603050405020304" pitchFamily="18" charset="0"/>
              </a:rPr>
              <a:t> ASP.NET CORE</a:t>
            </a:r>
            <a:endParaRPr lang="en-US" sz="4000" dirty="0">
              <a:latin typeface="Times New Roman" panose="02020603050405020304" pitchFamily="18" charset="0"/>
              <a:cs typeface="Times New Roman" panose="02020603050405020304" pitchFamily="18" charset="0"/>
            </a:endParaRPr>
          </a:p>
        </p:txBody>
      </p:sp>
      <p:sp>
        <p:nvSpPr>
          <p:cNvPr id="9" name="Chỗ dành sẵn cho Nội dung 2">
            <a:extLst>
              <a:ext uri="{FF2B5EF4-FFF2-40B4-BE49-F238E27FC236}">
                <a16:creationId xmlns:a16="http://schemas.microsoft.com/office/drawing/2014/main" id="{A29ADC71-D83C-4345-BA40-379643C50451}"/>
              </a:ext>
            </a:extLst>
          </p:cNvPr>
          <p:cNvSpPr>
            <a:spLocks noGrp="1"/>
          </p:cNvSpPr>
          <p:nvPr>
            <p:ph idx="1"/>
          </p:nvPr>
        </p:nvSpPr>
        <p:spPr>
          <a:xfrm>
            <a:off x="816746" y="1519298"/>
            <a:ext cx="7562800" cy="986557"/>
          </a:xfrm>
        </p:spPr>
        <p:txBody>
          <a:bodyPr/>
          <a:lstStyle/>
          <a:p>
            <a:pPr>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Mô hình MVC(Model,View,Controller</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pic>
        <p:nvPicPr>
          <p:cNvPr id="3" name="Picture 2" descr="MVC ( Model-View-Controller)">
            <a:extLst>
              <a:ext uri="{FF2B5EF4-FFF2-40B4-BE49-F238E27FC236}">
                <a16:creationId xmlns:a16="http://schemas.microsoft.com/office/drawing/2014/main" id="{0DA5F3F5-50A0-CE5B-EFF7-DBB6F04D2A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41889" y="2218242"/>
            <a:ext cx="3896127" cy="4285562"/>
          </a:xfrm>
          <a:prstGeom prst="rect">
            <a:avLst/>
          </a:prstGeom>
          <a:noFill/>
          <a:ln>
            <a:noFill/>
          </a:ln>
        </p:spPr>
      </p:pic>
      <p:sp>
        <p:nvSpPr>
          <p:cNvPr id="4" name="Chỗ dành sẵn cho Nội dung 2">
            <a:extLst>
              <a:ext uri="{FF2B5EF4-FFF2-40B4-BE49-F238E27FC236}">
                <a16:creationId xmlns:a16="http://schemas.microsoft.com/office/drawing/2014/main" id="{465D2370-4ADD-23C4-05D7-7877A68A0979}"/>
              </a:ext>
            </a:extLst>
          </p:cNvPr>
          <p:cNvSpPr txBox="1">
            <a:spLocks/>
          </p:cNvSpPr>
          <p:nvPr/>
        </p:nvSpPr>
        <p:spPr>
          <a:xfrm>
            <a:off x="891388" y="2505855"/>
            <a:ext cx="6556978" cy="37795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buFont typeface="Arial" panose="020B0604020202020204" pitchFamily="34" charset="0"/>
              <a:buChar char="•"/>
            </a:pPr>
            <a:r>
              <a:rPr lang="vi-VN" sz="2800" b="0" i="0" dirty="0">
                <a:solidFill>
                  <a:srgbClr val="222222"/>
                </a:solidFill>
                <a:effectLst/>
                <a:latin typeface="Times New Roman" panose="02020603050405020304" pitchFamily="18" charset="0"/>
                <a:cs typeface="Times New Roman" panose="02020603050405020304" pitchFamily="18" charset="0"/>
              </a:rPr>
              <a:t>Mô hình MVC (model, controller, view) là mô hình chuẩn cho ứng dụng web được sử dụng nhiều nhất ngày nay</a:t>
            </a:r>
          </a:p>
          <a:p>
            <a:pPr algn="l">
              <a:buFont typeface="Arial" panose="020B0604020202020204" pitchFamily="34" charset="0"/>
              <a:buChar char="•"/>
            </a:pPr>
            <a:r>
              <a:rPr lang="vi-VN" sz="2800" b="0" i="0" dirty="0">
                <a:solidFill>
                  <a:srgbClr val="222222"/>
                </a:solidFill>
                <a:effectLst/>
                <a:latin typeface="Times New Roman" panose="02020603050405020304" pitchFamily="18" charset="0"/>
                <a:cs typeface="Times New Roman" panose="02020603050405020304" pitchFamily="18" charset="0"/>
              </a:rPr>
              <a:t>Mô hình MVC là viết tắt của 3 chữ Model, View, Controller. Mô hình này tách một ứng dụng web làm 3 thành phần riêng biệt đảm nhiệm chức năng tách biệt, thuận tiện cho việc xử lý và bảo trì</a:t>
            </a:r>
          </a:p>
          <a:p>
            <a:pPr marL="0" indent="0">
              <a:buNone/>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4927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 y="0"/>
            <a:ext cx="8132884"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r>
              <a:rPr lang="vi-VN" sz="40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Sự khác biệt giữa ASP.NET và ASP.NET Core</a:t>
            </a:r>
            <a:endParaRPr lang="en-US" sz="40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11129797"/>
              </p:ext>
            </p:extLst>
          </p:nvPr>
        </p:nvGraphicFramePr>
        <p:xfrm>
          <a:off x="167054" y="1440873"/>
          <a:ext cx="11904784" cy="5002537"/>
        </p:xfrm>
        <a:graphic>
          <a:graphicData uri="http://schemas.openxmlformats.org/drawingml/2006/table">
            <a:tbl>
              <a:tblPr firstRow="1" bandRow="1">
                <a:tableStyleId>{5C22544A-7EE6-4342-B048-85BDC9FD1C3A}</a:tableStyleId>
              </a:tblPr>
              <a:tblGrid>
                <a:gridCol w="5892911">
                  <a:extLst>
                    <a:ext uri="{9D8B030D-6E8A-4147-A177-3AD203B41FA5}">
                      <a16:colId xmlns:a16="http://schemas.microsoft.com/office/drawing/2014/main" val="101216423"/>
                    </a:ext>
                  </a:extLst>
                </a:gridCol>
                <a:gridCol w="6011873">
                  <a:extLst>
                    <a:ext uri="{9D8B030D-6E8A-4147-A177-3AD203B41FA5}">
                      <a16:colId xmlns:a16="http://schemas.microsoft.com/office/drawing/2014/main" val="1527932117"/>
                    </a:ext>
                  </a:extLst>
                </a:gridCol>
              </a:tblGrid>
              <a:tr h="347110">
                <a:tc>
                  <a:txBody>
                    <a:bodyPr/>
                    <a:lstStyle/>
                    <a:p>
                      <a:pPr algn="ct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ASP.NET</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ASP.NET </a:t>
                      </a:r>
                      <a:r>
                        <a:rPr lang="vi-VN" sz="1800" b="1" kern="1200" dirty="0" smtClean="0">
                          <a:solidFill>
                            <a:schemeClr val="lt1"/>
                          </a:solidFill>
                          <a:effectLst/>
                          <a:latin typeface="Times New Roman" panose="02020603050405020304" pitchFamily="18" charset="0"/>
                          <a:ea typeface="+mn-ea"/>
                          <a:cs typeface="Times New Roman" panose="02020603050405020304" pitchFamily="18" charset="0"/>
                        </a:rPr>
                        <a:t>Core</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431058"/>
                  </a:ext>
                </a:extLst>
              </a:tr>
              <a:tr h="382652">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Xây dựng Asp.Net cho Windows</a:t>
                      </a:r>
                    </a:p>
                  </a:txBody>
                  <a:tcPr marL="68580" marR="68580" marT="0" marB="0" anchor="ctr"/>
                </a:tc>
                <a:tc>
                  <a:txBody>
                    <a:bodyPr/>
                    <a:lstStyle/>
                    <a:p>
                      <a:r>
                        <a:rPr lang="en-US" sz="1400" b="0" kern="1200" dirty="0" smtClean="0">
                          <a:solidFill>
                            <a:schemeClr val="dk1"/>
                          </a:solidFill>
                          <a:effectLst/>
                          <a:latin typeface="Times New Roman" panose="02020603050405020304" pitchFamily="18" charset="0"/>
                          <a:ea typeface="+mn-ea"/>
                          <a:cs typeface="Times New Roman" panose="02020603050405020304" pitchFamily="18" charset="0"/>
                        </a:rPr>
                        <a:t>Asp.Net Core Build cho Windows, Mac và Linux</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4283094"/>
                  </a:ext>
                </a:extLst>
              </a:tr>
              <a:tr h="363967">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Asp.Net có hiệu suất tốt</a:t>
                      </a:r>
                    </a:p>
                  </a:txBody>
                  <a:tcPr marL="68580" marR="68580" marT="0" marB="0" anchor="ctr"/>
                </a:tc>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Lõi ASP.Net có hiệu năng cao hơn so với ASP.Net 4x.</a:t>
                      </a:r>
                    </a:p>
                  </a:txBody>
                  <a:tcPr marL="68580" marR="68580" marT="0" marB="0" anchor="ctr"/>
                </a:tc>
                <a:extLst>
                  <a:ext uri="{0D108BD9-81ED-4DB2-BD59-A6C34878D82A}">
                    <a16:rowId xmlns:a16="http://schemas.microsoft.com/office/drawing/2014/main" val="1909233814"/>
                  </a:ext>
                </a:extLst>
              </a:tr>
              <a:tr h="457200">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Nó chạy trên .Net Framework hoặc thường được gọi là .Net Framework đầy đủ</a:t>
                      </a:r>
                    </a:p>
                  </a:txBody>
                  <a:tcPr marL="68580" marR="68580" marT="0" marB="0" anchor="ctr"/>
                </a:tc>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Nó chạy trên .Net Core và Full .Net Framework.</a:t>
                      </a:r>
                    </a:p>
                  </a:txBody>
                  <a:tcPr marL="68580" marR="68580" marT="0" marB="0" anchor="ctr"/>
                </a:tc>
                <a:extLst>
                  <a:ext uri="{0D108BD9-81ED-4DB2-BD59-A6C34878D82A}">
                    <a16:rowId xmlns:a16="http://schemas.microsoft.com/office/drawing/2014/main" val="3006884777"/>
                  </a:ext>
                </a:extLst>
              </a:tr>
              <a:tr h="633046">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Asp.Net hỗ trợ WebForm, Asp.Net MVC và Asp.Net WebAPI.</a:t>
                      </a:r>
                    </a:p>
                  </a:txBody>
                  <a:tcPr marL="68580" marR="68580" marT="0" marB="0" anchor="ctr"/>
                </a:tc>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Asp.Net Core không hỗ trợ WebForm. Nó hỗ trợ các trang web MVC, API Web và Asp.Net ban đầu được thêm vào .Net Core 2.0.</a:t>
                      </a:r>
                    </a:p>
                  </a:txBody>
                  <a:tcPr marL="68580" marR="68580" marT="0" marB="0" anchor="ctr"/>
                </a:tc>
                <a:extLst>
                  <a:ext uri="{0D108BD9-81ED-4DB2-BD59-A6C34878D82A}">
                    <a16:rowId xmlns:a16="http://schemas.microsoft.com/office/drawing/2014/main" val="3511901669"/>
                  </a:ext>
                </a:extLst>
              </a:tr>
              <a:tr h="533016">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Asp.Net đã sử dụng IIS duy nhất phụ thuộc vào System.web.dll.</a:t>
                      </a:r>
                    </a:p>
                  </a:txBody>
                  <a:tcPr marL="68580" marR="68580" marT="0" marB="0" anchor="ctr"/>
                </a:tc>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Asp.Net Core không phụ thuộc System.web.dll và IIS.</a:t>
                      </a:r>
                    </a:p>
                  </a:txBody>
                  <a:tcPr marL="68580" marR="68580" marT="0" marB="0" anchor="ctr"/>
                </a:tc>
                <a:extLst>
                  <a:ext uri="{0D108BD9-81ED-4DB2-BD59-A6C34878D82A}">
                    <a16:rowId xmlns:a16="http://schemas.microsoft.com/office/drawing/2014/main" val="1330213385"/>
                  </a:ext>
                </a:extLst>
              </a:tr>
              <a:tr h="799524">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Hỗ trợ </a:t>
                      </a:r>
                      <a:r>
                        <a:rPr lang="en-US" sz="14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 </a:t>
                      </a: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VB và nhiều ngôn ngữ khác và cũng hỗ trợ WCF, WPF và WF</a:t>
                      </a:r>
                    </a:p>
                  </a:txBody>
                  <a:tcPr marL="68580" marR="68580" marT="0" marB="0" anchor="ctr"/>
                </a:tc>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Chỉ hỗ trợ ngôn ngữ </a:t>
                      </a:r>
                      <a:r>
                        <a:rPr lang="en-US" sz="14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 F#. </a:t>
                      </a: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Hỗ trợ VB để thêm một thời gian ngắn và không hỗ trợ WCF, WPF và WF nhưng hỗ trợ cho các thư viện máy khách WCF có sẵn.</a:t>
                      </a:r>
                    </a:p>
                  </a:txBody>
                  <a:tcPr marL="68580" marR="68580" marT="0" marB="0" anchor="ctr"/>
                </a:tc>
                <a:extLst>
                  <a:ext uri="{0D108BD9-81ED-4DB2-BD59-A6C34878D82A}">
                    <a16:rowId xmlns:a16="http://schemas.microsoft.com/office/drawing/2014/main" val="3440008030"/>
                  </a:ext>
                </a:extLst>
              </a:tr>
              <a:tr h="533016">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Ứng dụng Asp.Net MVC đã thêm Web.config, Global.asax, Khởi động ứng dụng.</a:t>
                      </a:r>
                    </a:p>
                  </a:txBody>
                  <a:tcPr marL="68580" marR="68580" marT="0" marB="0" anchor="ctr"/>
                </a:tc>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Core không hỗ trợ các tệp Web.config và Global.asax. Nó đang hỗ </a:t>
                      </a:r>
                      <a:r>
                        <a:rPr lang="en-US" sz="14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vi-VN" sz="1400" b="0" baseline="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appsinstall.json</a:t>
                      </a: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68580" marR="68580" marT="0" marB="0" anchor="ctr"/>
                </a:tc>
                <a:extLst>
                  <a:ext uri="{0D108BD9-81ED-4DB2-BD59-A6C34878D82A}">
                    <a16:rowId xmlns:a16="http://schemas.microsoft.com/office/drawing/2014/main" val="3132917072"/>
                  </a:ext>
                </a:extLst>
              </a:tr>
              <a:tr h="332566">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Hỗ trợ container không tốt hơn ứng dụng ASP.Net Core.</a:t>
                      </a:r>
                    </a:p>
                  </a:txBody>
                  <a:tcPr marL="68580" marR="68580" marT="0" marB="0" anchor="ctr"/>
                </a:tc>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Container hỗ trợ phù hợp nhất cho việc triển khai như Docker.</a:t>
                      </a:r>
                    </a:p>
                  </a:txBody>
                  <a:tcPr marL="68580" marR="68580" marT="0" marB="0" anchor="ctr"/>
                </a:tc>
                <a:extLst>
                  <a:ext uri="{0D108BD9-81ED-4DB2-BD59-A6C34878D82A}">
                    <a16:rowId xmlns:a16="http://schemas.microsoft.com/office/drawing/2014/main" val="1388786274"/>
                  </a:ext>
                </a:extLst>
              </a:tr>
              <a:tr h="533016">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Tất cả các phiên bản chính được hỗ trợ    </a:t>
                      </a:r>
                    </a:p>
                  </a:txBody>
                  <a:tcPr marL="68580" marR="68580" marT="0" marB="0" anchor="ctr"/>
                </a:tc>
                <a:tc>
                  <a:txBody>
                    <a:bodyPr/>
                    <a:lstStyle/>
                    <a:p>
                      <a:pPr marL="0" marR="0">
                        <a:lnSpc>
                          <a:spcPct val="150000"/>
                        </a:lnSpc>
                        <a:spcBef>
                          <a:spcPts val="0"/>
                        </a:spcBef>
                        <a:spcAft>
                          <a:spcPts val="30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Hỗ trợ Core từ Visual Studio 2015 cập nhật 3 và phiên bản hiện tại VS 2017.</a:t>
                      </a:r>
                    </a:p>
                  </a:txBody>
                  <a:tcPr marL="68580" marR="68580" marT="0" marB="0" anchor="ctr"/>
                </a:tc>
                <a:extLst>
                  <a:ext uri="{0D108BD9-81ED-4DB2-BD59-A6C34878D82A}">
                    <a16:rowId xmlns:a16="http://schemas.microsoft.com/office/drawing/2014/main" val="3320241901"/>
                  </a:ext>
                </a:extLst>
              </a:tr>
            </a:tbl>
          </a:graphicData>
        </a:graphic>
      </p:graphicFrame>
    </p:spTree>
    <p:extLst>
      <p:ext uri="{BB962C8B-B14F-4D97-AF65-F5344CB8AC3E}">
        <p14:creationId xmlns:p14="http://schemas.microsoft.com/office/powerpoint/2010/main" val="357936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 y="0"/>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a:t>
            </a:r>
            <a:r>
              <a:rPr lang="vi-VN" sz="4000" dirty="0" smtClean="0">
                <a:latin typeface="Times New Roman" panose="02020603050405020304" pitchFamily="18" charset="0"/>
                <a:cs typeface="Times New Roman" panose="02020603050405020304" pitchFamily="18" charset="0"/>
              </a:rPr>
              <a:t>Phân tích</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sản phẩm </a:t>
            </a:r>
          </a:p>
        </p:txBody>
      </p:sp>
      <p:sp>
        <p:nvSpPr>
          <p:cNvPr id="4" name="Rectangle 3"/>
          <p:cNvSpPr/>
          <p:nvPr/>
        </p:nvSpPr>
        <p:spPr>
          <a:xfrm>
            <a:off x="2773680" y="6131913"/>
            <a:ext cx="6096000" cy="553998"/>
          </a:xfrm>
          <a:prstGeom prst="rect">
            <a:avLst/>
          </a:prstGeom>
        </p:spPr>
        <p:txBody>
          <a:bodyPr>
            <a:spAutoFit/>
          </a:bodyPr>
          <a:lstStyle/>
          <a:p>
            <a:pPr algn="ctr"/>
            <a:r>
              <a:rPr lang="en-US" sz="3000" b="1" i="1" dirty="0" err="1">
                <a:latin typeface="Times New Roman" panose="02020603050405020304" pitchFamily="18" charset="0"/>
                <a:cs typeface="Times New Roman" panose="02020603050405020304" pitchFamily="18" charset="0"/>
              </a:rPr>
              <a:t>Chức</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năng</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của</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quản</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lý</a:t>
            </a:r>
            <a:endParaRPr lang="en-US" sz="3000" b="1" i="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31488" y="2831622"/>
            <a:ext cx="1304925" cy="1123950"/>
          </a:xfrm>
          <a:prstGeom prst="rect">
            <a:avLst/>
          </a:prstGeom>
        </p:spPr>
      </p:pic>
      <p:sp>
        <p:nvSpPr>
          <p:cNvPr id="3" name="Rectangle 2"/>
          <p:cNvSpPr/>
          <p:nvPr/>
        </p:nvSpPr>
        <p:spPr>
          <a:xfrm>
            <a:off x="4363213" y="3181197"/>
            <a:ext cx="1636776"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ĐĂNG NHẬP</a:t>
            </a:r>
          </a:p>
        </p:txBody>
      </p:sp>
      <p:sp>
        <p:nvSpPr>
          <p:cNvPr id="8" name="Rectangle 7"/>
          <p:cNvSpPr/>
          <p:nvPr/>
        </p:nvSpPr>
        <p:spPr>
          <a:xfrm>
            <a:off x="8364533" y="1029350"/>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QUẢN LÝ ĐƠN HÀNG</a:t>
            </a:r>
          </a:p>
        </p:txBody>
      </p:sp>
      <p:sp>
        <p:nvSpPr>
          <p:cNvPr id="9" name="Rectangle 8"/>
          <p:cNvSpPr/>
          <p:nvPr/>
        </p:nvSpPr>
        <p:spPr>
          <a:xfrm>
            <a:off x="8364533" y="1749342"/>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QUẢN LÝ SẢN PHẨM</a:t>
            </a:r>
          </a:p>
        </p:txBody>
      </p:sp>
      <p:sp>
        <p:nvSpPr>
          <p:cNvPr id="10" name="Rectangle 9"/>
          <p:cNvSpPr/>
          <p:nvPr/>
        </p:nvSpPr>
        <p:spPr>
          <a:xfrm>
            <a:off x="8366760" y="2413785"/>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QUẢN LÝ KHUYẾN MÃI</a:t>
            </a:r>
          </a:p>
        </p:txBody>
      </p:sp>
      <p:sp>
        <p:nvSpPr>
          <p:cNvPr id="12" name="Rectangle 11"/>
          <p:cNvSpPr/>
          <p:nvPr/>
        </p:nvSpPr>
        <p:spPr>
          <a:xfrm>
            <a:off x="8364533" y="3141846"/>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QUẢN LÝ PHÂN LOẠI</a:t>
            </a:r>
          </a:p>
        </p:txBody>
      </p:sp>
      <p:sp>
        <p:nvSpPr>
          <p:cNvPr id="13" name="Rectangle 12"/>
          <p:cNvSpPr/>
          <p:nvPr/>
        </p:nvSpPr>
        <p:spPr>
          <a:xfrm>
            <a:off x="8366760" y="3929987"/>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QUẢN LÝ NGƯỜI DÙNG</a:t>
            </a:r>
          </a:p>
        </p:txBody>
      </p:sp>
      <p:sp>
        <p:nvSpPr>
          <p:cNvPr id="15" name="Rectangle 14"/>
          <p:cNvSpPr/>
          <p:nvPr/>
        </p:nvSpPr>
        <p:spPr>
          <a:xfrm>
            <a:off x="8366760" y="5383123"/>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THỐNG KÊ</a:t>
            </a:r>
          </a:p>
        </p:txBody>
      </p:sp>
      <p:sp>
        <p:nvSpPr>
          <p:cNvPr id="16" name="TextBox 15"/>
          <p:cNvSpPr txBox="1"/>
          <p:nvPr/>
        </p:nvSpPr>
        <p:spPr>
          <a:xfrm>
            <a:off x="965832" y="4005245"/>
            <a:ext cx="1236236" cy="461665"/>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Quản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endParaRPr lang="en-US" sz="2400" b="1" dirty="0">
              <a:latin typeface="Times New Roman" panose="02020603050405020304" pitchFamily="18" charset="0"/>
              <a:cs typeface="Times New Roman" panose="02020603050405020304" pitchFamily="18" charset="0"/>
            </a:endParaRPr>
          </a:p>
        </p:txBody>
      </p:sp>
      <p:cxnSp>
        <p:nvCxnSpPr>
          <p:cNvPr id="21" name="Straight Connector 20"/>
          <p:cNvCxnSpPr>
            <a:stCxn id="2" idx="3"/>
            <a:endCxn id="3" idx="1"/>
          </p:cNvCxnSpPr>
          <p:nvPr/>
        </p:nvCxnSpPr>
        <p:spPr>
          <a:xfrm>
            <a:off x="2236413" y="3393597"/>
            <a:ext cx="212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 idx="3"/>
            <a:endCxn id="8" idx="1"/>
          </p:cNvCxnSpPr>
          <p:nvPr/>
        </p:nvCxnSpPr>
        <p:spPr>
          <a:xfrm flipV="1">
            <a:off x="5999989" y="1241750"/>
            <a:ext cx="2364544" cy="2151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 idx="3"/>
            <a:endCxn id="9" idx="1"/>
          </p:cNvCxnSpPr>
          <p:nvPr/>
        </p:nvCxnSpPr>
        <p:spPr>
          <a:xfrm flipV="1">
            <a:off x="5999989" y="1961742"/>
            <a:ext cx="2364544" cy="1431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3"/>
            <a:endCxn id="10" idx="1"/>
          </p:cNvCxnSpPr>
          <p:nvPr/>
        </p:nvCxnSpPr>
        <p:spPr>
          <a:xfrm flipV="1">
            <a:off x="5999989" y="2626185"/>
            <a:ext cx="2366771" cy="767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3" idx="3"/>
            <a:endCxn id="12" idx="1"/>
          </p:cNvCxnSpPr>
          <p:nvPr/>
        </p:nvCxnSpPr>
        <p:spPr>
          <a:xfrm flipV="1">
            <a:off x="5999989" y="3354246"/>
            <a:ext cx="2364544" cy="39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 idx="3"/>
            <a:endCxn id="13" idx="1"/>
          </p:cNvCxnSpPr>
          <p:nvPr/>
        </p:nvCxnSpPr>
        <p:spPr>
          <a:xfrm>
            <a:off x="5999989" y="3393597"/>
            <a:ext cx="2366771" cy="74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 idx="3"/>
            <a:endCxn id="15" idx="1"/>
          </p:cNvCxnSpPr>
          <p:nvPr/>
        </p:nvCxnSpPr>
        <p:spPr>
          <a:xfrm>
            <a:off x="5999989" y="3393597"/>
            <a:ext cx="2366771" cy="2201926"/>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366760" y="4656670"/>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QUẢN LÝ TÀI KHOẢN</a:t>
            </a:r>
          </a:p>
        </p:txBody>
      </p:sp>
      <p:cxnSp>
        <p:nvCxnSpPr>
          <p:cNvPr id="51" name="Straight Connector 50"/>
          <p:cNvCxnSpPr>
            <a:stCxn id="3" idx="3"/>
            <a:endCxn id="40" idx="1"/>
          </p:cNvCxnSpPr>
          <p:nvPr/>
        </p:nvCxnSpPr>
        <p:spPr>
          <a:xfrm>
            <a:off x="5999989" y="3393597"/>
            <a:ext cx="2366771" cy="14754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634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 y="0"/>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a:t>
            </a:r>
            <a:r>
              <a:rPr lang="vi-VN" sz="4000" dirty="0" smtClean="0">
                <a:latin typeface="Times New Roman" panose="02020603050405020304" pitchFamily="18" charset="0"/>
                <a:cs typeface="Times New Roman" panose="02020603050405020304" pitchFamily="18" charset="0"/>
              </a:rPr>
              <a:t>Phân tích</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sản phẩm </a:t>
            </a:r>
          </a:p>
        </p:txBody>
      </p:sp>
      <p:sp>
        <p:nvSpPr>
          <p:cNvPr id="8" name="Rectangle 7"/>
          <p:cNvSpPr/>
          <p:nvPr/>
        </p:nvSpPr>
        <p:spPr>
          <a:xfrm>
            <a:off x="2782824" y="5004723"/>
            <a:ext cx="6096000" cy="553998"/>
          </a:xfrm>
          <a:prstGeom prst="rect">
            <a:avLst/>
          </a:prstGeom>
        </p:spPr>
        <p:txBody>
          <a:bodyPr>
            <a:spAutoFit/>
          </a:bodyPr>
          <a:lstStyle/>
          <a:p>
            <a:pPr algn="ctr"/>
            <a:r>
              <a:rPr lang="en-US" sz="3000" b="1" i="1" dirty="0" err="1">
                <a:latin typeface="Times New Roman" panose="02020603050405020304" pitchFamily="18" charset="0"/>
                <a:cs typeface="Times New Roman" panose="02020603050405020304" pitchFamily="18" charset="0"/>
              </a:rPr>
              <a:t>Chức</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năng</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của</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nhân</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viên</a:t>
            </a:r>
            <a:endParaRPr lang="en-US" sz="3000" b="1" i="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931488" y="2831622"/>
            <a:ext cx="1304925" cy="1123950"/>
          </a:xfrm>
          <a:prstGeom prst="rect">
            <a:avLst/>
          </a:prstGeom>
        </p:spPr>
      </p:pic>
      <p:sp>
        <p:nvSpPr>
          <p:cNvPr id="10" name="Rectangle 9"/>
          <p:cNvSpPr/>
          <p:nvPr/>
        </p:nvSpPr>
        <p:spPr>
          <a:xfrm>
            <a:off x="4363213" y="3181197"/>
            <a:ext cx="1636776"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ĐĂNG NHẬP</a:t>
            </a:r>
          </a:p>
        </p:txBody>
      </p:sp>
      <p:sp>
        <p:nvSpPr>
          <p:cNvPr id="11" name="Rectangle 10"/>
          <p:cNvSpPr/>
          <p:nvPr/>
        </p:nvSpPr>
        <p:spPr>
          <a:xfrm>
            <a:off x="8348472" y="3181197"/>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QUẢN LÝ ĐƠN HÀNG</a:t>
            </a:r>
          </a:p>
        </p:txBody>
      </p:sp>
      <p:sp>
        <p:nvSpPr>
          <p:cNvPr id="17" name="Rectangle 16"/>
          <p:cNvSpPr/>
          <p:nvPr/>
        </p:nvSpPr>
        <p:spPr>
          <a:xfrm>
            <a:off x="8348472" y="2606046"/>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QUẢN LÝ TÀI KHOẢN</a:t>
            </a:r>
          </a:p>
        </p:txBody>
      </p:sp>
      <p:sp>
        <p:nvSpPr>
          <p:cNvPr id="19" name="TextBox 18"/>
          <p:cNvSpPr txBox="1"/>
          <p:nvPr/>
        </p:nvSpPr>
        <p:spPr>
          <a:xfrm>
            <a:off x="819959" y="3996274"/>
            <a:ext cx="1527982" cy="461665"/>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Nhân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endParaRPr lang="en-US" sz="2400" b="1" dirty="0">
              <a:latin typeface="Times New Roman" panose="02020603050405020304" pitchFamily="18" charset="0"/>
              <a:cs typeface="Times New Roman" panose="02020603050405020304" pitchFamily="18" charset="0"/>
            </a:endParaRPr>
          </a:p>
        </p:txBody>
      </p:sp>
      <p:cxnSp>
        <p:nvCxnSpPr>
          <p:cNvPr id="20" name="Straight Connector 19"/>
          <p:cNvCxnSpPr>
            <a:stCxn id="9" idx="3"/>
            <a:endCxn id="10" idx="1"/>
          </p:cNvCxnSpPr>
          <p:nvPr/>
        </p:nvCxnSpPr>
        <p:spPr>
          <a:xfrm>
            <a:off x="2236413" y="3393597"/>
            <a:ext cx="212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1"/>
          </p:cNvCxnSpPr>
          <p:nvPr/>
        </p:nvCxnSpPr>
        <p:spPr>
          <a:xfrm>
            <a:off x="5999989" y="3393597"/>
            <a:ext cx="2348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3"/>
            <a:endCxn id="17" idx="1"/>
          </p:cNvCxnSpPr>
          <p:nvPr/>
        </p:nvCxnSpPr>
        <p:spPr>
          <a:xfrm flipV="1">
            <a:off x="5999989" y="2818446"/>
            <a:ext cx="2348483" cy="5751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458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 y="0"/>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a:t>
            </a:r>
            <a:r>
              <a:rPr lang="vi-VN" sz="4000" dirty="0" smtClean="0">
                <a:latin typeface="Times New Roman" panose="02020603050405020304" pitchFamily="18" charset="0"/>
                <a:cs typeface="Times New Roman" panose="02020603050405020304" pitchFamily="18" charset="0"/>
              </a:rPr>
              <a:t>Phân tích </a:t>
            </a:r>
            <a:r>
              <a:rPr lang="en-US" sz="4000" dirty="0" smtClean="0">
                <a:latin typeface="Times New Roman" panose="02020603050405020304" pitchFamily="18" charset="0"/>
                <a:cs typeface="Times New Roman" panose="02020603050405020304" pitchFamily="18" charset="0"/>
              </a:rPr>
              <a:t>sản </a:t>
            </a:r>
            <a:r>
              <a:rPr lang="en-US" sz="4000" dirty="0">
                <a:latin typeface="Times New Roman" panose="02020603050405020304" pitchFamily="18" charset="0"/>
                <a:cs typeface="Times New Roman" panose="02020603050405020304" pitchFamily="18" charset="0"/>
              </a:rPr>
              <a:t>phẩm </a:t>
            </a:r>
          </a:p>
        </p:txBody>
      </p:sp>
      <p:sp>
        <p:nvSpPr>
          <p:cNvPr id="8" name="Rectangle 7"/>
          <p:cNvSpPr/>
          <p:nvPr/>
        </p:nvSpPr>
        <p:spPr>
          <a:xfrm>
            <a:off x="2190435" y="5318300"/>
            <a:ext cx="7933944" cy="553998"/>
          </a:xfrm>
          <a:prstGeom prst="rect">
            <a:avLst/>
          </a:prstGeom>
        </p:spPr>
        <p:txBody>
          <a:bodyPr wrap="square">
            <a:spAutoFit/>
          </a:bodyPr>
          <a:lstStyle/>
          <a:p>
            <a:pPr algn="ctr"/>
            <a:r>
              <a:rPr lang="en-US" sz="3000" b="1" i="1" dirty="0" err="1">
                <a:latin typeface="Times New Roman" panose="02020603050405020304" pitchFamily="18" charset="0"/>
                <a:cs typeface="Times New Roman" panose="02020603050405020304" pitchFamily="18" charset="0"/>
              </a:rPr>
              <a:t>Chức</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năng</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của</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khách</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hàng</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khi</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chưa</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đăng</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nhập</a:t>
            </a:r>
            <a:endParaRPr lang="en-US" sz="3000" b="1" i="1" dirty="0">
              <a:latin typeface="Times New Roman" panose="02020603050405020304" pitchFamily="18" charset="0"/>
              <a:cs typeface="Times New Roman" panose="02020603050405020304" pitchFamily="18" charset="0"/>
            </a:endParaRPr>
          </a:p>
        </p:txBody>
      </p:sp>
      <p:sp>
        <p:nvSpPr>
          <p:cNvPr id="17" name="Rectangle 16"/>
          <p:cNvSpPr/>
          <p:nvPr/>
        </p:nvSpPr>
        <p:spPr>
          <a:xfrm>
            <a:off x="8016474" y="2454811"/>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XEM SẢN PHẨM</a:t>
            </a:r>
          </a:p>
        </p:txBody>
      </p:sp>
      <p:sp>
        <p:nvSpPr>
          <p:cNvPr id="19" name="TextBox 18"/>
          <p:cNvSpPr txBox="1"/>
          <p:nvPr/>
        </p:nvSpPr>
        <p:spPr>
          <a:xfrm>
            <a:off x="1478327" y="3816094"/>
            <a:ext cx="4185761" cy="461665"/>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Khách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chưa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nhập</a:t>
            </a:r>
            <a:r>
              <a:rPr lang="en-US" sz="2400" b="1"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stretch>
            <a:fillRect/>
          </a:stretch>
        </p:blipFill>
        <p:spPr>
          <a:xfrm>
            <a:off x="2632529" y="2667211"/>
            <a:ext cx="1212970" cy="1122281"/>
          </a:xfrm>
          <a:prstGeom prst="rect">
            <a:avLst/>
          </a:prstGeom>
        </p:spPr>
      </p:pic>
      <p:sp>
        <p:nvSpPr>
          <p:cNvPr id="16" name="Rectangle 15"/>
          <p:cNvSpPr/>
          <p:nvPr/>
        </p:nvSpPr>
        <p:spPr>
          <a:xfrm>
            <a:off x="8016474" y="3729211"/>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TÌM KIẾM SẢN PHẨM</a:t>
            </a:r>
          </a:p>
        </p:txBody>
      </p:sp>
      <p:cxnSp>
        <p:nvCxnSpPr>
          <p:cNvPr id="4" name="Straight Connector 3"/>
          <p:cNvCxnSpPr>
            <a:stCxn id="2" idx="3"/>
            <a:endCxn id="17" idx="1"/>
          </p:cNvCxnSpPr>
          <p:nvPr/>
        </p:nvCxnSpPr>
        <p:spPr>
          <a:xfrm flipV="1">
            <a:off x="3845499" y="2667211"/>
            <a:ext cx="4170975" cy="561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 idx="3"/>
            <a:endCxn id="16" idx="1"/>
          </p:cNvCxnSpPr>
          <p:nvPr/>
        </p:nvCxnSpPr>
        <p:spPr>
          <a:xfrm>
            <a:off x="3845499" y="3228352"/>
            <a:ext cx="4170975" cy="7132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328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 y="0"/>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a:t>
            </a:r>
            <a:r>
              <a:rPr lang="vi-VN" sz="4000" dirty="0" smtClean="0">
                <a:latin typeface="Times New Roman" panose="02020603050405020304" pitchFamily="18" charset="0"/>
                <a:cs typeface="Times New Roman" panose="02020603050405020304" pitchFamily="18" charset="0"/>
              </a:rPr>
              <a:t>Phân tích </a:t>
            </a:r>
            <a:r>
              <a:rPr lang="en-US" sz="4000" dirty="0" smtClean="0">
                <a:latin typeface="Times New Roman" panose="02020603050405020304" pitchFamily="18" charset="0"/>
                <a:cs typeface="Times New Roman" panose="02020603050405020304" pitchFamily="18" charset="0"/>
              </a:rPr>
              <a:t>sản </a:t>
            </a:r>
            <a:r>
              <a:rPr lang="en-US" sz="4000" dirty="0">
                <a:latin typeface="Times New Roman" panose="02020603050405020304" pitchFamily="18" charset="0"/>
                <a:cs typeface="Times New Roman" panose="02020603050405020304" pitchFamily="18" charset="0"/>
              </a:rPr>
              <a:t>phẩm </a:t>
            </a:r>
          </a:p>
        </p:txBody>
      </p:sp>
      <p:sp>
        <p:nvSpPr>
          <p:cNvPr id="8" name="Rectangle 7"/>
          <p:cNvSpPr/>
          <p:nvPr/>
        </p:nvSpPr>
        <p:spPr>
          <a:xfrm>
            <a:off x="2190435" y="5318300"/>
            <a:ext cx="7933944" cy="553998"/>
          </a:xfrm>
          <a:prstGeom prst="rect">
            <a:avLst/>
          </a:prstGeom>
        </p:spPr>
        <p:txBody>
          <a:bodyPr wrap="square">
            <a:spAutoFit/>
          </a:bodyPr>
          <a:lstStyle/>
          <a:p>
            <a:pPr algn="ctr"/>
            <a:r>
              <a:rPr lang="en-US" sz="3000" b="1" i="1" dirty="0" err="1">
                <a:latin typeface="Times New Roman" panose="02020603050405020304" pitchFamily="18" charset="0"/>
                <a:cs typeface="Times New Roman" panose="02020603050405020304" pitchFamily="18" charset="0"/>
              </a:rPr>
              <a:t>Chức</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năng</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của</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khách</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hàng</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khi</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đã</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đăng</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nhập</a:t>
            </a:r>
            <a:endParaRPr lang="en-US" sz="3000" b="1" i="1" dirty="0">
              <a:latin typeface="Times New Roman" panose="02020603050405020304" pitchFamily="18" charset="0"/>
              <a:cs typeface="Times New Roman" panose="02020603050405020304" pitchFamily="18" charset="0"/>
            </a:endParaRPr>
          </a:p>
        </p:txBody>
      </p:sp>
      <p:sp>
        <p:nvSpPr>
          <p:cNvPr id="31" name="Rectangle 30"/>
          <p:cNvSpPr/>
          <p:nvPr/>
        </p:nvSpPr>
        <p:spPr>
          <a:xfrm>
            <a:off x="4363213" y="3181197"/>
            <a:ext cx="1636776"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ĐĂNG NHẬP</a:t>
            </a:r>
          </a:p>
        </p:txBody>
      </p:sp>
      <p:sp>
        <p:nvSpPr>
          <p:cNvPr id="32" name="Rectangle 31"/>
          <p:cNvSpPr/>
          <p:nvPr/>
        </p:nvSpPr>
        <p:spPr>
          <a:xfrm>
            <a:off x="8366760" y="2546339"/>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QUẢN LÝ GIỎ HÀNG</a:t>
            </a:r>
          </a:p>
        </p:txBody>
      </p:sp>
      <p:sp>
        <p:nvSpPr>
          <p:cNvPr id="33" name="Rectangle 32"/>
          <p:cNvSpPr/>
          <p:nvPr/>
        </p:nvSpPr>
        <p:spPr>
          <a:xfrm>
            <a:off x="8366760" y="1909139"/>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QUẢN LÝ TÀI KHOẢN</a:t>
            </a:r>
          </a:p>
        </p:txBody>
      </p:sp>
      <p:sp>
        <p:nvSpPr>
          <p:cNvPr id="34" name="Rectangle 33"/>
          <p:cNvSpPr/>
          <p:nvPr/>
        </p:nvSpPr>
        <p:spPr>
          <a:xfrm>
            <a:off x="8382821" y="3820739"/>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THEO DÕI ĐƠN HÀNG</a:t>
            </a:r>
          </a:p>
        </p:txBody>
      </p:sp>
      <p:sp>
        <p:nvSpPr>
          <p:cNvPr id="35" name="TextBox 34"/>
          <p:cNvSpPr txBox="1"/>
          <p:nvPr/>
        </p:nvSpPr>
        <p:spPr>
          <a:xfrm>
            <a:off x="819959" y="3996274"/>
            <a:ext cx="1784463" cy="461665"/>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Khách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hàng</a:t>
            </a:r>
            <a:endParaRPr lang="en-US" sz="2400" b="1" dirty="0">
              <a:latin typeface="Times New Roman" panose="02020603050405020304" pitchFamily="18" charset="0"/>
              <a:cs typeface="Times New Roman" panose="02020603050405020304" pitchFamily="18" charset="0"/>
            </a:endParaRPr>
          </a:p>
        </p:txBody>
      </p:sp>
      <p:cxnSp>
        <p:nvCxnSpPr>
          <p:cNvPr id="36" name="Straight Connector 35"/>
          <p:cNvCxnSpPr>
            <a:endCxn id="31" idx="1"/>
          </p:cNvCxnSpPr>
          <p:nvPr/>
        </p:nvCxnSpPr>
        <p:spPr>
          <a:xfrm>
            <a:off x="2236413" y="3393597"/>
            <a:ext cx="212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1" idx="3"/>
            <a:endCxn id="32" idx="1"/>
          </p:cNvCxnSpPr>
          <p:nvPr/>
        </p:nvCxnSpPr>
        <p:spPr>
          <a:xfrm flipV="1">
            <a:off x="5999989" y="2758739"/>
            <a:ext cx="2366771" cy="634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3"/>
            <a:endCxn id="33" idx="1"/>
          </p:cNvCxnSpPr>
          <p:nvPr/>
        </p:nvCxnSpPr>
        <p:spPr>
          <a:xfrm flipV="1">
            <a:off x="5999989" y="2121539"/>
            <a:ext cx="2366771" cy="1272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3"/>
            <a:endCxn id="34" idx="1"/>
          </p:cNvCxnSpPr>
          <p:nvPr/>
        </p:nvCxnSpPr>
        <p:spPr>
          <a:xfrm>
            <a:off x="5999989" y="3393597"/>
            <a:ext cx="2382832" cy="639542"/>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2"/>
          <a:stretch>
            <a:fillRect/>
          </a:stretch>
        </p:blipFill>
        <p:spPr>
          <a:xfrm>
            <a:off x="1023443" y="2873078"/>
            <a:ext cx="1212970" cy="1122281"/>
          </a:xfrm>
          <a:prstGeom prst="rect">
            <a:avLst/>
          </a:prstGeom>
        </p:spPr>
      </p:pic>
      <p:sp>
        <p:nvSpPr>
          <p:cNvPr id="41" name="Rectangle 40"/>
          <p:cNvSpPr/>
          <p:nvPr/>
        </p:nvSpPr>
        <p:spPr>
          <a:xfrm>
            <a:off x="8382821" y="3183539"/>
            <a:ext cx="2798064" cy="424800"/>
          </a:xfrm>
          <a:prstGeom prst="rect">
            <a:avLst/>
          </a:prstGeom>
          <a:solidFill>
            <a:srgbClr val="2E53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ĐẶT HÀNG</a:t>
            </a:r>
          </a:p>
        </p:txBody>
      </p:sp>
      <p:cxnSp>
        <p:nvCxnSpPr>
          <p:cNvPr id="47" name="Straight Connector 46"/>
          <p:cNvCxnSpPr>
            <a:stCxn id="31" idx="3"/>
            <a:endCxn id="41" idx="1"/>
          </p:cNvCxnSpPr>
          <p:nvPr/>
        </p:nvCxnSpPr>
        <p:spPr>
          <a:xfrm>
            <a:off x="5999989" y="3393597"/>
            <a:ext cx="2382832" cy="2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739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0"/>
            <a:ext cx="12192000" cy="775855"/>
          </a:xfrm>
        </p:spPr>
        <p:txBody>
          <a:bodyPr/>
          <a:lstStyle/>
          <a:p>
            <a:pPr algn="ctr"/>
            <a:r>
              <a:rPr lang="en-US" sz="2400" dirty="0">
                <a:solidFill>
                  <a:schemeClr val="bg1"/>
                </a:solidFill>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Dung</a:t>
            </a:r>
          </a:p>
        </p:txBody>
      </p:sp>
      <p:sp>
        <p:nvSpPr>
          <p:cNvPr id="7" name="Horizontal Scroll 6"/>
          <p:cNvSpPr/>
          <p:nvPr/>
        </p:nvSpPr>
        <p:spPr>
          <a:xfrm>
            <a:off x="0" y="-1385"/>
            <a:ext cx="6986016"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3. Phân tích và thiết kế đề tài</a:t>
            </a:r>
          </a:p>
        </p:txBody>
      </p:sp>
      <p:sp>
        <p:nvSpPr>
          <p:cNvPr id="2" name="TextBox 1"/>
          <p:cNvSpPr txBox="1"/>
          <p:nvPr/>
        </p:nvSpPr>
        <p:spPr>
          <a:xfrm>
            <a:off x="1082040" y="1676400"/>
            <a:ext cx="10027920" cy="4216539"/>
          </a:xfrm>
          <a:prstGeom prst="rect">
            <a:avLst/>
          </a:prstGeom>
          <a:noFill/>
        </p:spPr>
        <p:txBody>
          <a:bodyPr wrap="square" rtlCol="0">
            <a:spAutoFit/>
          </a:bodyPr>
          <a:lstStyle/>
          <a:p>
            <a:pPr algn="just"/>
            <a:r>
              <a:rPr lang="en-US" sz="3200" b="1" i="1" u="sng" dirty="0">
                <a:latin typeface="Times New Roman" panose="02020603050405020304" pitchFamily="18" charset="0"/>
                <a:cs typeface="Times New Roman" panose="02020603050405020304" pitchFamily="18" charset="0"/>
              </a:rPr>
              <a:t>Kết quả đạt được:</a:t>
            </a:r>
            <a:r>
              <a:rPr lang="en-US" sz="3200" dirty="0">
                <a:latin typeface="Times New Roman" panose="02020603050405020304" pitchFamily="18" charset="0"/>
                <a:cs typeface="Times New Roman" panose="02020603050405020304" pitchFamily="18" charset="0"/>
              </a:rPr>
              <a:t> </a:t>
            </a:r>
          </a:p>
          <a:p>
            <a:pPr marL="914400" lvl="1" indent="-457200" algn="just">
              <a:lnSpc>
                <a:spcPct val="150000"/>
              </a:lnSpc>
              <a:spcBef>
                <a:spcPct val="0"/>
              </a:spcBef>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Xây dựng được Website quản lý </a:t>
            </a:r>
            <a:r>
              <a:rPr lang="vi-VN" altLang="en-US" sz="2800" dirty="0" smtClean="0">
                <a:latin typeface="Times New Roman" panose="02020603050405020304" pitchFamily="18" charset="0"/>
                <a:cs typeface="Times New Roman" panose="02020603050405020304" pitchFamily="18" charset="0"/>
              </a:rPr>
              <a:t>lựa chọn cây trồng </a:t>
            </a:r>
            <a:r>
              <a:rPr lang="en-US" altLang="en-US" sz="2800" dirty="0" smtClean="0">
                <a:latin typeface="Times New Roman" panose="02020603050405020304" pitchFamily="18" charset="0"/>
                <a:cs typeface="Times New Roman" panose="02020603050405020304" pitchFamily="18" charset="0"/>
              </a:rPr>
              <a:t>theo </a:t>
            </a:r>
            <a:r>
              <a:rPr lang="en-US" altLang="en-US" sz="2800" dirty="0">
                <a:latin typeface="Times New Roman" panose="02020603050405020304" pitchFamily="18" charset="0"/>
                <a:cs typeface="Times New Roman" panose="02020603050405020304" pitchFamily="18" charset="0"/>
              </a:rPr>
              <a:t>mô hình MVC bằng </a:t>
            </a:r>
            <a:r>
              <a:rPr lang="en-US" altLang="en-US" sz="2800" dirty="0" smtClean="0">
                <a:latin typeface="Times New Roman" panose="02020603050405020304" pitchFamily="18" charset="0"/>
                <a:cs typeface="Times New Roman" panose="02020603050405020304" pitchFamily="18" charset="0"/>
              </a:rPr>
              <a:t> </a:t>
            </a:r>
            <a:r>
              <a:rPr lang="vi-VN" altLang="en-US" sz="2800" dirty="0" smtClean="0">
                <a:latin typeface="Times New Roman" panose="02020603050405020304" pitchFamily="18" charset="0"/>
                <a:cs typeface="Times New Roman" panose="02020603050405020304" pitchFamily="18" charset="0"/>
              </a:rPr>
              <a:t>ASP.NET Core</a:t>
            </a:r>
            <a:r>
              <a:rPr lang="en-US" altLang="en-US" sz="2800" dirty="0" smtClean="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marL="914400" lvl="1" indent="-457200" algn="just">
              <a:lnSpc>
                <a:spcPct val="150000"/>
              </a:lnSpc>
              <a:spcBef>
                <a:spcPct val="0"/>
              </a:spcBef>
              <a:buFont typeface="Wingdings" panose="05000000000000000000" pitchFamily="2" charset="2"/>
              <a:buChar char="v"/>
            </a:pPr>
            <a:r>
              <a:rPr lang="en-US" altLang="en-US" sz="2800" dirty="0" err="1">
                <a:latin typeface="Times New Roman" panose="02020603050405020304" pitchFamily="18" charset="0"/>
                <a:cs typeface="Times New Roman" panose="02020603050405020304" pitchFamily="18" charset="0"/>
              </a:rPr>
              <a:t>Áp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dụng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được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nghệ</a:t>
            </a:r>
            <a:r>
              <a:rPr lang="en-US" altLang="en-US" sz="2800" dirty="0">
                <a:latin typeface="Times New Roman" panose="02020603050405020304" pitchFamily="18" charset="0"/>
                <a:cs typeface="Times New Roman" panose="02020603050405020304" pitchFamily="18" charset="0"/>
              </a:rPr>
              <a:t> Bootstrap, </a:t>
            </a:r>
            <a:r>
              <a:rPr lang="en-US" altLang="en-US" sz="2800" dirty="0" err="1">
                <a:latin typeface="Times New Roman" panose="02020603050405020304" pitchFamily="18" charset="0"/>
                <a:cs typeface="Times New Roman" panose="02020603050405020304" pitchFamily="18" charset="0"/>
              </a:rPr>
              <a:t>Jquery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đề</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tài</a:t>
            </a:r>
            <a:r>
              <a:rPr lang="en-US" altLang="en-US" sz="2800" dirty="0">
                <a:latin typeface="Times New Roman" panose="02020603050405020304" pitchFamily="18" charset="0"/>
                <a:cs typeface="Times New Roman" panose="02020603050405020304" pitchFamily="18" charset="0"/>
              </a:rPr>
              <a:t>.</a:t>
            </a:r>
          </a:p>
          <a:p>
            <a:pPr marL="914400" lvl="1" indent="-457200" algn="just">
              <a:lnSpc>
                <a:spcPct val="150000"/>
              </a:lnSpc>
              <a:spcBef>
                <a:spcPct val="0"/>
              </a:spcBef>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Xây dựng được chức năng gợi ý sản </a:t>
            </a:r>
            <a:r>
              <a:rPr lang="en-US" altLang="en-US" sz="2800" dirty="0" smtClean="0">
                <a:latin typeface="Times New Roman" panose="02020603050405020304" pitchFamily="18" charset="0"/>
                <a:cs typeface="Times New Roman" panose="02020603050405020304" pitchFamily="18" charset="0"/>
              </a:rPr>
              <a:t>phẩm,</a:t>
            </a:r>
            <a:r>
              <a:rPr lang="vi-VN"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lọc </a:t>
            </a:r>
            <a:r>
              <a:rPr lang="en-US" altLang="en-US" sz="2800" dirty="0">
                <a:latin typeface="Times New Roman" panose="02020603050405020304" pitchFamily="18" charset="0"/>
                <a:cs typeface="Times New Roman" panose="02020603050405020304" pitchFamily="18" charset="0"/>
              </a:rPr>
              <a:t>sản phẩm và quản lý chặc chẽ hoạt động của website.</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842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0"/>
            <a:ext cx="12192000" cy="775855"/>
          </a:xfrm>
        </p:spPr>
        <p:txBody>
          <a:bodyPr/>
          <a:lstStyle/>
          <a:p>
            <a:pPr algn="ctr"/>
            <a:r>
              <a:rPr lang="en-US" sz="2400" dirty="0">
                <a:solidFill>
                  <a:schemeClr val="bg1"/>
                </a:solidFill>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Dung</a:t>
            </a:r>
          </a:p>
        </p:txBody>
      </p:sp>
      <p:sp>
        <p:nvSpPr>
          <p:cNvPr id="7" name="Horizontal Scroll 6"/>
          <p:cNvSpPr/>
          <p:nvPr/>
        </p:nvSpPr>
        <p:spPr>
          <a:xfrm>
            <a:off x="0" y="-1385"/>
            <a:ext cx="6986016"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sz="4000" dirty="0">
                <a:latin typeface="Times New Roman" panose="02020603050405020304" pitchFamily="18" charset="0"/>
                <a:cs typeface="Times New Roman" panose="02020603050405020304" pitchFamily="18" charset="0"/>
              </a:rPr>
              <a:t>4</a:t>
            </a:r>
            <a:r>
              <a:rPr lang="en-US" sz="4000" dirty="0" smtClean="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luận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hướng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phát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triển</a:t>
            </a:r>
            <a:endParaRPr lang="en-US"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82040" y="1676400"/>
            <a:ext cx="10027920" cy="4216539"/>
          </a:xfrm>
          <a:prstGeom prst="rect">
            <a:avLst/>
          </a:prstGeom>
          <a:noFill/>
        </p:spPr>
        <p:txBody>
          <a:bodyPr wrap="square" rtlCol="0">
            <a:spAutoFit/>
          </a:bodyPr>
          <a:lstStyle/>
          <a:p>
            <a:pPr algn="just"/>
            <a:r>
              <a:rPr lang="en-US" sz="3200" b="1" i="1" u="sng" dirty="0">
                <a:latin typeface="Times New Roman" panose="02020603050405020304" pitchFamily="18" charset="0"/>
                <a:cs typeface="Times New Roman" panose="02020603050405020304" pitchFamily="18" charset="0"/>
              </a:rPr>
              <a:t>Kết quả đạt được:</a:t>
            </a:r>
            <a:r>
              <a:rPr lang="en-US" sz="3200" dirty="0">
                <a:latin typeface="Times New Roman" panose="02020603050405020304" pitchFamily="18" charset="0"/>
                <a:cs typeface="Times New Roman" panose="02020603050405020304" pitchFamily="18" charset="0"/>
              </a:rPr>
              <a:t> </a:t>
            </a:r>
          </a:p>
          <a:p>
            <a:pPr marL="914400" lvl="1" indent="-457200" algn="just">
              <a:lnSpc>
                <a:spcPct val="150000"/>
              </a:lnSpc>
              <a:spcBef>
                <a:spcPct val="0"/>
              </a:spcBef>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Xây dựng được Website quản lý </a:t>
            </a:r>
            <a:r>
              <a:rPr lang="vi-VN" altLang="en-US" sz="2800" dirty="0" smtClean="0">
                <a:latin typeface="Times New Roman" panose="02020603050405020304" pitchFamily="18" charset="0"/>
                <a:cs typeface="Times New Roman" panose="02020603050405020304" pitchFamily="18" charset="0"/>
              </a:rPr>
              <a:t>lựa chọn cây trồng </a:t>
            </a:r>
            <a:r>
              <a:rPr lang="en-US" altLang="en-US" sz="2800" dirty="0" smtClean="0">
                <a:latin typeface="Times New Roman" panose="02020603050405020304" pitchFamily="18" charset="0"/>
                <a:cs typeface="Times New Roman" panose="02020603050405020304" pitchFamily="18" charset="0"/>
              </a:rPr>
              <a:t>theo </a:t>
            </a:r>
            <a:r>
              <a:rPr lang="en-US" altLang="en-US" sz="2800" dirty="0">
                <a:latin typeface="Times New Roman" panose="02020603050405020304" pitchFamily="18" charset="0"/>
                <a:cs typeface="Times New Roman" panose="02020603050405020304" pitchFamily="18" charset="0"/>
              </a:rPr>
              <a:t>mô hình MVC bằng </a:t>
            </a:r>
            <a:r>
              <a:rPr lang="en-US" altLang="en-US" sz="2800" dirty="0" smtClean="0">
                <a:latin typeface="Times New Roman" panose="02020603050405020304" pitchFamily="18" charset="0"/>
                <a:cs typeface="Times New Roman" panose="02020603050405020304" pitchFamily="18" charset="0"/>
              </a:rPr>
              <a:t> </a:t>
            </a:r>
            <a:r>
              <a:rPr lang="vi-VN" altLang="en-US" sz="2800" dirty="0" smtClean="0">
                <a:latin typeface="Times New Roman" panose="02020603050405020304" pitchFamily="18" charset="0"/>
                <a:cs typeface="Times New Roman" panose="02020603050405020304" pitchFamily="18" charset="0"/>
              </a:rPr>
              <a:t>ASP.NET Core</a:t>
            </a:r>
            <a:r>
              <a:rPr lang="en-US" altLang="en-US" sz="2800" dirty="0" smtClean="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marL="914400" lvl="1" indent="-457200" algn="just">
              <a:lnSpc>
                <a:spcPct val="150000"/>
              </a:lnSpc>
              <a:spcBef>
                <a:spcPct val="0"/>
              </a:spcBef>
              <a:buFont typeface="Wingdings" panose="05000000000000000000" pitchFamily="2" charset="2"/>
              <a:buChar char="v"/>
            </a:pPr>
            <a:r>
              <a:rPr lang="en-US" altLang="en-US" sz="2800" dirty="0" err="1">
                <a:latin typeface="Times New Roman" panose="02020603050405020304" pitchFamily="18" charset="0"/>
                <a:cs typeface="Times New Roman" panose="02020603050405020304" pitchFamily="18" charset="0"/>
              </a:rPr>
              <a:t>Áp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dụng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được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nghệ</a:t>
            </a:r>
            <a:r>
              <a:rPr lang="en-US" altLang="en-US" sz="2800" dirty="0">
                <a:latin typeface="Times New Roman" panose="02020603050405020304" pitchFamily="18" charset="0"/>
                <a:cs typeface="Times New Roman" panose="02020603050405020304" pitchFamily="18" charset="0"/>
              </a:rPr>
              <a:t> Bootstrap, </a:t>
            </a:r>
            <a:r>
              <a:rPr lang="en-US" altLang="en-US" sz="2800" dirty="0" err="1">
                <a:latin typeface="Times New Roman" panose="02020603050405020304" pitchFamily="18" charset="0"/>
                <a:cs typeface="Times New Roman" panose="02020603050405020304" pitchFamily="18" charset="0"/>
              </a:rPr>
              <a:t>Jquery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đề</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tài</a:t>
            </a:r>
            <a:r>
              <a:rPr lang="en-US" altLang="en-US" sz="2800" dirty="0">
                <a:latin typeface="Times New Roman" panose="02020603050405020304" pitchFamily="18" charset="0"/>
                <a:cs typeface="Times New Roman" panose="02020603050405020304" pitchFamily="18" charset="0"/>
              </a:rPr>
              <a:t>.</a:t>
            </a:r>
          </a:p>
          <a:p>
            <a:pPr marL="914400" lvl="1" indent="-457200" algn="just">
              <a:lnSpc>
                <a:spcPct val="150000"/>
              </a:lnSpc>
              <a:spcBef>
                <a:spcPct val="0"/>
              </a:spcBef>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Xây dựng được chức năng gợi ý sản </a:t>
            </a:r>
            <a:r>
              <a:rPr lang="en-US" altLang="en-US" sz="2800" dirty="0" smtClean="0">
                <a:latin typeface="Times New Roman" panose="02020603050405020304" pitchFamily="18" charset="0"/>
                <a:cs typeface="Times New Roman" panose="02020603050405020304" pitchFamily="18" charset="0"/>
              </a:rPr>
              <a:t>phẩm,</a:t>
            </a:r>
            <a:r>
              <a:rPr lang="vi-VN"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lọc </a:t>
            </a:r>
            <a:r>
              <a:rPr lang="en-US" altLang="en-US" sz="2800" dirty="0">
                <a:latin typeface="Times New Roman" panose="02020603050405020304" pitchFamily="18" charset="0"/>
                <a:cs typeface="Times New Roman" panose="02020603050405020304" pitchFamily="18" charset="0"/>
              </a:rPr>
              <a:t>sản phẩm và quản lý chặc chẽ hoạt động của website.</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058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0"/>
            <a:ext cx="12192000" cy="775855"/>
          </a:xfrm>
        </p:spPr>
        <p:txBody>
          <a:bodyPr/>
          <a:lstStyle/>
          <a:p>
            <a:pPr algn="ctr"/>
            <a:r>
              <a:rPr lang="en-US" sz="2400" dirty="0">
                <a:solidFill>
                  <a:schemeClr val="bg1"/>
                </a:solidFill>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Dung</a:t>
            </a:r>
          </a:p>
        </p:txBody>
      </p:sp>
      <p:sp>
        <p:nvSpPr>
          <p:cNvPr id="9" name="AutoShape 21"/>
          <p:cNvSpPr>
            <a:spLocks noChangeArrowheads="1"/>
          </p:cNvSpPr>
          <p:nvPr/>
        </p:nvSpPr>
        <p:spPr bwMode="auto">
          <a:xfrm>
            <a:off x="1858296" y="2295880"/>
            <a:ext cx="8359902" cy="775855"/>
          </a:xfrm>
          <a:prstGeom prst="roundRect">
            <a:avLst>
              <a:gd name="adj" fmla="val 500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82" tIns="47891" rIns="95782" bIns="47891" anchor="ctr"/>
          <a:lstStyle>
            <a:lvl1pPr marL="457200" indent="-4572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buFont typeface="Wingdings" panose="05000000000000000000" pitchFamily="2" charset="2"/>
              <a:buChar char="q"/>
              <a:defRPr/>
            </a:pPr>
            <a:r>
              <a:rPr lang="en-US" sz="2600" dirty="0">
                <a:latin typeface="Times New Roman" panose="02020603050405020304" pitchFamily="18" charset="0"/>
                <a:cs typeface="Times New Roman" panose="02020603050405020304" pitchFamily="18" charset="0"/>
              </a:rPr>
              <a:t>Thêm các phương thức thanh toán </a:t>
            </a:r>
            <a:r>
              <a:rPr lang="vi-VN" sz="2600" dirty="0">
                <a:latin typeface="Times New Roman" panose="02020603050405020304" pitchFamily="18" charset="0"/>
                <a:cs typeface="Times New Roman" panose="02020603050405020304" pitchFamily="18" charset="0"/>
              </a:rPr>
              <a:t>Online</a:t>
            </a:r>
            <a:endParaRPr lang="en-US" sz="2600" dirty="0">
              <a:latin typeface="Times New Roman" panose="02020603050405020304" pitchFamily="18" charset="0"/>
              <a:cs typeface="Times New Roman" panose="02020603050405020304" pitchFamily="18" charset="0"/>
            </a:endParaRPr>
          </a:p>
        </p:txBody>
      </p:sp>
      <p:sp>
        <p:nvSpPr>
          <p:cNvPr id="10" name="AutoShape 21"/>
          <p:cNvSpPr>
            <a:spLocks noChangeArrowheads="1"/>
          </p:cNvSpPr>
          <p:nvPr/>
        </p:nvSpPr>
        <p:spPr bwMode="auto">
          <a:xfrm>
            <a:off x="1916049" y="4529129"/>
            <a:ext cx="8359902" cy="775855"/>
          </a:xfrm>
          <a:prstGeom prst="roundRect">
            <a:avLst>
              <a:gd name="adj" fmla="val 500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82" tIns="47891" rIns="95782" bIns="47891" anchor="ctr"/>
          <a:lstStyle>
            <a:lvl1pPr marL="457200" indent="-4572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 typeface="Wingdings" panose="05000000000000000000" pitchFamily="2" charset="2"/>
              <a:buChar char="q"/>
            </a:pPr>
            <a:r>
              <a:rPr lang="vi-VN" altLang="en-US" sz="2600" dirty="0" smtClean="0">
                <a:latin typeface="Times New Roman" panose="02020603050405020304" pitchFamily="18" charset="0"/>
                <a:cs typeface="Times New Roman" panose="02020603050405020304" pitchFamily="18" charset="0"/>
              </a:rPr>
              <a:t>Hiệu chỉnh giao diện</a:t>
            </a:r>
            <a:endParaRPr lang="en-US" altLang="en-US" sz="2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604242" y="7277628"/>
            <a:ext cx="489946"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23</a:t>
            </a:r>
          </a:p>
        </p:txBody>
      </p:sp>
      <p:sp>
        <p:nvSpPr>
          <p:cNvPr id="8" name="AutoShape 21"/>
          <p:cNvSpPr>
            <a:spLocks noChangeArrowheads="1"/>
          </p:cNvSpPr>
          <p:nvPr/>
        </p:nvSpPr>
        <p:spPr bwMode="auto">
          <a:xfrm>
            <a:off x="1858296" y="3429000"/>
            <a:ext cx="8359902" cy="742864"/>
          </a:xfrm>
          <a:prstGeom prst="roundRect">
            <a:avLst>
              <a:gd name="adj" fmla="val 500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82" tIns="47891" rIns="95782" bIns="47891" anchor="ctr"/>
          <a:lstStyle>
            <a:lvl1pPr marL="457200" indent="-4572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buFont typeface="Wingdings" panose="05000000000000000000" pitchFamily="2" charset="2"/>
              <a:buChar char="q"/>
              <a:defRPr/>
            </a:pPr>
            <a:r>
              <a:rPr lang="en-US" sz="2600" dirty="0" err="1">
                <a:latin typeface="Times New Roman" panose="02020603050405020304" pitchFamily="18" charset="0"/>
                <a:cs typeface="Times New Roman" panose="02020603050405020304" pitchFamily="18" charset="0"/>
              </a:rPr>
              <a:t>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hợp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bằng</a:t>
            </a:r>
            <a:r>
              <a:rPr lang="en-US" sz="2600" dirty="0">
                <a:latin typeface="Times New Roman" panose="02020603050405020304" pitchFamily="18" charset="0"/>
                <a:cs typeface="Times New Roman" panose="02020603050405020304" pitchFamily="18" charset="0"/>
              </a:rPr>
              <a:t> Facebook, </a:t>
            </a:r>
            <a:r>
              <a:rPr lang="en-US" sz="2600" dirty="0" err="1">
                <a:latin typeface="Times New Roman" panose="02020603050405020304" pitchFamily="18" charset="0"/>
                <a:cs typeface="Times New Roman" panose="02020603050405020304" pitchFamily="18" charset="0"/>
              </a:rPr>
              <a:t>Zalo</a:t>
            </a:r>
            <a:endParaRPr lang="en-US" sz="2600" dirty="0">
              <a:latin typeface="Times New Roman" panose="02020603050405020304" pitchFamily="18" charset="0"/>
              <a:cs typeface="Times New Roman" panose="02020603050405020304" pitchFamily="18" charset="0"/>
            </a:endParaRPr>
          </a:p>
        </p:txBody>
      </p:sp>
      <p:sp>
        <p:nvSpPr>
          <p:cNvPr id="11" name="Horizontal Scroll 10"/>
          <p:cNvSpPr/>
          <p:nvPr/>
        </p:nvSpPr>
        <p:spPr>
          <a:xfrm>
            <a:off x="0" y="-1385"/>
            <a:ext cx="6986016"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4. </a:t>
            </a:r>
            <a:r>
              <a:rPr lang="en-US" sz="4000" dirty="0" err="1">
                <a:latin typeface="Times New Roman" panose="02020603050405020304" pitchFamily="18" charset="0"/>
                <a:cs typeface="Times New Roman" panose="02020603050405020304" pitchFamily="18" charset="0"/>
              </a:rPr>
              <a:t>Kết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luận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hướng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phát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triển</a:t>
            </a:r>
            <a:endParaRPr lang="en-US" sz="4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25425" y="1367958"/>
            <a:ext cx="3343655" cy="1077218"/>
          </a:xfrm>
          <a:prstGeom prst="rect">
            <a:avLst/>
          </a:prstGeom>
          <a:noFill/>
        </p:spPr>
        <p:txBody>
          <a:bodyPr wrap="square" rtlCol="0">
            <a:spAutoFit/>
          </a:bodyPr>
          <a:lstStyle/>
          <a:p>
            <a:pPr algn="just"/>
            <a:r>
              <a:rPr lang="en-US" sz="3200" b="1" i="1" u="sng" dirty="0" err="1">
                <a:latin typeface="Times New Roman" panose="02020603050405020304" pitchFamily="18" charset="0"/>
                <a:cs typeface="Times New Roman" panose="02020603050405020304" pitchFamily="18" charset="0"/>
              </a:rPr>
              <a:t>Hướng</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phát</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triển</a:t>
            </a:r>
            <a:r>
              <a:rPr lang="en-US" sz="3200" b="1" i="1" u="sng" dirty="0">
                <a:latin typeface="Times New Roman" panose="02020603050405020304" pitchFamily="18" charset="0"/>
                <a:cs typeface="Times New Roman" panose="02020603050405020304" pitchFamily="18" charset="0"/>
              </a:rPr>
              <a:t>:</a:t>
            </a:r>
            <a:endParaRPr lang="en-US" altLang="en-US" sz="3200" dirty="0">
              <a:latin typeface="Times New Roman" panose="02020603050405020304" pitchFamily="18" charset="0"/>
              <a:cs typeface="Times New Roman" panose="02020603050405020304" pitchFamily="18" charset="0"/>
            </a:endParaRPr>
          </a:p>
          <a:p>
            <a:pPr algn="just"/>
            <a:endParaRPr lang="en-US" sz="3200" b="1" i="1" u="sng" dirty="0">
              <a:latin typeface="Times New Roman" panose="02020603050405020304" pitchFamily="18" charset="0"/>
              <a:cs typeface="Times New Roman" panose="02020603050405020304" pitchFamily="18" charset="0"/>
            </a:endParaRPr>
          </a:p>
        </p:txBody>
      </p:sp>
      <p:sp>
        <p:nvSpPr>
          <p:cNvPr id="2" name="AutoShape 21">
            <a:extLst>
              <a:ext uri="{FF2B5EF4-FFF2-40B4-BE49-F238E27FC236}">
                <a16:creationId xmlns:a16="http://schemas.microsoft.com/office/drawing/2014/main" id="{AE76F16F-B672-92F9-0ECB-2D9C478FC900}"/>
              </a:ext>
            </a:extLst>
          </p:cNvPr>
          <p:cNvSpPr>
            <a:spLocks noChangeArrowheads="1"/>
          </p:cNvSpPr>
          <p:nvPr/>
        </p:nvSpPr>
        <p:spPr bwMode="auto">
          <a:xfrm>
            <a:off x="1858296" y="5629258"/>
            <a:ext cx="8359902" cy="807054"/>
          </a:xfrm>
          <a:prstGeom prst="roundRect">
            <a:avLst>
              <a:gd name="adj" fmla="val 500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82" tIns="47891" rIns="95782" bIns="47891" anchor="ctr"/>
          <a:lstStyle>
            <a:lvl1pPr marL="457200" indent="-4572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 typeface="Wingdings" panose="05000000000000000000" pitchFamily="2" charset="2"/>
              <a:buChar char="q"/>
            </a:pPr>
            <a:r>
              <a:rPr lang="en-US" altLang="en-US" sz="2600" dirty="0">
                <a:latin typeface="Times New Roman" panose="02020603050405020304" pitchFamily="18" charset="0"/>
                <a:cs typeface="Times New Roman" panose="02020603050405020304" pitchFamily="18" charset="0"/>
              </a:rPr>
              <a:t>Tích hợp </a:t>
            </a:r>
            <a:r>
              <a:rPr lang="vi-VN" altLang="en-US" sz="2600" dirty="0" err="1">
                <a:latin typeface="Times New Roman" panose="02020603050405020304" pitchFamily="18" charset="0"/>
                <a:cs typeface="Times New Roman" panose="02020603050405020304" pitchFamily="18" charset="0"/>
              </a:rPr>
              <a:t>gi</a:t>
            </a:r>
            <a:r>
              <a:rPr lang="en-US" altLang="en-US" sz="2600" dirty="0" smtClean="0">
                <a:latin typeface="Times New Roman" panose="02020603050405020304" pitchFamily="18" charset="0"/>
                <a:cs typeface="Times New Roman" panose="02020603050405020304" pitchFamily="18" charset="0"/>
              </a:rPr>
              <a:t>ao </a:t>
            </a:r>
            <a:r>
              <a:rPr lang="en-US" altLang="en-US" sz="2600" dirty="0">
                <a:latin typeface="Times New Roman" panose="02020603050405020304" pitchFamily="18" charset="0"/>
                <a:cs typeface="Times New Roman" panose="02020603050405020304" pitchFamily="18" charset="0"/>
              </a:rPr>
              <a:t>diện lên điện thoại</a:t>
            </a:r>
          </a:p>
        </p:txBody>
      </p:sp>
    </p:spTree>
    <p:extLst>
      <p:ext uri="{BB962C8B-B14F-4D97-AF65-F5344CB8AC3E}">
        <p14:creationId xmlns:p14="http://schemas.microsoft.com/office/powerpoint/2010/main" val="427279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0"/>
            <a:ext cx="12192000" cy="775855"/>
          </a:xfrm>
        </p:spPr>
        <p:txBody>
          <a:bodyPr/>
          <a:lstStyle/>
          <a:p>
            <a:pPr algn="ctr"/>
            <a:r>
              <a:rPr lang="en-US" sz="2400" dirty="0">
                <a:solidFill>
                  <a:schemeClr val="bg1"/>
                </a:solidFill>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Dung</a:t>
            </a:r>
          </a:p>
        </p:txBody>
      </p:sp>
      <p:sp>
        <p:nvSpPr>
          <p:cNvPr id="7" name="Horizontal Scroll 6"/>
          <p:cNvSpPr/>
          <p:nvPr/>
        </p:nvSpPr>
        <p:spPr>
          <a:xfrm>
            <a:off x="0" y="274320"/>
            <a:ext cx="12192000" cy="307155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sz="4500" dirty="0">
                <a:latin typeface="Times New Roman" panose="02020603050405020304" pitchFamily="18" charset="0"/>
                <a:cs typeface="Times New Roman" panose="02020603050405020304" pitchFamily="18" charset="0"/>
              </a:rPr>
              <a:t>5</a:t>
            </a:r>
            <a:r>
              <a:rPr lang="en-US" sz="4500" dirty="0" smtClean="0">
                <a:latin typeface="Times New Roman" panose="02020603050405020304" pitchFamily="18" charset="0"/>
                <a:cs typeface="Times New Roman" panose="02020603050405020304" pitchFamily="18" charset="0"/>
              </a:rPr>
              <a:t>. </a:t>
            </a:r>
            <a:r>
              <a:rPr lang="en-US" sz="4500" dirty="0">
                <a:latin typeface="Times New Roman" panose="02020603050405020304" pitchFamily="18" charset="0"/>
                <a:cs typeface="Times New Roman" panose="02020603050405020304" pitchFamily="18" charset="0"/>
              </a:rPr>
              <a:t>DEMO THỰC THI CHƯƠNG TRÌNH</a:t>
            </a:r>
          </a:p>
        </p:txBody>
      </p:sp>
      <p:sp>
        <p:nvSpPr>
          <p:cNvPr id="2" name="TextBox 1"/>
          <p:cNvSpPr txBox="1"/>
          <p:nvPr/>
        </p:nvSpPr>
        <p:spPr>
          <a:xfrm>
            <a:off x="5576466" y="5257800"/>
            <a:ext cx="103906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--Hết--</a:t>
            </a:r>
          </a:p>
        </p:txBody>
      </p:sp>
      <p:sp>
        <p:nvSpPr>
          <p:cNvPr id="4" name="Rectangle 3"/>
          <p:cNvSpPr/>
          <p:nvPr/>
        </p:nvSpPr>
        <p:spPr>
          <a:xfrm>
            <a:off x="2876176" y="4055615"/>
            <a:ext cx="7478714" cy="492443"/>
          </a:xfrm>
          <a:prstGeom prst="rect">
            <a:avLst/>
          </a:prstGeom>
        </p:spPr>
        <p:txBody>
          <a:bodyPr wrap="none">
            <a:spAutoFit/>
          </a:bodyPr>
          <a:lstStyle/>
          <a:p>
            <a:pPr algn="ctr"/>
            <a:r>
              <a:rPr lang="en-US" sz="2600" dirty="0">
                <a:latin typeface="Times New Roman" panose="02020603050405020304" pitchFamily="18" charset="0"/>
                <a:ea typeface="Tahoma" panose="020B0604030504040204" pitchFamily="34" charset="0"/>
                <a:cs typeface="Times New Roman" panose="02020603050405020304" pitchFamily="18" charset="0"/>
              </a:rPr>
              <a:t>Cảm ơn quý </a:t>
            </a:r>
            <a:r>
              <a:rPr lang="vi-VN" sz="2600" dirty="0" smtClean="0">
                <a:latin typeface="Times New Roman" panose="02020603050405020304" pitchFamily="18" charset="0"/>
                <a:ea typeface="Tahoma" panose="020B0604030504040204" pitchFamily="34" charset="0"/>
                <a:cs typeface="Times New Roman" panose="02020603050405020304" pitchFamily="18" charset="0"/>
              </a:rPr>
              <a:t>T</a:t>
            </a:r>
            <a:r>
              <a:rPr lang="en-US" sz="2600" dirty="0" smtClean="0">
                <a:latin typeface="Times New Roman" panose="02020603050405020304" pitchFamily="18" charset="0"/>
                <a:ea typeface="Tahoma" panose="020B0604030504040204" pitchFamily="34" charset="0"/>
                <a:cs typeface="Times New Roman" panose="02020603050405020304" pitchFamily="18" charset="0"/>
              </a:rPr>
              <a:t>hầy (</a:t>
            </a:r>
            <a:r>
              <a:rPr lang="vi-VN" sz="2600" smtClean="0">
                <a:latin typeface="Times New Roman" panose="02020603050405020304" pitchFamily="18" charset="0"/>
                <a:ea typeface="Tahoma" panose="020B0604030504040204" pitchFamily="34" charset="0"/>
                <a:cs typeface="Times New Roman" panose="02020603050405020304" pitchFamily="18" charset="0"/>
              </a:rPr>
              <a:t>C</a:t>
            </a:r>
            <a:r>
              <a:rPr lang="en-US" sz="2600" smtClean="0">
                <a:latin typeface="Times New Roman" panose="02020603050405020304" pitchFamily="18" charset="0"/>
                <a:ea typeface="Tahoma" panose="020B0604030504040204" pitchFamily="34" charset="0"/>
                <a:cs typeface="Times New Roman" panose="02020603050405020304" pitchFamily="18" charset="0"/>
              </a:rPr>
              <a:t>ô</a:t>
            </a:r>
            <a:r>
              <a:rPr lang="en-US" sz="2600" dirty="0">
                <a:latin typeface="Times New Roman" panose="02020603050405020304" pitchFamily="18" charset="0"/>
                <a:ea typeface="Tahoma" panose="020B0604030504040204" pitchFamily="34" charset="0"/>
                <a:cs typeface="Times New Roman" panose="02020603050405020304" pitchFamily="18" charset="0"/>
              </a:rPr>
              <a:t>) và các bạn đã chú ý lắng nghe!</a:t>
            </a:r>
          </a:p>
        </p:txBody>
      </p:sp>
    </p:spTree>
    <p:extLst>
      <p:ext uri="{BB962C8B-B14F-4D97-AF65-F5344CB8AC3E}">
        <p14:creationId xmlns:p14="http://schemas.microsoft.com/office/powerpoint/2010/main" val="3436425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0"/>
            <a:ext cx="12192000" cy="775855"/>
          </a:xfrm>
        </p:spPr>
        <p:txBody>
          <a:bodyPr/>
          <a:lstStyle/>
          <a:p>
            <a:pPr algn="ctr"/>
            <a:r>
              <a:rPr lang="en-US" sz="2400" dirty="0">
                <a:solidFill>
                  <a:schemeClr val="bg1"/>
                </a:solidFill>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Dung</a:t>
            </a:r>
          </a:p>
        </p:txBody>
      </p:sp>
      <p:sp>
        <p:nvSpPr>
          <p:cNvPr id="7" name="Horizontal Scroll 6"/>
          <p:cNvSpPr/>
          <p:nvPr/>
        </p:nvSpPr>
        <p:spPr>
          <a:xfrm>
            <a:off x="0" y="7792"/>
            <a:ext cx="121920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500" dirty="0">
                <a:latin typeface="Times New Roman" panose="02020603050405020304" pitchFamily="18" charset="0"/>
                <a:cs typeface="Times New Roman" panose="02020603050405020304" pitchFamily="18" charset="0"/>
              </a:rPr>
              <a:t>NỘI DUNG BÁO CÁO</a:t>
            </a:r>
          </a:p>
        </p:txBody>
      </p:sp>
      <p:sp>
        <p:nvSpPr>
          <p:cNvPr id="14" name="Rectangle 13"/>
          <p:cNvSpPr/>
          <p:nvPr/>
        </p:nvSpPr>
        <p:spPr>
          <a:xfrm>
            <a:off x="3746660" y="2145913"/>
            <a:ext cx="5957723" cy="430063"/>
          </a:xfrm>
          <a:prstGeom prst="rect">
            <a:avLst/>
          </a:pr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vi-VN" sz="2000" dirty="0" smtClean="0">
                <a:latin typeface="Times New Roman" panose="02020603050405020304" pitchFamily="18" charset="0"/>
                <a:cs typeface="Times New Roman" panose="02020603050405020304" pitchFamily="18" charset="0"/>
              </a:rPr>
              <a:t>TỔNG QUÁT </a:t>
            </a:r>
            <a:r>
              <a:rPr lang="en-US" sz="2000" dirty="0" smtClean="0">
                <a:latin typeface="Times New Roman" panose="02020603050405020304" pitchFamily="18" charset="0"/>
                <a:cs typeface="Times New Roman" panose="02020603050405020304" pitchFamily="18" charset="0"/>
              </a:rPr>
              <a:t>ĐỀ </a:t>
            </a:r>
            <a:r>
              <a:rPr lang="en-US" sz="2000" dirty="0">
                <a:latin typeface="Times New Roman" panose="02020603050405020304" pitchFamily="18" charset="0"/>
                <a:cs typeface="Times New Roman" panose="02020603050405020304" pitchFamily="18" charset="0"/>
              </a:rPr>
              <a:t>TÀI</a:t>
            </a:r>
          </a:p>
        </p:txBody>
      </p:sp>
      <p:sp>
        <p:nvSpPr>
          <p:cNvPr id="15" name="Rectangle 14"/>
          <p:cNvSpPr/>
          <p:nvPr/>
        </p:nvSpPr>
        <p:spPr>
          <a:xfrm>
            <a:off x="4177230" y="3000794"/>
            <a:ext cx="5957723" cy="42479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GIỚI </a:t>
            </a:r>
            <a:r>
              <a:rPr lang="en-US" sz="2000" dirty="0" smtClean="0">
                <a:latin typeface="Times New Roman" panose="02020603050405020304" pitchFamily="18" charset="0"/>
                <a:cs typeface="Times New Roman" panose="02020603050405020304" pitchFamily="18" charset="0"/>
              </a:rPr>
              <a:t>THIỆU</a:t>
            </a:r>
            <a:r>
              <a:rPr lang="vi-VN" sz="2000" dirty="0" smtClean="0">
                <a:latin typeface="Times New Roman" panose="02020603050405020304" pitchFamily="18" charset="0"/>
                <a:cs typeface="Times New Roman" panose="02020603050405020304" pitchFamily="18" charset="0"/>
              </a:rPr>
              <a:t> ASP.NET CORE</a:t>
            </a:r>
            <a:endParaRPr lang="en-US" sz="2000" dirty="0">
              <a:latin typeface="Times New Roman" panose="02020603050405020304" pitchFamily="18" charset="0"/>
              <a:cs typeface="Times New Roman" panose="02020603050405020304" pitchFamily="18" charset="0"/>
            </a:endParaRPr>
          </a:p>
        </p:txBody>
      </p:sp>
      <p:sp>
        <p:nvSpPr>
          <p:cNvPr id="16" name="Rectangle 15"/>
          <p:cNvSpPr/>
          <p:nvPr/>
        </p:nvSpPr>
        <p:spPr>
          <a:xfrm>
            <a:off x="4607800" y="3844267"/>
            <a:ext cx="5900680" cy="403583"/>
          </a:xfrm>
          <a:prstGeom prst="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vi-VN" sz="2000" dirty="0" smtClean="0">
                <a:latin typeface="Times New Roman" panose="02020603050405020304" pitchFamily="18" charset="0"/>
                <a:cs typeface="Times New Roman" panose="02020603050405020304" pitchFamily="18" charset="0"/>
              </a:rPr>
              <a:t>PHÂN TÍCH VÀ THIẾT KẾ SẢN PHẨM</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17" name="Rectangle 16"/>
          <p:cNvSpPr/>
          <p:nvPr/>
        </p:nvSpPr>
        <p:spPr>
          <a:xfrm>
            <a:off x="4997775" y="4666528"/>
            <a:ext cx="5957723" cy="413660"/>
          </a:xfrm>
          <a:prstGeom prst="rect">
            <a:avLst/>
          </a:prstGeom>
          <a:ln>
            <a:solidFill>
              <a:schemeClr val="accent2">
                <a:lumMod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KẾT LUẬN</a:t>
            </a:r>
          </a:p>
        </p:txBody>
      </p:sp>
      <p:sp>
        <p:nvSpPr>
          <p:cNvPr id="3" name="Rectangle 2">
            <a:extLst>
              <a:ext uri="{FF2B5EF4-FFF2-40B4-BE49-F238E27FC236}">
                <a16:creationId xmlns:a16="http://schemas.microsoft.com/office/drawing/2014/main" id="{D2CCF54F-DE33-C3C7-5680-A6590B28E279}"/>
              </a:ext>
            </a:extLst>
          </p:cNvPr>
          <p:cNvSpPr/>
          <p:nvPr/>
        </p:nvSpPr>
        <p:spPr>
          <a:xfrm>
            <a:off x="5428345" y="5582395"/>
            <a:ext cx="5957723" cy="413660"/>
          </a:xfrm>
          <a:prstGeom prst="rect">
            <a:avLst/>
          </a:prstGeom>
          <a:ln>
            <a:solidFill>
              <a:schemeClr val="accent2">
                <a:lumMod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DEMO CHƯƠNG TRÌNH</a:t>
            </a:r>
          </a:p>
        </p:txBody>
      </p:sp>
      <p:sp>
        <p:nvSpPr>
          <p:cNvPr id="18" name="Chevron 17"/>
          <p:cNvSpPr/>
          <p:nvPr/>
        </p:nvSpPr>
        <p:spPr>
          <a:xfrm>
            <a:off x="1821958" y="2950103"/>
            <a:ext cx="2785842" cy="469346"/>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Phần </a:t>
            </a:r>
            <a:r>
              <a:rPr lang="vi-VN" sz="2000" dirty="0" smtClean="0">
                <a:solidFill>
                  <a:schemeClr val="bg1"/>
                </a:solidFill>
                <a:latin typeface="Times New Roman" panose="02020603050405020304" pitchFamily="18" charset="0"/>
                <a:cs typeface="Times New Roman" panose="02020603050405020304" pitchFamily="18" charset="0"/>
              </a:rPr>
              <a:t>2</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Chevron 19"/>
          <p:cNvSpPr/>
          <p:nvPr/>
        </p:nvSpPr>
        <p:spPr>
          <a:xfrm>
            <a:off x="2211933" y="3802943"/>
            <a:ext cx="2785842" cy="469346"/>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Phần </a:t>
            </a:r>
            <a:r>
              <a:rPr lang="vi-VN" sz="2000" dirty="0" smtClean="0">
                <a:solidFill>
                  <a:schemeClr val="bg1"/>
                </a:solidFill>
                <a:latin typeface="Times New Roman" panose="02020603050405020304" pitchFamily="18" charset="0"/>
                <a:cs typeface="Times New Roman" panose="02020603050405020304" pitchFamily="18" charset="0"/>
              </a:rPr>
              <a:t>3</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2" name="Chevron 21"/>
          <p:cNvSpPr/>
          <p:nvPr/>
        </p:nvSpPr>
        <p:spPr>
          <a:xfrm>
            <a:off x="2642503" y="4638685"/>
            <a:ext cx="2785842" cy="469346"/>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Phần </a:t>
            </a:r>
            <a:r>
              <a:rPr lang="vi-VN" sz="2000" dirty="0" smtClean="0">
                <a:solidFill>
                  <a:schemeClr val="bg1"/>
                </a:solidFill>
                <a:latin typeface="Times New Roman" panose="02020603050405020304" pitchFamily="18" charset="0"/>
                <a:cs typeface="Times New Roman" panose="02020603050405020304" pitchFamily="18" charset="0"/>
              </a:rPr>
              <a:t>4</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4" name="Chevron 23"/>
          <p:cNvSpPr/>
          <p:nvPr/>
        </p:nvSpPr>
        <p:spPr>
          <a:xfrm>
            <a:off x="1391388" y="2092076"/>
            <a:ext cx="2785842" cy="469346"/>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Phần </a:t>
            </a:r>
            <a:r>
              <a:rPr lang="vi-VN" sz="2000" dirty="0">
                <a:solidFill>
                  <a:schemeClr val="bg1"/>
                </a:solidFill>
                <a:latin typeface="Times New Roman" panose="02020603050405020304" pitchFamily="18" charset="0"/>
                <a:cs typeface="Times New Roman" panose="02020603050405020304" pitchFamily="18" charset="0"/>
              </a:rPr>
              <a:t>1</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5" name="Chevron 24"/>
          <p:cNvSpPr/>
          <p:nvPr/>
        </p:nvSpPr>
        <p:spPr>
          <a:xfrm>
            <a:off x="3089521" y="5526709"/>
            <a:ext cx="2785842" cy="469346"/>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Phần </a:t>
            </a:r>
            <a:r>
              <a:rPr lang="vi-VN" sz="2000" dirty="0">
                <a:solidFill>
                  <a:schemeClr val="bg1"/>
                </a:solidFill>
                <a:latin typeface="Times New Roman" panose="02020603050405020304" pitchFamily="18" charset="0"/>
                <a:cs typeface="Times New Roman" panose="02020603050405020304" pitchFamily="18" charset="0"/>
              </a:rPr>
              <a:t>5</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836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 y="0"/>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1. Lý do </a:t>
            </a:r>
            <a:r>
              <a:rPr lang="en-US" sz="4000" dirty="0" err="1">
                <a:latin typeface="Times New Roman" panose="02020603050405020304" pitchFamily="18" charset="0"/>
                <a:cs typeface="Times New Roman" panose="02020603050405020304" pitchFamily="18" charset="0"/>
              </a:rPr>
              <a:t>chọn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tài</a:t>
            </a:r>
            <a:r>
              <a:rPr lang="en-US" sz="4000" dirty="0">
                <a:latin typeface="Times New Roman" panose="02020603050405020304" pitchFamily="18" charset="0"/>
                <a:cs typeface="Times New Roman" panose="02020603050405020304" pitchFamily="18" charset="0"/>
              </a:rPr>
              <a:t> </a:t>
            </a:r>
          </a:p>
        </p:txBody>
      </p:sp>
      <p:sp>
        <p:nvSpPr>
          <p:cNvPr id="8" name="TextBox 7"/>
          <p:cNvSpPr txBox="1"/>
          <p:nvPr/>
        </p:nvSpPr>
        <p:spPr>
          <a:xfrm>
            <a:off x="9052560" y="5882640"/>
            <a:ext cx="2846026" cy="646331"/>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Hình ảnh minh họa</a:t>
            </a:r>
          </a:p>
          <a:p>
            <a:r>
              <a:rPr lang="en-US" i="1" dirty="0">
                <a:latin typeface="Times New Roman" panose="02020603050405020304" pitchFamily="18" charset="0"/>
                <a:cs typeface="Times New Roman" panose="02020603050405020304" pitchFamily="18" charset="0"/>
              </a:rPr>
              <a:t>Nguồn: Internet</a:t>
            </a:r>
          </a:p>
        </p:txBody>
      </p:sp>
      <p:sp>
        <p:nvSpPr>
          <p:cNvPr id="16" name="Rectangle 15"/>
          <p:cNvSpPr/>
          <p:nvPr/>
        </p:nvSpPr>
        <p:spPr>
          <a:xfrm>
            <a:off x="281496" y="5200065"/>
            <a:ext cx="6096000" cy="707886"/>
          </a:xfrm>
          <a:prstGeom prst="rect">
            <a:avLst/>
          </a:prstGeom>
        </p:spPr>
        <p:txBody>
          <a:bodyPr>
            <a:spAutoFit/>
          </a:bodyPr>
          <a:lstStyle/>
          <a:p>
            <a:pPr marL="457200" indent="-457200" algn="just">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Đáp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minh,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nâng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a:t>
            </a:r>
          </a:p>
        </p:txBody>
      </p:sp>
      <p:sp>
        <p:nvSpPr>
          <p:cNvPr id="10" name="Rectangle 9"/>
          <p:cNvSpPr/>
          <p:nvPr/>
        </p:nvSpPr>
        <p:spPr>
          <a:xfrm>
            <a:off x="281496" y="1722190"/>
            <a:ext cx="6962921" cy="3477875"/>
          </a:xfrm>
          <a:prstGeom prst="rect">
            <a:avLst/>
          </a:prstGeom>
        </p:spPr>
        <p:txBody>
          <a:bodyPr wrap="square">
            <a:spAutoFit/>
          </a:bodyPr>
          <a:lstStyle/>
          <a:p>
            <a:pPr marL="457200" indent="-457200" algn="just">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Trong những năm gần đây, ứng dụng công nghệ thông tin (CNTT) về quản lý web đang phát triển mạnh mẽ, giúp cho các cửa hàng kiếm được lợi nhuận nhiều hơn nhờ vào các trang website bán hàng nhanh. Nên em quyết định chọn đề tài </a:t>
            </a:r>
            <a:r>
              <a:rPr lang="vi-VN" sz="2000" dirty="0" smtClean="0">
                <a:latin typeface="Times New Roman" panose="02020603050405020304" pitchFamily="18" charset="0"/>
                <a:cs typeface="Times New Roman" panose="02020603050405020304" pitchFamily="18" charset="0"/>
              </a:rPr>
              <a:t>“Thiết kế </a:t>
            </a:r>
            <a:r>
              <a:rPr lang="vi-VN" sz="2000" dirty="0">
                <a:latin typeface="Times New Roman" panose="02020603050405020304" pitchFamily="18" charset="0"/>
                <a:cs typeface="Times New Roman" panose="02020603050405020304" pitchFamily="18" charset="0"/>
              </a:rPr>
              <a:t>website quản lý lựa </a:t>
            </a:r>
            <a:r>
              <a:rPr lang="vi-VN" sz="2000" dirty="0" smtClean="0">
                <a:latin typeface="Times New Roman" panose="02020603050405020304" pitchFamily="18" charset="0"/>
                <a:cs typeface="Times New Roman" panose="02020603050405020304" pitchFamily="18" charset="0"/>
              </a:rPr>
              <a:t>chọn loại </a:t>
            </a:r>
            <a:r>
              <a:rPr lang="vi-VN" sz="2000" dirty="0">
                <a:latin typeface="Times New Roman" panose="02020603050405020304" pitchFamily="18" charset="0"/>
                <a:cs typeface="Times New Roman" panose="02020603050405020304" pitchFamily="18" charset="0"/>
              </a:rPr>
              <a:t>cây </a:t>
            </a:r>
            <a:r>
              <a:rPr lang="vi-VN" sz="2000" dirty="0" smtClean="0">
                <a:latin typeface="Times New Roman" panose="02020603050405020304" pitchFamily="18" charset="0"/>
                <a:cs typeface="Times New Roman" panose="02020603050405020304" pitchFamily="18" charset="0"/>
              </a:rPr>
              <a:t>trồng cho đặc trưng vùng đất”. </a:t>
            </a:r>
            <a:r>
              <a:rPr lang="vi-VN" sz="2000" dirty="0">
                <a:latin typeface="Times New Roman" panose="02020603050405020304" pitchFamily="18" charset="0"/>
                <a:cs typeface="Times New Roman" panose="02020603050405020304" pitchFamily="18" charset="0"/>
              </a:rPr>
              <a:t>Với mong muốn giúp cho cửa hàng kiếm thêm thu nhập nhiều hơn nhờ vào việc bán online. Ngoài ra, website bán hàng rất thân thiện giúp cho khách hàng mua được thuận lợi hơn, khách hàng sẽ được mua những hàng công nghệ mà mình thích không cần tốn nhiều thời gian để đi ra cửa hàng mua. Đây là điều tuyệt nhất đối với khách hàng.</a:t>
            </a:r>
            <a:endParaRPr lang="en-US" sz="2000" dirty="0">
              <a:latin typeface="Times New Roman" panose="02020603050405020304" pitchFamily="18" charset="0"/>
              <a:cs typeface="Times New Roman" panose="02020603050405020304" pitchFamily="18" charset="0"/>
            </a:endParaRPr>
          </a:p>
        </p:txBody>
      </p:sp>
      <p:pic>
        <p:nvPicPr>
          <p:cNvPr id="1026" name="Picture 2" descr="https://bizflyportal.mediacdn.vn/bizflyportal/311/347/2020/04/10/19/10/xu-158649902263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17" y="2238883"/>
            <a:ext cx="4654169" cy="3064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68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7" name="Horizontal Scroll 6"/>
          <p:cNvSpPr/>
          <p:nvPr/>
        </p:nvSpPr>
        <p:spPr>
          <a:xfrm>
            <a:off x="1" y="0"/>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1. Lý do </a:t>
            </a:r>
            <a:r>
              <a:rPr lang="en-US" sz="4000" dirty="0" err="1">
                <a:latin typeface="Times New Roman" panose="02020603050405020304" pitchFamily="18" charset="0"/>
                <a:cs typeface="Times New Roman" panose="02020603050405020304" pitchFamily="18" charset="0"/>
              </a:rPr>
              <a:t>chọn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tài</a:t>
            </a:r>
            <a:r>
              <a:rPr lang="en-US" sz="4000" dirty="0">
                <a:latin typeface="Times New Roman" panose="02020603050405020304" pitchFamily="18" charset="0"/>
                <a:cs typeface="Times New Roman" panose="02020603050405020304" pitchFamily="18" charset="0"/>
              </a:rPr>
              <a:t> </a:t>
            </a:r>
          </a:p>
        </p:txBody>
      </p:sp>
      <p:sp>
        <p:nvSpPr>
          <p:cNvPr id="2" name="TextBox 1"/>
          <p:cNvSpPr txBox="1"/>
          <p:nvPr/>
        </p:nvSpPr>
        <p:spPr>
          <a:xfrm>
            <a:off x="655320" y="1569720"/>
            <a:ext cx="6416040" cy="5493812"/>
          </a:xfrm>
          <a:prstGeom prst="rect">
            <a:avLst/>
          </a:prstGeom>
          <a:noFill/>
        </p:spPr>
        <p:txBody>
          <a:bodyPr wrap="square" rtlCol="0">
            <a:spAutoFit/>
          </a:bodyPr>
          <a:lstStyle/>
          <a:p>
            <a:pPr algn="just">
              <a:lnSpc>
                <a:spcPct val="150000"/>
              </a:lnSpc>
              <a:spcBef>
                <a:spcPct val="0"/>
              </a:spcBef>
              <a:buClrTx/>
              <a:buSzTx/>
              <a:buFontTx/>
              <a:buNone/>
            </a:pPr>
            <a:r>
              <a:rPr lang="es-ES" altLang="en-US" sz="2600" dirty="0">
                <a:latin typeface="Times New Roman" panose="02020603050405020304" pitchFamily="18" charset="0"/>
                <a:cs typeface="Times New Roman" panose="02020603050405020304" pitchFamily="18" charset="0"/>
                <a:sym typeface="Wingdings" panose="05000000000000000000" pitchFamily="2" charset="2"/>
              </a:rPr>
              <a:t>	V</a:t>
            </a:r>
            <a:r>
              <a:rPr lang="es-ES" altLang="en-US" sz="2600" dirty="0">
                <a:latin typeface="Times New Roman" panose="02020603050405020304" pitchFamily="18" charset="0"/>
                <a:cs typeface="Times New Roman" panose="02020603050405020304" pitchFamily="18" charset="0"/>
              </a:rPr>
              <a:t>iệc xây dựng </a:t>
            </a:r>
            <a:r>
              <a:rPr lang="es-ES" altLang="en-US" sz="2600" dirty="0" smtClean="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Thiết kế Website quản lý lựa chọn loại cây trồng cho đặc trưng vùng đất</a:t>
            </a:r>
            <a:r>
              <a:rPr lang="es-ES" altLang="en-US" sz="2600" dirty="0" smtClean="0">
                <a:latin typeface="Times New Roman" panose="02020603050405020304" pitchFamily="18" charset="0"/>
                <a:cs typeface="Times New Roman" panose="02020603050405020304" pitchFamily="18" charset="0"/>
              </a:rPr>
              <a:t>” </a:t>
            </a:r>
            <a:r>
              <a:rPr lang="vi-VN" altLang="en-US" sz="2600" dirty="0">
                <a:latin typeface="Times New Roman" panose="02020603050405020304" pitchFamily="18" charset="0"/>
                <a:cs typeface="Times New Roman" panose="02020603050405020304" pitchFamily="18" charset="0"/>
              </a:rPr>
              <a:t>là cần thiết</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ct val="0"/>
              </a:spcBef>
              <a:buClrTx/>
              <a:buSzTx/>
              <a:buFontTx/>
              <a:buNone/>
            </a:pPr>
            <a:r>
              <a:rPr lang="vi-VN" altLang="en-US" sz="26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            + G</a:t>
            </a:r>
            <a:r>
              <a:rPr lang="es-ES" altLang="en-US" sz="2600" dirty="0" err="1">
                <a:latin typeface="Times New Roman" panose="02020603050405020304" pitchFamily="18" charset="0"/>
                <a:cs typeface="Times New Roman" panose="02020603050405020304" pitchFamily="18" charset="0"/>
              </a:rPr>
              <a:t>iúp</a:t>
            </a:r>
            <a:r>
              <a:rPr lang="vi-VN"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chủ</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cửa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hàng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dễ</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dàng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quản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lý</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cửa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hàng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thông</a:t>
            </a:r>
            <a:r>
              <a:rPr lang="en-US" altLang="en-US" sz="2600" dirty="0">
                <a:latin typeface="Times New Roman" panose="02020603050405020304" pitchFamily="18" charset="0"/>
                <a:cs typeface="Times New Roman" panose="02020603050405020304" pitchFamily="18" charset="0"/>
              </a:rPr>
              <a:t> qua </a:t>
            </a:r>
            <a:r>
              <a:rPr lang="en-US" altLang="en-US" sz="2600" dirty="0" err="1">
                <a:latin typeface="Times New Roman" panose="02020603050405020304" pitchFamily="18" charset="0"/>
                <a:cs typeface="Times New Roman" panose="02020603050405020304" pitchFamily="18" charset="0"/>
              </a:rPr>
              <a:t>hệ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thống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quản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lý</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ct val="0"/>
              </a:spcBef>
              <a:buClrTx/>
              <a:buSzTx/>
              <a:buFontTx/>
              <a:buNone/>
            </a:pPr>
            <a:r>
              <a:rPr lang="en-US" altLang="en-US" sz="2600" dirty="0">
                <a:latin typeface="Times New Roman" panose="02020603050405020304" pitchFamily="18" charset="0"/>
                <a:cs typeface="Times New Roman" panose="02020603050405020304" pitchFamily="18" charset="0"/>
              </a:rPr>
              <a:t>             + </a:t>
            </a:r>
            <a:r>
              <a:rPr lang="en-US" altLang="en-US" sz="2600" dirty="0" err="1">
                <a:latin typeface="Times New Roman" panose="02020603050405020304" pitchFamily="18" charset="0"/>
                <a:cs typeface="Times New Roman" panose="02020603050405020304" pitchFamily="18" charset="0"/>
              </a:rPr>
              <a:t>Giúp</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khách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hàng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tiết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kiệm</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thời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gian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hơn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phải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ra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trực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tiếp</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cửa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hàng</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ct val="0"/>
              </a:spcBef>
              <a:buClrTx/>
              <a:buSzTx/>
              <a:buFontTx/>
              <a:buNone/>
            </a:pPr>
            <a:r>
              <a:rPr lang="en-US" altLang="en-US" sz="2600" dirty="0">
                <a:latin typeface="Times New Roman" panose="02020603050405020304" pitchFamily="18" charset="0"/>
                <a:cs typeface="Times New Roman" panose="02020603050405020304" pitchFamily="18" charset="0"/>
              </a:rPr>
              <a:t>		  + </a:t>
            </a:r>
            <a:r>
              <a:rPr lang="en-US" altLang="en-US" sz="2600" dirty="0" err="1">
                <a:latin typeface="Times New Roman" panose="02020603050405020304" pitchFamily="18" charset="0"/>
                <a:cs typeface="Times New Roman" panose="02020603050405020304" pitchFamily="18" charset="0"/>
              </a:rPr>
              <a:t>Giúp</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chủ</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cửa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hàng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tăng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doanh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một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cách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nhanh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chóng</a:t>
            </a:r>
            <a:endParaRPr lang="es-ES" altLang="en-US" sz="2600" dirty="0">
              <a:latin typeface="Times New Roman" panose="02020603050405020304" pitchFamily="18" charset="0"/>
              <a:cs typeface="Times New Roman" panose="02020603050405020304" pitchFamily="18" charset="0"/>
            </a:endParaRPr>
          </a:p>
        </p:txBody>
      </p:sp>
      <p:sp>
        <p:nvSpPr>
          <p:cNvPr id="4" name="Right Arrow 3"/>
          <p:cNvSpPr/>
          <p:nvPr/>
        </p:nvSpPr>
        <p:spPr>
          <a:xfrm>
            <a:off x="655320" y="1767840"/>
            <a:ext cx="441960" cy="289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p:nvPr/>
        </p:nvPicPr>
        <p:blipFill>
          <a:blip r:embed="rId2"/>
          <a:stretch>
            <a:fillRect/>
          </a:stretch>
        </p:blipFill>
        <p:spPr>
          <a:xfrm>
            <a:off x="7262446" y="1440873"/>
            <a:ext cx="4700880" cy="2515665"/>
          </a:xfrm>
          <a:prstGeom prst="rect">
            <a:avLst/>
          </a:prstGeom>
        </p:spPr>
      </p:pic>
    </p:spTree>
    <p:extLst>
      <p:ext uri="{BB962C8B-B14F-4D97-AF65-F5344CB8AC3E}">
        <p14:creationId xmlns:p14="http://schemas.microsoft.com/office/powerpoint/2010/main" val="3165825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 y="0"/>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sz="4000" dirty="0">
                <a:latin typeface="Times New Roman" panose="02020603050405020304" pitchFamily="18" charset="0"/>
                <a:cs typeface="Times New Roman" panose="02020603050405020304" pitchFamily="18" charset="0"/>
              </a:rPr>
              <a:t>1</a:t>
            </a:r>
            <a:r>
              <a:rPr lang="en-US" sz="4000" dirty="0" smtClean="0">
                <a:latin typeface="Times New Roman" panose="02020603050405020304" pitchFamily="18" charset="0"/>
                <a:cs typeface="Times New Roman" panose="02020603050405020304" pitchFamily="18" charset="0"/>
              </a:rPr>
              <a:t>. </a:t>
            </a:r>
            <a:r>
              <a:rPr lang="vi-VN" sz="4000" dirty="0" smtClean="0">
                <a:latin typeface="Times New Roman" panose="02020603050405020304" pitchFamily="18" charset="0"/>
                <a:cs typeface="Times New Roman" panose="02020603050405020304" pitchFamily="18" charset="0"/>
              </a:rPr>
              <a:t>Đối </a:t>
            </a:r>
            <a:r>
              <a:rPr lang="vi-VN" sz="4000" dirty="0">
                <a:latin typeface="Times New Roman" panose="02020603050405020304" pitchFamily="18" charset="0"/>
                <a:cs typeface="Times New Roman" panose="02020603050405020304" pitchFamily="18" charset="0"/>
              </a:rPr>
              <a:t>tượng của đề tài</a:t>
            </a:r>
            <a:r>
              <a:rPr lang="en-US"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55320" y="2384367"/>
            <a:ext cx="9675642" cy="2492990"/>
          </a:xfrm>
          <a:prstGeom prst="rect">
            <a:avLst/>
          </a:prstGeom>
          <a:noFill/>
        </p:spPr>
        <p:txBody>
          <a:bodyPr wrap="square" rtlCol="0">
            <a:spAutoFit/>
          </a:bodyPr>
          <a:lstStyle/>
          <a:p>
            <a:pPr algn="just">
              <a:lnSpc>
                <a:spcPct val="150000"/>
              </a:lnSpc>
              <a:spcBef>
                <a:spcPct val="0"/>
              </a:spcBef>
              <a:buClrTx/>
              <a:buSzTx/>
              <a:buFontTx/>
              <a:buNone/>
            </a:pPr>
            <a:r>
              <a:rPr lang="es-ES" alt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smtClean="0">
                <a:latin typeface="Times New Roman" panose="02020603050405020304" pitchFamily="18" charset="0"/>
                <a:cs typeface="Times New Roman" panose="02020603050405020304" pitchFamily="18" charset="0"/>
              </a:rPr>
              <a:t>Đối tượng </a:t>
            </a:r>
            <a:r>
              <a:rPr lang="vi-VN" sz="2600" dirty="0" smtClean="0">
                <a:latin typeface="Times New Roman" panose="02020603050405020304" pitchFamily="18" charset="0"/>
                <a:cs typeface="Times New Roman" panose="02020603050405020304" pitchFamily="18" charset="0"/>
              </a:rPr>
              <a:t>chính </a:t>
            </a:r>
            <a:r>
              <a:rPr lang="en-US" sz="2600" dirty="0" smtClean="0">
                <a:latin typeface="Times New Roman" panose="02020603050405020304" pitchFamily="18" charset="0"/>
                <a:cs typeface="Times New Roman" panose="02020603050405020304" pitchFamily="18" charset="0"/>
              </a:rPr>
              <a:t>là </a:t>
            </a:r>
            <a:r>
              <a:rPr lang="en-US" sz="2600" dirty="0">
                <a:latin typeface="Times New Roman" panose="02020603050405020304" pitchFamily="18" charset="0"/>
                <a:cs typeface="Times New Roman" panose="02020603050405020304" pitchFamily="18" charset="0"/>
              </a:rPr>
              <a:t>các cửa hàng kinh doanh về </a:t>
            </a:r>
            <a:r>
              <a:rPr lang="vi-VN" sz="2600" dirty="0">
                <a:latin typeface="Times New Roman" panose="02020603050405020304" pitchFamily="18" charset="0"/>
                <a:cs typeface="Times New Roman" panose="02020603050405020304" pitchFamily="18" charset="0"/>
              </a:rPr>
              <a:t>cây trồng </a:t>
            </a:r>
            <a:r>
              <a:rPr lang="vi-VN" sz="2600" dirty="0" smtClean="0">
                <a:latin typeface="Times New Roman" panose="02020603050405020304" pitchFamily="18" charset="0"/>
                <a:cs typeface="Times New Roman" panose="02020603050405020304" pitchFamily="18" charset="0"/>
              </a:rPr>
              <a:t>vừ</a:t>
            </a: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và nhỏ muốn tăng doanh thu thông qua </a:t>
            </a:r>
            <a:r>
              <a:rPr lang="en-US" sz="2600" dirty="0" smtClean="0">
                <a:latin typeface="Times New Roman" panose="02020603050405020304" pitchFamily="18" charset="0"/>
                <a:cs typeface="Times New Roman" panose="02020603050405020304" pitchFamily="18" charset="0"/>
              </a:rPr>
              <a:t>việc</a:t>
            </a:r>
            <a:r>
              <a:rPr lang="vi-VN" sz="2600" dirty="0" smtClean="0">
                <a:latin typeface="Times New Roman" panose="02020603050405020304" pitchFamily="18" charset="0"/>
                <a:cs typeface="Times New Roman" panose="02020603050405020304" pitchFamily="18" charset="0"/>
              </a:rPr>
              <a:t> tiếp cận thêm nhiều khách hàng bằng cách</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bán hàng trực tuyến.</a:t>
            </a:r>
            <a:endParaRPr lang="en-US" altLang="en-US" sz="2600" dirty="0" smtClean="0">
              <a:latin typeface="Times New Roman" panose="02020603050405020304" pitchFamily="18" charset="0"/>
              <a:cs typeface="Times New Roman" panose="02020603050405020304" pitchFamily="18" charset="0"/>
            </a:endParaRPr>
          </a:p>
          <a:p>
            <a:pPr algn="just">
              <a:lnSpc>
                <a:spcPct val="150000"/>
              </a:lnSpc>
              <a:spcBef>
                <a:spcPct val="0"/>
              </a:spcBef>
              <a:buClrTx/>
              <a:buSzTx/>
              <a:buFontTx/>
              <a:buNone/>
            </a:pPr>
            <a:r>
              <a:rPr lang="vi-VN" altLang="en-US" sz="2600" dirty="0" smtClean="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endParaRPr lang="es-ES" altLang="en-US" sz="2600" dirty="0">
              <a:latin typeface="Times New Roman" panose="02020603050405020304" pitchFamily="18" charset="0"/>
              <a:cs typeface="Times New Roman" panose="02020603050405020304" pitchFamily="18" charset="0"/>
            </a:endParaRPr>
          </a:p>
        </p:txBody>
      </p:sp>
      <p:sp>
        <p:nvSpPr>
          <p:cNvPr id="4" name="Right Arrow 3"/>
          <p:cNvSpPr/>
          <p:nvPr/>
        </p:nvSpPr>
        <p:spPr>
          <a:xfrm>
            <a:off x="655320" y="2553925"/>
            <a:ext cx="441960" cy="289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590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 y="0"/>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sz="4000" dirty="0">
                <a:latin typeface="Times New Roman" panose="02020603050405020304" pitchFamily="18" charset="0"/>
                <a:cs typeface="Times New Roman" panose="02020603050405020304" pitchFamily="18" charset="0"/>
              </a:rPr>
              <a:t>1</a:t>
            </a:r>
            <a:r>
              <a:rPr lang="en-US" sz="4000" dirty="0" smtClean="0">
                <a:latin typeface="Times New Roman" panose="02020603050405020304" pitchFamily="18" charset="0"/>
                <a:cs typeface="Times New Roman" panose="02020603050405020304" pitchFamily="18" charset="0"/>
              </a:rPr>
              <a:t>. </a:t>
            </a:r>
            <a:r>
              <a:rPr lang="vi-VN" sz="4000" dirty="0" smtClean="0">
                <a:latin typeface="Times New Roman" panose="02020603050405020304" pitchFamily="18" charset="0"/>
                <a:cs typeface="Times New Roman" panose="02020603050405020304" pitchFamily="18" charset="0"/>
              </a:rPr>
              <a:t>Mục tiêu </a:t>
            </a:r>
            <a:r>
              <a:rPr lang="vi-VN" sz="4000" dirty="0">
                <a:latin typeface="Times New Roman" panose="02020603050405020304" pitchFamily="18" charset="0"/>
                <a:cs typeface="Times New Roman" panose="02020603050405020304" pitchFamily="18" charset="0"/>
              </a:rPr>
              <a:t>đề tài</a:t>
            </a:r>
            <a:r>
              <a:rPr lang="en-US"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34450" y="1440873"/>
            <a:ext cx="9675642" cy="4821769"/>
          </a:xfrm>
          <a:prstGeom prst="rect">
            <a:avLst/>
          </a:prstGeom>
          <a:noFill/>
        </p:spPr>
        <p:txBody>
          <a:bodyPr wrap="square" rtlCol="0">
            <a:spAutoFit/>
          </a:bodyPr>
          <a:lstStyle/>
          <a:p>
            <a:pPr marL="457200" lvl="0" indent="-457200">
              <a:lnSpc>
                <a:spcPct val="150000"/>
              </a:lnSpc>
              <a:buFont typeface="Wingdings" panose="05000000000000000000" pitchFamily="2" charset="2"/>
              <a:buChar char="Ø"/>
            </a:pPr>
            <a:r>
              <a:rPr lang="pt-BR" sz="2600" dirty="0" smtClean="0">
                <a:latin typeface="Times New Roman" panose="02020603050405020304" pitchFamily="18" charset="0"/>
                <a:cs typeface="Times New Roman" panose="02020603050405020304" pitchFamily="18" charset="0"/>
              </a:rPr>
              <a:t>Tìm </a:t>
            </a:r>
            <a:r>
              <a:rPr lang="pt-BR" sz="2600" dirty="0">
                <a:latin typeface="Times New Roman" panose="02020603050405020304" pitchFamily="18" charset="0"/>
                <a:cs typeface="Times New Roman" panose="02020603050405020304" pitchFamily="18" charset="0"/>
              </a:rPr>
              <a:t>hiểu kĩ thuật lập trình trên ASP.NET</a:t>
            </a:r>
            <a:r>
              <a:rPr lang="vi-VN" sz="2600" dirty="0">
                <a:latin typeface="Times New Roman" panose="02020603050405020304" pitchFamily="18" charset="0"/>
                <a:cs typeface="Times New Roman" panose="02020603050405020304" pitchFamily="18" charset="0"/>
              </a:rPr>
              <a:t> Core</a:t>
            </a:r>
            <a:r>
              <a:rPr lang="pt-BR" sz="2600" dirty="0">
                <a:latin typeface="Times New Roman" panose="02020603050405020304" pitchFamily="18" charset="0"/>
                <a:cs typeface="Times New Roman" panose="02020603050405020304" pitchFamily="18" charset="0"/>
              </a:rPr>
              <a:t> MVC.</a:t>
            </a:r>
            <a:endParaRPr lang="en-US" sz="26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Ø"/>
            </a:pPr>
            <a:r>
              <a:rPr lang="pt-BR" sz="2600" dirty="0">
                <a:latin typeface="Times New Roman" panose="02020603050405020304" pitchFamily="18" charset="0"/>
                <a:cs typeface="Times New Roman" panose="02020603050405020304" pitchFamily="18" charset="0"/>
              </a:rPr>
              <a:t>Tìm hiểu các công nghệ hỗ trợ như:  HTML, CSS, Ajax, Jquery, Web Sevice…</a:t>
            </a:r>
            <a:endParaRPr lang="en-US" sz="26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Ø"/>
            </a:pPr>
            <a:r>
              <a:rPr lang="pt-BR" sz="2600" dirty="0">
                <a:latin typeface="Times New Roman" panose="02020603050405020304" pitchFamily="18" charset="0"/>
                <a:cs typeface="Times New Roman" panose="02020603050405020304" pitchFamily="18" charset="0"/>
              </a:rPr>
              <a:t>Tìm hiểu về ngôn ngữ và kiến thức tương tác CSDL (SQL và Entity FrameWork).</a:t>
            </a:r>
            <a:endParaRPr lang="en-US" sz="26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Cách điều khiển dữ liệu (Controller). </a:t>
            </a:r>
          </a:p>
          <a:p>
            <a:pPr marL="457200" indent="-45720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Tìm hiểu về thanh toán trực tuyến vào web để cung cấp chức năng thanh toán online qua các thẻ…</a:t>
            </a:r>
            <a:r>
              <a:rPr lang="vi-VN" altLang="en-US" sz="2600" dirty="0" smtClean="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endParaRPr lang="es-E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582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 y="0"/>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sz="4000" dirty="0">
                <a:latin typeface="Times New Roman" panose="02020603050405020304" pitchFamily="18" charset="0"/>
                <a:cs typeface="Times New Roman" panose="02020603050405020304" pitchFamily="18" charset="0"/>
              </a:rPr>
              <a:t>1</a:t>
            </a:r>
            <a:r>
              <a:rPr lang="en-US" sz="4000" dirty="0" smtClean="0">
                <a:latin typeface="Times New Roman" panose="02020603050405020304" pitchFamily="18" charset="0"/>
                <a:cs typeface="Times New Roman" panose="02020603050405020304" pitchFamily="18" charset="0"/>
              </a:rPr>
              <a:t>. </a:t>
            </a:r>
            <a:r>
              <a:rPr lang="vi-VN" sz="4000" dirty="0" smtClean="0">
                <a:latin typeface="Times New Roman" panose="02020603050405020304" pitchFamily="18" charset="0"/>
                <a:cs typeface="Times New Roman" panose="02020603050405020304" pitchFamily="18" charset="0"/>
              </a:rPr>
              <a:t>Phạm vi </a:t>
            </a:r>
            <a:r>
              <a:rPr lang="vi-VN" sz="4000" dirty="0">
                <a:latin typeface="Times New Roman" panose="02020603050405020304" pitchFamily="18" charset="0"/>
                <a:cs typeface="Times New Roman" panose="02020603050405020304" pitchFamily="18" charset="0"/>
              </a:rPr>
              <a:t>đề tài</a:t>
            </a:r>
            <a:r>
              <a:rPr lang="en-US"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81851" y="1194308"/>
            <a:ext cx="9005049" cy="1246495"/>
          </a:xfrm>
          <a:prstGeom prst="rect">
            <a:avLst/>
          </a:prstGeom>
          <a:noFill/>
        </p:spPr>
        <p:txBody>
          <a:bodyPr wrap="square" rtlCol="0">
            <a:spAutoFit/>
          </a:bodyPr>
          <a:lstStyle/>
          <a:p>
            <a:pPr algn="just">
              <a:lnSpc>
                <a:spcPct val="150000"/>
              </a:lnSpc>
              <a:spcBef>
                <a:spcPct val="0"/>
              </a:spcBef>
              <a:buClrTx/>
              <a:buSzTx/>
              <a:buFontTx/>
              <a:buNone/>
            </a:pPr>
            <a:r>
              <a:rPr lang="es-ES" alt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latin typeface="Times New Roman" panose="02020603050405020304" pitchFamily="18" charset="0"/>
                <a:cs typeface="Times New Roman" panose="02020603050405020304" pitchFamily="18" charset="0"/>
              </a:rPr>
              <a:t>Tìm hiểu gói gọn trong các cửa hàng kinh doanh vửa và nhỏ. Hệ thống không nhắm đến các cửa hàng công ty lớn hoặc các cửa hàng kinh doanh đa dạng các mặt hàng.</a:t>
            </a:r>
            <a:r>
              <a:rPr lang="vi-VN" altLang="en-US" sz="2400" dirty="0" smtClean="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endParaRPr lang="es-ES" altLang="en-US" sz="2600" dirty="0">
              <a:latin typeface="Times New Roman" panose="02020603050405020304" pitchFamily="18" charset="0"/>
              <a:cs typeface="Times New Roman" panose="02020603050405020304" pitchFamily="18" charset="0"/>
            </a:endParaRPr>
          </a:p>
        </p:txBody>
      </p:sp>
      <p:sp>
        <p:nvSpPr>
          <p:cNvPr id="4" name="Right Arrow 3"/>
          <p:cNvSpPr/>
          <p:nvPr/>
        </p:nvSpPr>
        <p:spPr>
          <a:xfrm>
            <a:off x="481851" y="1458211"/>
            <a:ext cx="441960" cy="289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idx="1"/>
          </p:nvPr>
        </p:nvSpPr>
        <p:spPr>
          <a:xfrm>
            <a:off x="1813663" y="2837404"/>
            <a:ext cx="4185623" cy="576262"/>
          </a:xfrm>
        </p:spPr>
        <p:txBody>
          <a:bodyPr/>
          <a:lstStyle/>
          <a:p>
            <a:pPr lvl="0"/>
            <a:r>
              <a:rPr lang="en-US" b="1" dirty="0">
                <a:latin typeface="Times New Roman" panose="02020603050405020304" pitchFamily="18" charset="0"/>
                <a:cs typeface="Times New Roman" panose="02020603050405020304" pitchFamily="18" charset="0"/>
              </a:rPr>
              <a:t>Người dùng (User</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
        <p:nvSpPr>
          <p:cNvPr id="8" name="Content Placeholder 7"/>
          <p:cNvSpPr>
            <a:spLocks noGrp="1"/>
          </p:cNvSpPr>
          <p:nvPr>
            <p:ph sz="half" idx="2"/>
          </p:nvPr>
        </p:nvSpPr>
        <p:spPr>
          <a:xfrm>
            <a:off x="1741496" y="2992091"/>
            <a:ext cx="4185623" cy="3304117"/>
          </a:xfrm>
        </p:spPr>
        <p:txBody>
          <a:bodyPr>
            <a:noAutofit/>
          </a:bodyPr>
          <a:lstStyle/>
          <a:p>
            <a:pPr lvl="0"/>
            <a:r>
              <a:rPr lang="en-US" sz="1600" dirty="0">
                <a:latin typeface="Times New Roman" panose="02020603050405020304" pitchFamily="18" charset="0"/>
                <a:cs typeface="Times New Roman" panose="02020603050405020304" pitchFamily="18" charset="0"/>
              </a:rPr>
              <a:t>Tham quan trang web.</a:t>
            </a:r>
          </a:p>
          <a:p>
            <a:pPr lvl="0"/>
            <a:r>
              <a:rPr lang="en-US" sz="1600" dirty="0">
                <a:latin typeface="Times New Roman" panose="02020603050405020304" pitchFamily="18" charset="0"/>
                <a:cs typeface="Times New Roman" panose="02020603050405020304" pitchFamily="18" charset="0"/>
              </a:rPr>
              <a:t>Tìm kiếm và lựa chọn sản phẩm cần mua.</a:t>
            </a:r>
          </a:p>
          <a:p>
            <a:pPr lvl="0"/>
            <a:r>
              <a:rPr lang="en-US" sz="1600" dirty="0">
                <a:latin typeface="Times New Roman" panose="02020603050405020304" pitchFamily="18" charset="0"/>
                <a:cs typeface="Times New Roman" panose="02020603050405020304" pitchFamily="18" charset="0"/>
              </a:rPr>
              <a:t>Xem chi tiết 1 sản phẩm.</a:t>
            </a:r>
          </a:p>
          <a:p>
            <a:pPr lvl="0"/>
            <a:r>
              <a:rPr lang="en-US" sz="1600" dirty="0" smtClean="0">
                <a:latin typeface="Times New Roman" panose="02020603050405020304" pitchFamily="18" charset="0"/>
                <a:cs typeface="Times New Roman" panose="02020603050405020304" pitchFamily="18" charset="0"/>
              </a:rPr>
              <a:t>Đăng </a:t>
            </a:r>
            <a:r>
              <a:rPr lang="en-US" sz="1600" dirty="0">
                <a:latin typeface="Times New Roman" panose="02020603050405020304" pitchFamily="18" charset="0"/>
                <a:cs typeface="Times New Roman" panose="02020603050405020304" pitchFamily="18" charset="0"/>
              </a:rPr>
              <a:t>ký, đăng nhập phục vụ cho việc mua bán online.</a:t>
            </a:r>
          </a:p>
          <a:p>
            <a:pPr lvl="0"/>
            <a:r>
              <a:rPr lang="en-US" sz="1600" dirty="0">
                <a:latin typeface="Times New Roman" panose="02020603050405020304" pitchFamily="18" charset="0"/>
                <a:cs typeface="Times New Roman" panose="02020603050405020304" pitchFamily="18" charset="0"/>
              </a:rPr>
              <a:t>Thực hiện việc mua hàng và thanh toán trực tuyến.</a:t>
            </a:r>
          </a:p>
          <a:p>
            <a:pPr lvl="0"/>
            <a:r>
              <a:rPr lang="en-US" sz="1600" dirty="0">
                <a:latin typeface="Times New Roman" panose="02020603050405020304" pitchFamily="18" charset="0"/>
                <a:cs typeface="Times New Roman" panose="02020603050405020304" pitchFamily="18" charset="0"/>
              </a:rPr>
              <a:t>Gửi ý kiến phản hồi, bình luận về sản phẩm qua facebook dưới chi tiết các sản phẩm.</a:t>
            </a:r>
          </a:p>
          <a:p>
            <a:r>
              <a:rPr lang="en-US" sz="1600" dirty="0" smtClean="0">
                <a:latin typeface="Times New Roman" panose="02020603050405020304" pitchFamily="18" charset="0"/>
                <a:cs typeface="Times New Roman" panose="02020603050405020304" pitchFamily="18" charset="0"/>
              </a:rPr>
              <a:t>Xem </a:t>
            </a:r>
            <a:r>
              <a:rPr lang="en-US" sz="1600" dirty="0">
                <a:latin typeface="Times New Roman" panose="02020603050405020304" pitchFamily="18" charset="0"/>
                <a:cs typeface="Times New Roman" panose="02020603050405020304" pitchFamily="18" charset="0"/>
              </a:rPr>
              <a:t>nơi bán của shop thông qua Google Map trên trang liên hệ, giới thiệu.</a:t>
            </a:r>
          </a:p>
        </p:txBody>
      </p:sp>
      <p:sp>
        <p:nvSpPr>
          <p:cNvPr id="9" name="Text Placeholder 8"/>
          <p:cNvSpPr>
            <a:spLocks noGrp="1"/>
          </p:cNvSpPr>
          <p:nvPr>
            <p:ph type="body" sz="quarter" idx="3"/>
          </p:nvPr>
        </p:nvSpPr>
        <p:spPr>
          <a:xfrm>
            <a:off x="5927119" y="2837404"/>
            <a:ext cx="4185618" cy="576262"/>
          </a:xfrm>
        </p:spPr>
        <p:txBody>
          <a:bodyPr/>
          <a:lstStyle/>
          <a:p>
            <a:pPr lvl="0"/>
            <a:r>
              <a:rPr lang="en-US" b="1" dirty="0" smtClean="0">
                <a:latin typeface="Times New Roman" panose="02020603050405020304" pitchFamily="18" charset="0"/>
                <a:cs typeface="Times New Roman" panose="02020603050405020304" pitchFamily="18" charset="0"/>
              </a:rPr>
              <a:t>Người quản trị (Admin)</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10" name="Content Placeholder 9"/>
          <p:cNvSpPr>
            <a:spLocks noGrp="1"/>
          </p:cNvSpPr>
          <p:nvPr>
            <p:ph sz="quarter" idx="4"/>
          </p:nvPr>
        </p:nvSpPr>
        <p:spPr>
          <a:xfrm>
            <a:off x="5999286" y="2950036"/>
            <a:ext cx="4185617" cy="3304117"/>
          </a:xfrm>
        </p:spPr>
        <p:txBody>
          <a:bodyPr>
            <a:noAutofit/>
          </a:bodyPr>
          <a:lstStyle/>
          <a:p>
            <a:pPr lvl="0"/>
            <a:r>
              <a:rPr lang="en-US" sz="1600" dirty="0" smtClean="0">
                <a:latin typeface="Times New Roman" panose="02020603050405020304" pitchFamily="18" charset="0"/>
                <a:cs typeface="Times New Roman" panose="02020603050405020304" pitchFamily="18" charset="0"/>
              </a:rPr>
              <a:t>Quản lý trang web của mình thông qua tài khoản Admin rõ ràng, dễ sử dụng, bảo mật cao.</a:t>
            </a:r>
          </a:p>
          <a:p>
            <a:pPr lvl="0"/>
            <a:r>
              <a:rPr lang="en-US" sz="1600" dirty="0" smtClean="0">
                <a:latin typeface="Times New Roman" panose="02020603050405020304" pitchFamily="18" charset="0"/>
                <a:cs typeface="Times New Roman" panose="02020603050405020304" pitchFamily="18" charset="0"/>
              </a:rPr>
              <a:t>Quản </a:t>
            </a:r>
            <a:r>
              <a:rPr lang="en-US" sz="1600" dirty="0">
                <a:latin typeface="Times New Roman" panose="02020603050405020304" pitchFamily="18" charset="0"/>
                <a:cs typeface="Times New Roman" panose="02020603050405020304" pitchFamily="18" charset="0"/>
              </a:rPr>
              <a:t>lý tất cả các sản phẩm một cách dễ dàng.</a:t>
            </a:r>
          </a:p>
          <a:p>
            <a:pPr lvl="0"/>
            <a:r>
              <a:rPr lang="en-US" sz="1600" dirty="0">
                <a:latin typeface="Times New Roman" panose="02020603050405020304" pitchFamily="18" charset="0"/>
                <a:cs typeface="Times New Roman" panose="02020603050405020304" pitchFamily="18" charset="0"/>
              </a:rPr>
              <a:t>Xem sản phẩm danh sách sản phẩm mới và danh sách sản phẩm bán chạy.</a:t>
            </a:r>
          </a:p>
          <a:p>
            <a:pPr lvl="0"/>
            <a:r>
              <a:rPr lang="en-US" sz="1600" dirty="0">
                <a:latin typeface="Times New Roman" panose="02020603050405020304" pitchFamily="18" charset="0"/>
                <a:cs typeface="Times New Roman" panose="02020603050405020304" pitchFamily="18" charset="0"/>
              </a:rPr>
              <a:t>Thêm loại sản phẩm, màu cho loại sản phẩm.</a:t>
            </a:r>
          </a:p>
          <a:p>
            <a:pPr lvl="0"/>
            <a:r>
              <a:rPr lang="en-US" sz="1600" dirty="0">
                <a:latin typeface="Times New Roman" panose="02020603050405020304" pitchFamily="18" charset="0"/>
                <a:cs typeface="Times New Roman" panose="02020603050405020304" pitchFamily="18" charset="0"/>
              </a:rPr>
              <a:t>Kiểm tra và xử lý đơn đặt hàng.</a:t>
            </a:r>
          </a:p>
          <a:p>
            <a:r>
              <a:rPr lang="en-US" sz="1600" dirty="0">
                <a:latin typeface="Times New Roman" panose="02020603050405020304" pitchFamily="18" charset="0"/>
                <a:cs typeface="Times New Roman" panose="02020603050405020304" pitchFamily="18" charset="0"/>
              </a:rPr>
              <a:t>Theo dõi và phản hồi ý kiến khách hàng.</a:t>
            </a:r>
          </a:p>
        </p:txBody>
      </p:sp>
    </p:spTree>
    <p:extLst>
      <p:ext uri="{BB962C8B-B14F-4D97-AF65-F5344CB8AC3E}">
        <p14:creationId xmlns:p14="http://schemas.microsoft.com/office/powerpoint/2010/main" val="3662376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0" y="69548"/>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r>
              <a:rPr lang="vi-VN" sz="4000" dirty="0" smtClean="0">
                <a:latin typeface="Times New Roman" panose="02020603050405020304" pitchFamily="18" charset="0"/>
                <a:cs typeface="Times New Roman" panose="02020603050405020304" pitchFamily="18" charset="0"/>
              </a:rPr>
              <a:t> ASP.NET CORE</a:t>
            </a:r>
            <a:endParaRPr lang="en-US" sz="4000" dirty="0">
              <a:latin typeface="Times New Roman" panose="02020603050405020304" pitchFamily="18" charset="0"/>
              <a:cs typeface="Times New Roman" panose="02020603050405020304" pitchFamily="18" charset="0"/>
            </a:endParaRPr>
          </a:p>
        </p:txBody>
      </p:sp>
      <p:sp>
        <p:nvSpPr>
          <p:cNvPr id="9" name="Chỗ dành sẵn cho Nội dung 2">
            <a:extLst>
              <a:ext uri="{FF2B5EF4-FFF2-40B4-BE49-F238E27FC236}">
                <a16:creationId xmlns:a16="http://schemas.microsoft.com/office/drawing/2014/main" id="{A29ADC71-D83C-4345-BA40-379643C50451}"/>
              </a:ext>
            </a:extLst>
          </p:cNvPr>
          <p:cNvSpPr>
            <a:spLocks noGrp="1"/>
          </p:cNvSpPr>
          <p:nvPr>
            <p:ph idx="1"/>
          </p:nvPr>
        </p:nvSpPr>
        <p:spPr>
          <a:xfrm>
            <a:off x="1751872" y="1510421"/>
            <a:ext cx="7562800" cy="986557"/>
          </a:xfrm>
        </p:spPr>
        <p:txBody>
          <a:bodyPr/>
          <a:lstStyle/>
          <a:p>
            <a:pPr>
              <a:buFont typeface="Wingdings" panose="05000000000000000000" pitchFamily="2" charset="2"/>
              <a:buChar char="v"/>
            </a:pPr>
            <a:r>
              <a:rPr lang="en-US" sz="2800" b="1" dirty="0" err="1">
                <a:latin typeface="Times New Roman" panose="02020603050405020304" pitchFamily="18" charset="0"/>
                <a:cs typeface="Times New Roman" panose="02020603050405020304" pitchFamily="18" charset="0"/>
              </a:rPr>
              <a:t>Kiến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trúc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endParaRPr lang="en-US" sz="2800" b="1" dirty="0">
              <a:latin typeface="Times New Roman" panose="02020603050405020304" pitchFamily="18" charset="0"/>
              <a:cs typeface="Times New Roman" panose="02020603050405020304" pitchFamily="18" charset="0"/>
            </a:endParaRPr>
          </a:p>
        </p:txBody>
      </p:sp>
      <p:sp>
        <p:nvSpPr>
          <p:cNvPr id="14" name="Chỗ dành sẵn cho Số hiệu Bản chiếu 19">
            <a:extLst>
              <a:ext uri="{FF2B5EF4-FFF2-40B4-BE49-F238E27FC236}">
                <a16:creationId xmlns:a16="http://schemas.microsoft.com/office/drawing/2014/main" id="{76A8EBA6-5193-426D-84C1-68629150A436}"/>
              </a:ext>
            </a:extLst>
          </p:cNvPr>
          <p:cNvSpPr>
            <a:spLocks noGrp="1"/>
          </p:cNvSpPr>
          <p:nvPr>
            <p:ph type="sldNum" sz="quarter" idx="12"/>
          </p:nvPr>
        </p:nvSpPr>
        <p:spPr>
          <a:xfrm>
            <a:off x="7181072" y="5272341"/>
            <a:ext cx="2133600" cy="415529"/>
          </a:xfrm>
        </p:spPr>
        <p:txBody>
          <a:bodyPr/>
          <a:lstStyle/>
          <a:p>
            <a:r>
              <a:rPr lang="en-US" altLang="en-US" dirty="0"/>
              <a:t>8</a:t>
            </a:r>
          </a:p>
        </p:txBody>
      </p:sp>
      <p:sp>
        <p:nvSpPr>
          <p:cNvPr id="13" name="Chữ thập 11">
            <a:extLst>
              <a:ext uri="{FF2B5EF4-FFF2-40B4-BE49-F238E27FC236}">
                <a16:creationId xmlns:a16="http://schemas.microsoft.com/office/drawing/2014/main" id="{14DAD6AA-38DD-419E-9D07-9C6B492FE5EA}"/>
              </a:ext>
            </a:extLst>
          </p:cNvPr>
          <p:cNvSpPr/>
          <p:nvPr/>
        </p:nvSpPr>
        <p:spPr>
          <a:xfrm>
            <a:off x="5450512" y="3579512"/>
            <a:ext cx="576064" cy="504056"/>
          </a:xfrm>
          <a:prstGeom prst="plus">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9314672" y="1303534"/>
            <a:ext cx="1824081" cy="1945686"/>
          </a:xfrm>
          <a:prstGeom prst="rect">
            <a:avLst/>
          </a:prstGeom>
        </p:spPr>
      </p:pic>
      <p:pic>
        <p:nvPicPr>
          <p:cNvPr id="2054" name="Picture 6" descr="Bootstrap 4 | Bootstrap 4 Tutorial | What is Bootstrap 4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4672" y="4406419"/>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9" name="Chữ thập 11">
            <a:extLst>
              <a:ext uri="{FF2B5EF4-FFF2-40B4-BE49-F238E27FC236}">
                <a16:creationId xmlns:a16="http://schemas.microsoft.com/office/drawing/2014/main" id="{14DAD6AA-38DD-419E-9D07-9C6B492FE5EA}"/>
              </a:ext>
            </a:extLst>
          </p:cNvPr>
          <p:cNvSpPr/>
          <p:nvPr/>
        </p:nvSpPr>
        <p:spPr>
          <a:xfrm>
            <a:off x="9938680" y="3595137"/>
            <a:ext cx="576064" cy="504056"/>
          </a:xfrm>
          <a:prstGeom prst="plus">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6724861" y="3088525"/>
            <a:ext cx="1889924" cy="1486029"/>
          </a:xfrm>
          <a:prstGeom prst="rect">
            <a:avLst/>
          </a:prstGeom>
        </p:spPr>
      </p:pic>
      <p:pic>
        <p:nvPicPr>
          <p:cNvPr id="3" name="Picture 2"/>
          <p:cNvPicPr>
            <a:picLocks noChangeAspect="1"/>
          </p:cNvPicPr>
          <p:nvPr/>
        </p:nvPicPr>
        <p:blipFill>
          <a:blip r:embed="rId5"/>
          <a:stretch>
            <a:fillRect/>
          </a:stretch>
        </p:blipFill>
        <p:spPr>
          <a:xfrm>
            <a:off x="461104" y="2414563"/>
            <a:ext cx="4524688" cy="2865204"/>
          </a:xfrm>
          <a:prstGeom prst="rect">
            <a:avLst/>
          </a:prstGeom>
        </p:spPr>
      </p:pic>
    </p:spTree>
    <p:extLst>
      <p:ext uri="{BB962C8B-B14F-4D97-AF65-F5344CB8AC3E}">
        <p14:creationId xmlns:p14="http://schemas.microsoft.com/office/powerpoint/2010/main" val="203318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 y="0"/>
            <a:ext cx="5181600" cy="1440873"/>
          </a:xfrm>
          <a:prstGeom prst="horizontalScroll">
            <a:avLst/>
          </a:prstGeom>
          <a:solidFill>
            <a:schemeClr val="accent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2</a:t>
            </a:r>
            <a:r>
              <a:rPr lang="en-US" sz="4000" dirty="0" smtClean="0">
                <a:latin typeface="Times New Roman" panose="02020603050405020304" pitchFamily="18" charset="0"/>
                <a:cs typeface="Times New Roman" panose="02020603050405020304" pitchFamily="18" charset="0"/>
              </a:rPr>
              <a:t>.</a:t>
            </a:r>
            <a:r>
              <a:rPr lang="vi-VN" sz="4000" dirty="0">
                <a:latin typeface="Times New Roman" panose="02020603050405020304" pitchFamily="18" charset="0"/>
                <a:cs typeface="Times New Roman" panose="02020603050405020304" pitchFamily="18" charset="0"/>
              </a:rPr>
              <a:t> ASP.NET </a:t>
            </a:r>
            <a:r>
              <a:rPr lang="vi-VN" sz="4000" dirty="0" smtClean="0">
                <a:latin typeface="Times New Roman" panose="02020603050405020304" pitchFamily="18" charset="0"/>
                <a:cs typeface="Times New Roman" panose="02020603050405020304" pitchFamily="18" charset="0"/>
              </a:rPr>
              <a:t>CORE</a:t>
            </a:r>
            <a:endParaRPr lang="en-US" sz="4000" dirty="0">
              <a:latin typeface="Times New Roman" panose="02020603050405020304" pitchFamily="18" charset="0"/>
              <a:cs typeface="Times New Roman" panose="02020603050405020304" pitchFamily="18" charset="0"/>
            </a:endParaRPr>
          </a:p>
        </p:txBody>
      </p:sp>
      <p:sp>
        <p:nvSpPr>
          <p:cNvPr id="9" name="Chỗ dành sẵn cho Nội dung 2">
            <a:extLst>
              <a:ext uri="{FF2B5EF4-FFF2-40B4-BE49-F238E27FC236}">
                <a16:creationId xmlns:a16="http://schemas.microsoft.com/office/drawing/2014/main" id="{A29ADC71-D83C-4345-BA40-379643C50451}"/>
              </a:ext>
            </a:extLst>
          </p:cNvPr>
          <p:cNvSpPr>
            <a:spLocks noGrp="1"/>
          </p:cNvSpPr>
          <p:nvPr>
            <p:ph idx="1"/>
          </p:nvPr>
        </p:nvSpPr>
        <p:spPr>
          <a:xfrm>
            <a:off x="1751872" y="1510421"/>
            <a:ext cx="7562800" cy="986557"/>
          </a:xfrm>
        </p:spPr>
        <p:txBody>
          <a:bodyPr>
            <a:normAutofit/>
          </a:bodyPr>
          <a:lstStyle/>
          <a:p>
            <a:pPr>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Giới thiệu về </a:t>
            </a:r>
            <a:r>
              <a:rPr lang="vi-VN" sz="2800" b="1" dirty="0">
                <a:latin typeface="Times New Roman" panose="02020603050405020304" pitchFamily="18" charset="0"/>
                <a:cs typeface="Times New Roman" panose="02020603050405020304" pitchFamily="18" charset="0"/>
              </a:rPr>
              <a:t>ASP.NET </a:t>
            </a:r>
            <a:r>
              <a:rPr lang="vi-VN" sz="2800" b="1" dirty="0" smtClean="0">
                <a:latin typeface="Times New Roman" panose="02020603050405020304" pitchFamily="18" charset="0"/>
                <a:cs typeface="Times New Roman" panose="02020603050405020304" pitchFamily="18" charset="0"/>
              </a:rPr>
              <a:t>Core</a:t>
            </a:r>
            <a:endParaRPr lang="en-US" sz="28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US" sz="2800" b="1" dirty="0">
              <a:latin typeface="Times New Roman" panose="02020603050405020304" pitchFamily="18" charset="0"/>
              <a:cs typeface="Times New Roman" panose="02020603050405020304" pitchFamily="18" charset="0"/>
            </a:endParaRPr>
          </a:p>
        </p:txBody>
      </p:sp>
      <p:sp>
        <p:nvSpPr>
          <p:cNvPr id="2" name="Chỗ dành sẵn cho Nội dung 2">
            <a:extLst>
              <a:ext uri="{FF2B5EF4-FFF2-40B4-BE49-F238E27FC236}">
                <a16:creationId xmlns:a16="http://schemas.microsoft.com/office/drawing/2014/main" id="{57035349-50CB-3D38-150C-33456F03CBE8}"/>
              </a:ext>
            </a:extLst>
          </p:cNvPr>
          <p:cNvSpPr txBox="1">
            <a:spLocks/>
          </p:cNvSpPr>
          <p:nvPr/>
        </p:nvSpPr>
        <p:spPr>
          <a:xfrm>
            <a:off x="1452977" y="2219418"/>
            <a:ext cx="10293545" cy="4286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1028700" indent="-685800" algn="just">
              <a:lnSpc>
                <a:spcPct val="150000"/>
              </a:lnSpc>
              <a:spcAft>
                <a:spcPts val="75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ASP.NET Core là một tập hợp các thư viện chuẩn như một framework để xây dựng ứng dụng </a:t>
            </a:r>
            <a:r>
              <a:rPr lang="en-US" dirty="0" smtClean="0">
                <a:latin typeface="Times New Roman" panose="02020603050405020304" pitchFamily="18" charset="0"/>
                <a:cs typeface="Times New Roman" panose="02020603050405020304" pitchFamily="18" charset="0"/>
              </a:rPr>
              <a:t>web </a:t>
            </a:r>
            <a:r>
              <a:rPr lang="en-US" dirty="0">
                <a:latin typeface="Times New Roman" panose="02020603050405020304" pitchFamily="18" charset="0"/>
                <a:cs typeface="Times New Roman" panose="02020603050405020304" pitchFamily="18" charset="0"/>
              </a:rPr>
              <a:t>ASP.NET Core không phải là phiên bản tiếp theo của ASP.NET. Nó là một cái tên mới được xây dựng từ đầu. Nó có một sự thay đổi lớn về kiến trúc và kết quả là nó gọn hơn, phân chia module tốt </a:t>
            </a:r>
            <a:r>
              <a:rPr lang="en-US" dirty="0" smtClean="0">
                <a:latin typeface="Times New Roman" panose="02020603050405020304" pitchFamily="18" charset="0"/>
                <a:cs typeface="Times New Roman" panose="02020603050405020304" pitchFamily="18" charset="0"/>
              </a:rPr>
              <a:t>hơn </a:t>
            </a:r>
            <a:r>
              <a:rPr lang="en-US" dirty="0">
                <a:latin typeface="Times New Roman" panose="02020603050405020304" pitchFamily="18" charset="0"/>
                <a:cs typeface="Times New Roman" panose="02020603050405020304" pitchFamily="18" charset="0"/>
              </a:rPr>
              <a:t>ASP.NET Core có thể chạy trên cả .NET Core hoặc full .NET Framework</a:t>
            </a:r>
            <a:r>
              <a:rPr lang="en-US"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1028700" indent="-685800" algn="just">
              <a:lnSpc>
                <a:spcPct val="150000"/>
              </a:lnSpc>
              <a:spcAft>
                <a:spcPts val="750"/>
              </a:spcAft>
              <a:buFont typeface="Wingdings" panose="05000000000000000000" pitchFamily="2" charset="2"/>
              <a:buChar char="q"/>
            </a:pPr>
            <a:r>
              <a:rPr lang="vi-VN" dirty="0" smtClean="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NET Core là môi trường thực thi. Nó được thiết kế lại hoàn toàn của .NET Framework. Mục tiêu chính của .NET Core là hỗ trợ phát triển ứng dụng đa nền tảng cho ứng dụng</a:t>
            </a:r>
            <a:endParaRPr lang="en-US" dirty="0">
              <a:latin typeface="Times New Roman" panose="02020603050405020304" pitchFamily="18" charset="0"/>
              <a:cs typeface="Times New Roman" panose="02020603050405020304" pitchFamily="18" charset="0"/>
            </a:endParaRPr>
          </a:p>
          <a:p>
            <a:pPr marL="1028700" indent="-685800" algn="just">
              <a:lnSpc>
                <a:spcPct val="150000"/>
              </a:lnSpc>
              <a:spcAft>
                <a:spcPts val="75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.NET Core nó được hỗ trợ trên Windows, Mac OS và Linux. </a:t>
            </a:r>
            <a:endParaRPr lang="vi-VN" dirty="0" smtClean="0">
              <a:latin typeface="Times New Roman" panose="02020603050405020304" pitchFamily="18" charset="0"/>
              <a:cs typeface="Times New Roman" panose="02020603050405020304" pitchFamily="18" charset="0"/>
            </a:endParaRPr>
          </a:p>
          <a:p>
            <a:pPr marL="1028700" indent="-685800" algn="just">
              <a:lnSpc>
                <a:spcPct val="150000"/>
              </a:lnSpc>
              <a:spcAft>
                <a:spcPts val="75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NET Core là một tập con của Full .NET Framwork. WebForms, Windows Forms</a:t>
            </a:r>
            <a:endParaRPr lang="vi-VN" dirty="0" smtClean="0">
              <a:latin typeface="Times New Roman" panose="02020603050405020304" pitchFamily="18" charset="0"/>
              <a:cs typeface="Times New Roman" panose="02020603050405020304" pitchFamily="18" charset="0"/>
            </a:endParaRPr>
          </a:p>
          <a:p>
            <a:pPr marL="1028700" indent="-685800" algn="just">
              <a:lnSpc>
                <a:spcPct val="150000"/>
              </a:lnSpc>
              <a:spcAft>
                <a:spcPts val="750"/>
              </a:spcAft>
              <a:buFont typeface="Wingdings" panose="05000000000000000000" pitchFamily="2" charset="2"/>
              <a:buChar char="q"/>
            </a:pPr>
            <a:endParaRPr lang="en-US" sz="8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315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1366</TotalTime>
  <Words>1383</Words>
  <Application>Microsoft Office PowerPoint</Application>
  <PresentationFormat>Widescreen</PresentationFormat>
  <Paragraphs>145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Tahoma</vt:lpstr>
      <vt:lpstr>Times New Roman</vt:lpstr>
      <vt:lpstr>Trebuchet MS</vt:lpstr>
      <vt:lpstr>Wingdings</vt:lpstr>
      <vt:lpstr>Wingdings 3</vt:lpstr>
      <vt:lpstr>Facet</vt:lpstr>
      <vt:lpstr>THIẾT KẾ WEBSITE QUẢN LÝ LỰA CHỌN  LOẠI CÂY TRỒNG CHO ĐẶC TRƯNG VÙNG ĐẤT</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vt:lpstr>
      <vt:lpstr>Nội Dung</vt:lpstr>
      <vt:lpstr>Nội Dung</vt:lpstr>
      <vt:lpstr>Nội Dung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lí cây xanh</dc:title>
  <dc:creator>Badaohatgao</dc:creator>
  <cp:lastModifiedBy>Nguyễn Minh Quân</cp:lastModifiedBy>
  <cp:revision>500</cp:revision>
  <dcterms:created xsi:type="dcterms:W3CDTF">2019-12-07T16:06:47Z</dcterms:created>
  <dcterms:modified xsi:type="dcterms:W3CDTF">2023-09-22T01:10:15Z</dcterms:modified>
</cp:coreProperties>
</file>