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6" r:id="rId16"/>
    <p:sldId id="274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g Viet Hung 20161922" initials="CVH2" lastIdx="1" clrIdx="0">
    <p:extLst>
      <p:ext uri="{19B8F6BF-5375-455C-9EA6-DF929625EA0E}">
        <p15:presenceInfo xmlns:p15="http://schemas.microsoft.com/office/powerpoint/2012/main" userId="S::hung.cv161922@sis.hust.edu.vn::1a1193ce-349d-436c-90ad-9bd0849e0e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954399F-2CCB-4B62-BDC0-4394636B1B78}"/>
              </a:ext>
            </a:extLst>
          </p:cNvPr>
          <p:cNvSpPr txBox="1"/>
          <p:nvPr/>
        </p:nvSpPr>
        <p:spPr>
          <a:xfrm>
            <a:off x="2915477" y="1632827"/>
            <a:ext cx="489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BÁO CÁO MÔN HỌC 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TRÍ TUỆ NHÂN TẠO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B9ED923-FD0E-459B-B01F-EDF1B7FD71BF}"/>
              </a:ext>
            </a:extLst>
          </p:cNvPr>
          <p:cNvSpPr txBox="1"/>
          <p:nvPr/>
        </p:nvSpPr>
        <p:spPr>
          <a:xfrm>
            <a:off x="2729947" y="3486236"/>
            <a:ext cx="5261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cờ CARO (Alpha-beta pruning)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35ADA34-AD7C-4721-8DFB-2127E70C5651}"/>
              </a:ext>
            </a:extLst>
          </p:cNvPr>
          <p:cNvSpPr txBox="1"/>
          <p:nvPr/>
        </p:nvSpPr>
        <p:spPr>
          <a:xfrm>
            <a:off x="4134678" y="5102087"/>
            <a:ext cx="4691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Việt Hùng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                     Thoeun Rathana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79E3-929F-4874-B08A-0023B47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FB19B-7D85-4435-B699-4AD2285329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9" y="1460810"/>
            <a:ext cx="6389649" cy="38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AFE8-5A8E-4C86-A865-B77C1037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pic>
        <p:nvPicPr>
          <p:cNvPr id="4" name="image5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9FF4A3-7212-49BF-B92C-D910029EC5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8825" y="1406525"/>
            <a:ext cx="7486650" cy="47815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5723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0466-3488-43B7-8B43-B7405D3F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pic>
        <p:nvPicPr>
          <p:cNvPr id="4" name="image8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BDE24-E3DD-4214-86B4-DEB863F941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35012" y="2111375"/>
            <a:ext cx="7534275" cy="33718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446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9DA-7F31-4FAA-80B0-DF7BB0C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thuật cắt tỉa Alpha-Beta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5DCB-EA53-4242-9D66-6277F51E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Sử dụng giải thuật cắt tỉa alpha-beta để tìm nước đi tối ưu cho máy tính:</a:t>
            </a:r>
          </a:p>
          <a:p>
            <a:pPr marL="0" indent="0">
              <a:buNone/>
              <a:defRPr/>
            </a:pPr>
            <a: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State: 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2 chiều đại diện cho bàn cờ.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tử có giá trị :</a:t>
            </a:r>
          </a:p>
          <a:p>
            <a:pPr marL="742950" lvl="1" indent="-285750"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 0 khi ô trống</a:t>
            </a:r>
          </a:p>
          <a:p>
            <a:pPr marL="742950" lvl="1" indent="-285750"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 1 nếu là n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đi của máy</a:t>
            </a:r>
          </a:p>
          <a:p>
            <a:pPr marL="742950" lvl="1" indent="-285750"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 2 nếu là n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đi của ng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 chơi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biến depth đại diện cho độ sâu cần xét</a:t>
            </a:r>
          </a:p>
          <a:p>
            <a:pPr marL="0" indent="0">
              <a:buNone/>
              <a:defRPr/>
            </a:pPr>
            <a: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Terminal-test: 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 Max-Value và Min-Value trả về giá trị nếu depth=0 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 trả về là một ô cờ có điểm cao nhất với state nhập vào</a:t>
            </a:r>
          </a:p>
          <a:p>
            <a:pPr lvl="2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6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56F8-E8C4-4AD0-ADBD-9F502083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Giải thuật cắt tỉa Alpha-Beta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A2BE-C7DF-4120-B207-444D744E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Successors(state): 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mảng 2 chiều đại diện cho bàn cờ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thêm 1 n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đi đang xét ngoài các n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đã có trong state nhập vào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Điểm của mỗi state: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với MAX:</a:t>
            </a: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Điểm(state) = Điểm(n</a:t>
            </a:r>
            <a:r>
              <a:rPr 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đi) –Điểm(n</a:t>
            </a:r>
            <a:r>
              <a:rPr 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đi tốt nhất của MIN sẽ đi nếu MAX đi n</a:t>
            </a:r>
            <a:r>
              <a:rPr 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đó) </a:t>
            </a:r>
          </a:p>
          <a:p>
            <a:pPr algn="ctr">
              <a:defRPr/>
            </a:pP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với MIN:</a:t>
            </a: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Điểm(state) = -Điểm(n</a:t>
            </a:r>
            <a:r>
              <a:rPr 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đi) +Điểm(n</a:t>
            </a:r>
            <a:r>
              <a:rPr 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đi tốt nhất của MAX sẽ đi nếu MIN đi n</a:t>
            </a:r>
            <a:r>
              <a:rPr 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đó) </a:t>
            </a:r>
          </a:p>
          <a:p>
            <a:pPr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defRPr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E633-B62E-4A5E-8BCD-5904C40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Cài đặt/ Cách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6A14-CA9A-45F0-BE59-197B904D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Chương trình là một Windows Form App được viết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 C#, muốn chạy chương trình chỉ cần chạy file .exe.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0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859E-809C-4DDF-B630-73527A7E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 Bảng so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3B1C7A-1108-44D4-B744-ABD8C1E2E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77882"/>
              </p:ext>
            </p:extLst>
          </p:nvPr>
        </p:nvGraphicFramePr>
        <p:xfrm>
          <a:off x="953590" y="2521131"/>
          <a:ext cx="7561760" cy="1702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002">
                  <a:extLst>
                    <a:ext uri="{9D8B030D-6E8A-4147-A177-3AD203B41FA5}">
                      <a16:colId xmlns:a16="http://schemas.microsoft.com/office/drawing/2014/main" val="284452855"/>
                    </a:ext>
                  </a:extLst>
                </a:gridCol>
                <a:gridCol w="3018028">
                  <a:extLst>
                    <a:ext uri="{9D8B030D-6E8A-4147-A177-3AD203B41FA5}">
                      <a16:colId xmlns:a16="http://schemas.microsoft.com/office/drawing/2014/main" val="2007057281"/>
                    </a:ext>
                  </a:extLst>
                </a:gridCol>
                <a:gridCol w="3334730">
                  <a:extLst>
                    <a:ext uri="{9D8B030D-6E8A-4147-A177-3AD203B41FA5}">
                      <a16:colId xmlns:a16="http://schemas.microsoft.com/office/drawing/2014/main" val="4107769985"/>
                    </a:ext>
                  </a:extLst>
                </a:gridCol>
              </a:tblGrid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</a:rPr>
                        <a:t>Đô</a:t>
                      </a:r>
                      <a:r>
                        <a:rPr lang="en-US" sz="2400">
                          <a:effectLst/>
                        </a:rPr>
                        <a:t>̣ </a:t>
                      </a:r>
                      <a:r>
                        <a:rPr lang="en-US" sz="2400" err="1">
                          <a:effectLst/>
                        </a:rPr>
                        <a:t>sâu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Alpha – Beta Pruning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Minimax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817837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157608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31365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15761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62097552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12482"/>
                  </a:ext>
                </a:extLst>
              </a:tr>
              <a:tr h="425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312041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err="1">
                          <a:effectLst/>
                        </a:rPr>
                        <a:t>Vô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cùng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lớn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56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8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78110-104E-4FAC-BB29-2F3704F69FAF}"/>
              </a:ext>
            </a:extLst>
          </p:cNvPr>
          <p:cNvSpPr txBox="1"/>
          <p:nvPr/>
        </p:nvSpPr>
        <p:spPr>
          <a:xfrm>
            <a:off x="3127513" y="3429000"/>
            <a:ext cx="4651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658" y="1849783"/>
            <a:ext cx="6428684" cy="4902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</a:t>
            </a: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</a:t>
            </a:r>
            <a:r>
              <a:rPr lang="vi-VN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Cài đặt/ Cách sử dụng</a:t>
            </a:r>
          </a:p>
          <a:p>
            <a:pPr marL="514350" indent="-514350">
              <a:buFont typeface="+mj-lt"/>
              <a:buAutoNum type="arabicPeriod"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sánh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79A6-7B70-4250-BB41-BF81F117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Tổng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caro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7F34-C723-4CD0-801A-85DDED31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346200"/>
            <a:ext cx="8283989" cy="490219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Bản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gomoku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Anh: Connect5,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Guziqi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Luật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</a:t>
            </a:r>
          </a:p>
          <a:p>
            <a:pPr lvl="1"/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2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ợt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O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chặn</a:t>
            </a:r>
            <a:r>
              <a:rPr lang="en-US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7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7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Ph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2154583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Hàm l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dựng hàm l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giá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  <a:p>
            <a:pPr marL="457200" indent="-457200">
              <a:buFont typeface="+mj-lt"/>
              <a:buAutoNum type="arabicPeriod"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2.4.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– Beta</a:t>
            </a: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7F24-9A86-44D9-847F-541B220F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Hàm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BBA6-7682-4EF2-A830-461A743C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có 2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1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đại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diện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khả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tạo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liền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bị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nhiều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sẽ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3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B1C5-92EA-4080-BE20-7860C0EB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Hàm 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D394-2B26-4B37-A047-AEA4C0C8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̣) sẽ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lượng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xuôi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đó.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Điểm số sau cùng đánh giá nước đi đó được tính bằng điểm lớn hơn trong 2 loại điểm là tấn công và phòng ngự.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B4B1-C7F4-4B68-B5A1-78352FD4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AE9F-65A6-4333-A945-E304A5D7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Đối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mảng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xuôi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chéo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ngược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phía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Với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duyệt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lượt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xuất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Mỗi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vị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là 0)</a:t>
            </a:r>
          </a:p>
        </p:txBody>
      </p:sp>
    </p:spTree>
    <p:extLst>
      <p:ext uri="{BB962C8B-B14F-4D97-AF65-F5344CB8AC3E}">
        <p14:creationId xmlns:p14="http://schemas.microsoft.com/office/powerpoint/2010/main" val="76660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377A-A8CF-4C2C-AD0F-2ADA649E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Ý t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52DD-AF1F-4AC6-8A1D-796E9BC6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địch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hoặc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nước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có ai đánh thì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vị và chuyển sang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phía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lại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tiếp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tục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địch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nữa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chặn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chỉ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tấn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0.</a:t>
            </a:r>
          </a:p>
          <a:p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Nếu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trống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thoát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vòng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lặp</a:t>
            </a:r>
            <a:r>
              <a: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7623-FFBD-4427-B873-BE6DF3C3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Giải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5E0-FFD6-46F0-A001-9AE466E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183273"/>
            <a:ext cx="8026400" cy="54395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gắng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giành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Giải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Node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536</TotalTime>
  <Words>1002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NỘI DUNG</vt:lpstr>
      <vt:lpstr>1. Tổng quan về trò chơi cờ caro</vt:lpstr>
      <vt:lpstr>2. Phương pháp xây dựng</vt:lpstr>
      <vt:lpstr>2.1. Hàm lượng giá</vt:lpstr>
      <vt:lpstr>2.1. Hàm lượng giá</vt:lpstr>
      <vt:lpstr>2.2. Ý tưởng xây dựng</vt:lpstr>
      <vt:lpstr>2.2. Ý tưởng xây dựng</vt:lpstr>
      <vt:lpstr>2.3. Giải thuật Minimax</vt:lpstr>
      <vt:lpstr>2.3. Giải thuật Minimax</vt:lpstr>
      <vt:lpstr>2.4. Giải thuật cắt tỉa Alpha-Beta</vt:lpstr>
      <vt:lpstr>2.4. Giải thuật cắt tỉa Alpha-Beta</vt:lpstr>
      <vt:lpstr>2.4. Giải thuật cắt tỉa Alpha-Beta</vt:lpstr>
      <vt:lpstr>2.4. Giải thuật cắt tỉa Alpha-Beta</vt:lpstr>
      <vt:lpstr>3. Cài đặt/ Cách sử dụng</vt:lpstr>
      <vt:lpstr>4. Bảng so sánh số node cần duyệt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Thi Dieu Mo 20162763</cp:lastModifiedBy>
  <cp:revision>57</cp:revision>
  <dcterms:created xsi:type="dcterms:W3CDTF">2016-07-25T07:53:11Z</dcterms:created>
  <dcterms:modified xsi:type="dcterms:W3CDTF">2019-12-04T03:17:56Z</dcterms:modified>
</cp:coreProperties>
</file>