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4" r:id="rId2"/>
    <p:sldId id="276" r:id="rId3"/>
    <p:sldId id="277" r:id="rId4"/>
    <p:sldId id="314" r:id="rId5"/>
    <p:sldId id="316" r:id="rId6"/>
    <p:sldId id="318" r:id="rId7"/>
    <p:sldId id="278" r:id="rId8"/>
    <p:sldId id="279" r:id="rId9"/>
    <p:sldId id="317" r:id="rId10"/>
    <p:sldId id="319" r:id="rId11"/>
    <p:sldId id="320" r:id="rId12"/>
    <p:sldId id="321" r:id="rId13"/>
    <p:sldId id="322" r:id="rId14"/>
    <p:sldId id="323" r:id="rId15"/>
    <p:sldId id="282" r:id="rId16"/>
    <p:sldId id="324" r:id="rId17"/>
    <p:sldId id="325" r:id="rId18"/>
    <p:sldId id="300" r:id="rId19"/>
    <p:sldId id="284" r:id="rId20"/>
    <p:sldId id="326" r:id="rId21"/>
    <p:sldId id="292" r:id="rId22"/>
    <p:sldId id="285" r:id="rId23"/>
    <p:sldId id="286" r:id="rId24"/>
    <p:sldId id="287" r:id="rId25"/>
    <p:sldId id="288" r:id="rId26"/>
    <p:sldId id="289" r:id="rId27"/>
    <p:sldId id="290" r:id="rId28"/>
    <p:sldId id="293" r:id="rId29"/>
    <p:sldId id="327" r:id="rId30"/>
    <p:sldId id="294" r:id="rId31"/>
    <p:sldId id="295" r:id="rId32"/>
    <p:sldId id="296" r:id="rId33"/>
  </p:sldIdLst>
  <p:sldSz cx="12188825" cy="6858000"/>
  <p:notesSz cx="6858000" cy="9144000"/>
  <p:defaultTextStyle>
    <a:defPPr rtl="0"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9796"/>
    <a:srgbClr val="390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8" d="100"/>
          <a:sy n="68" d="100"/>
        </p:scale>
        <p:origin x="616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vi-VN" dirty="0">
              <a:solidFill>
                <a:schemeClr val="tx2"/>
              </a:solidFill>
            </a:endParaRPr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F7488BD-4EA3-41F1-8DDF-9CDF7647C64B}" type="datetime1">
              <a:rPr lang="vi-VN" smtClean="0">
                <a:solidFill>
                  <a:schemeClr val="tx2"/>
                </a:solidFill>
              </a:rPr>
              <a:t>24/04/2018</a:t>
            </a:fld>
            <a:endParaRPr lang="vi-VN" dirty="0">
              <a:solidFill>
                <a:schemeClr val="tx2"/>
              </a:solidFill>
            </a:endParaRPr>
          </a:p>
        </p:txBody>
      </p:sp>
      <p:sp>
        <p:nvSpPr>
          <p:cNvPr id="4" name="Chỗ dành sẵ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vi-VN" dirty="0">
              <a:solidFill>
                <a:schemeClr val="tx2"/>
              </a:solidFill>
            </a:endParaRPr>
          </a:p>
        </p:txBody>
      </p:sp>
      <p:sp>
        <p:nvSpPr>
          <p:cNvPr id="5" name="Chỗ dành sẵn cho Số hiệu Bản chiế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vi-VN">
                <a:solidFill>
                  <a:schemeClr val="tx2"/>
                </a:solidFill>
              </a:rPr>
              <a:t>‹#›</a:t>
            </a:fld>
            <a:endParaRPr lang="vi-VN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vi-VN" noProof="0" dirty="0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6748BA8C-D7FB-42C9-A8F9-C37637DDC96D}" type="datetime1">
              <a:rPr lang="vi-VN" smtClean="0"/>
              <a:t>24/04/2018</a:t>
            </a:fld>
            <a:endParaRPr lang="vi-VN" dirty="0"/>
          </a:p>
        </p:txBody>
      </p:sp>
      <p:sp>
        <p:nvSpPr>
          <p:cNvPr id="4" name="Chỗ dành sẵn cho Hình ảnh của Bản chiế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 dirty="0"/>
          </a:p>
        </p:txBody>
      </p:sp>
      <p:sp>
        <p:nvSpPr>
          <p:cNvPr id="5" name="Chỗ dành sẵ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vi-VN" noProof="0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vi-VN" smtClean="0"/>
              <a:t>‹#›</a:t>
            </a:fld>
            <a:endParaRPr lang="vi-V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vi-VN" smtClean="0"/>
              <a:t>1</a:t>
            </a:fld>
            <a:endParaRPr lang="vi-V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vi-VN" b="1" dirty="0" err="1">
                <a:solidFill>
                  <a:srgbClr val="C00000"/>
                </a:solidFill>
                <a:sym typeface="+mn-ea"/>
              </a:rPr>
              <a:t>Usability</a:t>
            </a:r>
            <a:r>
              <a:rPr lang="vi-VN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vi-VN" b="1" dirty="0" err="1">
                <a:solidFill>
                  <a:srgbClr val="C00000"/>
                </a:solidFill>
                <a:sym typeface="+mn-ea"/>
              </a:rPr>
              <a:t>Checklist</a:t>
            </a:r>
            <a:r>
              <a:rPr lang="en-US" altLang="vi-VN" b="1" dirty="0" err="1">
                <a:solidFill>
                  <a:srgbClr val="C00000"/>
                </a:solidFill>
                <a:sym typeface="+mn-ea"/>
              </a:rPr>
              <a:t>: d.s k.t khả năng sử dụng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vi-VN" smtClean="0"/>
              <a:t>2</a:t>
            </a:fld>
            <a:endParaRPr lang="vi-V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Gui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testing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là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một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tập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hợp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các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kĩ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thuật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kiểm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chứng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giao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diện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của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một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phần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mềm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nhằm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đảm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bảo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rằng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phần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mềm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đó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giao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diện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tiện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dụng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và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thoả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các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chuẩn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đặt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ra</a:t>
            </a:r>
            <a:endParaRPr lang="vi-V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  <a:p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GUI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checklist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(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kiểm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tra danh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sách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)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là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một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trong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số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loại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của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kĩ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thuật</a:t>
            </a:r>
            <a:r>
              <a:rPr lang="vi-V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 GUI </a:t>
            </a:r>
            <a:r>
              <a:rPr lang="vi-VN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testing</a:t>
            </a:r>
            <a:endParaRPr lang="vi-VN" dirty="0" err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khiển tố(thành phần điều khiển): thành phần của GUI, người sử dụng thao tác với mấy tính, thực hiện thao tác bằng chuột, bàng phím.....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non-editable text feld: trường văn bản không thể chỉnh sữa</a:t>
            </a:r>
          </a:p>
          <a:p>
            <a:r>
              <a:rPr lang="en-US"/>
              <a:t>insert bar: thanh chèn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scroll bar: thanh cuộn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aesthetic: thẩm mỹ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datepiker: bảng chọn ngày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navigation checklist: d.s kiểm tra điều hướng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g chiếu Tiêu đề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Phụ đề 2"/>
          <p:cNvSpPr>
            <a:spLocks noGrp="1"/>
          </p:cNvSpPr>
          <p:nvPr>
            <p:ph type="subTitle" idx="1" hasCustomPrompt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vi-VN" noProof="0"/>
              <a:t>Bấm để chỉnh sửa kiểu tiêu đề phụ của Bản cái</a:t>
            </a:r>
            <a:endParaRPr lang="vi-VN" noProof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093A2F-55B4-486A-9B25-D89E587B478D}" type="datetime1">
              <a:rPr lang="vi-VN" smtClean="0"/>
              <a:t>24/04/2018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vi-VN" noProof="0"/>
              <a:t>‹#›</a:t>
            </a:fld>
            <a:endParaRPr lang="vi-VN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 hasCustomPrompt="1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A49937-FE3E-4C79-97BC-75D79670E357}" type="datetime1">
              <a:rPr lang="vi-VN" smtClean="0"/>
              <a:t>24/04/2018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vi-VN" noProof="0"/>
              <a:t>‹#›</a:t>
            </a:fld>
            <a:endParaRPr lang="vi-VN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Nội dung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348306-2561-43AD-98B0-98697C662F80}" type="datetime1">
              <a:rPr lang="vi-VN" smtClean="0"/>
              <a:t>24/04/2018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vi-VN" noProof="0"/>
              <a:t>‹#›</a:t>
            </a:fld>
            <a:endParaRPr lang="vi-VN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ầu trang của Mục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600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Nội dung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045" algn="l" rtl="0">
              <a:defRPr sz="1800"/>
            </a:lvl5pPr>
            <a:lvl6pPr marL="2011045" algn="l" rtl="0">
              <a:defRPr sz="1800"/>
            </a:lvl6pPr>
            <a:lvl7pPr marL="2011045" algn="l" rtl="0">
              <a:defRPr sz="1800"/>
            </a:lvl7pPr>
            <a:lvl8pPr marL="2011045" algn="l" rtl="0">
              <a:defRPr sz="1800"/>
            </a:lvl8pPr>
            <a:lvl9pPr marL="2011045" algn="l" rtl="0">
              <a:defRPr sz="1800"/>
            </a:lvl9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045" algn="l" rtl="0">
              <a:defRPr sz="1800"/>
            </a:lvl5pPr>
            <a:lvl6pPr marL="2011045" algn="l" rtl="0">
              <a:defRPr sz="1800"/>
            </a:lvl6pPr>
            <a:lvl7pPr marL="2011045" algn="l" rtl="0">
              <a:defRPr sz="1800"/>
            </a:lvl7pPr>
            <a:lvl8pPr marL="2011045" algn="l" rtl="0">
              <a:defRPr sz="1800"/>
            </a:lvl8pPr>
            <a:lvl9pPr marL="2011045" algn="l" rtl="0">
              <a:defRPr sz="1800"/>
            </a:lvl9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5C860D-99A7-44D8-A275-EDBD1ADA71C1}" type="datetime1">
              <a:rPr lang="vi-VN" smtClean="0"/>
              <a:t>24/04/2018</a:t>
            </a:fld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vi-VN" noProof="0"/>
              <a:t>‹#›</a:t>
            </a:fld>
            <a:endParaRPr lang="vi-VN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 hasCustomPrompt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600" indent="0" algn="l" rtl="0">
              <a:buNone/>
              <a:defRPr sz="2700" b="1"/>
            </a:lvl2pPr>
            <a:lvl3pPr marL="1219200" indent="0" algn="l" rtl="0">
              <a:buNone/>
              <a:defRPr sz="2400" b="1"/>
            </a:lvl3pPr>
            <a:lvl4pPr marL="1828165" indent="0" algn="l" rtl="0">
              <a:buNone/>
              <a:defRPr sz="2100" b="1"/>
            </a:lvl4pPr>
            <a:lvl5pPr marL="2437765" indent="0" algn="l" rtl="0">
              <a:buNone/>
              <a:defRPr sz="2100" b="1"/>
            </a:lvl5pPr>
            <a:lvl6pPr marL="3047365" indent="0" algn="l" rtl="0">
              <a:buNone/>
              <a:defRPr sz="2100" b="1"/>
            </a:lvl6pPr>
            <a:lvl7pPr marL="3656965" indent="0" algn="l" rtl="0">
              <a:buNone/>
              <a:defRPr sz="2100" b="1"/>
            </a:lvl7pPr>
            <a:lvl8pPr marL="4266565" indent="0" algn="l" rtl="0">
              <a:buNone/>
              <a:defRPr sz="2100" b="1"/>
            </a:lvl8pPr>
            <a:lvl9pPr marL="4876165" indent="0" algn="l" rtl="0">
              <a:buNone/>
              <a:defRPr sz="2100" b="1"/>
            </a:lvl9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045" algn="l" rtl="0">
              <a:defRPr sz="1800"/>
            </a:lvl5pPr>
            <a:lvl6pPr marL="2011045" algn="l" rtl="0">
              <a:defRPr sz="1800"/>
            </a:lvl6pPr>
            <a:lvl7pPr marL="2011045" algn="l" rtl="0">
              <a:defRPr sz="1800"/>
            </a:lvl7pPr>
            <a:lvl8pPr marL="2011045" algn="l" rtl="0">
              <a:defRPr sz="1800"/>
            </a:lvl8pPr>
            <a:lvl9pPr marL="2011045" algn="l" rtl="0">
              <a:defRPr sz="1800"/>
            </a:lvl9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5" name="Chỗ dành sẵ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600" indent="0" algn="l" rtl="0">
              <a:buNone/>
              <a:defRPr sz="2700" b="1"/>
            </a:lvl2pPr>
            <a:lvl3pPr marL="1219200" indent="0" algn="l" rtl="0">
              <a:buNone/>
              <a:defRPr sz="2400" b="1"/>
            </a:lvl3pPr>
            <a:lvl4pPr marL="1828165" indent="0" algn="l" rtl="0">
              <a:buNone/>
              <a:defRPr sz="2100" b="1"/>
            </a:lvl4pPr>
            <a:lvl5pPr marL="2437765" indent="0" algn="l" rtl="0">
              <a:buNone/>
              <a:defRPr sz="2100" b="1"/>
            </a:lvl5pPr>
            <a:lvl6pPr marL="3047365" indent="0" algn="l" rtl="0">
              <a:buNone/>
              <a:defRPr sz="2100" b="1"/>
            </a:lvl6pPr>
            <a:lvl7pPr marL="3656965" indent="0" algn="l" rtl="0">
              <a:buNone/>
              <a:defRPr sz="2100" b="1"/>
            </a:lvl7pPr>
            <a:lvl8pPr marL="4266565" indent="0" algn="l" rtl="0">
              <a:buNone/>
              <a:defRPr sz="2100" b="1"/>
            </a:lvl8pPr>
            <a:lvl9pPr marL="4876165" indent="0" algn="l" rtl="0">
              <a:buNone/>
              <a:defRPr sz="2100" b="1"/>
            </a:lvl9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</p:txBody>
      </p:sp>
      <p:sp>
        <p:nvSpPr>
          <p:cNvPr id="6" name="Chỗ dành sẵ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045" algn="l" rtl="0">
              <a:defRPr sz="1800"/>
            </a:lvl5pPr>
            <a:lvl6pPr marL="2011045" algn="l" rtl="0">
              <a:defRPr sz="1800"/>
            </a:lvl6pPr>
            <a:lvl7pPr marL="2011045" algn="l" rtl="0">
              <a:defRPr sz="1800"/>
            </a:lvl7pPr>
            <a:lvl8pPr marL="2011045" algn="l" rtl="0">
              <a:defRPr sz="1800"/>
            </a:lvl8pPr>
            <a:lvl9pPr marL="2011045" algn="l" rtl="0">
              <a:defRPr sz="1800"/>
            </a:lvl9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7" name="Chỗ dành sẵn cho Ngày thá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141CF4-A510-40F3-8517-8F8E9E1EC2FA}" type="datetime1">
              <a:rPr lang="vi-VN" smtClean="0"/>
              <a:t>24/04/2018</a:t>
            </a:fld>
            <a:endParaRPr lang="vi-VN" dirty="0"/>
          </a:p>
        </p:txBody>
      </p:sp>
      <p:sp>
        <p:nvSpPr>
          <p:cNvPr id="8" name="Chỗ dành sẵ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9" name="Chỗ dành sẵn cho Số hiệu Bản chiế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vi-VN" noProof="0"/>
              <a:t>‹#›</a:t>
            </a:fld>
            <a:endParaRPr lang="vi-VN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A5783D-A9D8-41AC-BB39-AFDB23DEE782}" type="datetime1">
              <a:rPr lang="vi-VN" smtClean="0"/>
              <a:t>24/04/2018</a:t>
            </a:fld>
            <a:endParaRPr lang="vi-VN" dirty="0"/>
          </a:p>
        </p:txBody>
      </p:sp>
      <p:sp>
        <p:nvSpPr>
          <p:cNvPr id="4" name="Chỗ dành sẵ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5" name="Chỗ dành sẵn cho Số hiệu Bản chiế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vi-VN" noProof="0"/>
              <a:t>‹#›</a:t>
            </a:fld>
            <a:endParaRPr lang="vi-VN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Ngày thá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5F0EFA-8CBE-4769-8FC0-7DB1640C3A60}" type="datetime1">
              <a:rPr lang="vi-VN" smtClean="0"/>
              <a:t>24/04/2018</a:t>
            </a:fld>
            <a:endParaRPr lang="vi-VN" dirty="0"/>
          </a:p>
        </p:txBody>
      </p:sp>
      <p:sp>
        <p:nvSpPr>
          <p:cNvPr id="3" name="Chỗ dành sẵ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4" name="Chỗ dành sẵn cho Số hiệu Bản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vi-VN" noProof="0"/>
              <a:t>‹#›</a:t>
            </a:fld>
            <a:endParaRPr lang="vi-VN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ình chữ nhật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Nội dung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600" indent="0" algn="l" rtl="0">
              <a:buNone/>
              <a:defRPr sz="1600"/>
            </a:lvl2pPr>
            <a:lvl3pPr marL="1219200" indent="0" algn="l" rtl="0">
              <a:buNone/>
              <a:defRPr sz="1300"/>
            </a:lvl3pPr>
            <a:lvl4pPr marL="1828165" indent="0" algn="l" rtl="0">
              <a:buNone/>
              <a:defRPr sz="1200"/>
            </a:lvl4pPr>
            <a:lvl5pPr marL="2437765" indent="0" algn="l" rtl="0">
              <a:buNone/>
              <a:defRPr sz="1200"/>
            </a:lvl5pPr>
            <a:lvl6pPr marL="3047365" indent="0" algn="l" rtl="0">
              <a:buNone/>
              <a:defRPr sz="1200"/>
            </a:lvl6pPr>
            <a:lvl7pPr marL="3656965" indent="0" algn="l" rtl="0">
              <a:buNone/>
              <a:defRPr sz="1200"/>
            </a:lvl7pPr>
            <a:lvl8pPr marL="4266565" indent="0" algn="l" rtl="0">
              <a:buNone/>
              <a:defRPr sz="1200"/>
            </a:lvl8pPr>
            <a:lvl9pPr marL="4876165" indent="0" algn="l" rtl="0">
              <a:buNone/>
              <a:defRPr sz="1200"/>
            </a:lvl9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007A34-E65C-4FF8-B80B-480601193521}" type="datetime1">
              <a:rPr lang="vi-VN" smtClean="0"/>
              <a:t>24/04/2018</a:t>
            </a:fld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vi-VN" noProof="0"/>
              <a:t>‹#›</a:t>
            </a:fld>
            <a:endParaRPr lang="vi-VN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ình chữ nhật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Ảnh 2"/>
          <p:cNvSpPr>
            <a:spLocks noGrp="1"/>
          </p:cNvSpPr>
          <p:nvPr>
            <p:ph type="pic" idx="1" hasCustomPrompt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600" indent="0" algn="l" rtl="0">
              <a:buNone/>
              <a:defRPr sz="3700"/>
            </a:lvl2pPr>
            <a:lvl3pPr marL="1219200" indent="0" algn="l" rtl="0">
              <a:buNone/>
              <a:defRPr sz="3200"/>
            </a:lvl3pPr>
            <a:lvl4pPr marL="1828165" indent="0" algn="l" rtl="0">
              <a:buNone/>
              <a:defRPr sz="2700"/>
            </a:lvl4pPr>
            <a:lvl5pPr marL="2437765" indent="0" algn="l" rtl="0">
              <a:buNone/>
              <a:defRPr sz="2700"/>
            </a:lvl5pPr>
            <a:lvl6pPr marL="3047365" indent="0" algn="l" rtl="0">
              <a:buNone/>
              <a:defRPr sz="2700"/>
            </a:lvl6pPr>
            <a:lvl7pPr marL="3656965" indent="0" algn="l" rtl="0">
              <a:buNone/>
              <a:defRPr sz="2700"/>
            </a:lvl7pPr>
            <a:lvl8pPr marL="4266565" indent="0" algn="l" rtl="0">
              <a:buNone/>
              <a:defRPr sz="2700"/>
            </a:lvl8pPr>
            <a:lvl9pPr marL="4876165" indent="0" algn="l" rtl="0">
              <a:buNone/>
              <a:defRPr sz="2700"/>
            </a:lvl9pPr>
          </a:lstStyle>
          <a:p>
            <a:pPr rtl="0"/>
            <a:r>
              <a:rPr lang="vi-VN" noProof="0"/>
              <a:t>Bấm biểu tượng để thêm hình ảnh</a:t>
            </a:r>
            <a:endParaRPr lang="vi-VN" noProof="0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600" indent="0" algn="l" rtl="0">
              <a:buNone/>
              <a:defRPr sz="1600"/>
            </a:lvl2pPr>
            <a:lvl3pPr marL="1219200" indent="0" algn="l" rtl="0">
              <a:buNone/>
              <a:defRPr sz="1300"/>
            </a:lvl3pPr>
            <a:lvl4pPr marL="1828165" indent="0" algn="l" rtl="0">
              <a:buNone/>
              <a:defRPr sz="1200"/>
            </a:lvl4pPr>
            <a:lvl5pPr marL="2437765" indent="0" algn="l" rtl="0">
              <a:buNone/>
              <a:defRPr sz="1200"/>
            </a:lvl5pPr>
            <a:lvl6pPr marL="3047365" indent="0" algn="l" rtl="0">
              <a:buNone/>
              <a:defRPr sz="1200"/>
            </a:lvl6pPr>
            <a:lvl7pPr marL="3656965" indent="0" algn="l" rtl="0">
              <a:buNone/>
              <a:defRPr sz="1200"/>
            </a:lvl7pPr>
            <a:lvl8pPr marL="4266565" indent="0" algn="l" rtl="0">
              <a:buNone/>
              <a:defRPr sz="1200"/>
            </a:lvl8pPr>
            <a:lvl9pPr marL="4876165" indent="0" algn="l" rtl="0">
              <a:buNone/>
              <a:defRPr sz="1200"/>
            </a:lvl9pPr>
          </a:lstStyle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5C1AF-6DF5-42E3-A9CA-D27E3FB091E3}" type="datetime1">
              <a:rPr lang="vi-VN" smtClean="0"/>
              <a:t>24/04/2018</a:t>
            </a:fld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vi-VN" noProof="0"/>
              <a:t>‹#›</a:t>
            </a:fld>
            <a:endParaRPr lang="vi-VN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ình chữ nhật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Chỗ dành sẵn cho Tiêu đề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vi-VN" dirty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81DF1069-32CD-4216-BC9E-C4866D87C236}" type="datetime1">
              <a:rPr lang="vi-VN" smtClean="0"/>
              <a:t>24/04/2018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vi-VN" noProof="0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vi-VN" smtClean="0"/>
              <a:t>‹#›</a:t>
            </a:fld>
            <a:endParaRPr lang="vi-V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565" rtl="0" eaLnBrk="1" latinLnBrk="0" hangingPunct="1">
        <a:lnSpc>
          <a:spcPct val="85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5000"/>
        </a:lnSpc>
        <a:spcBef>
          <a:spcPts val="1865"/>
        </a:spcBef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anose="020B0502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40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960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45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76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48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0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8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l.messenger.com/l.php?u=http://usabilitylab.walkme.com/gui-testing-checklist/&amp;h=ATO_ENg90-2NA32PR-XZ5XWKG4sCu6nO9B3FXZbjD6Cd2aq6D6TjF6vNlwlh3yxBbkAVrJgeoUIEkhMxS3-qU8Dadnrmvuw8FTKtPp9i4LfUxeY4klR7j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4672383" y="914401"/>
            <a:ext cx="7008574" cy="1066799"/>
          </a:xfrm>
        </p:spPr>
        <p:txBody>
          <a:bodyPr rtlCol="0">
            <a:normAutofit/>
          </a:bodyPr>
          <a:lstStyle/>
          <a:p>
            <a:r>
              <a:rPr lang="en-US" sz="6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 Extra Bold" panose="02060903040505020403" charset="0"/>
              </a:rPr>
              <a:t>GUI Checklist</a:t>
            </a:r>
          </a:p>
        </p:txBody>
      </p:sp>
      <p:sp>
        <p:nvSpPr>
          <p:cNvPr id="3" name="Phụ đề 2"/>
          <p:cNvSpPr>
            <a:spLocks noGrp="1"/>
          </p:cNvSpPr>
          <p:nvPr>
            <p:ph type="subTitle" idx="1"/>
          </p:nvPr>
        </p:nvSpPr>
        <p:spPr>
          <a:xfrm>
            <a:off x="4189412" y="2895600"/>
            <a:ext cx="7772400" cy="3810000"/>
          </a:xfrm>
        </p:spPr>
        <p:txBody>
          <a:bodyPr rtlCol="0">
            <a:normAutofit/>
          </a:bodyPr>
          <a:lstStyle/>
          <a:p>
            <a:r>
              <a:rPr lang="en-US" i="1" dirty="0" err="1"/>
              <a:t>Giảng</a:t>
            </a:r>
            <a:r>
              <a:rPr lang="en-US" i="1" dirty="0"/>
              <a:t> </a:t>
            </a:r>
            <a:r>
              <a:rPr lang="en-US" i="1" dirty="0" err="1"/>
              <a:t>viên</a:t>
            </a:r>
            <a:r>
              <a:rPr lang="en-US" i="1" dirty="0"/>
              <a:t> h</a:t>
            </a:r>
            <a:r>
              <a:rPr lang="vi-VN" i="1" dirty="0"/>
              <a:t>ư</a:t>
            </a:r>
            <a:r>
              <a:rPr lang="en-US" i="1" dirty="0" err="1"/>
              <a:t>ớng</a:t>
            </a:r>
            <a:r>
              <a:rPr lang="en-US" i="1" dirty="0"/>
              <a:t> </a:t>
            </a:r>
            <a:r>
              <a:rPr lang="en-US" i="1" dirty="0" err="1"/>
              <a:t>dẫn</a:t>
            </a:r>
            <a:r>
              <a:rPr lang="en-US" i="1" dirty="0"/>
              <a:t>: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Hoan</a:t>
            </a:r>
            <a:endParaRPr lang="en-US" dirty="0"/>
          </a:p>
          <a:p>
            <a:endParaRPr lang="en-US" dirty="0"/>
          </a:p>
          <a:p>
            <a:r>
              <a:rPr lang="en-US" i="1" dirty="0" err="1"/>
              <a:t>Thành</a:t>
            </a:r>
            <a:r>
              <a:rPr lang="en-US" i="1" dirty="0"/>
              <a:t> </a:t>
            </a:r>
            <a:r>
              <a:rPr lang="en-US" i="1" dirty="0" err="1"/>
              <a:t>viên</a:t>
            </a:r>
            <a:r>
              <a:rPr lang="en-US" i="1" dirty="0"/>
              <a:t>: </a:t>
            </a:r>
          </a:p>
          <a:p>
            <a:r>
              <a:rPr lang="en-US" dirty="0"/>
              <a:t>           </a:t>
            </a:r>
          </a:p>
          <a:p>
            <a:r>
              <a:rPr lang="en-US" dirty="0"/>
              <a:t>           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Nga      16520786</a:t>
            </a:r>
          </a:p>
          <a:p>
            <a:r>
              <a:rPr lang="en-US" dirty="0"/>
              <a:t>	</a:t>
            </a:r>
            <a:r>
              <a:rPr lang="en-US" dirty="0" err="1"/>
              <a:t>Phạm</a:t>
            </a:r>
            <a:r>
              <a:rPr lang="en-US" dirty="0"/>
              <a:t> Thanh </a:t>
            </a:r>
            <a:r>
              <a:rPr lang="en-US" dirty="0" err="1"/>
              <a:t>Trúc</a:t>
            </a:r>
            <a:r>
              <a:rPr lang="en-US" dirty="0"/>
              <a:t>    16521038 </a:t>
            </a:r>
          </a:p>
          <a:p>
            <a:r>
              <a:rPr lang="en-US" dirty="0"/>
              <a:t>	</a:t>
            </a:r>
            <a:r>
              <a:rPr lang="en-US" dirty="0" err="1"/>
              <a:t>Trần</a:t>
            </a:r>
            <a:r>
              <a:rPr lang="en-US" dirty="0"/>
              <a:t> Lê Minh            16520754</a:t>
            </a:r>
          </a:p>
          <a:p>
            <a:r>
              <a:rPr lang="en-US" dirty="0"/>
              <a:t>	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            14520954</a:t>
            </a:r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B9796"/>
                </a:solidFill>
                <a:sym typeface="+mn-ea"/>
              </a:rPr>
              <a:t>3. D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anh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sách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kiểm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tra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đối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t</a:t>
            </a:r>
            <a:r>
              <a:rPr lang="vi-VN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ư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ợng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chung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(General GUI Objects Checklist)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sym typeface="+mn-ea"/>
              </a:rPr>
              <a:t>Radio buttons</a:t>
            </a:r>
          </a:p>
          <a:p>
            <a:pPr lvl="0"/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Kiểm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tra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việc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chỉ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được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một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từ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những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nhất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định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được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đưa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ra.</a:t>
            </a:r>
          </a:p>
          <a:p>
            <a:pPr lvl="0"/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Người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dùng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thể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bất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kỳ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một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nào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bằng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cách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dùng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chuột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hay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phím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mũi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tên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trên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bàn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phím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Phím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mũi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tên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sẽ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check/ uncheck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</a:p>
          <a:p>
            <a:pPr lvl="0"/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Kiểm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tra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mặc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định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thì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phải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được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check.</a:t>
            </a:r>
          </a:p>
          <a:p>
            <a:pPr lvl="0"/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Kiểm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tra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sự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ảnh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hưởng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của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thành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khác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khi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check/ uncheck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một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nhất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định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Times New Roman" panose="02020603050405020304" charset="0"/>
              <a:sym typeface="+mn-ea"/>
            </a:endParaRPr>
          </a:p>
          <a:p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B9796"/>
                </a:solidFill>
                <a:sym typeface="+mn-ea"/>
              </a:rPr>
              <a:t>3. D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anh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sách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kiểm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tra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đối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t</a:t>
            </a:r>
            <a:r>
              <a:rPr lang="vi-VN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ư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ợng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chung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(General GUI Objects Checklist)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9859645" cy="447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 err="1">
                <a:solidFill>
                  <a:srgbClr val="C00000"/>
                </a:solidFill>
                <a:sym typeface="+mn-ea"/>
              </a:rPr>
              <a:t>Check</a:t>
            </a:r>
            <a:r>
              <a:rPr lang="vi-VN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vi-VN" b="1" dirty="0" err="1">
                <a:solidFill>
                  <a:srgbClr val="C00000"/>
                </a:solidFill>
                <a:sym typeface="+mn-ea"/>
              </a:rPr>
              <a:t>Boxes</a:t>
            </a:r>
          </a:p>
          <a:p>
            <a:pPr>
              <a:lnSpc>
                <a:spcPct val="18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Người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dùng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thể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nhiều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hơn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một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bằng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cách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check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vào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check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box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</a:p>
          <a:p>
            <a:pPr>
              <a:lnSpc>
                <a:spcPct val="15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Click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chuột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trên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check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box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để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thể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check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/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uncheck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này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</a:p>
          <a:p>
            <a:pPr marL="0" indent="0">
              <a:lnSpc>
                <a:spcPct val="85000"/>
              </a:lnSpc>
              <a:buNone/>
            </a:pPr>
            <a:endParaRPr lang="vi-VN" dirty="0">
              <a:solidFill>
                <a:schemeClr val="tx2"/>
              </a:solidFill>
              <a:latin typeface="Times New Roman" panose="02020603050405020304" charset="0"/>
              <a:sym typeface="+mn-ea"/>
            </a:endParaRPr>
          </a:p>
          <a:p>
            <a:pPr>
              <a:lnSpc>
                <a:spcPct val="8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Phím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space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cũng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thể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check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/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uncheck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này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B9796"/>
                </a:solidFill>
                <a:sym typeface="+mn-ea"/>
              </a:rPr>
              <a:t>3. D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anh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sách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kiểm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tra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đối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t</a:t>
            </a:r>
            <a:r>
              <a:rPr lang="vi-VN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ư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ợng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chung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(General GUI Objects Checklist)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985" y="1567815"/>
            <a:ext cx="8963660" cy="4470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b="1" dirty="0" err="1">
                <a:solidFill>
                  <a:srgbClr val="C00000"/>
                </a:solidFill>
                <a:sym typeface="+mn-ea"/>
              </a:rPr>
              <a:t>Check</a:t>
            </a:r>
            <a:r>
              <a:rPr lang="vi-VN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vi-VN" b="1" dirty="0" err="1">
                <a:solidFill>
                  <a:srgbClr val="C00000"/>
                </a:solidFill>
                <a:sym typeface="+mn-ea"/>
              </a:rPr>
              <a:t>Boxes</a:t>
            </a:r>
          </a:p>
          <a:p>
            <a:pPr>
              <a:lnSpc>
                <a:spcPct val="11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Click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chuột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trên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[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All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]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thì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check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box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sẽ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check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</a:p>
          <a:p>
            <a:pPr>
              <a:lnSpc>
                <a:spcPct val="115000"/>
              </a:lnSpc>
            </a:pPr>
            <a:endParaRPr lang="vi-VN" dirty="0">
              <a:solidFill>
                <a:schemeClr val="tx2"/>
              </a:solidFill>
              <a:latin typeface="Times New Roman" panose="02020603050405020304" charset="0"/>
              <a:sym typeface="+mn-ea"/>
            </a:endParaRPr>
          </a:p>
          <a:p>
            <a:pPr>
              <a:lnSpc>
                <a:spcPct val="115000"/>
              </a:lnSpc>
            </a:pPr>
            <a:endParaRPr lang="vi-VN" dirty="0">
              <a:solidFill>
                <a:schemeClr val="tx2"/>
              </a:solidFill>
              <a:latin typeface="Times New Roman" panose="02020603050405020304" charset="0"/>
              <a:sym typeface="+mn-ea"/>
            </a:endParaRPr>
          </a:p>
          <a:p>
            <a:pPr>
              <a:lnSpc>
                <a:spcPct val="115000"/>
              </a:lnSpc>
            </a:pPr>
            <a:endParaRPr lang="vi-VN" dirty="0">
              <a:solidFill>
                <a:schemeClr val="tx2"/>
              </a:solidFill>
              <a:latin typeface="Times New Roman" panose="02020603050405020304" charset="0"/>
              <a:sym typeface="+mn-ea"/>
            </a:endParaRPr>
          </a:p>
          <a:p>
            <a:endParaRPr lang="vi-VN" dirty="0">
              <a:solidFill>
                <a:schemeClr val="tx2"/>
              </a:solidFill>
              <a:latin typeface="Times New Roman" panose="02020603050405020304" charset="0"/>
              <a:sym typeface="+mn-ea"/>
            </a:endParaRPr>
          </a:p>
          <a:p>
            <a:pPr>
              <a:lnSpc>
                <a:spcPct val="11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Nếu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người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dùng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uncheck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một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nào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thì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[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All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]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sẽ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uncheck</a:t>
            </a:r>
          </a:p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2680" y="2897505"/>
            <a:ext cx="2152650" cy="1619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B9796"/>
                </a:solidFill>
                <a:sym typeface="+mn-ea"/>
              </a:rPr>
              <a:t>3. D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anh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sách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kiểm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tra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đối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t</a:t>
            </a:r>
            <a:r>
              <a:rPr lang="vi-VN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ư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ợng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chung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(General GUI Objects Checklist)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9887585" cy="4470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b="1" dirty="0" err="1">
                <a:solidFill>
                  <a:srgbClr val="C00000"/>
                </a:solidFill>
                <a:sym typeface="+mn-ea"/>
              </a:rPr>
              <a:t>Drop</a:t>
            </a:r>
            <a:r>
              <a:rPr lang="vi-VN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vi-VN" b="1" dirty="0" err="1">
                <a:solidFill>
                  <a:srgbClr val="C00000"/>
                </a:solidFill>
                <a:sym typeface="+mn-ea"/>
              </a:rPr>
              <a:t>Down</a:t>
            </a:r>
            <a:r>
              <a:rPr lang="vi-VN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vi-VN" b="1" dirty="0" err="1">
                <a:solidFill>
                  <a:srgbClr val="C00000"/>
                </a:solidFill>
                <a:sym typeface="+mn-ea"/>
              </a:rPr>
              <a:t>List</a:t>
            </a:r>
            <a:r>
              <a:rPr lang="vi-VN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vi-VN" b="1" dirty="0" err="1">
                <a:solidFill>
                  <a:srgbClr val="C00000"/>
                </a:solidFill>
                <a:sym typeface="+mn-ea"/>
              </a:rPr>
              <a:t>Boxes</a:t>
            </a:r>
          </a:p>
          <a:p>
            <a:pPr marL="0" indent="0">
              <a:buNone/>
            </a:pPr>
            <a:endParaRPr lang="vi-VN" b="1" dirty="0" err="1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endParaRPr lang="vi-VN" b="1" dirty="0" err="1">
              <a:sym typeface="+mn-ea"/>
            </a:endParaRPr>
          </a:p>
          <a:p>
            <a:pPr marL="0" indent="0">
              <a:buNone/>
            </a:pPr>
            <a:endParaRPr lang="vi-VN" b="1" dirty="0" err="1">
              <a:sym typeface="+mn-ea"/>
            </a:endParaRPr>
          </a:p>
          <a:p>
            <a:pPr marL="0" indent="0">
              <a:buNone/>
            </a:pPr>
            <a:endParaRPr lang="vi-VN" b="1" dirty="0" err="1">
              <a:sym typeface="+mn-ea"/>
            </a:endParaRPr>
          </a:p>
          <a:p>
            <a:pPr>
              <a:lnSpc>
                <a:spcPct val="15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Nhấn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phím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mũi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tên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để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một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mong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muốn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trong danh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sách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sẵn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cho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người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dùng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 Danh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sách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này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thể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thanh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cuộn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khi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nhiều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và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người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dùng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không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thể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gõ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vào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</a:p>
          <a:p>
            <a:endParaRPr lang="vi-VN" dirty="0">
              <a:solidFill>
                <a:schemeClr val="tx2"/>
              </a:solidFill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70530" y="2117725"/>
            <a:ext cx="4977130" cy="2073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B9796"/>
                </a:solidFill>
                <a:sym typeface="+mn-ea"/>
              </a:rPr>
              <a:t>3. D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anh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sách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kiểm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tra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đối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t</a:t>
            </a:r>
            <a:r>
              <a:rPr lang="vi-VN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ư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ợng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chung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(General GUI Objects Checklist)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10531475" cy="447040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vi-VN" b="1" dirty="0" err="1">
                <a:solidFill>
                  <a:srgbClr val="C00000"/>
                </a:solidFill>
                <a:sym typeface="+mn-ea"/>
              </a:rPr>
              <a:t>Drop</a:t>
            </a:r>
            <a:r>
              <a:rPr lang="vi-VN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vi-VN" b="1" dirty="0" err="1">
                <a:solidFill>
                  <a:srgbClr val="C00000"/>
                </a:solidFill>
                <a:sym typeface="+mn-ea"/>
              </a:rPr>
              <a:t>Down</a:t>
            </a:r>
            <a:r>
              <a:rPr lang="vi-VN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vi-VN" b="1" dirty="0" err="1">
                <a:solidFill>
                  <a:srgbClr val="C00000"/>
                </a:solidFill>
                <a:sym typeface="+mn-ea"/>
              </a:rPr>
              <a:t>List</a:t>
            </a:r>
            <a:r>
              <a:rPr lang="vi-VN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vi-VN" b="1" dirty="0" err="1">
                <a:solidFill>
                  <a:srgbClr val="C00000"/>
                </a:solidFill>
                <a:sym typeface="+mn-ea"/>
              </a:rPr>
              <a:t>Boxes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Gõ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một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ký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tự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trên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bàn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phím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thì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nên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hiển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ký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tự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đầu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tiên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giống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với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ký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tự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người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dùng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nhập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  <a:endParaRPr lang="vi-VN" dirty="0"/>
          </a:p>
          <a:p>
            <a:pPr>
              <a:lnSpc>
                <a:spcPct val="13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trong danh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sách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nên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hiển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và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sắp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xếp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theo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alphabet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</a:p>
          <a:p>
            <a:pPr>
              <a:lnSpc>
                <a:spcPct val="13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người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dùng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thì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cần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hiển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lên.</a:t>
            </a:r>
          </a:p>
          <a:p>
            <a:pPr>
              <a:lnSpc>
                <a:spcPct val="13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Chỉ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một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mặc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định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hoặc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một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là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blank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trong danh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sách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</a:p>
          <a:p>
            <a:pPr>
              <a:lnSpc>
                <a:spcPct val="13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Sẽ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ẩn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danh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sách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khi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người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dùng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focus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khỏi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</a:p>
          <a:p>
            <a:endParaRPr lang="vi-VN" dirty="0">
              <a:solidFill>
                <a:schemeClr val="tx2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B9796"/>
                </a:solidFill>
                <a:sym typeface="+mn-ea"/>
              </a:rPr>
              <a:t>3. D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anh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sách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kiểm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tra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đối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t</a:t>
            </a:r>
            <a:r>
              <a:rPr lang="vi-VN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ư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ợng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chung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(General GUI Objects Checklist)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5500370" cy="41217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vi-VN" b="1" dirty="0" err="1">
                <a:solidFill>
                  <a:srgbClr val="C00000"/>
                </a:solidFill>
              </a:rPr>
              <a:t>Combo</a:t>
            </a:r>
            <a:r>
              <a:rPr lang="vi-VN" b="1" dirty="0">
                <a:solidFill>
                  <a:srgbClr val="C00000"/>
                </a:solidFill>
              </a:rPr>
              <a:t> </a:t>
            </a:r>
            <a:r>
              <a:rPr lang="vi-VN" b="1" dirty="0" err="1">
                <a:solidFill>
                  <a:srgbClr val="C00000"/>
                </a:solidFill>
              </a:rPr>
              <a:t>Boxes</a:t>
            </a:r>
          </a:p>
          <a:p>
            <a:pPr>
              <a:lnSpc>
                <a:spcPct val="155000"/>
              </a:lnSpc>
            </a:pP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Tương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tự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như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Drop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down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list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boxes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, nhưng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người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dùng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thể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text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trong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Combo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box</a:t>
            </a:r>
            <a:r>
              <a:rPr lang="vi-VN" dirty="0"/>
              <a:t>.</a:t>
            </a:r>
          </a:p>
          <a:p>
            <a:endParaRPr lang="vi-VN" dirty="0"/>
          </a:p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2980" y="2512695"/>
            <a:ext cx="3714115" cy="2338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B9796"/>
                </a:solidFill>
                <a:sym typeface="+mn-ea"/>
              </a:rPr>
              <a:t>3. D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anh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sách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kiểm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tra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đối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t</a:t>
            </a:r>
            <a:r>
              <a:rPr lang="vi-VN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ư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ợng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chung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(General GUI Objects Checklist)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6010275" cy="4470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b="1" dirty="0" err="1">
                <a:solidFill>
                  <a:srgbClr val="C00000"/>
                </a:solidFill>
                <a:sym typeface="+mn-ea"/>
              </a:rPr>
              <a:t>List</a:t>
            </a:r>
            <a:r>
              <a:rPr lang="vi-VN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vi-VN" b="1" dirty="0" err="1">
                <a:solidFill>
                  <a:srgbClr val="C00000"/>
                </a:solidFill>
                <a:sym typeface="+mn-ea"/>
              </a:rPr>
              <a:t>Boxes</a:t>
            </a:r>
          </a:p>
          <a:p>
            <a:pPr>
              <a:lnSpc>
                <a:spcPct val="11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thể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cho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phép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một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bằng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thao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click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chuột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hoặc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dùng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phím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mũi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tên.</a:t>
            </a:r>
          </a:p>
          <a:p>
            <a:pPr>
              <a:lnSpc>
                <a:spcPct val="11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Gõ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một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ký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tự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trên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bàn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phím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thì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nên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focus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trên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ký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tự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đầu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tiên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là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ký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tự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người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dùng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nhập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Luôn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chắc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rằng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hiển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scroll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bar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nếu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nhiều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tùy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trong danh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sách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</a:p>
          <a:p>
            <a:pPr>
              <a:lnSpc>
                <a:spcPct val="115000"/>
              </a:lnSpc>
            </a:pPr>
            <a:endParaRPr lang="vi-VN" dirty="0">
              <a:solidFill>
                <a:schemeClr val="tx2"/>
              </a:solidFill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76185" y="2378710"/>
            <a:ext cx="3865245" cy="2672715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185" y="2505710"/>
            <a:ext cx="3865245" cy="2672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B9796"/>
                </a:solidFill>
                <a:sym typeface="+mn-ea"/>
              </a:rPr>
              <a:t>3. D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anh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sách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kiểm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tra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đối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t</a:t>
            </a:r>
            <a:r>
              <a:rPr lang="vi-VN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ư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ợng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chung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(General GUI Objects Checklist)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965" y="2144395"/>
            <a:ext cx="10158095" cy="3853180"/>
          </a:xfrm>
        </p:spPr>
        <p:txBody>
          <a:bodyPr/>
          <a:lstStyle/>
          <a:p>
            <a:pPr marL="0" indent="0">
              <a:buNone/>
            </a:pPr>
            <a:r>
              <a:rPr lang="vi-VN" b="1" dirty="0" err="1">
                <a:solidFill>
                  <a:srgbClr val="C00000"/>
                </a:solidFill>
                <a:sym typeface="+mn-ea"/>
              </a:rPr>
              <a:t>Command</a:t>
            </a:r>
            <a:r>
              <a:rPr lang="vi-VN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vi-VN" b="1" dirty="0" err="1">
                <a:solidFill>
                  <a:srgbClr val="C00000"/>
                </a:solidFill>
                <a:sym typeface="+mn-ea"/>
              </a:rPr>
              <a:t>Buttons</a:t>
            </a:r>
          </a:p>
          <a:p>
            <a:pPr>
              <a:lnSpc>
                <a:spcPct val="17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Nếu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phím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nóng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cho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button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và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button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kích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hoạt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bởi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Alt</a:t>
            </a:r>
            <a:r>
              <a:rPr lang="vi-VN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+ </a:t>
            </a:r>
            <a:r>
              <a:rPr lang="vi-VN" dirty="0" err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ký</a:t>
            </a:r>
            <a:r>
              <a:rPr lang="vi-VN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tự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thì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đảm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bảo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rằng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không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sự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trùng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lặp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giữa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ký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tự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trên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cùng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một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màn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hình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</a:p>
          <a:p>
            <a:pPr>
              <a:lnSpc>
                <a:spcPct val="17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Click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chuột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trên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button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thì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thực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hiện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function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định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</a:p>
          <a:p>
            <a:pPr marL="0" indent="0">
              <a:lnSpc>
                <a:spcPct val="175000"/>
              </a:lnSpc>
              <a:buNone/>
            </a:pPr>
            <a:endParaRPr lang="vi-VN" dirty="0">
              <a:solidFill>
                <a:schemeClr val="tx2"/>
              </a:solidFill>
              <a:latin typeface="Times New Roman" panose="02020603050405020304" charset="0"/>
              <a:sym typeface="+mn-ea"/>
            </a:endParaRPr>
          </a:p>
          <a:p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charset="0"/>
              </a:rPr>
            </a:b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</a:rPr>
              <a:t>4.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</a:rPr>
              <a:t>Danh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</a:rPr>
              <a:t>sách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</a:rPr>
              <a:t>kiểm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</a:rPr>
              <a:t>tra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</a:rPr>
              <a:t>xác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</a:rPr>
              <a:t>thực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</a:rPr>
              <a:t>màn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</a:rPr>
              <a:t>hình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</a:rPr>
              <a:t> (Screen Validation Checklist)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117309" y="1600200"/>
            <a:ext cx="10157354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vi-VN" b="1" dirty="0">
                <a:solidFill>
                  <a:srgbClr val="C00000"/>
                </a:solidFill>
              </a:rPr>
              <a:t>Aesthetic</a:t>
            </a:r>
            <a:r>
              <a:rPr lang="vi-VN" b="1" dirty="0">
                <a:solidFill>
                  <a:srgbClr val="C00000"/>
                </a:solidFill>
              </a:rPr>
              <a:t> </a:t>
            </a:r>
            <a:r>
              <a:rPr lang="vi-VN" b="1" dirty="0" err="1">
                <a:solidFill>
                  <a:srgbClr val="C00000"/>
                </a:solidFill>
              </a:rPr>
              <a:t>Checklist</a:t>
            </a:r>
            <a:r>
              <a:rPr lang="en-US" altLang="vi-VN" b="1" dirty="0" err="1">
                <a:solidFill>
                  <a:srgbClr val="C00000"/>
                </a:solidFill>
              </a:rPr>
              <a:t>:</a:t>
            </a:r>
            <a:r>
              <a:rPr lang="en-US" altLang="vi-VN" b="1" dirty="0" err="1"/>
              <a:t> </a:t>
            </a:r>
            <a:r>
              <a:rPr lang="en-US" altLang="vi-VN" sz="2200" dirty="0" err="1">
                <a:solidFill>
                  <a:schemeClr val="tx2"/>
                </a:solidFill>
              </a:rPr>
              <a:t>chú ý bề ngoài của web, app, ứng dụng....khi test. Một số lưu ý khi test: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màu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nền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chung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của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toàn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bộ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màn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hình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,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màu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của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từng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phân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vùng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cụ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thể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rgbClr val="FF0000"/>
                </a:solidFill>
                <a:latin typeface="Times New Roman" panose="02020603050405020304" charset="0"/>
              </a:rPr>
              <a:t>màu</a:t>
            </a:r>
            <a:r>
              <a:rPr lang="vi-VN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rgbClr val="FF0000"/>
                </a:solidFill>
                <a:latin typeface="Times New Roman" panose="02020603050405020304" charset="0"/>
              </a:rPr>
              <a:t>chữ</a:t>
            </a:r>
            <a:r>
              <a:rPr lang="vi-VN" dirty="0">
                <a:solidFill>
                  <a:srgbClr val="FF0000"/>
                </a:solidFill>
                <a:latin typeface="Times New Roman" panose="02020603050405020304" charset="0"/>
              </a:rPr>
              <a:t>, </a:t>
            </a:r>
            <a:r>
              <a:rPr lang="vi-VN" dirty="0" err="1">
                <a:solidFill>
                  <a:srgbClr val="FF0000"/>
                </a:solidFill>
                <a:latin typeface="Times New Roman" panose="02020603050405020304" charset="0"/>
              </a:rPr>
              <a:t>font</a:t>
            </a:r>
            <a:r>
              <a:rPr lang="vi-VN" dirty="0">
                <a:solidFill>
                  <a:srgbClr val="FF0000"/>
                </a:solidFill>
                <a:latin typeface="Times New Roman" panose="02020603050405020304" charset="0"/>
              </a:rPr>
              <a:t>, </a:t>
            </a:r>
            <a:r>
              <a:rPr lang="vi-VN" dirty="0" err="1">
                <a:solidFill>
                  <a:srgbClr val="FF0000"/>
                </a:solidFill>
                <a:latin typeface="Times New Roman" panose="02020603050405020304" charset="0"/>
              </a:rPr>
              <a:t>font</a:t>
            </a:r>
            <a:r>
              <a:rPr lang="vi-VN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rgbClr val="FF0000"/>
                </a:solidFill>
                <a:latin typeface="Times New Roman" panose="02020603050405020304" charset="0"/>
              </a:rPr>
              <a:t>size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của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rgbClr val="00B0F0"/>
                </a:solidFill>
                <a:latin typeface="Times New Roman" panose="02020603050405020304" charset="0"/>
              </a:rPr>
              <a:t>textbox</a:t>
            </a:r>
            <a:r>
              <a:rPr lang="vi-VN" dirty="0">
                <a:solidFill>
                  <a:srgbClr val="00B0F0"/>
                </a:solidFill>
                <a:latin typeface="Times New Roman" panose="02020603050405020304" charset="0"/>
              </a:rPr>
              <a:t>.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background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charset="0"/>
              </a:rPr>
              <a:t>(</a:t>
            </a:r>
            <a:r>
              <a:rPr lang="vi-VN" dirty="0" err="1">
                <a:solidFill>
                  <a:srgbClr val="FF0000"/>
                </a:solidFill>
                <a:latin typeface="Times New Roman" panose="02020603050405020304" charset="0"/>
              </a:rPr>
              <a:t>màu</a:t>
            </a:r>
            <a:r>
              <a:rPr lang="vi-VN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rgbClr val="FF0000"/>
                </a:solidFill>
                <a:latin typeface="Times New Roman" panose="02020603050405020304" charset="0"/>
              </a:rPr>
              <a:t>nền</a:t>
            </a:r>
            <a:r>
              <a:rPr lang="vi-VN" dirty="0">
                <a:solidFill>
                  <a:srgbClr val="FF0000"/>
                </a:solidFill>
                <a:latin typeface="Times New Roman" panose="02020603050405020304" charset="0"/>
              </a:rPr>
              <a:t>)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của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rgbClr val="00B0F0"/>
                </a:solidFill>
                <a:latin typeface="Times New Roman" panose="02020603050405020304" charset="0"/>
              </a:rPr>
              <a:t>textbox</a:t>
            </a:r>
            <a:r>
              <a:rPr lang="vi-VN" dirty="0">
                <a:solidFill>
                  <a:srgbClr val="00B0F0"/>
                </a:solidFill>
                <a:latin typeface="Times New Roman" panose="02020603050405020304" charset="0"/>
              </a:rPr>
              <a:t>.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màu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chữ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,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font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,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font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size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của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label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background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(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màu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nền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)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của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label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màu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chữ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màu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nền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của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textbox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trong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chế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độ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read-only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pPr marL="0" indent="0">
              <a:buNone/>
            </a:pPr>
            <a:endParaRPr lang="vi-VN" dirty="0">
              <a:solidFill>
                <a:schemeClr val="tx2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117309" y="609600"/>
            <a:ext cx="10157354" cy="5562600"/>
          </a:xfrm>
        </p:spPr>
        <p:txBody>
          <a:bodyPr>
            <a:normAutofit fontScale="92500"/>
          </a:bodyPr>
          <a:lstStyle/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control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trên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màn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hình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canh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đều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hay không? (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Label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,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textbox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,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checkbox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,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list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, …)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mặc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định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ký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tự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chữ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ký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tự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số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đều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canh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trái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(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ngọai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trừ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trường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hợp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yêu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cầu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cụ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thể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).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mặc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định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số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đều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canh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phải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(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ngọai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trừ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trường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hợp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yêu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cầu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cụ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thể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).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nội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dung thông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báo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trên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màn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hình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cần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viết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đúng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chính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giá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input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chữ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hoa hay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chữ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thường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cần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hiển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đúng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textbox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yêu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cầu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set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border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hay không?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độ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phân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giải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của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màn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hình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set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theo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đúng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chuẩn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yêu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cầu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hay không?</a:t>
            </a:r>
          </a:p>
          <a:p>
            <a:endParaRPr lang="vi-VN" dirty="0">
              <a:solidFill>
                <a:schemeClr val="tx2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/>
        <p:txBody>
          <a:bodyPr rtlCol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rtl="0"/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rgbClr val="390BCF"/>
                </a:solidFill>
                <a:effectLst/>
              </a:rPr>
              <a:t>Nội</a:t>
            </a:r>
            <a:r>
              <a:rPr lang="en-US" dirty="0">
                <a:ln/>
                <a:solidFill>
                  <a:srgbClr val="390BCF"/>
                </a:solidFill>
                <a:effectLst/>
              </a:rPr>
              <a:t> </a:t>
            </a:r>
            <a:r>
              <a:rPr lang="en-US" dirty="0">
                <a:ln/>
                <a:solidFill>
                  <a:srgbClr val="390BCF"/>
                </a:solidFill>
                <a:effectLst/>
                <a:latin typeface="Times New Roman" panose="02020603050405020304" charset="0"/>
              </a:rPr>
              <a:t>dung</a:t>
            </a:r>
            <a:r>
              <a:rPr lang="en-US" dirty="0">
                <a:ln/>
                <a:solidFill>
                  <a:srgbClr val="390BCF"/>
                </a:solidFill>
                <a:effectLst/>
              </a:rPr>
              <a:t>:</a:t>
            </a:r>
          </a:p>
        </p:txBody>
      </p:sp>
      <p:sp>
        <p:nvSpPr>
          <p:cNvPr id="14" name="Chỗ dành sẵn cho Nội dung 1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Giới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thiệu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chung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về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GUI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và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GUI testing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Khái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niệm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GUI checklist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Danh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sách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tra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đối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t</a:t>
            </a:r>
            <a:r>
              <a:rPr lang="vi-VN" sz="2800" dirty="0">
                <a:solidFill>
                  <a:schemeClr val="tx2"/>
                </a:solidFill>
                <a:latin typeface="Times New Roman" panose="02020603050405020304" charset="0"/>
              </a:rPr>
              <a:t>ư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ợng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chung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(General GUI Objects Checklist)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Danh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sách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tra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xác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thực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màn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hình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(Screen Validation Checklist)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Kết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Luận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Tham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charset="0"/>
              </a:rPr>
              <a:t>khảo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charset="0"/>
                <a:sym typeface="+mn-ea"/>
              </a:rPr>
            </a:b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4.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Danh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sách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kiểm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tra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xác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thực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màn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hình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(Screen Validation Checklist)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b="1" dirty="0">
                <a:sym typeface="+mn-ea"/>
              </a:rPr>
              <a:t> </a:t>
            </a:r>
            <a:r>
              <a:rPr lang="vi-VN" b="1" dirty="0" err="1">
                <a:solidFill>
                  <a:srgbClr val="C00000"/>
                </a:solidFill>
                <a:sym typeface="+mn-ea"/>
              </a:rPr>
              <a:t>Validation</a:t>
            </a:r>
            <a:r>
              <a:rPr lang="vi-VN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vi-VN" b="1" dirty="0" err="1">
                <a:solidFill>
                  <a:srgbClr val="C00000"/>
                </a:solidFill>
                <a:sym typeface="+mn-ea"/>
              </a:rPr>
              <a:t>Checklist</a:t>
            </a:r>
            <a:r>
              <a:rPr lang="vi-VN" b="1" i="1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b="1" i="1" dirty="0">
                <a:solidFill>
                  <a:srgbClr val="C00000"/>
                </a:solidFill>
                <a:sym typeface="+mn-ea"/>
              </a:rPr>
              <a:t>(</a:t>
            </a:r>
            <a:r>
              <a:rPr lang="en-US" b="1" i="1" dirty="0" err="1">
                <a:solidFill>
                  <a:srgbClr val="C00000"/>
                </a:solidFill>
                <a:sym typeface="+mn-ea"/>
              </a:rPr>
              <a:t>danh</a:t>
            </a:r>
            <a:r>
              <a:rPr lang="en-US" b="1" i="1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b="1" i="1" dirty="0" err="1">
                <a:solidFill>
                  <a:srgbClr val="C00000"/>
                </a:solidFill>
                <a:sym typeface="+mn-ea"/>
              </a:rPr>
              <a:t>sách</a:t>
            </a:r>
            <a:r>
              <a:rPr lang="en-US" b="1" i="1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b="1" i="1" dirty="0" err="1">
                <a:solidFill>
                  <a:srgbClr val="C00000"/>
                </a:solidFill>
                <a:sym typeface="+mn-ea"/>
              </a:rPr>
              <a:t>kiểm</a:t>
            </a:r>
            <a:r>
              <a:rPr lang="en-US" b="1" i="1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b="1" i="1" dirty="0" err="1">
                <a:solidFill>
                  <a:srgbClr val="C00000"/>
                </a:solidFill>
                <a:sym typeface="+mn-ea"/>
              </a:rPr>
              <a:t>tra</a:t>
            </a:r>
            <a:r>
              <a:rPr lang="en-US" b="1" i="1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b="1" i="1" dirty="0" err="1">
                <a:solidFill>
                  <a:srgbClr val="C00000"/>
                </a:solidFill>
                <a:sym typeface="+mn-ea"/>
              </a:rPr>
              <a:t>xác</a:t>
            </a:r>
            <a:r>
              <a:rPr lang="en-US" b="1" i="1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b="1" i="1" dirty="0" err="1">
                <a:solidFill>
                  <a:srgbClr val="C00000"/>
                </a:solidFill>
                <a:sym typeface="+mn-ea"/>
              </a:rPr>
              <a:t>thực</a:t>
            </a:r>
            <a:r>
              <a:rPr lang="en-US" b="1" i="1" dirty="0">
                <a:solidFill>
                  <a:srgbClr val="C00000"/>
                </a:solidFill>
                <a:sym typeface="+mn-ea"/>
              </a:rPr>
              <a:t>)</a:t>
            </a:r>
            <a:endParaRPr lang="vi-VN" b="1" i="1" dirty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en-US" b="1" i="1" dirty="0">
                <a:sym typeface="+mn-ea"/>
              </a:rPr>
              <a:t>      </a:t>
            </a:r>
            <a:r>
              <a:rPr lang="vi-VN" b="1" i="1" dirty="0" err="1">
                <a:solidFill>
                  <a:srgbClr val="7030A0"/>
                </a:solidFill>
                <a:sym typeface="+mn-ea"/>
              </a:rPr>
              <a:t>Alpha</a:t>
            </a:r>
            <a:r>
              <a:rPr lang="vi-VN" b="1" i="1" dirty="0">
                <a:solidFill>
                  <a:srgbClr val="7030A0"/>
                </a:solidFill>
                <a:sym typeface="+mn-ea"/>
              </a:rPr>
              <a:t> </a:t>
            </a:r>
            <a:r>
              <a:rPr lang="vi-VN" b="1" i="1" dirty="0" err="1">
                <a:solidFill>
                  <a:srgbClr val="7030A0"/>
                </a:solidFill>
                <a:sym typeface="+mn-ea"/>
              </a:rPr>
              <a:t>Field</a:t>
            </a:r>
            <a:r>
              <a:rPr lang="vi-VN" b="1" i="1" dirty="0">
                <a:solidFill>
                  <a:srgbClr val="7030A0"/>
                </a:solidFill>
                <a:sym typeface="+mn-ea"/>
              </a:rPr>
              <a:t> </a:t>
            </a:r>
            <a:r>
              <a:rPr lang="vi-VN" b="1" i="1" dirty="0" err="1">
                <a:solidFill>
                  <a:srgbClr val="7030A0"/>
                </a:solidFill>
                <a:sym typeface="+mn-ea"/>
              </a:rPr>
              <a:t>Checks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cho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phép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null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hay không?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maxlength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/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minlength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maxlength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bằng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cách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copy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/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paste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dữ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liệu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vào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trong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field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cho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phép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nhập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blank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ở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vị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trí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đầu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tiên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của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dữ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liệu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cho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phép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nhập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blank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ở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vị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trí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cuối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cùng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của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dữ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liệu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nhập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dữ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liệu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chứa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HTML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tag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</a:p>
          <a:p>
            <a:endParaRPr lang="vi-VN" dirty="0">
              <a:solidFill>
                <a:schemeClr val="tx2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117309" y="914400"/>
            <a:ext cx="10157354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 i="1" dirty="0" err="1">
                <a:solidFill>
                  <a:srgbClr val="7030A0"/>
                </a:solidFill>
                <a:sym typeface="+mn-ea"/>
              </a:rPr>
              <a:t>Alpha</a:t>
            </a:r>
            <a:r>
              <a:rPr lang="vi-VN" b="1" i="1" dirty="0">
                <a:solidFill>
                  <a:srgbClr val="7030A0"/>
                </a:solidFill>
                <a:sym typeface="+mn-ea"/>
              </a:rPr>
              <a:t> </a:t>
            </a:r>
            <a:r>
              <a:rPr lang="vi-VN" b="1" i="1" dirty="0" err="1">
                <a:solidFill>
                  <a:srgbClr val="7030A0"/>
                </a:solidFill>
                <a:sym typeface="+mn-ea"/>
              </a:rPr>
              <a:t>Field</a:t>
            </a:r>
            <a:r>
              <a:rPr lang="vi-VN" b="1" i="1" dirty="0">
                <a:solidFill>
                  <a:srgbClr val="7030A0"/>
                </a:solidFill>
                <a:sym typeface="+mn-ea"/>
              </a:rPr>
              <a:t> </a:t>
            </a:r>
            <a:r>
              <a:rPr lang="vi-VN" b="1" i="1" dirty="0" err="1">
                <a:solidFill>
                  <a:srgbClr val="7030A0"/>
                </a:solidFill>
                <a:sym typeface="+mn-ea"/>
              </a:rPr>
              <a:t>Checks</a:t>
            </a:r>
            <a:endParaRPr lang="vi-VN" b="1" i="1" dirty="0" err="1">
              <a:solidFill>
                <a:srgbClr val="7030A0"/>
              </a:solidFill>
              <a:latin typeface="Times New Roman" panose="02020603050405020304" charset="0"/>
              <a:sym typeface="+mn-ea"/>
            </a:endParaRP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dữ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liệu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SQL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injection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Cho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phép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ký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tự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đặc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biệt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hay không?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phân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biệt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chữ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hoa/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chữ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thường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pPr>
              <a:lnSpc>
                <a:spcPct val="135000"/>
              </a:lnSpc>
            </a:pP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Phân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biệt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ja-JP" altLang="en-US" dirty="0">
                <a:solidFill>
                  <a:schemeClr val="tx2"/>
                </a:solidFill>
                <a:latin typeface="Times New Roman" panose="02020603050405020304" charset="0"/>
              </a:rPr>
              <a:t>全角</a:t>
            </a:r>
            <a:r>
              <a:rPr lang="en-US" altLang="ja-JP" dirty="0">
                <a:solidFill>
                  <a:schemeClr val="tx2"/>
                </a:solidFill>
                <a:latin typeface="Times New Roman" panose="02020603050405020304" charset="0"/>
              </a:rPr>
              <a:t>/</a:t>
            </a:r>
            <a:r>
              <a:rPr lang="ja-JP" altLang="en-US" dirty="0">
                <a:solidFill>
                  <a:schemeClr val="tx2"/>
                </a:solidFill>
                <a:latin typeface="Times New Roman" panose="02020603050405020304" charset="0"/>
              </a:rPr>
              <a:t>半角 </a:t>
            </a:r>
            <a:r>
              <a:rPr lang="en-US" altLang="ja-JP" dirty="0">
                <a:solidFill>
                  <a:schemeClr val="tx2"/>
                </a:solidFill>
                <a:latin typeface="Times New Roman" panose="02020603050405020304" charset="0"/>
              </a:rPr>
              <a:t>(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Fullsize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,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Halfsize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: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chỉ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áp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dụng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với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Tiếng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Nhật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Fullsize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chữ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,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tròn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thể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2-3bytes;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Halfsize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: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chữ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ốm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1byte)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trường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hợp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nhấn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Enter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/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Shift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+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Enter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/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Alt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+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Enter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để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thêm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dòng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mới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trường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hợp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cần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hiển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scroll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bar</a:t>
            </a:r>
            <a:r>
              <a:rPr lang="vi-VN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117309" y="838200"/>
            <a:ext cx="10157354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b="1" i="1" dirty="0" err="1">
                <a:solidFill>
                  <a:srgbClr val="7030A0"/>
                </a:solidFill>
              </a:rPr>
              <a:t>Numeric</a:t>
            </a:r>
            <a:r>
              <a:rPr lang="vi-VN" b="1" i="1" dirty="0">
                <a:solidFill>
                  <a:srgbClr val="7030A0"/>
                </a:solidFill>
              </a:rPr>
              <a:t> </a:t>
            </a:r>
            <a:r>
              <a:rPr lang="vi-VN" b="1" i="1" dirty="0" err="1">
                <a:solidFill>
                  <a:srgbClr val="7030A0"/>
                </a:solidFill>
              </a:rPr>
              <a:t>Fields</a:t>
            </a:r>
            <a:r>
              <a:rPr lang="vi-VN" b="1" i="1" dirty="0">
                <a:solidFill>
                  <a:srgbClr val="7030A0"/>
                </a:solidFill>
              </a:rPr>
              <a:t> </a:t>
            </a:r>
            <a:r>
              <a:rPr lang="vi-VN" b="1" i="1" dirty="0" err="1">
                <a:solidFill>
                  <a:srgbClr val="7030A0"/>
                </a:solidFill>
              </a:rPr>
              <a:t>Checks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maxlength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maxlength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bằng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copy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/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paste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dữ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liệu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vào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trong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field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giá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max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, min.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Đảm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bảo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rằng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giá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thấp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cao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xử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lý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đúng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giá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trong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giới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hạn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max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, min.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giá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vượt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giới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hạn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giá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max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, min.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cho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phép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ký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tự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chữ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hay không?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cho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phép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ký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tự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đặc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biệt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hay không?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cho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phép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null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hay không?</a:t>
            </a:r>
          </a:p>
          <a:p>
            <a:endParaRPr lang="vi-VN" dirty="0">
              <a:solidFill>
                <a:schemeClr val="tx2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117600" y="601345"/>
            <a:ext cx="10157460" cy="5423535"/>
          </a:xfrm>
        </p:spPr>
        <p:txBody>
          <a:bodyPr>
            <a:normAutofit fontScale="97500" lnSpcReduction="10000"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vi-VN" b="1" i="1" dirty="0" err="1">
                <a:solidFill>
                  <a:srgbClr val="7030A0"/>
                </a:solidFill>
                <a:sym typeface="+mn-ea"/>
              </a:rPr>
              <a:t>Numeric</a:t>
            </a:r>
            <a:r>
              <a:rPr lang="vi-VN" b="1" i="1" dirty="0">
                <a:solidFill>
                  <a:srgbClr val="7030A0"/>
                </a:solidFill>
                <a:sym typeface="+mn-ea"/>
              </a:rPr>
              <a:t> </a:t>
            </a:r>
            <a:r>
              <a:rPr lang="vi-VN" b="1" i="1" dirty="0" err="1">
                <a:solidFill>
                  <a:srgbClr val="7030A0"/>
                </a:solidFill>
                <a:sym typeface="+mn-ea"/>
              </a:rPr>
              <a:t>Fields</a:t>
            </a:r>
            <a:r>
              <a:rPr lang="vi-VN" b="1" i="1" dirty="0">
                <a:solidFill>
                  <a:srgbClr val="7030A0"/>
                </a:solidFill>
                <a:sym typeface="+mn-ea"/>
              </a:rPr>
              <a:t> </a:t>
            </a:r>
            <a:r>
              <a:rPr lang="vi-VN" b="1" i="1" dirty="0" err="1">
                <a:solidFill>
                  <a:srgbClr val="7030A0"/>
                </a:solidFill>
                <a:sym typeface="+mn-ea"/>
              </a:rPr>
              <a:t>Checks</a:t>
            </a:r>
            <a:endParaRPr lang="vi-VN" b="1" i="1" dirty="0" err="1">
              <a:solidFill>
                <a:srgbClr val="7030A0"/>
              </a:solidFill>
              <a:latin typeface="Times New Roman" panose="02020603050405020304" charset="0"/>
              <a:sym typeface="+mn-ea"/>
            </a:endParaRPr>
          </a:p>
          <a:p>
            <a:pPr>
              <a:lnSpc>
                <a:spcPct val="10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cho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phép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blank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ở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trí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đầu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tiên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của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field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số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pPr>
              <a:lnSpc>
                <a:spcPct val="10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cho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phép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blank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ở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trí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cuối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cùng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của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field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số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pPr>
              <a:lnSpc>
                <a:spcPct val="10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cho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phép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một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hay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nhiều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số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0 ở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trí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đầu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tiên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của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field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số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pPr>
              <a:lnSpc>
                <a:spcPct val="10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lỗi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chia cho 0.</a:t>
            </a:r>
          </a:p>
          <a:p>
            <a:pPr>
              <a:lnSpc>
                <a:spcPct val="10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giá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0 cho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tính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toán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pPr>
              <a:lnSpc>
                <a:spcPct val="10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giá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dấu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“.” ở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trí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đầu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tiên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của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field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số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pPr>
              <a:lnSpc>
                <a:spcPct val="10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giá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nhiều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hơn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một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dấu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“.” trong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field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số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pPr>
              <a:lnSpc>
                <a:spcPct val="10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giá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một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số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âm.</a:t>
            </a:r>
          </a:p>
          <a:p>
            <a:endParaRPr lang="vi-VN" dirty="0">
              <a:solidFill>
                <a:schemeClr val="tx2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117309" y="762000"/>
            <a:ext cx="10157354" cy="5410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vi-VN" b="1" i="1" dirty="0" err="1">
                <a:solidFill>
                  <a:srgbClr val="7030A0"/>
                </a:solidFill>
              </a:rPr>
              <a:t>Date</a:t>
            </a:r>
            <a:r>
              <a:rPr lang="vi-VN" b="1" i="1" dirty="0">
                <a:solidFill>
                  <a:srgbClr val="7030A0"/>
                </a:solidFill>
              </a:rPr>
              <a:t> </a:t>
            </a:r>
            <a:r>
              <a:rPr lang="vi-VN" b="1" i="1" dirty="0" err="1">
                <a:solidFill>
                  <a:srgbClr val="7030A0"/>
                </a:solidFill>
              </a:rPr>
              <a:t>Field</a:t>
            </a:r>
            <a:r>
              <a:rPr lang="vi-VN" b="1" i="1" dirty="0">
                <a:solidFill>
                  <a:srgbClr val="7030A0"/>
                </a:solidFill>
              </a:rPr>
              <a:t> </a:t>
            </a:r>
            <a:r>
              <a:rPr lang="vi-VN" b="1" i="1" dirty="0" err="1">
                <a:solidFill>
                  <a:srgbClr val="7030A0"/>
                </a:solidFill>
              </a:rPr>
              <a:t>Checks</a:t>
            </a:r>
          </a:p>
          <a:p>
            <a:pPr>
              <a:lnSpc>
                <a:spcPct val="11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rằng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người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dùng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click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chuột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vào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field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thì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datepicker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sẽ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hiển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lên.</a:t>
            </a:r>
          </a:p>
          <a:p>
            <a:pPr>
              <a:lnSpc>
                <a:spcPct val="11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datepicker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sẽ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hiển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tháng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hiện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tại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focus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trên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ngày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hiện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tại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như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mặc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định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(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ngọai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trừ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trường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hợp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yêu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cầu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cụ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thể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).</a:t>
            </a:r>
          </a:p>
          <a:p>
            <a:pPr>
              <a:lnSpc>
                <a:spcPct val="11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việc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người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dùng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thể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kì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một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ngày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trong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datepicker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hiển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ngày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chọn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trong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field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ngày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hợp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lệ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đúng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định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dạng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yêu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cầu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cho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phép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người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dùng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thể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tự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dữ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liệu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thủ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công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đúng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định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dạng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hợp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lệ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maxlength</a:t>
            </a:r>
          </a:p>
          <a:p>
            <a:pPr>
              <a:lnSpc>
                <a:spcPct val="115000"/>
              </a:lnSpc>
            </a:pPr>
            <a:endParaRPr lang="vi-VN" dirty="0" err="1">
              <a:solidFill>
                <a:schemeClr val="tx2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117309" y="990600"/>
            <a:ext cx="10157354" cy="5181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vi-VN" b="1" i="1" dirty="0" err="1">
                <a:solidFill>
                  <a:srgbClr val="7030A0"/>
                </a:solidFill>
                <a:sym typeface="+mn-ea"/>
              </a:rPr>
              <a:t>Date</a:t>
            </a:r>
            <a:r>
              <a:rPr lang="vi-VN" b="1" i="1" dirty="0">
                <a:solidFill>
                  <a:srgbClr val="7030A0"/>
                </a:solidFill>
                <a:sym typeface="+mn-ea"/>
              </a:rPr>
              <a:t> </a:t>
            </a:r>
            <a:r>
              <a:rPr lang="vi-VN" b="1" i="1" dirty="0" err="1">
                <a:solidFill>
                  <a:srgbClr val="7030A0"/>
                </a:solidFill>
                <a:sym typeface="+mn-ea"/>
              </a:rPr>
              <a:t>Field</a:t>
            </a:r>
            <a:r>
              <a:rPr lang="vi-VN" b="1" i="1" dirty="0">
                <a:solidFill>
                  <a:srgbClr val="7030A0"/>
                </a:solidFill>
                <a:sym typeface="+mn-ea"/>
              </a:rPr>
              <a:t> </a:t>
            </a:r>
            <a:r>
              <a:rPr lang="vi-VN" b="1" i="1" dirty="0" err="1">
                <a:solidFill>
                  <a:srgbClr val="7030A0"/>
                </a:solidFill>
                <a:sym typeface="+mn-ea"/>
              </a:rPr>
              <a:t>Checks</a:t>
            </a:r>
          </a:p>
          <a:p>
            <a:pPr>
              <a:lnSpc>
                <a:spcPct val="11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cho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phép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chữ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hay không?</a:t>
            </a:r>
          </a:p>
          <a:p>
            <a:pPr>
              <a:lnSpc>
                <a:spcPct val="11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cho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phép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ký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tự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đặc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biệt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hay không?</a:t>
            </a:r>
          </a:p>
          <a:p>
            <a:pPr>
              <a:lnSpc>
                <a:spcPct val="11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đối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với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trường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hợp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năm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nhuần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xác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nhận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hợp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lệ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không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phải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không gây 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lỗi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hoặc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tính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sai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lệch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giá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00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13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đối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với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tháng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đảm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bảo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rằng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chúng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báo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cáo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lỗi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giá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00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32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đối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với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ngày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đảm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bảo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rằng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chúng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báo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cáo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lỗi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giá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28 , 29, 30 -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Feb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nhận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đúng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không?</a:t>
            </a:r>
          </a:p>
          <a:p>
            <a:pPr>
              <a:lnSpc>
                <a:spcPct val="115000"/>
              </a:lnSpc>
            </a:pPr>
            <a:endParaRPr lang="vi-VN" dirty="0">
              <a:solidFill>
                <a:schemeClr val="tx2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117309" y="914400"/>
            <a:ext cx="10157354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 err="1">
                <a:solidFill>
                  <a:srgbClr val="C00000"/>
                </a:solidFill>
              </a:rPr>
              <a:t>Navigation</a:t>
            </a:r>
            <a:r>
              <a:rPr lang="vi-VN" b="1" dirty="0">
                <a:solidFill>
                  <a:srgbClr val="C00000"/>
                </a:solidFill>
              </a:rPr>
              <a:t> </a:t>
            </a:r>
            <a:r>
              <a:rPr lang="vi-VN" b="1" dirty="0" err="1">
                <a:solidFill>
                  <a:srgbClr val="C00000"/>
                </a:solidFill>
              </a:rPr>
              <a:t>Checklist</a:t>
            </a:r>
            <a:r>
              <a:rPr lang="en-US" b="1" dirty="0">
                <a:solidFill>
                  <a:srgbClr val="C00000"/>
                </a:solidFill>
              </a:rPr>
              <a:t> (</a:t>
            </a:r>
            <a:r>
              <a:rPr lang="vi-VN" b="1" dirty="0">
                <a:solidFill>
                  <a:srgbClr val="C00000"/>
                </a:solidFill>
              </a:rPr>
              <a:t>Danh </a:t>
            </a:r>
            <a:r>
              <a:rPr lang="vi-VN" b="1" dirty="0" err="1">
                <a:solidFill>
                  <a:srgbClr val="C00000"/>
                </a:solidFill>
              </a:rPr>
              <a:t>sách</a:t>
            </a:r>
            <a:r>
              <a:rPr lang="vi-VN" b="1" dirty="0">
                <a:solidFill>
                  <a:srgbClr val="C00000"/>
                </a:solidFill>
              </a:rPr>
              <a:t> </a:t>
            </a:r>
            <a:r>
              <a:rPr lang="vi-VN" b="1" dirty="0" err="1">
                <a:solidFill>
                  <a:srgbClr val="C00000"/>
                </a:solidFill>
              </a:rPr>
              <a:t>kiểm</a:t>
            </a:r>
            <a:r>
              <a:rPr lang="vi-VN" b="1" dirty="0">
                <a:solidFill>
                  <a:srgbClr val="C00000"/>
                </a:solidFill>
              </a:rPr>
              <a:t> tra </a:t>
            </a:r>
            <a:r>
              <a:rPr lang="vi-VN" b="1" dirty="0" err="1">
                <a:solidFill>
                  <a:srgbClr val="C00000"/>
                </a:solidFill>
              </a:rPr>
              <a:t>điều</a:t>
            </a:r>
            <a:r>
              <a:rPr lang="vi-VN" b="1" dirty="0">
                <a:solidFill>
                  <a:srgbClr val="C00000"/>
                </a:solidFill>
              </a:rPr>
              <a:t> </a:t>
            </a:r>
            <a:r>
              <a:rPr lang="vi-VN" b="1" dirty="0" err="1">
                <a:solidFill>
                  <a:srgbClr val="C00000"/>
                </a:solidFill>
              </a:rPr>
              <a:t>hướng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endParaRPr lang="vi-VN" b="1" dirty="0" err="1">
              <a:solidFill>
                <a:srgbClr val="C00000"/>
              </a:solidFill>
            </a:endParaRP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web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/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cửa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sổ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đều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thể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truy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từ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menu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hoặc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từ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một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khác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cửa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sổ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đều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thể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truy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cập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từ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toolbar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hoặc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từ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một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khác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màn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hình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gọi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từ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button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hiển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đúng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hay không?</a:t>
            </a:r>
          </a:p>
          <a:p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màn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hình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gọi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từ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hyperlink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hiển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đúng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hay không?</a:t>
            </a:r>
          </a:p>
          <a:p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Khi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chuyển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page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thì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item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trên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menu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tương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ứng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với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chuyển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đến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highlight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đúng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hay</a:t>
            </a:r>
          </a:p>
          <a:p>
            <a:endParaRPr lang="vi-VN" dirty="0">
              <a:solidFill>
                <a:schemeClr val="tx2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016000" y="908685"/>
            <a:ext cx="10157460" cy="5039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 err="1">
                <a:solidFill>
                  <a:srgbClr val="C00000"/>
                </a:solidFill>
              </a:rPr>
              <a:t>Usability</a:t>
            </a:r>
            <a:r>
              <a:rPr lang="vi-VN" b="1" dirty="0">
                <a:solidFill>
                  <a:srgbClr val="C00000"/>
                </a:solidFill>
              </a:rPr>
              <a:t> </a:t>
            </a:r>
            <a:r>
              <a:rPr lang="vi-VN" b="1" dirty="0" err="1">
                <a:solidFill>
                  <a:srgbClr val="C00000"/>
                </a:solidFill>
              </a:rPr>
              <a:t>Checklist</a:t>
            </a:r>
            <a:r>
              <a:rPr lang="en-US" b="1" dirty="0">
                <a:solidFill>
                  <a:srgbClr val="C00000"/>
                </a:solidFill>
              </a:rPr>
              <a:t> (</a:t>
            </a:r>
            <a:r>
              <a:rPr lang="en-US" b="1" dirty="0" err="1">
                <a:solidFill>
                  <a:srgbClr val="C00000"/>
                </a:solidFill>
              </a:rPr>
              <a:t>Danh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sách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kiểm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tra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khả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năng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sử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dụng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endParaRPr lang="vi-VN" b="1" dirty="0" err="1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danh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sách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sắp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xếp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hay không?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Mặc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định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sắp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xếp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theo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alphabel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Ngoại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trừ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trường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hợp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yêu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cầu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sắp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xếp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cụ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thể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giá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ngày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tháng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format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theo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đúng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yêu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cầu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hay không?</a:t>
            </a:r>
          </a:p>
          <a:p>
            <a:pPr>
              <a:lnSpc>
                <a:spcPct val="12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button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trên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màn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hình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gán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với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phím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tắt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tương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ứng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hay không?</a:t>
            </a:r>
          </a:p>
          <a:p>
            <a:pPr>
              <a:lnSpc>
                <a:spcPct val="12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phím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tắt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gán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họat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động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đúng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hay không?</a:t>
            </a:r>
          </a:p>
          <a:p>
            <a:endParaRPr lang="vi-VN" dirty="0">
              <a:solidFill>
                <a:schemeClr val="tx2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117309" y="685800"/>
            <a:ext cx="10157354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 err="1">
                <a:solidFill>
                  <a:srgbClr val="C00000"/>
                </a:solidFill>
                <a:sym typeface="+mn-ea"/>
              </a:rPr>
              <a:t>Usability</a:t>
            </a:r>
            <a:r>
              <a:rPr lang="vi-VN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vi-VN" b="1" dirty="0" err="1">
                <a:solidFill>
                  <a:srgbClr val="C00000"/>
                </a:solidFill>
                <a:sym typeface="+mn-ea"/>
              </a:rPr>
              <a:t>Checklist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Thứ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tự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Tab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theo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đúng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trình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tự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top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-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left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-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bottom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-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right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hay không?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Ngọai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trừ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trường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hợp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yêu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cầu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set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thứ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tự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riêng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biệt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  <a:endParaRPr lang="vi-VN" dirty="0">
              <a:solidFill>
                <a:schemeClr val="tx2"/>
              </a:solidFill>
              <a:latin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field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read-only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đều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không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thứ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tự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tab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  <a:endParaRPr lang="vi-VN" b="1" dirty="0" err="1">
              <a:solidFill>
                <a:srgbClr val="C00000"/>
              </a:solidFill>
              <a:sym typeface="+mn-ea"/>
            </a:endParaRPr>
          </a:p>
          <a:p>
            <a:pPr>
              <a:lnSpc>
                <a:spcPct val="11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tất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cả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field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disable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đều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không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thứ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tự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tab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tra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trí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focus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đặt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ngay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field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đầu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tiên hay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control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đầu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tiên khi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load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màn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hình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hay không?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Ngọai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trừ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trường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hợp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yêu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cầu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set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trí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focus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cụ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thể</a:t>
            </a:r>
          </a:p>
          <a:p>
            <a:pPr>
              <a:lnSpc>
                <a:spcPct val="115000"/>
              </a:lnSpc>
            </a:pP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Trong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trường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hợp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lỗi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input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, khi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hiển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thị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thông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báo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lỗi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,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focus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về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vị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trí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lỗi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sau khi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đóng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cửa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sổ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thông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</a:rPr>
              <a:t>báo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</a:rPr>
              <a:t> hay không?</a:t>
            </a:r>
          </a:p>
          <a:p>
            <a:endParaRPr lang="vi-VN" dirty="0">
              <a:solidFill>
                <a:schemeClr val="tx2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098550"/>
            <a:ext cx="10157460" cy="45637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b="1" dirty="0" err="1">
                <a:solidFill>
                  <a:srgbClr val="C00000"/>
                </a:solidFill>
                <a:sym typeface="+mn-ea"/>
              </a:rPr>
              <a:t>Usability</a:t>
            </a:r>
            <a:r>
              <a:rPr lang="vi-VN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vi-VN" b="1" dirty="0" err="1">
                <a:solidFill>
                  <a:srgbClr val="C00000"/>
                </a:solidFill>
                <a:sym typeface="+mn-ea"/>
              </a:rPr>
              <a:t>Checklist</a:t>
            </a:r>
            <a:endParaRPr lang="vi-VN" b="1" dirty="0" err="1">
              <a:solidFill>
                <a:srgbClr val="C00000"/>
              </a:solidFill>
            </a:endParaRPr>
          </a:p>
          <a:p>
            <a:pPr>
              <a:lnSpc>
                <a:spcPct val="135000"/>
              </a:lnSpc>
            </a:pP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Trong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trường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hợp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lỗi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thao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tác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, khi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hiển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thông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báo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lỗi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,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focus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về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vị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trí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trước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sau khi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đóng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cửa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sổ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popup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hay không?</a:t>
            </a:r>
          </a:p>
          <a:p>
            <a:pPr>
              <a:lnSpc>
                <a:spcPct val="135000"/>
              </a:lnSpc>
            </a:pP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Trong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trường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hợp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gọi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cửa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sổ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popup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, sau khi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đóng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của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sổ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focus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về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vị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trí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trước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đó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hay không</a:t>
            </a:r>
          </a:p>
          <a:p>
            <a:pPr>
              <a:lnSpc>
                <a:spcPct val="135000"/>
              </a:lnSpc>
            </a:pP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Trong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trường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hợp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chưa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đóng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cửa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sổ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popup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,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thì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không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phép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focus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xuống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trang đang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xử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lý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dữ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liệu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</a:p>
          <a:p>
            <a:pPr>
              <a:lnSpc>
                <a:spcPct val="135000"/>
              </a:lnSpc>
            </a:pP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,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thì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không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được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phép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focus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xuống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trang đang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xử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lý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dữ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liệu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</a:p>
          <a:p>
            <a:endParaRPr lang="vi-VN" dirty="0">
              <a:solidFill>
                <a:schemeClr val="tx2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/>
                <a:solidFill>
                  <a:srgbClr val="0B979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en-US" sz="4800" dirty="0" err="1">
                <a:ln/>
                <a:solidFill>
                  <a:srgbClr val="0B979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Giới</a:t>
            </a:r>
            <a:r>
              <a:rPr lang="en-US" sz="4800" dirty="0">
                <a:ln/>
                <a:solidFill>
                  <a:srgbClr val="0B979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sz="4800" dirty="0" err="1">
                <a:ln/>
                <a:solidFill>
                  <a:srgbClr val="0B979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thiệu</a:t>
            </a:r>
            <a:r>
              <a:rPr lang="en-US" sz="4800" dirty="0">
                <a:ln/>
                <a:solidFill>
                  <a:srgbClr val="0B979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sz="4800" dirty="0" err="1">
                <a:ln/>
                <a:solidFill>
                  <a:srgbClr val="0B979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chung</a:t>
            </a:r>
            <a:r>
              <a:rPr lang="en-US" sz="4800" dirty="0">
                <a:ln/>
                <a:solidFill>
                  <a:srgbClr val="0B979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sz="4800" dirty="0" err="1">
                <a:ln/>
                <a:solidFill>
                  <a:srgbClr val="0B979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về</a:t>
            </a:r>
            <a:r>
              <a:rPr lang="en-US" sz="4800" dirty="0">
                <a:ln/>
                <a:solidFill>
                  <a:srgbClr val="0B979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GUI </a:t>
            </a:r>
            <a:r>
              <a:rPr lang="en-US" sz="4800" dirty="0" err="1">
                <a:ln/>
                <a:solidFill>
                  <a:srgbClr val="0B979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và</a:t>
            </a:r>
            <a:r>
              <a:rPr lang="en-US" sz="4800" dirty="0">
                <a:ln/>
                <a:solidFill>
                  <a:srgbClr val="0B979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GUI testing</a:t>
            </a:r>
            <a:r>
              <a:rPr lang="en-US" sz="4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10774045" cy="5067300"/>
          </a:xfrm>
        </p:spPr>
        <p:txBody>
          <a:bodyPr>
            <a:noAutofit/>
          </a:bodyPr>
          <a:lstStyle/>
          <a:p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GUI (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Graphical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User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Interface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)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là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một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thuật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ngữ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trong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ngành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công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nghiệp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máy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tính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.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Đó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là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một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cách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giao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tiếp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với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máy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tính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hay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các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thiết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bị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điện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tử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bằng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hình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ảnh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và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chữ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viết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thay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vì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chỉ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là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các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dòng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lệnh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đơn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thuần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. GUI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được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sử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dụng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phổ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biến 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trong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máy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tính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,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các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thiết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bị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cầm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tay,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các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thiết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bị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đa phương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tiện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,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hoặc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các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linh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kiện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điện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tử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trong văn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phòng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, </a:t>
            </a:r>
            <a:r>
              <a:rPr lang="vi-VN" dirty="0" err="1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nhà</a:t>
            </a:r>
            <a:r>
              <a:rPr lang="vi-VN" dirty="0">
                <a:ln/>
                <a:solidFill>
                  <a:schemeClr val="tx2"/>
                </a:solidFill>
                <a:effectLst/>
                <a:latin typeface="Times New Roman" panose="02020603050405020304" charset="0"/>
              </a:rPr>
              <a:t> ở...</a:t>
            </a:r>
          </a:p>
          <a:p>
            <a:pPr marL="0" indent="0">
              <a:buNone/>
            </a:pPr>
            <a:r>
              <a:rPr lang="en-US" dirty="0">
                <a:ln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                                                                                                (</a:t>
            </a:r>
            <a:r>
              <a:rPr lang="vi-VN" dirty="0" err="1">
                <a:ln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Nguồn</a:t>
            </a:r>
            <a:r>
              <a:rPr lang="vi-VN" dirty="0">
                <a:ln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: </a:t>
            </a:r>
            <a:r>
              <a:rPr lang="vi-VN" dirty="0" err="1">
                <a:ln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wikipedia</a:t>
            </a:r>
            <a:r>
              <a:rPr lang="en-US" altLang="vi-VN" dirty="0" err="1">
                <a:ln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)</a:t>
            </a:r>
          </a:p>
          <a:p>
            <a:pPr marL="0" indent="0">
              <a:buNone/>
            </a:pPr>
            <a:endParaRPr lang="en-US" altLang="vi-VN" dirty="0" err="1">
              <a:ln/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908935" y="4125595"/>
            <a:ext cx="6370320" cy="2485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B9796"/>
                </a:solidFill>
              </a:rPr>
              <a:t>5. </a:t>
            </a:r>
            <a:r>
              <a:rPr lang="en-US" dirty="0" err="1">
                <a:solidFill>
                  <a:srgbClr val="0B9796"/>
                </a:solidFill>
              </a:rPr>
              <a:t>Kết</a:t>
            </a:r>
            <a:r>
              <a:rPr lang="en-US" dirty="0">
                <a:solidFill>
                  <a:srgbClr val="0B9796"/>
                </a:solidFill>
              </a:rPr>
              <a:t> </a:t>
            </a:r>
            <a:r>
              <a:rPr lang="en-US" dirty="0" err="1">
                <a:solidFill>
                  <a:srgbClr val="0B9796"/>
                </a:solidFill>
              </a:rPr>
              <a:t>luận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117309" y="2057400"/>
            <a:ext cx="10157354" cy="4114800"/>
          </a:xfrm>
        </p:spPr>
        <p:txBody>
          <a:bodyPr/>
          <a:lstStyle/>
          <a:p>
            <a:pPr marL="0" indent="0">
              <a:lnSpc>
                <a:spcPct val="155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GUI checklist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trong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những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kĩ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thuật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quan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trọng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đóng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vai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trò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to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lớn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trong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yêu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cầu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làm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thế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nào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để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giao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diện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thân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thiện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dễ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sử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dụng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cho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khách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hàng.</a:t>
            </a:r>
          </a:p>
          <a:p>
            <a:pPr marL="0" indent="0">
              <a:lnSpc>
                <a:spcPct val="155000"/>
              </a:lnSpc>
              <a:buNone/>
            </a:pP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Đây cũng là một phần quan trọng không kém để nên thành công của một sản phẩm phần mềm.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>
                <a:ln/>
                <a:solidFill>
                  <a:srgbClr val="0B9796"/>
                </a:solidFill>
                <a:effectLst/>
                <a:latin typeface="Times New Roman" panose="02020603050405020304" charset="0"/>
              </a:rPr>
              <a:t>6. </a:t>
            </a:r>
            <a:r>
              <a:rPr lang="en-US" sz="4600" dirty="0" err="1">
                <a:ln/>
                <a:solidFill>
                  <a:srgbClr val="0B9796"/>
                </a:solidFill>
                <a:effectLst/>
                <a:latin typeface="Times New Roman" panose="02020603050405020304" charset="0"/>
              </a:rPr>
              <a:t>Tham</a:t>
            </a:r>
            <a:r>
              <a:rPr lang="en-US" sz="4600" dirty="0">
                <a:ln/>
                <a:solidFill>
                  <a:srgbClr val="0B9796"/>
                </a:solidFill>
                <a:effectLst/>
                <a:latin typeface="Times New Roman" panose="02020603050405020304" charset="0"/>
              </a:rPr>
              <a:t> </a:t>
            </a:r>
            <a:r>
              <a:rPr lang="en-US" sz="4600" dirty="0" err="1">
                <a:ln/>
                <a:solidFill>
                  <a:srgbClr val="0B9796"/>
                </a:solidFill>
                <a:effectLst/>
                <a:latin typeface="Times New Roman" panose="02020603050405020304" charset="0"/>
              </a:rPr>
              <a:t>khảo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http://usabilitylab.walkme.com/gui-testing-checklist/</a:t>
            </a:r>
          </a:p>
          <a:p>
            <a:pPr marL="0" indent="0">
              <a:buNone/>
            </a:pPr>
            <a:r>
              <a:rPr lang="en-US" dirty="0"/>
              <a:t>hình ảnh tìm kiếm từ nhiều trang mạng.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 err="1"/>
              <a:t>Cảm</a:t>
            </a:r>
            <a:r>
              <a:rPr lang="en-US" sz="4000" i="1" dirty="0"/>
              <a:t> </a:t>
            </a:r>
            <a:r>
              <a:rPr lang="vi-VN" sz="4000" i="1" dirty="0"/>
              <a:t>ơ</a:t>
            </a:r>
            <a:r>
              <a:rPr lang="en-US" sz="4000" i="1" dirty="0"/>
              <a:t>n </a:t>
            </a:r>
            <a:r>
              <a:rPr lang="en-US" sz="4000" i="1" dirty="0" err="1"/>
              <a:t>thầy</a:t>
            </a:r>
            <a:r>
              <a:rPr lang="en-US" sz="4000" i="1" dirty="0"/>
              <a:t> </a:t>
            </a:r>
            <a:r>
              <a:rPr lang="en-US" sz="4000" i="1" dirty="0" err="1"/>
              <a:t>và</a:t>
            </a:r>
            <a:r>
              <a:rPr lang="en-US" sz="4000" i="1" dirty="0"/>
              <a:t> </a:t>
            </a:r>
            <a:r>
              <a:rPr lang="en-US" sz="4000" i="1" dirty="0" err="1"/>
              <a:t>các</a:t>
            </a:r>
            <a:r>
              <a:rPr lang="en-US" sz="4000" i="1" dirty="0"/>
              <a:t> </a:t>
            </a:r>
            <a:r>
              <a:rPr lang="en-US" sz="4000" i="1" dirty="0" err="1"/>
              <a:t>bạn</a:t>
            </a:r>
            <a:r>
              <a:rPr lang="en-US" sz="4000" i="1" dirty="0"/>
              <a:t> </a:t>
            </a:r>
            <a:r>
              <a:rPr lang="en-US" sz="4000" i="1" dirty="0" err="1"/>
              <a:t>đã</a:t>
            </a:r>
            <a:r>
              <a:rPr lang="en-US" sz="4000" i="1" dirty="0"/>
              <a:t> </a:t>
            </a:r>
            <a:r>
              <a:rPr lang="en-US" sz="4000" i="1" dirty="0" err="1"/>
              <a:t>lắng</a:t>
            </a:r>
            <a:r>
              <a:rPr lang="en-US" sz="4000" i="1" dirty="0"/>
              <a:t> </a:t>
            </a:r>
            <a:r>
              <a:rPr lang="en-US" sz="4000" i="1" dirty="0" err="1"/>
              <a:t>nghe</a:t>
            </a:r>
            <a:r>
              <a:rPr lang="en-US" sz="4000" i="1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300990"/>
            <a:ext cx="10157460" cy="1172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B9796"/>
                </a:solidFill>
                <a:sym typeface="+mn-ea"/>
              </a:rPr>
              <a:t>1.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Giới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thiệu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chung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về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GUI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và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GUI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6953885" cy="4853305"/>
          </a:xfrm>
        </p:spPr>
        <p:txBody>
          <a:bodyPr>
            <a:noAutofit/>
          </a:bodyPr>
          <a:lstStyle/>
          <a:p>
            <a:pPr marL="426720" lvl="1" indent="0">
              <a:buNone/>
            </a:pPr>
            <a:r>
              <a:rPr lang="en-US" sz="2400">
                <a:solidFill>
                  <a:schemeClr val="tx2"/>
                </a:solidFill>
                <a:latin typeface="Times New Roman" panose="02020603050405020304" charset="0"/>
              </a:rPr>
              <a:t>Một số khiển tố thường dùng:</a:t>
            </a:r>
          </a:p>
          <a:p>
            <a:pPr marL="426720" lvl="1" indent="0">
              <a:buNone/>
            </a:pPr>
            <a:r>
              <a:rPr lang="en-US" sz="2400">
                <a:solidFill>
                  <a:schemeClr val="tx2"/>
                </a:solidFill>
                <a:latin typeface="Times New Roman" panose="02020603050405020304" charset="0"/>
              </a:rPr>
              <a:t>	-Các nút: nút điều khiển, ô điều khiển</a:t>
            </a:r>
          </a:p>
          <a:p>
            <a:pPr marL="426720" lvl="1" indent="0">
              <a:buNone/>
            </a:pPr>
            <a:r>
              <a:rPr lang="en-US" sz="2400">
                <a:solidFill>
                  <a:schemeClr val="tx2"/>
                </a:solidFill>
                <a:latin typeface="Times New Roman" panose="02020603050405020304" charset="0"/>
              </a:rPr>
              <a:t>	-Lựa chọn: nút chọn, hộp đa hợp, thanh công cụ....</a:t>
            </a:r>
          </a:p>
          <a:p>
            <a:pPr marL="426720" lvl="1" indent="0">
              <a:buNone/>
            </a:pPr>
            <a:r>
              <a:rPr lang="en-US" sz="2400">
                <a:solidFill>
                  <a:schemeClr val="tx2"/>
                </a:solidFill>
                <a:latin typeface="Times New Roman" panose="02020603050405020304" charset="0"/>
              </a:rPr>
              <a:t>	-Văn bản: hộp văn bản, ....</a:t>
            </a:r>
          </a:p>
          <a:p>
            <a:pPr marL="426720" lvl="1" indent="0">
              <a:buNone/>
            </a:pPr>
            <a:r>
              <a:rPr lang="en-US" sz="2400">
                <a:solidFill>
                  <a:schemeClr val="tx2"/>
                </a:solidFill>
                <a:latin typeface="Times New Roman" panose="02020603050405020304" charset="0"/>
              </a:rPr>
              <a:t>	-Cửa sổ: hộp thoại, cửa sổ bắt buộc,...</a:t>
            </a:r>
          </a:p>
          <a:p>
            <a:pPr marL="426720" lvl="1" indent="0">
              <a:buNone/>
            </a:pPr>
            <a:r>
              <a:rPr lang="en-US" sz="2400">
                <a:solidFill>
                  <a:schemeClr val="tx2"/>
                </a:solidFill>
                <a:latin typeface="Times New Roman" panose="02020603050405020304" charset="0"/>
              </a:rPr>
              <a:t>	-Linh tinh: tab, timer, hot key....			</a:t>
            </a:r>
          </a:p>
          <a:p>
            <a:pPr marL="426720" lvl="1" indent="0">
              <a:buNone/>
            </a:pPr>
            <a:endParaRPr lang="en-US" sz="2400">
              <a:solidFill>
                <a:schemeClr val="tx2"/>
              </a:solidFill>
              <a:latin typeface="Times New Roman" panose="02020603050405020304" charset="0"/>
            </a:endParaRPr>
          </a:p>
          <a:p>
            <a:pPr marL="426720" lvl="1" indent="0">
              <a:buNone/>
            </a:pPr>
            <a:r>
              <a:rPr lang="en-US" sz="2400">
                <a:solidFill>
                  <a:schemeClr val="tx2"/>
                </a:solidFill>
                <a:latin typeface="Times New Roman" panose="02020603050405020304" charset="0"/>
              </a:rPr>
              <a:t>				(wikipedia)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18170" y="1473200"/>
            <a:ext cx="3521075" cy="5081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B9796"/>
                </a:solidFill>
                <a:sym typeface="+mn-ea"/>
              </a:rPr>
              <a:t>1.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Giới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thiệu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chung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về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GUI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và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GUI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9853903" cy="50800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/>
              </a:solidFill>
              <a:effectLst/>
              <a:latin typeface="Times New Roman" panose="02020603050405020304" charset="0"/>
              <a:sym typeface="+mn-ea"/>
            </a:endParaRPr>
          </a:p>
          <a:p>
            <a:endParaRPr lang="en-US" dirty="0">
              <a:solidFill>
                <a:schemeClr val="tx2"/>
              </a:solidFill>
              <a:latin typeface="Times New Roman" panose="02020603050405020304" charset="0"/>
              <a:sym typeface="+mn-ea"/>
            </a:endParaRPr>
          </a:p>
          <a:p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Gui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testing</a:t>
            </a:r>
            <a:r>
              <a:rPr lang="vi-VN" dirty="0">
                <a:solidFill>
                  <a:srgbClr val="0B9796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là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một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tập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hợp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các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kĩ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thuật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kiểm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chứng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giao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diện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của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một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phần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mềm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nhằm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đảm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bảo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rằng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phần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mềm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đó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có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giao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diện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tiện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dụng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và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thoả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các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chuẩn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đặt</a:t>
            </a:r>
            <a:r>
              <a:rPr lang="vi-VN" dirty="0">
                <a:solidFill>
                  <a:schemeClr val="tx2"/>
                </a:solidFill>
                <a:effectLst/>
                <a:latin typeface="Times New Roman" panose="02020603050405020304" charset="0"/>
                <a:sym typeface="+mn-ea"/>
              </a:rPr>
              <a:t> ra</a:t>
            </a:r>
          </a:p>
          <a:p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GUI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checklist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(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kiểm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tra danh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sách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)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là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một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trong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số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loại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của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kĩ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thuật</a:t>
            </a:r>
            <a:r>
              <a:rPr lang="vi-VN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GUI </a:t>
            </a:r>
            <a:r>
              <a:rPr lang="vi-VN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testing</a:t>
            </a:r>
            <a:endParaRPr lang="vi-VN" dirty="0">
              <a:solidFill>
                <a:schemeClr val="tx2"/>
              </a:solidFill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vi-VN" dirty="0">
              <a:solidFill>
                <a:schemeClr val="tx2"/>
              </a:solidFill>
              <a:effectLst/>
              <a:latin typeface="Times New Roman" panose="02020603050405020304" charset="0"/>
              <a:sym typeface="+mn-ea"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                  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r>
              <a:rPr lang="en-US" dirty="0">
                <a:solidFill>
                  <a:srgbClr val="0B9796"/>
                </a:solidFill>
                <a:sym typeface="+mn-ea"/>
              </a:rPr>
              <a:t>2. </a:t>
            </a:r>
            <a:r>
              <a:rPr lang="en-US" dirty="0" err="1">
                <a:solidFill>
                  <a:srgbClr val="0B9796"/>
                </a:solidFill>
                <a:sym typeface="+mn-ea"/>
              </a:rPr>
              <a:t>Khái</a:t>
            </a:r>
            <a:r>
              <a:rPr lang="en-US" dirty="0">
                <a:solidFill>
                  <a:srgbClr val="0B9796"/>
                </a:solidFill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sym typeface="+mn-ea"/>
              </a:rPr>
              <a:t>niệm</a:t>
            </a:r>
            <a:r>
              <a:rPr lang="en-US" dirty="0">
                <a:solidFill>
                  <a:srgbClr val="0B9796"/>
                </a:solidFill>
                <a:sym typeface="+mn-ea"/>
              </a:rPr>
              <a:t> GUI checklist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1" y="1066800"/>
            <a:ext cx="10287001" cy="5105400"/>
          </a:xfrm>
        </p:spPr>
        <p:txBody>
          <a:bodyPr>
            <a:normAutofit fontScale="60000" lnSpcReduction="20000"/>
          </a:bodyPr>
          <a:lstStyle/>
          <a:p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Checklist: 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 hay fail.</a:t>
            </a:r>
          </a:p>
          <a:p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đắn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tester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specs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 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khăn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 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viên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checklist</a:t>
            </a:r>
            <a:endParaRPr lang="vi-VN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 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khăn cho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viên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checklist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thao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vi-V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B9796"/>
                </a:solidFill>
              </a:rPr>
              <a:t>2. </a:t>
            </a:r>
            <a:r>
              <a:rPr lang="en-US" dirty="0" err="1">
                <a:solidFill>
                  <a:srgbClr val="0B9796"/>
                </a:solidFill>
              </a:rPr>
              <a:t>Khái</a:t>
            </a:r>
            <a:r>
              <a:rPr lang="en-US" dirty="0">
                <a:solidFill>
                  <a:srgbClr val="0B9796"/>
                </a:solidFill>
              </a:rPr>
              <a:t> </a:t>
            </a:r>
            <a:r>
              <a:rPr lang="en-US" dirty="0" err="1">
                <a:solidFill>
                  <a:srgbClr val="0B9796"/>
                </a:solidFill>
              </a:rPr>
              <a:t>niệm</a:t>
            </a:r>
            <a:r>
              <a:rPr lang="en-US" dirty="0">
                <a:solidFill>
                  <a:srgbClr val="0B9796"/>
                </a:solidFill>
              </a:rPr>
              <a:t> GUI checklist 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Dựa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vào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các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chuẩn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thiết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kế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màn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hình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để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lập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ra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một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danh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sách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các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vấn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đề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cần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kiểm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tra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đối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với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giao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diện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của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phần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Arial" panose="020B0604020202020204" pitchFamily="34" charset="0"/>
              </a:rPr>
              <a:t>mềm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đó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chuẩn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thiết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kế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màn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hình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thường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đề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cập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đến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: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Cách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bố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trí,bố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cục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diện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gian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kích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thước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thành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Chọn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font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kích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thước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chữ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Màu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sắc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Hot key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Button, dialog box , hourglass icon , command button , option button , Frame control , check box,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Msg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Box ,List box ,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Combobox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, Menu,…..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Hight light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đối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tượng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, enable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disable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đối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tượng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 marL="426720" lvl="1" indent="0">
              <a:spcBef>
                <a:spcPct val="50000"/>
              </a:spcBef>
              <a:buNone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117309" y="-457200"/>
            <a:ext cx="10157353" cy="19304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>
                <a:solidFill>
                  <a:srgbClr val="0B9796"/>
                </a:solidFill>
              </a:rPr>
              <a:t>3.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</a:rPr>
              <a:t>Danh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</a:rPr>
              <a:t>sách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</a:rPr>
              <a:t>kiểm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</a:rPr>
              <a:t>tra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</a:rPr>
              <a:t>các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</a:rPr>
              <a:t>đối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</a:rPr>
              <a:t> t</a:t>
            </a:r>
            <a:r>
              <a:rPr lang="vi-VN" dirty="0">
                <a:solidFill>
                  <a:srgbClr val="0B9796"/>
                </a:solidFill>
                <a:latin typeface="Times New Roman" panose="02020603050405020304" charset="0"/>
              </a:rPr>
              <a:t>ư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</a:rPr>
              <a:t>ợng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</a:rPr>
              <a:t>chung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</a:rPr>
              <a:t> (General GUI Objects Checklist)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117600" y="1701800"/>
            <a:ext cx="10157460" cy="3839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Text Boxes</a:t>
            </a:r>
          </a:p>
          <a:p>
            <a:pPr lvl="0" algn="just">
              <a:lnSpc>
                <a:spcPct val="155000"/>
              </a:lnSpc>
            </a:pP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tra: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di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chuyển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chuột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vào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trong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textbox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thì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con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trỏ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chuột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nên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đổi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thành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insert bar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cho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việc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chỉnh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sửa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nội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dung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trong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text field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sẽ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không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có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sự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thay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đổi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nào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đối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với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non-editable text field.</a:t>
            </a:r>
          </a:p>
          <a:p>
            <a:pPr lvl="0" algn="just">
              <a:lnSpc>
                <a:spcPct val="195000"/>
              </a:lnSpc>
            </a:pP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Kiểm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tra việc tràn dữ liệu bằng việc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nhập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thật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nhiều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ký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</a:rPr>
              <a:t>tự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B9796"/>
                </a:solidFill>
                <a:sym typeface="+mn-ea"/>
              </a:rPr>
              <a:t>3. D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anh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sách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kiểm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tra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đối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t</a:t>
            </a:r>
            <a:r>
              <a:rPr lang="vi-VN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ư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ợng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chung</a:t>
            </a:r>
            <a:r>
              <a:rPr lang="en-US" dirty="0">
                <a:solidFill>
                  <a:srgbClr val="0B9796"/>
                </a:solidFill>
                <a:latin typeface="Times New Roman" panose="02020603050405020304" charset="0"/>
                <a:sym typeface="+mn-ea"/>
              </a:rPr>
              <a:t> (General GUI Objects Checklist)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251710"/>
            <a:ext cx="10157460" cy="3625215"/>
          </a:xfrm>
        </p:spPr>
        <p:txBody>
          <a:bodyPr>
            <a:normAutofit/>
          </a:bodyPr>
          <a:lstStyle/>
          <a:p>
            <a:pPr marL="0" lvl="0" indent="0">
              <a:lnSpc>
                <a:spcPct val="125000"/>
              </a:lnSpc>
              <a:buNone/>
            </a:pPr>
            <a:r>
              <a:rPr lang="en-US" dirty="0">
                <a:sym typeface="+mn-ea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+mn-ea"/>
              </a:rPr>
              <a:t>Text Boxes</a:t>
            </a:r>
            <a:endParaRPr lang="en-US" b="1" dirty="0">
              <a:solidFill>
                <a:srgbClr val="C00000"/>
              </a:solidFill>
              <a:latin typeface="Times New Roman" panose="02020603050405020304" charset="0"/>
              <a:sym typeface="+mn-ea"/>
            </a:endParaRPr>
          </a:p>
          <a:p>
            <a:pPr lvl="0">
              <a:lnSpc>
                <a:spcPct val="125000"/>
              </a:lnSpc>
            </a:pP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Nhập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các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ký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tự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không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hợp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lệ -  các chữ cái trong các trường số lượng, ký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tự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lạ như: +, -, * , /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và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đảm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bảo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rằng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không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điều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gì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bất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thường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xãy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ra.</a:t>
            </a:r>
            <a:endParaRPr lang="en-US" dirty="0" err="1">
              <a:solidFill>
                <a:schemeClr val="tx2"/>
              </a:solidFill>
              <a:latin typeface="Times New Roman" panose="02020603050405020304" charset="0"/>
            </a:endParaRPr>
          </a:p>
          <a:p>
            <a:pPr lvl="0">
              <a:lnSpc>
                <a:spcPct val="125000"/>
              </a:lnSpc>
            </a:pP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Người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dùng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thể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chọn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một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đoạn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text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bằng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cách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dùng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Shift +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phím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mũi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tên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hay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thể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dùng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chuột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và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nhấn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đúp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chuột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.</a:t>
            </a:r>
          </a:p>
          <a:p>
            <a:pPr lvl="0">
              <a:lnSpc>
                <a:spcPct val="125000"/>
              </a:lnSpc>
            </a:pP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Hiển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thị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[X] icon ở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cuối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textbox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để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có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thể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xóa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dữ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liệu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bên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trong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nó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.</a:t>
            </a:r>
            <a:endParaRPr lang="en-US" dirty="0">
              <a:solidFill>
                <a:schemeClr val="tx2"/>
              </a:solidFill>
              <a:latin typeface="Times New Roman" panose="02020603050405020304" charset="0"/>
            </a:endParaRPr>
          </a:p>
          <a:p>
            <a:pPr lvl="0">
              <a:lnSpc>
                <a:spcPct val="125000"/>
              </a:lnSpc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ách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Bản trình bày chồng sách màu lam (màn hình rộng)</Template>
  <TotalTime>0</TotalTime>
  <Words>2751</Words>
  <Application>Microsoft Office PowerPoint</Application>
  <PresentationFormat>Tùy chỉnh</PresentationFormat>
  <Paragraphs>217</Paragraphs>
  <Slides>32</Slides>
  <Notes>10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32</vt:i4>
      </vt:variant>
    </vt:vector>
  </HeadingPairs>
  <TitlesOfParts>
    <vt:vector size="41" baseType="lpstr">
      <vt:lpstr>ＭＳ ゴシック</vt:lpstr>
      <vt:lpstr>Arial</vt:lpstr>
      <vt:lpstr>Century Gothic</vt:lpstr>
      <vt:lpstr>Rockwell Extra Bold</vt:lpstr>
      <vt:lpstr>Tahoma</vt:lpstr>
      <vt:lpstr>Times New Roman</vt:lpstr>
      <vt:lpstr>Verdana</vt:lpstr>
      <vt:lpstr>Wingdings</vt:lpstr>
      <vt:lpstr>Sách 16x9</vt:lpstr>
      <vt:lpstr>GUI Checklist</vt:lpstr>
      <vt:lpstr> Nội dung:</vt:lpstr>
      <vt:lpstr>1. Giới thiệu chung về GUI và GUI testing </vt:lpstr>
      <vt:lpstr>1. Giới thiệu chung về GUI và GUI testing </vt:lpstr>
      <vt:lpstr>1. Giới thiệu chung về GUI và GUI testing</vt:lpstr>
      <vt:lpstr>2. Khái niệm GUI checklist </vt:lpstr>
      <vt:lpstr>2. Khái niệm GUI checklist </vt:lpstr>
      <vt:lpstr> 3. Danh sách kiểm tra các đối tượng chung (General GUI Objects Checklist)</vt:lpstr>
      <vt:lpstr>3. Danh sách kiểm tra các đối tượng chung (General GUI Objects Checklist)</vt:lpstr>
      <vt:lpstr>3. Danh sách kiểm tra các đối tượng chung (General GUI Objects Checklist)</vt:lpstr>
      <vt:lpstr>3. Danh sách kiểm tra các đối tượng chung (General GUI Objects Checklist)</vt:lpstr>
      <vt:lpstr>3. Danh sách kiểm tra các đối tượng chung (General GUI Objects Checklist)</vt:lpstr>
      <vt:lpstr>3. Danh sách kiểm tra các đối tượng chung (General GUI Objects Checklist)</vt:lpstr>
      <vt:lpstr>3. Danh sách kiểm tra các đối tượng chung (General GUI Objects Checklist)</vt:lpstr>
      <vt:lpstr>3. Danh sách kiểm tra các đối tượng chung (General GUI Objects Checklist)</vt:lpstr>
      <vt:lpstr>3. Danh sách kiểm tra các đối tượng chung (General GUI Objects Checklist)</vt:lpstr>
      <vt:lpstr>3. Danh sách kiểm tra các đối tượng chung (General GUI Objects Checklist)</vt:lpstr>
      <vt:lpstr> 4. Danh sách kiểm tra xác thực màn hình (Screen Validation Checklist)</vt:lpstr>
      <vt:lpstr>Bản trình bày PowerPoint</vt:lpstr>
      <vt:lpstr> 4. Danh sách kiểm tra xác thực màn hình (Screen Validation Checklist)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5. Kết luận</vt:lpstr>
      <vt:lpstr>6. Tham khảo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</cp:revision>
  <dcterms:created xsi:type="dcterms:W3CDTF">2018-04-23T12:50:00Z</dcterms:created>
  <dcterms:modified xsi:type="dcterms:W3CDTF">2018-04-24T03:08:20Z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1033-10.2.0.6020</vt:lpwstr>
  </property>
</Properties>
</file>