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Merriweather Bold" charset="1" panose="00000800000000000000"/>
      <p:regular r:id="rId25"/>
    </p:embeddedFont>
    <p:embeddedFont>
      <p:font typeface="Merriweather" charset="1" panose="00000500000000000000"/>
      <p:regular r:id="rId26"/>
    </p:embeddedFont>
    <p:embeddedFont>
      <p:font typeface="Merriweather Italics" charset="1" panose="00000500000000000000"/>
      <p:regular r:id="rId27"/>
    </p:embeddedFont>
    <p:embeddedFont>
      <p:font typeface="Merriweather Bold Italics" charset="1" panose="000008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8685" y="0"/>
            <a:ext cx="18230629" cy="10287000"/>
          </a:xfrm>
          <a:custGeom>
            <a:avLst/>
            <a:gdLst/>
            <a:ahLst/>
            <a:cxnLst/>
            <a:rect r="r" b="b" t="t" l="l"/>
            <a:pathLst>
              <a:path h="10287000" w="18230629">
                <a:moveTo>
                  <a:pt x="0" y="0"/>
                </a:moveTo>
                <a:lnTo>
                  <a:pt x="18230630" y="0"/>
                </a:lnTo>
                <a:lnTo>
                  <a:pt x="18230630" y="10287000"/>
                </a:lnTo>
                <a:lnTo>
                  <a:pt x="0" y="10287000"/>
                </a:lnTo>
                <a:lnTo>
                  <a:pt x="0" y="0"/>
                </a:lnTo>
                <a:close/>
              </a:path>
            </a:pathLst>
          </a:custGeom>
          <a:blipFill>
            <a:blip r:embed="rId2"/>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65949" y="362708"/>
            <a:ext cx="1167818" cy="11678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840734" y="3799589"/>
            <a:ext cx="8303266" cy="6487411"/>
          </a:xfrm>
          <a:custGeom>
            <a:avLst/>
            <a:gdLst/>
            <a:ahLst/>
            <a:cxnLst/>
            <a:rect r="r" b="b" t="t" l="l"/>
            <a:pathLst>
              <a:path h="6487411" w="8303266">
                <a:moveTo>
                  <a:pt x="0" y="0"/>
                </a:moveTo>
                <a:lnTo>
                  <a:pt x="8303266" y="0"/>
                </a:lnTo>
                <a:lnTo>
                  <a:pt x="8303266" y="6487411"/>
                </a:lnTo>
                <a:lnTo>
                  <a:pt x="0" y="6487411"/>
                </a:lnTo>
                <a:lnTo>
                  <a:pt x="0" y="0"/>
                </a:lnTo>
                <a:close/>
              </a:path>
            </a:pathLst>
          </a:custGeom>
          <a:blipFill>
            <a:blip r:embed="rId2"/>
            <a:stretch>
              <a:fillRect l="0" t="0" r="0" b="0"/>
            </a:stretch>
          </a:blipFill>
        </p:spPr>
      </p:sp>
      <p:sp>
        <p:nvSpPr>
          <p:cNvPr name="Freeform 6" id="6"/>
          <p:cNvSpPr/>
          <p:nvPr/>
        </p:nvSpPr>
        <p:spPr>
          <a:xfrm flipH="false" flipV="false" rot="0">
            <a:off x="9745240" y="5143500"/>
            <a:ext cx="7844512" cy="2228555"/>
          </a:xfrm>
          <a:custGeom>
            <a:avLst/>
            <a:gdLst/>
            <a:ahLst/>
            <a:cxnLst/>
            <a:rect r="r" b="b" t="t" l="l"/>
            <a:pathLst>
              <a:path h="2228555" w="7844512">
                <a:moveTo>
                  <a:pt x="0" y="0"/>
                </a:moveTo>
                <a:lnTo>
                  <a:pt x="7844512" y="0"/>
                </a:lnTo>
                <a:lnTo>
                  <a:pt x="7844512" y="2228555"/>
                </a:lnTo>
                <a:lnTo>
                  <a:pt x="0" y="2228555"/>
                </a:lnTo>
                <a:lnTo>
                  <a:pt x="0" y="0"/>
                </a:lnTo>
                <a:close/>
              </a:path>
            </a:pathLst>
          </a:custGeom>
          <a:blipFill>
            <a:blip r:embed="rId3"/>
            <a:stretch>
              <a:fillRect l="0" t="0" r="0" b="0"/>
            </a:stretch>
          </a:blipFill>
        </p:spPr>
      </p:sp>
      <p:sp>
        <p:nvSpPr>
          <p:cNvPr name="TextBox 7" id="7"/>
          <p:cNvSpPr txBox="true"/>
          <p:nvPr/>
        </p:nvSpPr>
        <p:spPr>
          <a:xfrm rot="0">
            <a:off x="720651" y="679863"/>
            <a:ext cx="858412" cy="533509"/>
          </a:xfrm>
          <a:prstGeom prst="rect">
            <a:avLst/>
          </a:prstGeom>
        </p:spPr>
        <p:txBody>
          <a:bodyPr anchor="t" rtlCol="false" tIns="0" lIns="0" bIns="0" rIns="0">
            <a:spAutoFit/>
          </a:bodyPr>
          <a:lstStyle/>
          <a:p>
            <a:pPr algn="ctr">
              <a:lnSpc>
                <a:spcPts val="4200"/>
              </a:lnSpc>
              <a:spcBef>
                <a:spcPct val="0"/>
              </a:spcBef>
            </a:pPr>
            <a:r>
              <a:rPr lang="en-US" sz="3500">
                <a:solidFill>
                  <a:srgbClr val="FFFFFF"/>
                </a:solidFill>
                <a:latin typeface="Merriweather Bold"/>
              </a:rPr>
              <a:t>04</a:t>
            </a:r>
          </a:p>
        </p:txBody>
      </p:sp>
      <p:sp>
        <p:nvSpPr>
          <p:cNvPr name="TextBox 8" id="8"/>
          <p:cNvSpPr txBox="true"/>
          <p:nvPr/>
        </p:nvSpPr>
        <p:spPr>
          <a:xfrm rot="0">
            <a:off x="2080660" y="659071"/>
            <a:ext cx="5835675" cy="543165"/>
          </a:xfrm>
          <a:prstGeom prst="rect">
            <a:avLst/>
          </a:prstGeom>
        </p:spPr>
        <p:txBody>
          <a:bodyPr anchor="t" rtlCol="false" tIns="0" lIns="0" bIns="0" rIns="0">
            <a:spAutoFit/>
          </a:bodyPr>
          <a:lstStyle/>
          <a:p>
            <a:pPr algn="l">
              <a:lnSpc>
                <a:spcPts val="4491"/>
              </a:lnSpc>
              <a:spcBef>
                <a:spcPct val="0"/>
              </a:spcBef>
            </a:pPr>
            <a:r>
              <a:rPr lang="en-US" sz="3208">
                <a:solidFill>
                  <a:srgbClr val="000000"/>
                </a:solidFill>
                <a:latin typeface="Merriweather Bold"/>
              </a:rPr>
              <a:t>Đánh giá và kết luận</a:t>
            </a:r>
          </a:p>
        </p:txBody>
      </p:sp>
      <p:sp>
        <p:nvSpPr>
          <p:cNvPr name="TextBox 9" id="9"/>
          <p:cNvSpPr txBox="true"/>
          <p:nvPr/>
        </p:nvSpPr>
        <p:spPr>
          <a:xfrm rot="0">
            <a:off x="2080660" y="1301926"/>
            <a:ext cx="8470720" cy="457200"/>
          </a:xfrm>
          <a:prstGeom prst="rect">
            <a:avLst/>
          </a:prstGeom>
        </p:spPr>
        <p:txBody>
          <a:bodyPr anchor="t" rtlCol="false" tIns="0" lIns="0" bIns="0" rIns="0">
            <a:spAutoFit/>
          </a:bodyPr>
          <a:lstStyle/>
          <a:p>
            <a:pPr algn="just">
              <a:lnSpc>
                <a:spcPts val="3600"/>
              </a:lnSpc>
            </a:pPr>
            <a:r>
              <a:rPr lang="en-US" sz="3000">
                <a:solidFill>
                  <a:srgbClr val="000000"/>
                </a:solidFill>
                <a:latin typeface="Merriweather Bold Italics"/>
              </a:rPr>
              <a:t>4.5. VisoBERT</a:t>
            </a:r>
          </a:p>
        </p:txBody>
      </p:sp>
      <p:sp>
        <p:nvSpPr>
          <p:cNvPr name="TextBox 10" id="10"/>
          <p:cNvSpPr txBox="true"/>
          <p:nvPr/>
        </p:nvSpPr>
        <p:spPr>
          <a:xfrm rot="0">
            <a:off x="840734" y="2093557"/>
            <a:ext cx="16418566" cy="876945"/>
          </a:xfrm>
          <a:prstGeom prst="rect">
            <a:avLst/>
          </a:prstGeom>
        </p:spPr>
        <p:txBody>
          <a:bodyPr anchor="t" rtlCol="false" tIns="0" lIns="0" bIns="0" rIns="0">
            <a:spAutoFit/>
          </a:bodyPr>
          <a:lstStyle/>
          <a:p>
            <a:pPr algn="l">
              <a:lnSpc>
                <a:spcPts val="3553"/>
              </a:lnSpc>
              <a:spcBef>
                <a:spcPct val="0"/>
              </a:spcBef>
            </a:pPr>
            <a:r>
              <a:rPr lang="en-US" sz="2961">
                <a:solidFill>
                  <a:srgbClr val="000000"/>
                </a:solidFill>
                <a:latin typeface="Merriweather"/>
              </a:rPr>
              <a:t>ViSoBert sử dụng kiến trúc XLM-R, hỗ trợ ngôn ngữ đa ngữ.  Chuyên môn về xử lý văn bản mạng xã hội như nhận diện cảm xúc, phát hiện ngôn ngữ thù địch.</a:t>
            </a:r>
          </a:p>
        </p:txBody>
      </p:sp>
      <p:sp>
        <p:nvSpPr>
          <p:cNvPr name="TextBox 11" id="11"/>
          <p:cNvSpPr txBox="true"/>
          <p:nvPr/>
        </p:nvSpPr>
        <p:spPr>
          <a:xfrm rot="0">
            <a:off x="565949" y="3475739"/>
            <a:ext cx="4277846" cy="419100"/>
          </a:xfrm>
          <a:prstGeom prst="rect">
            <a:avLst/>
          </a:prstGeom>
        </p:spPr>
        <p:txBody>
          <a:bodyPr anchor="t" rtlCol="false" tIns="0" lIns="0" bIns="0" rIns="0">
            <a:spAutoFit/>
          </a:bodyPr>
          <a:lstStyle/>
          <a:p>
            <a:pPr algn="l" marL="604523" indent="-302261" lvl="1">
              <a:lnSpc>
                <a:spcPts val="3360"/>
              </a:lnSpc>
              <a:buFont typeface="Arial"/>
              <a:buChar char="•"/>
            </a:pPr>
            <a:r>
              <a:rPr lang="en-US" sz="2800">
                <a:solidFill>
                  <a:srgbClr val="000000"/>
                </a:solidFill>
                <a:latin typeface="Merriweather"/>
              </a:rPr>
              <a:t>Confusion matrix</a:t>
            </a:r>
          </a:p>
        </p:txBody>
      </p:sp>
      <p:sp>
        <p:nvSpPr>
          <p:cNvPr name="TextBox 12" id="12"/>
          <p:cNvSpPr txBox="true"/>
          <p:nvPr/>
        </p:nvSpPr>
        <p:spPr>
          <a:xfrm rot="0">
            <a:off x="9745240" y="4724400"/>
            <a:ext cx="4277846" cy="419100"/>
          </a:xfrm>
          <a:prstGeom prst="rect">
            <a:avLst/>
          </a:prstGeom>
        </p:spPr>
        <p:txBody>
          <a:bodyPr anchor="t" rtlCol="false" tIns="0" lIns="0" bIns="0" rIns="0">
            <a:spAutoFit/>
          </a:bodyPr>
          <a:lstStyle/>
          <a:p>
            <a:pPr algn="l" marL="604523" indent="-302261" lvl="1">
              <a:lnSpc>
                <a:spcPts val="3360"/>
              </a:lnSpc>
              <a:buFont typeface="Arial"/>
              <a:buChar char="•"/>
            </a:pPr>
            <a:r>
              <a:rPr lang="en-US" sz="2800">
                <a:solidFill>
                  <a:srgbClr val="000000"/>
                </a:solidFill>
                <a:latin typeface="Merriweather"/>
              </a:rPr>
              <a:t>Thông số độ đo</a:t>
            </a:r>
          </a:p>
        </p:txBody>
      </p:sp>
      <p:sp>
        <p:nvSpPr>
          <p:cNvPr name="TextBox 13" id="13"/>
          <p:cNvSpPr txBox="true"/>
          <p:nvPr/>
        </p:nvSpPr>
        <p:spPr>
          <a:xfrm rot="0">
            <a:off x="8992174" y="9677400"/>
            <a:ext cx="563786" cy="438785"/>
          </a:xfrm>
          <a:prstGeom prst="rect">
            <a:avLst/>
          </a:prstGeom>
        </p:spPr>
        <p:txBody>
          <a:bodyPr anchor="t" rtlCol="false" tIns="0" lIns="0" bIns="0" rIns="0">
            <a:spAutoFit/>
          </a:bodyPr>
          <a:lstStyle/>
          <a:p>
            <a:pPr algn="l">
              <a:lnSpc>
                <a:spcPts val="3639"/>
              </a:lnSpc>
              <a:spcBef>
                <a:spcPct val="0"/>
              </a:spcBef>
            </a:pPr>
            <a:r>
              <a:rPr lang="en-US" sz="2599" spc="571">
                <a:solidFill>
                  <a:srgbClr val="000000"/>
                </a:solidFill>
                <a:latin typeface="Merriweather"/>
              </a:rPr>
              <a:t>10</a:t>
            </a:r>
          </a:p>
        </p:txBody>
      </p:sp>
    </p:spTree>
  </p:cSld>
  <p:clrMapOvr>
    <a:masterClrMapping/>
  </p:clrMapOvr>
  <p:transition spd="fast">
    <p:wipe dir="l"/>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65949" y="362708"/>
            <a:ext cx="1167818" cy="11678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720651" y="679863"/>
            <a:ext cx="858412" cy="533509"/>
          </a:xfrm>
          <a:prstGeom prst="rect">
            <a:avLst/>
          </a:prstGeom>
        </p:spPr>
        <p:txBody>
          <a:bodyPr anchor="t" rtlCol="false" tIns="0" lIns="0" bIns="0" rIns="0">
            <a:spAutoFit/>
          </a:bodyPr>
          <a:lstStyle/>
          <a:p>
            <a:pPr algn="ctr">
              <a:lnSpc>
                <a:spcPts val="4200"/>
              </a:lnSpc>
              <a:spcBef>
                <a:spcPct val="0"/>
              </a:spcBef>
            </a:pPr>
            <a:r>
              <a:rPr lang="en-US" sz="3500">
                <a:solidFill>
                  <a:srgbClr val="FFFFFF"/>
                </a:solidFill>
                <a:latin typeface="Merriweather Bold"/>
              </a:rPr>
              <a:t>04</a:t>
            </a:r>
          </a:p>
        </p:txBody>
      </p:sp>
      <p:sp>
        <p:nvSpPr>
          <p:cNvPr name="TextBox 6" id="6"/>
          <p:cNvSpPr txBox="true"/>
          <p:nvPr/>
        </p:nvSpPr>
        <p:spPr>
          <a:xfrm rot="0">
            <a:off x="2092158" y="659071"/>
            <a:ext cx="5824177" cy="542207"/>
          </a:xfrm>
          <a:prstGeom prst="rect">
            <a:avLst/>
          </a:prstGeom>
        </p:spPr>
        <p:txBody>
          <a:bodyPr anchor="t" rtlCol="false" tIns="0" lIns="0" bIns="0" rIns="0">
            <a:spAutoFit/>
          </a:bodyPr>
          <a:lstStyle/>
          <a:p>
            <a:pPr algn="l">
              <a:lnSpc>
                <a:spcPts val="4482"/>
              </a:lnSpc>
              <a:spcBef>
                <a:spcPct val="0"/>
              </a:spcBef>
            </a:pPr>
            <a:r>
              <a:rPr lang="en-US" sz="3201">
                <a:solidFill>
                  <a:srgbClr val="000000"/>
                </a:solidFill>
                <a:latin typeface="Merriweather Bold"/>
              </a:rPr>
              <a:t>Đánh giá và kết luận</a:t>
            </a:r>
          </a:p>
        </p:txBody>
      </p:sp>
      <p:sp>
        <p:nvSpPr>
          <p:cNvPr name="TextBox 7" id="7"/>
          <p:cNvSpPr txBox="true"/>
          <p:nvPr/>
        </p:nvSpPr>
        <p:spPr>
          <a:xfrm rot="0">
            <a:off x="888791" y="6822638"/>
            <a:ext cx="15678825" cy="2751822"/>
          </a:xfrm>
          <a:prstGeom prst="rect">
            <a:avLst/>
          </a:prstGeom>
        </p:spPr>
        <p:txBody>
          <a:bodyPr anchor="t" rtlCol="false" tIns="0" lIns="0" bIns="0" rIns="0">
            <a:spAutoFit/>
          </a:bodyPr>
          <a:lstStyle/>
          <a:p>
            <a:pPr algn="l" marL="611840" indent="-305920" lvl="1">
              <a:lnSpc>
                <a:spcPts val="5582"/>
              </a:lnSpc>
              <a:buFont typeface="Arial"/>
              <a:buChar char="•"/>
            </a:pPr>
            <a:r>
              <a:rPr lang="en-US" sz="2833">
                <a:solidFill>
                  <a:srgbClr val="000000"/>
                </a:solidFill>
                <a:latin typeface="Merriweather"/>
              </a:rPr>
              <a:t>Visobert có chỉ số F1 score (macro) cao nhất, cho hiệu quả dự đoán tốt với bộ dữ liệu.</a:t>
            </a:r>
          </a:p>
          <a:p>
            <a:pPr algn="l" marL="611840" indent="-305920" lvl="1">
              <a:lnSpc>
                <a:spcPts val="5582"/>
              </a:lnSpc>
              <a:buFont typeface="Arial"/>
              <a:buChar char="•"/>
            </a:pPr>
            <a:r>
              <a:rPr lang="en-US" sz="2833">
                <a:solidFill>
                  <a:srgbClr val="000000"/>
                </a:solidFill>
                <a:latin typeface="Merriweather"/>
              </a:rPr>
              <a:t>SVM có chỉ số F1 score (macro) thấp nhất.</a:t>
            </a:r>
          </a:p>
          <a:p>
            <a:pPr algn="l">
              <a:lnSpc>
                <a:spcPts val="5582"/>
              </a:lnSpc>
            </a:pPr>
            <a:r>
              <a:rPr lang="en-US" sz="2833">
                <a:solidFill>
                  <a:srgbClr val="000000"/>
                </a:solidFill>
                <a:latin typeface="Merriweather"/>
              </a:rPr>
              <a:t>=&gt; Bài toán NLP với bộ dữ liệu bị mất cân bằng thì các phương pháp học sâu cho kết quả cải thiện hơn</a:t>
            </a:r>
          </a:p>
        </p:txBody>
      </p:sp>
      <p:sp>
        <p:nvSpPr>
          <p:cNvPr name="Freeform 8" id="8"/>
          <p:cNvSpPr/>
          <p:nvPr/>
        </p:nvSpPr>
        <p:spPr>
          <a:xfrm flipH="false" flipV="false" rot="0">
            <a:off x="2932969" y="1800720"/>
            <a:ext cx="12422063" cy="4632984"/>
          </a:xfrm>
          <a:custGeom>
            <a:avLst/>
            <a:gdLst/>
            <a:ahLst/>
            <a:cxnLst/>
            <a:rect r="r" b="b" t="t" l="l"/>
            <a:pathLst>
              <a:path h="4632984" w="12422063">
                <a:moveTo>
                  <a:pt x="0" y="0"/>
                </a:moveTo>
                <a:lnTo>
                  <a:pt x="12422062" y="0"/>
                </a:lnTo>
                <a:lnTo>
                  <a:pt x="12422062" y="4632984"/>
                </a:lnTo>
                <a:lnTo>
                  <a:pt x="0" y="4632984"/>
                </a:lnTo>
                <a:lnTo>
                  <a:pt x="0" y="0"/>
                </a:lnTo>
                <a:close/>
              </a:path>
            </a:pathLst>
          </a:custGeom>
          <a:blipFill>
            <a:blip r:embed="rId2"/>
            <a:stretch>
              <a:fillRect l="0" t="0" r="0" b="0"/>
            </a:stretch>
          </a:blipFill>
        </p:spPr>
      </p:sp>
      <p:sp>
        <p:nvSpPr>
          <p:cNvPr name="TextBox 9" id="9"/>
          <p:cNvSpPr txBox="true"/>
          <p:nvPr/>
        </p:nvSpPr>
        <p:spPr>
          <a:xfrm rot="0">
            <a:off x="2080660" y="1301926"/>
            <a:ext cx="8470720" cy="457200"/>
          </a:xfrm>
          <a:prstGeom prst="rect">
            <a:avLst/>
          </a:prstGeom>
        </p:spPr>
        <p:txBody>
          <a:bodyPr anchor="t" rtlCol="false" tIns="0" lIns="0" bIns="0" rIns="0">
            <a:spAutoFit/>
          </a:bodyPr>
          <a:lstStyle/>
          <a:p>
            <a:pPr algn="just">
              <a:lnSpc>
                <a:spcPts val="3600"/>
              </a:lnSpc>
            </a:pPr>
            <a:r>
              <a:rPr lang="en-US" sz="3000">
                <a:solidFill>
                  <a:srgbClr val="000000"/>
                </a:solidFill>
                <a:latin typeface="Merriweather Bold Italics"/>
              </a:rPr>
              <a:t>4.5. Đánh giá</a:t>
            </a:r>
          </a:p>
        </p:txBody>
      </p:sp>
      <p:sp>
        <p:nvSpPr>
          <p:cNvPr name="TextBox 10" id="10"/>
          <p:cNvSpPr txBox="true"/>
          <p:nvPr/>
        </p:nvSpPr>
        <p:spPr>
          <a:xfrm rot="0">
            <a:off x="8992174" y="9677400"/>
            <a:ext cx="563786" cy="438785"/>
          </a:xfrm>
          <a:prstGeom prst="rect">
            <a:avLst/>
          </a:prstGeom>
        </p:spPr>
        <p:txBody>
          <a:bodyPr anchor="t" rtlCol="false" tIns="0" lIns="0" bIns="0" rIns="0">
            <a:spAutoFit/>
          </a:bodyPr>
          <a:lstStyle/>
          <a:p>
            <a:pPr algn="l">
              <a:lnSpc>
                <a:spcPts val="3639"/>
              </a:lnSpc>
              <a:spcBef>
                <a:spcPct val="0"/>
              </a:spcBef>
            </a:pPr>
            <a:r>
              <a:rPr lang="en-US" sz="2599" spc="571">
                <a:solidFill>
                  <a:srgbClr val="000000"/>
                </a:solidFill>
                <a:latin typeface="Merriweather"/>
              </a:rPr>
              <a:t>11</a:t>
            </a:r>
          </a:p>
        </p:txBody>
      </p:sp>
    </p:spTree>
  </p:cSld>
  <p:clrMapOvr>
    <a:masterClrMapping/>
  </p:clrMapOvr>
  <p:transition spd="fast">
    <p:wipe dir="l"/>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65949" y="362708"/>
            <a:ext cx="1167818" cy="11678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395243" y="2433753"/>
            <a:ext cx="2367641" cy="2709747"/>
          </a:xfrm>
          <a:custGeom>
            <a:avLst/>
            <a:gdLst/>
            <a:ahLst/>
            <a:cxnLst/>
            <a:rect r="r" b="b" t="t" l="l"/>
            <a:pathLst>
              <a:path h="2709747" w="2367641">
                <a:moveTo>
                  <a:pt x="0" y="0"/>
                </a:moveTo>
                <a:lnTo>
                  <a:pt x="2367641" y="0"/>
                </a:lnTo>
                <a:lnTo>
                  <a:pt x="2367641" y="2709747"/>
                </a:lnTo>
                <a:lnTo>
                  <a:pt x="0" y="2709747"/>
                </a:lnTo>
                <a:lnTo>
                  <a:pt x="0" y="0"/>
                </a:lnTo>
                <a:close/>
              </a:path>
            </a:pathLst>
          </a:custGeom>
          <a:blipFill>
            <a:blip r:embed="rId2"/>
            <a:stretch>
              <a:fillRect l="0" t="0" r="0" b="0"/>
            </a:stretch>
          </a:blipFill>
        </p:spPr>
      </p:sp>
      <p:sp>
        <p:nvSpPr>
          <p:cNvPr name="TextBox 6" id="6"/>
          <p:cNvSpPr txBox="true"/>
          <p:nvPr/>
        </p:nvSpPr>
        <p:spPr>
          <a:xfrm rot="0">
            <a:off x="720651" y="679863"/>
            <a:ext cx="858412" cy="533509"/>
          </a:xfrm>
          <a:prstGeom prst="rect">
            <a:avLst/>
          </a:prstGeom>
        </p:spPr>
        <p:txBody>
          <a:bodyPr anchor="t" rtlCol="false" tIns="0" lIns="0" bIns="0" rIns="0">
            <a:spAutoFit/>
          </a:bodyPr>
          <a:lstStyle/>
          <a:p>
            <a:pPr algn="ctr">
              <a:lnSpc>
                <a:spcPts val="4200"/>
              </a:lnSpc>
              <a:spcBef>
                <a:spcPct val="0"/>
              </a:spcBef>
            </a:pPr>
            <a:r>
              <a:rPr lang="en-US" sz="3500">
                <a:solidFill>
                  <a:srgbClr val="FFFFFF"/>
                </a:solidFill>
                <a:latin typeface="Merriweather Bold"/>
              </a:rPr>
              <a:t>04</a:t>
            </a:r>
          </a:p>
        </p:txBody>
      </p:sp>
      <p:sp>
        <p:nvSpPr>
          <p:cNvPr name="TextBox 7" id="7"/>
          <p:cNvSpPr txBox="true"/>
          <p:nvPr/>
        </p:nvSpPr>
        <p:spPr>
          <a:xfrm rot="0">
            <a:off x="2092158" y="659071"/>
            <a:ext cx="5824177" cy="542207"/>
          </a:xfrm>
          <a:prstGeom prst="rect">
            <a:avLst/>
          </a:prstGeom>
        </p:spPr>
        <p:txBody>
          <a:bodyPr anchor="t" rtlCol="false" tIns="0" lIns="0" bIns="0" rIns="0">
            <a:spAutoFit/>
          </a:bodyPr>
          <a:lstStyle/>
          <a:p>
            <a:pPr algn="l">
              <a:lnSpc>
                <a:spcPts val="4482"/>
              </a:lnSpc>
              <a:spcBef>
                <a:spcPct val="0"/>
              </a:spcBef>
            </a:pPr>
            <a:r>
              <a:rPr lang="en-US" sz="3201">
                <a:solidFill>
                  <a:srgbClr val="000000"/>
                </a:solidFill>
                <a:latin typeface="Merriweather Bold"/>
              </a:rPr>
              <a:t>Đánh giá và kết luận</a:t>
            </a:r>
          </a:p>
        </p:txBody>
      </p:sp>
      <p:sp>
        <p:nvSpPr>
          <p:cNvPr name="TextBox 8" id="8"/>
          <p:cNvSpPr txBox="true"/>
          <p:nvPr/>
        </p:nvSpPr>
        <p:spPr>
          <a:xfrm rot="0">
            <a:off x="2080660" y="1301926"/>
            <a:ext cx="8470720" cy="457200"/>
          </a:xfrm>
          <a:prstGeom prst="rect">
            <a:avLst/>
          </a:prstGeom>
        </p:spPr>
        <p:txBody>
          <a:bodyPr anchor="t" rtlCol="false" tIns="0" lIns="0" bIns="0" rIns="0">
            <a:spAutoFit/>
          </a:bodyPr>
          <a:lstStyle/>
          <a:p>
            <a:pPr algn="just">
              <a:lnSpc>
                <a:spcPts val="3600"/>
              </a:lnSpc>
            </a:pPr>
            <a:r>
              <a:rPr lang="en-US" sz="3000">
                <a:solidFill>
                  <a:srgbClr val="000000"/>
                </a:solidFill>
                <a:latin typeface="Merriweather Bold Italics"/>
              </a:rPr>
              <a:t>4.5. Hướng phát triển</a:t>
            </a:r>
          </a:p>
        </p:txBody>
      </p:sp>
      <p:sp>
        <p:nvSpPr>
          <p:cNvPr name="TextBox 9" id="9"/>
          <p:cNvSpPr txBox="true"/>
          <p:nvPr/>
        </p:nvSpPr>
        <p:spPr>
          <a:xfrm rot="0">
            <a:off x="2920787" y="3120105"/>
            <a:ext cx="14587367" cy="934349"/>
          </a:xfrm>
          <a:prstGeom prst="rect">
            <a:avLst/>
          </a:prstGeom>
        </p:spPr>
        <p:txBody>
          <a:bodyPr anchor="t" rtlCol="false" tIns="0" lIns="0" bIns="0" rIns="0">
            <a:spAutoFit/>
          </a:bodyPr>
          <a:lstStyle/>
          <a:p>
            <a:pPr algn="just">
              <a:lnSpc>
                <a:spcPts val="3794"/>
              </a:lnSpc>
            </a:pPr>
            <a:r>
              <a:rPr lang="en-US" sz="3162">
                <a:solidFill>
                  <a:srgbClr val="000000"/>
                </a:solidFill>
                <a:latin typeface="Merriweather"/>
              </a:rPr>
              <a:t>Nâng cao hiệu suất dự đoán cũng như cải thiện độ đo F1. Chúng em có một vài hướng phát triển:</a:t>
            </a:r>
          </a:p>
        </p:txBody>
      </p:sp>
      <p:sp>
        <p:nvSpPr>
          <p:cNvPr name="TextBox 10" id="10"/>
          <p:cNvSpPr txBox="true"/>
          <p:nvPr/>
        </p:nvSpPr>
        <p:spPr>
          <a:xfrm rot="0">
            <a:off x="2920787" y="6475761"/>
            <a:ext cx="9666392" cy="453822"/>
          </a:xfrm>
          <a:prstGeom prst="rect">
            <a:avLst/>
          </a:prstGeom>
        </p:spPr>
        <p:txBody>
          <a:bodyPr anchor="t" rtlCol="false" tIns="0" lIns="0" bIns="0" rIns="0">
            <a:spAutoFit/>
          </a:bodyPr>
          <a:lstStyle/>
          <a:p>
            <a:pPr algn="just" marL="659465" indent="-329733" lvl="1">
              <a:lnSpc>
                <a:spcPts val="3665"/>
              </a:lnSpc>
              <a:buFont typeface="Arial"/>
              <a:buChar char="•"/>
            </a:pPr>
            <a:r>
              <a:rPr lang="en-US" sz="3054">
                <a:solidFill>
                  <a:srgbClr val="000000"/>
                </a:solidFill>
                <a:latin typeface="Merriweather"/>
              </a:rPr>
              <a:t>Cân bằng tỉ lệ nhãn</a:t>
            </a:r>
          </a:p>
        </p:txBody>
      </p:sp>
      <p:sp>
        <p:nvSpPr>
          <p:cNvPr name="TextBox 11" id="11"/>
          <p:cNvSpPr txBox="true"/>
          <p:nvPr/>
        </p:nvSpPr>
        <p:spPr>
          <a:xfrm rot="0">
            <a:off x="2920787" y="4929941"/>
            <a:ext cx="14665079" cy="917169"/>
          </a:xfrm>
          <a:prstGeom prst="rect">
            <a:avLst/>
          </a:prstGeom>
        </p:spPr>
        <p:txBody>
          <a:bodyPr anchor="t" rtlCol="false" tIns="0" lIns="0" bIns="0" rIns="0">
            <a:spAutoFit/>
          </a:bodyPr>
          <a:lstStyle/>
          <a:p>
            <a:pPr algn="just" marL="659465" indent="-329733" lvl="1">
              <a:lnSpc>
                <a:spcPts val="3665"/>
              </a:lnSpc>
              <a:buFont typeface="Arial"/>
              <a:buChar char="•"/>
            </a:pPr>
            <a:r>
              <a:rPr lang="en-US" sz="3054">
                <a:solidFill>
                  <a:srgbClr val="000000"/>
                </a:solidFill>
                <a:latin typeface="Merriweather"/>
              </a:rPr>
              <a:t>Tiến hành xử lý mất cân bằng dữ liệu bằng các kỹ thuật: Đánh trọng số, thay đổi hàm loss, xử dụng oversampling hoặc under sampling</a:t>
            </a:r>
          </a:p>
        </p:txBody>
      </p:sp>
      <p:sp>
        <p:nvSpPr>
          <p:cNvPr name="TextBox 12" id="12"/>
          <p:cNvSpPr txBox="true"/>
          <p:nvPr/>
        </p:nvSpPr>
        <p:spPr>
          <a:xfrm rot="0">
            <a:off x="8992174" y="9677400"/>
            <a:ext cx="563786" cy="438785"/>
          </a:xfrm>
          <a:prstGeom prst="rect">
            <a:avLst/>
          </a:prstGeom>
        </p:spPr>
        <p:txBody>
          <a:bodyPr anchor="t" rtlCol="false" tIns="0" lIns="0" bIns="0" rIns="0">
            <a:spAutoFit/>
          </a:bodyPr>
          <a:lstStyle/>
          <a:p>
            <a:pPr algn="l">
              <a:lnSpc>
                <a:spcPts val="3639"/>
              </a:lnSpc>
              <a:spcBef>
                <a:spcPct val="0"/>
              </a:spcBef>
            </a:pPr>
            <a:r>
              <a:rPr lang="en-US" sz="2599" spc="571">
                <a:solidFill>
                  <a:srgbClr val="000000"/>
                </a:solidFill>
                <a:latin typeface="Merriweather"/>
              </a:rPr>
              <a:t>12</a:t>
            </a:r>
          </a:p>
        </p:txBody>
      </p:sp>
    </p:spTree>
  </p:cSld>
  <p:clrMapOvr>
    <a:masterClrMapping/>
  </p:clrMapOvr>
  <p:transition spd="fast">
    <p:wipe dir="l"/>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65949" y="362708"/>
            <a:ext cx="1167818" cy="11678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3125823" y="4814120"/>
            <a:ext cx="14919519" cy="4917607"/>
          </a:xfrm>
          <a:custGeom>
            <a:avLst/>
            <a:gdLst/>
            <a:ahLst/>
            <a:cxnLst/>
            <a:rect r="r" b="b" t="t" l="l"/>
            <a:pathLst>
              <a:path h="4917607" w="14919519">
                <a:moveTo>
                  <a:pt x="0" y="0"/>
                </a:moveTo>
                <a:lnTo>
                  <a:pt x="14919519" y="0"/>
                </a:lnTo>
                <a:lnTo>
                  <a:pt x="14919519" y="4917607"/>
                </a:lnTo>
                <a:lnTo>
                  <a:pt x="0" y="4917607"/>
                </a:lnTo>
                <a:lnTo>
                  <a:pt x="0" y="0"/>
                </a:lnTo>
                <a:close/>
              </a:path>
            </a:pathLst>
          </a:custGeom>
          <a:blipFill>
            <a:blip r:embed="rId2"/>
            <a:stretch>
              <a:fillRect l="0" t="0" r="0" b="0"/>
            </a:stretch>
          </a:blipFill>
        </p:spPr>
      </p:sp>
      <p:sp>
        <p:nvSpPr>
          <p:cNvPr name="TextBox 6" id="6"/>
          <p:cNvSpPr txBox="true"/>
          <p:nvPr/>
        </p:nvSpPr>
        <p:spPr>
          <a:xfrm rot="0">
            <a:off x="720651" y="1939381"/>
            <a:ext cx="17324690" cy="440097"/>
          </a:xfrm>
          <a:prstGeom prst="rect">
            <a:avLst/>
          </a:prstGeom>
        </p:spPr>
        <p:txBody>
          <a:bodyPr anchor="t" rtlCol="false" tIns="0" lIns="0" bIns="0" rIns="0">
            <a:spAutoFit/>
          </a:bodyPr>
          <a:lstStyle/>
          <a:p>
            <a:pPr algn="l">
              <a:lnSpc>
                <a:spcPts val="3468"/>
              </a:lnSpc>
            </a:pPr>
            <a:r>
              <a:rPr lang="en-US" sz="3153">
                <a:solidFill>
                  <a:srgbClr val="000000"/>
                </a:solidFill>
                <a:latin typeface="Merriweather Bold"/>
              </a:rPr>
              <a:t>Bộ dữ liệu Synthetic Vietnamese Students’ Feedback Corpus</a:t>
            </a:r>
          </a:p>
        </p:txBody>
      </p:sp>
      <p:sp>
        <p:nvSpPr>
          <p:cNvPr name="TextBox 7" id="7"/>
          <p:cNvSpPr txBox="true"/>
          <p:nvPr/>
        </p:nvSpPr>
        <p:spPr>
          <a:xfrm rot="0">
            <a:off x="720651" y="3975920"/>
            <a:ext cx="3376452" cy="857250"/>
          </a:xfrm>
          <a:prstGeom prst="rect">
            <a:avLst/>
          </a:prstGeom>
        </p:spPr>
        <p:txBody>
          <a:bodyPr anchor="t" rtlCol="false" tIns="0" lIns="0" bIns="0" rIns="0">
            <a:spAutoFit/>
          </a:bodyPr>
          <a:lstStyle/>
          <a:p>
            <a:pPr algn="just" marL="618552" indent="-309276" lvl="1">
              <a:lnSpc>
                <a:spcPts val="3437"/>
              </a:lnSpc>
              <a:buFont typeface="Arial"/>
              <a:buChar char="•"/>
            </a:pPr>
            <a:r>
              <a:rPr lang="en-US" sz="2864">
                <a:solidFill>
                  <a:srgbClr val="000000"/>
                </a:solidFill>
                <a:latin typeface="Merriweather"/>
              </a:rPr>
              <a:t>Train: ~80%</a:t>
            </a:r>
          </a:p>
          <a:p>
            <a:pPr algn="just" marL="618552" indent="-309276" lvl="1">
              <a:lnSpc>
                <a:spcPts val="3437"/>
              </a:lnSpc>
              <a:buFont typeface="Arial"/>
              <a:buChar char="•"/>
            </a:pPr>
            <a:r>
              <a:rPr lang="en-US" sz="2864">
                <a:solidFill>
                  <a:srgbClr val="000000"/>
                </a:solidFill>
                <a:latin typeface="Merriweather"/>
              </a:rPr>
              <a:t>Dev: ~ 20%</a:t>
            </a:r>
          </a:p>
        </p:txBody>
      </p:sp>
      <p:sp>
        <p:nvSpPr>
          <p:cNvPr name="TextBox 8" id="8"/>
          <p:cNvSpPr txBox="true"/>
          <p:nvPr/>
        </p:nvSpPr>
        <p:spPr>
          <a:xfrm rot="0">
            <a:off x="720651" y="679863"/>
            <a:ext cx="858412" cy="533509"/>
          </a:xfrm>
          <a:prstGeom prst="rect">
            <a:avLst/>
          </a:prstGeom>
        </p:spPr>
        <p:txBody>
          <a:bodyPr anchor="t" rtlCol="false" tIns="0" lIns="0" bIns="0" rIns="0">
            <a:spAutoFit/>
          </a:bodyPr>
          <a:lstStyle/>
          <a:p>
            <a:pPr algn="ctr">
              <a:lnSpc>
                <a:spcPts val="4200"/>
              </a:lnSpc>
              <a:spcBef>
                <a:spcPct val="0"/>
              </a:spcBef>
            </a:pPr>
            <a:r>
              <a:rPr lang="en-US" sz="3500">
                <a:solidFill>
                  <a:srgbClr val="FFFFFF"/>
                </a:solidFill>
                <a:latin typeface="Merriweather Bold"/>
              </a:rPr>
              <a:t>02</a:t>
            </a:r>
          </a:p>
        </p:txBody>
      </p:sp>
      <p:sp>
        <p:nvSpPr>
          <p:cNvPr name="TextBox 9" id="9"/>
          <p:cNvSpPr txBox="true"/>
          <p:nvPr/>
        </p:nvSpPr>
        <p:spPr>
          <a:xfrm rot="0">
            <a:off x="2080660" y="659071"/>
            <a:ext cx="6461177" cy="543165"/>
          </a:xfrm>
          <a:prstGeom prst="rect">
            <a:avLst/>
          </a:prstGeom>
        </p:spPr>
        <p:txBody>
          <a:bodyPr anchor="t" rtlCol="false" tIns="0" lIns="0" bIns="0" rIns="0">
            <a:spAutoFit/>
          </a:bodyPr>
          <a:lstStyle/>
          <a:p>
            <a:pPr algn="l">
              <a:lnSpc>
                <a:spcPts val="4491"/>
              </a:lnSpc>
              <a:spcBef>
                <a:spcPct val="0"/>
              </a:spcBef>
            </a:pPr>
            <a:r>
              <a:rPr lang="en-US" sz="3208">
                <a:solidFill>
                  <a:srgbClr val="000000"/>
                </a:solidFill>
                <a:latin typeface="Merriweather Bold"/>
              </a:rPr>
              <a:t>Cải thiện và hướng phát triển</a:t>
            </a:r>
          </a:p>
        </p:txBody>
      </p:sp>
      <p:sp>
        <p:nvSpPr>
          <p:cNvPr name="TextBox 10" id="10"/>
          <p:cNvSpPr txBox="true"/>
          <p:nvPr/>
        </p:nvSpPr>
        <p:spPr>
          <a:xfrm rot="0">
            <a:off x="720651" y="3135743"/>
            <a:ext cx="15210577" cy="428625"/>
          </a:xfrm>
          <a:prstGeom prst="rect">
            <a:avLst/>
          </a:prstGeom>
        </p:spPr>
        <p:txBody>
          <a:bodyPr anchor="t" rtlCol="false" tIns="0" lIns="0" bIns="0" rIns="0">
            <a:spAutoFit/>
          </a:bodyPr>
          <a:lstStyle/>
          <a:p>
            <a:pPr algn="just">
              <a:lnSpc>
                <a:spcPts val="3431"/>
              </a:lnSpc>
              <a:spcBef>
                <a:spcPct val="0"/>
              </a:spcBef>
            </a:pPr>
            <a:r>
              <a:rPr lang="en-US" sz="2859" strike="noStrike" u="none">
                <a:solidFill>
                  <a:srgbClr val="000000"/>
                </a:solidFill>
                <a:latin typeface="Merriweather"/>
              </a:rPr>
              <a:t>Bộ dữ liệu Synthetic-VSFC bao gồm hơn 10000 được tổng hợp bởi API ChatGPT-4</a:t>
            </a:r>
          </a:p>
        </p:txBody>
      </p:sp>
      <p:sp>
        <p:nvSpPr>
          <p:cNvPr name="TextBox 11" id="11"/>
          <p:cNvSpPr txBox="true"/>
          <p:nvPr/>
        </p:nvSpPr>
        <p:spPr>
          <a:xfrm rot="0">
            <a:off x="720651" y="2545193"/>
            <a:ext cx="12861156" cy="428625"/>
          </a:xfrm>
          <a:prstGeom prst="rect">
            <a:avLst/>
          </a:prstGeom>
        </p:spPr>
        <p:txBody>
          <a:bodyPr anchor="t" rtlCol="false" tIns="0" lIns="0" bIns="0" rIns="0">
            <a:spAutoFit/>
          </a:bodyPr>
          <a:lstStyle/>
          <a:p>
            <a:pPr algn="just">
              <a:lnSpc>
                <a:spcPts val="3431"/>
              </a:lnSpc>
              <a:spcBef>
                <a:spcPct val="0"/>
              </a:spcBef>
            </a:pPr>
            <a:r>
              <a:rPr lang="en-US" sz="2859">
                <a:solidFill>
                  <a:srgbClr val="000000"/>
                </a:solidFill>
                <a:latin typeface="Merriweather Bold"/>
              </a:rPr>
              <a:t>Nguồn</a:t>
            </a:r>
            <a:r>
              <a:rPr lang="en-US" sz="2859">
                <a:solidFill>
                  <a:srgbClr val="000000"/>
                </a:solidFill>
                <a:latin typeface="Merriweather"/>
              </a:rPr>
              <a:t>: anh Lê Việt Thắng, từng nghiên cứu tại DS@UIT Laboratory</a:t>
            </a:r>
          </a:p>
        </p:txBody>
      </p:sp>
      <p:sp>
        <p:nvSpPr>
          <p:cNvPr name="TextBox 12" id="12"/>
          <p:cNvSpPr txBox="true"/>
          <p:nvPr/>
        </p:nvSpPr>
        <p:spPr>
          <a:xfrm rot="0">
            <a:off x="8992174" y="9677400"/>
            <a:ext cx="563786" cy="438785"/>
          </a:xfrm>
          <a:prstGeom prst="rect">
            <a:avLst/>
          </a:prstGeom>
        </p:spPr>
        <p:txBody>
          <a:bodyPr anchor="t" rtlCol="false" tIns="0" lIns="0" bIns="0" rIns="0">
            <a:spAutoFit/>
          </a:bodyPr>
          <a:lstStyle/>
          <a:p>
            <a:pPr algn="l">
              <a:lnSpc>
                <a:spcPts val="3639"/>
              </a:lnSpc>
              <a:spcBef>
                <a:spcPct val="0"/>
              </a:spcBef>
            </a:pPr>
            <a:r>
              <a:rPr lang="en-US" sz="2599" spc="571">
                <a:solidFill>
                  <a:srgbClr val="000000"/>
                </a:solidFill>
                <a:latin typeface="Merriweather"/>
              </a:rPr>
              <a:t>13</a:t>
            </a:r>
          </a:p>
        </p:txBody>
      </p:sp>
    </p:spTree>
  </p:cSld>
  <p:clrMapOvr>
    <a:masterClrMapping/>
  </p:clrMapOvr>
  <p:transition spd="fast">
    <p:wipe dir="l"/>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65949" y="362708"/>
            <a:ext cx="1167818" cy="11678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720651" y="4069573"/>
            <a:ext cx="7080988" cy="5621548"/>
          </a:xfrm>
          <a:custGeom>
            <a:avLst/>
            <a:gdLst/>
            <a:ahLst/>
            <a:cxnLst/>
            <a:rect r="r" b="b" t="t" l="l"/>
            <a:pathLst>
              <a:path h="5621548" w="7080988">
                <a:moveTo>
                  <a:pt x="0" y="0"/>
                </a:moveTo>
                <a:lnTo>
                  <a:pt x="7080988" y="0"/>
                </a:lnTo>
                <a:lnTo>
                  <a:pt x="7080988" y="5621547"/>
                </a:lnTo>
                <a:lnTo>
                  <a:pt x="0" y="5621547"/>
                </a:lnTo>
                <a:lnTo>
                  <a:pt x="0" y="0"/>
                </a:lnTo>
                <a:close/>
              </a:path>
            </a:pathLst>
          </a:custGeom>
          <a:blipFill>
            <a:blip r:embed="rId2"/>
            <a:stretch>
              <a:fillRect l="0" t="0" r="0" b="0"/>
            </a:stretch>
          </a:blipFill>
        </p:spPr>
      </p:sp>
      <p:sp>
        <p:nvSpPr>
          <p:cNvPr name="Freeform 6" id="6"/>
          <p:cNvSpPr/>
          <p:nvPr/>
        </p:nvSpPr>
        <p:spPr>
          <a:xfrm flipH="false" flipV="false" rot="0">
            <a:off x="7916335" y="4534625"/>
            <a:ext cx="10613418" cy="3559118"/>
          </a:xfrm>
          <a:custGeom>
            <a:avLst/>
            <a:gdLst/>
            <a:ahLst/>
            <a:cxnLst/>
            <a:rect r="r" b="b" t="t" l="l"/>
            <a:pathLst>
              <a:path h="3559118" w="10613418">
                <a:moveTo>
                  <a:pt x="0" y="0"/>
                </a:moveTo>
                <a:lnTo>
                  <a:pt x="10613418" y="0"/>
                </a:lnTo>
                <a:lnTo>
                  <a:pt x="10613418" y="3559118"/>
                </a:lnTo>
                <a:lnTo>
                  <a:pt x="0" y="3559118"/>
                </a:lnTo>
                <a:lnTo>
                  <a:pt x="0" y="0"/>
                </a:lnTo>
                <a:close/>
              </a:path>
            </a:pathLst>
          </a:custGeom>
          <a:blipFill>
            <a:blip r:embed="rId3"/>
            <a:stretch>
              <a:fillRect l="0" t="0" r="0" b="0"/>
            </a:stretch>
          </a:blipFill>
        </p:spPr>
      </p:sp>
      <p:sp>
        <p:nvSpPr>
          <p:cNvPr name="TextBox 7" id="7"/>
          <p:cNvSpPr txBox="true"/>
          <p:nvPr/>
        </p:nvSpPr>
        <p:spPr>
          <a:xfrm rot="0">
            <a:off x="720651" y="679863"/>
            <a:ext cx="858412" cy="533509"/>
          </a:xfrm>
          <a:prstGeom prst="rect">
            <a:avLst/>
          </a:prstGeom>
        </p:spPr>
        <p:txBody>
          <a:bodyPr anchor="t" rtlCol="false" tIns="0" lIns="0" bIns="0" rIns="0">
            <a:spAutoFit/>
          </a:bodyPr>
          <a:lstStyle/>
          <a:p>
            <a:pPr algn="ctr">
              <a:lnSpc>
                <a:spcPts val="4200"/>
              </a:lnSpc>
              <a:spcBef>
                <a:spcPct val="0"/>
              </a:spcBef>
            </a:pPr>
            <a:r>
              <a:rPr lang="en-US" sz="3500">
                <a:solidFill>
                  <a:srgbClr val="FFFFFF"/>
                </a:solidFill>
                <a:latin typeface="Merriweather Bold"/>
              </a:rPr>
              <a:t>05</a:t>
            </a:r>
          </a:p>
        </p:txBody>
      </p:sp>
      <p:sp>
        <p:nvSpPr>
          <p:cNvPr name="TextBox 8" id="8"/>
          <p:cNvSpPr txBox="true"/>
          <p:nvPr/>
        </p:nvSpPr>
        <p:spPr>
          <a:xfrm rot="0">
            <a:off x="2080660" y="659071"/>
            <a:ext cx="6598186" cy="543165"/>
          </a:xfrm>
          <a:prstGeom prst="rect">
            <a:avLst/>
          </a:prstGeom>
        </p:spPr>
        <p:txBody>
          <a:bodyPr anchor="t" rtlCol="false" tIns="0" lIns="0" bIns="0" rIns="0">
            <a:spAutoFit/>
          </a:bodyPr>
          <a:lstStyle/>
          <a:p>
            <a:pPr algn="l">
              <a:lnSpc>
                <a:spcPts val="4491"/>
              </a:lnSpc>
              <a:spcBef>
                <a:spcPct val="0"/>
              </a:spcBef>
            </a:pPr>
            <a:r>
              <a:rPr lang="en-US" sz="3208">
                <a:solidFill>
                  <a:srgbClr val="000000"/>
                </a:solidFill>
                <a:latin typeface="Merriweather Bold"/>
              </a:rPr>
              <a:t>Cải thiện và hướng phát triển</a:t>
            </a:r>
          </a:p>
        </p:txBody>
      </p:sp>
      <p:sp>
        <p:nvSpPr>
          <p:cNvPr name="TextBox 9" id="9"/>
          <p:cNvSpPr txBox="true"/>
          <p:nvPr/>
        </p:nvSpPr>
        <p:spPr>
          <a:xfrm rot="0">
            <a:off x="2080660" y="1328915"/>
            <a:ext cx="8470720" cy="914400"/>
          </a:xfrm>
          <a:prstGeom prst="rect">
            <a:avLst/>
          </a:prstGeom>
        </p:spPr>
        <p:txBody>
          <a:bodyPr anchor="t" rtlCol="false" tIns="0" lIns="0" bIns="0" rIns="0">
            <a:spAutoFit/>
          </a:bodyPr>
          <a:lstStyle/>
          <a:p>
            <a:pPr algn="just">
              <a:lnSpc>
                <a:spcPts val="3600"/>
              </a:lnSpc>
            </a:pPr>
            <a:r>
              <a:rPr lang="en-US" sz="3000">
                <a:solidFill>
                  <a:srgbClr val="000000"/>
                </a:solidFill>
                <a:latin typeface="Merriweather Bold Italics"/>
              </a:rPr>
              <a:t>5.1. PhoBert</a:t>
            </a:r>
          </a:p>
          <a:p>
            <a:pPr algn="just">
              <a:lnSpc>
                <a:spcPts val="3600"/>
              </a:lnSpc>
            </a:pPr>
          </a:p>
        </p:txBody>
      </p:sp>
      <p:sp>
        <p:nvSpPr>
          <p:cNvPr name="TextBox 10" id="10"/>
          <p:cNvSpPr txBox="true"/>
          <p:nvPr/>
        </p:nvSpPr>
        <p:spPr>
          <a:xfrm rot="0">
            <a:off x="565949" y="3183748"/>
            <a:ext cx="4277846" cy="419100"/>
          </a:xfrm>
          <a:prstGeom prst="rect">
            <a:avLst/>
          </a:prstGeom>
        </p:spPr>
        <p:txBody>
          <a:bodyPr anchor="t" rtlCol="false" tIns="0" lIns="0" bIns="0" rIns="0">
            <a:spAutoFit/>
          </a:bodyPr>
          <a:lstStyle/>
          <a:p>
            <a:pPr algn="l" marL="604523" indent="-302261" lvl="1">
              <a:lnSpc>
                <a:spcPts val="3360"/>
              </a:lnSpc>
              <a:buFont typeface="Arial"/>
              <a:buChar char="•"/>
            </a:pPr>
            <a:r>
              <a:rPr lang="en-US" sz="2800">
                <a:solidFill>
                  <a:srgbClr val="000000"/>
                </a:solidFill>
                <a:latin typeface="Merriweather"/>
              </a:rPr>
              <a:t>Confusion matrix</a:t>
            </a:r>
          </a:p>
        </p:txBody>
      </p:sp>
      <p:sp>
        <p:nvSpPr>
          <p:cNvPr name="TextBox 11" id="11"/>
          <p:cNvSpPr txBox="true"/>
          <p:nvPr/>
        </p:nvSpPr>
        <p:spPr>
          <a:xfrm rot="0">
            <a:off x="8678846" y="3860023"/>
            <a:ext cx="4277846" cy="419100"/>
          </a:xfrm>
          <a:prstGeom prst="rect">
            <a:avLst/>
          </a:prstGeom>
        </p:spPr>
        <p:txBody>
          <a:bodyPr anchor="t" rtlCol="false" tIns="0" lIns="0" bIns="0" rIns="0">
            <a:spAutoFit/>
          </a:bodyPr>
          <a:lstStyle/>
          <a:p>
            <a:pPr algn="l" marL="604523" indent="-302261" lvl="1">
              <a:lnSpc>
                <a:spcPts val="3360"/>
              </a:lnSpc>
              <a:buFont typeface="Arial"/>
              <a:buChar char="•"/>
            </a:pPr>
            <a:r>
              <a:rPr lang="en-US" sz="2800">
                <a:solidFill>
                  <a:srgbClr val="000000"/>
                </a:solidFill>
                <a:latin typeface="Merriweather"/>
              </a:rPr>
              <a:t>Thông số độ đo</a:t>
            </a:r>
          </a:p>
        </p:txBody>
      </p:sp>
      <p:sp>
        <p:nvSpPr>
          <p:cNvPr name="TextBox 12" id="12"/>
          <p:cNvSpPr txBox="true"/>
          <p:nvPr/>
        </p:nvSpPr>
        <p:spPr>
          <a:xfrm rot="0">
            <a:off x="8992174" y="9677400"/>
            <a:ext cx="563786" cy="438785"/>
          </a:xfrm>
          <a:prstGeom prst="rect">
            <a:avLst/>
          </a:prstGeom>
        </p:spPr>
        <p:txBody>
          <a:bodyPr anchor="t" rtlCol="false" tIns="0" lIns="0" bIns="0" rIns="0">
            <a:spAutoFit/>
          </a:bodyPr>
          <a:lstStyle/>
          <a:p>
            <a:pPr algn="l">
              <a:lnSpc>
                <a:spcPts val="3639"/>
              </a:lnSpc>
              <a:spcBef>
                <a:spcPct val="0"/>
              </a:spcBef>
            </a:pPr>
            <a:r>
              <a:rPr lang="en-US" sz="2599" spc="571">
                <a:solidFill>
                  <a:srgbClr val="000000"/>
                </a:solidFill>
                <a:latin typeface="Merriweather"/>
              </a:rPr>
              <a:t>14</a:t>
            </a:r>
          </a:p>
        </p:txBody>
      </p:sp>
    </p:spTree>
  </p:cSld>
  <p:clrMapOvr>
    <a:masterClrMapping/>
  </p:clrMapOvr>
  <p:transition spd="slow">
    <p:push dir="l"/>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67761" y="2974390"/>
            <a:ext cx="8752068" cy="6999393"/>
          </a:xfrm>
          <a:custGeom>
            <a:avLst/>
            <a:gdLst/>
            <a:ahLst/>
            <a:cxnLst/>
            <a:rect r="r" b="b" t="t" l="l"/>
            <a:pathLst>
              <a:path h="6999393" w="8752068">
                <a:moveTo>
                  <a:pt x="0" y="0"/>
                </a:moveTo>
                <a:lnTo>
                  <a:pt x="8752068" y="0"/>
                </a:lnTo>
                <a:lnTo>
                  <a:pt x="8752068" y="6999392"/>
                </a:lnTo>
                <a:lnTo>
                  <a:pt x="0" y="6999392"/>
                </a:lnTo>
                <a:lnTo>
                  <a:pt x="0" y="0"/>
                </a:lnTo>
                <a:close/>
              </a:path>
            </a:pathLst>
          </a:custGeom>
          <a:blipFill>
            <a:blip r:embed="rId2"/>
            <a:stretch>
              <a:fillRect l="0" t="0" r="0" b="0"/>
            </a:stretch>
          </a:blipFill>
        </p:spPr>
      </p:sp>
      <p:sp>
        <p:nvSpPr>
          <p:cNvPr name="Freeform 3" id="3"/>
          <p:cNvSpPr/>
          <p:nvPr/>
        </p:nvSpPr>
        <p:spPr>
          <a:xfrm flipH="false" flipV="false" rot="0">
            <a:off x="9219829" y="4352860"/>
            <a:ext cx="9058578" cy="3181171"/>
          </a:xfrm>
          <a:custGeom>
            <a:avLst/>
            <a:gdLst/>
            <a:ahLst/>
            <a:cxnLst/>
            <a:rect r="r" b="b" t="t" l="l"/>
            <a:pathLst>
              <a:path h="3181171" w="9058578">
                <a:moveTo>
                  <a:pt x="0" y="0"/>
                </a:moveTo>
                <a:lnTo>
                  <a:pt x="9058578" y="0"/>
                </a:lnTo>
                <a:lnTo>
                  <a:pt x="9058578" y="3181171"/>
                </a:lnTo>
                <a:lnTo>
                  <a:pt x="0" y="3181171"/>
                </a:lnTo>
                <a:lnTo>
                  <a:pt x="0" y="0"/>
                </a:lnTo>
                <a:close/>
              </a:path>
            </a:pathLst>
          </a:custGeom>
          <a:blipFill>
            <a:blip r:embed="rId3"/>
            <a:stretch>
              <a:fillRect l="0" t="0" r="0" b="0"/>
            </a:stretch>
          </a:blipFill>
        </p:spPr>
      </p:sp>
      <p:grpSp>
        <p:nvGrpSpPr>
          <p:cNvPr name="Group 4" id="4"/>
          <p:cNvGrpSpPr/>
          <p:nvPr/>
        </p:nvGrpSpPr>
        <p:grpSpPr>
          <a:xfrm rot="0">
            <a:off x="565949" y="362708"/>
            <a:ext cx="1167818" cy="1167818"/>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0">
            <a:off x="720651" y="679863"/>
            <a:ext cx="858412" cy="533509"/>
          </a:xfrm>
          <a:prstGeom prst="rect">
            <a:avLst/>
          </a:prstGeom>
        </p:spPr>
        <p:txBody>
          <a:bodyPr anchor="t" rtlCol="false" tIns="0" lIns="0" bIns="0" rIns="0">
            <a:spAutoFit/>
          </a:bodyPr>
          <a:lstStyle/>
          <a:p>
            <a:pPr algn="ctr">
              <a:lnSpc>
                <a:spcPts val="4200"/>
              </a:lnSpc>
              <a:spcBef>
                <a:spcPct val="0"/>
              </a:spcBef>
            </a:pPr>
            <a:r>
              <a:rPr lang="en-US" sz="3500">
                <a:solidFill>
                  <a:srgbClr val="FFFFFF"/>
                </a:solidFill>
                <a:latin typeface="Merriweather Bold"/>
              </a:rPr>
              <a:t>05</a:t>
            </a:r>
          </a:p>
        </p:txBody>
      </p:sp>
      <p:sp>
        <p:nvSpPr>
          <p:cNvPr name="TextBox 8" id="8"/>
          <p:cNvSpPr txBox="true"/>
          <p:nvPr/>
        </p:nvSpPr>
        <p:spPr>
          <a:xfrm rot="0">
            <a:off x="2080660" y="659071"/>
            <a:ext cx="5835675" cy="543165"/>
          </a:xfrm>
          <a:prstGeom prst="rect">
            <a:avLst/>
          </a:prstGeom>
        </p:spPr>
        <p:txBody>
          <a:bodyPr anchor="t" rtlCol="false" tIns="0" lIns="0" bIns="0" rIns="0">
            <a:spAutoFit/>
          </a:bodyPr>
          <a:lstStyle/>
          <a:p>
            <a:pPr algn="l">
              <a:lnSpc>
                <a:spcPts val="4491"/>
              </a:lnSpc>
              <a:spcBef>
                <a:spcPct val="0"/>
              </a:spcBef>
            </a:pPr>
            <a:r>
              <a:rPr lang="en-US" sz="3208">
                <a:solidFill>
                  <a:srgbClr val="000000"/>
                </a:solidFill>
                <a:latin typeface="Merriweather Bold"/>
              </a:rPr>
              <a:t>Kết luận và hướng phát triển</a:t>
            </a:r>
          </a:p>
        </p:txBody>
      </p:sp>
      <p:sp>
        <p:nvSpPr>
          <p:cNvPr name="TextBox 9" id="9"/>
          <p:cNvSpPr txBox="true"/>
          <p:nvPr/>
        </p:nvSpPr>
        <p:spPr>
          <a:xfrm rot="0">
            <a:off x="2080660" y="1328915"/>
            <a:ext cx="8470720" cy="914400"/>
          </a:xfrm>
          <a:prstGeom prst="rect">
            <a:avLst/>
          </a:prstGeom>
        </p:spPr>
        <p:txBody>
          <a:bodyPr anchor="t" rtlCol="false" tIns="0" lIns="0" bIns="0" rIns="0">
            <a:spAutoFit/>
          </a:bodyPr>
          <a:lstStyle/>
          <a:p>
            <a:pPr algn="just">
              <a:lnSpc>
                <a:spcPts val="3600"/>
              </a:lnSpc>
            </a:pPr>
            <a:r>
              <a:rPr lang="en-US" sz="3000">
                <a:solidFill>
                  <a:srgbClr val="000000"/>
                </a:solidFill>
                <a:latin typeface="Merriweather Bold Italics"/>
              </a:rPr>
              <a:t>5.2. CafeBERT</a:t>
            </a:r>
          </a:p>
          <a:p>
            <a:pPr algn="just">
              <a:lnSpc>
                <a:spcPts val="3600"/>
              </a:lnSpc>
            </a:pPr>
          </a:p>
        </p:txBody>
      </p:sp>
      <p:sp>
        <p:nvSpPr>
          <p:cNvPr name="TextBox 10" id="10"/>
          <p:cNvSpPr txBox="true"/>
          <p:nvPr/>
        </p:nvSpPr>
        <p:spPr>
          <a:xfrm rot="0">
            <a:off x="8992174" y="9677400"/>
            <a:ext cx="563786" cy="438785"/>
          </a:xfrm>
          <a:prstGeom prst="rect">
            <a:avLst/>
          </a:prstGeom>
        </p:spPr>
        <p:txBody>
          <a:bodyPr anchor="t" rtlCol="false" tIns="0" lIns="0" bIns="0" rIns="0">
            <a:spAutoFit/>
          </a:bodyPr>
          <a:lstStyle/>
          <a:p>
            <a:pPr algn="l">
              <a:lnSpc>
                <a:spcPts val="3639"/>
              </a:lnSpc>
              <a:spcBef>
                <a:spcPct val="0"/>
              </a:spcBef>
            </a:pPr>
            <a:r>
              <a:rPr lang="en-US" sz="2599" spc="571">
                <a:solidFill>
                  <a:srgbClr val="000000"/>
                </a:solidFill>
                <a:latin typeface="Merriweather"/>
              </a:rPr>
              <a:t>15</a:t>
            </a:r>
          </a:p>
        </p:txBody>
      </p:sp>
    </p:spTree>
  </p:cSld>
  <p:clrMapOvr>
    <a:masterClrMapping/>
  </p:clrMapOvr>
  <p:transition spd="fast">
    <p:wipe dir="l"/>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16865" y="3134951"/>
            <a:ext cx="7738956" cy="6123349"/>
          </a:xfrm>
          <a:custGeom>
            <a:avLst/>
            <a:gdLst/>
            <a:ahLst/>
            <a:cxnLst/>
            <a:rect r="r" b="b" t="t" l="l"/>
            <a:pathLst>
              <a:path h="6123349" w="7738956">
                <a:moveTo>
                  <a:pt x="0" y="0"/>
                </a:moveTo>
                <a:lnTo>
                  <a:pt x="7738956" y="0"/>
                </a:lnTo>
                <a:lnTo>
                  <a:pt x="7738956" y="6123349"/>
                </a:lnTo>
                <a:lnTo>
                  <a:pt x="0" y="6123349"/>
                </a:lnTo>
                <a:lnTo>
                  <a:pt x="0" y="0"/>
                </a:lnTo>
                <a:close/>
              </a:path>
            </a:pathLst>
          </a:custGeom>
          <a:blipFill>
            <a:blip r:embed="rId2"/>
            <a:stretch>
              <a:fillRect l="0" t="0" r="0" b="0"/>
            </a:stretch>
          </a:blipFill>
        </p:spPr>
      </p:sp>
      <p:sp>
        <p:nvSpPr>
          <p:cNvPr name="Freeform 3" id="3"/>
          <p:cNvSpPr/>
          <p:nvPr/>
        </p:nvSpPr>
        <p:spPr>
          <a:xfrm flipH="false" flipV="false" rot="0">
            <a:off x="8765950" y="4337957"/>
            <a:ext cx="9040976" cy="3277113"/>
          </a:xfrm>
          <a:custGeom>
            <a:avLst/>
            <a:gdLst/>
            <a:ahLst/>
            <a:cxnLst/>
            <a:rect r="r" b="b" t="t" l="l"/>
            <a:pathLst>
              <a:path h="3277113" w="9040976">
                <a:moveTo>
                  <a:pt x="0" y="0"/>
                </a:moveTo>
                <a:lnTo>
                  <a:pt x="9040976" y="0"/>
                </a:lnTo>
                <a:lnTo>
                  <a:pt x="9040976" y="3277113"/>
                </a:lnTo>
                <a:lnTo>
                  <a:pt x="0" y="3277113"/>
                </a:lnTo>
                <a:lnTo>
                  <a:pt x="0" y="0"/>
                </a:lnTo>
                <a:close/>
              </a:path>
            </a:pathLst>
          </a:custGeom>
          <a:blipFill>
            <a:blip r:embed="rId3"/>
            <a:stretch>
              <a:fillRect l="0" t="0" r="0" b="0"/>
            </a:stretch>
          </a:blipFill>
        </p:spPr>
      </p:sp>
      <p:grpSp>
        <p:nvGrpSpPr>
          <p:cNvPr name="Group 4" id="4"/>
          <p:cNvGrpSpPr/>
          <p:nvPr/>
        </p:nvGrpSpPr>
        <p:grpSpPr>
          <a:xfrm rot="0">
            <a:off x="565949" y="362708"/>
            <a:ext cx="1167818" cy="1167818"/>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0">
            <a:off x="720651" y="679863"/>
            <a:ext cx="858412" cy="533509"/>
          </a:xfrm>
          <a:prstGeom prst="rect">
            <a:avLst/>
          </a:prstGeom>
        </p:spPr>
        <p:txBody>
          <a:bodyPr anchor="t" rtlCol="false" tIns="0" lIns="0" bIns="0" rIns="0">
            <a:spAutoFit/>
          </a:bodyPr>
          <a:lstStyle/>
          <a:p>
            <a:pPr algn="ctr">
              <a:lnSpc>
                <a:spcPts val="4200"/>
              </a:lnSpc>
              <a:spcBef>
                <a:spcPct val="0"/>
              </a:spcBef>
            </a:pPr>
            <a:r>
              <a:rPr lang="en-US" sz="3500">
                <a:solidFill>
                  <a:srgbClr val="FFFFFF"/>
                </a:solidFill>
                <a:latin typeface="Merriweather Bold"/>
              </a:rPr>
              <a:t>05</a:t>
            </a:r>
          </a:p>
        </p:txBody>
      </p:sp>
      <p:sp>
        <p:nvSpPr>
          <p:cNvPr name="TextBox 8" id="8"/>
          <p:cNvSpPr txBox="true"/>
          <p:nvPr/>
        </p:nvSpPr>
        <p:spPr>
          <a:xfrm rot="0">
            <a:off x="2080660" y="659071"/>
            <a:ext cx="9021889" cy="543165"/>
          </a:xfrm>
          <a:prstGeom prst="rect">
            <a:avLst/>
          </a:prstGeom>
        </p:spPr>
        <p:txBody>
          <a:bodyPr anchor="t" rtlCol="false" tIns="0" lIns="0" bIns="0" rIns="0">
            <a:spAutoFit/>
          </a:bodyPr>
          <a:lstStyle/>
          <a:p>
            <a:pPr algn="l">
              <a:lnSpc>
                <a:spcPts val="4491"/>
              </a:lnSpc>
              <a:spcBef>
                <a:spcPct val="0"/>
              </a:spcBef>
            </a:pPr>
            <a:r>
              <a:rPr lang="en-US" sz="3208">
                <a:solidFill>
                  <a:srgbClr val="000000"/>
                </a:solidFill>
                <a:latin typeface="Merriweather Bold"/>
              </a:rPr>
              <a:t>Cải thiện và hướng phát triển</a:t>
            </a:r>
          </a:p>
        </p:txBody>
      </p:sp>
      <p:sp>
        <p:nvSpPr>
          <p:cNvPr name="TextBox 9" id="9"/>
          <p:cNvSpPr txBox="true"/>
          <p:nvPr/>
        </p:nvSpPr>
        <p:spPr>
          <a:xfrm rot="0">
            <a:off x="2080660" y="1328915"/>
            <a:ext cx="8470720" cy="914400"/>
          </a:xfrm>
          <a:prstGeom prst="rect">
            <a:avLst/>
          </a:prstGeom>
        </p:spPr>
        <p:txBody>
          <a:bodyPr anchor="t" rtlCol="false" tIns="0" lIns="0" bIns="0" rIns="0">
            <a:spAutoFit/>
          </a:bodyPr>
          <a:lstStyle/>
          <a:p>
            <a:pPr algn="just">
              <a:lnSpc>
                <a:spcPts val="3600"/>
              </a:lnSpc>
            </a:pPr>
            <a:r>
              <a:rPr lang="en-US" sz="3000">
                <a:solidFill>
                  <a:srgbClr val="000000"/>
                </a:solidFill>
                <a:latin typeface="Merriweather Bold Italics"/>
              </a:rPr>
              <a:t>5.3. VisoBERT</a:t>
            </a:r>
          </a:p>
          <a:p>
            <a:pPr algn="just">
              <a:lnSpc>
                <a:spcPts val="3600"/>
              </a:lnSpc>
            </a:pPr>
          </a:p>
        </p:txBody>
      </p:sp>
      <p:sp>
        <p:nvSpPr>
          <p:cNvPr name="TextBox 10" id="10"/>
          <p:cNvSpPr txBox="true"/>
          <p:nvPr/>
        </p:nvSpPr>
        <p:spPr>
          <a:xfrm rot="0">
            <a:off x="8992174" y="9677400"/>
            <a:ext cx="563786" cy="438785"/>
          </a:xfrm>
          <a:prstGeom prst="rect">
            <a:avLst/>
          </a:prstGeom>
        </p:spPr>
        <p:txBody>
          <a:bodyPr anchor="t" rtlCol="false" tIns="0" lIns="0" bIns="0" rIns="0">
            <a:spAutoFit/>
          </a:bodyPr>
          <a:lstStyle/>
          <a:p>
            <a:pPr algn="l">
              <a:lnSpc>
                <a:spcPts val="3639"/>
              </a:lnSpc>
              <a:spcBef>
                <a:spcPct val="0"/>
              </a:spcBef>
            </a:pPr>
            <a:r>
              <a:rPr lang="en-US" sz="2599" spc="571">
                <a:solidFill>
                  <a:srgbClr val="000000"/>
                </a:solidFill>
                <a:latin typeface="Merriweather"/>
              </a:rPr>
              <a:t>16</a:t>
            </a:r>
          </a:p>
        </p:txBody>
      </p:sp>
    </p:spTree>
  </p:cSld>
  <p:clrMapOvr>
    <a:masterClrMapping/>
  </p:clrMapOvr>
  <p:transition spd="fast">
    <p:wipe dir="l"/>
  </p:transition>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65949" y="362708"/>
            <a:ext cx="1167818" cy="11678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149857" y="2367140"/>
            <a:ext cx="14343585" cy="4031903"/>
          </a:xfrm>
          <a:custGeom>
            <a:avLst/>
            <a:gdLst/>
            <a:ahLst/>
            <a:cxnLst/>
            <a:rect r="r" b="b" t="t" l="l"/>
            <a:pathLst>
              <a:path h="4031903" w="14343585">
                <a:moveTo>
                  <a:pt x="0" y="0"/>
                </a:moveTo>
                <a:lnTo>
                  <a:pt x="14343586" y="0"/>
                </a:lnTo>
                <a:lnTo>
                  <a:pt x="14343586" y="4031903"/>
                </a:lnTo>
                <a:lnTo>
                  <a:pt x="0" y="4031903"/>
                </a:lnTo>
                <a:lnTo>
                  <a:pt x="0" y="0"/>
                </a:lnTo>
                <a:close/>
              </a:path>
            </a:pathLst>
          </a:custGeom>
          <a:blipFill>
            <a:blip r:embed="rId2"/>
            <a:stretch>
              <a:fillRect l="0" t="0" r="0" b="0"/>
            </a:stretch>
          </a:blipFill>
        </p:spPr>
      </p:sp>
      <p:sp>
        <p:nvSpPr>
          <p:cNvPr name="TextBox 6" id="6"/>
          <p:cNvSpPr txBox="true"/>
          <p:nvPr/>
        </p:nvSpPr>
        <p:spPr>
          <a:xfrm rot="0">
            <a:off x="720651" y="679863"/>
            <a:ext cx="858412" cy="533509"/>
          </a:xfrm>
          <a:prstGeom prst="rect">
            <a:avLst/>
          </a:prstGeom>
        </p:spPr>
        <p:txBody>
          <a:bodyPr anchor="t" rtlCol="false" tIns="0" lIns="0" bIns="0" rIns="0">
            <a:spAutoFit/>
          </a:bodyPr>
          <a:lstStyle/>
          <a:p>
            <a:pPr algn="ctr">
              <a:lnSpc>
                <a:spcPts val="4200"/>
              </a:lnSpc>
              <a:spcBef>
                <a:spcPct val="0"/>
              </a:spcBef>
            </a:pPr>
            <a:r>
              <a:rPr lang="en-US" sz="3500">
                <a:solidFill>
                  <a:srgbClr val="FFFFFF"/>
                </a:solidFill>
                <a:latin typeface="Merriweather Bold"/>
              </a:rPr>
              <a:t>05</a:t>
            </a:r>
          </a:p>
        </p:txBody>
      </p:sp>
      <p:sp>
        <p:nvSpPr>
          <p:cNvPr name="TextBox 7" id="7"/>
          <p:cNvSpPr txBox="true"/>
          <p:nvPr/>
        </p:nvSpPr>
        <p:spPr>
          <a:xfrm rot="0">
            <a:off x="2080660" y="659071"/>
            <a:ext cx="9021889" cy="543165"/>
          </a:xfrm>
          <a:prstGeom prst="rect">
            <a:avLst/>
          </a:prstGeom>
        </p:spPr>
        <p:txBody>
          <a:bodyPr anchor="t" rtlCol="false" tIns="0" lIns="0" bIns="0" rIns="0">
            <a:spAutoFit/>
          </a:bodyPr>
          <a:lstStyle/>
          <a:p>
            <a:pPr algn="l">
              <a:lnSpc>
                <a:spcPts val="4491"/>
              </a:lnSpc>
              <a:spcBef>
                <a:spcPct val="0"/>
              </a:spcBef>
            </a:pPr>
            <a:r>
              <a:rPr lang="en-US" sz="3208">
                <a:solidFill>
                  <a:srgbClr val="000000"/>
                </a:solidFill>
                <a:latin typeface="Merriweather Bold"/>
              </a:rPr>
              <a:t>Cải thiện và hướng phát triển</a:t>
            </a:r>
          </a:p>
        </p:txBody>
      </p:sp>
      <p:sp>
        <p:nvSpPr>
          <p:cNvPr name="TextBox 8" id="8"/>
          <p:cNvSpPr txBox="true"/>
          <p:nvPr/>
        </p:nvSpPr>
        <p:spPr>
          <a:xfrm rot="0">
            <a:off x="2080660" y="1328915"/>
            <a:ext cx="8470720" cy="914400"/>
          </a:xfrm>
          <a:prstGeom prst="rect">
            <a:avLst/>
          </a:prstGeom>
        </p:spPr>
        <p:txBody>
          <a:bodyPr anchor="t" rtlCol="false" tIns="0" lIns="0" bIns="0" rIns="0">
            <a:spAutoFit/>
          </a:bodyPr>
          <a:lstStyle/>
          <a:p>
            <a:pPr algn="just">
              <a:lnSpc>
                <a:spcPts val="3600"/>
              </a:lnSpc>
            </a:pPr>
            <a:r>
              <a:rPr lang="en-US" sz="3000">
                <a:solidFill>
                  <a:srgbClr val="000000"/>
                </a:solidFill>
                <a:latin typeface="Merriweather Bold Italics"/>
              </a:rPr>
              <a:t>5.4. So sánh</a:t>
            </a:r>
          </a:p>
          <a:p>
            <a:pPr algn="just">
              <a:lnSpc>
                <a:spcPts val="3600"/>
              </a:lnSpc>
            </a:pPr>
          </a:p>
        </p:txBody>
      </p:sp>
      <p:sp>
        <p:nvSpPr>
          <p:cNvPr name="TextBox 9" id="9"/>
          <p:cNvSpPr txBox="true"/>
          <p:nvPr/>
        </p:nvSpPr>
        <p:spPr>
          <a:xfrm rot="0">
            <a:off x="8992174" y="9677400"/>
            <a:ext cx="563786" cy="438785"/>
          </a:xfrm>
          <a:prstGeom prst="rect">
            <a:avLst/>
          </a:prstGeom>
        </p:spPr>
        <p:txBody>
          <a:bodyPr anchor="t" rtlCol="false" tIns="0" lIns="0" bIns="0" rIns="0">
            <a:spAutoFit/>
          </a:bodyPr>
          <a:lstStyle/>
          <a:p>
            <a:pPr algn="l">
              <a:lnSpc>
                <a:spcPts val="3639"/>
              </a:lnSpc>
              <a:spcBef>
                <a:spcPct val="0"/>
              </a:spcBef>
            </a:pPr>
            <a:r>
              <a:rPr lang="en-US" sz="2599" spc="571">
                <a:solidFill>
                  <a:srgbClr val="000000"/>
                </a:solidFill>
                <a:latin typeface="Merriweather"/>
              </a:rPr>
              <a:t>17</a:t>
            </a:r>
          </a:p>
        </p:txBody>
      </p:sp>
    </p:spTree>
  </p:cSld>
  <p:clrMapOvr>
    <a:masterClrMapping/>
  </p:clrMapOvr>
  <p:transition spd="fast">
    <p:wipe dir="l"/>
  </p:transition>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65949" y="362708"/>
            <a:ext cx="1167818" cy="11678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720651" y="679863"/>
            <a:ext cx="858412" cy="533509"/>
          </a:xfrm>
          <a:prstGeom prst="rect">
            <a:avLst/>
          </a:prstGeom>
        </p:spPr>
        <p:txBody>
          <a:bodyPr anchor="t" rtlCol="false" tIns="0" lIns="0" bIns="0" rIns="0">
            <a:spAutoFit/>
          </a:bodyPr>
          <a:lstStyle/>
          <a:p>
            <a:pPr algn="ctr">
              <a:lnSpc>
                <a:spcPts val="4200"/>
              </a:lnSpc>
              <a:spcBef>
                <a:spcPct val="0"/>
              </a:spcBef>
            </a:pPr>
            <a:r>
              <a:rPr lang="en-US" sz="3500">
                <a:solidFill>
                  <a:srgbClr val="FFFFFF"/>
                </a:solidFill>
                <a:latin typeface="Merriweather Bold"/>
              </a:rPr>
              <a:t>05</a:t>
            </a:r>
          </a:p>
        </p:txBody>
      </p:sp>
      <p:sp>
        <p:nvSpPr>
          <p:cNvPr name="TextBox 6" id="6"/>
          <p:cNvSpPr txBox="true"/>
          <p:nvPr/>
        </p:nvSpPr>
        <p:spPr>
          <a:xfrm rot="0">
            <a:off x="2080660" y="659071"/>
            <a:ext cx="5835675" cy="543165"/>
          </a:xfrm>
          <a:prstGeom prst="rect">
            <a:avLst/>
          </a:prstGeom>
        </p:spPr>
        <p:txBody>
          <a:bodyPr anchor="t" rtlCol="false" tIns="0" lIns="0" bIns="0" rIns="0">
            <a:spAutoFit/>
          </a:bodyPr>
          <a:lstStyle/>
          <a:p>
            <a:pPr algn="l">
              <a:lnSpc>
                <a:spcPts val="4491"/>
              </a:lnSpc>
              <a:spcBef>
                <a:spcPct val="0"/>
              </a:spcBef>
            </a:pPr>
            <a:r>
              <a:rPr lang="en-US" sz="3208">
                <a:solidFill>
                  <a:srgbClr val="000000"/>
                </a:solidFill>
                <a:latin typeface="Merriweather Bold"/>
              </a:rPr>
              <a:t>Kết luận và hướng phát triển</a:t>
            </a:r>
          </a:p>
        </p:txBody>
      </p:sp>
      <p:sp>
        <p:nvSpPr>
          <p:cNvPr name="TextBox 7" id="7"/>
          <p:cNvSpPr txBox="true"/>
          <p:nvPr/>
        </p:nvSpPr>
        <p:spPr>
          <a:xfrm rot="0">
            <a:off x="682551" y="1939381"/>
            <a:ext cx="17324690" cy="440097"/>
          </a:xfrm>
          <a:prstGeom prst="rect">
            <a:avLst/>
          </a:prstGeom>
        </p:spPr>
        <p:txBody>
          <a:bodyPr anchor="t" rtlCol="false" tIns="0" lIns="0" bIns="0" rIns="0">
            <a:spAutoFit/>
          </a:bodyPr>
          <a:lstStyle/>
          <a:p>
            <a:pPr algn="l">
              <a:lnSpc>
                <a:spcPts val="3468"/>
              </a:lnSpc>
            </a:pPr>
            <a:r>
              <a:rPr lang="en-US" sz="3153">
                <a:solidFill>
                  <a:srgbClr val="000000"/>
                </a:solidFill>
                <a:latin typeface="Merriweather Bold"/>
              </a:rPr>
              <a:t>Những lý do có thể cho sự cải thiện này:</a:t>
            </a:r>
          </a:p>
        </p:txBody>
      </p:sp>
      <p:sp>
        <p:nvSpPr>
          <p:cNvPr name="TextBox 8" id="8"/>
          <p:cNvSpPr txBox="true"/>
          <p:nvPr/>
        </p:nvSpPr>
        <p:spPr>
          <a:xfrm rot="0">
            <a:off x="720651" y="2750954"/>
            <a:ext cx="13514138" cy="1762125"/>
          </a:xfrm>
          <a:prstGeom prst="rect">
            <a:avLst/>
          </a:prstGeom>
        </p:spPr>
        <p:txBody>
          <a:bodyPr anchor="t" rtlCol="false" tIns="0" lIns="0" bIns="0" rIns="0">
            <a:spAutoFit/>
          </a:bodyPr>
          <a:lstStyle/>
          <a:p>
            <a:pPr algn="just" marL="618552" indent="-309276" lvl="1">
              <a:lnSpc>
                <a:spcPts val="3437"/>
              </a:lnSpc>
              <a:buFont typeface="Arial"/>
              <a:buChar char="•"/>
            </a:pPr>
            <a:r>
              <a:rPr lang="en-US" sz="2864">
                <a:solidFill>
                  <a:srgbClr val="000000"/>
                </a:solidFill>
                <a:latin typeface="Merriweather"/>
              </a:rPr>
              <a:t>Giảm thiên vị</a:t>
            </a:r>
          </a:p>
          <a:p>
            <a:pPr algn="just" marL="618552" indent="-309276" lvl="1">
              <a:lnSpc>
                <a:spcPts val="7162"/>
              </a:lnSpc>
              <a:buFont typeface="Arial"/>
              <a:buChar char="•"/>
            </a:pPr>
            <a:r>
              <a:rPr lang="en-US" sz="2864">
                <a:solidFill>
                  <a:srgbClr val="000000"/>
                </a:solidFill>
                <a:latin typeface="Merriweather"/>
              </a:rPr>
              <a:t>Giảm thiểu các dự đoán sai</a:t>
            </a:r>
          </a:p>
          <a:p>
            <a:pPr algn="just" marL="618552" indent="-309276" lvl="1">
              <a:lnSpc>
                <a:spcPts val="3437"/>
              </a:lnSpc>
              <a:buFont typeface="Arial"/>
              <a:buChar char="•"/>
            </a:pPr>
            <a:r>
              <a:rPr lang="en-US" sz="2864">
                <a:solidFill>
                  <a:srgbClr val="000000"/>
                </a:solidFill>
                <a:latin typeface="Merriweather"/>
              </a:rPr>
              <a:t>Ổn định hơn trong huấn luyện</a:t>
            </a:r>
          </a:p>
        </p:txBody>
      </p:sp>
      <p:sp>
        <p:nvSpPr>
          <p:cNvPr name="TextBox 9" id="9"/>
          <p:cNvSpPr txBox="true"/>
          <p:nvPr/>
        </p:nvSpPr>
        <p:spPr>
          <a:xfrm rot="0">
            <a:off x="720651" y="4617385"/>
            <a:ext cx="17324690" cy="4908084"/>
          </a:xfrm>
          <a:prstGeom prst="rect">
            <a:avLst/>
          </a:prstGeom>
        </p:spPr>
        <p:txBody>
          <a:bodyPr anchor="t" rtlCol="false" tIns="0" lIns="0" bIns="0" rIns="0">
            <a:spAutoFit/>
          </a:bodyPr>
          <a:lstStyle/>
          <a:p>
            <a:pPr algn="l">
              <a:lnSpc>
                <a:spcPts val="4887"/>
              </a:lnSpc>
            </a:pPr>
            <a:r>
              <a:rPr lang="en-US" sz="3153">
                <a:solidFill>
                  <a:srgbClr val="000000"/>
                </a:solidFill>
                <a:latin typeface="Merriweather Bold"/>
              </a:rPr>
              <a:t>Kết luận: </a:t>
            </a:r>
          </a:p>
          <a:p>
            <a:pPr algn="l" marL="680807" indent="-340404" lvl="1">
              <a:lnSpc>
                <a:spcPts val="4887"/>
              </a:lnSpc>
              <a:buFont typeface="Arial"/>
              <a:buChar char="•"/>
            </a:pPr>
            <a:r>
              <a:rPr lang="en-US" sz="3153">
                <a:solidFill>
                  <a:srgbClr val="000000"/>
                </a:solidFill>
                <a:latin typeface="Merriweather"/>
              </a:rPr>
              <a:t>Việc sử dụng dữ liệu tổng hợp bằng ChatGPT có thế giúp cải thiện các bộ dữ liệu ban đầu vốn đã ở trong tình trạng thiếu dữ liệu hoặc mất cân bằng dữ liệu. </a:t>
            </a:r>
          </a:p>
          <a:p>
            <a:pPr algn="l" marL="680807" indent="-340404" lvl="1">
              <a:lnSpc>
                <a:spcPts val="4887"/>
              </a:lnSpc>
              <a:buFont typeface="Arial"/>
              <a:buChar char="•"/>
            </a:pPr>
            <a:r>
              <a:rPr lang="en-US" sz="3153">
                <a:solidFill>
                  <a:srgbClr val="000000"/>
                </a:solidFill>
                <a:latin typeface="Merriweather"/>
              </a:rPr>
              <a:t>Ngoài ra thì những mô hình ngôn ngữ lớn dành cho tiếng Việt đều có hiệu suất cao trong việc phân loại văn bản, đặc biệt là những mô hình được huấn luyện trên dữ liệu có cùng ngữ cảnh.</a:t>
            </a:r>
          </a:p>
          <a:p>
            <a:pPr algn="l">
              <a:lnSpc>
                <a:spcPts val="4887"/>
              </a:lnSpc>
            </a:pPr>
          </a:p>
          <a:p>
            <a:pPr algn="l">
              <a:lnSpc>
                <a:spcPts val="4887"/>
              </a:lnSpc>
            </a:pPr>
          </a:p>
        </p:txBody>
      </p:sp>
      <p:sp>
        <p:nvSpPr>
          <p:cNvPr name="TextBox 10" id="10"/>
          <p:cNvSpPr txBox="true"/>
          <p:nvPr/>
        </p:nvSpPr>
        <p:spPr>
          <a:xfrm rot="0">
            <a:off x="8992174" y="9677400"/>
            <a:ext cx="563786" cy="438785"/>
          </a:xfrm>
          <a:prstGeom prst="rect">
            <a:avLst/>
          </a:prstGeom>
        </p:spPr>
        <p:txBody>
          <a:bodyPr anchor="t" rtlCol="false" tIns="0" lIns="0" bIns="0" rIns="0">
            <a:spAutoFit/>
          </a:bodyPr>
          <a:lstStyle/>
          <a:p>
            <a:pPr algn="l">
              <a:lnSpc>
                <a:spcPts val="3639"/>
              </a:lnSpc>
              <a:spcBef>
                <a:spcPct val="0"/>
              </a:spcBef>
            </a:pPr>
            <a:r>
              <a:rPr lang="en-US" sz="2599" spc="571">
                <a:solidFill>
                  <a:srgbClr val="000000"/>
                </a:solidFill>
                <a:latin typeface="Merriweather"/>
              </a:rPr>
              <a:t>18</a:t>
            </a:r>
          </a:p>
        </p:txBody>
      </p:sp>
    </p:spTree>
  </p:cSld>
  <p:clrMapOvr>
    <a:masterClrMapping/>
  </p:clrMapOvr>
  <p:transition spd="fast">
    <p:wipe dir="l"/>
  </p:transition>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03" y="0"/>
            <a:ext cx="18245994" cy="10287000"/>
          </a:xfrm>
          <a:custGeom>
            <a:avLst/>
            <a:gdLst/>
            <a:ahLst/>
            <a:cxnLst/>
            <a:rect r="r" b="b" t="t" l="l"/>
            <a:pathLst>
              <a:path h="10287000" w="18245994">
                <a:moveTo>
                  <a:pt x="0" y="0"/>
                </a:moveTo>
                <a:lnTo>
                  <a:pt x="18245994" y="0"/>
                </a:lnTo>
                <a:lnTo>
                  <a:pt x="18245994" y="10287000"/>
                </a:lnTo>
                <a:lnTo>
                  <a:pt x="0" y="10287000"/>
                </a:lnTo>
                <a:lnTo>
                  <a:pt x="0" y="0"/>
                </a:lnTo>
                <a:close/>
              </a:path>
            </a:pathLst>
          </a:custGeom>
          <a:blipFill>
            <a:blip r:embed="rId2"/>
            <a:stretch>
              <a:fillRect l="0" t="0" r="0" b="0"/>
            </a:stretch>
          </a:blipFill>
        </p:spPr>
      </p:sp>
    </p:spTree>
  </p:cSld>
  <p:clrMapOvr>
    <a:masterClrMapping/>
  </p:clrMapOvr>
  <p:transition spd="fast">
    <p:wipe dir="l"/>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70969" y="2209898"/>
            <a:ext cx="1033126" cy="103312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0">
            <a:off x="970969" y="3639028"/>
            <a:ext cx="1033126" cy="103312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grpSp>
        <p:nvGrpSpPr>
          <p:cNvPr name="Group 8" id="8"/>
          <p:cNvGrpSpPr/>
          <p:nvPr/>
        </p:nvGrpSpPr>
        <p:grpSpPr>
          <a:xfrm rot="0">
            <a:off x="970969" y="5068158"/>
            <a:ext cx="1033126" cy="103312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grpSp>
        <p:nvGrpSpPr>
          <p:cNvPr name="Group 11" id="11"/>
          <p:cNvGrpSpPr/>
          <p:nvPr/>
        </p:nvGrpSpPr>
        <p:grpSpPr>
          <a:xfrm rot="0">
            <a:off x="970969" y="6605561"/>
            <a:ext cx="1034889" cy="103488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grpSp>
        <p:nvGrpSpPr>
          <p:cNvPr name="Group 14" id="14"/>
          <p:cNvGrpSpPr/>
          <p:nvPr/>
        </p:nvGrpSpPr>
        <p:grpSpPr>
          <a:xfrm rot="0">
            <a:off x="970969" y="8079980"/>
            <a:ext cx="1034889" cy="103488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17" id="17"/>
          <p:cNvSpPr/>
          <p:nvPr/>
        </p:nvSpPr>
        <p:spPr>
          <a:xfrm flipH="false" flipV="false" rot="0">
            <a:off x="11226056" y="2441842"/>
            <a:ext cx="5568324" cy="5777769"/>
          </a:xfrm>
          <a:custGeom>
            <a:avLst/>
            <a:gdLst/>
            <a:ahLst/>
            <a:cxnLst/>
            <a:rect r="r" b="b" t="t" l="l"/>
            <a:pathLst>
              <a:path h="5777769" w="5568324">
                <a:moveTo>
                  <a:pt x="0" y="0"/>
                </a:moveTo>
                <a:lnTo>
                  <a:pt x="5568325" y="0"/>
                </a:lnTo>
                <a:lnTo>
                  <a:pt x="5568325" y="5777769"/>
                </a:lnTo>
                <a:lnTo>
                  <a:pt x="0" y="57777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8" id="18"/>
          <p:cNvSpPr txBox="true"/>
          <p:nvPr/>
        </p:nvSpPr>
        <p:spPr>
          <a:xfrm rot="0">
            <a:off x="1028700" y="752168"/>
            <a:ext cx="7106334" cy="805815"/>
          </a:xfrm>
          <a:prstGeom prst="rect">
            <a:avLst/>
          </a:prstGeom>
        </p:spPr>
        <p:txBody>
          <a:bodyPr anchor="t" rtlCol="false" tIns="0" lIns="0" bIns="0" rIns="0">
            <a:spAutoFit/>
          </a:bodyPr>
          <a:lstStyle/>
          <a:p>
            <a:pPr algn="l">
              <a:lnSpc>
                <a:spcPts val="6269"/>
              </a:lnSpc>
            </a:pPr>
            <a:r>
              <a:rPr lang="en-US" sz="5699">
                <a:solidFill>
                  <a:srgbClr val="000000"/>
                </a:solidFill>
                <a:latin typeface="Merriweather Bold"/>
              </a:rPr>
              <a:t>Nội dung chính</a:t>
            </a:r>
          </a:p>
        </p:txBody>
      </p:sp>
      <p:sp>
        <p:nvSpPr>
          <p:cNvPr name="TextBox 19" id="19"/>
          <p:cNvSpPr txBox="true"/>
          <p:nvPr/>
        </p:nvSpPr>
        <p:spPr>
          <a:xfrm rot="0">
            <a:off x="1107829" y="2490473"/>
            <a:ext cx="759406" cy="471976"/>
          </a:xfrm>
          <a:prstGeom prst="rect">
            <a:avLst/>
          </a:prstGeom>
        </p:spPr>
        <p:txBody>
          <a:bodyPr anchor="t" rtlCol="false" tIns="0" lIns="0" bIns="0" rIns="0">
            <a:spAutoFit/>
          </a:bodyPr>
          <a:lstStyle/>
          <a:p>
            <a:pPr algn="ctr">
              <a:lnSpc>
                <a:spcPts val="3716"/>
              </a:lnSpc>
              <a:spcBef>
                <a:spcPct val="0"/>
              </a:spcBef>
            </a:pPr>
            <a:r>
              <a:rPr lang="en-US" sz="3097">
                <a:solidFill>
                  <a:srgbClr val="FFFFFF"/>
                </a:solidFill>
                <a:latin typeface="Merriweather Bold"/>
              </a:rPr>
              <a:t>01</a:t>
            </a:r>
          </a:p>
        </p:txBody>
      </p:sp>
      <p:sp>
        <p:nvSpPr>
          <p:cNvPr name="TextBox 20" id="20"/>
          <p:cNvSpPr txBox="true"/>
          <p:nvPr/>
        </p:nvSpPr>
        <p:spPr>
          <a:xfrm rot="0">
            <a:off x="1107829" y="3919603"/>
            <a:ext cx="759406" cy="471976"/>
          </a:xfrm>
          <a:prstGeom prst="rect">
            <a:avLst/>
          </a:prstGeom>
        </p:spPr>
        <p:txBody>
          <a:bodyPr anchor="t" rtlCol="false" tIns="0" lIns="0" bIns="0" rIns="0">
            <a:spAutoFit/>
          </a:bodyPr>
          <a:lstStyle/>
          <a:p>
            <a:pPr algn="ctr">
              <a:lnSpc>
                <a:spcPts val="3716"/>
              </a:lnSpc>
              <a:spcBef>
                <a:spcPct val="0"/>
              </a:spcBef>
            </a:pPr>
            <a:r>
              <a:rPr lang="en-US" sz="3097">
                <a:solidFill>
                  <a:srgbClr val="FFFFFF"/>
                </a:solidFill>
                <a:latin typeface="Merriweather Bold"/>
              </a:rPr>
              <a:t>02</a:t>
            </a:r>
          </a:p>
        </p:txBody>
      </p:sp>
      <p:sp>
        <p:nvSpPr>
          <p:cNvPr name="TextBox 21" id="21"/>
          <p:cNvSpPr txBox="true"/>
          <p:nvPr/>
        </p:nvSpPr>
        <p:spPr>
          <a:xfrm rot="0">
            <a:off x="1107829" y="5348733"/>
            <a:ext cx="759406" cy="471976"/>
          </a:xfrm>
          <a:prstGeom prst="rect">
            <a:avLst/>
          </a:prstGeom>
        </p:spPr>
        <p:txBody>
          <a:bodyPr anchor="t" rtlCol="false" tIns="0" lIns="0" bIns="0" rIns="0">
            <a:spAutoFit/>
          </a:bodyPr>
          <a:lstStyle/>
          <a:p>
            <a:pPr algn="ctr">
              <a:lnSpc>
                <a:spcPts val="3716"/>
              </a:lnSpc>
              <a:spcBef>
                <a:spcPct val="0"/>
              </a:spcBef>
            </a:pPr>
            <a:r>
              <a:rPr lang="en-US" sz="3097">
                <a:solidFill>
                  <a:srgbClr val="FFFFFF"/>
                </a:solidFill>
                <a:latin typeface="Merriweather Bold"/>
              </a:rPr>
              <a:t>03</a:t>
            </a:r>
          </a:p>
        </p:txBody>
      </p:sp>
      <p:sp>
        <p:nvSpPr>
          <p:cNvPr name="TextBox 22" id="22"/>
          <p:cNvSpPr txBox="true"/>
          <p:nvPr/>
        </p:nvSpPr>
        <p:spPr>
          <a:xfrm rot="0">
            <a:off x="1108063" y="6886615"/>
            <a:ext cx="760702" cy="472782"/>
          </a:xfrm>
          <a:prstGeom prst="rect">
            <a:avLst/>
          </a:prstGeom>
        </p:spPr>
        <p:txBody>
          <a:bodyPr anchor="t" rtlCol="false" tIns="0" lIns="0" bIns="0" rIns="0">
            <a:spAutoFit/>
          </a:bodyPr>
          <a:lstStyle/>
          <a:p>
            <a:pPr algn="ctr">
              <a:lnSpc>
                <a:spcPts val="3722"/>
              </a:lnSpc>
              <a:spcBef>
                <a:spcPct val="0"/>
              </a:spcBef>
            </a:pPr>
            <a:r>
              <a:rPr lang="en-US" sz="3102">
                <a:solidFill>
                  <a:srgbClr val="FFFFFF"/>
                </a:solidFill>
                <a:latin typeface="Merriweather Bold"/>
              </a:rPr>
              <a:t>04</a:t>
            </a:r>
          </a:p>
        </p:txBody>
      </p:sp>
      <p:sp>
        <p:nvSpPr>
          <p:cNvPr name="TextBox 23" id="23"/>
          <p:cNvSpPr txBox="true"/>
          <p:nvPr/>
        </p:nvSpPr>
        <p:spPr>
          <a:xfrm rot="0">
            <a:off x="1108063" y="8361034"/>
            <a:ext cx="760702" cy="472782"/>
          </a:xfrm>
          <a:prstGeom prst="rect">
            <a:avLst/>
          </a:prstGeom>
        </p:spPr>
        <p:txBody>
          <a:bodyPr anchor="t" rtlCol="false" tIns="0" lIns="0" bIns="0" rIns="0">
            <a:spAutoFit/>
          </a:bodyPr>
          <a:lstStyle/>
          <a:p>
            <a:pPr algn="ctr">
              <a:lnSpc>
                <a:spcPts val="3722"/>
              </a:lnSpc>
              <a:spcBef>
                <a:spcPct val="0"/>
              </a:spcBef>
            </a:pPr>
            <a:r>
              <a:rPr lang="en-US" sz="3102">
                <a:solidFill>
                  <a:srgbClr val="FFFFFF"/>
                </a:solidFill>
                <a:latin typeface="Merriweather Bold"/>
              </a:rPr>
              <a:t>05</a:t>
            </a:r>
          </a:p>
        </p:txBody>
      </p:sp>
      <p:sp>
        <p:nvSpPr>
          <p:cNvPr name="TextBox 24" id="24"/>
          <p:cNvSpPr txBox="true"/>
          <p:nvPr/>
        </p:nvSpPr>
        <p:spPr>
          <a:xfrm rot="0">
            <a:off x="2310979" y="2465488"/>
            <a:ext cx="4019234" cy="487110"/>
          </a:xfrm>
          <a:prstGeom prst="rect">
            <a:avLst/>
          </a:prstGeom>
        </p:spPr>
        <p:txBody>
          <a:bodyPr anchor="t" rtlCol="false" tIns="0" lIns="0" bIns="0" rIns="0">
            <a:spAutoFit/>
          </a:bodyPr>
          <a:lstStyle/>
          <a:p>
            <a:pPr algn="l">
              <a:lnSpc>
                <a:spcPts val="3973"/>
              </a:lnSpc>
              <a:spcBef>
                <a:spcPct val="0"/>
              </a:spcBef>
            </a:pPr>
            <a:r>
              <a:rPr lang="en-US" sz="2838">
                <a:solidFill>
                  <a:srgbClr val="000000"/>
                </a:solidFill>
                <a:latin typeface="Merriweather Bold"/>
              </a:rPr>
              <a:t>Giới thiệu</a:t>
            </a:r>
          </a:p>
        </p:txBody>
      </p:sp>
      <p:sp>
        <p:nvSpPr>
          <p:cNvPr name="TextBox 25" id="25"/>
          <p:cNvSpPr txBox="true"/>
          <p:nvPr/>
        </p:nvSpPr>
        <p:spPr>
          <a:xfrm rot="0">
            <a:off x="2310979" y="3820997"/>
            <a:ext cx="4019234" cy="487110"/>
          </a:xfrm>
          <a:prstGeom prst="rect">
            <a:avLst/>
          </a:prstGeom>
        </p:spPr>
        <p:txBody>
          <a:bodyPr anchor="t" rtlCol="false" tIns="0" lIns="0" bIns="0" rIns="0">
            <a:spAutoFit/>
          </a:bodyPr>
          <a:lstStyle/>
          <a:p>
            <a:pPr algn="l">
              <a:lnSpc>
                <a:spcPts val="3973"/>
              </a:lnSpc>
              <a:spcBef>
                <a:spcPct val="0"/>
              </a:spcBef>
            </a:pPr>
            <a:r>
              <a:rPr lang="en-US" sz="2838">
                <a:solidFill>
                  <a:srgbClr val="000000"/>
                </a:solidFill>
                <a:latin typeface="Merriweather Bold"/>
              </a:rPr>
              <a:t>Dataset</a:t>
            </a:r>
          </a:p>
        </p:txBody>
      </p:sp>
      <p:sp>
        <p:nvSpPr>
          <p:cNvPr name="TextBox 26" id="26"/>
          <p:cNvSpPr txBox="true"/>
          <p:nvPr/>
        </p:nvSpPr>
        <p:spPr>
          <a:xfrm rot="0">
            <a:off x="2310979" y="5273577"/>
            <a:ext cx="4473980" cy="487110"/>
          </a:xfrm>
          <a:prstGeom prst="rect">
            <a:avLst/>
          </a:prstGeom>
        </p:spPr>
        <p:txBody>
          <a:bodyPr anchor="t" rtlCol="false" tIns="0" lIns="0" bIns="0" rIns="0">
            <a:spAutoFit/>
          </a:bodyPr>
          <a:lstStyle/>
          <a:p>
            <a:pPr algn="l">
              <a:lnSpc>
                <a:spcPts val="3973"/>
              </a:lnSpc>
              <a:spcBef>
                <a:spcPct val="0"/>
              </a:spcBef>
            </a:pPr>
            <a:r>
              <a:rPr lang="en-US" sz="2838">
                <a:solidFill>
                  <a:srgbClr val="000000"/>
                </a:solidFill>
                <a:latin typeface="Merriweather Bold"/>
              </a:rPr>
              <a:t>Phương pháp đề xuất</a:t>
            </a:r>
          </a:p>
        </p:txBody>
      </p:sp>
      <p:sp>
        <p:nvSpPr>
          <p:cNvPr name="TextBox 27" id="27"/>
          <p:cNvSpPr txBox="true"/>
          <p:nvPr/>
        </p:nvSpPr>
        <p:spPr>
          <a:xfrm rot="0">
            <a:off x="2313266" y="6810848"/>
            <a:ext cx="4945008" cy="487844"/>
          </a:xfrm>
          <a:prstGeom prst="rect">
            <a:avLst/>
          </a:prstGeom>
        </p:spPr>
        <p:txBody>
          <a:bodyPr anchor="t" rtlCol="false" tIns="0" lIns="0" bIns="0" rIns="0">
            <a:spAutoFit/>
          </a:bodyPr>
          <a:lstStyle/>
          <a:p>
            <a:pPr algn="l">
              <a:lnSpc>
                <a:spcPts val="3980"/>
              </a:lnSpc>
              <a:spcBef>
                <a:spcPct val="0"/>
              </a:spcBef>
            </a:pPr>
            <a:r>
              <a:rPr lang="en-US" sz="2843">
                <a:solidFill>
                  <a:srgbClr val="000000"/>
                </a:solidFill>
                <a:latin typeface="Merriweather Bold"/>
              </a:rPr>
              <a:t>Đánh giá và kết luận</a:t>
            </a:r>
          </a:p>
        </p:txBody>
      </p:sp>
      <p:sp>
        <p:nvSpPr>
          <p:cNvPr name="TextBox 28" id="28"/>
          <p:cNvSpPr txBox="true"/>
          <p:nvPr/>
        </p:nvSpPr>
        <p:spPr>
          <a:xfrm rot="0">
            <a:off x="2310979" y="8324928"/>
            <a:ext cx="5677382" cy="487844"/>
          </a:xfrm>
          <a:prstGeom prst="rect">
            <a:avLst/>
          </a:prstGeom>
        </p:spPr>
        <p:txBody>
          <a:bodyPr anchor="t" rtlCol="false" tIns="0" lIns="0" bIns="0" rIns="0">
            <a:spAutoFit/>
          </a:bodyPr>
          <a:lstStyle/>
          <a:p>
            <a:pPr algn="l">
              <a:lnSpc>
                <a:spcPts val="3980"/>
              </a:lnSpc>
              <a:spcBef>
                <a:spcPct val="0"/>
              </a:spcBef>
            </a:pPr>
            <a:r>
              <a:rPr lang="en-US" sz="2843">
                <a:solidFill>
                  <a:srgbClr val="000000"/>
                </a:solidFill>
                <a:latin typeface="Merriweather Bold"/>
              </a:rPr>
              <a:t>Cải thiện và hướng phát triển</a:t>
            </a:r>
          </a:p>
        </p:txBody>
      </p:sp>
      <p:sp>
        <p:nvSpPr>
          <p:cNvPr name="TextBox 29" id="29"/>
          <p:cNvSpPr txBox="true"/>
          <p:nvPr/>
        </p:nvSpPr>
        <p:spPr>
          <a:xfrm rot="0">
            <a:off x="8992174" y="9677400"/>
            <a:ext cx="303652" cy="438785"/>
          </a:xfrm>
          <a:prstGeom prst="rect">
            <a:avLst/>
          </a:prstGeom>
        </p:spPr>
        <p:txBody>
          <a:bodyPr anchor="t" rtlCol="false" tIns="0" lIns="0" bIns="0" rIns="0">
            <a:spAutoFit/>
          </a:bodyPr>
          <a:lstStyle/>
          <a:p>
            <a:pPr algn="l">
              <a:lnSpc>
                <a:spcPts val="3639"/>
              </a:lnSpc>
              <a:spcBef>
                <a:spcPct val="0"/>
              </a:spcBef>
            </a:pPr>
            <a:r>
              <a:rPr lang="en-US" sz="2599" spc="571">
                <a:solidFill>
                  <a:srgbClr val="000000"/>
                </a:solidFill>
                <a:latin typeface="Merriweather"/>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810905">
            <a:off x="16499663" y="2137944"/>
            <a:ext cx="388345" cy="11661301"/>
            <a:chOff x="0" y="0"/>
            <a:chExt cx="102280" cy="3071289"/>
          </a:xfrm>
        </p:grpSpPr>
        <p:sp>
          <p:nvSpPr>
            <p:cNvPr name="Freeform 3" id="3"/>
            <p:cNvSpPr/>
            <p:nvPr/>
          </p:nvSpPr>
          <p:spPr>
            <a:xfrm flipH="false" flipV="false" rot="0">
              <a:off x="0" y="0"/>
              <a:ext cx="102280" cy="3071289"/>
            </a:xfrm>
            <a:custGeom>
              <a:avLst/>
              <a:gdLst/>
              <a:ahLst/>
              <a:cxnLst/>
              <a:rect r="r" b="b" t="t" l="l"/>
              <a:pathLst>
                <a:path h="3071289" w="102280">
                  <a:moveTo>
                    <a:pt x="0" y="0"/>
                  </a:moveTo>
                  <a:lnTo>
                    <a:pt x="102280" y="0"/>
                  </a:lnTo>
                  <a:lnTo>
                    <a:pt x="102280" y="3071289"/>
                  </a:lnTo>
                  <a:lnTo>
                    <a:pt x="0" y="3071289"/>
                  </a:lnTo>
                  <a:close/>
                </a:path>
              </a:pathLst>
            </a:custGeom>
            <a:solidFill>
              <a:srgbClr val="FFFFFF"/>
            </a:solidFill>
          </p:spPr>
        </p:sp>
        <p:sp>
          <p:nvSpPr>
            <p:cNvPr name="TextBox 4" id="4"/>
            <p:cNvSpPr txBox="true"/>
            <p:nvPr/>
          </p:nvSpPr>
          <p:spPr>
            <a:xfrm>
              <a:off x="0" y="-47625"/>
              <a:ext cx="102280" cy="3118914"/>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0">
            <a:off x="565949" y="362708"/>
            <a:ext cx="1167818" cy="116781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8" id="8"/>
          <p:cNvSpPr/>
          <p:nvPr/>
        </p:nvSpPr>
        <p:spPr>
          <a:xfrm flipH="false" flipV="false" rot="0">
            <a:off x="11075143" y="2575634"/>
            <a:ext cx="5819525" cy="5713715"/>
          </a:xfrm>
          <a:custGeom>
            <a:avLst/>
            <a:gdLst/>
            <a:ahLst/>
            <a:cxnLst/>
            <a:rect r="r" b="b" t="t" l="l"/>
            <a:pathLst>
              <a:path h="5713715" w="5819525">
                <a:moveTo>
                  <a:pt x="0" y="0"/>
                </a:moveTo>
                <a:lnTo>
                  <a:pt x="5819524" y="0"/>
                </a:lnTo>
                <a:lnTo>
                  <a:pt x="5819524" y="5713715"/>
                </a:lnTo>
                <a:lnTo>
                  <a:pt x="0" y="57137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028700" y="2011607"/>
            <a:ext cx="8115300" cy="819150"/>
          </a:xfrm>
          <a:prstGeom prst="rect">
            <a:avLst/>
          </a:prstGeom>
        </p:spPr>
        <p:txBody>
          <a:bodyPr anchor="t" rtlCol="false" tIns="0" lIns="0" bIns="0" rIns="0">
            <a:spAutoFit/>
          </a:bodyPr>
          <a:lstStyle/>
          <a:p>
            <a:pPr algn="just">
              <a:lnSpc>
                <a:spcPts val="3240"/>
              </a:lnSpc>
            </a:pPr>
            <a:r>
              <a:rPr lang="en-US" sz="2700">
                <a:solidFill>
                  <a:srgbClr val="000000"/>
                </a:solidFill>
                <a:latin typeface="Merriweather"/>
              </a:rPr>
              <a:t>Feedback của sinh viên góp phần nâng cao chất lượng giảng dạy và học tập</a:t>
            </a:r>
          </a:p>
        </p:txBody>
      </p:sp>
      <p:sp>
        <p:nvSpPr>
          <p:cNvPr name="TextBox 10" id="10"/>
          <p:cNvSpPr txBox="true"/>
          <p:nvPr/>
        </p:nvSpPr>
        <p:spPr>
          <a:xfrm rot="0">
            <a:off x="720651" y="679863"/>
            <a:ext cx="858412" cy="533509"/>
          </a:xfrm>
          <a:prstGeom prst="rect">
            <a:avLst/>
          </a:prstGeom>
        </p:spPr>
        <p:txBody>
          <a:bodyPr anchor="t" rtlCol="false" tIns="0" lIns="0" bIns="0" rIns="0">
            <a:spAutoFit/>
          </a:bodyPr>
          <a:lstStyle/>
          <a:p>
            <a:pPr algn="ctr">
              <a:lnSpc>
                <a:spcPts val="4200"/>
              </a:lnSpc>
              <a:spcBef>
                <a:spcPct val="0"/>
              </a:spcBef>
            </a:pPr>
            <a:r>
              <a:rPr lang="en-US" sz="3500">
                <a:solidFill>
                  <a:srgbClr val="FFFFFF"/>
                </a:solidFill>
                <a:latin typeface="Merriweather Bold"/>
              </a:rPr>
              <a:t>01</a:t>
            </a:r>
          </a:p>
        </p:txBody>
      </p:sp>
      <p:sp>
        <p:nvSpPr>
          <p:cNvPr name="TextBox 11" id="11"/>
          <p:cNvSpPr txBox="true"/>
          <p:nvPr/>
        </p:nvSpPr>
        <p:spPr>
          <a:xfrm rot="0">
            <a:off x="2080660" y="659071"/>
            <a:ext cx="4543236" cy="543165"/>
          </a:xfrm>
          <a:prstGeom prst="rect">
            <a:avLst/>
          </a:prstGeom>
        </p:spPr>
        <p:txBody>
          <a:bodyPr anchor="t" rtlCol="false" tIns="0" lIns="0" bIns="0" rIns="0">
            <a:spAutoFit/>
          </a:bodyPr>
          <a:lstStyle/>
          <a:p>
            <a:pPr algn="l">
              <a:lnSpc>
                <a:spcPts val="4491"/>
              </a:lnSpc>
              <a:spcBef>
                <a:spcPct val="0"/>
              </a:spcBef>
            </a:pPr>
            <a:r>
              <a:rPr lang="en-US" sz="3208">
                <a:solidFill>
                  <a:srgbClr val="000000"/>
                </a:solidFill>
                <a:latin typeface="Merriweather Bold"/>
              </a:rPr>
              <a:t>Mở đầu</a:t>
            </a:r>
          </a:p>
        </p:txBody>
      </p:sp>
      <p:sp>
        <p:nvSpPr>
          <p:cNvPr name="TextBox 12" id="12"/>
          <p:cNvSpPr txBox="true"/>
          <p:nvPr/>
        </p:nvSpPr>
        <p:spPr>
          <a:xfrm rot="0">
            <a:off x="1028700" y="3071934"/>
            <a:ext cx="8115300" cy="819150"/>
          </a:xfrm>
          <a:prstGeom prst="rect">
            <a:avLst/>
          </a:prstGeom>
        </p:spPr>
        <p:txBody>
          <a:bodyPr anchor="t" rtlCol="false" tIns="0" lIns="0" bIns="0" rIns="0">
            <a:spAutoFit/>
          </a:bodyPr>
          <a:lstStyle/>
          <a:p>
            <a:pPr algn="just">
              <a:lnSpc>
                <a:spcPts val="3240"/>
              </a:lnSpc>
            </a:pPr>
            <a:r>
              <a:rPr lang="en-US" sz="2700">
                <a:solidFill>
                  <a:srgbClr val="000000"/>
                </a:solidFill>
                <a:latin typeface="Merriweather"/>
              </a:rPr>
              <a:t>Xây dựng mô hình học máy giúp phân loại feedback của sinh viên theo mức độ khác nhau</a:t>
            </a:r>
          </a:p>
        </p:txBody>
      </p:sp>
      <p:sp>
        <p:nvSpPr>
          <p:cNvPr name="TextBox 13" id="13"/>
          <p:cNvSpPr txBox="true"/>
          <p:nvPr/>
        </p:nvSpPr>
        <p:spPr>
          <a:xfrm rot="0">
            <a:off x="1028700" y="4148259"/>
            <a:ext cx="8470720" cy="2076450"/>
          </a:xfrm>
          <a:prstGeom prst="rect">
            <a:avLst/>
          </a:prstGeom>
        </p:spPr>
        <p:txBody>
          <a:bodyPr anchor="t" rtlCol="false" tIns="0" lIns="0" bIns="0" rIns="0">
            <a:spAutoFit/>
          </a:bodyPr>
          <a:lstStyle/>
          <a:p>
            <a:pPr algn="just" marL="0" indent="0" lvl="0">
              <a:lnSpc>
                <a:spcPts val="3480"/>
              </a:lnSpc>
              <a:spcBef>
                <a:spcPct val="0"/>
              </a:spcBef>
            </a:pPr>
            <a:r>
              <a:rPr lang="en-US" sz="2900" strike="noStrike" u="none">
                <a:solidFill>
                  <a:srgbClr val="000000"/>
                </a:solidFill>
                <a:latin typeface="Merriweather Italics"/>
              </a:rPr>
              <a:t>Bài toán được phát biểu tóm tắt như sau: </a:t>
            </a:r>
          </a:p>
          <a:p>
            <a:pPr algn="just" marL="0" indent="0" lvl="0">
              <a:lnSpc>
                <a:spcPts val="3240"/>
              </a:lnSpc>
              <a:spcBef>
                <a:spcPct val="0"/>
              </a:spcBef>
            </a:pPr>
          </a:p>
          <a:p>
            <a:pPr algn="just" marL="582933" indent="-291467" lvl="1">
              <a:lnSpc>
                <a:spcPts val="3240"/>
              </a:lnSpc>
              <a:spcBef>
                <a:spcPct val="0"/>
              </a:spcBef>
              <a:buFont typeface="Arial"/>
              <a:buChar char="•"/>
            </a:pPr>
            <a:r>
              <a:rPr lang="en-US" sz="2700" strike="noStrike" u="none">
                <a:solidFill>
                  <a:srgbClr val="000000"/>
                </a:solidFill>
                <a:latin typeface="Merriweather Bold"/>
              </a:rPr>
              <a:t>Đầu vào</a:t>
            </a:r>
            <a:r>
              <a:rPr lang="en-US" sz="2700" strike="noStrike" u="none">
                <a:solidFill>
                  <a:srgbClr val="000000"/>
                </a:solidFill>
                <a:latin typeface="Merriweather"/>
              </a:rPr>
              <a:t>:  Các feedback của sinh viên. </a:t>
            </a:r>
          </a:p>
          <a:p>
            <a:pPr algn="just" marL="582933" indent="-291467" lvl="1">
              <a:lnSpc>
                <a:spcPts val="3240"/>
              </a:lnSpc>
              <a:spcBef>
                <a:spcPct val="0"/>
              </a:spcBef>
              <a:buFont typeface="Arial"/>
              <a:buChar char="•"/>
            </a:pPr>
            <a:r>
              <a:rPr lang="en-US" sz="2700" strike="noStrike" u="none">
                <a:solidFill>
                  <a:srgbClr val="000000"/>
                </a:solidFill>
                <a:latin typeface="Merriweather Bold"/>
              </a:rPr>
              <a:t>Đầu ra</a:t>
            </a:r>
            <a:r>
              <a:rPr lang="en-US" sz="2700" strike="noStrike" u="none">
                <a:solidFill>
                  <a:srgbClr val="000000"/>
                </a:solidFill>
                <a:latin typeface="Merriweather"/>
              </a:rPr>
              <a:t>: Nhận diện feedback của sinh viên thành các nhãn: tích cực, tiêu cực và trung lập.</a:t>
            </a:r>
          </a:p>
        </p:txBody>
      </p:sp>
      <p:sp>
        <p:nvSpPr>
          <p:cNvPr name="TextBox 14" id="14"/>
          <p:cNvSpPr txBox="true"/>
          <p:nvPr/>
        </p:nvSpPr>
        <p:spPr>
          <a:xfrm rot="0">
            <a:off x="8992174" y="9677400"/>
            <a:ext cx="303652" cy="438785"/>
          </a:xfrm>
          <a:prstGeom prst="rect">
            <a:avLst/>
          </a:prstGeom>
        </p:spPr>
        <p:txBody>
          <a:bodyPr anchor="t" rtlCol="false" tIns="0" lIns="0" bIns="0" rIns="0">
            <a:spAutoFit/>
          </a:bodyPr>
          <a:lstStyle/>
          <a:p>
            <a:pPr algn="l">
              <a:lnSpc>
                <a:spcPts val="3639"/>
              </a:lnSpc>
              <a:spcBef>
                <a:spcPct val="0"/>
              </a:spcBef>
            </a:pPr>
            <a:r>
              <a:rPr lang="en-US" sz="2599" spc="571">
                <a:solidFill>
                  <a:srgbClr val="000000"/>
                </a:solidFill>
                <a:latin typeface="Merriweather"/>
              </a:rPr>
              <a:t>3</a:t>
            </a:r>
          </a:p>
        </p:txBody>
      </p:sp>
    </p:spTree>
  </p:cSld>
  <p:clrMapOvr>
    <a:masterClrMapping/>
  </p:clrMapOvr>
  <p:transition spd="fast">
    <p:cover dir="lu"/>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65949" y="362708"/>
            <a:ext cx="1167818" cy="11678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6764967" y="3988484"/>
            <a:ext cx="10494333" cy="5269816"/>
          </a:xfrm>
          <a:custGeom>
            <a:avLst/>
            <a:gdLst/>
            <a:ahLst/>
            <a:cxnLst/>
            <a:rect r="r" b="b" t="t" l="l"/>
            <a:pathLst>
              <a:path h="5269816" w="10494333">
                <a:moveTo>
                  <a:pt x="0" y="0"/>
                </a:moveTo>
                <a:lnTo>
                  <a:pt x="10494333" y="0"/>
                </a:lnTo>
                <a:lnTo>
                  <a:pt x="10494333" y="5269816"/>
                </a:lnTo>
                <a:lnTo>
                  <a:pt x="0" y="5269816"/>
                </a:lnTo>
                <a:lnTo>
                  <a:pt x="0" y="0"/>
                </a:lnTo>
                <a:close/>
              </a:path>
            </a:pathLst>
          </a:custGeom>
          <a:blipFill>
            <a:blip r:embed="rId2"/>
            <a:stretch>
              <a:fillRect l="0" t="0" r="0" b="0"/>
            </a:stretch>
          </a:blipFill>
        </p:spPr>
      </p:sp>
      <p:sp>
        <p:nvSpPr>
          <p:cNvPr name="TextBox 6" id="6"/>
          <p:cNvSpPr txBox="true"/>
          <p:nvPr/>
        </p:nvSpPr>
        <p:spPr>
          <a:xfrm rot="0">
            <a:off x="720651" y="1939381"/>
            <a:ext cx="17324690" cy="440097"/>
          </a:xfrm>
          <a:prstGeom prst="rect">
            <a:avLst/>
          </a:prstGeom>
        </p:spPr>
        <p:txBody>
          <a:bodyPr anchor="t" rtlCol="false" tIns="0" lIns="0" bIns="0" rIns="0">
            <a:spAutoFit/>
          </a:bodyPr>
          <a:lstStyle/>
          <a:p>
            <a:pPr algn="l">
              <a:lnSpc>
                <a:spcPts val="3468"/>
              </a:lnSpc>
            </a:pPr>
            <a:r>
              <a:rPr lang="en-US" sz="3153">
                <a:solidFill>
                  <a:srgbClr val="000000"/>
                </a:solidFill>
                <a:latin typeface="Merriweather Bold"/>
              </a:rPr>
              <a:t>Bộ dữ liệu Vietnamese Students’ Feedback Corpus for Sentiment Analysis(UIT-VSFC)</a:t>
            </a:r>
          </a:p>
        </p:txBody>
      </p:sp>
      <p:sp>
        <p:nvSpPr>
          <p:cNvPr name="TextBox 7" id="7"/>
          <p:cNvSpPr txBox="true"/>
          <p:nvPr/>
        </p:nvSpPr>
        <p:spPr>
          <a:xfrm rot="0">
            <a:off x="720651" y="4724802"/>
            <a:ext cx="3376452" cy="1285875"/>
          </a:xfrm>
          <a:prstGeom prst="rect">
            <a:avLst/>
          </a:prstGeom>
        </p:spPr>
        <p:txBody>
          <a:bodyPr anchor="t" rtlCol="false" tIns="0" lIns="0" bIns="0" rIns="0">
            <a:spAutoFit/>
          </a:bodyPr>
          <a:lstStyle/>
          <a:p>
            <a:pPr algn="just" marL="618552" indent="-309276" lvl="1">
              <a:lnSpc>
                <a:spcPts val="3437"/>
              </a:lnSpc>
              <a:buFont typeface="Arial"/>
              <a:buChar char="•"/>
            </a:pPr>
            <a:r>
              <a:rPr lang="en-US" sz="2864">
                <a:solidFill>
                  <a:srgbClr val="000000"/>
                </a:solidFill>
                <a:latin typeface="Merriweather"/>
              </a:rPr>
              <a:t>Train: ~70%</a:t>
            </a:r>
          </a:p>
          <a:p>
            <a:pPr algn="just" marL="618552" indent="-309276" lvl="1">
              <a:lnSpc>
                <a:spcPts val="3437"/>
              </a:lnSpc>
              <a:buFont typeface="Arial"/>
              <a:buChar char="•"/>
            </a:pPr>
            <a:r>
              <a:rPr lang="en-US" sz="2864">
                <a:solidFill>
                  <a:srgbClr val="000000"/>
                </a:solidFill>
                <a:latin typeface="Merriweather"/>
              </a:rPr>
              <a:t>Dev: ~20%</a:t>
            </a:r>
          </a:p>
          <a:p>
            <a:pPr algn="just" marL="618552" indent="-309276" lvl="1">
              <a:lnSpc>
                <a:spcPts val="3437"/>
              </a:lnSpc>
              <a:buFont typeface="Arial"/>
              <a:buChar char="•"/>
            </a:pPr>
            <a:r>
              <a:rPr lang="en-US" sz="2864">
                <a:solidFill>
                  <a:srgbClr val="000000"/>
                </a:solidFill>
                <a:latin typeface="Merriweather"/>
              </a:rPr>
              <a:t>Test: ~10%</a:t>
            </a:r>
          </a:p>
        </p:txBody>
      </p:sp>
      <p:sp>
        <p:nvSpPr>
          <p:cNvPr name="TextBox 8" id="8"/>
          <p:cNvSpPr txBox="true"/>
          <p:nvPr/>
        </p:nvSpPr>
        <p:spPr>
          <a:xfrm rot="0">
            <a:off x="720651" y="679863"/>
            <a:ext cx="858412" cy="533509"/>
          </a:xfrm>
          <a:prstGeom prst="rect">
            <a:avLst/>
          </a:prstGeom>
        </p:spPr>
        <p:txBody>
          <a:bodyPr anchor="t" rtlCol="false" tIns="0" lIns="0" bIns="0" rIns="0">
            <a:spAutoFit/>
          </a:bodyPr>
          <a:lstStyle/>
          <a:p>
            <a:pPr algn="ctr">
              <a:lnSpc>
                <a:spcPts val="4200"/>
              </a:lnSpc>
              <a:spcBef>
                <a:spcPct val="0"/>
              </a:spcBef>
            </a:pPr>
            <a:r>
              <a:rPr lang="en-US" sz="3500">
                <a:solidFill>
                  <a:srgbClr val="FFFFFF"/>
                </a:solidFill>
                <a:latin typeface="Merriweather Bold"/>
              </a:rPr>
              <a:t>02</a:t>
            </a:r>
          </a:p>
        </p:txBody>
      </p:sp>
      <p:sp>
        <p:nvSpPr>
          <p:cNvPr name="TextBox 9" id="9"/>
          <p:cNvSpPr txBox="true"/>
          <p:nvPr/>
        </p:nvSpPr>
        <p:spPr>
          <a:xfrm rot="0">
            <a:off x="2080660" y="659071"/>
            <a:ext cx="4543236" cy="543165"/>
          </a:xfrm>
          <a:prstGeom prst="rect">
            <a:avLst/>
          </a:prstGeom>
        </p:spPr>
        <p:txBody>
          <a:bodyPr anchor="t" rtlCol="false" tIns="0" lIns="0" bIns="0" rIns="0">
            <a:spAutoFit/>
          </a:bodyPr>
          <a:lstStyle/>
          <a:p>
            <a:pPr algn="l">
              <a:lnSpc>
                <a:spcPts val="4491"/>
              </a:lnSpc>
              <a:spcBef>
                <a:spcPct val="0"/>
              </a:spcBef>
            </a:pPr>
            <a:r>
              <a:rPr lang="en-US" sz="3208">
                <a:solidFill>
                  <a:srgbClr val="000000"/>
                </a:solidFill>
                <a:latin typeface="Merriweather Bold"/>
              </a:rPr>
              <a:t>Dataset</a:t>
            </a:r>
          </a:p>
        </p:txBody>
      </p:sp>
      <p:sp>
        <p:nvSpPr>
          <p:cNvPr name="TextBox 10" id="10"/>
          <p:cNvSpPr txBox="true"/>
          <p:nvPr/>
        </p:nvSpPr>
        <p:spPr>
          <a:xfrm rot="0">
            <a:off x="720651" y="6172602"/>
            <a:ext cx="7419693" cy="466725"/>
          </a:xfrm>
          <a:prstGeom prst="rect">
            <a:avLst/>
          </a:prstGeom>
        </p:spPr>
        <p:txBody>
          <a:bodyPr anchor="t" rtlCol="false" tIns="0" lIns="0" bIns="0" rIns="0">
            <a:spAutoFit/>
          </a:bodyPr>
          <a:lstStyle/>
          <a:p>
            <a:pPr algn="just">
              <a:lnSpc>
                <a:spcPts val="3723"/>
              </a:lnSpc>
              <a:spcBef>
                <a:spcPct val="0"/>
              </a:spcBef>
            </a:pPr>
            <a:r>
              <a:rPr lang="en-US" sz="3102">
                <a:solidFill>
                  <a:srgbClr val="000000"/>
                </a:solidFill>
                <a:latin typeface="Merriweather Bold"/>
              </a:rPr>
              <a:t> Trong đó:</a:t>
            </a:r>
          </a:p>
        </p:txBody>
      </p:sp>
      <p:sp>
        <p:nvSpPr>
          <p:cNvPr name="TextBox 11" id="11"/>
          <p:cNvSpPr txBox="true"/>
          <p:nvPr/>
        </p:nvSpPr>
        <p:spPr>
          <a:xfrm rot="0">
            <a:off x="720651" y="6734577"/>
            <a:ext cx="5672511" cy="2981325"/>
          </a:xfrm>
          <a:prstGeom prst="rect">
            <a:avLst/>
          </a:prstGeom>
        </p:spPr>
        <p:txBody>
          <a:bodyPr anchor="t" rtlCol="false" tIns="0" lIns="0" bIns="0" rIns="0">
            <a:spAutoFit/>
          </a:bodyPr>
          <a:lstStyle/>
          <a:p>
            <a:pPr algn="just" marL="613194" indent="-306597" lvl="1">
              <a:lnSpc>
                <a:spcPts val="3408"/>
              </a:lnSpc>
              <a:buFont typeface="Arial"/>
              <a:buChar char="•"/>
            </a:pPr>
            <a:r>
              <a:rPr lang="en-US" sz="2840">
                <a:solidFill>
                  <a:srgbClr val="000000"/>
                </a:solidFill>
                <a:latin typeface="Merriweather Italics"/>
              </a:rPr>
              <a:t>Feedback tiêu cực được gán nhãn là 0.</a:t>
            </a:r>
          </a:p>
          <a:p>
            <a:pPr algn="just" marL="613194" indent="-306597" lvl="1">
              <a:lnSpc>
                <a:spcPts val="3408"/>
              </a:lnSpc>
              <a:buFont typeface="Arial"/>
              <a:buChar char="•"/>
            </a:pPr>
            <a:r>
              <a:rPr lang="en-US" sz="2840">
                <a:solidFill>
                  <a:srgbClr val="000000"/>
                </a:solidFill>
                <a:latin typeface="Merriweather"/>
              </a:rPr>
              <a:t>Feedback</a:t>
            </a:r>
            <a:r>
              <a:rPr lang="en-US" sz="2840">
                <a:solidFill>
                  <a:srgbClr val="000000"/>
                </a:solidFill>
                <a:latin typeface="Merriweather Italics"/>
              </a:rPr>
              <a:t> trung lập được gán nhãn là 1.</a:t>
            </a:r>
          </a:p>
          <a:p>
            <a:pPr algn="just" marL="613194" indent="-306597" lvl="1">
              <a:lnSpc>
                <a:spcPts val="3408"/>
              </a:lnSpc>
              <a:buFont typeface="Arial"/>
              <a:buChar char="•"/>
            </a:pPr>
            <a:r>
              <a:rPr lang="en-US" sz="2840">
                <a:solidFill>
                  <a:srgbClr val="000000"/>
                </a:solidFill>
                <a:latin typeface="Merriweather Italics"/>
              </a:rPr>
              <a:t>Feedback tích cực được gán nhãn là 2</a:t>
            </a:r>
          </a:p>
          <a:p>
            <a:pPr algn="just">
              <a:lnSpc>
                <a:spcPts val="3197"/>
              </a:lnSpc>
              <a:spcBef>
                <a:spcPct val="0"/>
              </a:spcBef>
            </a:pPr>
          </a:p>
        </p:txBody>
      </p:sp>
      <p:sp>
        <p:nvSpPr>
          <p:cNvPr name="TextBox 12" id="12"/>
          <p:cNvSpPr txBox="true"/>
          <p:nvPr/>
        </p:nvSpPr>
        <p:spPr>
          <a:xfrm rot="0">
            <a:off x="720651" y="3764393"/>
            <a:ext cx="5672511" cy="857250"/>
          </a:xfrm>
          <a:prstGeom prst="rect">
            <a:avLst/>
          </a:prstGeom>
        </p:spPr>
        <p:txBody>
          <a:bodyPr anchor="t" rtlCol="false" tIns="0" lIns="0" bIns="0" rIns="0">
            <a:spAutoFit/>
          </a:bodyPr>
          <a:lstStyle/>
          <a:p>
            <a:pPr algn="just">
              <a:lnSpc>
                <a:spcPts val="3431"/>
              </a:lnSpc>
              <a:spcBef>
                <a:spcPct val="0"/>
              </a:spcBef>
            </a:pPr>
            <a:r>
              <a:rPr lang="en-US" sz="2859" strike="noStrike" u="none">
                <a:solidFill>
                  <a:srgbClr val="000000"/>
                </a:solidFill>
                <a:latin typeface="Merriweather"/>
              </a:rPr>
              <a:t>Bộ dữ liệu UIT-VSFC bao gồm hơn 16000 feedback:</a:t>
            </a:r>
          </a:p>
        </p:txBody>
      </p:sp>
      <p:sp>
        <p:nvSpPr>
          <p:cNvPr name="TextBox 13" id="13"/>
          <p:cNvSpPr txBox="true"/>
          <p:nvPr/>
        </p:nvSpPr>
        <p:spPr>
          <a:xfrm rot="0">
            <a:off x="720651" y="2545193"/>
            <a:ext cx="10220874" cy="428625"/>
          </a:xfrm>
          <a:prstGeom prst="rect">
            <a:avLst/>
          </a:prstGeom>
        </p:spPr>
        <p:txBody>
          <a:bodyPr anchor="t" rtlCol="false" tIns="0" lIns="0" bIns="0" rIns="0">
            <a:spAutoFit/>
          </a:bodyPr>
          <a:lstStyle/>
          <a:p>
            <a:pPr algn="just">
              <a:lnSpc>
                <a:spcPts val="3431"/>
              </a:lnSpc>
              <a:spcBef>
                <a:spcPct val="0"/>
              </a:spcBef>
            </a:pPr>
            <a:r>
              <a:rPr lang="en-US" sz="2859">
                <a:solidFill>
                  <a:srgbClr val="000000"/>
                </a:solidFill>
                <a:latin typeface="Merriweather Bold"/>
              </a:rPr>
              <a:t>Tác giả: </a:t>
            </a:r>
            <a:r>
              <a:rPr lang="en-US" sz="2859">
                <a:solidFill>
                  <a:srgbClr val="000000"/>
                </a:solidFill>
                <a:latin typeface="Merriweather"/>
              </a:rPr>
              <a:t>Nguyễn Văn Kiệt &amp; cộng sự</a:t>
            </a:r>
          </a:p>
        </p:txBody>
      </p:sp>
      <p:sp>
        <p:nvSpPr>
          <p:cNvPr name="TextBox 14" id="14"/>
          <p:cNvSpPr txBox="true"/>
          <p:nvPr/>
        </p:nvSpPr>
        <p:spPr>
          <a:xfrm rot="0">
            <a:off x="720651" y="3173843"/>
            <a:ext cx="16322195" cy="428625"/>
          </a:xfrm>
          <a:prstGeom prst="rect">
            <a:avLst/>
          </a:prstGeom>
        </p:spPr>
        <p:txBody>
          <a:bodyPr anchor="t" rtlCol="false" tIns="0" lIns="0" bIns="0" rIns="0">
            <a:spAutoFit/>
          </a:bodyPr>
          <a:lstStyle/>
          <a:p>
            <a:pPr algn="just">
              <a:lnSpc>
                <a:spcPts val="3431"/>
              </a:lnSpc>
              <a:spcBef>
                <a:spcPct val="0"/>
              </a:spcBef>
            </a:pPr>
            <a:r>
              <a:rPr lang="en-US" sz="2859">
                <a:solidFill>
                  <a:srgbClr val="000000"/>
                </a:solidFill>
                <a:latin typeface="Merriweather Bold"/>
              </a:rPr>
              <a:t>Nguồn công bố</a:t>
            </a:r>
            <a:r>
              <a:rPr lang="en-US" sz="2859">
                <a:solidFill>
                  <a:srgbClr val="000000"/>
                </a:solidFill>
                <a:latin typeface="Merriweather Bold"/>
              </a:rPr>
              <a:t>: </a:t>
            </a:r>
            <a:r>
              <a:rPr lang="en-US" sz="2859">
                <a:solidFill>
                  <a:srgbClr val="000000"/>
                </a:solidFill>
                <a:latin typeface="Merriweather"/>
              </a:rPr>
              <a:t>Hội thảo quốc tế lần thứ 10 về Knowledge và Systems engineering (KSE)</a:t>
            </a:r>
          </a:p>
        </p:txBody>
      </p:sp>
      <p:sp>
        <p:nvSpPr>
          <p:cNvPr name="TextBox 15" id="15"/>
          <p:cNvSpPr txBox="true"/>
          <p:nvPr/>
        </p:nvSpPr>
        <p:spPr>
          <a:xfrm rot="0">
            <a:off x="8992174" y="9677400"/>
            <a:ext cx="303652" cy="438785"/>
          </a:xfrm>
          <a:prstGeom prst="rect">
            <a:avLst/>
          </a:prstGeom>
        </p:spPr>
        <p:txBody>
          <a:bodyPr anchor="t" rtlCol="false" tIns="0" lIns="0" bIns="0" rIns="0">
            <a:spAutoFit/>
          </a:bodyPr>
          <a:lstStyle/>
          <a:p>
            <a:pPr algn="l">
              <a:lnSpc>
                <a:spcPts val="3639"/>
              </a:lnSpc>
              <a:spcBef>
                <a:spcPct val="0"/>
              </a:spcBef>
            </a:pPr>
            <a:r>
              <a:rPr lang="en-US" sz="2599" spc="571">
                <a:solidFill>
                  <a:srgbClr val="000000"/>
                </a:solidFill>
                <a:latin typeface="Merriweather"/>
              </a:rPr>
              <a:t>4</a:t>
            </a:r>
          </a:p>
        </p:txBody>
      </p:sp>
    </p:spTree>
  </p:cSld>
  <p:clrMapOvr>
    <a:masterClrMapping/>
  </p:clrMapOvr>
  <p:transition spd="fast">
    <p:push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65949" y="362708"/>
            <a:ext cx="1167818" cy="11678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3198839" y="1413460"/>
            <a:ext cx="11586671" cy="7340196"/>
          </a:xfrm>
          <a:custGeom>
            <a:avLst/>
            <a:gdLst/>
            <a:ahLst/>
            <a:cxnLst/>
            <a:rect r="r" b="b" t="t" l="l"/>
            <a:pathLst>
              <a:path h="7340196" w="11586671">
                <a:moveTo>
                  <a:pt x="0" y="0"/>
                </a:moveTo>
                <a:lnTo>
                  <a:pt x="11586670" y="0"/>
                </a:lnTo>
                <a:lnTo>
                  <a:pt x="11586670" y="7340196"/>
                </a:lnTo>
                <a:lnTo>
                  <a:pt x="0" y="7340196"/>
                </a:lnTo>
                <a:lnTo>
                  <a:pt x="0" y="0"/>
                </a:lnTo>
                <a:close/>
              </a:path>
            </a:pathLst>
          </a:custGeom>
          <a:blipFill>
            <a:blip r:embed="rId2"/>
            <a:stretch>
              <a:fillRect l="0" t="-3728" r="0" b="-3728"/>
            </a:stretch>
          </a:blipFill>
        </p:spPr>
      </p:sp>
      <p:sp>
        <p:nvSpPr>
          <p:cNvPr name="TextBox 6" id="6"/>
          <p:cNvSpPr txBox="true"/>
          <p:nvPr/>
        </p:nvSpPr>
        <p:spPr>
          <a:xfrm rot="0">
            <a:off x="720651" y="679863"/>
            <a:ext cx="858412" cy="533509"/>
          </a:xfrm>
          <a:prstGeom prst="rect">
            <a:avLst/>
          </a:prstGeom>
        </p:spPr>
        <p:txBody>
          <a:bodyPr anchor="t" rtlCol="false" tIns="0" lIns="0" bIns="0" rIns="0">
            <a:spAutoFit/>
          </a:bodyPr>
          <a:lstStyle/>
          <a:p>
            <a:pPr algn="ctr">
              <a:lnSpc>
                <a:spcPts val="4200"/>
              </a:lnSpc>
              <a:spcBef>
                <a:spcPct val="0"/>
              </a:spcBef>
            </a:pPr>
            <a:r>
              <a:rPr lang="en-US" sz="3500">
                <a:solidFill>
                  <a:srgbClr val="FFFFFF"/>
                </a:solidFill>
                <a:latin typeface="Merriweather Bold"/>
              </a:rPr>
              <a:t>03</a:t>
            </a:r>
          </a:p>
        </p:txBody>
      </p:sp>
      <p:sp>
        <p:nvSpPr>
          <p:cNvPr name="TextBox 7" id="7"/>
          <p:cNvSpPr txBox="true"/>
          <p:nvPr/>
        </p:nvSpPr>
        <p:spPr>
          <a:xfrm rot="0">
            <a:off x="2080660" y="659071"/>
            <a:ext cx="4543236" cy="543165"/>
          </a:xfrm>
          <a:prstGeom prst="rect">
            <a:avLst/>
          </a:prstGeom>
        </p:spPr>
        <p:txBody>
          <a:bodyPr anchor="t" rtlCol="false" tIns="0" lIns="0" bIns="0" rIns="0">
            <a:spAutoFit/>
          </a:bodyPr>
          <a:lstStyle/>
          <a:p>
            <a:pPr algn="l">
              <a:lnSpc>
                <a:spcPts val="4491"/>
              </a:lnSpc>
              <a:spcBef>
                <a:spcPct val="0"/>
              </a:spcBef>
            </a:pPr>
            <a:r>
              <a:rPr lang="en-US" sz="3208">
                <a:solidFill>
                  <a:srgbClr val="000000"/>
                </a:solidFill>
                <a:latin typeface="Merriweather Bold"/>
              </a:rPr>
              <a:t>Phương pháp đề xuất</a:t>
            </a:r>
          </a:p>
        </p:txBody>
      </p:sp>
      <p:sp>
        <p:nvSpPr>
          <p:cNvPr name="TextBox 8" id="8"/>
          <p:cNvSpPr txBox="true"/>
          <p:nvPr/>
        </p:nvSpPr>
        <p:spPr>
          <a:xfrm rot="0">
            <a:off x="6876455" y="8926780"/>
            <a:ext cx="4535091" cy="372744"/>
          </a:xfrm>
          <a:prstGeom prst="rect">
            <a:avLst/>
          </a:prstGeom>
        </p:spPr>
        <p:txBody>
          <a:bodyPr anchor="t" rtlCol="false" tIns="0" lIns="0" bIns="0" rIns="0">
            <a:spAutoFit/>
          </a:bodyPr>
          <a:lstStyle/>
          <a:p>
            <a:pPr algn="ctr">
              <a:lnSpc>
                <a:spcPts val="3080"/>
              </a:lnSpc>
              <a:spcBef>
                <a:spcPct val="0"/>
              </a:spcBef>
            </a:pPr>
            <a:r>
              <a:rPr lang="en-US" sz="2200">
                <a:solidFill>
                  <a:srgbClr val="000000"/>
                </a:solidFill>
                <a:latin typeface="Merriweather Bold"/>
              </a:rPr>
              <a:t>Hình 2</a:t>
            </a:r>
            <a:r>
              <a:rPr lang="en-US" sz="2200">
                <a:solidFill>
                  <a:srgbClr val="000000"/>
                </a:solidFill>
                <a:latin typeface="Merriweather"/>
              </a:rPr>
              <a:t>. Sơ đồ quá trình thực hiện</a:t>
            </a:r>
          </a:p>
        </p:txBody>
      </p:sp>
      <p:sp>
        <p:nvSpPr>
          <p:cNvPr name="TextBox 9" id="9"/>
          <p:cNvSpPr txBox="true"/>
          <p:nvPr/>
        </p:nvSpPr>
        <p:spPr>
          <a:xfrm rot="0">
            <a:off x="8992174" y="9677400"/>
            <a:ext cx="563786" cy="438785"/>
          </a:xfrm>
          <a:prstGeom prst="rect">
            <a:avLst/>
          </a:prstGeom>
        </p:spPr>
        <p:txBody>
          <a:bodyPr anchor="t" rtlCol="false" tIns="0" lIns="0" bIns="0" rIns="0">
            <a:spAutoFit/>
          </a:bodyPr>
          <a:lstStyle/>
          <a:p>
            <a:pPr algn="l">
              <a:lnSpc>
                <a:spcPts val="3639"/>
              </a:lnSpc>
              <a:spcBef>
                <a:spcPct val="0"/>
              </a:spcBef>
            </a:pPr>
            <a:r>
              <a:rPr lang="en-US" sz="2599" spc="571">
                <a:solidFill>
                  <a:srgbClr val="000000"/>
                </a:solidFill>
                <a:latin typeface="Merriweather"/>
              </a:rPr>
              <a:t>5</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65949" y="362708"/>
            <a:ext cx="1167818" cy="11678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0611487" y="3435359"/>
            <a:ext cx="5789725" cy="1783068"/>
          </a:xfrm>
          <a:custGeom>
            <a:avLst/>
            <a:gdLst/>
            <a:ahLst/>
            <a:cxnLst/>
            <a:rect r="r" b="b" t="t" l="l"/>
            <a:pathLst>
              <a:path h="1783068" w="5789725">
                <a:moveTo>
                  <a:pt x="0" y="0"/>
                </a:moveTo>
                <a:lnTo>
                  <a:pt x="5789725" y="0"/>
                </a:lnTo>
                <a:lnTo>
                  <a:pt x="5789725" y="1783067"/>
                </a:lnTo>
                <a:lnTo>
                  <a:pt x="0" y="1783067"/>
                </a:lnTo>
                <a:lnTo>
                  <a:pt x="0" y="0"/>
                </a:lnTo>
                <a:close/>
              </a:path>
            </a:pathLst>
          </a:custGeom>
          <a:blipFill>
            <a:blip r:embed="rId2"/>
            <a:stretch>
              <a:fillRect l="0" t="0" r="0" b="0"/>
            </a:stretch>
          </a:blipFill>
        </p:spPr>
      </p:sp>
      <p:sp>
        <p:nvSpPr>
          <p:cNvPr name="Freeform 6" id="6"/>
          <p:cNvSpPr/>
          <p:nvPr/>
        </p:nvSpPr>
        <p:spPr>
          <a:xfrm flipH="false" flipV="false" rot="0">
            <a:off x="1010503" y="2900540"/>
            <a:ext cx="8539269" cy="6569852"/>
          </a:xfrm>
          <a:custGeom>
            <a:avLst/>
            <a:gdLst/>
            <a:ahLst/>
            <a:cxnLst/>
            <a:rect r="r" b="b" t="t" l="l"/>
            <a:pathLst>
              <a:path h="6569852" w="8539269">
                <a:moveTo>
                  <a:pt x="0" y="0"/>
                </a:moveTo>
                <a:lnTo>
                  <a:pt x="8539270" y="0"/>
                </a:lnTo>
                <a:lnTo>
                  <a:pt x="8539270" y="6569852"/>
                </a:lnTo>
                <a:lnTo>
                  <a:pt x="0" y="6569852"/>
                </a:lnTo>
                <a:lnTo>
                  <a:pt x="0" y="0"/>
                </a:lnTo>
                <a:close/>
              </a:path>
            </a:pathLst>
          </a:custGeom>
          <a:blipFill>
            <a:blip r:embed="rId3"/>
            <a:stretch>
              <a:fillRect l="0" t="0" r="0" b="0"/>
            </a:stretch>
          </a:blipFill>
        </p:spPr>
      </p:sp>
      <p:sp>
        <p:nvSpPr>
          <p:cNvPr name="TextBox 7" id="7"/>
          <p:cNvSpPr txBox="true"/>
          <p:nvPr/>
        </p:nvSpPr>
        <p:spPr>
          <a:xfrm rot="0">
            <a:off x="720651" y="679863"/>
            <a:ext cx="858412" cy="533509"/>
          </a:xfrm>
          <a:prstGeom prst="rect">
            <a:avLst/>
          </a:prstGeom>
        </p:spPr>
        <p:txBody>
          <a:bodyPr anchor="t" rtlCol="false" tIns="0" lIns="0" bIns="0" rIns="0">
            <a:spAutoFit/>
          </a:bodyPr>
          <a:lstStyle/>
          <a:p>
            <a:pPr algn="ctr">
              <a:lnSpc>
                <a:spcPts val="4200"/>
              </a:lnSpc>
              <a:spcBef>
                <a:spcPct val="0"/>
              </a:spcBef>
            </a:pPr>
            <a:r>
              <a:rPr lang="en-US" sz="3500">
                <a:solidFill>
                  <a:srgbClr val="FFFFFF"/>
                </a:solidFill>
                <a:latin typeface="Merriweather Bold"/>
              </a:rPr>
              <a:t>04</a:t>
            </a:r>
          </a:p>
        </p:txBody>
      </p:sp>
      <p:sp>
        <p:nvSpPr>
          <p:cNvPr name="TextBox 8" id="8"/>
          <p:cNvSpPr txBox="true"/>
          <p:nvPr/>
        </p:nvSpPr>
        <p:spPr>
          <a:xfrm rot="0">
            <a:off x="2080660" y="659071"/>
            <a:ext cx="5835675" cy="543165"/>
          </a:xfrm>
          <a:prstGeom prst="rect">
            <a:avLst/>
          </a:prstGeom>
        </p:spPr>
        <p:txBody>
          <a:bodyPr anchor="t" rtlCol="false" tIns="0" lIns="0" bIns="0" rIns="0">
            <a:spAutoFit/>
          </a:bodyPr>
          <a:lstStyle/>
          <a:p>
            <a:pPr algn="l">
              <a:lnSpc>
                <a:spcPts val="4491"/>
              </a:lnSpc>
              <a:spcBef>
                <a:spcPct val="0"/>
              </a:spcBef>
            </a:pPr>
            <a:r>
              <a:rPr lang="en-US" sz="3208">
                <a:solidFill>
                  <a:srgbClr val="000000"/>
                </a:solidFill>
                <a:latin typeface="Merriweather Bold"/>
              </a:rPr>
              <a:t>Đánh giá và kết luận</a:t>
            </a:r>
          </a:p>
        </p:txBody>
      </p:sp>
      <p:sp>
        <p:nvSpPr>
          <p:cNvPr name="TextBox 9" id="9"/>
          <p:cNvSpPr txBox="true"/>
          <p:nvPr/>
        </p:nvSpPr>
        <p:spPr>
          <a:xfrm rot="0">
            <a:off x="2080660" y="1328915"/>
            <a:ext cx="8470720" cy="914400"/>
          </a:xfrm>
          <a:prstGeom prst="rect">
            <a:avLst/>
          </a:prstGeom>
        </p:spPr>
        <p:txBody>
          <a:bodyPr anchor="t" rtlCol="false" tIns="0" lIns="0" bIns="0" rIns="0">
            <a:spAutoFit/>
          </a:bodyPr>
          <a:lstStyle/>
          <a:p>
            <a:pPr algn="just">
              <a:lnSpc>
                <a:spcPts val="3600"/>
              </a:lnSpc>
            </a:pPr>
            <a:r>
              <a:rPr lang="en-US" sz="3000">
                <a:solidFill>
                  <a:srgbClr val="000000"/>
                </a:solidFill>
                <a:latin typeface="Merriweather Bold Italics"/>
              </a:rPr>
              <a:t>4.1. SVM</a:t>
            </a:r>
          </a:p>
          <a:p>
            <a:pPr algn="just">
              <a:lnSpc>
                <a:spcPts val="3600"/>
              </a:lnSpc>
            </a:pPr>
          </a:p>
        </p:txBody>
      </p:sp>
      <p:sp>
        <p:nvSpPr>
          <p:cNvPr name="TextBox 10" id="10"/>
          <p:cNvSpPr txBox="true"/>
          <p:nvPr/>
        </p:nvSpPr>
        <p:spPr>
          <a:xfrm rot="0">
            <a:off x="720651" y="2367140"/>
            <a:ext cx="4277846" cy="419100"/>
          </a:xfrm>
          <a:prstGeom prst="rect">
            <a:avLst/>
          </a:prstGeom>
        </p:spPr>
        <p:txBody>
          <a:bodyPr anchor="t" rtlCol="false" tIns="0" lIns="0" bIns="0" rIns="0">
            <a:spAutoFit/>
          </a:bodyPr>
          <a:lstStyle/>
          <a:p>
            <a:pPr algn="l" marL="604523" indent="-302261" lvl="1">
              <a:lnSpc>
                <a:spcPts val="3360"/>
              </a:lnSpc>
              <a:buFont typeface="Arial"/>
              <a:buChar char="•"/>
            </a:pPr>
            <a:r>
              <a:rPr lang="en-US" sz="2800">
                <a:solidFill>
                  <a:srgbClr val="000000"/>
                </a:solidFill>
                <a:latin typeface="Merriweather"/>
              </a:rPr>
              <a:t>Confusion matrix</a:t>
            </a:r>
          </a:p>
        </p:txBody>
      </p:sp>
      <p:sp>
        <p:nvSpPr>
          <p:cNvPr name="TextBox 11" id="11"/>
          <p:cNvSpPr txBox="true"/>
          <p:nvPr/>
        </p:nvSpPr>
        <p:spPr>
          <a:xfrm rot="0">
            <a:off x="10422863" y="2900540"/>
            <a:ext cx="4277846" cy="419100"/>
          </a:xfrm>
          <a:prstGeom prst="rect">
            <a:avLst/>
          </a:prstGeom>
        </p:spPr>
        <p:txBody>
          <a:bodyPr anchor="t" rtlCol="false" tIns="0" lIns="0" bIns="0" rIns="0">
            <a:spAutoFit/>
          </a:bodyPr>
          <a:lstStyle/>
          <a:p>
            <a:pPr algn="l" marL="604523" indent="-302261" lvl="1">
              <a:lnSpc>
                <a:spcPts val="3360"/>
              </a:lnSpc>
              <a:buFont typeface="Arial"/>
              <a:buChar char="•"/>
            </a:pPr>
            <a:r>
              <a:rPr lang="en-US" sz="2800">
                <a:solidFill>
                  <a:srgbClr val="000000"/>
                </a:solidFill>
                <a:latin typeface="Merriweather"/>
              </a:rPr>
              <a:t>Thông số độ đo</a:t>
            </a:r>
          </a:p>
        </p:txBody>
      </p:sp>
      <p:sp>
        <p:nvSpPr>
          <p:cNvPr name="TextBox 12" id="12"/>
          <p:cNvSpPr txBox="true"/>
          <p:nvPr/>
        </p:nvSpPr>
        <p:spPr>
          <a:xfrm rot="0">
            <a:off x="8992174" y="9677400"/>
            <a:ext cx="291941" cy="438785"/>
          </a:xfrm>
          <a:prstGeom prst="rect">
            <a:avLst/>
          </a:prstGeom>
        </p:spPr>
        <p:txBody>
          <a:bodyPr anchor="t" rtlCol="false" tIns="0" lIns="0" bIns="0" rIns="0">
            <a:spAutoFit/>
          </a:bodyPr>
          <a:lstStyle/>
          <a:p>
            <a:pPr algn="l">
              <a:lnSpc>
                <a:spcPts val="3639"/>
              </a:lnSpc>
              <a:spcBef>
                <a:spcPct val="0"/>
              </a:spcBef>
            </a:pPr>
            <a:r>
              <a:rPr lang="en-US" sz="2599" spc="571">
                <a:solidFill>
                  <a:srgbClr val="000000"/>
                </a:solidFill>
                <a:latin typeface="Merriweather"/>
              </a:rPr>
              <a:t>6</a:t>
            </a:r>
          </a:p>
        </p:txBody>
      </p:sp>
    </p:spTree>
  </p:cSld>
  <p:clrMapOvr>
    <a:masterClrMapping/>
  </p:clrMapOvr>
  <p:transition spd="fast">
    <p:wipe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65949" y="362708"/>
            <a:ext cx="1167818" cy="11678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720651" y="3582087"/>
            <a:ext cx="7780110" cy="6492754"/>
          </a:xfrm>
          <a:custGeom>
            <a:avLst/>
            <a:gdLst/>
            <a:ahLst/>
            <a:cxnLst/>
            <a:rect r="r" b="b" t="t" l="l"/>
            <a:pathLst>
              <a:path h="6492754" w="7780110">
                <a:moveTo>
                  <a:pt x="0" y="0"/>
                </a:moveTo>
                <a:lnTo>
                  <a:pt x="7780111" y="0"/>
                </a:lnTo>
                <a:lnTo>
                  <a:pt x="7780111" y="6492754"/>
                </a:lnTo>
                <a:lnTo>
                  <a:pt x="0" y="6492754"/>
                </a:lnTo>
                <a:lnTo>
                  <a:pt x="0" y="0"/>
                </a:lnTo>
                <a:close/>
              </a:path>
            </a:pathLst>
          </a:custGeom>
          <a:blipFill>
            <a:blip r:embed="rId2"/>
            <a:stretch>
              <a:fillRect l="0" t="0" r="0" b="0"/>
            </a:stretch>
          </a:blipFill>
        </p:spPr>
      </p:sp>
      <p:sp>
        <p:nvSpPr>
          <p:cNvPr name="Freeform 6" id="6"/>
          <p:cNvSpPr/>
          <p:nvPr/>
        </p:nvSpPr>
        <p:spPr>
          <a:xfrm flipH="false" flipV="false" rot="0">
            <a:off x="9910734" y="4001187"/>
            <a:ext cx="6260622" cy="1776370"/>
          </a:xfrm>
          <a:custGeom>
            <a:avLst/>
            <a:gdLst/>
            <a:ahLst/>
            <a:cxnLst/>
            <a:rect r="r" b="b" t="t" l="l"/>
            <a:pathLst>
              <a:path h="1776370" w="6260622">
                <a:moveTo>
                  <a:pt x="0" y="0"/>
                </a:moveTo>
                <a:lnTo>
                  <a:pt x="6260622" y="0"/>
                </a:lnTo>
                <a:lnTo>
                  <a:pt x="6260622" y="1776371"/>
                </a:lnTo>
                <a:lnTo>
                  <a:pt x="0" y="1776371"/>
                </a:lnTo>
                <a:lnTo>
                  <a:pt x="0" y="0"/>
                </a:lnTo>
                <a:close/>
              </a:path>
            </a:pathLst>
          </a:custGeom>
          <a:blipFill>
            <a:blip r:embed="rId3"/>
            <a:stretch>
              <a:fillRect l="0" t="0" r="0" b="0"/>
            </a:stretch>
          </a:blipFill>
        </p:spPr>
      </p:sp>
      <p:sp>
        <p:nvSpPr>
          <p:cNvPr name="TextBox 7" id="7"/>
          <p:cNvSpPr txBox="true"/>
          <p:nvPr/>
        </p:nvSpPr>
        <p:spPr>
          <a:xfrm rot="0">
            <a:off x="720651" y="679863"/>
            <a:ext cx="858412" cy="533509"/>
          </a:xfrm>
          <a:prstGeom prst="rect">
            <a:avLst/>
          </a:prstGeom>
        </p:spPr>
        <p:txBody>
          <a:bodyPr anchor="t" rtlCol="false" tIns="0" lIns="0" bIns="0" rIns="0">
            <a:spAutoFit/>
          </a:bodyPr>
          <a:lstStyle/>
          <a:p>
            <a:pPr algn="ctr">
              <a:lnSpc>
                <a:spcPts val="4200"/>
              </a:lnSpc>
              <a:spcBef>
                <a:spcPct val="0"/>
              </a:spcBef>
            </a:pPr>
            <a:r>
              <a:rPr lang="en-US" sz="3500">
                <a:solidFill>
                  <a:srgbClr val="FFFFFF"/>
                </a:solidFill>
                <a:latin typeface="Merriweather Bold"/>
              </a:rPr>
              <a:t>04</a:t>
            </a:r>
          </a:p>
        </p:txBody>
      </p:sp>
      <p:sp>
        <p:nvSpPr>
          <p:cNvPr name="TextBox 8" id="8"/>
          <p:cNvSpPr txBox="true"/>
          <p:nvPr/>
        </p:nvSpPr>
        <p:spPr>
          <a:xfrm rot="0">
            <a:off x="2080660" y="659071"/>
            <a:ext cx="5835675" cy="543165"/>
          </a:xfrm>
          <a:prstGeom prst="rect">
            <a:avLst/>
          </a:prstGeom>
        </p:spPr>
        <p:txBody>
          <a:bodyPr anchor="t" rtlCol="false" tIns="0" lIns="0" bIns="0" rIns="0">
            <a:spAutoFit/>
          </a:bodyPr>
          <a:lstStyle/>
          <a:p>
            <a:pPr algn="l">
              <a:lnSpc>
                <a:spcPts val="4491"/>
              </a:lnSpc>
              <a:spcBef>
                <a:spcPct val="0"/>
              </a:spcBef>
            </a:pPr>
            <a:r>
              <a:rPr lang="en-US" sz="3208">
                <a:solidFill>
                  <a:srgbClr val="000000"/>
                </a:solidFill>
                <a:latin typeface="Merriweather Bold"/>
              </a:rPr>
              <a:t>Đánh giá và kết luận</a:t>
            </a:r>
          </a:p>
        </p:txBody>
      </p:sp>
      <p:sp>
        <p:nvSpPr>
          <p:cNvPr name="TextBox 9" id="9"/>
          <p:cNvSpPr txBox="true"/>
          <p:nvPr/>
        </p:nvSpPr>
        <p:spPr>
          <a:xfrm rot="0">
            <a:off x="2080660" y="1328915"/>
            <a:ext cx="8470720" cy="457200"/>
          </a:xfrm>
          <a:prstGeom prst="rect">
            <a:avLst/>
          </a:prstGeom>
        </p:spPr>
        <p:txBody>
          <a:bodyPr anchor="t" rtlCol="false" tIns="0" lIns="0" bIns="0" rIns="0">
            <a:spAutoFit/>
          </a:bodyPr>
          <a:lstStyle/>
          <a:p>
            <a:pPr algn="just">
              <a:lnSpc>
                <a:spcPts val="3600"/>
              </a:lnSpc>
            </a:pPr>
            <a:r>
              <a:rPr lang="en-US" sz="3000">
                <a:solidFill>
                  <a:srgbClr val="000000"/>
                </a:solidFill>
                <a:latin typeface="Merriweather Bold Italics"/>
              </a:rPr>
              <a:t>4.2. CNN</a:t>
            </a:r>
          </a:p>
        </p:txBody>
      </p:sp>
      <p:sp>
        <p:nvSpPr>
          <p:cNvPr name="TextBox 10" id="10"/>
          <p:cNvSpPr txBox="true"/>
          <p:nvPr/>
        </p:nvSpPr>
        <p:spPr>
          <a:xfrm rot="0">
            <a:off x="565949" y="3048687"/>
            <a:ext cx="4277846" cy="419100"/>
          </a:xfrm>
          <a:prstGeom prst="rect">
            <a:avLst/>
          </a:prstGeom>
        </p:spPr>
        <p:txBody>
          <a:bodyPr anchor="t" rtlCol="false" tIns="0" lIns="0" bIns="0" rIns="0">
            <a:spAutoFit/>
          </a:bodyPr>
          <a:lstStyle/>
          <a:p>
            <a:pPr algn="l" marL="604523" indent="-302261" lvl="1">
              <a:lnSpc>
                <a:spcPts val="3360"/>
              </a:lnSpc>
              <a:buFont typeface="Arial"/>
              <a:buChar char="•"/>
            </a:pPr>
            <a:r>
              <a:rPr lang="en-US" sz="2800">
                <a:solidFill>
                  <a:srgbClr val="000000"/>
                </a:solidFill>
                <a:latin typeface="Merriweather"/>
              </a:rPr>
              <a:t>Confusion matrix</a:t>
            </a:r>
          </a:p>
        </p:txBody>
      </p:sp>
      <p:sp>
        <p:nvSpPr>
          <p:cNvPr name="TextBox 11" id="11"/>
          <p:cNvSpPr txBox="true"/>
          <p:nvPr/>
        </p:nvSpPr>
        <p:spPr>
          <a:xfrm rot="0">
            <a:off x="10268161" y="3582087"/>
            <a:ext cx="4277846" cy="419100"/>
          </a:xfrm>
          <a:prstGeom prst="rect">
            <a:avLst/>
          </a:prstGeom>
        </p:spPr>
        <p:txBody>
          <a:bodyPr anchor="t" rtlCol="false" tIns="0" lIns="0" bIns="0" rIns="0">
            <a:spAutoFit/>
          </a:bodyPr>
          <a:lstStyle/>
          <a:p>
            <a:pPr algn="l" marL="604523" indent="-302261" lvl="1">
              <a:lnSpc>
                <a:spcPts val="3360"/>
              </a:lnSpc>
              <a:buFont typeface="Arial"/>
              <a:buChar char="•"/>
            </a:pPr>
            <a:r>
              <a:rPr lang="en-US" sz="2800">
                <a:solidFill>
                  <a:srgbClr val="000000"/>
                </a:solidFill>
                <a:latin typeface="Merriweather"/>
              </a:rPr>
              <a:t>Thông số độ đo</a:t>
            </a:r>
          </a:p>
        </p:txBody>
      </p:sp>
      <p:sp>
        <p:nvSpPr>
          <p:cNvPr name="TextBox 12" id="12"/>
          <p:cNvSpPr txBox="true"/>
          <p:nvPr/>
        </p:nvSpPr>
        <p:spPr>
          <a:xfrm rot="0">
            <a:off x="848291" y="2133593"/>
            <a:ext cx="14136087" cy="479986"/>
          </a:xfrm>
          <a:prstGeom prst="rect">
            <a:avLst/>
          </a:prstGeom>
        </p:spPr>
        <p:txBody>
          <a:bodyPr anchor="t" rtlCol="false" tIns="0" lIns="0" bIns="0" rIns="0">
            <a:spAutoFit/>
          </a:bodyPr>
          <a:lstStyle/>
          <a:p>
            <a:pPr algn="l">
              <a:lnSpc>
                <a:spcPts val="3994"/>
              </a:lnSpc>
            </a:pPr>
            <a:r>
              <a:rPr lang="en-US" sz="2852">
                <a:solidFill>
                  <a:srgbClr val="000000"/>
                </a:solidFill>
                <a:latin typeface="Merriweather"/>
              </a:rPr>
              <a:t>Gồm 2 Convolutional layers, 1 Pooling layers, 2 Fully connected layers</a:t>
            </a:r>
          </a:p>
        </p:txBody>
      </p:sp>
      <p:sp>
        <p:nvSpPr>
          <p:cNvPr name="TextBox 13" id="13"/>
          <p:cNvSpPr txBox="true"/>
          <p:nvPr/>
        </p:nvSpPr>
        <p:spPr>
          <a:xfrm rot="0">
            <a:off x="8992174" y="9677400"/>
            <a:ext cx="303652" cy="438785"/>
          </a:xfrm>
          <a:prstGeom prst="rect">
            <a:avLst/>
          </a:prstGeom>
        </p:spPr>
        <p:txBody>
          <a:bodyPr anchor="t" rtlCol="false" tIns="0" lIns="0" bIns="0" rIns="0">
            <a:spAutoFit/>
          </a:bodyPr>
          <a:lstStyle/>
          <a:p>
            <a:pPr algn="l">
              <a:lnSpc>
                <a:spcPts val="3639"/>
              </a:lnSpc>
              <a:spcBef>
                <a:spcPct val="0"/>
              </a:spcBef>
            </a:pPr>
            <a:r>
              <a:rPr lang="en-US" sz="2599" spc="571">
                <a:solidFill>
                  <a:srgbClr val="000000"/>
                </a:solidFill>
                <a:latin typeface="Merriweather"/>
              </a:rPr>
              <a:t>7</a:t>
            </a:r>
          </a:p>
        </p:txBody>
      </p:sp>
    </p:spTree>
  </p:cSld>
  <p:clrMapOvr>
    <a:masterClrMapping/>
  </p:clrMapOvr>
  <p:transition spd="fast">
    <p:wipe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65949" y="362708"/>
            <a:ext cx="1167818" cy="11678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324088" y="3717148"/>
            <a:ext cx="8354758" cy="6419648"/>
          </a:xfrm>
          <a:custGeom>
            <a:avLst/>
            <a:gdLst/>
            <a:ahLst/>
            <a:cxnLst/>
            <a:rect r="r" b="b" t="t" l="l"/>
            <a:pathLst>
              <a:path h="6419648" w="8354758">
                <a:moveTo>
                  <a:pt x="0" y="0"/>
                </a:moveTo>
                <a:lnTo>
                  <a:pt x="8354758" y="0"/>
                </a:lnTo>
                <a:lnTo>
                  <a:pt x="8354758" y="6419648"/>
                </a:lnTo>
                <a:lnTo>
                  <a:pt x="0" y="6419648"/>
                </a:lnTo>
                <a:lnTo>
                  <a:pt x="0" y="0"/>
                </a:lnTo>
                <a:close/>
              </a:path>
            </a:pathLst>
          </a:custGeom>
          <a:blipFill>
            <a:blip r:embed="rId2"/>
            <a:stretch>
              <a:fillRect l="0" t="0" r="0" b="0"/>
            </a:stretch>
          </a:blipFill>
        </p:spPr>
      </p:sp>
      <p:sp>
        <p:nvSpPr>
          <p:cNvPr name="Freeform 6" id="6"/>
          <p:cNvSpPr/>
          <p:nvPr/>
        </p:nvSpPr>
        <p:spPr>
          <a:xfrm flipH="false" flipV="false" rot="0">
            <a:off x="10551381" y="4577771"/>
            <a:ext cx="3994626" cy="2553941"/>
          </a:xfrm>
          <a:custGeom>
            <a:avLst/>
            <a:gdLst/>
            <a:ahLst/>
            <a:cxnLst/>
            <a:rect r="r" b="b" t="t" l="l"/>
            <a:pathLst>
              <a:path h="2553941" w="3994626">
                <a:moveTo>
                  <a:pt x="0" y="0"/>
                </a:moveTo>
                <a:lnTo>
                  <a:pt x="3994626" y="0"/>
                </a:lnTo>
                <a:lnTo>
                  <a:pt x="3994626" y="2553942"/>
                </a:lnTo>
                <a:lnTo>
                  <a:pt x="0" y="2553942"/>
                </a:lnTo>
                <a:lnTo>
                  <a:pt x="0" y="0"/>
                </a:lnTo>
                <a:close/>
              </a:path>
            </a:pathLst>
          </a:custGeom>
          <a:blipFill>
            <a:blip r:embed="rId3"/>
            <a:stretch>
              <a:fillRect l="0" t="0" r="0" b="0"/>
            </a:stretch>
          </a:blipFill>
        </p:spPr>
      </p:sp>
      <p:sp>
        <p:nvSpPr>
          <p:cNvPr name="TextBox 7" id="7"/>
          <p:cNvSpPr txBox="true"/>
          <p:nvPr/>
        </p:nvSpPr>
        <p:spPr>
          <a:xfrm rot="0">
            <a:off x="720651" y="679863"/>
            <a:ext cx="858412" cy="533509"/>
          </a:xfrm>
          <a:prstGeom prst="rect">
            <a:avLst/>
          </a:prstGeom>
        </p:spPr>
        <p:txBody>
          <a:bodyPr anchor="t" rtlCol="false" tIns="0" lIns="0" bIns="0" rIns="0">
            <a:spAutoFit/>
          </a:bodyPr>
          <a:lstStyle/>
          <a:p>
            <a:pPr algn="ctr">
              <a:lnSpc>
                <a:spcPts val="4200"/>
              </a:lnSpc>
              <a:spcBef>
                <a:spcPct val="0"/>
              </a:spcBef>
            </a:pPr>
            <a:r>
              <a:rPr lang="en-US" sz="3500">
                <a:solidFill>
                  <a:srgbClr val="FFFFFF"/>
                </a:solidFill>
                <a:latin typeface="Merriweather Bold"/>
              </a:rPr>
              <a:t>04</a:t>
            </a:r>
          </a:p>
        </p:txBody>
      </p:sp>
      <p:sp>
        <p:nvSpPr>
          <p:cNvPr name="TextBox 8" id="8"/>
          <p:cNvSpPr txBox="true"/>
          <p:nvPr/>
        </p:nvSpPr>
        <p:spPr>
          <a:xfrm rot="0">
            <a:off x="2080660" y="659071"/>
            <a:ext cx="5835675" cy="543165"/>
          </a:xfrm>
          <a:prstGeom prst="rect">
            <a:avLst/>
          </a:prstGeom>
        </p:spPr>
        <p:txBody>
          <a:bodyPr anchor="t" rtlCol="false" tIns="0" lIns="0" bIns="0" rIns="0">
            <a:spAutoFit/>
          </a:bodyPr>
          <a:lstStyle/>
          <a:p>
            <a:pPr algn="l">
              <a:lnSpc>
                <a:spcPts val="4491"/>
              </a:lnSpc>
              <a:spcBef>
                <a:spcPct val="0"/>
              </a:spcBef>
            </a:pPr>
            <a:r>
              <a:rPr lang="en-US" sz="3208">
                <a:solidFill>
                  <a:srgbClr val="000000"/>
                </a:solidFill>
                <a:latin typeface="Merriweather Bold"/>
              </a:rPr>
              <a:t>Đánh giá và kết luận</a:t>
            </a:r>
          </a:p>
        </p:txBody>
      </p:sp>
      <p:sp>
        <p:nvSpPr>
          <p:cNvPr name="TextBox 9" id="9"/>
          <p:cNvSpPr txBox="true"/>
          <p:nvPr/>
        </p:nvSpPr>
        <p:spPr>
          <a:xfrm rot="0">
            <a:off x="2080660" y="1328915"/>
            <a:ext cx="8470720" cy="914400"/>
          </a:xfrm>
          <a:prstGeom prst="rect">
            <a:avLst/>
          </a:prstGeom>
        </p:spPr>
        <p:txBody>
          <a:bodyPr anchor="t" rtlCol="false" tIns="0" lIns="0" bIns="0" rIns="0">
            <a:spAutoFit/>
          </a:bodyPr>
          <a:lstStyle/>
          <a:p>
            <a:pPr algn="just">
              <a:lnSpc>
                <a:spcPts val="3600"/>
              </a:lnSpc>
            </a:pPr>
            <a:r>
              <a:rPr lang="en-US" sz="3000">
                <a:solidFill>
                  <a:srgbClr val="000000"/>
                </a:solidFill>
                <a:latin typeface="Merriweather Bold Italics"/>
              </a:rPr>
              <a:t>4.3. PhoBert</a:t>
            </a:r>
          </a:p>
          <a:p>
            <a:pPr algn="just">
              <a:lnSpc>
                <a:spcPts val="3600"/>
              </a:lnSpc>
            </a:pPr>
          </a:p>
        </p:txBody>
      </p:sp>
      <p:sp>
        <p:nvSpPr>
          <p:cNvPr name="TextBox 10" id="10"/>
          <p:cNvSpPr txBox="true"/>
          <p:nvPr/>
        </p:nvSpPr>
        <p:spPr>
          <a:xfrm rot="0">
            <a:off x="565949" y="3183748"/>
            <a:ext cx="4277846" cy="419100"/>
          </a:xfrm>
          <a:prstGeom prst="rect">
            <a:avLst/>
          </a:prstGeom>
        </p:spPr>
        <p:txBody>
          <a:bodyPr anchor="t" rtlCol="false" tIns="0" lIns="0" bIns="0" rIns="0">
            <a:spAutoFit/>
          </a:bodyPr>
          <a:lstStyle/>
          <a:p>
            <a:pPr algn="l" marL="604523" indent="-302261" lvl="1">
              <a:lnSpc>
                <a:spcPts val="3360"/>
              </a:lnSpc>
              <a:buFont typeface="Arial"/>
              <a:buChar char="•"/>
            </a:pPr>
            <a:r>
              <a:rPr lang="en-US" sz="2800">
                <a:solidFill>
                  <a:srgbClr val="000000"/>
                </a:solidFill>
                <a:latin typeface="Merriweather"/>
              </a:rPr>
              <a:t>Confusion matrix</a:t>
            </a:r>
          </a:p>
        </p:txBody>
      </p:sp>
      <p:sp>
        <p:nvSpPr>
          <p:cNvPr name="TextBox 11" id="11"/>
          <p:cNvSpPr txBox="true"/>
          <p:nvPr/>
        </p:nvSpPr>
        <p:spPr>
          <a:xfrm rot="0">
            <a:off x="10268161" y="3717148"/>
            <a:ext cx="4277846" cy="419100"/>
          </a:xfrm>
          <a:prstGeom prst="rect">
            <a:avLst/>
          </a:prstGeom>
        </p:spPr>
        <p:txBody>
          <a:bodyPr anchor="t" rtlCol="false" tIns="0" lIns="0" bIns="0" rIns="0">
            <a:spAutoFit/>
          </a:bodyPr>
          <a:lstStyle/>
          <a:p>
            <a:pPr algn="l" marL="604523" indent="-302261" lvl="1">
              <a:lnSpc>
                <a:spcPts val="3360"/>
              </a:lnSpc>
              <a:buFont typeface="Arial"/>
              <a:buChar char="•"/>
            </a:pPr>
            <a:r>
              <a:rPr lang="en-US" sz="2800">
                <a:solidFill>
                  <a:srgbClr val="000000"/>
                </a:solidFill>
                <a:latin typeface="Merriweather"/>
              </a:rPr>
              <a:t>Thông số độ đo</a:t>
            </a:r>
          </a:p>
        </p:txBody>
      </p:sp>
      <p:sp>
        <p:nvSpPr>
          <p:cNvPr name="TextBox 12" id="12"/>
          <p:cNvSpPr txBox="true"/>
          <p:nvPr/>
        </p:nvSpPr>
        <p:spPr>
          <a:xfrm rot="0">
            <a:off x="720651" y="2020025"/>
            <a:ext cx="16973752" cy="838200"/>
          </a:xfrm>
          <a:prstGeom prst="rect">
            <a:avLst/>
          </a:prstGeom>
        </p:spPr>
        <p:txBody>
          <a:bodyPr anchor="t" rtlCol="false" tIns="0" lIns="0" bIns="0" rIns="0">
            <a:spAutoFit/>
          </a:bodyPr>
          <a:lstStyle/>
          <a:p>
            <a:pPr algn="l">
              <a:lnSpc>
                <a:spcPts val="3360"/>
              </a:lnSpc>
            </a:pPr>
            <a:r>
              <a:rPr lang="en-US" sz="2800">
                <a:solidFill>
                  <a:srgbClr val="000000"/>
                </a:solidFill>
                <a:latin typeface="Merriweather"/>
              </a:rPr>
              <a:t>PhoBERT là mô hình ngôn ngữ mạnh mẽ, kiến trúc dựa trên RoBERTa, biến thể của BERT được tối ưu hóa. Ứng dụng tổng quát trong các tác vụ NLP tiếng Việt</a:t>
            </a:r>
          </a:p>
        </p:txBody>
      </p:sp>
      <p:sp>
        <p:nvSpPr>
          <p:cNvPr name="TextBox 13" id="13"/>
          <p:cNvSpPr txBox="true"/>
          <p:nvPr/>
        </p:nvSpPr>
        <p:spPr>
          <a:xfrm rot="0">
            <a:off x="8992174" y="9677400"/>
            <a:ext cx="303652" cy="438785"/>
          </a:xfrm>
          <a:prstGeom prst="rect">
            <a:avLst/>
          </a:prstGeom>
        </p:spPr>
        <p:txBody>
          <a:bodyPr anchor="t" rtlCol="false" tIns="0" lIns="0" bIns="0" rIns="0">
            <a:spAutoFit/>
          </a:bodyPr>
          <a:lstStyle/>
          <a:p>
            <a:pPr algn="l">
              <a:lnSpc>
                <a:spcPts val="3639"/>
              </a:lnSpc>
              <a:spcBef>
                <a:spcPct val="0"/>
              </a:spcBef>
            </a:pPr>
            <a:r>
              <a:rPr lang="en-US" sz="2599" spc="571">
                <a:solidFill>
                  <a:srgbClr val="000000"/>
                </a:solidFill>
                <a:latin typeface="Merriweather"/>
              </a:rPr>
              <a:t>8</a:t>
            </a:r>
          </a:p>
        </p:txBody>
      </p:sp>
    </p:spTree>
  </p:cSld>
  <p:clrMapOvr>
    <a:masterClrMapping/>
  </p:clrMapOvr>
  <p:transition spd="fast">
    <p:wipe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65949" y="362708"/>
            <a:ext cx="1167818" cy="11678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0181431" y="5100933"/>
            <a:ext cx="7213941" cy="2068904"/>
          </a:xfrm>
          <a:custGeom>
            <a:avLst/>
            <a:gdLst/>
            <a:ahLst/>
            <a:cxnLst/>
            <a:rect r="r" b="b" t="t" l="l"/>
            <a:pathLst>
              <a:path h="2068904" w="7213941">
                <a:moveTo>
                  <a:pt x="0" y="0"/>
                </a:moveTo>
                <a:lnTo>
                  <a:pt x="7213940" y="0"/>
                </a:lnTo>
                <a:lnTo>
                  <a:pt x="7213940" y="2068904"/>
                </a:lnTo>
                <a:lnTo>
                  <a:pt x="0" y="2068904"/>
                </a:lnTo>
                <a:lnTo>
                  <a:pt x="0" y="0"/>
                </a:lnTo>
                <a:close/>
              </a:path>
            </a:pathLst>
          </a:custGeom>
          <a:blipFill>
            <a:blip r:embed="rId2"/>
            <a:stretch>
              <a:fillRect l="0" t="0" r="0" b="0"/>
            </a:stretch>
          </a:blipFill>
        </p:spPr>
      </p:sp>
      <p:sp>
        <p:nvSpPr>
          <p:cNvPr name="Freeform 6" id="6"/>
          <p:cNvSpPr/>
          <p:nvPr/>
        </p:nvSpPr>
        <p:spPr>
          <a:xfrm flipH="false" flipV="false" rot="0">
            <a:off x="565949" y="3654131"/>
            <a:ext cx="8486876" cy="6632869"/>
          </a:xfrm>
          <a:custGeom>
            <a:avLst/>
            <a:gdLst/>
            <a:ahLst/>
            <a:cxnLst/>
            <a:rect r="r" b="b" t="t" l="l"/>
            <a:pathLst>
              <a:path h="6632869" w="8486876">
                <a:moveTo>
                  <a:pt x="0" y="0"/>
                </a:moveTo>
                <a:lnTo>
                  <a:pt x="8486876" y="0"/>
                </a:lnTo>
                <a:lnTo>
                  <a:pt x="8486876" y="6632869"/>
                </a:lnTo>
                <a:lnTo>
                  <a:pt x="0" y="6632869"/>
                </a:lnTo>
                <a:lnTo>
                  <a:pt x="0" y="0"/>
                </a:lnTo>
                <a:close/>
              </a:path>
            </a:pathLst>
          </a:custGeom>
          <a:blipFill>
            <a:blip r:embed="rId3"/>
            <a:stretch>
              <a:fillRect l="0" t="0" r="0" b="0"/>
            </a:stretch>
          </a:blipFill>
        </p:spPr>
      </p:sp>
      <p:sp>
        <p:nvSpPr>
          <p:cNvPr name="TextBox 7" id="7"/>
          <p:cNvSpPr txBox="true"/>
          <p:nvPr/>
        </p:nvSpPr>
        <p:spPr>
          <a:xfrm rot="0">
            <a:off x="720651" y="679863"/>
            <a:ext cx="858412" cy="533509"/>
          </a:xfrm>
          <a:prstGeom prst="rect">
            <a:avLst/>
          </a:prstGeom>
        </p:spPr>
        <p:txBody>
          <a:bodyPr anchor="t" rtlCol="false" tIns="0" lIns="0" bIns="0" rIns="0">
            <a:spAutoFit/>
          </a:bodyPr>
          <a:lstStyle/>
          <a:p>
            <a:pPr algn="ctr">
              <a:lnSpc>
                <a:spcPts val="4200"/>
              </a:lnSpc>
              <a:spcBef>
                <a:spcPct val="0"/>
              </a:spcBef>
            </a:pPr>
            <a:r>
              <a:rPr lang="en-US" sz="3500">
                <a:solidFill>
                  <a:srgbClr val="FFFFFF"/>
                </a:solidFill>
                <a:latin typeface="Merriweather Bold"/>
              </a:rPr>
              <a:t>04</a:t>
            </a:r>
          </a:p>
        </p:txBody>
      </p:sp>
      <p:sp>
        <p:nvSpPr>
          <p:cNvPr name="TextBox 8" id="8"/>
          <p:cNvSpPr txBox="true"/>
          <p:nvPr/>
        </p:nvSpPr>
        <p:spPr>
          <a:xfrm rot="0">
            <a:off x="2080660" y="659071"/>
            <a:ext cx="5835675" cy="543165"/>
          </a:xfrm>
          <a:prstGeom prst="rect">
            <a:avLst/>
          </a:prstGeom>
        </p:spPr>
        <p:txBody>
          <a:bodyPr anchor="t" rtlCol="false" tIns="0" lIns="0" bIns="0" rIns="0">
            <a:spAutoFit/>
          </a:bodyPr>
          <a:lstStyle/>
          <a:p>
            <a:pPr algn="l">
              <a:lnSpc>
                <a:spcPts val="4491"/>
              </a:lnSpc>
              <a:spcBef>
                <a:spcPct val="0"/>
              </a:spcBef>
            </a:pPr>
            <a:r>
              <a:rPr lang="en-US" sz="3208">
                <a:solidFill>
                  <a:srgbClr val="000000"/>
                </a:solidFill>
                <a:latin typeface="Merriweather Bold"/>
              </a:rPr>
              <a:t>Đánh giá và kết luận</a:t>
            </a:r>
          </a:p>
        </p:txBody>
      </p:sp>
      <p:sp>
        <p:nvSpPr>
          <p:cNvPr name="TextBox 9" id="9"/>
          <p:cNvSpPr txBox="true"/>
          <p:nvPr/>
        </p:nvSpPr>
        <p:spPr>
          <a:xfrm rot="0">
            <a:off x="2080660" y="1213372"/>
            <a:ext cx="8470720" cy="457200"/>
          </a:xfrm>
          <a:prstGeom prst="rect">
            <a:avLst/>
          </a:prstGeom>
        </p:spPr>
        <p:txBody>
          <a:bodyPr anchor="t" rtlCol="false" tIns="0" lIns="0" bIns="0" rIns="0">
            <a:spAutoFit/>
          </a:bodyPr>
          <a:lstStyle/>
          <a:p>
            <a:pPr algn="just">
              <a:lnSpc>
                <a:spcPts val="3600"/>
              </a:lnSpc>
            </a:pPr>
            <a:r>
              <a:rPr lang="en-US" sz="3000">
                <a:solidFill>
                  <a:srgbClr val="000000"/>
                </a:solidFill>
                <a:latin typeface="Merriweather Bold Italics"/>
              </a:rPr>
              <a:t>4.4. CafeBERT</a:t>
            </a:r>
          </a:p>
        </p:txBody>
      </p:sp>
      <p:sp>
        <p:nvSpPr>
          <p:cNvPr name="TextBox 10" id="10"/>
          <p:cNvSpPr txBox="true"/>
          <p:nvPr/>
        </p:nvSpPr>
        <p:spPr>
          <a:xfrm rot="0">
            <a:off x="657124" y="1819389"/>
            <a:ext cx="16973752" cy="1257300"/>
          </a:xfrm>
          <a:prstGeom prst="rect">
            <a:avLst/>
          </a:prstGeom>
        </p:spPr>
        <p:txBody>
          <a:bodyPr anchor="t" rtlCol="false" tIns="0" lIns="0" bIns="0" rIns="0">
            <a:spAutoFit/>
          </a:bodyPr>
          <a:lstStyle/>
          <a:p>
            <a:pPr algn="l">
              <a:lnSpc>
                <a:spcPts val="3360"/>
              </a:lnSpc>
            </a:pPr>
            <a:r>
              <a:rPr lang="en-US" sz="2800">
                <a:solidFill>
                  <a:srgbClr val="000000"/>
                </a:solidFill>
                <a:latin typeface="Merriweather"/>
              </a:rPr>
              <a:t>CafeBERT, kiến trúc dựa trên XLM-RoBERTa, một biến thể mạnh mẽ hơn của XLM-R. Là một bộ benchmark mới cho NLP tiếng Việt, Đạt kết quả xuất sắc trên tất cả các tác vụ trong VLUE benchmark.</a:t>
            </a:r>
          </a:p>
        </p:txBody>
      </p:sp>
      <p:sp>
        <p:nvSpPr>
          <p:cNvPr name="TextBox 11" id="11"/>
          <p:cNvSpPr txBox="true"/>
          <p:nvPr/>
        </p:nvSpPr>
        <p:spPr>
          <a:xfrm rot="0">
            <a:off x="565949" y="3225506"/>
            <a:ext cx="4277846" cy="419100"/>
          </a:xfrm>
          <a:prstGeom prst="rect">
            <a:avLst/>
          </a:prstGeom>
        </p:spPr>
        <p:txBody>
          <a:bodyPr anchor="t" rtlCol="false" tIns="0" lIns="0" bIns="0" rIns="0">
            <a:spAutoFit/>
          </a:bodyPr>
          <a:lstStyle/>
          <a:p>
            <a:pPr algn="l" marL="604523" indent="-302261" lvl="1">
              <a:lnSpc>
                <a:spcPts val="3360"/>
              </a:lnSpc>
              <a:buFont typeface="Arial"/>
              <a:buChar char="•"/>
            </a:pPr>
            <a:r>
              <a:rPr lang="en-US" sz="2800">
                <a:solidFill>
                  <a:srgbClr val="000000"/>
                </a:solidFill>
                <a:latin typeface="Merriweather"/>
              </a:rPr>
              <a:t>Confusion matrix</a:t>
            </a:r>
          </a:p>
        </p:txBody>
      </p:sp>
      <p:sp>
        <p:nvSpPr>
          <p:cNvPr name="TextBox 12" id="12"/>
          <p:cNvSpPr txBox="true"/>
          <p:nvPr/>
        </p:nvSpPr>
        <p:spPr>
          <a:xfrm rot="0">
            <a:off x="10181431" y="4681833"/>
            <a:ext cx="4277846" cy="419100"/>
          </a:xfrm>
          <a:prstGeom prst="rect">
            <a:avLst/>
          </a:prstGeom>
        </p:spPr>
        <p:txBody>
          <a:bodyPr anchor="t" rtlCol="false" tIns="0" lIns="0" bIns="0" rIns="0">
            <a:spAutoFit/>
          </a:bodyPr>
          <a:lstStyle/>
          <a:p>
            <a:pPr algn="l" marL="604523" indent="-302261" lvl="1">
              <a:lnSpc>
                <a:spcPts val="3360"/>
              </a:lnSpc>
              <a:buFont typeface="Arial"/>
              <a:buChar char="•"/>
            </a:pPr>
            <a:r>
              <a:rPr lang="en-US" sz="2800">
                <a:solidFill>
                  <a:srgbClr val="000000"/>
                </a:solidFill>
                <a:latin typeface="Merriweather"/>
              </a:rPr>
              <a:t>Thông số độ đo</a:t>
            </a:r>
          </a:p>
        </p:txBody>
      </p:sp>
      <p:sp>
        <p:nvSpPr>
          <p:cNvPr name="TextBox 13" id="13"/>
          <p:cNvSpPr txBox="true"/>
          <p:nvPr/>
        </p:nvSpPr>
        <p:spPr>
          <a:xfrm rot="0">
            <a:off x="8992174" y="9677400"/>
            <a:ext cx="303652" cy="438785"/>
          </a:xfrm>
          <a:prstGeom prst="rect">
            <a:avLst/>
          </a:prstGeom>
        </p:spPr>
        <p:txBody>
          <a:bodyPr anchor="t" rtlCol="false" tIns="0" lIns="0" bIns="0" rIns="0">
            <a:spAutoFit/>
          </a:bodyPr>
          <a:lstStyle/>
          <a:p>
            <a:pPr algn="l">
              <a:lnSpc>
                <a:spcPts val="3639"/>
              </a:lnSpc>
              <a:spcBef>
                <a:spcPct val="0"/>
              </a:spcBef>
            </a:pPr>
            <a:r>
              <a:rPr lang="en-US" sz="2599" spc="571">
                <a:solidFill>
                  <a:srgbClr val="000000"/>
                </a:solidFill>
                <a:latin typeface="Merriweather"/>
              </a:rPr>
              <a:t>9</a:t>
            </a:r>
          </a:p>
        </p:txBody>
      </p:sp>
    </p:spTree>
  </p:cSld>
  <p:clrMapOvr>
    <a:masterClrMapping/>
  </p:clrMapOvr>
  <p:transition spd="fast">
    <p:wipe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DAGG8uEl8Wk</dc:identifier>
  <dcterms:modified xsi:type="dcterms:W3CDTF">2011-08-01T06:04:30Z</dcterms:modified>
  <cp:revision>1</cp:revision>
  <dc:title>IE403_Khai thác dữ liệu truyền thông</dc:title>
</cp:coreProperties>
</file>