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Proxima Nova"/>
      <p:regular r:id="rId18"/>
      <p:bold r:id="rId19"/>
      <p:italic r:id="rId20"/>
      <p:boldItalic r:id="rId21"/>
    </p:embeddedFont>
    <p:embeddedFont>
      <p:font typeface="Alfa Slab One"/>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01A854B-5335-4E80-BB8D-26E0BD333941}">
  <a:tblStyle styleId="{501A854B-5335-4E80-BB8D-26E0BD33394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5.xml"/><Relationship Id="rId22" Type="http://schemas.openxmlformats.org/officeDocument/2006/relationships/font" Target="fonts/AlfaSlabOne-regular.fntdata"/><Relationship Id="rId10" Type="http://schemas.openxmlformats.org/officeDocument/2006/relationships/slide" Target="slides/slide4.xml"/><Relationship Id="rId21" Type="http://schemas.openxmlformats.org/officeDocument/2006/relationships/font" Target="fonts/ProximaNova-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ProximaNova-bold.fntdata"/><Relationship Id="rId6" Type="http://schemas.openxmlformats.org/officeDocument/2006/relationships/notesMaster" Target="notesMasters/notesMaster1.xml"/><Relationship Id="rId18" Type="http://schemas.openxmlformats.org/officeDocument/2006/relationships/font" Target="fonts/ProximaNova-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aba72948c5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aba72948c5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1e29c249a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1e29c249a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61e29c249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61e29c249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61e29c249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61e29c249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1e29c249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1e29c249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1e29c249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1e29c249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1e29c249a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1e29c249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ba72948c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ba72948c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bc1d08e1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bc1d08e1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abc1d08e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abc1d08e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4.png"/><Relationship Id="rId6"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1971400"/>
            <a:ext cx="8520600" cy="1038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000"/>
              <a:t>Đề tài: Flight Price Prediction</a:t>
            </a:r>
            <a:endParaRPr sz="4000"/>
          </a:p>
        </p:txBody>
      </p:sp>
      <p:sp>
        <p:nvSpPr>
          <p:cNvPr id="57" name="Google Shape;57;p13"/>
          <p:cNvSpPr txBox="1"/>
          <p:nvPr>
            <p:ph idx="1" type="subTitle"/>
          </p:nvPr>
        </p:nvSpPr>
        <p:spPr>
          <a:xfrm>
            <a:off x="311713" y="1178800"/>
            <a:ext cx="8520600" cy="7926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r>
              <a:rPr lang="en"/>
              <a:t>Báo cáo cuối kỳ</a:t>
            </a:r>
            <a:endParaRPr/>
          </a:p>
          <a:p>
            <a:pPr indent="0" lvl="0" marL="0" rtl="0" algn="ctr">
              <a:spcBef>
                <a:spcPts val="0"/>
              </a:spcBef>
              <a:spcAft>
                <a:spcPts val="0"/>
              </a:spcAft>
              <a:buNone/>
            </a:pPr>
            <a:r>
              <a:rPr lang="en"/>
              <a:t>Môn học: Học máy thống kê</a:t>
            </a:r>
            <a:endParaRPr/>
          </a:p>
        </p:txBody>
      </p:sp>
      <p:pic>
        <p:nvPicPr>
          <p:cNvPr descr="A picture containing font, graphics, logo, graphic design&#10;&#10;Description automatically generated" id="58" name="Google Shape;58;p13"/>
          <p:cNvPicPr preferRelativeResize="0"/>
          <p:nvPr/>
        </p:nvPicPr>
        <p:blipFill rotWithShape="1">
          <a:blip r:embed="rId3">
            <a:alphaModFix/>
          </a:blip>
          <a:srcRect b="0" l="0" r="0" t="0"/>
          <a:stretch/>
        </p:blipFill>
        <p:spPr>
          <a:xfrm>
            <a:off x="2224366" y="0"/>
            <a:ext cx="4695274" cy="1178800"/>
          </a:xfrm>
          <a:prstGeom prst="rect">
            <a:avLst/>
          </a:prstGeom>
          <a:noFill/>
          <a:ln>
            <a:noFill/>
          </a:ln>
        </p:spPr>
      </p:pic>
      <p:sp>
        <p:nvSpPr>
          <p:cNvPr id="59" name="Google Shape;59;p13"/>
          <p:cNvSpPr txBox="1"/>
          <p:nvPr>
            <p:ph idx="1" type="subTitle"/>
          </p:nvPr>
        </p:nvSpPr>
        <p:spPr>
          <a:xfrm>
            <a:off x="311700" y="3010000"/>
            <a:ext cx="8520600" cy="1301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n" sz="1800"/>
              <a:t>GVHD: Dương Học Hảo - Nguyễn Lưu Thùy Ngân</a:t>
            </a:r>
            <a:endParaRPr sz="1800"/>
          </a:p>
          <a:p>
            <a:pPr indent="0" lvl="0" marL="0" rtl="0" algn="r">
              <a:spcBef>
                <a:spcPts val="0"/>
              </a:spcBef>
              <a:spcAft>
                <a:spcPts val="0"/>
              </a:spcAft>
              <a:buNone/>
            </a:pPr>
            <a:r>
              <a:rPr lang="en" sz="1800"/>
              <a:t>Nhóm 04: Nguyễn Ngọc Thanh Sang - 21522544</a:t>
            </a:r>
            <a:endParaRPr sz="1800"/>
          </a:p>
          <a:p>
            <a:pPr indent="0" lvl="0" marL="0" rtl="0" algn="r">
              <a:spcBef>
                <a:spcPts val="0"/>
              </a:spcBef>
              <a:spcAft>
                <a:spcPts val="0"/>
              </a:spcAft>
              <a:buNone/>
            </a:pPr>
            <a:r>
              <a:rPr lang="en" sz="1800"/>
              <a:t>Phan Cả Phát                     - 21520389</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104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Kết luận</a:t>
            </a:r>
            <a:endParaRPr/>
          </a:p>
        </p:txBody>
      </p:sp>
      <p:sp>
        <p:nvSpPr>
          <p:cNvPr id="133" name="Google Shape;133;p22"/>
          <p:cNvSpPr txBox="1"/>
          <p:nvPr/>
        </p:nvSpPr>
        <p:spPr>
          <a:xfrm>
            <a:off x="311700" y="1214275"/>
            <a:ext cx="8520600" cy="2662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Proxima Nova"/>
              <a:buChar char="❖"/>
            </a:pPr>
            <a:r>
              <a:rPr b="1" lang="en">
                <a:latin typeface="Proxima Nova"/>
                <a:ea typeface="Proxima Nova"/>
                <a:cs typeface="Proxima Nova"/>
                <a:sym typeface="Proxima Nova"/>
              </a:rPr>
              <a:t>Kết luận</a:t>
            </a:r>
            <a:r>
              <a:rPr lang="en">
                <a:latin typeface="Proxima Nova"/>
                <a:ea typeface="Proxima Nova"/>
                <a:cs typeface="Proxima Nova"/>
                <a:sym typeface="Proxima Nova"/>
              </a:rPr>
              <a:t>: Đồ án này không chỉ giúp hiểu rõ hơn về các đặc trưng quyết định giá vé chuyến bay mà còn thể hiện quá trình triển khai mô hình học máy để dự đoán trong tình huống tương tự.</a:t>
            </a:r>
            <a:endParaRPr>
              <a:latin typeface="Proxima Nova"/>
              <a:ea typeface="Proxima Nova"/>
              <a:cs typeface="Proxima Nova"/>
              <a:sym typeface="Proxima Nova"/>
            </a:endParaRPr>
          </a:p>
          <a:p>
            <a:pPr indent="-317500" lvl="0" marL="457200" rtl="0" algn="l">
              <a:lnSpc>
                <a:spcPct val="150000"/>
              </a:lnSpc>
              <a:spcBef>
                <a:spcPts val="0"/>
              </a:spcBef>
              <a:spcAft>
                <a:spcPts val="0"/>
              </a:spcAft>
              <a:buSzPts val="1400"/>
              <a:buFont typeface="Proxima Nova"/>
              <a:buChar char="❖"/>
            </a:pPr>
            <a:r>
              <a:rPr b="1" lang="en">
                <a:latin typeface="Proxima Nova"/>
                <a:ea typeface="Proxima Nova"/>
                <a:cs typeface="Proxima Nova"/>
                <a:sym typeface="Proxima Nova"/>
              </a:rPr>
              <a:t>Học được</a:t>
            </a:r>
            <a:r>
              <a:rPr lang="en">
                <a:latin typeface="Proxima Nova"/>
                <a:ea typeface="Proxima Nova"/>
                <a:cs typeface="Proxima Nova"/>
                <a:sym typeface="Proxima Nova"/>
              </a:rPr>
              <a:t>: Trong quá trình thực hiện dự án, nhóm đã có cơ hội áp dụng kiến thức lý thuyết, học được cách xử lý dữ liệu trước khi đưa vào mô hình, chọn mô hình phù hợp và điều chỉnh để cải thiện kết quả dự đoán. </a:t>
            </a:r>
            <a:endParaRPr>
              <a:latin typeface="Proxima Nova"/>
              <a:ea typeface="Proxima Nova"/>
              <a:cs typeface="Proxima Nova"/>
              <a:sym typeface="Proxima Nova"/>
            </a:endParaRPr>
          </a:p>
          <a:p>
            <a:pPr indent="-317500" lvl="0" marL="457200" rtl="0" algn="l">
              <a:lnSpc>
                <a:spcPct val="150000"/>
              </a:lnSpc>
              <a:spcBef>
                <a:spcPts val="0"/>
              </a:spcBef>
              <a:spcAft>
                <a:spcPts val="0"/>
              </a:spcAft>
              <a:buSzPts val="1400"/>
              <a:buFont typeface="Proxima Nova"/>
              <a:buChar char="❖"/>
            </a:pPr>
            <a:r>
              <a:rPr b="1" lang="en">
                <a:latin typeface="Proxima Nova"/>
                <a:ea typeface="Proxima Nova"/>
                <a:cs typeface="Proxima Nova"/>
                <a:sym typeface="Proxima Nova"/>
              </a:rPr>
              <a:t>Hướng Phát Triển</a:t>
            </a:r>
            <a:r>
              <a:rPr lang="en">
                <a:latin typeface="Proxima Nova"/>
                <a:ea typeface="Proxima Nova"/>
                <a:cs typeface="Proxima Nova"/>
                <a:sym typeface="Proxima Nova"/>
              </a:rPr>
              <a:t>: Đồ án mở ra nhiều khả năng phát triển, từ việc phân tích các đặc trưng đến thử nghiệm với các mô hình phức tạp hơn để nâng cao độ chính xác. Nên thu thập thêm các đặc trưng khác có thể ảnh hưởng đến giá chuyến bay như là Thời tiết, Mùa, Sự kiện, Ngày lễ…</a:t>
            </a:r>
            <a:endParaRPr>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Cảm ơn thầy/cô và các bạn đã lắng nghe! </a:t>
            </a:r>
            <a:endParaRPr/>
          </a:p>
        </p:txBody>
      </p:sp>
      <p:pic>
        <p:nvPicPr>
          <p:cNvPr id="139" name="Google Shape;139;p23"/>
          <p:cNvPicPr preferRelativeResize="0"/>
          <p:nvPr/>
        </p:nvPicPr>
        <p:blipFill>
          <a:blip r:embed="rId3">
            <a:alphaModFix/>
          </a:blip>
          <a:stretch>
            <a:fillRect/>
          </a:stretch>
        </p:blipFill>
        <p:spPr>
          <a:xfrm>
            <a:off x="671500" y="1312350"/>
            <a:ext cx="7800900" cy="3429000"/>
          </a:xfrm>
          <a:prstGeom prst="roundRect">
            <a:avLst>
              <a:gd fmla="val 16667" name="adj"/>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Nội dung</a:t>
            </a:r>
            <a:endParaRPr/>
          </a:p>
        </p:txBody>
      </p:sp>
      <p:sp>
        <p:nvSpPr>
          <p:cNvPr id="65" name="Google Shape;65;p14"/>
          <p:cNvSpPr txBox="1"/>
          <p:nvPr>
            <p:ph idx="1" type="body"/>
          </p:nvPr>
        </p:nvSpPr>
        <p:spPr>
          <a:xfrm>
            <a:off x="260050" y="1193800"/>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Giới thiệu</a:t>
            </a:r>
            <a:endParaRPr sz="2200"/>
          </a:p>
          <a:p>
            <a:pPr indent="-368300" lvl="0" marL="457200" rtl="0" algn="l">
              <a:spcBef>
                <a:spcPts val="0"/>
              </a:spcBef>
              <a:spcAft>
                <a:spcPts val="0"/>
              </a:spcAft>
              <a:buSzPts val="2200"/>
              <a:buChar char="●"/>
            </a:pPr>
            <a:r>
              <a:rPr lang="en" sz="2200"/>
              <a:t>Dữ liệu</a:t>
            </a:r>
            <a:r>
              <a:rPr lang="en" sz="2200"/>
              <a:t> </a:t>
            </a:r>
            <a:endParaRPr sz="2200"/>
          </a:p>
          <a:p>
            <a:pPr indent="-368300" lvl="0" marL="457200" rtl="0" algn="l">
              <a:spcBef>
                <a:spcPts val="0"/>
              </a:spcBef>
              <a:spcAft>
                <a:spcPts val="0"/>
              </a:spcAft>
              <a:buSzPts val="2200"/>
              <a:buChar char="●"/>
            </a:pPr>
            <a:r>
              <a:rPr lang="en" sz="2200"/>
              <a:t>Phương pháp thực hiện</a:t>
            </a:r>
            <a:endParaRPr sz="2200"/>
          </a:p>
          <a:p>
            <a:pPr indent="-368300" lvl="0" marL="457200" rtl="0" algn="l">
              <a:spcBef>
                <a:spcPts val="0"/>
              </a:spcBef>
              <a:spcAft>
                <a:spcPts val="0"/>
              </a:spcAft>
              <a:buSzPts val="2200"/>
              <a:buChar char="●"/>
            </a:pPr>
            <a:r>
              <a:rPr lang="en" sz="2200"/>
              <a:t>Kết quả</a:t>
            </a:r>
            <a:endParaRPr sz="2200"/>
          </a:p>
          <a:p>
            <a:pPr indent="-368300" lvl="0" marL="457200" rtl="0" algn="l">
              <a:spcBef>
                <a:spcPts val="0"/>
              </a:spcBef>
              <a:spcAft>
                <a:spcPts val="0"/>
              </a:spcAft>
              <a:buSzPts val="2200"/>
              <a:buChar char="●"/>
            </a:pPr>
            <a:r>
              <a:rPr lang="en" sz="2200"/>
              <a:t>Kết luận</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Giới thiệu</a:t>
            </a:r>
            <a:endParaRPr/>
          </a:p>
        </p:txBody>
      </p:sp>
      <p:sp>
        <p:nvSpPr>
          <p:cNvPr id="71" name="Google Shape;71;p15"/>
          <p:cNvSpPr txBox="1"/>
          <p:nvPr>
            <p:ph idx="1" type="body"/>
          </p:nvPr>
        </p:nvSpPr>
        <p:spPr>
          <a:xfrm>
            <a:off x="311700" y="1152475"/>
            <a:ext cx="51954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Đồ án tập trung vào phân tích dữ liệu chuyến bay từ các hãng hàng không, sử dụng bộ dữ liệu từ Kaggle.</a:t>
            </a:r>
            <a:endParaRPr sz="1400"/>
          </a:p>
          <a:p>
            <a:pPr indent="-317500" lvl="0" marL="457200" rtl="0" algn="l">
              <a:spcBef>
                <a:spcPts val="0"/>
              </a:spcBef>
              <a:spcAft>
                <a:spcPts val="0"/>
              </a:spcAft>
              <a:buSzPts val="1400"/>
              <a:buChar char="●"/>
            </a:pPr>
            <a:r>
              <a:rPr b="1" lang="en" sz="1400"/>
              <a:t>Mục tiêu</a:t>
            </a:r>
            <a:r>
              <a:rPr lang="en" sz="1400"/>
              <a:t>: Xây dựng mô hình dự đoán giá vé của chuyến bay dựa vào các đặc điểm như hạng ghế, hãng hàng không, thời gian chuyến bay…</a:t>
            </a:r>
            <a:endParaRPr sz="1400"/>
          </a:p>
          <a:p>
            <a:pPr indent="-317500" lvl="0" marL="457200" rtl="0" algn="l">
              <a:spcBef>
                <a:spcPts val="0"/>
              </a:spcBef>
              <a:spcAft>
                <a:spcPts val="0"/>
              </a:spcAft>
              <a:buSzPts val="1400"/>
              <a:buChar char="●"/>
            </a:pPr>
            <a:r>
              <a:rPr b="1" lang="en" sz="1400"/>
              <a:t>Quá trình khám phá dữ liệu và tiền xử lý</a:t>
            </a:r>
            <a:r>
              <a:rPr lang="en" sz="1400"/>
              <a:t>: Tìm hiểu về đặc trưng và ảnh hưởng của chúng đối với giá vé.</a:t>
            </a:r>
            <a:endParaRPr sz="1400"/>
          </a:p>
          <a:p>
            <a:pPr indent="-317500" lvl="0" marL="457200" rtl="0" algn="l">
              <a:spcBef>
                <a:spcPts val="0"/>
              </a:spcBef>
              <a:spcAft>
                <a:spcPts val="0"/>
              </a:spcAft>
              <a:buSzPts val="1400"/>
              <a:buChar char="●"/>
            </a:pPr>
            <a:r>
              <a:rPr b="1" lang="en" sz="1400"/>
              <a:t>Triển khai mô hình học máy</a:t>
            </a:r>
            <a:r>
              <a:rPr lang="en" sz="1400"/>
              <a:t>: Sử dụng các mô hình máy học để dự đoán giá vé.</a:t>
            </a:r>
            <a:endParaRPr sz="1400"/>
          </a:p>
          <a:p>
            <a:pPr indent="-317500" lvl="0" marL="457200" rtl="0" algn="l">
              <a:spcBef>
                <a:spcPts val="0"/>
              </a:spcBef>
              <a:spcAft>
                <a:spcPts val="0"/>
              </a:spcAft>
              <a:buSzPts val="1400"/>
              <a:buChar char="●"/>
            </a:pPr>
            <a:r>
              <a:rPr b="1" lang="en" sz="1400"/>
              <a:t>Đánh giá hiệu suất</a:t>
            </a:r>
            <a:r>
              <a:rPr lang="en" sz="1400"/>
              <a:t>: Kết quả được đánh giá bằng các thang đo R2-score, MAE, RMSE… và kết quả dự đoán trung bình. </a:t>
            </a:r>
            <a:endParaRPr sz="1400"/>
          </a:p>
        </p:txBody>
      </p:sp>
      <p:pic>
        <p:nvPicPr>
          <p:cNvPr id="72" name="Google Shape;72;p15"/>
          <p:cNvPicPr preferRelativeResize="0"/>
          <p:nvPr/>
        </p:nvPicPr>
        <p:blipFill>
          <a:blip r:embed="rId3">
            <a:alphaModFix/>
          </a:blip>
          <a:stretch>
            <a:fillRect/>
          </a:stretch>
        </p:blipFill>
        <p:spPr>
          <a:xfrm>
            <a:off x="5618250" y="1170125"/>
            <a:ext cx="3373500" cy="2242200"/>
          </a:xfrm>
          <a:prstGeom prst="roundRect">
            <a:avLst>
              <a:gd fmla="val 16667" name="adj"/>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186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Dữ liệu</a:t>
            </a:r>
            <a:endParaRPr/>
          </a:p>
        </p:txBody>
      </p:sp>
      <p:pic>
        <p:nvPicPr>
          <p:cNvPr id="78" name="Google Shape;78;p16"/>
          <p:cNvPicPr preferRelativeResize="0"/>
          <p:nvPr/>
        </p:nvPicPr>
        <p:blipFill>
          <a:blip r:embed="rId3">
            <a:alphaModFix/>
          </a:blip>
          <a:stretch>
            <a:fillRect/>
          </a:stretch>
        </p:blipFill>
        <p:spPr>
          <a:xfrm>
            <a:off x="152400" y="1655550"/>
            <a:ext cx="8839201" cy="3097682"/>
          </a:xfrm>
          <a:prstGeom prst="rect">
            <a:avLst/>
          </a:prstGeom>
          <a:noFill/>
          <a:ln>
            <a:noFill/>
          </a:ln>
        </p:spPr>
      </p:pic>
      <p:sp>
        <p:nvSpPr>
          <p:cNvPr id="79" name="Google Shape;79;p16"/>
          <p:cNvSpPr txBox="1"/>
          <p:nvPr/>
        </p:nvSpPr>
        <p:spPr>
          <a:xfrm>
            <a:off x="152400" y="852788"/>
            <a:ext cx="5414100" cy="648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Dùng biến flights để lưu dữ liệu</a:t>
            </a:r>
            <a:endParaRPr>
              <a:latin typeface="Proxima Nova"/>
              <a:ea typeface="Proxima Nova"/>
              <a:cs typeface="Proxima Nova"/>
              <a:sym typeface="Proxima Nova"/>
            </a:endParaRPr>
          </a:p>
          <a:p>
            <a:pPr indent="-317500" lvl="0" marL="457200" rtl="0" algn="l">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flights.head(10)</a:t>
            </a:r>
            <a:endParaRPr>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207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Ảnh hưởng của các đặc trưng đến giá vé</a:t>
            </a:r>
            <a:endParaRPr/>
          </a:p>
        </p:txBody>
      </p:sp>
      <p:pic>
        <p:nvPicPr>
          <p:cNvPr id="85" name="Google Shape;85;p17"/>
          <p:cNvPicPr preferRelativeResize="0"/>
          <p:nvPr/>
        </p:nvPicPr>
        <p:blipFill>
          <a:blip r:embed="rId3">
            <a:alphaModFix/>
          </a:blip>
          <a:stretch>
            <a:fillRect/>
          </a:stretch>
        </p:blipFill>
        <p:spPr>
          <a:xfrm>
            <a:off x="1024138" y="932575"/>
            <a:ext cx="2299537" cy="1639175"/>
          </a:xfrm>
          <a:prstGeom prst="rect">
            <a:avLst/>
          </a:prstGeom>
          <a:noFill/>
          <a:ln>
            <a:noFill/>
          </a:ln>
        </p:spPr>
      </p:pic>
      <p:sp>
        <p:nvSpPr>
          <p:cNvPr id="86" name="Google Shape;86;p17"/>
          <p:cNvSpPr txBox="1"/>
          <p:nvPr/>
        </p:nvSpPr>
        <p:spPr>
          <a:xfrm>
            <a:off x="730750" y="2571750"/>
            <a:ext cx="28863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latin typeface="Proxima Nova"/>
                <a:ea typeface="Proxima Nova"/>
                <a:cs typeface="Proxima Nova"/>
                <a:sym typeface="Proxima Nova"/>
              </a:rPr>
              <a:t>Phân phối của các biến định lượng</a:t>
            </a:r>
            <a:endParaRPr>
              <a:latin typeface="Proxima Nova"/>
              <a:ea typeface="Proxima Nova"/>
              <a:cs typeface="Proxima Nova"/>
              <a:sym typeface="Proxima Nova"/>
            </a:endParaRPr>
          </a:p>
        </p:txBody>
      </p:sp>
      <p:pic>
        <p:nvPicPr>
          <p:cNvPr id="87" name="Google Shape;87;p17"/>
          <p:cNvPicPr preferRelativeResize="0"/>
          <p:nvPr/>
        </p:nvPicPr>
        <p:blipFill>
          <a:blip r:embed="rId4">
            <a:alphaModFix/>
          </a:blip>
          <a:stretch>
            <a:fillRect/>
          </a:stretch>
        </p:blipFill>
        <p:spPr>
          <a:xfrm>
            <a:off x="5120645" y="932575"/>
            <a:ext cx="2601105" cy="1639174"/>
          </a:xfrm>
          <a:prstGeom prst="rect">
            <a:avLst/>
          </a:prstGeom>
          <a:noFill/>
          <a:ln>
            <a:noFill/>
          </a:ln>
        </p:spPr>
      </p:pic>
      <p:sp>
        <p:nvSpPr>
          <p:cNvPr id="88" name="Google Shape;88;p17"/>
          <p:cNvSpPr txBox="1"/>
          <p:nvPr/>
        </p:nvSpPr>
        <p:spPr>
          <a:xfrm>
            <a:off x="4550712" y="2571750"/>
            <a:ext cx="3741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latin typeface="Proxima Nova"/>
                <a:ea typeface="Proxima Nova"/>
                <a:cs typeface="Proxima Nova"/>
                <a:sym typeface="Proxima Nova"/>
              </a:rPr>
              <a:t>Ảnh hưởng của thời gian đặt vé đến giá vé</a:t>
            </a:r>
            <a:endParaRPr>
              <a:latin typeface="Proxima Nova"/>
              <a:ea typeface="Proxima Nova"/>
              <a:cs typeface="Proxima Nova"/>
              <a:sym typeface="Proxima Nova"/>
            </a:endParaRPr>
          </a:p>
        </p:txBody>
      </p:sp>
      <p:pic>
        <p:nvPicPr>
          <p:cNvPr id="89" name="Google Shape;89;p17"/>
          <p:cNvPicPr preferRelativeResize="0"/>
          <p:nvPr/>
        </p:nvPicPr>
        <p:blipFill>
          <a:blip r:embed="rId5">
            <a:alphaModFix/>
          </a:blip>
          <a:stretch>
            <a:fillRect/>
          </a:stretch>
        </p:blipFill>
        <p:spPr>
          <a:xfrm>
            <a:off x="449388" y="2971950"/>
            <a:ext cx="3449039" cy="1714350"/>
          </a:xfrm>
          <a:prstGeom prst="rect">
            <a:avLst/>
          </a:prstGeom>
          <a:noFill/>
          <a:ln>
            <a:noFill/>
          </a:ln>
        </p:spPr>
      </p:pic>
      <p:sp>
        <p:nvSpPr>
          <p:cNvPr id="90" name="Google Shape;90;p17"/>
          <p:cNvSpPr txBox="1"/>
          <p:nvPr/>
        </p:nvSpPr>
        <p:spPr>
          <a:xfrm>
            <a:off x="590064" y="4686300"/>
            <a:ext cx="3167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latin typeface="Proxima Nova"/>
                <a:ea typeface="Proxima Nova"/>
                <a:cs typeface="Proxima Nova"/>
                <a:sym typeface="Proxima Nova"/>
              </a:rPr>
              <a:t>Ảnh hưởng của thời gian chuyến bay</a:t>
            </a:r>
            <a:endParaRPr>
              <a:latin typeface="Proxima Nova"/>
              <a:ea typeface="Proxima Nova"/>
              <a:cs typeface="Proxima Nova"/>
              <a:sym typeface="Proxima Nova"/>
            </a:endParaRPr>
          </a:p>
        </p:txBody>
      </p:sp>
      <p:pic>
        <p:nvPicPr>
          <p:cNvPr id="91" name="Google Shape;91;p17"/>
          <p:cNvPicPr preferRelativeResize="0"/>
          <p:nvPr/>
        </p:nvPicPr>
        <p:blipFill>
          <a:blip r:embed="rId6">
            <a:alphaModFix/>
          </a:blip>
          <a:stretch>
            <a:fillRect/>
          </a:stretch>
        </p:blipFill>
        <p:spPr>
          <a:xfrm>
            <a:off x="5542425" y="2971950"/>
            <a:ext cx="1614065" cy="1714350"/>
          </a:xfrm>
          <a:prstGeom prst="rect">
            <a:avLst/>
          </a:prstGeom>
          <a:noFill/>
          <a:ln>
            <a:noFill/>
          </a:ln>
        </p:spPr>
      </p:pic>
      <p:sp>
        <p:nvSpPr>
          <p:cNvPr id="92" name="Google Shape;92;p17"/>
          <p:cNvSpPr txBox="1"/>
          <p:nvPr/>
        </p:nvSpPr>
        <p:spPr>
          <a:xfrm>
            <a:off x="4550712" y="4686300"/>
            <a:ext cx="3741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latin typeface="Proxima Nova"/>
                <a:ea typeface="Proxima Nova"/>
                <a:cs typeface="Proxima Nova"/>
                <a:sym typeface="Proxima Nova"/>
              </a:rPr>
              <a:t>Ảnh hưởng của hãng hàng không đến giá vé</a:t>
            </a:r>
            <a:endParaRPr>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104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Phương pháp thực hiện</a:t>
            </a:r>
            <a:endParaRPr/>
          </a:p>
        </p:txBody>
      </p:sp>
      <p:sp>
        <p:nvSpPr>
          <p:cNvPr id="98" name="Google Shape;98;p18"/>
          <p:cNvSpPr txBox="1"/>
          <p:nvPr>
            <p:ph type="title"/>
          </p:nvPr>
        </p:nvSpPr>
        <p:spPr>
          <a:xfrm>
            <a:off x="311700" y="773025"/>
            <a:ext cx="4836300" cy="572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Tiền xử lý dữ liệu</a:t>
            </a:r>
            <a:endParaRPr sz="2000"/>
          </a:p>
        </p:txBody>
      </p:sp>
      <p:sp>
        <p:nvSpPr>
          <p:cNvPr id="99" name="Google Shape;99;p18"/>
          <p:cNvSpPr txBox="1"/>
          <p:nvPr/>
        </p:nvSpPr>
        <p:spPr>
          <a:xfrm>
            <a:off x="311700" y="1214275"/>
            <a:ext cx="8520600" cy="2781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Proxima Nova"/>
              <a:buChar char="❖"/>
            </a:pPr>
            <a:r>
              <a:rPr lang="en">
                <a:latin typeface="Proxima Nova"/>
                <a:ea typeface="Proxima Nova"/>
                <a:cs typeface="Proxima Nova"/>
                <a:sym typeface="Proxima Nova"/>
              </a:rPr>
              <a:t>Nhóm đã thực hiện 2 bước là Biến đổi dữ liệu và Chuẩn hóa dữ liệu</a:t>
            </a:r>
            <a:endParaRPr>
              <a:latin typeface="Proxima Nova"/>
              <a:ea typeface="Proxima Nova"/>
              <a:cs typeface="Proxima Nova"/>
              <a:sym typeface="Proxima Nova"/>
            </a:endParaRPr>
          </a:p>
          <a:p>
            <a:pPr indent="-317500" lvl="1" marL="914400" rtl="0" algn="l">
              <a:lnSpc>
                <a:spcPct val="115000"/>
              </a:lnSpc>
              <a:spcBef>
                <a:spcPts val="0"/>
              </a:spcBef>
              <a:spcAft>
                <a:spcPts val="0"/>
              </a:spcAft>
              <a:buSzPts val="1400"/>
              <a:buFont typeface="Proxima Nova"/>
              <a:buChar char="➢"/>
            </a:pPr>
            <a:r>
              <a:rPr b="1" lang="en">
                <a:latin typeface="Proxima Nova"/>
                <a:ea typeface="Proxima Nova"/>
                <a:cs typeface="Proxima Nova"/>
                <a:sym typeface="Proxima Nova"/>
              </a:rPr>
              <a:t>Biển đổi dữ liệu</a:t>
            </a:r>
            <a:r>
              <a:rPr lang="en">
                <a:latin typeface="Proxima Nova"/>
                <a:ea typeface="Proxima Nova"/>
                <a:cs typeface="Proxima Nova"/>
                <a:sym typeface="Proxima Nova"/>
              </a:rPr>
              <a:t>: Sử dụng công cụ LabelEncoder của thư viện scikit-learn. </a:t>
            </a:r>
            <a:endParaRPr>
              <a:latin typeface="Proxima Nova"/>
              <a:ea typeface="Proxima Nova"/>
              <a:cs typeface="Proxima Nova"/>
              <a:sym typeface="Proxima Nova"/>
            </a:endParaRPr>
          </a:p>
          <a:p>
            <a:pPr indent="-317500" lvl="2" marL="1371600" rtl="0" algn="l">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LabelEncoder là lựa chọn thích hợp cho các biến phân loại có thứ bậc, ví dụ trong bộ dữ liệu này là các biến chứa thời gian (morning, afternoon, evening).</a:t>
            </a:r>
            <a:endParaRPr>
              <a:latin typeface="Proxima Nova"/>
              <a:ea typeface="Proxima Nova"/>
              <a:cs typeface="Proxima Nova"/>
              <a:sym typeface="Proxima Nova"/>
            </a:endParaRPr>
          </a:p>
          <a:p>
            <a:pPr indent="-317500" lvl="2" marL="1371600" rtl="0" algn="l">
              <a:lnSpc>
                <a:spcPct val="150000"/>
              </a:lnSpc>
              <a:spcBef>
                <a:spcPts val="0"/>
              </a:spcBef>
              <a:spcAft>
                <a:spcPts val="0"/>
              </a:spcAft>
              <a:buSzPts val="1400"/>
              <a:buFont typeface="Proxima Nova"/>
              <a:buChar char="■"/>
            </a:pPr>
            <a:r>
              <a:rPr lang="en">
                <a:latin typeface="Proxima Nova"/>
                <a:ea typeface="Proxima Nova"/>
                <a:cs typeface="Proxima Nova"/>
                <a:sym typeface="Proxima Nova"/>
              </a:rPr>
              <a:t>LabelEncoder giúp giữ nguyên không gian lưu trữ so với OneHotEncoder. </a:t>
            </a:r>
            <a:endParaRPr>
              <a:latin typeface="Proxima Nova"/>
              <a:ea typeface="Proxima Nova"/>
              <a:cs typeface="Proxima Nova"/>
              <a:sym typeface="Proxima Nova"/>
            </a:endParaRPr>
          </a:p>
          <a:p>
            <a:pPr indent="-317500" lvl="1" marL="914400" rtl="0" algn="l">
              <a:lnSpc>
                <a:spcPct val="115000"/>
              </a:lnSpc>
              <a:spcBef>
                <a:spcPts val="0"/>
              </a:spcBef>
              <a:spcAft>
                <a:spcPts val="0"/>
              </a:spcAft>
              <a:buSzPts val="1400"/>
              <a:buFont typeface="Proxima Nova"/>
              <a:buChar char="➢"/>
            </a:pPr>
            <a:r>
              <a:rPr b="1" lang="en">
                <a:latin typeface="Proxima Nova"/>
                <a:ea typeface="Proxima Nova"/>
                <a:cs typeface="Proxima Nova"/>
                <a:sym typeface="Proxima Nova"/>
              </a:rPr>
              <a:t>Chuẩn hóa dữ liệu</a:t>
            </a:r>
            <a:r>
              <a:rPr lang="en">
                <a:latin typeface="Proxima Nova"/>
                <a:ea typeface="Proxima Nova"/>
                <a:cs typeface="Proxima Nova"/>
                <a:sym typeface="Proxima Nova"/>
              </a:rPr>
              <a:t>: Sử dụng cả 2 công cụ của scikit-learn là MinMaxScaler và StandardScaler. </a:t>
            </a:r>
            <a:endParaRPr>
              <a:latin typeface="Proxima Nova"/>
              <a:ea typeface="Proxima Nova"/>
              <a:cs typeface="Proxima Nova"/>
              <a:sym typeface="Proxima Nova"/>
            </a:endParaRPr>
          </a:p>
          <a:p>
            <a:pPr indent="-317500" lvl="2" marL="1371600" rtl="0" algn="l">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Vì dữ liệu không tuân theo phân phối chuẩn và có dấu hiệu của sự xuất hiện của outliers, nên ban đầu nhóm đã chọn StandardScaler. </a:t>
            </a:r>
            <a:endParaRPr>
              <a:latin typeface="Proxima Nova"/>
              <a:ea typeface="Proxima Nova"/>
              <a:cs typeface="Proxima Nova"/>
              <a:sym typeface="Proxima Nova"/>
            </a:endParaRPr>
          </a:p>
          <a:p>
            <a:pPr indent="-317500" lvl="2" marL="1371600" rtl="0" algn="l">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Nhóm cũng đã thử nghiệm trên MinMaxScaler nhằm giữ lại đặc điểm của các outliers nhiều hơn vì nó không bị ảnh hưởng bởi độ lệch chuẩn và giá trị trung bình. </a:t>
            </a:r>
            <a:endParaRPr>
              <a:latin typeface="Proxima Nova"/>
              <a:ea typeface="Proxima Nova"/>
              <a:cs typeface="Proxima Nova"/>
              <a:sym typeface="Proxima Nova"/>
            </a:endParaRPr>
          </a:p>
        </p:txBody>
      </p:sp>
      <p:sp>
        <p:nvSpPr>
          <p:cNvPr id="100" name="Google Shape;100;p18"/>
          <p:cNvSpPr txBox="1"/>
          <p:nvPr>
            <p:ph type="title"/>
          </p:nvPr>
        </p:nvSpPr>
        <p:spPr>
          <a:xfrm>
            <a:off x="311700" y="3848350"/>
            <a:ext cx="4836300" cy="572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Lựa chọn thang đo</a:t>
            </a:r>
            <a:endParaRPr sz="2000"/>
          </a:p>
        </p:txBody>
      </p:sp>
      <p:sp>
        <p:nvSpPr>
          <p:cNvPr id="101" name="Google Shape;101;p18"/>
          <p:cNvSpPr txBox="1"/>
          <p:nvPr/>
        </p:nvSpPr>
        <p:spPr>
          <a:xfrm>
            <a:off x="311700" y="4272375"/>
            <a:ext cx="85206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Proxima Nova"/>
              <a:buChar char="❖"/>
            </a:pPr>
            <a:r>
              <a:rPr lang="en">
                <a:latin typeface="Proxima Nova"/>
                <a:ea typeface="Proxima Nova"/>
                <a:cs typeface="Proxima Nova"/>
                <a:sym typeface="Proxima Nova"/>
              </a:rPr>
              <a:t>Nhóm sử dụng các thang đo MAE, MSE, RMSE, R2-Score, MAPE để đánh giá các mô hình dự đoán.</a:t>
            </a: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104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Phương pháp thực hiện</a:t>
            </a:r>
            <a:endParaRPr/>
          </a:p>
        </p:txBody>
      </p:sp>
      <p:sp>
        <p:nvSpPr>
          <p:cNvPr id="107" name="Google Shape;107;p19"/>
          <p:cNvSpPr txBox="1"/>
          <p:nvPr>
            <p:ph type="title"/>
          </p:nvPr>
        </p:nvSpPr>
        <p:spPr>
          <a:xfrm>
            <a:off x="311700" y="566450"/>
            <a:ext cx="4836300" cy="572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Lựa chọn mô hình</a:t>
            </a:r>
            <a:endParaRPr sz="2000"/>
          </a:p>
        </p:txBody>
      </p:sp>
      <p:graphicFrame>
        <p:nvGraphicFramePr>
          <p:cNvPr id="108" name="Google Shape;108;p19"/>
          <p:cNvGraphicFramePr/>
          <p:nvPr/>
        </p:nvGraphicFramePr>
        <p:xfrm>
          <a:off x="336188" y="994950"/>
          <a:ext cx="3000000" cy="3000000"/>
        </p:xfrm>
        <a:graphic>
          <a:graphicData uri="http://schemas.openxmlformats.org/drawingml/2006/table">
            <a:tbl>
              <a:tblPr>
                <a:noFill/>
                <a:tableStyleId>{501A854B-5335-4E80-BB8D-26E0BD333941}</a:tableStyleId>
              </a:tblPr>
              <a:tblGrid>
                <a:gridCol w="1553500"/>
                <a:gridCol w="3258300"/>
                <a:gridCol w="3659825"/>
              </a:tblGrid>
              <a:tr h="380650">
                <a:tc>
                  <a:txBody>
                    <a:bodyPr/>
                    <a:lstStyle/>
                    <a:p>
                      <a:pPr indent="0" lvl="0" marL="0" rtl="0" algn="l">
                        <a:spcBef>
                          <a:spcPts val="0"/>
                        </a:spcBef>
                        <a:spcAft>
                          <a:spcPts val="0"/>
                        </a:spcAft>
                        <a:buNone/>
                      </a:pPr>
                      <a:r>
                        <a:rPr lang="en">
                          <a:latin typeface="Proxima Nova"/>
                          <a:ea typeface="Proxima Nova"/>
                          <a:cs typeface="Proxima Nova"/>
                          <a:sym typeface="Proxima Nova"/>
                        </a:rPr>
                        <a:t>Mô hình</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Mô tả</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Lý do lựa chọn</a:t>
                      </a:r>
                      <a:endParaRPr>
                        <a:latin typeface="Proxima Nova"/>
                        <a:ea typeface="Proxima Nova"/>
                        <a:cs typeface="Proxima Nova"/>
                        <a:sym typeface="Proxima Nova"/>
                      </a:endParaRPr>
                    </a:p>
                  </a:txBody>
                  <a:tcPr marT="91425" marB="91425" marR="91425" marL="91425"/>
                </a:tc>
              </a:tr>
              <a:tr h="597550">
                <a:tc>
                  <a:txBody>
                    <a:bodyPr/>
                    <a:lstStyle/>
                    <a:p>
                      <a:pPr indent="0" lvl="0" marL="0" rtl="0" algn="l">
                        <a:spcBef>
                          <a:spcPts val="0"/>
                        </a:spcBef>
                        <a:spcAft>
                          <a:spcPts val="0"/>
                        </a:spcAft>
                        <a:buNone/>
                      </a:pPr>
                      <a:r>
                        <a:rPr lang="en">
                          <a:latin typeface="Proxima Nova"/>
                          <a:ea typeface="Proxima Nova"/>
                          <a:cs typeface="Proxima Nova"/>
                          <a:sym typeface="Proxima Nova"/>
                        </a:rPr>
                        <a:t>LinearRegression</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Một mô hình đơn giản và nhanh chóng, dựa trên giả định về quan hệ tuyến tính giữa các biến.  </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Làm mô hình cơ sở để đo lường hiệu suất và làm cơ sở so sánh với các mô hình phức tạp hơn.</a:t>
                      </a:r>
                      <a:endParaRPr>
                        <a:latin typeface="Proxima Nova"/>
                        <a:ea typeface="Proxima Nova"/>
                        <a:cs typeface="Proxima Nova"/>
                        <a:sym typeface="Proxima Nova"/>
                      </a:endParaRPr>
                    </a:p>
                  </a:txBody>
                  <a:tcPr marT="91425" marB="91425" marR="91425" marL="91425"/>
                </a:tc>
              </a:tr>
              <a:tr h="597550">
                <a:tc>
                  <a:txBody>
                    <a:bodyPr/>
                    <a:lstStyle/>
                    <a:p>
                      <a:pPr indent="0" lvl="0" marL="0" rtl="0" algn="l">
                        <a:spcBef>
                          <a:spcPts val="0"/>
                        </a:spcBef>
                        <a:spcAft>
                          <a:spcPts val="0"/>
                        </a:spcAft>
                        <a:buNone/>
                      </a:pPr>
                      <a:r>
                        <a:rPr lang="en">
                          <a:latin typeface="Proxima Nova"/>
                          <a:ea typeface="Proxima Nova"/>
                          <a:cs typeface="Proxima Nova"/>
                          <a:sym typeface="Proxima Nova"/>
                        </a:rPr>
                        <a:t>Decision Tree Regressor</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Xây dựng cây quyết định dựa trên quy tắc chia tại các điểm chia cụ thể, làm cho mô hình dễ giải thích.</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Để hiểu sự ảnh hưởng của các đặc trưng và kiểm tra tính tuyến tính trong mối quan hệ giữa các biến</a:t>
                      </a:r>
                      <a:endParaRPr>
                        <a:latin typeface="Proxima Nova"/>
                        <a:ea typeface="Proxima Nova"/>
                        <a:cs typeface="Proxima Nova"/>
                        <a:sym typeface="Proxima Nova"/>
                      </a:endParaRPr>
                    </a:p>
                  </a:txBody>
                  <a:tcPr marT="91425" marB="91425" marR="91425" marL="91425"/>
                </a:tc>
              </a:tr>
              <a:tr h="597550">
                <a:tc>
                  <a:txBody>
                    <a:bodyPr/>
                    <a:lstStyle/>
                    <a:p>
                      <a:pPr indent="0" lvl="0" marL="0" rtl="0" algn="l">
                        <a:spcBef>
                          <a:spcPts val="0"/>
                        </a:spcBef>
                        <a:spcAft>
                          <a:spcPts val="0"/>
                        </a:spcAft>
                        <a:buNone/>
                      </a:pPr>
                      <a:r>
                        <a:rPr lang="en">
                          <a:latin typeface="Proxima Nova"/>
                          <a:ea typeface="Proxima Nova"/>
                          <a:cs typeface="Proxima Nova"/>
                          <a:sym typeface="Proxima Nova"/>
                        </a:rPr>
                        <a:t>Random Forest Regressor</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Kết hợp nhiều cây quyết định</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Kiểm tra sự cải thiện hiệu suất so với Decision Tree thông thường</a:t>
                      </a:r>
                      <a:endParaRPr>
                        <a:latin typeface="Proxima Nova"/>
                        <a:ea typeface="Proxima Nova"/>
                        <a:cs typeface="Proxima Nova"/>
                        <a:sym typeface="Proxima Nova"/>
                      </a:endParaRPr>
                    </a:p>
                  </a:txBody>
                  <a:tcPr marT="91425" marB="91425" marR="91425" marL="91425"/>
                </a:tc>
              </a:tr>
              <a:tr h="597550">
                <a:tc>
                  <a:txBody>
                    <a:bodyPr/>
                    <a:lstStyle/>
                    <a:p>
                      <a:pPr indent="0" lvl="0" marL="0" rtl="0" algn="l">
                        <a:spcBef>
                          <a:spcPts val="0"/>
                        </a:spcBef>
                        <a:spcAft>
                          <a:spcPts val="0"/>
                        </a:spcAft>
                        <a:buNone/>
                      </a:pPr>
                      <a:r>
                        <a:rPr lang="en">
                          <a:latin typeface="Proxima Nova"/>
                          <a:ea typeface="Proxima Nova"/>
                          <a:cs typeface="Proxima Nova"/>
                          <a:sym typeface="Proxima Nova"/>
                        </a:rPr>
                        <a:t>Extra Trees Regressor</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Là một biến thể của Random Forest, tập trung vào tính ngẫu nhiên</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Kiểm tra sự ảnh hưởng của tính ngẫu nhiên nhiều hơn</a:t>
                      </a:r>
                      <a:endParaRPr>
                        <a:latin typeface="Proxima Nova"/>
                        <a:ea typeface="Proxima Nova"/>
                        <a:cs typeface="Proxima Nova"/>
                        <a:sym typeface="Proxima Nova"/>
                      </a:endParaRPr>
                    </a:p>
                  </a:txBody>
                  <a:tcPr marT="91425" marB="91425" marR="91425" marL="91425"/>
                </a:tc>
              </a:tr>
              <a:tr h="597550">
                <a:tc>
                  <a:txBody>
                    <a:bodyPr/>
                    <a:lstStyle/>
                    <a:p>
                      <a:pPr indent="0" lvl="0" marL="0" rtl="0" algn="l">
                        <a:spcBef>
                          <a:spcPts val="0"/>
                        </a:spcBef>
                        <a:spcAft>
                          <a:spcPts val="0"/>
                        </a:spcAft>
                        <a:buNone/>
                      </a:pPr>
                      <a:r>
                        <a:rPr lang="en">
                          <a:latin typeface="Proxima Nova"/>
                          <a:ea typeface="Proxima Nova"/>
                          <a:cs typeface="Proxima Nova"/>
                          <a:sym typeface="Proxima Nova"/>
                        </a:rPr>
                        <a:t>Lasso Regression</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Sử dụng L1 để giảm số lượng biến không quan trọng và kiểm soát overfitting</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Kiểm tra sự hiệu quả của việc giảm số lượng biến và xem liệu việc này có giúp dự đoán giá vé hiệu quả hơn hay không</a:t>
                      </a:r>
                      <a:endParaRPr>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207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Kết quả</a:t>
            </a:r>
            <a:endParaRPr/>
          </a:p>
        </p:txBody>
      </p:sp>
      <p:sp>
        <p:nvSpPr>
          <p:cNvPr id="114" name="Google Shape;114;p20"/>
          <p:cNvSpPr txBox="1"/>
          <p:nvPr/>
        </p:nvSpPr>
        <p:spPr>
          <a:xfrm>
            <a:off x="311700" y="2571750"/>
            <a:ext cx="3741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latin typeface="Proxima Nova"/>
                <a:ea typeface="Proxima Nova"/>
                <a:cs typeface="Proxima Nova"/>
                <a:sym typeface="Proxima Nova"/>
              </a:rPr>
              <a:t>Thống kê kết quả khi sử dụng StandardScaler</a:t>
            </a:r>
            <a:endParaRPr>
              <a:latin typeface="Proxima Nova"/>
              <a:ea typeface="Proxima Nova"/>
              <a:cs typeface="Proxima Nova"/>
              <a:sym typeface="Proxima Nova"/>
            </a:endParaRPr>
          </a:p>
        </p:txBody>
      </p:sp>
      <p:sp>
        <p:nvSpPr>
          <p:cNvPr id="115" name="Google Shape;115;p20"/>
          <p:cNvSpPr txBox="1"/>
          <p:nvPr/>
        </p:nvSpPr>
        <p:spPr>
          <a:xfrm>
            <a:off x="4550712" y="2571750"/>
            <a:ext cx="3741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a:latin typeface="Proxima Nova"/>
                <a:ea typeface="Proxima Nova"/>
                <a:cs typeface="Proxima Nova"/>
                <a:sym typeface="Proxima Nova"/>
              </a:rPr>
              <a:t>Thống kê kết quả khi sử dụng MinMaxScaler</a:t>
            </a:r>
            <a:endParaRPr>
              <a:latin typeface="Proxima Nova"/>
              <a:ea typeface="Proxima Nova"/>
              <a:cs typeface="Proxima Nova"/>
              <a:sym typeface="Proxima Nova"/>
            </a:endParaRPr>
          </a:p>
        </p:txBody>
      </p:sp>
      <p:pic>
        <p:nvPicPr>
          <p:cNvPr id="116" name="Google Shape;116;p20"/>
          <p:cNvPicPr preferRelativeResize="0"/>
          <p:nvPr/>
        </p:nvPicPr>
        <p:blipFill>
          <a:blip r:embed="rId3">
            <a:alphaModFix/>
          </a:blip>
          <a:stretch>
            <a:fillRect/>
          </a:stretch>
        </p:blipFill>
        <p:spPr>
          <a:xfrm>
            <a:off x="4502088" y="898650"/>
            <a:ext cx="3838229" cy="1707025"/>
          </a:xfrm>
          <a:prstGeom prst="rect">
            <a:avLst/>
          </a:prstGeom>
          <a:noFill/>
          <a:ln>
            <a:noFill/>
          </a:ln>
        </p:spPr>
      </p:pic>
      <p:pic>
        <p:nvPicPr>
          <p:cNvPr id="117" name="Google Shape;117;p20"/>
          <p:cNvPicPr preferRelativeResize="0"/>
          <p:nvPr/>
        </p:nvPicPr>
        <p:blipFill>
          <a:blip r:embed="rId4">
            <a:alphaModFix/>
          </a:blip>
          <a:stretch>
            <a:fillRect/>
          </a:stretch>
        </p:blipFill>
        <p:spPr>
          <a:xfrm>
            <a:off x="249875" y="3158102"/>
            <a:ext cx="3864654" cy="1528200"/>
          </a:xfrm>
          <a:prstGeom prst="rect">
            <a:avLst/>
          </a:prstGeom>
          <a:noFill/>
          <a:ln>
            <a:noFill/>
          </a:ln>
        </p:spPr>
      </p:pic>
      <p:pic>
        <p:nvPicPr>
          <p:cNvPr id="118" name="Google Shape;118;p20"/>
          <p:cNvPicPr preferRelativeResize="0"/>
          <p:nvPr/>
        </p:nvPicPr>
        <p:blipFill>
          <a:blip r:embed="rId5">
            <a:alphaModFix/>
          </a:blip>
          <a:stretch>
            <a:fillRect/>
          </a:stretch>
        </p:blipFill>
        <p:spPr>
          <a:xfrm>
            <a:off x="4550700" y="3182525"/>
            <a:ext cx="3741000" cy="1479351"/>
          </a:xfrm>
          <a:prstGeom prst="rect">
            <a:avLst/>
          </a:prstGeom>
          <a:noFill/>
          <a:ln>
            <a:noFill/>
          </a:ln>
        </p:spPr>
      </p:pic>
      <p:pic>
        <p:nvPicPr>
          <p:cNvPr id="119" name="Google Shape;119;p20"/>
          <p:cNvPicPr preferRelativeResize="0"/>
          <p:nvPr/>
        </p:nvPicPr>
        <p:blipFill>
          <a:blip r:embed="rId6">
            <a:alphaModFix/>
          </a:blip>
          <a:stretch>
            <a:fillRect/>
          </a:stretch>
        </p:blipFill>
        <p:spPr>
          <a:xfrm>
            <a:off x="173650" y="929863"/>
            <a:ext cx="4017099" cy="16446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186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Kết quả</a:t>
            </a:r>
            <a:endParaRPr/>
          </a:p>
        </p:txBody>
      </p:sp>
      <p:pic>
        <p:nvPicPr>
          <p:cNvPr id="125" name="Google Shape;125;p21"/>
          <p:cNvPicPr preferRelativeResize="0"/>
          <p:nvPr/>
        </p:nvPicPr>
        <p:blipFill>
          <a:blip r:embed="rId3">
            <a:alphaModFix/>
          </a:blip>
          <a:stretch>
            <a:fillRect/>
          </a:stretch>
        </p:blipFill>
        <p:spPr>
          <a:xfrm>
            <a:off x="311700" y="759525"/>
            <a:ext cx="4062499" cy="2504375"/>
          </a:xfrm>
          <a:prstGeom prst="rect">
            <a:avLst/>
          </a:prstGeom>
          <a:noFill/>
          <a:ln>
            <a:noFill/>
          </a:ln>
        </p:spPr>
      </p:pic>
      <p:pic>
        <p:nvPicPr>
          <p:cNvPr id="126" name="Google Shape;126;p21"/>
          <p:cNvPicPr preferRelativeResize="0"/>
          <p:nvPr/>
        </p:nvPicPr>
        <p:blipFill>
          <a:blip r:embed="rId4">
            <a:alphaModFix/>
          </a:blip>
          <a:stretch>
            <a:fillRect/>
          </a:stretch>
        </p:blipFill>
        <p:spPr>
          <a:xfrm>
            <a:off x="4526599" y="815113"/>
            <a:ext cx="4465001" cy="2393201"/>
          </a:xfrm>
          <a:prstGeom prst="rect">
            <a:avLst/>
          </a:prstGeom>
          <a:noFill/>
          <a:ln>
            <a:noFill/>
          </a:ln>
        </p:spPr>
      </p:pic>
      <p:sp>
        <p:nvSpPr>
          <p:cNvPr id="127" name="Google Shape;127;p21"/>
          <p:cNvSpPr txBox="1"/>
          <p:nvPr/>
        </p:nvSpPr>
        <p:spPr>
          <a:xfrm>
            <a:off x="799800" y="3263925"/>
            <a:ext cx="2624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feature_importances</a:t>
            </a:r>
            <a:endParaRPr sz="1800">
              <a:solidFill>
                <a:schemeClr val="dk2"/>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