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12" r:id="rId3"/>
    <p:sldId id="334" r:id="rId5"/>
    <p:sldId id="335" r:id="rId6"/>
    <p:sldId id="336" r:id="rId7"/>
    <p:sldId id="361" r:id="rId8"/>
    <p:sldId id="365" r:id="rId9"/>
    <p:sldId id="363" r:id="rId10"/>
    <p:sldId id="290" r:id="rId11"/>
  </p:sldIdLst>
  <p:sldSz cx="12192000" cy="6858000"/>
  <p:notesSz cx="6858000" cy="9144000"/>
  <p:embeddedFontLst>
    <p:embeddedFont>
      <p:font typeface="SimSun" panose="02010600030101010101" pitchFamily="2" charset="-122"/>
      <p:regular r:id="rId15"/>
    </p:embeddedFont>
    <p:embeddedFont>
      <p:font typeface="黑体" panose="02010609060101010101" pitchFamily="49" charset="-122"/>
      <p:regular r:id="rId16"/>
    </p:embeddedFont>
    <p:embeddedFont>
      <p:font typeface="Calibri" panose="020F0502020204030204" charset="0"/>
      <p:regular r:id="rId17"/>
      <p:bold r:id="rId18"/>
      <p:italic r:id="rId19"/>
      <p:boldItalic r:id="rId20"/>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8AD"/>
    <a:srgbClr val="FDFDFD"/>
    <a:srgbClr val="627289"/>
    <a:srgbClr val="ED7B5C"/>
    <a:srgbClr val="43414C"/>
    <a:srgbClr val="8EB9C9"/>
    <a:srgbClr val="EC7473"/>
    <a:srgbClr val="FFFFFF"/>
    <a:srgbClr val="FFD47F"/>
    <a:srgbClr val="425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60"/>
  </p:normalViewPr>
  <p:slideViewPr>
    <p:cSldViewPr>
      <p:cViewPr varScale="1">
        <p:scale>
          <a:sx n="56" d="100"/>
          <a:sy n="56" d="100"/>
        </p:scale>
        <p:origin x="42" y="1050"/>
      </p:cViewPr>
      <p:guideLst>
        <p:guide orient="horz" pos="4216"/>
        <p:guide pos="3840"/>
      </p:guideLst>
    </p:cSldViewPr>
  </p:slideViewPr>
  <p:notesTextViewPr>
    <p:cViewPr>
      <p:scale>
        <a:sx n="100" d="100"/>
        <a:sy n="100" d="100"/>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3DD90-A68B-49CF-84EF-C227C21E5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4BC44-1EBD-43C8-8BE0-85DCF486BB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sp>
          <p:nvSpPr>
            <p:cNvPr id="13" name="TextBox 14"/>
            <p:cNvSpPr txBox="1"/>
            <p:nvPr/>
          </p:nvSpPr>
          <p:spPr>
            <a:xfrm>
              <a:off x="6660233" y="2532729"/>
              <a:ext cx="2376263" cy="461665"/>
            </a:xfrm>
            <a:prstGeom prst="rect">
              <a:avLst/>
            </a:prstGeom>
            <a:solidFill>
              <a:schemeClr val="accent1"/>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smtClean="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latin typeface="Arial" panose="020B0604020202020204" pitchFamily="34" charset="0"/>
              <a:ea typeface="SimHei" panose="02010609060101010101" pitchFamily="49" charset="-122"/>
              <a:sym typeface="Arial" panose="020B0604020202020204"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userDrawn="1"/>
        </p:nvSpPr>
        <p:spPr>
          <a:xfrm>
            <a:off x="0" y="1988840"/>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anose="020B0604020202020204" pitchFamily="34" charset="0"/>
              <a:ea typeface="SimHei" panose="02010609060101010101" pitchFamily="49" charset="-122"/>
              <a:cs typeface="+mn-ea"/>
              <a:sym typeface="Arial" panose="020B0604020202020204" pitchFamily="34" charset="0"/>
            </a:endParaRPr>
          </a:p>
        </p:txBody>
      </p:sp>
      <p:grpSp>
        <p:nvGrpSpPr>
          <p:cNvPr id="9" name="组合 8"/>
          <p:cNvGrpSpPr/>
          <p:nvPr userDrawn="1"/>
        </p:nvGrpSpPr>
        <p:grpSpPr>
          <a:xfrm>
            <a:off x="11314984" y="404664"/>
            <a:ext cx="877016" cy="16941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85000" lnSpcReduction="2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550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903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412776"/>
            <a:ext cx="10515600" cy="47641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4.jpeg"/><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tags" Target="../tags/tag16.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168275" y="1412875"/>
            <a:ext cx="8435975" cy="1870075"/>
          </a:xfrm>
        </p:spPr>
        <p:txBody>
          <a:bodyPr>
            <a:normAutofit fontScale="90000"/>
          </a:bodyPr>
          <a:lstStyle/>
          <a:p>
            <a:r>
              <a:rPr lang="en-US" altLang="zh-CN"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BÁO CÁO ĐỒ ÁN</a:t>
            </a:r>
            <a:br>
              <a:rPr lang="en-US" altLang="zh-CN"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br>
            <a:r>
              <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THIẾT KẾ HƯỚNG ĐỐI TƯỢNG</a:t>
            </a:r>
            <a:endParaRPr lang="en-US" altLang="zh-CN"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2" name="Subtitle 1"/>
          <p:cNvSpPr/>
          <p:nvPr>
            <p:ph type="subTitle" idx="1"/>
          </p:nvPr>
        </p:nvSpPr>
        <p:spPr>
          <a:xfrm>
            <a:off x="551180" y="3500755"/>
            <a:ext cx="6595110" cy="1878330"/>
          </a:xfrm>
        </p:spPr>
        <p:txBody>
          <a:bodyPr>
            <a:normAutofit lnSpcReduction="20000"/>
          </a:bodyPr>
          <a:p>
            <a:r>
              <a:rPr lang="en-US" sz="3500"/>
              <a:t>ĐỀ TÀI: Game Flappy Bird</a:t>
            </a:r>
            <a:endParaRPr lang="en-US" sz="3500"/>
          </a:p>
          <a:p>
            <a:pPr algn="l"/>
            <a:r>
              <a:rPr lang="en-US">
                <a:solidFill>
                  <a:schemeClr val="bg2"/>
                </a:solidFill>
                <a:effectLst>
                  <a:innerShdw blurRad="63500" dist="50800" dir="13500000">
                    <a:srgbClr val="000000">
                      <a:alpha val="50000"/>
                    </a:srgbClr>
                  </a:innerShdw>
                </a:effectLst>
              </a:rPr>
              <a:t>SV Thực hiện: </a:t>
            </a:r>
            <a:endParaRPr lang="en-US">
              <a:solidFill>
                <a:schemeClr val="bg2"/>
              </a:solidFill>
              <a:effectLst>
                <a:innerShdw blurRad="63500" dist="50800" dir="13500000">
                  <a:srgbClr val="000000">
                    <a:alpha val="50000"/>
                  </a:srgbClr>
                </a:innerShdw>
              </a:effectLst>
            </a:endParaRPr>
          </a:p>
          <a:p>
            <a:pPr algn="l"/>
            <a:r>
              <a:rPr lang="en-US">
                <a:solidFill>
                  <a:schemeClr val="bg2"/>
                </a:solidFill>
                <a:effectLst>
                  <a:innerShdw blurRad="63500" dist="50800" dir="13500000">
                    <a:srgbClr val="000000">
                      <a:alpha val="50000"/>
                    </a:srgbClr>
                  </a:innerShdw>
                </a:effectLst>
              </a:rPr>
              <a:t>Nguyễn Ngọc Thanh Xuân 18130293</a:t>
            </a:r>
            <a:endParaRPr lang="en-US">
              <a:solidFill>
                <a:schemeClr val="bg2"/>
              </a:solidFill>
              <a:effectLst>
                <a:innerShdw blurRad="63500" dist="50800" dir="13500000">
                  <a:srgbClr val="000000">
                    <a:alpha val="50000"/>
                  </a:srgbClr>
                </a:innerShdw>
              </a:effectLst>
            </a:endParaRPr>
          </a:p>
          <a:p>
            <a:pPr algn="l"/>
            <a:r>
              <a:rPr lang="en-US">
                <a:solidFill>
                  <a:schemeClr val="bg2"/>
                </a:solidFill>
                <a:effectLst>
                  <a:innerShdw blurRad="63500" dist="50800" dir="13500000">
                    <a:srgbClr val="000000">
                      <a:alpha val="50000"/>
                    </a:srgbClr>
                  </a:innerShdw>
                </a:effectLst>
              </a:rPr>
              <a:t>Nguyễn Hữu Vinh 		18130285</a:t>
            </a:r>
            <a:endParaRPr lang="en-US">
              <a:solidFill>
                <a:schemeClr val="bg2"/>
              </a:solidFill>
              <a:effectLst>
                <a:innerShdw blurRad="63500" dist="50800" dir="13500000">
                  <a:srgbClr val="000000">
                    <a:alpha val="50000"/>
                  </a:srgbClr>
                </a:innerShdw>
              </a:effectLst>
            </a:endParaRPr>
          </a:p>
          <a:p>
            <a:endParaRPr lang="en-US">
              <a:solidFill>
                <a:schemeClr val="bg2"/>
              </a:solidFill>
              <a:effectLst>
                <a:innerShdw blurRad="63500" dist="50800" dir="13500000">
                  <a:srgbClr val="000000">
                    <a:alpha val="50000"/>
                  </a:srgbClr>
                </a:innerShdw>
              </a:effectLst>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35" y="363855"/>
            <a:ext cx="5735955" cy="1022350"/>
          </a:xfrm>
          <a:prstGeom prst="rect">
            <a:avLst/>
          </a:prstGeom>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1. Tóm tắt bài toán</a:t>
            </a:r>
            <a:endParaRPr lang="en-US" altLang="zh-CN"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5" name="文本框 4"/>
          <p:cNvSpPr txBox="1"/>
          <p:nvPr>
            <p:custDataLst>
              <p:tags r:id="rId2"/>
            </p:custDataLst>
          </p:nvPr>
        </p:nvSpPr>
        <p:spPr>
          <a:xfrm>
            <a:off x="838835" y="1824990"/>
            <a:ext cx="10515600" cy="377507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zh-CN" altLang="en-US" sz="2500" dirty="0">
                <a:latin typeface="Arial" panose="020B0604020202020204" pitchFamily="34" charset="0"/>
                <a:cs typeface="Arial" panose="020B0604020202020204" pitchFamily="34" charset="0"/>
              </a:rPr>
              <a:t>Mục tiêu của trò chơi là điều khiển một chú chim bay qua những cái ống. Nếu chú chim chạm vào chướng ngại vật thì trò chơi sẽ kết thúc. Mỗi khi chú chim vượt qua một cặp ống thì người chơi nhận được một điểm.</a:t>
            </a:r>
            <a:endParaRPr lang="zh-CN" altLang="en-US" sz="2500" dirty="0">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94690" y="4825"/>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mtClean="0">
                <a:ln w="9525">
                  <a:solidFill>
                    <a:schemeClr val="bg1"/>
                  </a:solidFill>
                  <a:prstDash val="solid"/>
                </a:ln>
                <a:solidFill>
                  <a:schemeClr val="tx1"/>
                </a:solidFill>
                <a:effectLst>
                  <a:outerShdw blurRad="12700" dist="38100" dir="2700000" algn="tl" rotWithShape="0">
                    <a:schemeClr val="bg1">
                      <a:lumMod val="50000"/>
                    </a:schemeClr>
                  </a:outerShdw>
                </a:effectLst>
              </a:rPr>
              <a:t>2. Class Diagram</a:t>
            </a:r>
            <a:endParaRPr lang="en-US" altLang="zh-CN" dirty="0"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descr="77cee513c90f0b51521e"/>
          <p:cNvPicPr>
            <a:picLocks noChangeAspect="1"/>
          </p:cNvPicPr>
          <p:nvPr/>
        </p:nvPicPr>
        <p:blipFill>
          <a:blip r:embed="rId2"/>
          <a:stretch>
            <a:fillRect/>
          </a:stretch>
        </p:blipFill>
        <p:spPr>
          <a:xfrm>
            <a:off x="851535" y="1060450"/>
            <a:ext cx="10718800" cy="553021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rved Right Arrow 14"/>
          <p:cNvSpPr/>
          <p:nvPr/>
        </p:nvSpPr>
        <p:spPr>
          <a:xfrm>
            <a:off x="47625" y="3860800"/>
            <a:ext cx="3989070" cy="2323465"/>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6" name="文本框 5"/>
          <p:cNvSpPr txBox="1"/>
          <p:nvPr>
            <p:custDataLst>
              <p:tags r:id="rId1"/>
            </p:custDataLst>
          </p:nvPr>
        </p:nvSpPr>
        <p:spPr>
          <a:xfrm>
            <a:off x="407790" y="260493"/>
            <a:ext cx="9082800" cy="939600"/>
          </a:xfrm>
          <a:prstGeom prst="rect">
            <a:avLst/>
          </a:prstGeom>
          <a:noFill/>
        </p:spPr>
        <p:txBody>
          <a:bodyPr wrap="square" rtlCol="0" anchor="ctr" anchorCtr="0">
            <a:normAutofit/>
            <a:scene3d>
              <a:camera prst="orthographicFront"/>
              <a:lightRig rig="threePt" dir="t"/>
            </a:scene3d>
          </a:bodyPr>
          <a:lstStyle/>
          <a:p>
            <a:r>
              <a:rPr lang="en-US" altLang="zh-CN"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3. Các mẫu áp dụng</a:t>
            </a:r>
            <a:endParaRPr lang="en-US" altLang="zh-CN"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endParaRPr>
          </a:p>
        </p:txBody>
      </p:sp>
      <p:sp>
        <p:nvSpPr>
          <p:cNvPr id="7" name="文本框 6"/>
          <p:cNvSpPr txBox="1"/>
          <p:nvPr>
            <p:custDataLst>
              <p:tags r:id="rId2"/>
            </p:custDataLst>
          </p:nvPr>
        </p:nvSpPr>
        <p:spPr>
          <a:xfrm>
            <a:off x="913130" y="1053465"/>
            <a:ext cx="5768340" cy="597535"/>
          </a:xfrm>
          <a:prstGeom prst="rect">
            <a:avLst/>
          </a:prstGeom>
          <a:noFill/>
          <a:extLst>
            <a:ext uri="{909E8E84-426E-40DD-AFC4-6F175D3DCCD1}">
              <a14:hiddenFill xmlns:a14="http://schemas.microsoft.com/office/drawing/2010/main">
                <a:gradFill>
                  <a:gsLst>
                    <a:gs pos="0">
                      <a:srgbClr val="FBFB11"/>
                    </a:gs>
                    <a:gs pos="100000">
                      <a:srgbClr val="838309"/>
                    </a:gs>
                  </a:gsLst>
                  <a:lin scaled="0"/>
                </a:gradFill>
              </a14:hiddenFill>
            </a:ext>
          </a:extLst>
        </p:spPr>
        <p:txBody>
          <a:bodyPr wrap="square" rtlCol="0" anchor="t" anchorCtr="0">
            <a:noAutofit/>
            <a:scene3d>
              <a:camera prst="orthographicFront"/>
              <a:lightRig rig="threePt" dir="t"/>
            </a:scene3d>
          </a:bodyPr>
          <a:lstStyle/>
          <a:p>
            <a:r>
              <a:rPr lang="en-US" altLang="zh-CN" sz="3500" smtClean="0">
                <a:gradFill>
                  <a:gsLst>
                    <a:gs pos="21000">
                      <a:srgbClr val="53575C"/>
                    </a:gs>
                    <a:gs pos="88000">
                      <a:srgbClr val="C5C7CA"/>
                    </a:gs>
                  </a:gsLst>
                  <a:lin ang="5400000"/>
                </a:gradFill>
                <a:effectLst/>
              </a:rPr>
              <a:t>3.1. Strategy Pattern</a:t>
            </a:r>
            <a:endParaRPr lang="en-US" altLang="zh-CN" sz="3500" smtClean="0">
              <a:gradFill>
                <a:gsLst>
                  <a:gs pos="21000">
                    <a:srgbClr val="53575C"/>
                  </a:gs>
                  <a:gs pos="88000">
                    <a:srgbClr val="C5C7CA"/>
                  </a:gs>
                </a:gsLst>
                <a:lin ang="5400000"/>
              </a:gradFill>
              <a:effectLst/>
            </a:endParaRPr>
          </a:p>
          <a:p>
            <a:endParaRPr lang="en-US" altLang="zh-CN" sz="3500" dirty="0" smtClean="0">
              <a:gradFill>
                <a:gsLst>
                  <a:gs pos="21000">
                    <a:srgbClr val="53575C"/>
                  </a:gs>
                  <a:gs pos="88000">
                    <a:srgbClr val="C5C7CA"/>
                  </a:gs>
                </a:gsLst>
                <a:lin ang="5400000"/>
              </a:gradFill>
              <a:effectLst/>
            </a:endParaRPr>
          </a:p>
        </p:txBody>
      </p:sp>
      <p:sp>
        <p:nvSpPr>
          <p:cNvPr id="2" name="文本框 6"/>
          <p:cNvSpPr txBox="1"/>
          <p:nvPr>
            <p:custDataLst>
              <p:tags r:id="rId3"/>
            </p:custDataLst>
          </p:nvPr>
        </p:nvSpPr>
        <p:spPr>
          <a:xfrm>
            <a:off x="839470" y="1630680"/>
            <a:ext cx="10291445" cy="1864995"/>
          </a:xfrm>
          <a:prstGeom prst="rect">
            <a:avLst/>
          </a:prstGeom>
          <a:noFill/>
        </p:spPr>
        <p:txBody>
          <a:bodyPr wrap="square" rtlCol="0" anchor="t" anchorCtr="0">
            <a:noAutofit/>
          </a:bodyPr>
          <a:p>
            <a:r>
              <a:rPr lang="en-US" altLang="zh-CN" sz="2800" smtClean="0">
                <a:sym typeface="+mn-ea"/>
              </a:rPr>
              <a:t>     Strategy Pattern</a:t>
            </a:r>
            <a:r>
              <a:rPr lang="en-US" altLang="zh-CN" sz="2800" dirty="0" smtClean="0"/>
              <a:t> là một mẫu thiết kế hành vi cho phép xác định một nhóm thuật toán, đặt mỗi thuật toán vào một lớp riêng biệt và làm cho các đối tượng của chúng có thể hoán đổi cho nhau.</a:t>
            </a:r>
            <a:endParaRPr lang="en-US" altLang="zh-CN" sz="2800" dirty="0" smtClean="0"/>
          </a:p>
        </p:txBody>
      </p:sp>
      <p:pic>
        <p:nvPicPr>
          <p:cNvPr id="5" name="Picture 4"/>
          <p:cNvPicPr>
            <a:picLocks noChangeAspect="1"/>
          </p:cNvPicPr>
          <p:nvPr/>
        </p:nvPicPr>
        <p:blipFill>
          <a:blip r:embed="rId4"/>
          <a:stretch>
            <a:fillRect/>
          </a:stretch>
        </p:blipFill>
        <p:spPr>
          <a:xfrm>
            <a:off x="775970" y="3430270"/>
            <a:ext cx="7893685" cy="1421765"/>
          </a:xfrm>
          <a:prstGeom prst="rect">
            <a:avLst/>
          </a:prstGeom>
        </p:spPr>
      </p:pic>
      <p:pic>
        <p:nvPicPr>
          <p:cNvPr id="9" name="Picture 8"/>
          <p:cNvPicPr>
            <a:picLocks noChangeAspect="1"/>
          </p:cNvPicPr>
          <p:nvPr/>
        </p:nvPicPr>
        <p:blipFill>
          <a:blip r:embed="rId5"/>
          <a:stretch>
            <a:fillRect/>
          </a:stretch>
        </p:blipFill>
        <p:spPr>
          <a:xfrm>
            <a:off x="4076700" y="5013325"/>
            <a:ext cx="7821930" cy="1707515"/>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407790" y="260493"/>
            <a:ext cx="9082800" cy="939600"/>
          </a:xfrm>
          <a:prstGeom prst="rect">
            <a:avLst/>
          </a:prstGeom>
          <a:noFill/>
        </p:spPr>
        <p:txBody>
          <a:bodyPr wrap="square" rtlCol="0" anchor="ctr" anchorCtr="0">
            <a:normAutofit/>
            <a:scene3d>
              <a:camera prst="orthographicFront"/>
              <a:lightRig rig="threePt" dir="t"/>
            </a:scene3d>
          </a:bodyPr>
          <a:p>
            <a:r>
              <a:rPr lang="en-US" altLang="zh-CN"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rPr>
              <a:t>3. Các mẫu áp dụng</a:t>
            </a:r>
            <a:endParaRPr lang="en-US" altLang="zh-CN"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a typeface="+mj-ea"/>
              <a:cs typeface="+mj-cs"/>
            </a:endParaRPr>
          </a:p>
        </p:txBody>
      </p:sp>
      <p:sp>
        <p:nvSpPr>
          <p:cNvPr id="7" name="文本框 6"/>
          <p:cNvSpPr txBox="1"/>
          <p:nvPr>
            <p:custDataLst>
              <p:tags r:id="rId2"/>
            </p:custDataLst>
          </p:nvPr>
        </p:nvSpPr>
        <p:spPr>
          <a:xfrm>
            <a:off x="1200150" y="1268730"/>
            <a:ext cx="4677410" cy="597535"/>
          </a:xfrm>
          <a:prstGeom prst="rect">
            <a:avLst/>
          </a:prstGeom>
          <a:noFill/>
        </p:spPr>
        <p:txBody>
          <a:bodyPr wrap="square" rtlCol="0" anchor="t" anchorCtr="0">
            <a:noAutofit/>
            <a:scene3d>
              <a:camera prst="orthographicFront"/>
              <a:lightRig rig="threePt" dir="t"/>
            </a:scene3d>
          </a:bodyPr>
          <a:p>
            <a:r>
              <a:rPr lang="en-US" altLang="zh-CN" sz="4000" smtClean="0">
                <a:gradFill>
                  <a:gsLst>
                    <a:gs pos="21000">
                      <a:srgbClr val="53575C"/>
                    </a:gs>
                    <a:gs pos="88000">
                      <a:srgbClr val="C5C7CA"/>
                    </a:gs>
                  </a:gsLst>
                  <a:lin ang="5400000"/>
                </a:gradFill>
                <a:effectLst/>
              </a:rPr>
              <a:t>3.2. MVC Pattern</a:t>
            </a:r>
            <a:endParaRPr lang="en-US" altLang="zh-CN" sz="4000" dirty="0" smtClean="0">
              <a:gradFill>
                <a:gsLst>
                  <a:gs pos="21000">
                    <a:srgbClr val="53575C"/>
                  </a:gs>
                  <a:gs pos="88000">
                    <a:srgbClr val="C5C7CA"/>
                  </a:gs>
                </a:gsLst>
                <a:lin ang="5400000"/>
              </a:gradFill>
              <a:effectLst/>
            </a:endParaRPr>
          </a:p>
        </p:txBody>
      </p:sp>
      <p:pic>
        <p:nvPicPr>
          <p:cNvPr id="3" name="Picture 2"/>
          <p:cNvPicPr>
            <a:picLocks noChangeAspect="1"/>
          </p:cNvPicPr>
          <p:nvPr/>
        </p:nvPicPr>
        <p:blipFill>
          <a:blip r:embed="rId3"/>
          <a:stretch>
            <a:fillRect/>
          </a:stretch>
        </p:blipFill>
        <p:spPr>
          <a:xfrm>
            <a:off x="2423160" y="3501390"/>
            <a:ext cx="7327900" cy="2207895"/>
          </a:xfrm>
          <a:prstGeom prst="rect">
            <a:avLst/>
          </a:prstGeom>
        </p:spPr>
      </p:pic>
      <p:sp>
        <p:nvSpPr>
          <p:cNvPr id="4" name="Text Box 3"/>
          <p:cNvSpPr txBox="1"/>
          <p:nvPr/>
        </p:nvSpPr>
        <p:spPr>
          <a:xfrm>
            <a:off x="828040" y="2152015"/>
            <a:ext cx="10463530" cy="891540"/>
          </a:xfrm>
          <a:prstGeom prst="rect">
            <a:avLst/>
          </a:prstGeom>
          <a:noFill/>
        </p:spPr>
        <p:txBody>
          <a:bodyPr wrap="square" rtlCol="0" anchor="t">
            <a:spAutoFit/>
          </a:bodyPr>
          <a:p>
            <a:r>
              <a:rPr lang="en-US" sz="2600"/>
              <a:t>     Mẫu thiết kế giúp quản lý code tốt hơn. Việc tách các thành phần của MVC giúp phát triển các code có thể tái sử dụng dễ hơn.</a:t>
            </a:r>
            <a:endParaRPr lang="en-US"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332740"/>
            <a:ext cx="7546975" cy="706755"/>
          </a:xfrm>
          <a:prstGeom prst="rect">
            <a:avLst/>
          </a:prstGeom>
          <a:noFill/>
        </p:spPr>
        <p:txBody>
          <a:bodyPr wrap="square" rtlCol="0" anchor="t">
            <a:spAutoFit/>
          </a:bodyPr>
          <a:p>
            <a:r>
              <a:rPr lang="en-US" sz="4000">
                <a:ln w="9525">
                  <a:solidFill>
                    <a:schemeClr val="bg1"/>
                  </a:solidFill>
                  <a:prstDash val="solid"/>
                </a:ln>
                <a:effectLst>
                  <a:outerShdw blurRad="12700" dist="38100" dir="2700000" algn="tl" rotWithShape="0">
                    <a:schemeClr val="bg1">
                      <a:lumMod val="50000"/>
                    </a:schemeClr>
                  </a:outerShdw>
                </a:effectLst>
                <a:sym typeface="+mn-ea"/>
              </a:rPr>
              <a:t>4. Phân Công Công Việc</a:t>
            </a:r>
            <a:endParaRPr lang="en-US" sz="4000">
              <a:ln w="9525">
                <a:solidFill>
                  <a:schemeClr val="bg1"/>
                </a:solidFill>
                <a:prstDash val="solid"/>
              </a:ln>
              <a:effectLst>
                <a:outerShdw blurRad="12700" dist="38100" dir="2700000" algn="tl" rotWithShape="0">
                  <a:schemeClr val="bg1">
                    <a:lumMod val="50000"/>
                  </a:schemeClr>
                </a:outerShdw>
              </a:effectLst>
              <a:sym typeface="+mn-ea"/>
            </a:endParaRPr>
          </a:p>
        </p:txBody>
      </p:sp>
      <p:graphicFrame>
        <p:nvGraphicFramePr>
          <p:cNvPr id="3" name="Table 2"/>
          <p:cNvGraphicFramePr/>
          <p:nvPr/>
        </p:nvGraphicFramePr>
        <p:xfrm>
          <a:off x="479425" y="1409700"/>
          <a:ext cx="11161395" cy="4537075"/>
        </p:xfrm>
        <a:graphic>
          <a:graphicData uri="http://schemas.openxmlformats.org/drawingml/2006/table">
            <a:tbl>
              <a:tblPr firstRow="1" bandRow="1">
                <a:tableStyleId>{5C22544A-7EE6-4342-B048-85BDC9FD1C3A}</a:tableStyleId>
              </a:tblPr>
              <a:tblGrid>
                <a:gridCol w="920750"/>
                <a:gridCol w="3800475"/>
                <a:gridCol w="6440170"/>
              </a:tblGrid>
              <a:tr h="365760">
                <a:tc>
                  <a:txBody>
                    <a:bodyPr/>
                    <a:p>
                      <a:pPr algn="ctr">
                        <a:buNone/>
                      </a:pPr>
                      <a:endParaRPr lang="en-US"/>
                    </a:p>
                  </a:txBody>
                  <a:tcPr/>
                </a:tc>
                <a:tc>
                  <a:txBody>
                    <a:bodyPr/>
                    <a:p>
                      <a:pPr algn="ctr">
                        <a:buNone/>
                      </a:pPr>
                      <a:r>
                        <a:rPr lang="en-US"/>
                        <a:t>SV Thực Hiện</a:t>
                      </a:r>
                      <a:endParaRPr lang="en-US"/>
                    </a:p>
                  </a:txBody>
                  <a:tcPr/>
                </a:tc>
                <a:tc>
                  <a:txBody>
                    <a:bodyPr/>
                    <a:p>
                      <a:pPr algn="ctr">
                        <a:buNone/>
                      </a:pPr>
                      <a:r>
                        <a:rPr lang="en-US"/>
                        <a:t>Chức Năng</a:t>
                      </a:r>
                      <a:endParaRPr lang="en-US"/>
                    </a:p>
                  </a:txBody>
                  <a:tcPr/>
                </a:tc>
              </a:tr>
              <a:tr h="2560320">
                <a:tc>
                  <a:txBody>
                    <a:bodyPr/>
                    <a:p>
                      <a:pPr>
                        <a:buNone/>
                      </a:pPr>
                      <a:r>
                        <a:rPr lang="en-US">
                          <a:solidFill>
                            <a:schemeClr val="bg2">
                              <a:lumMod val="50000"/>
                            </a:schemeClr>
                          </a:solidFill>
                        </a:rPr>
                        <a:t>1</a:t>
                      </a:r>
                      <a:endParaRPr lang="en-US">
                        <a:solidFill>
                          <a:schemeClr val="bg2">
                            <a:lumMod val="50000"/>
                          </a:schemeClr>
                        </a:solidFill>
                      </a:endParaRPr>
                    </a:p>
                  </a:txBody>
                  <a:tcPr/>
                </a:tc>
                <a:tc>
                  <a:txBody>
                    <a:bodyPr/>
                    <a:p>
                      <a:pPr>
                        <a:buNone/>
                      </a:pPr>
                      <a:r>
                        <a:rPr lang="en-US">
                          <a:solidFill>
                            <a:schemeClr val="bg2">
                              <a:lumMod val="50000"/>
                            </a:schemeClr>
                          </a:solidFill>
                        </a:rPr>
                        <a:t>Nguyễn Ngọc Thanh Xuân</a:t>
                      </a:r>
                      <a:endParaRPr lang="en-US">
                        <a:solidFill>
                          <a:schemeClr val="bg2">
                            <a:lumMod val="50000"/>
                          </a:schemeClr>
                        </a:solidFill>
                      </a:endParaRPr>
                    </a:p>
                  </a:txBody>
                  <a:tcPr/>
                </a:tc>
                <a:tc>
                  <a:txBody>
                    <a:bodyPr/>
                    <a:p>
                      <a:pPr>
                        <a:buNone/>
                      </a:pPr>
                      <a:r>
                        <a:rPr lang="en-US">
                          <a:solidFill>
                            <a:schemeClr val="bg2">
                              <a:lumMod val="50000"/>
                            </a:schemeClr>
                          </a:solidFill>
                        </a:rPr>
                        <a:t>-Tạo và hiện thực các chức năng trong class Tube ( tick(), getBounds()).</a:t>
                      </a:r>
                      <a:endParaRPr lang="en-US">
                        <a:solidFill>
                          <a:schemeClr val="bg2">
                            <a:lumMod val="50000"/>
                          </a:schemeClr>
                        </a:solidFill>
                      </a:endParaRPr>
                    </a:p>
                    <a:p>
                      <a:pPr>
                        <a:buNone/>
                      </a:pPr>
                      <a:r>
                        <a:rPr lang="en-US">
                          <a:solidFill>
                            <a:schemeClr val="bg2">
                              <a:lumMod val="50000"/>
                            </a:schemeClr>
                          </a:solidFill>
                        </a:rPr>
                        <a:t>-Tạo class và hiện thực các chức năng trong class TubeColumn( initTube(), tick(), render()).</a:t>
                      </a:r>
                      <a:endParaRPr lang="en-US">
                        <a:solidFill>
                          <a:schemeClr val="bg2">
                            <a:lumMod val="50000"/>
                          </a:schemeClr>
                        </a:solidFill>
                      </a:endParaRPr>
                    </a:p>
                    <a:p>
                      <a:pPr>
                        <a:buNone/>
                      </a:pPr>
                      <a:r>
                        <a:rPr lang="en-US">
                          <a:solidFill>
                            <a:schemeClr val="bg2">
                              <a:lumMod val="50000"/>
                            </a:schemeClr>
                          </a:solidFill>
                        </a:rPr>
                        <a:t>-Tạo và hiện thực chức năng trong class Game( actionPerformed(), paint(), restartGame(), endGame(), checkColision()).</a:t>
                      </a:r>
                      <a:endParaRPr lang="en-US">
                        <a:solidFill>
                          <a:schemeClr val="bg2">
                            <a:lumMod val="50000"/>
                          </a:schemeClr>
                        </a:solidFill>
                      </a:endParaRPr>
                    </a:p>
                    <a:p>
                      <a:pPr>
                        <a:buNone/>
                      </a:pPr>
                      <a:r>
                        <a:rPr lang="en-US">
                          <a:solidFill>
                            <a:schemeClr val="bg2">
                              <a:lumMod val="50000"/>
                            </a:schemeClr>
                          </a:solidFill>
                        </a:rPr>
                        <a:t>- Tạo và hiện thực inteface IImage, class ProxyImage và hiện thực chức năng loadImage().</a:t>
                      </a:r>
                      <a:endParaRPr lang="en-US">
                        <a:solidFill>
                          <a:schemeClr val="bg2">
                            <a:lumMod val="50000"/>
                          </a:schemeClr>
                        </a:solidFill>
                      </a:endParaRPr>
                    </a:p>
                    <a:p>
                      <a:pPr>
                        <a:buNone/>
                      </a:pPr>
                      <a:endParaRPr lang="en-US">
                        <a:solidFill>
                          <a:schemeClr val="bg2">
                            <a:lumMod val="50000"/>
                          </a:schemeClr>
                        </a:solidFill>
                      </a:endParaRPr>
                    </a:p>
                  </a:txBody>
                  <a:tcPr/>
                </a:tc>
              </a:tr>
              <a:tr h="1610995">
                <a:tc>
                  <a:txBody>
                    <a:bodyPr/>
                    <a:p>
                      <a:pPr>
                        <a:buNone/>
                      </a:pPr>
                      <a:r>
                        <a:rPr lang="en-US">
                          <a:solidFill>
                            <a:schemeClr val="bg2">
                              <a:lumMod val="50000"/>
                            </a:schemeClr>
                          </a:solidFill>
                        </a:rPr>
                        <a:t>2</a:t>
                      </a:r>
                      <a:endParaRPr lang="en-US">
                        <a:solidFill>
                          <a:schemeClr val="bg2">
                            <a:lumMod val="50000"/>
                          </a:schemeClr>
                        </a:solidFill>
                      </a:endParaRPr>
                    </a:p>
                  </a:txBody>
                  <a:tcPr/>
                </a:tc>
                <a:tc>
                  <a:txBody>
                    <a:bodyPr/>
                    <a:p>
                      <a:pPr>
                        <a:buNone/>
                      </a:pPr>
                      <a:r>
                        <a:rPr lang="en-US">
                          <a:solidFill>
                            <a:schemeClr val="bg2">
                              <a:lumMod val="50000"/>
                            </a:schemeClr>
                          </a:solidFill>
                        </a:rPr>
                        <a:t>Nguyên Hữu Vinh</a:t>
                      </a:r>
                      <a:endParaRPr lang="en-US">
                        <a:solidFill>
                          <a:schemeClr val="bg2">
                            <a:lumMod val="50000"/>
                          </a:schemeClr>
                        </a:solidFill>
                      </a:endParaRPr>
                    </a:p>
                  </a:txBody>
                  <a:tcPr/>
                </a:tc>
                <a:tc>
                  <a:txBody>
                    <a:bodyPr/>
                    <a:p>
                      <a:pPr>
                        <a:buNone/>
                      </a:pPr>
                      <a:r>
                        <a:rPr lang="en-US" sz="1800">
                          <a:solidFill>
                            <a:schemeClr val="bg2">
                              <a:lumMod val="50000"/>
                            </a:schemeClr>
                          </a:solidFill>
                          <a:sym typeface="+mn-ea"/>
                        </a:rPr>
                        <a:t>-Tạo class và hiện thực các chức năng trong class Bird(tick(), jump(), checkWindowBoder(), render(), getBound()).</a:t>
                      </a:r>
                      <a:endParaRPr lang="en-US" sz="1800">
                        <a:solidFill>
                          <a:schemeClr val="bg2">
                            <a:lumMod val="50000"/>
                          </a:schemeClr>
                        </a:solidFill>
                        <a:sym typeface="+mn-ea"/>
                      </a:endParaRPr>
                    </a:p>
                    <a:p>
                      <a:pPr>
                        <a:buNone/>
                      </a:pPr>
                      <a:r>
                        <a:rPr lang="en-US" sz="1800">
                          <a:solidFill>
                            <a:schemeClr val="bg2">
                              <a:lumMod val="50000"/>
                            </a:schemeClr>
                          </a:solidFill>
                          <a:sym typeface="+mn-ea"/>
                        </a:rPr>
                        <a:t>-Tạo interface Istrategy với chức năng controlerRelase().</a:t>
                      </a:r>
                      <a:endParaRPr lang="en-US" sz="1800">
                        <a:solidFill>
                          <a:schemeClr val="bg2">
                            <a:lumMod val="50000"/>
                          </a:schemeClr>
                        </a:solidFill>
                        <a:sym typeface="+mn-ea"/>
                      </a:endParaRPr>
                    </a:p>
                    <a:p>
                      <a:pPr>
                        <a:buNone/>
                      </a:pPr>
                      <a:r>
                        <a:rPr lang="en-US" sz="1800">
                          <a:solidFill>
                            <a:schemeClr val="bg2">
                              <a:lumMod val="50000"/>
                            </a:schemeClr>
                          </a:solidFill>
                          <a:sym typeface="+mn-ea"/>
                        </a:rPr>
                        <a:t>-Tạo class controller cài đặt chức năng </a:t>
                      </a:r>
                      <a:r>
                        <a:rPr lang="en-US" sz="1800">
                          <a:solidFill>
                            <a:schemeClr val="bg2">
                              <a:lumMod val="50000"/>
                            </a:schemeClr>
                          </a:solidFill>
                          <a:sym typeface="+mn-ea"/>
                        </a:rPr>
                        <a:t>controlerRelase().</a:t>
                      </a:r>
                      <a:endParaRPr lang="en-US" sz="1800">
                        <a:solidFill>
                          <a:schemeClr val="bg2">
                            <a:lumMod val="50000"/>
                          </a:schemeClr>
                        </a:solidFill>
                        <a:sym typeface="+mn-ea"/>
                      </a:endParaRPr>
                    </a:p>
                    <a:p>
                      <a:pPr>
                        <a:buNone/>
                      </a:pPr>
                      <a:r>
                        <a:rPr lang="en-US" sz="1800">
                          <a:solidFill>
                            <a:schemeClr val="bg2">
                              <a:lumMod val="50000"/>
                            </a:schemeClr>
                          </a:solidFill>
                          <a:sym typeface="+mn-ea"/>
                        </a:rPr>
                        <a:t>- Tạo class Windows.</a:t>
                      </a:r>
                      <a:endParaRPr lang="en-US" sz="1800">
                        <a:solidFill>
                          <a:schemeClr val="bg2">
                            <a:lumMod val="50000"/>
                          </a:schemeClr>
                        </a:solidFill>
                        <a:sym typeface="+mn-ea"/>
                      </a:endParaRPr>
                    </a:p>
                    <a:p>
                      <a:pPr>
                        <a:buNone/>
                      </a:pPr>
                      <a:r>
                        <a:rPr lang="en-US" sz="1800">
                          <a:solidFill>
                            <a:schemeClr val="bg2">
                              <a:lumMod val="50000"/>
                            </a:schemeClr>
                          </a:solidFill>
                          <a:sym typeface="+mn-ea"/>
                        </a:rPr>
                        <a:t>- Tạo class và hiện thực phương thức trong class GameObject().</a:t>
                      </a:r>
                      <a:endParaRPr lang="en-US" sz="1800">
                        <a:solidFill>
                          <a:schemeClr val="bg2">
                            <a:lumMod val="50000"/>
                          </a:schemeClr>
                        </a:solidFill>
                        <a:sym typeface="+mn-ea"/>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95643" y="404495"/>
            <a:ext cx="10515600" cy="1325563"/>
          </a:xfrm>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5. Demo</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 name="Content Placeholder 1"/>
          <p:cNvPicPr>
            <a:picLocks noChangeAspect="1"/>
          </p:cNvPicPr>
          <p:nvPr>
            <p:ph sz="half" idx="2"/>
          </p:nvPr>
        </p:nvPicPr>
        <p:blipFill>
          <a:blip r:embed="rId1"/>
          <a:stretch>
            <a:fillRect/>
          </a:stretch>
        </p:blipFill>
        <p:spPr>
          <a:xfrm>
            <a:off x="120015" y="2037715"/>
            <a:ext cx="5824855" cy="3685540"/>
          </a:xfrm>
          <a:prstGeom prst="rect">
            <a:avLst/>
          </a:prstGeom>
          <a:ln w="19050">
            <a:solidFill>
              <a:schemeClr val="bg2">
                <a:lumMod val="50000"/>
              </a:schemeClr>
            </a:solidFill>
          </a:ln>
        </p:spPr>
      </p:pic>
      <p:pic>
        <p:nvPicPr>
          <p:cNvPr id="6" name="Content Placeholder 5"/>
          <p:cNvPicPr>
            <a:picLocks noChangeAspect="1"/>
          </p:cNvPicPr>
          <p:nvPr>
            <p:ph sz="quarter" idx="4"/>
          </p:nvPr>
        </p:nvPicPr>
        <p:blipFill>
          <a:blip r:embed="rId2"/>
          <a:stretch>
            <a:fillRect/>
          </a:stretch>
        </p:blipFill>
        <p:spPr>
          <a:xfrm>
            <a:off x="6239510" y="2037715"/>
            <a:ext cx="5815965" cy="3685540"/>
          </a:xfrm>
          <a:prstGeom prst="rect">
            <a:avLst/>
          </a:prstGeom>
          <a:ln w="19050">
            <a:solidFill>
              <a:schemeClr val="bg2">
                <a:lumMod val="50000"/>
              </a:schemeClr>
            </a:solidFill>
          </a:ln>
        </p:spPr>
      </p:pic>
      <p:sp>
        <p:nvSpPr>
          <p:cNvPr id="4" name="Text Box 3"/>
          <p:cNvSpPr txBox="1"/>
          <p:nvPr/>
        </p:nvSpPr>
        <p:spPr>
          <a:xfrm>
            <a:off x="191770" y="1628140"/>
            <a:ext cx="5848985" cy="368300"/>
          </a:xfrm>
          <a:prstGeom prst="rect">
            <a:avLst/>
          </a:prstGeom>
          <a:noFill/>
        </p:spPr>
        <p:txBody>
          <a:bodyPr wrap="square" rtlCol="0" anchor="t">
            <a:spAutoFit/>
          </a:bodyPr>
          <a:p>
            <a:r>
              <a:rPr lang="en-US" sz="1800" b="1">
                <a:solidFill>
                  <a:srgbClr val="002060"/>
                </a:solidFill>
                <a:effectLst>
                  <a:outerShdw blurRad="38100" dist="19050" dir="2700000" algn="tl" rotWithShape="0">
                    <a:schemeClr val="dk1">
                      <a:alpha val="40000"/>
                    </a:schemeClr>
                  </a:outerShdw>
                </a:effectLst>
              </a:rPr>
              <a:t>a. Màn hình bắt đầu game và sau khi kết thúc</a:t>
            </a:r>
            <a:endParaRPr lang="en-US" sz="1800" b="1">
              <a:solidFill>
                <a:srgbClr val="002060"/>
              </a:solidFill>
              <a:effectLst>
                <a:outerShdw blurRad="38100" dist="19050" dir="2700000" algn="tl" rotWithShape="0">
                  <a:schemeClr val="dk1">
                    <a:alpha val="40000"/>
                  </a:schemeClr>
                </a:outerShdw>
              </a:effectLst>
            </a:endParaRPr>
          </a:p>
        </p:txBody>
      </p:sp>
      <p:sp>
        <p:nvSpPr>
          <p:cNvPr id="3" name="Text Box 2"/>
          <p:cNvSpPr txBox="1"/>
          <p:nvPr/>
        </p:nvSpPr>
        <p:spPr>
          <a:xfrm>
            <a:off x="6346190" y="1611630"/>
            <a:ext cx="5848985" cy="368300"/>
          </a:xfrm>
          <a:prstGeom prst="rect">
            <a:avLst/>
          </a:prstGeom>
          <a:noFill/>
        </p:spPr>
        <p:txBody>
          <a:bodyPr wrap="square" rtlCol="0" anchor="t">
            <a:spAutoFit/>
          </a:bodyPr>
          <a:p>
            <a:r>
              <a:rPr lang="en-US" sz="1800" b="1">
                <a:solidFill>
                  <a:srgbClr val="002060"/>
                </a:solidFill>
                <a:effectLst>
                  <a:outerShdw blurRad="38100" dist="19050" dir="2700000" algn="tl" rotWithShape="0">
                    <a:schemeClr val="dk1">
                      <a:alpha val="40000"/>
                    </a:schemeClr>
                  </a:outerShdw>
                </a:effectLst>
              </a:rPr>
              <a:t>b. Màn hình khi đang chơi</a:t>
            </a:r>
            <a:endParaRPr lang="en-US" sz="1800" b="1">
              <a:solidFill>
                <a:srgbClr val="002060"/>
              </a:solidFill>
              <a:effectLst>
                <a:outerShdw blurRad="38100" dist="19050" dir="2700000" algn="tl" rotWithShape="0">
                  <a:schemeClr val="dk1">
                    <a:alpha val="40000"/>
                  </a:schemeClr>
                </a:outerShdw>
              </a:effectLst>
            </a:endParaRPr>
          </a:p>
        </p:txBody>
      </p:sp>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en-US" altLang="zh-CN" smtClean="0"/>
              <a:t>Thank You!</a:t>
            </a:r>
            <a:endParaRPr lang="zh-CN" altLang="en-US"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32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26"/>
  <p:tag name="KSO_WM_UNIT_TYPE" val="f"/>
  <p:tag name="KSO_WM_UNIT_INDEX" val="1"/>
  <p:tag name="KSO_WM_UNIT_ID" val="custom16032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326"/>
  <p:tag name="KSO_WM_UNIT_TYPE" val="f"/>
  <p:tag name="KSO_WM_UNIT_INDEX" val="1"/>
  <p:tag name="KSO_WM_UNIT_ID" val="custom16032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3.xml><?xml version="1.0" encoding="utf-8"?>
<p:tagLst xmlns:p="http://schemas.openxmlformats.org/presentationml/2006/main">
  <p:tag name="KSO_WM_TEMPLATE_CATEGORY" val="custom"/>
  <p:tag name="KSO_WM_TEMPLATE_INDEX" val="160326"/>
  <p:tag name="KSO_WM_TAG_VERSION" val="1.0"/>
  <p:tag name="KSO_WM_SLIDE_ID" val="custom160326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5*416"/>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f"/>
  <p:tag name="KSO_WM_UNIT_INDEX" val="1"/>
  <p:tag name="KSO_WM_UNIT_ID" val="custom16032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6.xml><?xml version="1.0" encoding="utf-8"?>
<p:tagLst xmlns:p="http://schemas.openxmlformats.org/presentationml/2006/main">
  <p:tag name="KSO_WM_TEMPLATE_CATEGORY" val="custom"/>
  <p:tag name="KSO_WM_TEMPLATE_INDEX" val="160326"/>
  <p:tag name="KSO_WM_TAG_VERSION" val="1.0"/>
  <p:tag name="KSO_WM_SLIDE_ID" val="custom160326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0*42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8*a*1"/>
  <p:tag name="KSO_WM_UNIT_CLEAR" val="1"/>
  <p:tag name="KSO_WM_UNIT_LAYERLEVEL" val="1"/>
  <p:tag name="KSO_WM_UNIT_VALUE" val="5"/>
  <p:tag name="KSO_WM_UNIT_ISCONTENTSTITLE" val="0"/>
  <p:tag name="KSO_WM_UNIT_HIGHLIGHT" val="0"/>
  <p:tag name="KSO_WM_UNIT_COMPATIBLE" val="0"/>
  <p:tag name="KSO_WM_UNIT_PRESET_TEXT" val="Thank You!"/>
</p:tagLst>
</file>

<file path=ppt/tags/tag18.xml><?xml version="1.0" encoding="utf-8"?>
<p:tagLst xmlns:p="http://schemas.openxmlformats.org/presentationml/2006/main">
  <p:tag name="KSO_WM_TEMPLATE_CATEGORY" val="custom"/>
  <p:tag name="KSO_WM_TEMPLATE_INDEX" val="160326"/>
  <p:tag name="KSO_WM_TAG_VERSION" val="1.0"/>
  <p:tag name="KSO_WM_SLIDE_ID" val="custom160326_28"/>
  <p:tag name="KSO_WM_SLIDE_INDEX" val="28"/>
  <p:tag name="KSO_WM_SLIDE_ITEM_CNT" val="1"/>
  <p:tag name="KSO_WM_SLIDE_LAYOUT" val="a"/>
  <p:tag name="KSO_WM_SLIDE_LAYOUT_CNT" val="1"/>
  <p:tag name="KSO_WM_SLIDE_TYPE" val="endPage"/>
  <p:tag name="KSO_WM_BEAUTIFY_FLAG" val="#wm#"/>
</p:tagLst>
</file>

<file path=ppt/tags/tag2.xml><?xml version="1.0" encoding="utf-8"?>
<p:tagLst xmlns:p="http://schemas.openxmlformats.org/presentationml/2006/main">
  <p:tag name="KSO_WM_TAG_VERSION" val="1.0"/>
  <p:tag name="KSO_WM_TEMPLATE_CATEGORY" val="custom"/>
  <p:tag name="KSO_WM_TEMPLATE_INDEX" val="160326"/>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EMPLATE_THUMBS_INDEX" val="1、4、5、8、12、16、20、25、26、27、28"/>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26"/>
  <p:tag name="KSO_WM_UNIT_TYPE" val="f"/>
  <p:tag name="KSO_WM_UNIT_INDEX" val="1"/>
  <p:tag name="KSO_WM_UNIT_ID" val="custom160326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CATEGORY" val="custom"/>
  <p:tag name="KSO_WM_TEMPLATE_INDEX" val="160326"/>
  <p:tag name="KSO_WM_TAG_VERSION" val="1.0"/>
  <p:tag name="KSO_WM_SLIDE_ID" val="custom16032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Theme">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1616</Words>
  <Application>WPS Presentation</Application>
  <PresentationFormat>宽屏</PresentationFormat>
  <Paragraphs>61</Paragraphs>
  <Slides>8</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SimHei</vt:lpstr>
      <vt:lpstr>Wingdings</vt:lpstr>
      <vt:lpstr>Microsoft YaHei</vt:lpstr>
      <vt:lpstr>Arial Unicode MS</vt:lpstr>
      <vt:lpstr>Calibri</vt:lpstr>
      <vt:lpstr>Office Theme</vt:lpstr>
      <vt:lpstr>BÁO CÁO ĐỒ ÁN THIẾT KẾ HƯỚNG ĐỐI TƯỢNG</vt:lpstr>
      <vt:lpstr>PowerPoint 演示文稿</vt:lpstr>
      <vt:lpstr>PowerPoint 演示文稿</vt:lpstr>
      <vt:lpstr>PowerPoint 演示文稿</vt:lpstr>
      <vt:lpstr>PowerPoint 演示文稿</vt:lpstr>
      <vt:lpstr>PowerPoint 演示文稿</vt:lpstr>
      <vt:lpstr>5. 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Hi</cp:lastModifiedBy>
  <cp:revision>256</cp:revision>
  <dcterms:created xsi:type="dcterms:W3CDTF">2013-10-01T16:10:00Z</dcterms:created>
  <dcterms:modified xsi:type="dcterms:W3CDTF">2022-07-22T04:18:10Z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