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7" d="100"/>
          <a:sy n="67" d="100"/>
        </p:scale>
        <p:origin x="96"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31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5EB"/>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2312670"/>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Ứng dụng Quản lý Danh bạ GUI</a:t>
            </a:r>
            <a:endParaRPr lang="en-US" sz="4400" dirty="0"/>
          </a:p>
        </p:txBody>
      </p:sp>
      <p:sp>
        <p:nvSpPr>
          <p:cNvPr id="4" name="Text 1"/>
          <p:cNvSpPr/>
          <p:nvPr/>
        </p:nvSpPr>
        <p:spPr>
          <a:xfrm>
            <a:off x="6324124" y="4079677"/>
            <a:ext cx="7468553" cy="1149072"/>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Bài thuyết trình này giới thiệu về ứng dụng quản lý danh bạ đơn giản. Em sẽ xây dựng ứng dụng dùng giao diện đồ họa. Dữ liệu sẽ được lưu trữ trong file JSON.</a:t>
            </a:r>
            <a:endParaRPr lang="en-US" sz="1850" dirty="0"/>
          </a:p>
        </p:txBody>
      </p:sp>
      <p:sp>
        <p:nvSpPr>
          <p:cNvPr id="5" name="Shape 2"/>
          <p:cNvSpPr/>
          <p:nvPr/>
        </p:nvSpPr>
        <p:spPr>
          <a:xfrm>
            <a:off x="6324124" y="5515808"/>
            <a:ext cx="382905" cy="382905"/>
          </a:xfrm>
          <a:prstGeom prst="roundRect">
            <a:avLst>
              <a:gd name="adj" fmla="val 23878209"/>
            </a:avLst>
          </a:prstGeom>
          <a:solidFill>
            <a:srgbClr val="51DC1C"/>
          </a:solidFill>
          <a:ln w="7620">
            <a:solidFill>
              <a:srgbClr val="FFFFFF"/>
            </a:solidFill>
            <a:prstDash val="solid"/>
          </a:ln>
        </p:spPr>
      </p:sp>
      <p:sp>
        <p:nvSpPr>
          <p:cNvPr id="6" name="Text 3"/>
          <p:cNvSpPr/>
          <p:nvPr/>
        </p:nvSpPr>
        <p:spPr>
          <a:xfrm>
            <a:off x="6452949" y="5658445"/>
            <a:ext cx="125135" cy="97512"/>
          </a:xfrm>
          <a:prstGeom prst="rect">
            <a:avLst/>
          </a:prstGeom>
          <a:noFill/>
          <a:ln/>
        </p:spPr>
        <p:txBody>
          <a:bodyPr wrap="none" lIns="0" tIns="0" rIns="0" bIns="0" rtlCol="0" anchor="t"/>
          <a:lstStyle/>
          <a:p>
            <a:pPr marL="0" indent="0" algn="ctr">
              <a:lnSpc>
                <a:spcPts val="750"/>
              </a:lnSpc>
              <a:buNone/>
            </a:pPr>
            <a:r>
              <a:rPr lang="en-US" sz="750" dirty="0">
                <a:solidFill>
                  <a:srgbClr val="4D4D51"/>
                </a:solidFill>
                <a:latin typeface="Funnel Sans Medium" pitchFamily="34" charset="0"/>
                <a:ea typeface="Funnel Sans Medium" pitchFamily="34" charset="-122"/>
                <a:cs typeface="Funnel Sans Medium" pitchFamily="34" charset="-120"/>
              </a:rPr>
              <a:t>NL</a:t>
            </a:r>
            <a:endParaRPr lang="en-US" sz="750" dirty="0"/>
          </a:p>
        </p:txBody>
      </p:sp>
      <p:sp>
        <p:nvSpPr>
          <p:cNvPr id="7" name="Text 4"/>
          <p:cNvSpPr/>
          <p:nvPr/>
        </p:nvSpPr>
        <p:spPr>
          <a:xfrm>
            <a:off x="9144002" y="5449014"/>
            <a:ext cx="2509123" cy="418862"/>
          </a:xfrm>
          <a:prstGeom prst="rect">
            <a:avLst/>
          </a:prstGeom>
          <a:noFill/>
          <a:ln/>
        </p:spPr>
        <p:txBody>
          <a:bodyPr wrap="none" lIns="0" tIns="0" rIns="0" bIns="0" rtlCol="0" anchor="t"/>
          <a:lstStyle/>
          <a:p>
            <a:pPr marL="0" indent="0" algn="l">
              <a:lnSpc>
                <a:spcPts val="3250"/>
              </a:lnSpc>
              <a:buNone/>
            </a:pPr>
            <a:endParaRPr lang="en-US" sz="2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3200281"/>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Cảm ơn và Câu hỏi</a:t>
            </a:r>
            <a:endParaRPr lang="en-US" sz="4400" dirty="0"/>
          </a:p>
        </p:txBody>
      </p:sp>
      <p:sp>
        <p:nvSpPr>
          <p:cNvPr id="4" name="Text 1"/>
          <p:cNvSpPr/>
          <p:nvPr/>
        </p:nvSpPr>
        <p:spPr>
          <a:xfrm>
            <a:off x="6324124" y="4263271"/>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Cảm </a:t>
            </a:r>
            <a:r>
              <a:rPr lang="en-US" sz="1850" dirty="0" err="1">
                <a:solidFill>
                  <a:srgbClr val="2B3541"/>
                </a:solidFill>
                <a:latin typeface="Funnel Sans" pitchFamily="34" charset="0"/>
                <a:ea typeface="Funnel Sans" pitchFamily="34" charset="-122"/>
                <a:cs typeface="Funnel Sans" pitchFamily="34" charset="-120"/>
              </a:rPr>
              <a:t>ơn</a:t>
            </a:r>
            <a:r>
              <a:rPr lang="en-US" sz="1850" dirty="0">
                <a:solidFill>
                  <a:srgbClr val="2B3541"/>
                </a:solidFill>
                <a:latin typeface="Funnel Sans" pitchFamily="34" charset="0"/>
                <a:ea typeface="Funnel Sans" pitchFamily="34" charset="-122"/>
                <a:cs typeface="Funnel Sans" pitchFamily="34" charset="-120"/>
              </a:rPr>
              <a:t> </a:t>
            </a:r>
            <a:r>
              <a:rPr lang="vi-VN" sz="1850" dirty="0">
                <a:solidFill>
                  <a:srgbClr val="2B3541"/>
                </a:solidFill>
                <a:latin typeface="Funnel Sans" pitchFamily="34" charset="0"/>
                <a:ea typeface="Funnel Sans" pitchFamily="34" charset="-122"/>
                <a:cs typeface="Funnel Sans" pitchFamily="34" charset="-120"/>
              </a:rPr>
              <a:t>thầy cô và các bạn </a:t>
            </a:r>
            <a:r>
              <a:rPr lang="en-US" sz="1850" dirty="0" err="1">
                <a:solidFill>
                  <a:srgbClr val="2B3541"/>
                </a:solidFill>
                <a:latin typeface="Funnel Sans" pitchFamily="34" charset="0"/>
                <a:ea typeface="Funnel Sans" pitchFamily="34" charset="-122"/>
                <a:cs typeface="Funnel Sans" pitchFamily="34" charset="-120"/>
              </a:rPr>
              <a:t>đã</a:t>
            </a:r>
            <a:r>
              <a:rPr lang="en-US" sz="1850" dirty="0">
                <a:solidFill>
                  <a:srgbClr val="2B3541"/>
                </a:solidFill>
                <a:latin typeface="Funnel Sans" pitchFamily="34" charset="0"/>
                <a:ea typeface="Funnel Sans" pitchFamily="34" charset="-122"/>
                <a:cs typeface="Funnel Sans" pitchFamily="34" charset="-120"/>
              </a:rPr>
              <a:t> lắng nghe bài thuyết trình </a:t>
            </a:r>
            <a:r>
              <a:rPr lang="en-US" sz="1850" dirty="0" err="1">
                <a:solidFill>
                  <a:srgbClr val="2B3541"/>
                </a:solidFill>
                <a:latin typeface="Funnel Sans" pitchFamily="34" charset="0"/>
                <a:ea typeface="Funnel Sans" pitchFamily="34" charset="-122"/>
                <a:cs typeface="Funnel Sans" pitchFamily="34" charset="-120"/>
              </a:rPr>
              <a:t>của</a:t>
            </a:r>
            <a:r>
              <a:rPr lang="en-US" sz="1850" dirty="0">
                <a:solidFill>
                  <a:srgbClr val="2B3541"/>
                </a:solidFill>
                <a:latin typeface="Funnel Sans" pitchFamily="34" charset="0"/>
                <a:ea typeface="Funnel Sans" pitchFamily="34" charset="-122"/>
                <a:cs typeface="Funnel Sans" pitchFamily="34" charset="-120"/>
              </a:rPr>
              <a:t> </a:t>
            </a:r>
            <a:r>
              <a:rPr lang="en-US" sz="1850" dirty="0" err="1">
                <a:solidFill>
                  <a:srgbClr val="2B3541"/>
                </a:solidFill>
                <a:latin typeface="Funnel Sans" pitchFamily="34" charset="0"/>
                <a:ea typeface="Funnel Sans" pitchFamily="34" charset="-122"/>
                <a:cs typeface="Funnel Sans" pitchFamily="34" charset="-120"/>
              </a:rPr>
              <a:t>em</a:t>
            </a:r>
            <a:r>
              <a:rPr lang="en-US" sz="1850" dirty="0">
                <a:solidFill>
                  <a:srgbClr val="2B3541"/>
                </a:solidFill>
                <a:latin typeface="Funnel Sans" pitchFamily="34" charset="0"/>
                <a:ea typeface="Funnel Sans" pitchFamily="34" charset="-122"/>
                <a:cs typeface="Funnel Sans" pitchFamily="34" charset="-120"/>
              </a:rPr>
              <a:t>. Nếu có bất kỳ câu hỏi nào, xin mời đặt câu hỏi.</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234565"/>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Yêu cầu bài toán</a:t>
            </a:r>
            <a:endParaRPr lang="en-US" sz="4400" dirty="0"/>
          </a:p>
        </p:txBody>
      </p:sp>
      <p:sp>
        <p:nvSpPr>
          <p:cNvPr id="3" name="Text 1"/>
          <p:cNvSpPr/>
          <p:nvPr/>
        </p:nvSpPr>
        <p:spPr>
          <a:xfrm>
            <a:off x="837724" y="35368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51D3A"/>
                </a:solidFill>
                <a:latin typeface="Funnel Display" pitchFamily="34" charset="0"/>
                <a:ea typeface="Funnel Display" pitchFamily="34" charset="-122"/>
                <a:cs typeface="Funnel Display" pitchFamily="34" charset="-120"/>
              </a:rPr>
              <a:t>Chức năng cốt lõi</a:t>
            </a:r>
            <a:endParaRPr lang="en-US" sz="2200" dirty="0"/>
          </a:p>
        </p:txBody>
      </p:sp>
      <p:sp>
        <p:nvSpPr>
          <p:cNvPr id="4" name="Text 2"/>
          <p:cNvSpPr/>
          <p:nvPr/>
        </p:nvSpPr>
        <p:spPr>
          <a:xfrm>
            <a:off x="837724"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Thêm, sửa, xóa thông tin liên hệ.</a:t>
            </a:r>
            <a:endParaRPr lang="en-US" sz="1850" dirty="0"/>
          </a:p>
        </p:txBody>
      </p:sp>
      <p:sp>
        <p:nvSpPr>
          <p:cNvPr id="5" name="Text 3"/>
          <p:cNvSpPr/>
          <p:nvPr/>
        </p:nvSpPr>
        <p:spPr>
          <a:xfrm>
            <a:off x="837724"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Lưu danh bạ vào file JSON.</a:t>
            </a:r>
            <a:endParaRPr lang="en-US" sz="1850" dirty="0"/>
          </a:p>
        </p:txBody>
      </p:sp>
      <p:sp>
        <p:nvSpPr>
          <p:cNvPr id="6" name="Text 4"/>
          <p:cNvSpPr/>
          <p:nvPr/>
        </p:nvSpPr>
        <p:spPr>
          <a:xfrm>
            <a:off x="837724"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Đọc và ghi dữ liệu JSON.</a:t>
            </a:r>
            <a:endParaRPr lang="en-US" sz="1850" dirty="0"/>
          </a:p>
        </p:txBody>
      </p:sp>
      <p:sp>
        <p:nvSpPr>
          <p:cNvPr id="7" name="Text 5"/>
          <p:cNvSpPr/>
          <p:nvPr/>
        </p:nvSpPr>
        <p:spPr>
          <a:xfrm>
            <a:off x="837724" y="552831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Tìm kiếm liên hệ theo tên.</a:t>
            </a:r>
            <a:endParaRPr lang="en-US" sz="1850" dirty="0"/>
          </a:p>
        </p:txBody>
      </p:sp>
      <p:sp>
        <p:nvSpPr>
          <p:cNvPr id="8" name="Text 6"/>
          <p:cNvSpPr/>
          <p:nvPr/>
        </p:nvSpPr>
        <p:spPr>
          <a:xfrm>
            <a:off x="7614761" y="3536871"/>
            <a:ext cx="2859286" cy="351949"/>
          </a:xfrm>
          <a:prstGeom prst="rect">
            <a:avLst/>
          </a:prstGeom>
          <a:noFill/>
          <a:ln/>
        </p:spPr>
        <p:txBody>
          <a:bodyPr wrap="none" lIns="0" tIns="0" rIns="0" bIns="0" rtlCol="0" anchor="t"/>
          <a:lstStyle/>
          <a:p>
            <a:pPr marL="0" indent="0" algn="l">
              <a:lnSpc>
                <a:spcPts val="2750"/>
              </a:lnSpc>
              <a:buNone/>
            </a:pPr>
            <a:r>
              <a:rPr lang="en-US" sz="2200" dirty="0">
                <a:solidFill>
                  <a:srgbClr val="051D3A"/>
                </a:solidFill>
                <a:latin typeface="Funnel Display" pitchFamily="34" charset="0"/>
                <a:ea typeface="Funnel Display" pitchFamily="34" charset="-122"/>
                <a:cs typeface="Funnel Display" pitchFamily="34" charset="-120"/>
              </a:rPr>
              <a:t>Giao diện người dùng</a:t>
            </a:r>
            <a:endParaRPr lang="en-US" sz="2200" dirty="0"/>
          </a:p>
        </p:txBody>
      </p:sp>
      <p:sp>
        <p:nvSpPr>
          <p:cNvPr id="9" name="Text 7"/>
          <p:cNvSpPr/>
          <p:nvPr/>
        </p:nvSpPr>
        <p:spPr>
          <a:xfrm>
            <a:off x="7614761" y="412813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Form nhập Name, Phone, Email.</a:t>
            </a:r>
            <a:endParaRPr lang="en-US" sz="1850" dirty="0"/>
          </a:p>
        </p:txBody>
      </p:sp>
      <p:sp>
        <p:nvSpPr>
          <p:cNvPr id="10" name="Text 8"/>
          <p:cNvSpPr/>
          <p:nvPr/>
        </p:nvSpPr>
        <p:spPr>
          <a:xfrm>
            <a:off x="7614761" y="459486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Bảng hiển thị danh sách (Treeview).</a:t>
            </a:r>
            <a:endParaRPr lang="en-US" sz="1850" dirty="0"/>
          </a:p>
        </p:txBody>
      </p:sp>
      <p:sp>
        <p:nvSpPr>
          <p:cNvPr id="11" name="Text 9"/>
          <p:cNvSpPr/>
          <p:nvPr/>
        </p:nvSpPr>
        <p:spPr>
          <a:xfrm>
            <a:off x="7614761" y="506158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B3541"/>
                </a:solidFill>
                <a:latin typeface="Funnel Sans" pitchFamily="34" charset="0"/>
                <a:ea typeface="Funnel Sans" pitchFamily="34" charset="-122"/>
                <a:cs typeface="Funnel Sans" pitchFamily="34" charset="-120"/>
              </a:rPr>
              <a:t>Các nút chức năng (Thêm, Sửa, Xóa, Tìm kiếm).</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37724" y="1164669"/>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Thiết kế giao diện (GUI) - Phần 1</a:t>
            </a:r>
            <a:endParaRPr lang="en-US" sz="4400" dirty="0"/>
          </a:p>
        </p:txBody>
      </p:sp>
      <p:sp>
        <p:nvSpPr>
          <p:cNvPr id="4" name="Shape 1"/>
          <p:cNvSpPr/>
          <p:nvPr/>
        </p:nvSpPr>
        <p:spPr>
          <a:xfrm>
            <a:off x="837724" y="2931676"/>
            <a:ext cx="3614618" cy="2138482"/>
          </a:xfrm>
          <a:prstGeom prst="roundRect">
            <a:avLst>
              <a:gd name="adj" fmla="val 4701"/>
            </a:avLst>
          </a:prstGeom>
          <a:solidFill>
            <a:srgbClr val="FAF5EB"/>
          </a:solidFill>
          <a:ln w="7620">
            <a:solidFill>
              <a:srgbClr val="D5CDBE"/>
            </a:solidFill>
            <a:prstDash val="solid"/>
          </a:ln>
        </p:spPr>
      </p:sp>
      <p:sp>
        <p:nvSpPr>
          <p:cNvPr id="5" name="Text 2"/>
          <p:cNvSpPr/>
          <p:nvPr/>
        </p:nvSpPr>
        <p:spPr>
          <a:xfrm>
            <a:off x="1084659" y="317861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Sử dụng tkinter</a:t>
            </a:r>
            <a:endParaRPr lang="en-US" sz="2200" dirty="0"/>
          </a:p>
        </p:txBody>
      </p:sp>
      <p:sp>
        <p:nvSpPr>
          <p:cNvPr id="6" name="Text 3"/>
          <p:cNvSpPr/>
          <p:nvPr/>
        </p:nvSpPr>
        <p:spPr>
          <a:xfrm>
            <a:off x="1084659" y="3674150"/>
            <a:ext cx="3120747"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Tạo cửa sổ và các widget cơ bản: Entry, Button, Treeview.</a:t>
            </a:r>
            <a:endParaRPr lang="en-US" sz="1850" dirty="0"/>
          </a:p>
        </p:txBody>
      </p:sp>
      <p:sp>
        <p:nvSpPr>
          <p:cNvPr id="7" name="Shape 4"/>
          <p:cNvSpPr/>
          <p:nvPr/>
        </p:nvSpPr>
        <p:spPr>
          <a:xfrm>
            <a:off x="4691658" y="2931676"/>
            <a:ext cx="3614618" cy="2138482"/>
          </a:xfrm>
          <a:prstGeom prst="roundRect">
            <a:avLst>
              <a:gd name="adj" fmla="val 4701"/>
            </a:avLst>
          </a:prstGeom>
          <a:solidFill>
            <a:srgbClr val="FAF5EB"/>
          </a:solidFill>
          <a:ln w="7620">
            <a:solidFill>
              <a:srgbClr val="D5CDBE"/>
            </a:solidFill>
            <a:prstDash val="solid"/>
          </a:ln>
        </p:spPr>
      </p:sp>
      <p:sp>
        <p:nvSpPr>
          <p:cNvPr id="8" name="Text 5"/>
          <p:cNvSpPr/>
          <p:nvPr/>
        </p:nvSpPr>
        <p:spPr>
          <a:xfrm>
            <a:off x="4938593" y="317861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Form nhập liệu</a:t>
            </a:r>
            <a:endParaRPr lang="en-US" sz="2200" dirty="0"/>
          </a:p>
        </p:txBody>
      </p:sp>
      <p:sp>
        <p:nvSpPr>
          <p:cNvPr id="9" name="Text 6"/>
          <p:cNvSpPr/>
          <p:nvPr/>
        </p:nvSpPr>
        <p:spPr>
          <a:xfrm>
            <a:off x="4938593" y="3674150"/>
            <a:ext cx="3120747" cy="1149072"/>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Label và Entry cho Name, Phone, Email. Đặt ở vị trí dễ nhìn.</a:t>
            </a:r>
            <a:endParaRPr lang="en-US" sz="1850" dirty="0"/>
          </a:p>
        </p:txBody>
      </p:sp>
      <p:sp>
        <p:nvSpPr>
          <p:cNvPr id="10" name="Shape 7"/>
          <p:cNvSpPr/>
          <p:nvPr/>
        </p:nvSpPr>
        <p:spPr>
          <a:xfrm>
            <a:off x="837724" y="5309473"/>
            <a:ext cx="7468553" cy="1755458"/>
          </a:xfrm>
          <a:prstGeom prst="roundRect">
            <a:avLst>
              <a:gd name="adj" fmla="val 5727"/>
            </a:avLst>
          </a:prstGeom>
          <a:solidFill>
            <a:srgbClr val="FAF5EB"/>
          </a:solidFill>
          <a:ln w="7620">
            <a:solidFill>
              <a:srgbClr val="D5CDBE"/>
            </a:solidFill>
            <a:prstDash val="solid"/>
          </a:ln>
        </p:spPr>
      </p:sp>
      <p:sp>
        <p:nvSpPr>
          <p:cNvPr id="11" name="Text 8"/>
          <p:cNvSpPr/>
          <p:nvPr/>
        </p:nvSpPr>
        <p:spPr>
          <a:xfrm>
            <a:off x="1084659" y="555640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Bố cục</a:t>
            </a:r>
            <a:endParaRPr lang="en-US" sz="2200" dirty="0"/>
          </a:p>
        </p:txBody>
      </p:sp>
      <p:sp>
        <p:nvSpPr>
          <p:cNvPr id="12" name="Text 9"/>
          <p:cNvSpPr/>
          <p:nvPr/>
        </p:nvSpPr>
        <p:spPr>
          <a:xfrm>
            <a:off x="1084659" y="6051947"/>
            <a:ext cx="6974681"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Sử dụng grid() hoặc pack() để sắp xếp widget. grid() linh hoạt hơn.</a:t>
            </a:r>
            <a:endParaRPr lang="en-US" sz="1850" dirty="0"/>
          </a:p>
        </p:txBody>
      </p:sp>
      <p:pic>
        <p:nvPicPr>
          <p:cNvPr id="14" name="Image 0"/>
          <p:cNvPicPr>
            <a:picLocks noChangeAspect="1"/>
          </p:cNvPicPr>
          <p:nvPr/>
        </p:nvPicPr>
        <p:blipFill>
          <a:blip r:embed="rId3"/>
          <a:srcRect/>
          <a:stretch/>
        </p:blipFill>
        <p:spPr>
          <a:xfrm>
            <a:off x="9010185" y="2572702"/>
            <a:ext cx="4535555" cy="28222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918805" y="1114663"/>
            <a:ext cx="8031718" cy="675203"/>
          </a:xfrm>
          <a:prstGeom prst="rect">
            <a:avLst/>
          </a:prstGeom>
          <a:noFill/>
          <a:ln/>
        </p:spPr>
        <p:txBody>
          <a:bodyPr wrap="none" lIns="0" tIns="0" rIns="0" bIns="0" rtlCol="0" anchor="t"/>
          <a:lstStyle/>
          <a:p>
            <a:pPr marL="0" indent="0" algn="l">
              <a:lnSpc>
                <a:spcPts val="5300"/>
              </a:lnSpc>
              <a:buNone/>
            </a:pPr>
            <a:r>
              <a:rPr lang="en-US" sz="4250">
                <a:solidFill>
                  <a:srgbClr val="051D3A"/>
                </a:solidFill>
                <a:latin typeface="Funnel Display" pitchFamily="34" charset="0"/>
                <a:ea typeface="Funnel Display" pitchFamily="34" charset="-122"/>
                <a:cs typeface="Funnel Display" pitchFamily="34" charset="-120"/>
              </a:rPr>
              <a:t>Thiết kế giao diện (GUI) - Phần 2</a:t>
            </a:r>
            <a:endParaRPr lang="en-US" sz="4250" dirty="0"/>
          </a:p>
        </p:txBody>
      </p:sp>
      <p:pic>
        <p:nvPicPr>
          <p:cNvPr id="4" name="Image 1" descr="preencoded.png"/>
          <p:cNvPicPr>
            <a:picLocks noChangeAspect="1"/>
          </p:cNvPicPr>
          <p:nvPr/>
        </p:nvPicPr>
        <p:blipFill>
          <a:blip r:embed="rId3"/>
          <a:stretch>
            <a:fillRect/>
          </a:stretch>
        </p:blipFill>
        <p:spPr>
          <a:xfrm>
            <a:off x="918805" y="2174319"/>
            <a:ext cx="574000" cy="574000"/>
          </a:xfrm>
          <a:prstGeom prst="rect">
            <a:avLst/>
          </a:prstGeom>
        </p:spPr>
      </p:pic>
      <p:sp>
        <p:nvSpPr>
          <p:cNvPr id="5" name="Text 1"/>
          <p:cNvSpPr/>
          <p:nvPr/>
        </p:nvSpPr>
        <p:spPr>
          <a:xfrm>
            <a:off x="1722358" y="2270403"/>
            <a:ext cx="2237065" cy="337661"/>
          </a:xfrm>
          <a:prstGeom prst="rect">
            <a:avLst/>
          </a:prstGeom>
          <a:noFill/>
          <a:ln/>
        </p:spPr>
        <p:txBody>
          <a:bodyPr wrap="none" lIns="0" tIns="0" rIns="0" bIns="0" rtlCol="0" anchor="t"/>
          <a:lstStyle/>
          <a:p>
            <a:pPr marL="0" indent="0" algn="l">
              <a:lnSpc>
                <a:spcPts val="2650"/>
              </a:lnSpc>
              <a:buNone/>
            </a:pPr>
            <a:r>
              <a:rPr lang="en-US" sz="2100" dirty="0">
                <a:solidFill>
                  <a:srgbClr val="2B3541"/>
                </a:solidFill>
                <a:latin typeface="Funnel Display" pitchFamily="34" charset="0"/>
                <a:ea typeface="Funnel Display" pitchFamily="34" charset="-122"/>
                <a:cs typeface="Funnel Display" pitchFamily="34" charset="-120"/>
              </a:rPr>
              <a:t>Table hiển thị</a:t>
            </a:r>
            <a:endParaRPr lang="en-US" sz="2100" dirty="0"/>
          </a:p>
        </p:txBody>
      </p:sp>
      <p:sp>
        <p:nvSpPr>
          <p:cNvPr id="6" name="Text 2"/>
          <p:cNvSpPr/>
          <p:nvPr/>
        </p:nvSpPr>
        <p:spPr>
          <a:xfrm>
            <a:off x="1722358" y="2745819"/>
            <a:ext cx="2237065" cy="1468755"/>
          </a:xfrm>
          <a:prstGeom prst="rect">
            <a:avLst/>
          </a:prstGeom>
          <a:noFill/>
          <a:ln/>
        </p:spPr>
        <p:txBody>
          <a:bodyPr wrap="square" lIns="0" tIns="0" rIns="0" bIns="0" rtlCol="0" anchor="t"/>
          <a:lstStyle/>
          <a:p>
            <a:pPr marL="0" indent="0" algn="l">
              <a:lnSpc>
                <a:spcPts val="2850"/>
              </a:lnSpc>
              <a:buNone/>
            </a:pPr>
            <a:r>
              <a:rPr lang="en-US" sz="1800" dirty="0">
                <a:solidFill>
                  <a:srgbClr val="2B3541"/>
                </a:solidFill>
                <a:latin typeface="Funnel Sans" pitchFamily="34" charset="0"/>
                <a:ea typeface="Funnel Sans" pitchFamily="34" charset="-122"/>
                <a:cs typeface="Funnel Sans" pitchFamily="34" charset="-120"/>
              </a:rPr>
              <a:t>Treeview hiển thị Name, Phone, Email theo cột. Cho phép chọn liên hệ.</a:t>
            </a:r>
            <a:endParaRPr lang="en-US" sz="1800" dirty="0"/>
          </a:p>
        </p:txBody>
      </p:sp>
      <p:pic>
        <p:nvPicPr>
          <p:cNvPr id="7" name="Image 2" descr="preencoded.png"/>
          <p:cNvPicPr>
            <a:picLocks noChangeAspect="1"/>
          </p:cNvPicPr>
          <p:nvPr/>
        </p:nvPicPr>
        <p:blipFill>
          <a:blip r:embed="rId4"/>
          <a:stretch>
            <a:fillRect/>
          </a:stretch>
        </p:blipFill>
        <p:spPr>
          <a:xfrm>
            <a:off x="4246364" y="2174319"/>
            <a:ext cx="574000" cy="574000"/>
          </a:xfrm>
          <a:prstGeom prst="rect">
            <a:avLst/>
          </a:prstGeom>
        </p:spPr>
      </p:pic>
      <p:sp>
        <p:nvSpPr>
          <p:cNvPr id="8" name="Text 3"/>
          <p:cNvSpPr/>
          <p:nvPr/>
        </p:nvSpPr>
        <p:spPr>
          <a:xfrm>
            <a:off x="5049916" y="2270403"/>
            <a:ext cx="2237065" cy="337661"/>
          </a:xfrm>
          <a:prstGeom prst="rect">
            <a:avLst/>
          </a:prstGeom>
          <a:noFill/>
          <a:ln/>
        </p:spPr>
        <p:txBody>
          <a:bodyPr wrap="none" lIns="0" tIns="0" rIns="0" bIns="0" rtlCol="0" anchor="t"/>
          <a:lstStyle/>
          <a:p>
            <a:pPr marL="0" indent="0" algn="l">
              <a:lnSpc>
                <a:spcPts val="2650"/>
              </a:lnSpc>
              <a:buNone/>
            </a:pPr>
            <a:r>
              <a:rPr lang="en-US" sz="2100" dirty="0">
                <a:solidFill>
                  <a:srgbClr val="2B3541"/>
                </a:solidFill>
                <a:latin typeface="Funnel Display" pitchFamily="34" charset="0"/>
                <a:ea typeface="Funnel Display" pitchFamily="34" charset="-122"/>
                <a:cs typeface="Funnel Display" pitchFamily="34" charset="-120"/>
              </a:rPr>
              <a:t>Nút Thêm</a:t>
            </a:r>
            <a:endParaRPr lang="en-US" sz="2100" dirty="0"/>
          </a:p>
        </p:txBody>
      </p:sp>
      <p:sp>
        <p:nvSpPr>
          <p:cNvPr id="9" name="Text 4"/>
          <p:cNvSpPr/>
          <p:nvPr/>
        </p:nvSpPr>
        <p:spPr>
          <a:xfrm>
            <a:off x="5049916" y="2745819"/>
            <a:ext cx="2237065" cy="1101566"/>
          </a:xfrm>
          <a:prstGeom prst="rect">
            <a:avLst/>
          </a:prstGeom>
          <a:noFill/>
          <a:ln/>
        </p:spPr>
        <p:txBody>
          <a:bodyPr wrap="square" lIns="0" tIns="0" rIns="0" bIns="0" rtlCol="0" anchor="t"/>
          <a:lstStyle/>
          <a:p>
            <a:pPr marL="0" indent="0" algn="l">
              <a:lnSpc>
                <a:spcPts val="2850"/>
              </a:lnSpc>
              <a:buNone/>
            </a:pPr>
            <a:r>
              <a:rPr lang="en-US" sz="1800" dirty="0">
                <a:solidFill>
                  <a:srgbClr val="2B3541"/>
                </a:solidFill>
                <a:latin typeface="Funnel Sans" pitchFamily="34" charset="0"/>
                <a:ea typeface="Funnel Sans" pitchFamily="34" charset="-122"/>
                <a:cs typeface="Funnel Sans" pitchFamily="34" charset="-120"/>
              </a:rPr>
              <a:t>Kích hoạt hàm thêm liên hệ mới vào danh sách.</a:t>
            </a:r>
            <a:endParaRPr lang="en-US" sz="1800" dirty="0"/>
          </a:p>
        </p:txBody>
      </p:sp>
      <p:pic>
        <p:nvPicPr>
          <p:cNvPr id="10" name="Image 3" descr="preencoded.png"/>
          <p:cNvPicPr>
            <a:picLocks noChangeAspect="1"/>
          </p:cNvPicPr>
          <p:nvPr/>
        </p:nvPicPr>
        <p:blipFill>
          <a:blip r:embed="rId5"/>
          <a:stretch>
            <a:fillRect/>
          </a:stretch>
        </p:blipFill>
        <p:spPr>
          <a:xfrm>
            <a:off x="7573922" y="2174319"/>
            <a:ext cx="574000" cy="574000"/>
          </a:xfrm>
          <a:prstGeom prst="rect">
            <a:avLst/>
          </a:prstGeom>
        </p:spPr>
      </p:pic>
      <p:sp>
        <p:nvSpPr>
          <p:cNvPr id="11" name="Text 5"/>
          <p:cNvSpPr/>
          <p:nvPr/>
        </p:nvSpPr>
        <p:spPr>
          <a:xfrm>
            <a:off x="8377475" y="2270403"/>
            <a:ext cx="2237065" cy="337661"/>
          </a:xfrm>
          <a:prstGeom prst="rect">
            <a:avLst/>
          </a:prstGeom>
          <a:noFill/>
          <a:ln/>
        </p:spPr>
        <p:txBody>
          <a:bodyPr wrap="none" lIns="0" tIns="0" rIns="0" bIns="0" rtlCol="0" anchor="t"/>
          <a:lstStyle/>
          <a:p>
            <a:pPr marL="0" indent="0" algn="l">
              <a:lnSpc>
                <a:spcPts val="2650"/>
              </a:lnSpc>
              <a:buNone/>
            </a:pPr>
            <a:r>
              <a:rPr lang="en-US" sz="2100" dirty="0">
                <a:solidFill>
                  <a:srgbClr val="2B3541"/>
                </a:solidFill>
                <a:latin typeface="Funnel Display" pitchFamily="34" charset="0"/>
                <a:ea typeface="Funnel Display" pitchFamily="34" charset="-122"/>
                <a:cs typeface="Funnel Display" pitchFamily="34" charset="-120"/>
              </a:rPr>
              <a:t>Nút Sửa</a:t>
            </a:r>
            <a:endParaRPr lang="en-US" sz="2100" dirty="0"/>
          </a:p>
        </p:txBody>
      </p:sp>
      <p:sp>
        <p:nvSpPr>
          <p:cNvPr id="12" name="Text 6"/>
          <p:cNvSpPr/>
          <p:nvPr/>
        </p:nvSpPr>
        <p:spPr>
          <a:xfrm>
            <a:off x="8377475" y="2745819"/>
            <a:ext cx="2237065" cy="734378"/>
          </a:xfrm>
          <a:prstGeom prst="rect">
            <a:avLst/>
          </a:prstGeom>
          <a:noFill/>
          <a:ln/>
        </p:spPr>
        <p:txBody>
          <a:bodyPr wrap="square" lIns="0" tIns="0" rIns="0" bIns="0" rtlCol="0" anchor="t"/>
          <a:lstStyle/>
          <a:p>
            <a:pPr marL="0" indent="0" algn="l">
              <a:lnSpc>
                <a:spcPts val="2850"/>
              </a:lnSpc>
              <a:buNone/>
            </a:pPr>
            <a:r>
              <a:rPr lang="en-US" sz="1800" dirty="0">
                <a:solidFill>
                  <a:srgbClr val="2B3541"/>
                </a:solidFill>
                <a:latin typeface="Funnel Sans" pitchFamily="34" charset="0"/>
                <a:ea typeface="Funnel Sans" pitchFamily="34" charset="-122"/>
                <a:cs typeface="Funnel Sans" pitchFamily="34" charset="-120"/>
              </a:rPr>
              <a:t>Gọi hàm sửa liên hệ đã chọn từ bảng.</a:t>
            </a:r>
            <a:endParaRPr lang="en-US" sz="1800" dirty="0"/>
          </a:p>
        </p:txBody>
      </p:sp>
      <p:pic>
        <p:nvPicPr>
          <p:cNvPr id="13" name="Image 4" descr="preencoded.png"/>
          <p:cNvPicPr>
            <a:picLocks noChangeAspect="1"/>
          </p:cNvPicPr>
          <p:nvPr/>
        </p:nvPicPr>
        <p:blipFill>
          <a:blip r:embed="rId6"/>
          <a:stretch>
            <a:fillRect/>
          </a:stretch>
        </p:blipFill>
        <p:spPr>
          <a:xfrm>
            <a:off x="10901481" y="2174319"/>
            <a:ext cx="574000" cy="574000"/>
          </a:xfrm>
          <a:prstGeom prst="rect">
            <a:avLst/>
          </a:prstGeom>
        </p:spPr>
      </p:pic>
      <p:sp>
        <p:nvSpPr>
          <p:cNvPr id="14" name="Text 7"/>
          <p:cNvSpPr/>
          <p:nvPr/>
        </p:nvSpPr>
        <p:spPr>
          <a:xfrm>
            <a:off x="11705034" y="2270403"/>
            <a:ext cx="2237065" cy="337661"/>
          </a:xfrm>
          <a:prstGeom prst="rect">
            <a:avLst/>
          </a:prstGeom>
          <a:noFill/>
          <a:ln/>
        </p:spPr>
        <p:txBody>
          <a:bodyPr wrap="none" lIns="0" tIns="0" rIns="0" bIns="0" rtlCol="0" anchor="t"/>
          <a:lstStyle/>
          <a:p>
            <a:pPr marL="0" indent="0" algn="l">
              <a:lnSpc>
                <a:spcPts val="2650"/>
              </a:lnSpc>
              <a:buNone/>
            </a:pPr>
            <a:r>
              <a:rPr lang="en-US" sz="2100" dirty="0">
                <a:solidFill>
                  <a:srgbClr val="2B3541"/>
                </a:solidFill>
                <a:latin typeface="Funnel Display" pitchFamily="34" charset="0"/>
                <a:ea typeface="Funnel Display" pitchFamily="34" charset="-122"/>
                <a:cs typeface="Funnel Display" pitchFamily="34" charset="-120"/>
              </a:rPr>
              <a:t>Nút Xóa</a:t>
            </a:r>
            <a:endParaRPr lang="en-US" sz="2100" dirty="0"/>
          </a:p>
        </p:txBody>
      </p:sp>
      <p:sp>
        <p:nvSpPr>
          <p:cNvPr id="15" name="Text 8"/>
          <p:cNvSpPr/>
          <p:nvPr/>
        </p:nvSpPr>
        <p:spPr>
          <a:xfrm>
            <a:off x="11705034" y="2745819"/>
            <a:ext cx="2237065" cy="734378"/>
          </a:xfrm>
          <a:prstGeom prst="rect">
            <a:avLst/>
          </a:prstGeom>
          <a:noFill/>
          <a:ln/>
        </p:spPr>
        <p:txBody>
          <a:bodyPr wrap="square" lIns="0" tIns="0" rIns="0" bIns="0" rtlCol="0" anchor="t"/>
          <a:lstStyle/>
          <a:p>
            <a:pPr marL="0" indent="0" algn="l">
              <a:lnSpc>
                <a:spcPts val="2850"/>
              </a:lnSpc>
              <a:buNone/>
            </a:pPr>
            <a:r>
              <a:rPr lang="en-US" sz="1800" dirty="0">
                <a:solidFill>
                  <a:srgbClr val="2B3541"/>
                </a:solidFill>
                <a:latin typeface="Funnel Sans" pitchFamily="34" charset="0"/>
                <a:ea typeface="Funnel Sans" pitchFamily="34" charset="-122"/>
                <a:cs typeface="Funnel Sans" pitchFamily="34" charset="-120"/>
              </a:rPr>
              <a:t>Kích hoạt hàm xóa liên hệ đã chọn.</a:t>
            </a:r>
            <a:endParaRPr lang="en-US" sz="1800" dirty="0"/>
          </a:p>
        </p:txBody>
      </p:sp>
      <p:sp>
        <p:nvSpPr>
          <p:cNvPr id="16" name="Text 9"/>
          <p:cNvSpPr/>
          <p:nvPr/>
        </p:nvSpPr>
        <p:spPr>
          <a:xfrm>
            <a:off x="918805" y="4472821"/>
            <a:ext cx="13023294" cy="734378"/>
          </a:xfrm>
          <a:prstGeom prst="rect">
            <a:avLst/>
          </a:prstGeom>
          <a:noFill/>
          <a:ln/>
        </p:spPr>
        <p:txBody>
          <a:bodyPr wrap="square" lIns="0" tIns="0" rIns="0" bIns="0" rtlCol="0" anchor="t"/>
          <a:lstStyle/>
          <a:p>
            <a:pPr marL="0" indent="0" algn="l">
              <a:lnSpc>
                <a:spcPts val="2850"/>
              </a:lnSpc>
              <a:buNone/>
            </a:pPr>
            <a:r>
              <a:rPr lang="en-US" sz="1800" dirty="0">
                <a:solidFill>
                  <a:srgbClr val="2B3541"/>
                </a:solidFill>
                <a:latin typeface="Funnel Sans" pitchFamily="34" charset="0"/>
                <a:ea typeface="Funnel Sans" pitchFamily="34" charset="-122"/>
                <a:cs typeface="Funnel Sans" pitchFamily="34" charset="-120"/>
              </a:rPr>
              <a:t>Treeview là thành phần trung tâm để quản lý các liên hệ, cho phép người dùng dễ dàng xem và tương tác với dữ liệu. Các nút bấm được thiết kế rõ ràng, mỗi nút đảm nhiệm một chức năng cụ thể giúp thao tác nhanh chóng.</a:t>
            </a:r>
            <a:endParaRPr lang="en-US" sz="1800" dirty="0"/>
          </a:p>
        </p:txBody>
      </p:sp>
      <p:pic>
        <p:nvPicPr>
          <p:cNvPr id="20" name="Hình ảnh 19">
            <a:extLst>
              <a:ext uri="{FF2B5EF4-FFF2-40B4-BE49-F238E27FC236}">
                <a16:creationId xmlns:a16="http://schemas.microsoft.com/office/drawing/2014/main" id="{8CCC6AAA-042A-D752-22C0-39A8BE3D11BA}"/>
              </a:ext>
            </a:extLst>
          </p:cNvPr>
          <p:cNvPicPr>
            <a:picLocks noChangeAspect="1"/>
          </p:cNvPicPr>
          <p:nvPr/>
        </p:nvPicPr>
        <p:blipFill>
          <a:blip r:embed="rId7"/>
          <a:stretch>
            <a:fillRect/>
          </a:stretch>
        </p:blipFill>
        <p:spPr>
          <a:xfrm>
            <a:off x="9380815" y="5011996"/>
            <a:ext cx="4561284" cy="23023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256348"/>
            <a:ext cx="11859816" cy="704017"/>
          </a:xfrm>
          <a:prstGeom prst="rect">
            <a:avLst/>
          </a:prstGeom>
          <a:noFill/>
          <a:ln/>
        </p:spPr>
        <p:txBody>
          <a:bodyPr wrap="non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Chức năng chính - Đọc/ghi file JSON &amp; Bắt lỗi</a:t>
            </a:r>
            <a:endParaRPr lang="en-US" sz="4400" dirty="0"/>
          </a:p>
        </p:txBody>
      </p:sp>
      <p:sp>
        <p:nvSpPr>
          <p:cNvPr id="3" name="Text 1"/>
          <p:cNvSpPr/>
          <p:nvPr/>
        </p:nvSpPr>
        <p:spPr>
          <a:xfrm>
            <a:off x="1872972" y="2852023"/>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Đọc JSON</a:t>
            </a:r>
            <a:endParaRPr lang="en-US" sz="2200" dirty="0"/>
          </a:p>
        </p:txBody>
      </p:sp>
      <p:sp>
        <p:nvSpPr>
          <p:cNvPr id="4" name="Text 2"/>
          <p:cNvSpPr/>
          <p:nvPr/>
        </p:nvSpPr>
        <p:spPr>
          <a:xfrm>
            <a:off x="837724" y="3347561"/>
            <a:ext cx="3851434" cy="766048"/>
          </a:xfrm>
          <a:prstGeom prst="rect">
            <a:avLst/>
          </a:prstGeom>
          <a:noFill/>
          <a:ln/>
        </p:spPr>
        <p:txBody>
          <a:bodyPr wrap="square" lIns="0" tIns="0" rIns="0" bIns="0" rtlCol="0" anchor="t"/>
          <a:lstStyle/>
          <a:p>
            <a:pPr marL="0" indent="0" algn="r">
              <a:lnSpc>
                <a:spcPts val="3000"/>
              </a:lnSpc>
              <a:buNone/>
            </a:pPr>
            <a:r>
              <a:rPr lang="en-US" sz="1850" dirty="0">
                <a:solidFill>
                  <a:srgbClr val="2B3541"/>
                </a:solidFill>
                <a:latin typeface="Funnel Sans" pitchFamily="34" charset="0"/>
                <a:ea typeface="Funnel Sans" pitchFamily="34" charset="-122"/>
                <a:cs typeface="Funnel Sans" pitchFamily="34" charset="-120"/>
              </a:rPr>
              <a:t>Dùng json.load() để đọc dữ liệu. Xử lý lỗi file không tồn tại.</a:t>
            </a:r>
            <a:endParaRPr lang="en-US" sz="1850" dirty="0"/>
          </a:p>
        </p:txBody>
      </p:sp>
      <p:pic>
        <p:nvPicPr>
          <p:cNvPr id="5" name="Image 0" descr="preencoded.png"/>
          <p:cNvPicPr>
            <a:picLocks noChangeAspect="1"/>
          </p:cNvPicPr>
          <p:nvPr/>
        </p:nvPicPr>
        <p:blipFill>
          <a:blip r:embed="rId3"/>
          <a:stretch>
            <a:fillRect/>
          </a:stretch>
        </p:blipFill>
        <p:spPr>
          <a:xfrm>
            <a:off x="5048131" y="2439114"/>
            <a:ext cx="4534138" cy="4534138"/>
          </a:xfrm>
          <a:prstGeom prst="rect">
            <a:avLst/>
          </a:prstGeom>
        </p:spPr>
      </p:pic>
      <p:pic>
        <p:nvPicPr>
          <p:cNvPr id="6" name="Image 1" descr="preencoded.png"/>
          <p:cNvPicPr>
            <a:picLocks noChangeAspect="1"/>
          </p:cNvPicPr>
          <p:nvPr/>
        </p:nvPicPr>
        <p:blipFill>
          <a:blip r:embed="rId4"/>
          <a:stretch>
            <a:fillRect/>
          </a:stretch>
        </p:blipFill>
        <p:spPr>
          <a:xfrm>
            <a:off x="6223516" y="3183969"/>
            <a:ext cx="358140" cy="447675"/>
          </a:xfrm>
          <a:prstGeom prst="rect">
            <a:avLst/>
          </a:prstGeom>
        </p:spPr>
      </p:pic>
      <p:sp>
        <p:nvSpPr>
          <p:cNvPr id="7" name="Text 3"/>
          <p:cNvSpPr/>
          <p:nvPr/>
        </p:nvSpPr>
        <p:spPr>
          <a:xfrm>
            <a:off x="9941243" y="285202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Xử lý lỗi</a:t>
            </a:r>
            <a:endParaRPr lang="en-US" sz="2200" dirty="0"/>
          </a:p>
        </p:txBody>
      </p:sp>
      <p:sp>
        <p:nvSpPr>
          <p:cNvPr id="8" name="Text 4"/>
          <p:cNvSpPr/>
          <p:nvPr/>
        </p:nvSpPr>
        <p:spPr>
          <a:xfrm>
            <a:off x="9941243" y="3347561"/>
            <a:ext cx="3851434"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Sử dụng try...except để bắt lỗi định dạng JSON không hợp lệ.</a:t>
            </a:r>
            <a:endParaRPr lang="en-US" sz="1850" dirty="0"/>
          </a:p>
        </p:txBody>
      </p:sp>
      <p:pic>
        <p:nvPicPr>
          <p:cNvPr id="9" name="Image 2" descr="preencoded.png"/>
          <p:cNvPicPr>
            <a:picLocks noChangeAspect="1"/>
          </p:cNvPicPr>
          <p:nvPr/>
        </p:nvPicPr>
        <p:blipFill>
          <a:blip r:embed="rId5"/>
          <a:stretch>
            <a:fillRect/>
          </a:stretch>
        </p:blipFill>
        <p:spPr>
          <a:xfrm>
            <a:off x="5048131" y="2439114"/>
            <a:ext cx="4534138" cy="4534138"/>
          </a:xfrm>
          <a:prstGeom prst="rect">
            <a:avLst/>
          </a:prstGeom>
        </p:spPr>
      </p:pic>
      <p:pic>
        <p:nvPicPr>
          <p:cNvPr id="10" name="Image 3" descr="preencoded.png"/>
          <p:cNvPicPr>
            <a:picLocks noChangeAspect="1"/>
          </p:cNvPicPr>
          <p:nvPr/>
        </p:nvPicPr>
        <p:blipFill>
          <a:blip r:embed="rId6"/>
          <a:stretch>
            <a:fillRect/>
          </a:stretch>
        </p:blipFill>
        <p:spPr>
          <a:xfrm>
            <a:off x="8434388" y="3569732"/>
            <a:ext cx="358140" cy="447675"/>
          </a:xfrm>
          <a:prstGeom prst="rect">
            <a:avLst/>
          </a:prstGeom>
        </p:spPr>
      </p:pic>
      <p:sp>
        <p:nvSpPr>
          <p:cNvPr id="11" name="Text 5"/>
          <p:cNvSpPr/>
          <p:nvPr/>
        </p:nvSpPr>
        <p:spPr>
          <a:xfrm>
            <a:off x="9941243" y="529863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Ghi JSON</a:t>
            </a:r>
            <a:endParaRPr lang="en-US" sz="2200" dirty="0"/>
          </a:p>
        </p:txBody>
      </p:sp>
      <p:sp>
        <p:nvSpPr>
          <p:cNvPr id="12" name="Text 6"/>
          <p:cNvSpPr/>
          <p:nvPr/>
        </p:nvSpPr>
        <p:spPr>
          <a:xfrm>
            <a:off x="9941243" y="5794177"/>
            <a:ext cx="3851434"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Dùng json.dump() để ghi dữ liệu vào file. Định dạng indent=4.</a:t>
            </a:r>
            <a:endParaRPr lang="en-US" sz="1850" dirty="0"/>
          </a:p>
        </p:txBody>
      </p:sp>
      <p:pic>
        <p:nvPicPr>
          <p:cNvPr id="13" name="Image 4" descr="preencoded.png"/>
          <p:cNvPicPr>
            <a:picLocks noChangeAspect="1"/>
          </p:cNvPicPr>
          <p:nvPr/>
        </p:nvPicPr>
        <p:blipFill>
          <a:blip r:embed="rId7"/>
          <a:stretch>
            <a:fillRect/>
          </a:stretch>
        </p:blipFill>
        <p:spPr>
          <a:xfrm>
            <a:off x="5048131" y="2439114"/>
            <a:ext cx="4534138" cy="4534138"/>
          </a:xfrm>
          <a:prstGeom prst="rect">
            <a:avLst/>
          </a:prstGeom>
        </p:spPr>
      </p:pic>
      <p:pic>
        <p:nvPicPr>
          <p:cNvPr id="14" name="Image 5" descr="preencoded.png"/>
          <p:cNvPicPr>
            <a:picLocks noChangeAspect="1"/>
          </p:cNvPicPr>
          <p:nvPr/>
        </p:nvPicPr>
        <p:blipFill>
          <a:blip r:embed="rId8"/>
          <a:stretch>
            <a:fillRect/>
          </a:stretch>
        </p:blipFill>
        <p:spPr>
          <a:xfrm>
            <a:off x="8048625" y="5780603"/>
            <a:ext cx="358140" cy="447675"/>
          </a:xfrm>
          <a:prstGeom prst="rect">
            <a:avLst/>
          </a:prstGeom>
        </p:spPr>
      </p:pic>
      <p:sp>
        <p:nvSpPr>
          <p:cNvPr id="15" name="Text 7"/>
          <p:cNvSpPr/>
          <p:nvPr/>
        </p:nvSpPr>
        <p:spPr>
          <a:xfrm>
            <a:off x="1872972" y="5298638"/>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Bắt lỗi ghi</a:t>
            </a:r>
            <a:endParaRPr lang="en-US" sz="2200" dirty="0"/>
          </a:p>
        </p:txBody>
      </p:sp>
      <p:sp>
        <p:nvSpPr>
          <p:cNvPr id="16" name="Text 8"/>
          <p:cNvSpPr/>
          <p:nvPr/>
        </p:nvSpPr>
        <p:spPr>
          <a:xfrm>
            <a:off x="837724" y="5794177"/>
            <a:ext cx="3851434" cy="766048"/>
          </a:xfrm>
          <a:prstGeom prst="rect">
            <a:avLst/>
          </a:prstGeom>
          <a:noFill/>
          <a:ln/>
        </p:spPr>
        <p:txBody>
          <a:bodyPr wrap="square" lIns="0" tIns="0" rIns="0" bIns="0" rtlCol="0" anchor="t"/>
          <a:lstStyle/>
          <a:p>
            <a:pPr marL="0" indent="0" algn="r">
              <a:lnSpc>
                <a:spcPts val="3000"/>
              </a:lnSpc>
              <a:buNone/>
            </a:pPr>
            <a:r>
              <a:rPr lang="en-US" sz="1850" dirty="0">
                <a:solidFill>
                  <a:srgbClr val="2B3541"/>
                </a:solidFill>
                <a:latin typeface="Funnel Sans" pitchFamily="34" charset="0"/>
                <a:ea typeface="Funnel Sans" pitchFamily="34" charset="-122"/>
                <a:cs typeface="Funnel Sans" pitchFamily="34" charset="-120"/>
              </a:rPr>
              <a:t>Xử lý ngoại lệ nếu không ghi được file JSON.</a:t>
            </a:r>
            <a:endParaRPr lang="en-US" sz="1850" dirty="0"/>
          </a:p>
        </p:txBody>
      </p:sp>
      <p:pic>
        <p:nvPicPr>
          <p:cNvPr id="17" name="Image 6" descr="preencoded.png"/>
          <p:cNvPicPr>
            <a:picLocks noChangeAspect="1"/>
          </p:cNvPicPr>
          <p:nvPr/>
        </p:nvPicPr>
        <p:blipFill>
          <a:blip r:embed="rId9"/>
          <a:stretch>
            <a:fillRect/>
          </a:stretch>
        </p:blipFill>
        <p:spPr>
          <a:xfrm>
            <a:off x="5048131" y="2439114"/>
            <a:ext cx="4534138" cy="4534138"/>
          </a:xfrm>
          <a:prstGeom prst="rect">
            <a:avLst/>
          </a:prstGeom>
        </p:spPr>
      </p:pic>
      <p:pic>
        <p:nvPicPr>
          <p:cNvPr id="18" name="Image 7" descr="preencoded.png"/>
          <p:cNvPicPr>
            <a:picLocks noChangeAspect="1"/>
          </p:cNvPicPr>
          <p:nvPr/>
        </p:nvPicPr>
        <p:blipFill>
          <a:blip r:embed="rId10"/>
          <a:stretch>
            <a:fillRect/>
          </a:stretch>
        </p:blipFill>
        <p:spPr>
          <a:xfrm>
            <a:off x="5837753" y="5394841"/>
            <a:ext cx="358140" cy="447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2924" y="678418"/>
            <a:ext cx="7610951" cy="1288256"/>
          </a:xfrm>
          <a:prstGeom prst="rect">
            <a:avLst/>
          </a:prstGeom>
          <a:noFill/>
          <a:ln/>
        </p:spPr>
        <p:txBody>
          <a:bodyPr wrap="square" lIns="0" tIns="0" rIns="0" bIns="0" rtlCol="0" anchor="t"/>
          <a:lstStyle/>
          <a:p>
            <a:pPr marL="0" indent="0" algn="l">
              <a:lnSpc>
                <a:spcPts val="5050"/>
              </a:lnSpc>
              <a:buNone/>
            </a:pPr>
            <a:r>
              <a:rPr lang="en-US" sz="4050" dirty="0">
                <a:solidFill>
                  <a:srgbClr val="051D3A"/>
                </a:solidFill>
                <a:latin typeface="Funnel Display" pitchFamily="34" charset="0"/>
                <a:ea typeface="Funnel Display" pitchFamily="34" charset="-122"/>
                <a:cs typeface="Funnel Display" pitchFamily="34" charset="-120"/>
              </a:rPr>
              <a:t>Chức năng chính - Thêm, Sửa, Xóa &amp; Tìm kiếm</a:t>
            </a:r>
            <a:endParaRPr lang="en-US" sz="4050" dirty="0"/>
          </a:p>
        </p:txBody>
      </p:sp>
      <p:pic>
        <p:nvPicPr>
          <p:cNvPr id="4" name="Image 1" descr="preencoded.png"/>
          <p:cNvPicPr>
            <a:picLocks noChangeAspect="1"/>
          </p:cNvPicPr>
          <p:nvPr/>
        </p:nvPicPr>
        <p:blipFill>
          <a:blip r:embed="rId4"/>
          <a:stretch>
            <a:fillRect/>
          </a:stretch>
        </p:blipFill>
        <p:spPr>
          <a:xfrm>
            <a:off x="6252924" y="2295168"/>
            <a:ext cx="1095018" cy="1313974"/>
          </a:xfrm>
          <a:prstGeom prst="rect">
            <a:avLst/>
          </a:prstGeom>
        </p:spPr>
      </p:pic>
      <p:sp>
        <p:nvSpPr>
          <p:cNvPr id="5" name="Text 1"/>
          <p:cNvSpPr/>
          <p:nvPr/>
        </p:nvSpPr>
        <p:spPr>
          <a:xfrm>
            <a:off x="7676436" y="2514124"/>
            <a:ext cx="2576512" cy="322064"/>
          </a:xfrm>
          <a:prstGeom prst="rect">
            <a:avLst/>
          </a:prstGeom>
          <a:noFill/>
          <a:ln/>
        </p:spPr>
        <p:txBody>
          <a:bodyPr wrap="none" lIns="0" tIns="0" rIns="0" bIns="0" rtlCol="0" anchor="t"/>
          <a:lstStyle/>
          <a:p>
            <a:pPr marL="0" indent="0" algn="l">
              <a:lnSpc>
                <a:spcPts val="2500"/>
              </a:lnSpc>
              <a:buNone/>
            </a:pPr>
            <a:r>
              <a:rPr lang="en-US" sz="2000" dirty="0">
                <a:solidFill>
                  <a:srgbClr val="2B3541"/>
                </a:solidFill>
                <a:latin typeface="Funnel Display" pitchFamily="34" charset="0"/>
                <a:ea typeface="Funnel Display" pitchFamily="34" charset="-122"/>
                <a:cs typeface="Funnel Display" pitchFamily="34" charset="-120"/>
              </a:rPr>
              <a:t>Thêm liên hệ</a:t>
            </a:r>
            <a:endParaRPr lang="en-US" sz="2000" dirty="0"/>
          </a:p>
        </p:txBody>
      </p:sp>
      <p:sp>
        <p:nvSpPr>
          <p:cNvPr id="6" name="Text 2"/>
          <p:cNvSpPr/>
          <p:nvPr/>
        </p:nvSpPr>
        <p:spPr>
          <a:xfrm>
            <a:off x="7676436" y="2967514"/>
            <a:ext cx="6187440" cy="350282"/>
          </a:xfrm>
          <a:prstGeom prst="rect">
            <a:avLst/>
          </a:prstGeom>
          <a:noFill/>
          <a:ln/>
        </p:spPr>
        <p:txBody>
          <a:bodyPr wrap="none" lIns="0" tIns="0" rIns="0" bIns="0" rtlCol="0" anchor="t"/>
          <a:lstStyle/>
          <a:p>
            <a:pPr marL="0" indent="0" algn="l">
              <a:lnSpc>
                <a:spcPts val="2750"/>
              </a:lnSpc>
              <a:buNone/>
            </a:pPr>
            <a:r>
              <a:rPr lang="en-US" sz="1700" dirty="0">
                <a:solidFill>
                  <a:srgbClr val="2B3541"/>
                </a:solidFill>
                <a:latin typeface="Funnel Sans" pitchFamily="34" charset="0"/>
                <a:ea typeface="Funnel Sans" pitchFamily="34" charset="-122"/>
                <a:cs typeface="Funnel Sans" pitchFamily="34" charset="-120"/>
              </a:rPr>
              <a:t>Lấy dữ liệu Entry, kiểm tra. Thêm vào danh sách và lưu JSON.</a:t>
            </a:r>
            <a:endParaRPr lang="en-US" sz="1700" dirty="0"/>
          </a:p>
        </p:txBody>
      </p:sp>
      <p:pic>
        <p:nvPicPr>
          <p:cNvPr id="7" name="Image 2" descr="preencoded.png"/>
          <p:cNvPicPr>
            <a:picLocks noChangeAspect="1"/>
          </p:cNvPicPr>
          <p:nvPr/>
        </p:nvPicPr>
        <p:blipFill>
          <a:blip r:embed="rId5"/>
          <a:stretch>
            <a:fillRect/>
          </a:stretch>
        </p:blipFill>
        <p:spPr>
          <a:xfrm>
            <a:off x="6252924" y="3609142"/>
            <a:ext cx="1095018" cy="1313974"/>
          </a:xfrm>
          <a:prstGeom prst="rect">
            <a:avLst/>
          </a:prstGeom>
        </p:spPr>
      </p:pic>
      <p:sp>
        <p:nvSpPr>
          <p:cNvPr id="8" name="Text 3"/>
          <p:cNvSpPr/>
          <p:nvPr/>
        </p:nvSpPr>
        <p:spPr>
          <a:xfrm>
            <a:off x="7676436" y="3828098"/>
            <a:ext cx="2576512" cy="322064"/>
          </a:xfrm>
          <a:prstGeom prst="rect">
            <a:avLst/>
          </a:prstGeom>
          <a:noFill/>
          <a:ln/>
        </p:spPr>
        <p:txBody>
          <a:bodyPr wrap="none" lIns="0" tIns="0" rIns="0" bIns="0" rtlCol="0" anchor="t"/>
          <a:lstStyle/>
          <a:p>
            <a:pPr marL="0" indent="0" algn="l">
              <a:lnSpc>
                <a:spcPts val="2500"/>
              </a:lnSpc>
              <a:buNone/>
            </a:pPr>
            <a:r>
              <a:rPr lang="en-US" sz="2000" dirty="0">
                <a:solidFill>
                  <a:srgbClr val="2B3541"/>
                </a:solidFill>
                <a:latin typeface="Funnel Display" pitchFamily="34" charset="0"/>
                <a:ea typeface="Funnel Display" pitchFamily="34" charset="-122"/>
                <a:cs typeface="Funnel Display" pitchFamily="34" charset="-120"/>
              </a:rPr>
              <a:t>Sửa liên hệ</a:t>
            </a:r>
            <a:endParaRPr lang="en-US" sz="2000" dirty="0"/>
          </a:p>
        </p:txBody>
      </p:sp>
      <p:sp>
        <p:nvSpPr>
          <p:cNvPr id="9" name="Text 4"/>
          <p:cNvSpPr/>
          <p:nvPr/>
        </p:nvSpPr>
        <p:spPr>
          <a:xfrm>
            <a:off x="7676436" y="4281488"/>
            <a:ext cx="6187440" cy="350282"/>
          </a:xfrm>
          <a:prstGeom prst="rect">
            <a:avLst/>
          </a:prstGeom>
          <a:noFill/>
          <a:ln/>
        </p:spPr>
        <p:txBody>
          <a:bodyPr wrap="none" lIns="0" tIns="0" rIns="0" bIns="0" rtlCol="0" anchor="t"/>
          <a:lstStyle/>
          <a:p>
            <a:pPr marL="0" indent="0" algn="l">
              <a:lnSpc>
                <a:spcPts val="2750"/>
              </a:lnSpc>
              <a:buNone/>
            </a:pPr>
            <a:r>
              <a:rPr lang="en-US" sz="1700" dirty="0">
                <a:solidFill>
                  <a:srgbClr val="2B3541"/>
                </a:solidFill>
                <a:latin typeface="Funnel Sans" pitchFamily="34" charset="0"/>
                <a:ea typeface="Funnel Sans" pitchFamily="34" charset="-122"/>
                <a:cs typeface="Funnel Sans" pitchFamily="34" charset="-120"/>
              </a:rPr>
              <a:t>Chọn từ bảng, hiển thị lên Entry. Cập nhật và lưu JSON.</a:t>
            </a:r>
            <a:endParaRPr lang="en-US" sz="1700" dirty="0"/>
          </a:p>
        </p:txBody>
      </p:sp>
      <p:pic>
        <p:nvPicPr>
          <p:cNvPr id="10" name="Image 3" descr="preencoded.png"/>
          <p:cNvPicPr>
            <a:picLocks noChangeAspect="1"/>
          </p:cNvPicPr>
          <p:nvPr/>
        </p:nvPicPr>
        <p:blipFill>
          <a:blip r:embed="rId6"/>
          <a:stretch>
            <a:fillRect/>
          </a:stretch>
        </p:blipFill>
        <p:spPr>
          <a:xfrm>
            <a:off x="6252924" y="4923115"/>
            <a:ext cx="1095018" cy="1313974"/>
          </a:xfrm>
          <a:prstGeom prst="rect">
            <a:avLst/>
          </a:prstGeom>
        </p:spPr>
      </p:pic>
      <p:sp>
        <p:nvSpPr>
          <p:cNvPr id="11" name="Text 5"/>
          <p:cNvSpPr/>
          <p:nvPr/>
        </p:nvSpPr>
        <p:spPr>
          <a:xfrm>
            <a:off x="7676436" y="5142071"/>
            <a:ext cx="2576512" cy="322064"/>
          </a:xfrm>
          <a:prstGeom prst="rect">
            <a:avLst/>
          </a:prstGeom>
          <a:noFill/>
          <a:ln/>
        </p:spPr>
        <p:txBody>
          <a:bodyPr wrap="none" lIns="0" tIns="0" rIns="0" bIns="0" rtlCol="0" anchor="t"/>
          <a:lstStyle/>
          <a:p>
            <a:pPr marL="0" indent="0" algn="l">
              <a:lnSpc>
                <a:spcPts val="2500"/>
              </a:lnSpc>
              <a:buNone/>
            </a:pPr>
            <a:r>
              <a:rPr lang="en-US" sz="2000" dirty="0">
                <a:solidFill>
                  <a:srgbClr val="2B3541"/>
                </a:solidFill>
                <a:latin typeface="Funnel Display" pitchFamily="34" charset="0"/>
                <a:ea typeface="Funnel Display" pitchFamily="34" charset="-122"/>
                <a:cs typeface="Funnel Display" pitchFamily="34" charset="-120"/>
              </a:rPr>
              <a:t>Xóa liên hệ</a:t>
            </a:r>
            <a:endParaRPr lang="en-US" sz="2000" dirty="0"/>
          </a:p>
        </p:txBody>
      </p:sp>
      <p:sp>
        <p:nvSpPr>
          <p:cNvPr id="12" name="Text 6"/>
          <p:cNvSpPr/>
          <p:nvPr/>
        </p:nvSpPr>
        <p:spPr>
          <a:xfrm>
            <a:off x="7676436" y="5595461"/>
            <a:ext cx="6187440" cy="350282"/>
          </a:xfrm>
          <a:prstGeom prst="rect">
            <a:avLst/>
          </a:prstGeom>
          <a:noFill/>
          <a:ln/>
        </p:spPr>
        <p:txBody>
          <a:bodyPr wrap="none" lIns="0" tIns="0" rIns="0" bIns="0" rtlCol="0" anchor="t"/>
          <a:lstStyle/>
          <a:p>
            <a:pPr marL="0" indent="0" algn="l">
              <a:lnSpc>
                <a:spcPts val="2750"/>
              </a:lnSpc>
              <a:buNone/>
            </a:pPr>
            <a:r>
              <a:rPr lang="en-US" sz="1700" dirty="0">
                <a:solidFill>
                  <a:srgbClr val="2B3541"/>
                </a:solidFill>
                <a:latin typeface="Funnel Sans" pitchFamily="34" charset="0"/>
                <a:ea typeface="Funnel Sans" pitchFamily="34" charset="-122"/>
                <a:cs typeface="Funnel Sans" pitchFamily="34" charset="-120"/>
              </a:rPr>
              <a:t>Chọn từ bảng, xóa khỏi danh sách. Cập nhật và lưu JSON.</a:t>
            </a:r>
            <a:endParaRPr lang="en-US" sz="1700" dirty="0"/>
          </a:p>
        </p:txBody>
      </p:sp>
      <p:pic>
        <p:nvPicPr>
          <p:cNvPr id="13" name="Image 4" descr="preencoded.png"/>
          <p:cNvPicPr>
            <a:picLocks noChangeAspect="1"/>
          </p:cNvPicPr>
          <p:nvPr/>
        </p:nvPicPr>
        <p:blipFill>
          <a:blip r:embed="rId7"/>
          <a:stretch>
            <a:fillRect/>
          </a:stretch>
        </p:blipFill>
        <p:spPr>
          <a:xfrm>
            <a:off x="6252924" y="6237089"/>
            <a:ext cx="1095018" cy="1313974"/>
          </a:xfrm>
          <a:prstGeom prst="rect">
            <a:avLst/>
          </a:prstGeom>
        </p:spPr>
      </p:pic>
      <p:sp>
        <p:nvSpPr>
          <p:cNvPr id="14" name="Text 7"/>
          <p:cNvSpPr/>
          <p:nvPr/>
        </p:nvSpPr>
        <p:spPr>
          <a:xfrm>
            <a:off x="7676436" y="6456045"/>
            <a:ext cx="2576512" cy="322064"/>
          </a:xfrm>
          <a:prstGeom prst="rect">
            <a:avLst/>
          </a:prstGeom>
          <a:noFill/>
          <a:ln/>
        </p:spPr>
        <p:txBody>
          <a:bodyPr wrap="none" lIns="0" tIns="0" rIns="0" bIns="0" rtlCol="0" anchor="t"/>
          <a:lstStyle/>
          <a:p>
            <a:pPr marL="0" indent="0" algn="l">
              <a:lnSpc>
                <a:spcPts val="2500"/>
              </a:lnSpc>
              <a:buNone/>
            </a:pPr>
            <a:r>
              <a:rPr lang="en-US" sz="2000" dirty="0">
                <a:solidFill>
                  <a:srgbClr val="2B3541"/>
                </a:solidFill>
                <a:latin typeface="Funnel Display" pitchFamily="34" charset="0"/>
                <a:ea typeface="Funnel Display" pitchFamily="34" charset="-122"/>
                <a:cs typeface="Funnel Display" pitchFamily="34" charset="-120"/>
              </a:rPr>
              <a:t>Tìm kiếm</a:t>
            </a:r>
            <a:endParaRPr lang="en-US" sz="2000" dirty="0"/>
          </a:p>
        </p:txBody>
      </p:sp>
      <p:sp>
        <p:nvSpPr>
          <p:cNvPr id="15" name="Text 8"/>
          <p:cNvSpPr/>
          <p:nvPr/>
        </p:nvSpPr>
        <p:spPr>
          <a:xfrm>
            <a:off x="7676436" y="6909435"/>
            <a:ext cx="6187440" cy="350282"/>
          </a:xfrm>
          <a:prstGeom prst="rect">
            <a:avLst/>
          </a:prstGeom>
          <a:noFill/>
          <a:ln/>
        </p:spPr>
        <p:txBody>
          <a:bodyPr wrap="none" lIns="0" tIns="0" rIns="0" bIns="0" rtlCol="0" anchor="t"/>
          <a:lstStyle/>
          <a:p>
            <a:pPr marL="0" indent="0" algn="l">
              <a:lnSpc>
                <a:spcPts val="2750"/>
              </a:lnSpc>
              <a:buNone/>
            </a:pPr>
            <a:r>
              <a:rPr lang="en-US" sz="1700" dirty="0">
                <a:solidFill>
                  <a:srgbClr val="2B3541"/>
                </a:solidFill>
                <a:latin typeface="Funnel Sans" pitchFamily="34" charset="0"/>
                <a:ea typeface="Funnel Sans" pitchFamily="34" charset="-122"/>
                <a:cs typeface="Funnel Sans" pitchFamily="34" charset="-120"/>
              </a:rPr>
              <a:t>Lấy tên từ Entry. Hiển thị kết quả trong bảng.</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71751" y="1543883"/>
            <a:ext cx="9016127" cy="564475"/>
          </a:xfrm>
          <a:prstGeom prst="rect">
            <a:avLst/>
          </a:prstGeom>
          <a:noFill/>
          <a:ln/>
        </p:spPr>
        <p:txBody>
          <a:bodyPr wrap="none" lIns="0" tIns="0" rIns="0" bIns="0" rtlCol="0" anchor="t"/>
          <a:lstStyle/>
          <a:p>
            <a:pPr marL="0" indent="0" algn="l">
              <a:lnSpc>
                <a:spcPts val="4400"/>
              </a:lnSpc>
              <a:buNone/>
            </a:pPr>
            <a:r>
              <a:rPr lang="en-US" sz="3550" dirty="0">
                <a:solidFill>
                  <a:srgbClr val="051D3A"/>
                </a:solidFill>
                <a:latin typeface="Funnel Display" pitchFamily="34" charset="0"/>
                <a:ea typeface="Funnel Display" pitchFamily="34" charset="-122"/>
                <a:cs typeface="Funnel Display" pitchFamily="34" charset="-120"/>
              </a:rPr>
              <a:t>Chức năng chính - Kiểm tra &amp; Kết quả mẫu</a:t>
            </a:r>
            <a:endParaRPr lang="en-US" sz="3550" dirty="0"/>
          </a:p>
        </p:txBody>
      </p:sp>
      <p:sp>
        <p:nvSpPr>
          <p:cNvPr id="4" name="Text 1"/>
          <p:cNvSpPr/>
          <p:nvPr/>
        </p:nvSpPr>
        <p:spPr>
          <a:xfrm>
            <a:off x="671751" y="2492216"/>
            <a:ext cx="6499503" cy="633293"/>
          </a:xfrm>
          <a:prstGeom prst="rect">
            <a:avLst/>
          </a:prstGeom>
          <a:noFill/>
          <a:ln/>
        </p:spPr>
        <p:txBody>
          <a:bodyPr wrap="none" lIns="0" tIns="0" rIns="0" bIns="0" rtlCol="0" anchor="t"/>
          <a:lstStyle/>
          <a:p>
            <a:pPr marL="0" indent="0" algn="ctr">
              <a:lnSpc>
                <a:spcPts val="4950"/>
              </a:lnSpc>
              <a:buNone/>
            </a:pPr>
            <a:r>
              <a:rPr lang="en-US" sz="4950" dirty="0">
                <a:solidFill>
                  <a:srgbClr val="2B3541"/>
                </a:solidFill>
                <a:latin typeface="Funnel Display" pitchFamily="34" charset="0"/>
                <a:ea typeface="Funnel Display" pitchFamily="34" charset="-122"/>
                <a:cs typeface="Funnel Display" pitchFamily="34" charset="-120"/>
              </a:rPr>
              <a:t>1</a:t>
            </a:r>
            <a:endParaRPr lang="en-US" sz="4950" dirty="0"/>
          </a:p>
        </p:txBody>
      </p:sp>
      <p:sp>
        <p:nvSpPr>
          <p:cNvPr id="5" name="Text 2"/>
          <p:cNvSpPr/>
          <p:nvPr/>
        </p:nvSpPr>
        <p:spPr>
          <a:xfrm>
            <a:off x="2792492" y="3365421"/>
            <a:ext cx="2257901" cy="282178"/>
          </a:xfrm>
          <a:prstGeom prst="rect">
            <a:avLst/>
          </a:prstGeom>
          <a:noFill/>
          <a:ln/>
        </p:spPr>
        <p:txBody>
          <a:bodyPr wrap="none" lIns="0" tIns="0" rIns="0" bIns="0" rtlCol="0" anchor="t"/>
          <a:lstStyle/>
          <a:p>
            <a:pPr marL="0" indent="0" algn="ctr">
              <a:lnSpc>
                <a:spcPts val="2200"/>
              </a:lnSpc>
              <a:buNone/>
            </a:pPr>
            <a:r>
              <a:rPr lang="en-US" sz="1750" dirty="0">
                <a:solidFill>
                  <a:srgbClr val="2B3541"/>
                </a:solidFill>
                <a:latin typeface="Funnel Display" pitchFamily="34" charset="0"/>
                <a:ea typeface="Funnel Display" pitchFamily="34" charset="-122"/>
                <a:cs typeface="Funnel Display" pitchFamily="34" charset="-120"/>
              </a:rPr>
              <a:t>Thêm liên hệ</a:t>
            </a:r>
            <a:endParaRPr lang="en-US" sz="1750" dirty="0"/>
          </a:p>
        </p:txBody>
      </p:sp>
      <p:sp>
        <p:nvSpPr>
          <p:cNvPr id="6" name="Text 3"/>
          <p:cNvSpPr/>
          <p:nvPr/>
        </p:nvSpPr>
        <p:spPr>
          <a:xfrm>
            <a:off x="671751" y="3762732"/>
            <a:ext cx="6499503" cy="307062"/>
          </a:xfrm>
          <a:prstGeom prst="rect">
            <a:avLst/>
          </a:prstGeom>
          <a:noFill/>
          <a:ln/>
        </p:spPr>
        <p:txBody>
          <a:bodyPr wrap="none" lIns="0" tIns="0" rIns="0" bIns="0" rtlCol="0" anchor="t"/>
          <a:lstStyle/>
          <a:p>
            <a:pPr marL="0" indent="0" algn="ctr">
              <a:lnSpc>
                <a:spcPts val="2400"/>
              </a:lnSpc>
              <a:buNone/>
            </a:pPr>
            <a:r>
              <a:rPr lang="en-US" sz="1500" dirty="0">
                <a:solidFill>
                  <a:srgbClr val="2B3541"/>
                </a:solidFill>
                <a:latin typeface="Funnel Sans" pitchFamily="34" charset="0"/>
                <a:ea typeface="Funnel Sans" pitchFamily="34" charset="-122"/>
                <a:cs typeface="Funnel Sans" pitchFamily="34" charset="-120"/>
              </a:rPr>
              <a:t>Thêm "Nguyen", "0123" xuất hiện trong bảng.</a:t>
            </a:r>
            <a:endParaRPr lang="en-US" sz="1500" dirty="0"/>
          </a:p>
        </p:txBody>
      </p:sp>
      <p:sp>
        <p:nvSpPr>
          <p:cNvPr id="7" name="Text 4"/>
          <p:cNvSpPr/>
          <p:nvPr/>
        </p:nvSpPr>
        <p:spPr>
          <a:xfrm>
            <a:off x="7459147" y="2492216"/>
            <a:ext cx="6499503" cy="633293"/>
          </a:xfrm>
          <a:prstGeom prst="rect">
            <a:avLst/>
          </a:prstGeom>
          <a:noFill/>
          <a:ln/>
        </p:spPr>
        <p:txBody>
          <a:bodyPr wrap="none" lIns="0" tIns="0" rIns="0" bIns="0" rtlCol="0" anchor="t"/>
          <a:lstStyle/>
          <a:p>
            <a:pPr marL="0" indent="0" algn="ctr">
              <a:lnSpc>
                <a:spcPts val="4950"/>
              </a:lnSpc>
              <a:buNone/>
            </a:pPr>
            <a:r>
              <a:rPr lang="en-US" sz="4950" dirty="0">
                <a:solidFill>
                  <a:srgbClr val="2B3541"/>
                </a:solidFill>
                <a:latin typeface="Funnel Display" pitchFamily="34" charset="0"/>
                <a:ea typeface="Funnel Display" pitchFamily="34" charset="-122"/>
                <a:cs typeface="Funnel Display" pitchFamily="34" charset="-120"/>
              </a:rPr>
              <a:t>2</a:t>
            </a:r>
            <a:endParaRPr lang="en-US" sz="4950" dirty="0"/>
          </a:p>
        </p:txBody>
      </p:sp>
      <p:sp>
        <p:nvSpPr>
          <p:cNvPr id="8" name="Text 5"/>
          <p:cNvSpPr/>
          <p:nvPr/>
        </p:nvSpPr>
        <p:spPr>
          <a:xfrm>
            <a:off x="9579888" y="3365421"/>
            <a:ext cx="2257901" cy="282178"/>
          </a:xfrm>
          <a:prstGeom prst="rect">
            <a:avLst/>
          </a:prstGeom>
          <a:noFill/>
          <a:ln/>
        </p:spPr>
        <p:txBody>
          <a:bodyPr wrap="none" lIns="0" tIns="0" rIns="0" bIns="0" rtlCol="0" anchor="t"/>
          <a:lstStyle/>
          <a:p>
            <a:pPr marL="0" indent="0" algn="ctr">
              <a:lnSpc>
                <a:spcPts val="2200"/>
              </a:lnSpc>
              <a:buNone/>
            </a:pPr>
            <a:r>
              <a:rPr lang="en-US" sz="1750" dirty="0">
                <a:solidFill>
                  <a:srgbClr val="2B3541"/>
                </a:solidFill>
                <a:latin typeface="Funnel Display" pitchFamily="34" charset="0"/>
                <a:ea typeface="Funnel Display" pitchFamily="34" charset="-122"/>
                <a:cs typeface="Funnel Display" pitchFamily="34" charset="-120"/>
              </a:rPr>
              <a:t>Sửa dữ liệu</a:t>
            </a:r>
            <a:endParaRPr lang="en-US" sz="1750" dirty="0"/>
          </a:p>
        </p:txBody>
      </p:sp>
      <p:sp>
        <p:nvSpPr>
          <p:cNvPr id="9" name="Text 6"/>
          <p:cNvSpPr/>
          <p:nvPr/>
        </p:nvSpPr>
        <p:spPr>
          <a:xfrm>
            <a:off x="7459147" y="3762732"/>
            <a:ext cx="6499503" cy="307062"/>
          </a:xfrm>
          <a:prstGeom prst="rect">
            <a:avLst/>
          </a:prstGeom>
          <a:noFill/>
          <a:ln/>
        </p:spPr>
        <p:txBody>
          <a:bodyPr wrap="none" lIns="0" tIns="0" rIns="0" bIns="0" rtlCol="0" anchor="t"/>
          <a:lstStyle/>
          <a:p>
            <a:pPr marL="0" indent="0" algn="ctr">
              <a:lnSpc>
                <a:spcPts val="2400"/>
              </a:lnSpc>
              <a:buNone/>
            </a:pPr>
            <a:r>
              <a:rPr lang="en-US" sz="1500" dirty="0">
                <a:solidFill>
                  <a:srgbClr val="2B3541"/>
                </a:solidFill>
                <a:latin typeface="Funnel Sans" pitchFamily="34" charset="0"/>
                <a:ea typeface="Funnel Sans" pitchFamily="34" charset="-122"/>
                <a:cs typeface="Funnel Sans" pitchFamily="34" charset="-120"/>
              </a:rPr>
              <a:t>Thay đổi số điện thoại sẽ cập nhật trong file JSON.</a:t>
            </a:r>
            <a:endParaRPr lang="en-US" sz="1500" dirty="0"/>
          </a:p>
        </p:txBody>
      </p:sp>
      <p:sp>
        <p:nvSpPr>
          <p:cNvPr id="10" name="Text 7"/>
          <p:cNvSpPr/>
          <p:nvPr/>
        </p:nvSpPr>
        <p:spPr>
          <a:xfrm>
            <a:off x="671751" y="4741545"/>
            <a:ext cx="6499503" cy="633293"/>
          </a:xfrm>
          <a:prstGeom prst="rect">
            <a:avLst/>
          </a:prstGeom>
          <a:noFill/>
          <a:ln/>
        </p:spPr>
        <p:txBody>
          <a:bodyPr wrap="none" lIns="0" tIns="0" rIns="0" bIns="0" rtlCol="0" anchor="t"/>
          <a:lstStyle/>
          <a:p>
            <a:pPr marL="0" indent="0" algn="ctr">
              <a:lnSpc>
                <a:spcPts val="4950"/>
              </a:lnSpc>
              <a:buNone/>
            </a:pPr>
            <a:r>
              <a:rPr lang="en-US" sz="4950" dirty="0">
                <a:solidFill>
                  <a:srgbClr val="2B3541"/>
                </a:solidFill>
                <a:latin typeface="Funnel Display" pitchFamily="34" charset="0"/>
                <a:ea typeface="Funnel Display" pitchFamily="34" charset="-122"/>
                <a:cs typeface="Funnel Display" pitchFamily="34" charset="-120"/>
              </a:rPr>
              <a:t>3</a:t>
            </a:r>
            <a:endParaRPr lang="en-US" sz="4950" dirty="0"/>
          </a:p>
        </p:txBody>
      </p:sp>
      <p:sp>
        <p:nvSpPr>
          <p:cNvPr id="11" name="Text 8"/>
          <p:cNvSpPr/>
          <p:nvPr/>
        </p:nvSpPr>
        <p:spPr>
          <a:xfrm>
            <a:off x="2792492" y="5614749"/>
            <a:ext cx="2257901" cy="282178"/>
          </a:xfrm>
          <a:prstGeom prst="rect">
            <a:avLst/>
          </a:prstGeom>
          <a:noFill/>
          <a:ln/>
        </p:spPr>
        <p:txBody>
          <a:bodyPr wrap="none" lIns="0" tIns="0" rIns="0" bIns="0" rtlCol="0" anchor="t"/>
          <a:lstStyle/>
          <a:p>
            <a:pPr marL="0" indent="0" algn="ctr">
              <a:lnSpc>
                <a:spcPts val="2200"/>
              </a:lnSpc>
              <a:buNone/>
            </a:pPr>
            <a:r>
              <a:rPr lang="en-US" sz="1750" dirty="0">
                <a:solidFill>
                  <a:srgbClr val="2B3541"/>
                </a:solidFill>
                <a:latin typeface="Funnel Display" pitchFamily="34" charset="0"/>
                <a:ea typeface="Funnel Display" pitchFamily="34" charset="-122"/>
                <a:cs typeface="Funnel Display" pitchFamily="34" charset="-120"/>
              </a:rPr>
              <a:t>Xóa liên hệ</a:t>
            </a:r>
            <a:endParaRPr lang="en-US" sz="1750" dirty="0"/>
          </a:p>
        </p:txBody>
      </p:sp>
      <p:sp>
        <p:nvSpPr>
          <p:cNvPr id="12" name="Text 9"/>
          <p:cNvSpPr/>
          <p:nvPr/>
        </p:nvSpPr>
        <p:spPr>
          <a:xfrm>
            <a:off x="671751" y="6012061"/>
            <a:ext cx="6499503" cy="307062"/>
          </a:xfrm>
          <a:prstGeom prst="rect">
            <a:avLst/>
          </a:prstGeom>
          <a:noFill/>
          <a:ln/>
        </p:spPr>
        <p:txBody>
          <a:bodyPr wrap="none" lIns="0" tIns="0" rIns="0" bIns="0" rtlCol="0" anchor="t"/>
          <a:lstStyle/>
          <a:p>
            <a:pPr marL="0" indent="0" algn="ctr">
              <a:lnSpc>
                <a:spcPts val="2400"/>
              </a:lnSpc>
              <a:buNone/>
            </a:pPr>
            <a:r>
              <a:rPr lang="en-US" sz="1500" dirty="0">
                <a:solidFill>
                  <a:srgbClr val="2B3541"/>
                </a:solidFill>
                <a:latin typeface="Funnel Sans" pitchFamily="34" charset="0"/>
                <a:ea typeface="Funnel Sans" pitchFamily="34" charset="-122"/>
                <a:cs typeface="Funnel Sans" pitchFamily="34" charset="-120"/>
              </a:rPr>
              <a:t>Liên hệ bị xóa khỏi bảng và file JSON.</a:t>
            </a:r>
            <a:endParaRPr lang="en-US" sz="1500" dirty="0"/>
          </a:p>
        </p:txBody>
      </p:sp>
      <p:sp>
        <p:nvSpPr>
          <p:cNvPr id="13" name="Text 10"/>
          <p:cNvSpPr/>
          <p:nvPr/>
        </p:nvSpPr>
        <p:spPr>
          <a:xfrm>
            <a:off x="7459147" y="4741545"/>
            <a:ext cx="6499503" cy="633293"/>
          </a:xfrm>
          <a:prstGeom prst="rect">
            <a:avLst/>
          </a:prstGeom>
          <a:noFill/>
          <a:ln/>
        </p:spPr>
        <p:txBody>
          <a:bodyPr wrap="none" lIns="0" tIns="0" rIns="0" bIns="0" rtlCol="0" anchor="t"/>
          <a:lstStyle/>
          <a:p>
            <a:pPr marL="0" indent="0" algn="ctr">
              <a:lnSpc>
                <a:spcPts val="4950"/>
              </a:lnSpc>
              <a:buNone/>
            </a:pPr>
            <a:r>
              <a:rPr lang="en-US" sz="4950" dirty="0">
                <a:solidFill>
                  <a:srgbClr val="2B3541"/>
                </a:solidFill>
                <a:latin typeface="Funnel Display" pitchFamily="34" charset="0"/>
                <a:ea typeface="Funnel Display" pitchFamily="34" charset="-122"/>
                <a:cs typeface="Funnel Display" pitchFamily="34" charset="-120"/>
              </a:rPr>
              <a:t>4</a:t>
            </a:r>
            <a:endParaRPr lang="en-US" sz="4950" dirty="0"/>
          </a:p>
        </p:txBody>
      </p:sp>
      <p:sp>
        <p:nvSpPr>
          <p:cNvPr id="14" name="Text 11"/>
          <p:cNvSpPr/>
          <p:nvPr/>
        </p:nvSpPr>
        <p:spPr>
          <a:xfrm>
            <a:off x="9579888" y="5614749"/>
            <a:ext cx="2257901" cy="282178"/>
          </a:xfrm>
          <a:prstGeom prst="rect">
            <a:avLst/>
          </a:prstGeom>
          <a:noFill/>
          <a:ln/>
        </p:spPr>
        <p:txBody>
          <a:bodyPr wrap="none" lIns="0" tIns="0" rIns="0" bIns="0" rtlCol="0" anchor="t"/>
          <a:lstStyle/>
          <a:p>
            <a:pPr marL="0" indent="0" algn="ctr">
              <a:lnSpc>
                <a:spcPts val="2200"/>
              </a:lnSpc>
              <a:buNone/>
            </a:pPr>
            <a:r>
              <a:rPr lang="en-US" sz="1750" dirty="0">
                <a:solidFill>
                  <a:srgbClr val="2B3541"/>
                </a:solidFill>
                <a:latin typeface="Funnel Display" pitchFamily="34" charset="0"/>
                <a:ea typeface="Funnel Display" pitchFamily="34" charset="-122"/>
                <a:cs typeface="Funnel Display" pitchFamily="34" charset="-120"/>
              </a:rPr>
              <a:t>Tìm kiếm</a:t>
            </a:r>
            <a:endParaRPr lang="en-US" sz="1750" dirty="0"/>
          </a:p>
        </p:txBody>
      </p:sp>
      <p:sp>
        <p:nvSpPr>
          <p:cNvPr id="15" name="Text 12"/>
          <p:cNvSpPr/>
          <p:nvPr/>
        </p:nvSpPr>
        <p:spPr>
          <a:xfrm>
            <a:off x="7459147" y="6012061"/>
            <a:ext cx="6499503" cy="307062"/>
          </a:xfrm>
          <a:prstGeom prst="rect">
            <a:avLst/>
          </a:prstGeom>
          <a:noFill/>
          <a:ln/>
        </p:spPr>
        <p:txBody>
          <a:bodyPr wrap="none" lIns="0" tIns="0" rIns="0" bIns="0" rtlCol="0" anchor="t"/>
          <a:lstStyle/>
          <a:p>
            <a:pPr marL="0" indent="0" algn="ctr">
              <a:lnSpc>
                <a:spcPts val="2400"/>
              </a:lnSpc>
              <a:buNone/>
            </a:pPr>
            <a:r>
              <a:rPr lang="en-US" sz="1500" dirty="0">
                <a:solidFill>
                  <a:srgbClr val="2B3541"/>
                </a:solidFill>
                <a:latin typeface="Funnel Sans" pitchFamily="34" charset="0"/>
                <a:ea typeface="Funnel Sans" pitchFamily="34" charset="-122"/>
                <a:cs typeface="Funnel Sans" pitchFamily="34" charset="-120"/>
              </a:rPr>
              <a:t>Kết quả tìm kiếm theo tên chính xác.</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2000012"/>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51D3A"/>
                </a:solidFill>
                <a:latin typeface="Funnel Display" pitchFamily="34" charset="0"/>
                <a:ea typeface="Funnel Display" pitchFamily="34" charset="-122"/>
                <a:cs typeface="Funnel Display" pitchFamily="34" charset="-120"/>
              </a:rPr>
              <a:t>Kết luận</a:t>
            </a:r>
            <a:endParaRPr lang="en-US" sz="4400" dirty="0"/>
          </a:p>
        </p:txBody>
      </p:sp>
      <p:sp>
        <p:nvSpPr>
          <p:cNvPr id="4" name="Shape 1"/>
          <p:cNvSpPr/>
          <p:nvPr/>
        </p:nvSpPr>
        <p:spPr>
          <a:xfrm>
            <a:off x="6324124" y="3063002"/>
            <a:ext cx="538520" cy="538520"/>
          </a:xfrm>
          <a:prstGeom prst="roundRect">
            <a:avLst>
              <a:gd name="adj" fmla="val 18670"/>
            </a:avLst>
          </a:prstGeom>
          <a:solidFill>
            <a:srgbClr val="FAF5EB"/>
          </a:solidFill>
          <a:ln w="7620">
            <a:solidFill>
              <a:srgbClr val="D5CDBE"/>
            </a:solidFill>
            <a:prstDash val="solid"/>
          </a:ln>
        </p:spPr>
      </p:sp>
      <p:pic>
        <p:nvPicPr>
          <p:cNvPr id="5" name="Image 1" descr="preencoded.png"/>
          <p:cNvPicPr>
            <a:picLocks noChangeAspect="1"/>
          </p:cNvPicPr>
          <p:nvPr/>
        </p:nvPicPr>
        <p:blipFill>
          <a:blip r:embed="rId4"/>
          <a:stretch>
            <a:fillRect/>
          </a:stretch>
        </p:blipFill>
        <p:spPr>
          <a:xfrm>
            <a:off x="6424374" y="3120985"/>
            <a:ext cx="337899" cy="422434"/>
          </a:xfrm>
          <a:prstGeom prst="rect">
            <a:avLst/>
          </a:prstGeom>
        </p:spPr>
      </p:pic>
      <p:sp>
        <p:nvSpPr>
          <p:cNvPr id="6" name="Text 2"/>
          <p:cNvSpPr/>
          <p:nvPr/>
        </p:nvSpPr>
        <p:spPr>
          <a:xfrm>
            <a:off x="7101959" y="3145274"/>
            <a:ext cx="2806898"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Hoàn thành mục tiêu</a:t>
            </a:r>
            <a:endParaRPr lang="en-US" sz="2200" dirty="0"/>
          </a:p>
        </p:txBody>
      </p:sp>
      <p:sp>
        <p:nvSpPr>
          <p:cNvPr id="7" name="Text 3"/>
          <p:cNvSpPr/>
          <p:nvPr/>
        </p:nvSpPr>
        <p:spPr>
          <a:xfrm>
            <a:off x="7101959" y="3640812"/>
            <a:ext cx="2806898"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Ứng dụng quản lý danh bạ đơn giản, dễ sử dụng.</a:t>
            </a:r>
            <a:endParaRPr lang="en-US" sz="1850" dirty="0"/>
          </a:p>
        </p:txBody>
      </p:sp>
      <p:sp>
        <p:nvSpPr>
          <p:cNvPr id="8" name="Shape 4"/>
          <p:cNvSpPr/>
          <p:nvPr/>
        </p:nvSpPr>
        <p:spPr>
          <a:xfrm>
            <a:off x="10208062" y="3063002"/>
            <a:ext cx="538520" cy="538520"/>
          </a:xfrm>
          <a:prstGeom prst="roundRect">
            <a:avLst>
              <a:gd name="adj" fmla="val 18670"/>
            </a:avLst>
          </a:prstGeom>
          <a:solidFill>
            <a:srgbClr val="FAF5EB"/>
          </a:solidFill>
          <a:ln w="7620">
            <a:solidFill>
              <a:srgbClr val="D5CDBE"/>
            </a:solidFill>
            <a:prstDash val="solid"/>
          </a:ln>
        </p:spPr>
      </p:sp>
      <p:pic>
        <p:nvPicPr>
          <p:cNvPr id="9" name="Image 2" descr="preencoded.png"/>
          <p:cNvPicPr>
            <a:picLocks noChangeAspect="1"/>
          </p:cNvPicPr>
          <p:nvPr/>
        </p:nvPicPr>
        <p:blipFill>
          <a:blip r:embed="rId5"/>
          <a:stretch>
            <a:fillRect/>
          </a:stretch>
        </p:blipFill>
        <p:spPr>
          <a:xfrm>
            <a:off x="10308312" y="3120985"/>
            <a:ext cx="337899" cy="422434"/>
          </a:xfrm>
          <a:prstGeom prst="rect">
            <a:avLst/>
          </a:prstGeom>
        </p:spPr>
      </p:pic>
      <p:sp>
        <p:nvSpPr>
          <p:cNvPr id="10" name="Text 5"/>
          <p:cNvSpPr/>
          <p:nvPr/>
        </p:nvSpPr>
        <p:spPr>
          <a:xfrm>
            <a:off x="10985897" y="3145274"/>
            <a:ext cx="2806898"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Ứng dụng kiến thức</a:t>
            </a:r>
            <a:endParaRPr lang="en-US" sz="2200" dirty="0"/>
          </a:p>
        </p:txBody>
      </p:sp>
      <p:sp>
        <p:nvSpPr>
          <p:cNvPr id="11" name="Text 6"/>
          <p:cNvSpPr/>
          <p:nvPr/>
        </p:nvSpPr>
        <p:spPr>
          <a:xfrm>
            <a:off x="10985897" y="3640812"/>
            <a:ext cx="2806898"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Sử dụng thành thạo GUI (tkinter) và JSON.</a:t>
            </a:r>
            <a:endParaRPr lang="en-US" sz="1850" dirty="0"/>
          </a:p>
        </p:txBody>
      </p:sp>
      <p:sp>
        <p:nvSpPr>
          <p:cNvPr id="12" name="Shape 7"/>
          <p:cNvSpPr/>
          <p:nvPr/>
        </p:nvSpPr>
        <p:spPr>
          <a:xfrm>
            <a:off x="6324124" y="4885611"/>
            <a:ext cx="538520" cy="538520"/>
          </a:xfrm>
          <a:prstGeom prst="roundRect">
            <a:avLst>
              <a:gd name="adj" fmla="val 18670"/>
            </a:avLst>
          </a:prstGeom>
          <a:solidFill>
            <a:srgbClr val="FAF5EB"/>
          </a:solidFill>
          <a:ln w="7620">
            <a:solidFill>
              <a:srgbClr val="D5CDBE"/>
            </a:solidFill>
            <a:prstDash val="solid"/>
          </a:ln>
        </p:spPr>
      </p:sp>
      <p:pic>
        <p:nvPicPr>
          <p:cNvPr id="13" name="Image 3" descr="preencoded.png"/>
          <p:cNvPicPr>
            <a:picLocks noChangeAspect="1"/>
          </p:cNvPicPr>
          <p:nvPr/>
        </p:nvPicPr>
        <p:blipFill>
          <a:blip r:embed="rId6"/>
          <a:stretch>
            <a:fillRect/>
          </a:stretch>
        </p:blipFill>
        <p:spPr>
          <a:xfrm>
            <a:off x="6424374" y="4943594"/>
            <a:ext cx="337899" cy="422434"/>
          </a:xfrm>
          <a:prstGeom prst="rect">
            <a:avLst/>
          </a:prstGeom>
        </p:spPr>
      </p:pic>
      <p:sp>
        <p:nvSpPr>
          <p:cNvPr id="14" name="Text 8"/>
          <p:cNvSpPr/>
          <p:nvPr/>
        </p:nvSpPr>
        <p:spPr>
          <a:xfrm>
            <a:off x="7101959" y="496788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B3541"/>
                </a:solidFill>
                <a:latin typeface="Funnel Display" pitchFamily="34" charset="0"/>
                <a:ea typeface="Funnel Display" pitchFamily="34" charset="-122"/>
                <a:cs typeface="Funnel Display" pitchFamily="34" charset="-120"/>
              </a:rPr>
              <a:t>Khả năng mở rộng</a:t>
            </a:r>
            <a:endParaRPr lang="en-US" sz="2200" dirty="0"/>
          </a:p>
        </p:txBody>
      </p:sp>
      <p:sp>
        <p:nvSpPr>
          <p:cNvPr id="15" name="Text 9"/>
          <p:cNvSpPr/>
          <p:nvPr/>
        </p:nvSpPr>
        <p:spPr>
          <a:xfrm>
            <a:off x="7101959" y="5463421"/>
            <a:ext cx="6690717" cy="766048"/>
          </a:xfrm>
          <a:prstGeom prst="rect">
            <a:avLst/>
          </a:prstGeom>
          <a:noFill/>
          <a:ln/>
        </p:spPr>
        <p:txBody>
          <a:bodyPr wrap="square" lIns="0" tIns="0" rIns="0" bIns="0" rtlCol="0" anchor="t"/>
          <a:lstStyle/>
          <a:p>
            <a:pPr marL="0" indent="0" algn="l">
              <a:lnSpc>
                <a:spcPts val="3000"/>
              </a:lnSpc>
              <a:buNone/>
            </a:pPr>
            <a:r>
              <a:rPr lang="en-US" sz="1850" dirty="0">
                <a:solidFill>
                  <a:srgbClr val="2B3541"/>
                </a:solidFill>
                <a:latin typeface="Funnel Sans" pitchFamily="34" charset="0"/>
                <a:ea typeface="Funnel Sans" pitchFamily="34" charset="-122"/>
                <a:cs typeface="Funnel Sans" pitchFamily="34" charset="-120"/>
              </a:rPr>
              <a:t>Thêm chức năng import/export CSV, ảnh đại diện, nhóm liên hệ.</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1401" y="1757601"/>
            <a:ext cx="4917519" cy="614601"/>
          </a:xfrm>
          <a:prstGeom prst="rect">
            <a:avLst/>
          </a:prstGeom>
          <a:noFill/>
          <a:ln/>
        </p:spPr>
        <p:txBody>
          <a:bodyPr wrap="none" lIns="0" tIns="0" rIns="0" bIns="0" rtlCol="0" anchor="t"/>
          <a:lstStyle/>
          <a:p>
            <a:pPr marL="0" indent="0" algn="l">
              <a:lnSpc>
                <a:spcPts val="4800"/>
              </a:lnSpc>
              <a:buNone/>
            </a:pPr>
            <a:r>
              <a:rPr lang="en-US" sz="3850" dirty="0">
                <a:solidFill>
                  <a:srgbClr val="051D3A"/>
                </a:solidFill>
                <a:latin typeface="Funnel Display" pitchFamily="34" charset="0"/>
                <a:ea typeface="Funnel Display" pitchFamily="34" charset="-122"/>
                <a:cs typeface="Funnel Display" pitchFamily="34" charset="-120"/>
              </a:rPr>
              <a:t>Tài nguyên học tập</a:t>
            </a:r>
            <a:endParaRPr lang="en-US" sz="3850" dirty="0"/>
          </a:p>
        </p:txBody>
      </p:sp>
      <p:pic>
        <p:nvPicPr>
          <p:cNvPr id="3" name="Image 0" descr="preencoded.png"/>
          <p:cNvPicPr>
            <a:picLocks noChangeAspect="1"/>
          </p:cNvPicPr>
          <p:nvPr/>
        </p:nvPicPr>
        <p:blipFill>
          <a:blip r:embed="rId3"/>
          <a:stretch>
            <a:fillRect/>
          </a:stretch>
        </p:blipFill>
        <p:spPr>
          <a:xfrm>
            <a:off x="739021" y="2925247"/>
            <a:ext cx="4272677" cy="2507933"/>
          </a:xfrm>
          <a:prstGeom prst="rect">
            <a:avLst/>
          </a:prstGeom>
        </p:spPr>
      </p:pic>
      <p:pic>
        <p:nvPicPr>
          <p:cNvPr id="4" name="Image 1" descr="preencoded.png"/>
          <p:cNvPicPr>
            <a:picLocks noChangeAspect="1"/>
          </p:cNvPicPr>
          <p:nvPr/>
        </p:nvPicPr>
        <p:blipFill>
          <a:blip r:embed="rId4"/>
          <a:stretch>
            <a:fillRect/>
          </a:stretch>
        </p:blipFill>
        <p:spPr>
          <a:xfrm>
            <a:off x="5178862" y="2925247"/>
            <a:ext cx="4272677" cy="2507933"/>
          </a:xfrm>
          <a:prstGeom prst="rect">
            <a:avLst/>
          </a:prstGeom>
        </p:spPr>
      </p:pic>
      <p:pic>
        <p:nvPicPr>
          <p:cNvPr id="5" name="Image 2" descr="preencoded.png"/>
          <p:cNvPicPr>
            <a:picLocks noChangeAspect="1"/>
          </p:cNvPicPr>
          <p:nvPr/>
        </p:nvPicPr>
        <p:blipFill>
          <a:blip r:embed="rId5"/>
          <a:stretch>
            <a:fillRect/>
          </a:stretch>
        </p:blipFill>
        <p:spPr>
          <a:xfrm>
            <a:off x="9618702" y="2925247"/>
            <a:ext cx="4272677" cy="2507933"/>
          </a:xfrm>
          <a:prstGeom prst="rect">
            <a:avLst/>
          </a:prstGeom>
        </p:spPr>
      </p:pic>
      <p:sp>
        <p:nvSpPr>
          <p:cNvPr id="6" name="Text 1"/>
          <p:cNvSpPr/>
          <p:nvPr/>
        </p:nvSpPr>
        <p:spPr>
          <a:xfrm>
            <a:off x="731401" y="5803344"/>
            <a:ext cx="13167598" cy="668655"/>
          </a:xfrm>
          <a:prstGeom prst="rect">
            <a:avLst/>
          </a:prstGeom>
          <a:noFill/>
          <a:ln/>
        </p:spPr>
        <p:txBody>
          <a:bodyPr wrap="square" lIns="0" tIns="0" rIns="0" bIns="0" rtlCol="0" anchor="t"/>
          <a:lstStyle/>
          <a:p>
            <a:pPr marL="0" indent="0" algn="l">
              <a:lnSpc>
                <a:spcPts val="2600"/>
              </a:lnSpc>
              <a:buNone/>
            </a:pPr>
            <a:r>
              <a:rPr lang="en-US" sz="1600" dirty="0">
                <a:solidFill>
                  <a:srgbClr val="2B3541"/>
                </a:solidFill>
                <a:latin typeface="Funnel Sans" pitchFamily="34" charset="0"/>
                <a:ea typeface="Funnel Sans" pitchFamily="34" charset="-122"/>
                <a:cs typeface="Funnel Sans" pitchFamily="34" charset="-120"/>
              </a:rPr>
              <a:t>Để tìm hiểu sâu hơn về xây dựng ứng dụng GUI bằng Python, bạn có thể tham khảo các tài liệu về thư viện Tkinter và cách làm việc với file JSON. Có rất nhiều hướng dẫn trực tuyến và sách chuyên ngành sẽ giúp bạn nắm vững kiến thức này.</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694</Words>
  <Application>Microsoft Office PowerPoint</Application>
  <PresentationFormat>Tùy chỉnh</PresentationFormat>
  <Paragraphs>82</Paragraphs>
  <Slides>10</Slides>
  <Notes>10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10</vt:i4>
      </vt:variant>
    </vt:vector>
  </HeadingPairs>
  <TitlesOfParts>
    <vt:vector size="15" baseType="lpstr">
      <vt:lpstr>Funnel Display</vt:lpstr>
      <vt:lpstr>Funnel Sans</vt:lpstr>
      <vt:lpstr>Funnel Sans Medium</vt:lpstr>
      <vt:lpstr>Arial</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Linh Nguyen</cp:lastModifiedBy>
  <cp:revision>2</cp:revision>
  <dcterms:created xsi:type="dcterms:W3CDTF">2025-06-10T12:22:55Z</dcterms:created>
  <dcterms:modified xsi:type="dcterms:W3CDTF">2025-06-10T12:34:39Z</dcterms:modified>
</cp:coreProperties>
</file>