
<file path=[Content_Types].xml><?xml version="1.0" encoding="utf-8"?>
<Types xmlns="http://schemas.openxmlformats.org/package/2006/content-types">
  <Default Extension="bin"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21"/>
  </p:notesMasterIdLst>
  <p:sldIdLst>
    <p:sldId id="256" r:id="rId3"/>
    <p:sldId id="257" r:id="rId4"/>
    <p:sldId id="258" r:id="rId5"/>
    <p:sldId id="259" r:id="rId6"/>
    <p:sldId id="260" r:id="rId7"/>
    <p:sldId id="261" r:id="rId8"/>
    <p:sldId id="265" r:id="rId9"/>
    <p:sldId id="262" r:id="rId10"/>
    <p:sldId id="266" r:id="rId11"/>
    <p:sldId id="267" r:id="rId12"/>
    <p:sldId id="268" r:id="rId13"/>
    <p:sldId id="269" r:id="rId14"/>
    <p:sldId id="270" r:id="rId15"/>
    <p:sldId id="271" r:id="rId16"/>
    <p:sldId id="263"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62" d="100"/>
          <a:sy n="62" d="100"/>
        </p:scale>
        <p:origin x="85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2019-05-22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47456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74745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Scope of surveillance by public institutions</a:t>
            </a:r>
          </a:p>
          <a:p>
            <a:pPr marL="171450" indent="-171450">
              <a:buFont typeface="Arial" panose="020B0604020202020204" pitchFamily="34" charset="0"/>
              <a:buChar char="•"/>
            </a:pPr>
            <a:r>
              <a:rPr lang="en-US" dirty="0"/>
              <a:t>Common security threats</a:t>
            </a:r>
          </a:p>
          <a:p>
            <a:pPr marL="171450" indent="-171450">
              <a:buFont typeface="Arial" panose="020B0604020202020204" pitchFamily="34" charset="0"/>
              <a:buChar char="•"/>
            </a:pPr>
            <a:r>
              <a:rPr lang="en-US" dirty="0"/>
              <a:t>Technical security features</a:t>
            </a:r>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292045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Update schedule</a:t>
            </a:r>
          </a:p>
          <a:p>
            <a:pPr marL="171450" indent="-171450">
              <a:buFont typeface="Arial" panose="020B0604020202020204" pitchFamily="34" charset="0"/>
              <a:buChar char="•"/>
            </a:pPr>
            <a:r>
              <a:rPr lang="en-US" dirty="0"/>
              <a:t>Linux kernel</a:t>
            </a:r>
          </a:p>
          <a:p>
            <a:pPr marL="171450" indent="-171450">
              <a:buFont typeface="Arial" panose="020B0604020202020204" pitchFamily="34" charset="0"/>
              <a:buChar char="•"/>
            </a:pPr>
            <a:r>
              <a:rPr lang="en-US" dirty="0"/>
              <a:t>Software stack</a:t>
            </a:r>
          </a:p>
          <a:p>
            <a:pPr marL="171450" indent="-171450">
              <a:buFont typeface="Arial" panose="020B0604020202020204" pitchFamily="34" charset="0"/>
              <a:buChar char="•"/>
            </a:pPr>
            <a:r>
              <a:rPr lang="en-US" dirty="0"/>
              <a:t>Open-source community</a:t>
            </a:r>
          </a:p>
          <a:p>
            <a:pPr marL="171450" indent="-171450">
              <a:buFont typeface="Arial" panose="020B0604020202020204" pitchFamily="34" charset="0"/>
              <a:buChar char="•"/>
            </a:pPr>
            <a:r>
              <a:rPr lang="en-US" dirty="0"/>
              <a:t>Device codenames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859853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Scope of surveillance by public institutions</a:t>
            </a:r>
          </a:p>
          <a:p>
            <a:pPr marL="171450" indent="-171450">
              <a:buFont typeface="Arial" panose="020B0604020202020204" pitchFamily="34" charset="0"/>
              <a:buChar char="•"/>
            </a:pPr>
            <a:r>
              <a:rPr lang="en-US" dirty="0"/>
              <a:t>Common security threats</a:t>
            </a:r>
          </a:p>
          <a:p>
            <a:pPr marL="171450" indent="-171450">
              <a:buFont typeface="Arial" panose="020B0604020202020204" pitchFamily="34" charset="0"/>
              <a:buChar char="•"/>
            </a:pPr>
            <a:r>
              <a:rPr lang="en-US" dirty="0"/>
              <a:t>Technical security features</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3398066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Scope of surveillance by public institutions</a:t>
            </a:r>
          </a:p>
          <a:p>
            <a:pPr marL="171450" indent="-171450">
              <a:buFont typeface="Arial" panose="020B0604020202020204" pitchFamily="34" charset="0"/>
              <a:buChar char="•"/>
            </a:pPr>
            <a:r>
              <a:rPr lang="en-US" dirty="0"/>
              <a:t>Common security threats</a:t>
            </a:r>
          </a:p>
          <a:p>
            <a:pPr marL="171450" indent="-171450">
              <a:buFont typeface="Arial" panose="020B0604020202020204" pitchFamily="34" charset="0"/>
              <a:buChar char="•"/>
            </a:pPr>
            <a:r>
              <a:rPr lang="en-US" dirty="0"/>
              <a:t>Technical security features</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50848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Scope of surveillance by public institutions</a:t>
            </a:r>
          </a:p>
          <a:p>
            <a:pPr marL="171450" indent="-171450">
              <a:buFont typeface="Arial" panose="020B0604020202020204" pitchFamily="34" charset="0"/>
              <a:buChar char="•"/>
            </a:pPr>
            <a:r>
              <a:rPr lang="en-US" dirty="0"/>
              <a:t>Common security threats</a:t>
            </a:r>
          </a:p>
          <a:p>
            <a:pPr marL="171450" indent="-171450">
              <a:buFont typeface="Arial" panose="020B0604020202020204" pitchFamily="34" charset="0"/>
              <a:buChar char="•"/>
            </a:pPr>
            <a:r>
              <a:rPr lang="en-US" dirty="0"/>
              <a:t>Technical security features</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682393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Scope of surveillance by public institutions</a:t>
            </a:r>
          </a:p>
          <a:p>
            <a:pPr marL="171450" indent="-171450">
              <a:buFont typeface="Arial" panose="020B0604020202020204" pitchFamily="34" charset="0"/>
              <a:buChar char="•"/>
            </a:pPr>
            <a:r>
              <a:rPr lang="en-US" dirty="0"/>
              <a:t>Common security threats</a:t>
            </a:r>
          </a:p>
          <a:p>
            <a:pPr marL="171450" indent="-171450">
              <a:buFont typeface="Arial" panose="020B0604020202020204" pitchFamily="34" charset="0"/>
              <a:buChar char="•"/>
            </a:pPr>
            <a:r>
              <a:rPr lang="en-US" dirty="0"/>
              <a:t>Technical security features</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511425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Scope of surveillance by public institutions</a:t>
            </a:r>
          </a:p>
          <a:p>
            <a:pPr marL="171450" indent="-171450">
              <a:buFont typeface="Arial" panose="020B0604020202020204" pitchFamily="34" charset="0"/>
              <a:buChar char="•"/>
            </a:pPr>
            <a:r>
              <a:rPr lang="en-US" dirty="0"/>
              <a:t>Common security threats</a:t>
            </a:r>
          </a:p>
          <a:p>
            <a:pPr marL="171450" indent="-171450">
              <a:buFont typeface="Arial" panose="020B0604020202020204" pitchFamily="34" charset="0"/>
              <a:buChar char="•"/>
            </a:pPr>
            <a:r>
              <a:rPr lang="en-US" dirty="0"/>
              <a:t>Technical security features</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732552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Scope of surveillance by public institutions</a:t>
            </a:r>
          </a:p>
          <a:p>
            <a:pPr marL="171450" indent="-171450">
              <a:buFont typeface="Arial" panose="020B0604020202020204" pitchFamily="34" charset="0"/>
              <a:buChar char="•"/>
            </a:pPr>
            <a:r>
              <a:rPr lang="en-US" dirty="0"/>
              <a:t>Common security threats</a:t>
            </a:r>
          </a:p>
          <a:p>
            <a:pPr marL="171450" indent="-171450">
              <a:buFont typeface="Arial" panose="020B0604020202020204" pitchFamily="34" charset="0"/>
              <a:buChar char="•"/>
            </a:pPr>
            <a:r>
              <a:rPr lang="en-US" dirty="0"/>
              <a:t>Technical security features</a:t>
            </a: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3390205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Scope of surveillance by public institutions</a:t>
            </a:r>
          </a:p>
          <a:p>
            <a:pPr marL="171450" indent="-171450">
              <a:buFont typeface="Arial" panose="020B0604020202020204" pitchFamily="34" charset="0"/>
              <a:buChar char="•"/>
            </a:pPr>
            <a:r>
              <a:rPr lang="en-US" dirty="0"/>
              <a:t>Common security threats</a:t>
            </a:r>
          </a:p>
          <a:p>
            <a:pPr marL="171450" indent="-171450">
              <a:buFont typeface="Arial" panose="020B0604020202020204" pitchFamily="34" charset="0"/>
              <a:buChar char="•"/>
            </a:pPr>
            <a:r>
              <a:rPr lang="en-US" dirty="0"/>
              <a:t>Technical security features</a:t>
            </a:r>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629975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2019-05-22</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2019-05-22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2019-05-22</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2019-05-22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2019-05-22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2019-05-22</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2019-05-22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2019-05-22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2019-05-22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2019-05-22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2019-05-22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2019-05-22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2019-05-22</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97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2019-05-22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Android_(operating_syste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reativecommons.org/licenses/by/2.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bin"/></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Here's your outline to get started</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Android is a mobile operating system developed by Google. It is based on a modified version of the Linux kernel and other open source software, and is designed primarily for touchscreen mobile devices such as smartphones and tablets. In addition, Google has further developed Android TV for televisions, Android Auto for cars, and Wear OS for wrist watches, each with a specialized user interface. Variants of Android are also used on game consoles, digital cameras, PCs and other electronics.</a:t>
            </a:r>
          </a:p>
        </p:txBody>
      </p:sp>
      <p:sp>
        <p:nvSpPr>
          <p:cNvPr id="22" name="Content Placeholder 3"/>
          <p:cNvSpPr/>
          <p:nvPr/>
        </p:nvSpPr>
        <p:spPr>
          <a:xfrm>
            <a:off x="6211660" y="1876798"/>
            <a:ext cx="5237389" cy="4000000"/>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Developer: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Google ; Open Handset Alliance</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OS family: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Unix-like</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5810971"/>
            <a:ext cx="5188481" cy="1174603"/>
            <a:chOff x="6211661" y="5810971"/>
            <a:chExt cx="5188481" cy="1174603"/>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0354591">
              <a:off x="8375339" y="6310072"/>
              <a:ext cx="712427" cy="504018"/>
            </a:xfrm>
            <a:prstGeom prst="rect">
              <a:avLst/>
            </a:prstGeom>
          </p:spPr>
        </p:pic>
        <p:pic>
          <p:nvPicPr>
            <p:cNvPr id="8" name="Picture 6" descr="Notes button in status bar">
              <a:extLst>
                <a:ext uri="{FF2B5EF4-FFF2-40B4-BE49-F238E27FC236}">
                  <a16:creationId xmlns:a16="http://schemas.microsoft.com/office/drawing/2014/main" id="{225180E8-0FE3-47A7-AA6D-1109075B6765}"/>
                </a:ext>
              </a:extLst>
            </p:cNvPr>
            <p:cNvPicPr>
              <a:picLocks noChangeAspect="1"/>
            </p:cNvPicPr>
            <p:nvPr/>
          </p:nvPicPr>
          <p:blipFill>
            <a:blip r:embed="rId6"/>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374866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48" y="1257300"/>
            <a:ext cx="3505240" cy="4254869"/>
          </a:xfrm>
        </p:spPr>
        <p:txBody>
          <a:bodyPr>
            <a:normAutofit/>
          </a:bodyPr>
          <a:lstStyle/>
          <a:p>
            <a:pPr algn="l"/>
            <a:r>
              <a:rPr lang="en-US">
                <a:solidFill>
                  <a:schemeClr val="bg1"/>
                </a:solidFill>
              </a:rPr>
              <a:t>Security and privacy</a:t>
            </a:r>
          </a:p>
        </p:txBody>
      </p:sp>
      <p:sp>
        <p:nvSpPr>
          <p:cNvPr id="3" name="Content Placeholder 2"/>
          <p:cNvSpPr>
            <a:spLocks noGrp="1"/>
          </p:cNvSpPr>
          <p:nvPr>
            <p:ph idx="1"/>
          </p:nvPr>
        </p:nvSpPr>
        <p:spPr>
          <a:xfrm>
            <a:off x="666755" y="569066"/>
            <a:ext cx="6248398" cy="5655156"/>
          </a:xfrm>
        </p:spPr>
        <p:txBody>
          <a:bodyPr>
            <a:normAutofit/>
          </a:bodyPr>
          <a:lstStyle/>
          <a:p>
            <a:r>
              <a:rPr lang="en-US">
                <a:latin typeface="Times New Roman" panose="02020603050405020304" pitchFamily="18" charset="0"/>
                <a:cs typeface="Times New Roman" panose="02020603050405020304" pitchFamily="18" charset="0"/>
              </a:rPr>
              <a:t>Đây là màn hình khi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ch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chọn sai.</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L</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U Ý: Khi chọn sai có thể bị chửi :v  </a:t>
            </a:r>
            <a:endParaRPr lang="en-US" dirty="0">
              <a:latin typeface="Times New Roman" panose="02020603050405020304" pitchFamily="18" charset="0"/>
              <a:cs typeface="Times New Roman" panose="02020603050405020304"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65A445D6-460F-415E-B2AF-DB5F2E7903C5}"/>
              </a:ext>
            </a:extLst>
          </p:cNvPr>
          <p:cNvPicPr>
            <a:picLocks noChangeAspect="1"/>
          </p:cNvPicPr>
          <p:nvPr/>
        </p:nvPicPr>
        <p:blipFill>
          <a:blip r:embed="rId3"/>
          <a:stretch>
            <a:fillRect/>
          </a:stretch>
        </p:blipFill>
        <p:spPr>
          <a:xfrm>
            <a:off x="7641029" y="24323"/>
            <a:ext cx="4039164" cy="6744641"/>
          </a:xfrm>
          <a:prstGeom prst="rect">
            <a:avLst/>
          </a:prstGeom>
        </p:spPr>
      </p:pic>
    </p:spTree>
    <p:extLst>
      <p:ext uri="{BB962C8B-B14F-4D97-AF65-F5344CB8AC3E}">
        <p14:creationId xmlns:p14="http://schemas.microsoft.com/office/powerpoint/2010/main" val="188201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48" y="1257300"/>
            <a:ext cx="3505240" cy="4254869"/>
          </a:xfrm>
        </p:spPr>
        <p:txBody>
          <a:bodyPr>
            <a:normAutofit/>
          </a:bodyPr>
          <a:lstStyle/>
          <a:p>
            <a:pPr algn="l"/>
            <a:r>
              <a:rPr lang="en-US">
                <a:solidFill>
                  <a:schemeClr val="bg1"/>
                </a:solidFill>
              </a:rPr>
              <a:t>Security and privacy</a:t>
            </a:r>
          </a:p>
        </p:txBody>
      </p:sp>
      <p:sp>
        <p:nvSpPr>
          <p:cNvPr id="3" name="Content Placeholder 2"/>
          <p:cNvSpPr>
            <a:spLocks noGrp="1"/>
          </p:cNvSpPr>
          <p:nvPr>
            <p:ph idx="1"/>
          </p:nvPr>
        </p:nvSpPr>
        <p:spPr>
          <a:xfrm>
            <a:off x="666755" y="569066"/>
            <a:ext cx="6248398" cy="5655156"/>
          </a:xfrm>
        </p:spPr>
        <p:txBody>
          <a:bodyPr>
            <a:normAutofit/>
          </a:bodyPr>
          <a:lstStyle/>
          <a:p>
            <a:r>
              <a:rPr lang="en-US">
                <a:latin typeface="Times New Roman" panose="02020603050405020304" pitchFamily="18" charset="0"/>
                <a:cs typeface="Times New Roman" panose="02020603050405020304" pitchFamily="18" charset="0"/>
              </a:rPr>
              <a:t>Màn hình nạp card tang tính năng hại não cho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ch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nhé.</a:t>
            </a:r>
            <a:endParaRPr lang="en-US" dirty="0">
              <a:latin typeface="Times New Roman" panose="02020603050405020304" pitchFamily="18" charset="0"/>
              <a:cs typeface="Times New Roman" panose="02020603050405020304"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12F86A13-FB31-4C96-97D4-D3811FB05F14}"/>
              </a:ext>
            </a:extLst>
          </p:cNvPr>
          <p:cNvPicPr>
            <a:picLocks noChangeAspect="1"/>
          </p:cNvPicPr>
          <p:nvPr/>
        </p:nvPicPr>
        <p:blipFill>
          <a:blip r:embed="rId3"/>
          <a:stretch>
            <a:fillRect/>
          </a:stretch>
        </p:blipFill>
        <p:spPr>
          <a:xfrm>
            <a:off x="7512824" y="84780"/>
            <a:ext cx="4039164" cy="6773220"/>
          </a:xfrm>
          <a:prstGeom prst="rect">
            <a:avLst/>
          </a:prstGeom>
        </p:spPr>
      </p:pic>
    </p:spTree>
    <p:extLst>
      <p:ext uri="{BB962C8B-B14F-4D97-AF65-F5344CB8AC3E}">
        <p14:creationId xmlns:p14="http://schemas.microsoft.com/office/powerpoint/2010/main" val="68084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48" y="1257300"/>
            <a:ext cx="3505240" cy="4254869"/>
          </a:xfrm>
        </p:spPr>
        <p:txBody>
          <a:bodyPr>
            <a:normAutofit/>
          </a:bodyPr>
          <a:lstStyle/>
          <a:p>
            <a:pPr algn="l"/>
            <a:r>
              <a:rPr lang="en-US">
                <a:solidFill>
                  <a:schemeClr val="bg1"/>
                </a:solidFill>
              </a:rPr>
              <a:t>Security and privacy</a:t>
            </a:r>
          </a:p>
        </p:txBody>
      </p:sp>
      <p:sp>
        <p:nvSpPr>
          <p:cNvPr id="3" name="Content Placeholder 2"/>
          <p:cNvSpPr>
            <a:spLocks noGrp="1"/>
          </p:cNvSpPr>
          <p:nvPr>
            <p:ph idx="1"/>
          </p:nvPr>
        </p:nvSpPr>
        <p:spPr>
          <a:xfrm>
            <a:off x="666755" y="569066"/>
            <a:ext cx="6248398" cy="5655156"/>
          </a:xfrm>
        </p:spPr>
        <p:txBody>
          <a:bodyPr>
            <a:normAutofit/>
          </a:bodyPr>
          <a:lstStyle/>
          <a:p>
            <a:r>
              <a:rPr lang="en-US">
                <a:latin typeface="Times New Roman" panose="02020603050405020304" pitchFamily="18" charset="0"/>
                <a:cs typeface="Times New Roman" panose="02020603050405020304" pitchFamily="18" charset="0"/>
              </a:rPr>
              <a:t>Hãy thử bằng 1 loại thẻ cào bất kì, kết quả sẽ không làm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ch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thất vọng</a:t>
            </a:r>
            <a:endParaRPr lang="en-US" dirty="0">
              <a:latin typeface="Times New Roman" panose="02020603050405020304" pitchFamily="18" charset="0"/>
              <a:cs typeface="Times New Roman" panose="02020603050405020304" pitchFamily="18" charset="0"/>
            </a:endParaRPr>
          </a:p>
        </p:txBody>
      </p:sp>
      <p:pic>
        <p:nvPicPr>
          <p:cNvPr id="6" name="Picture 5" descr="A screenshot of a cell phone&#10;&#10;Description automatically generated">
            <a:extLst>
              <a:ext uri="{FF2B5EF4-FFF2-40B4-BE49-F238E27FC236}">
                <a16:creationId xmlns:a16="http://schemas.microsoft.com/office/drawing/2014/main" id="{BECC9A1B-6746-4BE2-A53E-A8FC4BA547A0}"/>
              </a:ext>
            </a:extLst>
          </p:cNvPr>
          <p:cNvPicPr>
            <a:picLocks noChangeAspect="1"/>
          </p:cNvPicPr>
          <p:nvPr/>
        </p:nvPicPr>
        <p:blipFill>
          <a:blip r:embed="rId3"/>
          <a:stretch>
            <a:fillRect/>
          </a:stretch>
        </p:blipFill>
        <p:spPr>
          <a:xfrm>
            <a:off x="7641028" y="47153"/>
            <a:ext cx="4039164" cy="6763694"/>
          </a:xfrm>
          <a:prstGeom prst="rect">
            <a:avLst/>
          </a:prstGeom>
        </p:spPr>
      </p:pic>
    </p:spTree>
    <p:extLst>
      <p:ext uri="{BB962C8B-B14F-4D97-AF65-F5344CB8AC3E}">
        <p14:creationId xmlns:p14="http://schemas.microsoft.com/office/powerpoint/2010/main" val="1439134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48" y="1257300"/>
            <a:ext cx="3505240" cy="4254869"/>
          </a:xfrm>
        </p:spPr>
        <p:txBody>
          <a:bodyPr>
            <a:normAutofit/>
          </a:bodyPr>
          <a:lstStyle/>
          <a:p>
            <a:pPr algn="l"/>
            <a:r>
              <a:rPr lang="en-US">
                <a:solidFill>
                  <a:schemeClr val="bg1"/>
                </a:solidFill>
              </a:rPr>
              <a:t>Security and privacy</a:t>
            </a:r>
          </a:p>
        </p:txBody>
      </p:sp>
      <p:sp>
        <p:nvSpPr>
          <p:cNvPr id="3" name="Content Placeholder 2"/>
          <p:cNvSpPr>
            <a:spLocks noGrp="1"/>
          </p:cNvSpPr>
          <p:nvPr>
            <p:ph idx="1"/>
          </p:nvPr>
        </p:nvSpPr>
        <p:spPr>
          <a:xfrm>
            <a:off x="666755" y="569066"/>
            <a:ext cx="6248398" cy="5655156"/>
          </a:xfrm>
        </p:spPr>
        <p:txBody>
          <a:bodyPr>
            <a:normAutofit/>
          </a:bodyPr>
          <a:lstStyle/>
          <a:p>
            <a:r>
              <a:rPr lang="en-US">
                <a:latin typeface="Times New Roman" panose="02020603050405020304" pitchFamily="18" charset="0"/>
                <a:cs typeface="Times New Roman" panose="02020603050405020304" pitchFamily="18" charset="0"/>
              </a:rPr>
              <a:t>Màn hình nạp card tang tính năng hại não cho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ch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nhé.</a:t>
            </a:r>
            <a:endParaRPr lang="en-US" dirty="0">
              <a:latin typeface="Times New Roman" panose="02020603050405020304" pitchFamily="18" charset="0"/>
              <a:cs typeface="Times New Roman" panose="02020603050405020304"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12F86A13-FB31-4C96-97D4-D3811FB05F14}"/>
              </a:ext>
            </a:extLst>
          </p:cNvPr>
          <p:cNvPicPr>
            <a:picLocks noChangeAspect="1"/>
          </p:cNvPicPr>
          <p:nvPr/>
        </p:nvPicPr>
        <p:blipFill>
          <a:blip r:embed="rId3"/>
          <a:stretch>
            <a:fillRect/>
          </a:stretch>
        </p:blipFill>
        <p:spPr>
          <a:xfrm>
            <a:off x="7512824" y="84780"/>
            <a:ext cx="4039164" cy="6773220"/>
          </a:xfrm>
          <a:prstGeom prst="rect">
            <a:avLst/>
          </a:prstGeom>
        </p:spPr>
      </p:pic>
    </p:spTree>
    <p:extLst>
      <p:ext uri="{BB962C8B-B14F-4D97-AF65-F5344CB8AC3E}">
        <p14:creationId xmlns:p14="http://schemas.microsoft.com/office/powerpoint/2010/main" val="309727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0005" y="1301565"/>
            <a:ext cx="3505240" cy="4254869"/>
          </a:xfrm>
        </p:spPr>
        <p:txBody>
          <a:bodyPr>
            <a:normAutofit/>
          </a:bodyPr>
          <a:lstStyle/>
          <a:p>
            <a:pPr algn="l"/>
            <a:r>
              <a:rPr lang="en-US">
                <a:solidFill>
                  <a:schemeClr val="bg1"/>
                </a:solidFill>
              </a:rPr>
              <a:t>Security and privacy</a:t>
            </a:r>
          </a:p>
        </p:txBody>
      </p:sp>
      <p:sp>
        <p:nvSpPr>
          <p:cNvPr id="3" name="Content Placeholder 2"/>
          <p:cNvSpPr>
            <a:spLocks noGrp="1"/>
          </p:cNvSpPr>
          <p:nvPr>
            <p:ph idx="1"/>
          </p:nvPr>
        </p:nvSpPr>
        <p:spPr>
          <a:xfrm>
            <a:off x="666755" y="569066"/>
            <a:ext cx="6248398" cy="5655156"/>
          </a:xfrm>
        </p:spPr>
        <p:txBody>
          <a:bodyPr>
            <a:normAutofit/>
          </a:bodyPr>
          <a:lstStyle/>
          <a:p>
            <a:r>
              <a:rPr lang="en-US">
                <a:latin typeface="Times New Roman" panose="02020603050405020304" pitchFamily="18" charset="0"/>
                <a:cs typeface="Times New Roman" panose="02020603050405020304" pitchFamily="18" charset="0"/>
              </a:rPr>
              <a:t>Giao diện các chức năng giúp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ch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có thể tăng độ suy nghĩ.</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6CF47E-5959-4652-8473-0DBE09199E7E}"/>
              </a:ext>
            </a:extLst>
          </p:cNvPr>
          <p:cNvPicPr>
            <a:picLocks noChangeAspect="1"/>
          </p:cNvPicPr>
          <p:nvPr/>
        </p:nvPicPr>
        <p:blipFill>
          <a:blip r:embed="rId3"/>
          <a:stretch>
            <a:fillRect/>
          </a:stretch>
        </p:blipFill>
        <p:spPr>
          <a:xfrm>
            <a:off x="1936723" y="2380344"/>
            <a:ext cx="8318553" cy="853825"/>
          </a:xfrm>
          <a:prstGeom prst="rect">
            <a:avLst/>
          </a:prstGeom>
        </p:spPr>
      </p:pic>
      <p:pic>
        <p:nvPicPr>
          <p:cNvPr id="8" name="Picture 7">
            <a:extLst>
              <a:ext uri="{FF2B5EF4-FFF2-40B4-BE49-F238E27FC236}">
                <a16:creationId xmlns:a16="http://schemas.microsoft.com/office/drawing/2014/main" id="{BDDC0F77-0BDD-4E89-A22B-0C818A10DA16}"/>
              </a:ext>
            </a:extLst>
          </p:cNvPr>
          <p:cNvPicPr>
            <a:picLocks noChangeAspect="1"/>
          </p:cNvPicPr>
          <p:nvPr/>
        </p:nvPicPr>
        <p:blipFill>
          <a:blip r:embed="rId4"/>
          <a:stretch>
            <a:fillRect/>
          </a:stretch>
        </p:blipFill>
        <p:spPr>
          <a:xfrm>
            <a:off x="1912170" y="3583622"/>
            <a:ext cx="8343106" cy="631769"/>
          </a:xfrm>
          <a:prstGeom prst="rect">
            <a:avLst/>
          </a:prstGeom>
        </p:spPr>
      </p:pic>
      <p:pic>
        <p:nvPicPr>
          <p:cNvPr id="10" name="Picture 9">
            <a:extLst>
              <a:ext uri="{FF2B5EF4-FFF2-40B4-BE49-F238E27FC236}">
                <a16:creationId xmlns:a16="http://schemas.microsoft.com/office/drawing/2014/main" id="{4D0830BE-8F15-4808-BD8A-A08AADD42927}"/>
              </a:ext>
            </a:extLst>
          </p:cNvPr>
          <p:cNvPicPr>
            <a:picLocks noChangeAspect="1"/>
          </p:cNvPicPr>
          <p:nvPr/>
        </p:nvPicPr>
        <p:blipFill>
          <a:blip r:embed="rId5"/>
          <a:stretch>
            <a:fillRect/>
          </a:stretch>
        </p:blipFill>
        <p:spPr>
          <a:xfrm>
            <a:off x="1936723" y="4564844"/>
            <a:ext cx="8387103" cy="856209"/>
          </a:xfrm>
          <a:prstGeom prst="rect">
            <a:avLst/>
          </a:prstGeom>
        </p:spPr>
      </p:pic>
    </p:spTree>
    <p:extLst>
      <p:ext uri="{BB962C8B-B14F-4D97-AF65-F5344CB8AC3E}">
        <p14:creationId xmlns:p14="http://schemas.microsoft.com/office/powerpoint/2010/main" val="2161020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467" y="643466"/>
            <a:ext cx="3933390" cy="4937287"/>
          </a:xfrm>
        </p:spPr>
        <p:txBody>
          <a:bodyPr anchor="ctr">
            <a:normAutofit/>
          </a:bodyPr>
          <a:lstStyle/>
          <a:p>
            <a:pPr algn="l"/>
            <a:r>
              <a:rPr lang="en-US" sz="4800">
                <a:solidFill>
                  <a:schemeClr val="tx1"/>
                </a:solidFill>
              </a:rPr>
              <a:t>Demo file</a:t>
            </a:r>
          </a:p>
        </p:txBody>
      </p:sp>
      <p:sp>
        <p:nvSpPr>
          <p:cNvPr id="3" name="Content Placeholder 2"/>
          <p:cNvSpPr>
            <a:spLocks noGrp="1"/>
          </p:cNvSpPr>
          <p:nvPr>
            <p:ph idx="1"/>
          </p:nvPr>
        </p:nvSpPr>
        <p:spPr>
          <a:xfrm>
            <a:off x="4955354" y="643466"/>
            <a:ext cx="6593180" cy="4937287"/>
          </a:xfrm>
        </p:spPr>
        <p:txBody>
          <a:bodyPr anchor="ctr">
            <a:normAutofit/>
          </a:bodyPr>
          <a:lstStyle/>
          <a:p>
            <a:endParaRPr/>
          </a:p>
        </p:txBody>
      </p:sp>
      <p:pic>
        <p:nvPicPr>
          <p:cNvPr id="5" name="Picture 4">
            <a:extLst>
              <a:ext uri="{FF2B5EF4-FFF2-40B4-BE49-F238E27FC236}">
                <a16:creationId xmlns:a16="http://schemas.microsoft.com/office/drawing/2014/main" id="{907F025A-D2A3-4C69-AD8D-56CDD15C3BBF}"/>
              </a:ext>
            </a:extLst>
          </p:cNvPr>
          <p:cNvPicPr>
            <a:picLocks noChangeAspect="1"/>
          </p:cNvPicPr>
          <p:nvPr/>
        </p:nvPicPr>
        <p:blipFill>
          <a:blip r:embed="rId2"/>
          <a:stretch>
            <a:fillRect/>
          </a:stretch>
        </p:blipFill>
        <p:spPr>
          <a:xfrm>
            <a:off x="6218190" y="1568789"/>
            <a:ext cx="4108706" cy="3086640"/>
          </a:xfrm>
          <a:prstGeom prst="rect">
            <a:avLst/>
          </a:prstGeom>
        </p:spPr>
      </p:pic>
    </p:spTree>
    <p:extLst>
      <p:ext uri="{BB962C8B-B14F-4D97-AF65-F5344CB8AC3E}">
        <p14:creationId xmlns:p14="http://schemas.microsoft.com/office/powerpoint/2010/main" val="159138298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EC1F-6366-4A17-9232-8D9FAFBC19DC}"/>
              </a:ext>
            </a:extLst>
          </p:cNvPr>
          <p:cNvSpPr>
            <a:spLocks noGrp="1"/>
          </p:cNvSpPr>
          <p:nvPr>
            <p:ph type="title"/>
          </p:nvPr>
        </p:nvSpPr>
        <p:spPr/>
        <p:txBody>
          <a:bodyPr>
            <a:normAutofit/>
          </a:bodyPr>
          <a:lstStyle/>
          <a:p>
            <a:pPr algn="l"/>
            <a:r>
              <a:rPr lang="en-US" sz="2000"/>
              <a:t>Các class của game</a:t>
            </a:r>
          </a:p>
        </p:txBody>
      </p:sp>
      <p:pic>
        <p:nvPicPr>
          <p:cNvPr id="5" name="Content Placeholder 4" descr="A screenshot of a cell phone&#10;&#10;Description automatically generated">
            <a:extLst>
              <a:ext uri="{FF2B5EF4-FFF2-40B4-BE49-F238E27FC236}">
                <a16:creationId xmlns:a16="http://schemas.microsoft.com/office/drawing/2014/main" id="{426264F5-73CA-4F5F-8BE9-B2EF3E0BEA44}"/>
              </a:ext>
            </a:extLst>
          </p:cNvPr>
          <p:cNvPicPr>
            <a:picLocks noGrp="1" noChangeAspect="1"/>
          </p:cNvPicPr>
          <p:nvPr>
            <p:ph idx="1"/>
          </p:nvPr>
        </p:nvPicPr>
        <p:blipFill>
          <a:blip r:embed="rId2"/>
          <a:stretch>
            <a:fillRect/>
          </a:stretch>
        </p:blipFill>
        <p:spPr>
          <a:xfrm>
            <a:off x="5312585" y="559678"/>
            <a:ext cx="6349889" cy="4699378"/>
          </a:xfrm>
        </p:spPr>
      </p:pic>
    </p:spTree>
    <p:extLst>
      <p:ext uri="{BB962C8B-B14F-4D97-AF65-F5344CB8AC3E}">
        <p14:creationId xmlns:p14="http://schemas.microsoft.com/office/powerpoint/2010/main" val="1994678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266F-FAFB-4C71-A101-2F1B02490843}"/>
              </a:ext>
            </a:extLst>
          </p:cNvPr>
          <p:cNvSpPr>
            <a:spLocks noGrp="1"/>
          </p:cNvSpPr>
          <p:nvPr>
            <p:ph type="title"/>
          </p:nvPr>
        </p:nvSpPr>
        <p:spPr/>
        <p:txBody>
          <a:bodyPr>
            <a:normAutofit/>
          </a:bodyPr>
          <a:lstStyle/>
          <a:p>
            <a:pPr algn="l"/>
            <a:r>
              <a:rPr lang="en-US" sz="2000"/>
              <a:t>Các file liên quan</a:t>
            </a:r>
          </a:p>
        </p:txBody>
      </p:sp>
      <p:pic>
        <p:nvPicPr>
          <p:cNvPr id="5" name="Content Placeholder 4">
            <a:extLst>
              <a:ext uri="{FF2B5EF4-FFF2-40B4-BE49-F238E27FC236}">
                <a16:creationId xmlns:a16="http://schemas.microsoft.com/office/drawing/2014/main" id="{2BC486D2-0EA0-45CB-8A6E-2B5E559B48EF}"/>
              </a:ext>
            </a:extLst>
          </p:cNvPr>
          <p:cNvPicPr>
            <a:picLocks noGrp="1" noChangeAspect="1"/>
          </p:cNvPicPr>
          <p:nvPr>
            <p:ph idx="1"/>
          </p:nvPr>
        </p:nvPicPr>
        <p:blipFill>
          <a:blip r:embed="rId2"/>
          <a:stretch>
            <a:fillRect/>
          </a:stretch>
        </p:blipFill>
        <p:spPr>
          <a:xfrm>
            <a:off x="9152466" y="559678"/>
            <a:ext cx="2429214" cy="5544324"/>
          </a:xfrm>
        </p:spPr>
      </p:pic>
      <p:pic>
        <p:nvPicPr>
          <p:cNvPr id="6" name="Picture 5">
            <a:extLst>
              <a:ext uri="{FF2B5EF4-FFF2-40B4-BE49-F238E27FC236}">
                <a16:creationId xmlns:a16="http://schemas.microsoft.com/office/drawing/2014/main" id="{D8A37A83-1FEB-4673-AB05-C569E63A27CA}"/>
              </a:ext>
            </a:extLst>
          </p:cNvPr>
          <p:cNvPicPr>
            <a:picLocks noChangeAspect="1"/>
          </p:cNvPicPr>
          <p:nvPr/>
        </p:nvPicPr>
        <p:blipFill>
          <a:blip r:embed="rId3"/>
          <a:stretch>
            <a:fillRect/>
          </a:stretch>
        </p:blipFill>
        <p:spPr>
          <a:xfrm>
            <a:off x="6096000" y="559678"/>
            <a:ext cx="2553690" cy="5544324"/>
          </a:xfrm>
          <a:prstGeom prst="rect">
            <a:avLst/>
          </a:prstGeom>
        </p:spPr>
      </p:pic>
    </p:spTree>
    <p:extLst>
      <p:ext uri="{BB962C8B-B14F-4D97-AF65-F5344CB8AC3E}">
        <p14:creationId xmlns:p14="http://schemas.microsoft.com/office/powerpoint/2010/main" val="496988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18DB580-7612-4A38-924D-5ECA46B7DE27}"/>
              </a:ext>
            </a:extLst>
          </p:cNvPr>
          <p:cNvSpPr>
            <a:spLocks noGrp="1"/>
          </p:cNvSpPr>
          <p:nvPr>
            <p:ph type="title"/>
          </p:nvPr>
        </p:nvSpPr>
        <p:spPr>
          <a:xfrm>
            <a:off x="643466" y="643466"/>
            <a:ext cx="10905067" cy="4937287"/>
          </a:xfrm>
        </p:spPr>
        <p:txBody>
          <a:bodyPr anchor="ctr">
            <a:normAutofit/>
          </a:bodyPr>
          <a:lstStyle/>
          <a:p>
            <a:pPr algn="ctr"/>
            <a:r>
              <a:rPr lang="en-US" sz="4800">
                <a:solidFill>
                  <a:schemeClr val="tx1"/>
                </a:solidFill>
              </a:rPr>
              <a:t>CẢM ƠN THẦY VÀ CÁC BẠN </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B9C28788-BE46-44EC-B0DB-22BF08FB3E8E}"/>
              </a:ext>
            </a:extLst>
          </p:cNvPr>
          <p:cNvSpPr>
            <a:spLocks noGrp="1"/>
          </p:cNvSpPr>
          <p:nvPr>
            <p:ph idx="1"/>
          </p:nvPr>
        </p:nvSpPr>
        <p:spPr>
          <a:xfrm>
            <a:off x="4955354" y="643466"/>
            <a:ext cx="6593180" cy="4937287"/>
          </a:xfrm>
        </p:spPr>
        <p:txBody>
          <a:bodyPr anchor="ctr">
            <a:normAutofit/>
          </a:bodyPr>
          <a:lstStyle/>
          <a:p>
            <a:endParaRPr lang="en-US"/>
          </a:p>
        </p:txBody>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8219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Related topics to research</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838200" y="1625936"/>
            <a:ext cx="4978408" cy="4351338"/>
          </a:xfrm>
        </p:spPr>
        <p:txBody>
          <a:bodyPr/>
          <a:lstStyle/>
          <a:p>
            <a:r>
              <a:rPr lang="en-US" dirty="0">
                <a:latin typeface="Segoe UI Semilight" panose="020B0702040204020203" pitchFamily="34" charset="0"/>
                <a:ea typeface="Segoe UI Semilight" panose="020B0702040204020203" pitchFamily="34" charset="0"/>
                <a:cs typeface="Segoe UI" panose="020B0502040204020203" pitchFamily="34" charset="0"/>
              </a:rPr>
              <a:t>Android version history</a:t>
            </a:r>
          </a:p>
          <a:p>
            <a:r>
              <a:rPr lang="en-US" dirty="0">
                <a:latin typeface="Segoe UI Semilight" panose="020B0702040204020203" pitchFamily="34" charset="0"/>
                <a:ea typeface="Segoe UI Semilight" panose="020B0702040204020203" pitchFamily="34" charset="0"/>
                <a:cs typeface="Segoe UI" panose="020B0502040204020203" pitchFamily="34" charset="0"/>
              </a:rPr>
              <a:t>Android KitKat</a:t>
            </a:r>
          </a:p>
          <a:p>
            <a:r>
              <a:rPr lang="en-US" dirty="0">
                <a:latin typeface="Segoe UI Semilight" panose="020B0702040204020203" pitchFamily="34" charset="0"/>
                <a:ea typeface="Segoe UI Semilight" panose="020B0702040204020203" pitchFamily="34" charset="0"/>
                <a:cs typeface="Segoe UI" panose="020B0502040204020203" pitchFamily="34" charset="0"/>
              </a:rPr>
              <a:t>iOS version history</a:t>
            </a:r>
          </a:p>
          <a:p>
            <a:r>
              <a:rPr lang="en-US" dirty="0">
                <a:latin typeface="Segoe UI Semilight" panose="020B0702040204020203" pitchFamily="34" charset="0"/>
                <a:ea typeface="Segoe UI Semilight" panose="020B0702040204020203" pitchFamily="34" charset="0"/>
                <a:cs typeface="Segoe UI" panose="020B0502040204020203" pitchFamily="34" charset="0"/>
              </a:rPr>
              <a:t>Apple</a:t>
            </a:r>
          </a:p>
          <a:p>
            <a:r>
              <a:rPr lang="en-US" dirty="0">
                <a:latin typeface="Segoe UI Semilight" panose="020B0702040204020203" pitchFamily="34" charset="0"/>
                <a:ea typeface="Segoe UI Semilight" panose="020B0702040204020203" pitchFamily="34" charset="0"/>
                <a:cs typeface="Segoe UI" panose="020B0502040204020203" pitchFamily="34" charset="0"/>
              </a:rPr>
              <a:t>Microsoft</a:t>
            </a:r>
          </a:p>
          <a:p>
            <a:r>
              <a:rPr lang="en-US" dirty="0">
                <a:latin typeface="Segoe UI Semilight" panose="020B0702040204020203" pitchFamily="34" charset="0"/>
                <a:ea typeface="Segoe UI Semilight" panose="020B0702040204020203" pitchFamily="34" charset="0"/>
                <a:cs typeface="Segoe UI" panose="020B0502040204020203" pitchFamily="34" charset="0"/>
              </a:rPr>
              <a:t>Windows 10 Mobile</a:t>
            </a:r>
          </a:p>
          <a:p>
            <a:r>
              <a:rPr lang="en-US" dirty="0">
                <a:latin typeface="Segoe UI Semilight" panose="020B0702040204020203" pitchFamily="34" charset="0"/>
                <a:ea typeface="Segoe UI Semilight" panose="020B0702040204020203" pitchFamily="34" charset="0"/>
                <a:cs typeface="Segoe UI" panose="020B0502040204020203" pitchFamily="34" charset="0"/>
              </a:rPr>
              <a:t>Android Gingerbread</a:t>
            </a:r>
          </a:p>
          <a:p>
            <a:r>
              <a:rPr lang="en-US" dirty="0">
                <a:latin typeface="Segoe UI Semilight" panose="020B0702040204020203" pitchFamily="34" charset="0"/>
                <a:ea typeface="Segoe UI Semilight" panose="020B0702040204020203" pitchFamily="34" charset="0"/>
                <a:cs typeface="Segoe UI" panose="020B0502040204020203" pitchFamily="34" charset="0"/>
              </a:rPr>
              <a:t>Nokia</a:t>
            </a:r>
          </a:p>
          <a:p>
            <a:r>
              <a:rPr lang="en-US" dirty="0">
                <a:latin typeface="Segoe UI Semilight" panose="020B0702040204020203" pitchFamily="34" charset="0"/>
                <a:ea typeface="Segoe UI Semilight" panose="020B0702040204020203" pitchFamily="34" charset="0"/>
                <a:cs typeface="Segoe UI" panose="020B0502040204020203" pitchFamily="34" charset="0"/>
              </a:rPr>
              <a:t>Samsung</a:t>
            </a:r>
          </a:p>
          <a:p>
            <a:r>
              <a:rPr lang="en-US" dirty="0">
                <a:latin typeface="Segoe UI Semilight" panose="020B0702040204020203" pitchFamily="34" charset="0"/>
                <a:ea typeface="Segoe UI Semilight" panose="020B0702040204020203" pitchFamily="34" charset="0"/>
                <a:cs typeface="Segoe UI" panose="020B0502040204020203" pitchFamily="34" charset="0"/>
              </a:rPr>
              <a:t>Alphabet Inc.</a:t>
            </a:r>
          </a:p>
        </p:txBody>
      </p:sp>
      <p:grpSp>
        <p:nvGrpSpPr>
          <p:cNvPr id="4" name="Group 3">
            <a:extLst>
              <a:ext uri="{FF2B5EF4-FFF2-40B4-BE49-F238E27FC236}">
                <a16:creationId xmlns:a16="http://schemas.microsoft.com/office/drawing/2014/main" id="{5F891352-0AB3-4D77-AA93-8E0A1738F8F4}"/>
              </a:ext>
            </a:extLst>
          </p:cNvPr>
          <p:cNvGrpSpPr/>
          <p:nvPr/>
        </p:nvGrpSpPr>
        <p:grpSpPr>
          <a:xfrm>
            <a:off x="5943601" y="1609726"/>
            <a:ext cx="5406259" cy="2023909"/>
            <a:chOff x="5943601" y="1609726"/>
            <a:chExt cx="5406259" cy="2023909"/>
          </a:xfrm>
        </p:grpSpPr>
        <p:sp>
          <p:nvSpPr>
            <p:cNvPr id="5" name="Rectangle 5">
              <a:extLst>
                <a:ext uri="{FF2B5EF4-FFF2-40B4-BE49-F238E27FC236}">
                  <a16:creationId xmlns:a16="http://schemas.microsoft.com/office/drawing/2014/main" id="{20526183-096D-4868-AE2D-0200EE5F1D5D}"/>
                </a:ext>
              </a:extLst>
            </p:cNvPr>
            <p:cNvSpPr/>
            <p:nvPr/>
          </p:nvSpPr>
          <p:spPr>
            <a:xfrm>
              <a:off x="5943601" y="1609726"/>
              <a:ext cx="5406259" cy="20193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4">
              <a:extLst>
                <a:ext uri="{FF2B5EF4-FFF2-40B4-BE49-F238E27FC236}">
                  <a16:creationId xmlns:a16="http://schemas.microsoft.com/office/drawing/2014/main" id="{E9B136C8-7575-43EF-A6F3-EC4F69800828}"/>
                </a:ext>
              </a:extLst>
            </p:cNvPr>
            <p:cNvSpPr txBox="1"/>
            <p:nvPr/>
          </p:nvSpPr>
          <p:spPr>
            <a:xfrm>
              <a:off x="6189439" y="1827382"/>
              <a:ext cx="2849999" cy="307777"/>
            </a:xfrm>
            <a:prstGeom prst="rect">
              <a:avLst/>
            </a:prstGeom>
            <a:noFill/>
          </p:spPr>
          <p:txBody>
            <a:bodyPr wrap="square" rtlCol="0">
              <a:spAutoFit/>
            </a:bodyPr>
            <a:lstStyle/>
            <a:p>
              <a:pPr>
                <a:spcAft>
                  <a:spcPts val="1200"/>
                </a:spcAft>
              </a:pPr>
              <a:r>
                <a:rPr lang="en-US" sz="1400" dirty="0">
                  <a:solidFill>
                    <a:srgbClr val="D24726"/>
                  </a:solidFill>
                  <a:latin typeface="Segoe UI Semilight" panose="020B0402040204020203" pitchFamily="34" charset="0"/>
                  <a:cs typeface="Segoe UI Semilight" panose="020B0402040204020203" pitchFamily="34" charset="0"/>
                </a:rPr>
                <a:t>Use Smart Lookup to learn more</a:t>
              </a:r>
              <a:endParaRPr lang="en-US" sz="1400" dirty="0">
                <a:solidFill>
                  <a:srgbClr val="D2472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TextBox 7">
              <a:extLst>
                <a:ext uri="{FF2B5EF4-FFF2-40B4-BE49-F238E27FC236}">
                  <a16:creationId xmlns:a16="http://schemas.microsoft.com/office/drawing/2014/main" id="{F5C6FF1D-DFD2-4DBD-BDE7-F882DDC6DC74}"/>
                </a:ext>
              </a:extLst>
            </p:cNvPr>
            <p:cNvSpPr txBox="1"/>
            <p:nvPr/>
          </p:nvSpPr>
          <p:spPr>
            <a:xfrm>
              <a:off x="6450618" y="2207781"/>
              <a:ext cx="2626919" cy="954107"/>
            </a:xfrm>
            <a:prstGeom prst="rect">
              <a:avLst/>
            </a:prstGeom>
            <a:noFill/>
          </p:spPr>
          <p:txBody>
            <a:bodyPr wrap="square" rtlCol="0">
              <a:spAutoFit/>
            </a:bodyPr>
            <a:lstStyle/>
            <a:p>
              <a:pPr>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Highlight one of the related topics</a:t>
              </a:r>
            </a:p>
            <a:p>
              <a:pPr>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Right-click on the topic</a:t>
              </a:r>
            </a:p>
            <a:p>
              <a:pPr marL="174625" indent="-174625">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Choose "Smart Lookup"</a:t>
              </a:r>
            </a:p>
          </p:txBody>
        </p:sp>
        <p:grpSp>
          <p:nvGrpSpPr>
            <p:cNvPr id="8" name="Group 12">
              <a:extLst>
                <a:ext uri="{FF2B5EF4-FFF2-40B4-BE49-F238E27FC236}">
                  <a16:creationId xmlns:a16="http://schemas.microsoft.com/office/drawing/2014/main" id="{58C4CE24-6148-4604-B285-49040644B37D}"/>
                </a:ext>
              </a:extLst>
            </p:cNvPr>
            <p:cNvGrpSpPr/>
            <p:nvPr/>
          </p:nvGrpSpPr>
          <p:grpSpPr>
            <a:xfrm>
              <a:off x="6273657" y="2228149"/>
              <a:ext cx="188600" cy="246221"/>
              <a:chOff x="5978838" y="2209102"/>
              <a:chExt cx="188600" cy="246221"/>
            </a:xfrm>
          </p:grpSpPr>
          <p:sp>
            <p:nvSpPr>
              <p:cNvPr id="16" name="Oval 9">
                <a:extLst>
                  <a:ext uri="{FF2B5EF4-FFF2-40B4-BE49-F238E27FC236}">
                    <a16:creationId xmlns:a16="http://schemas.microsoft.com/office/drawing/2014/main" id="{AB6051AB-2E0C-4F74-AA09-3E8DBF11667D}"/>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1">
                <a:extLst>
                  <a:ext uri="{FF2B5EF4-FFF2-40B4-BE49-F238E27FC236}">
                    <a16:creationId xmlns:a16="http://schemas.microsoft.com/office/drawing/2014/main" id="{97FDCC9F-9887-487F-8C6D-BBB3CB2773C3}"/>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13">
              <a:extLst>
                <a:ext uri="{FF2B5EF4-FFF2-40B4-BE49-F238E27FC236}">
                  <a16:creationId xmlns:a16="http://schemas.microsoft.com/office/drawing/2014/main" id="{D9700851-3B5E-45AB-991B-762DE0355EF6}"/>
                </a:ext>
              </a:extLst>
            </p:cNvPr>
            <p:cNvGrpSpPr/>
            <p:nvPr/>
          </p:nvGrpSpPr>
          <p:grpSpPr>
            <a:xfrm>
              <a:off x="6273657" y="2563905"/>
              <a:ext cx="188600" cy="246221"/>
              <a:chOff x="5978838" y="2209102"/>
              <a:chExt cx="188600" cy="246221"/>
            </a:xfrm>
          </p:grpSpPr>
          <p:sp>
            <p:nvSpPr>
              <p:cNvPr id="14" name="Oval 14">
                <a:extLst>
                  <a:ext uri="{FF2B5EF4-FFF2-40B4-BE49-F238E27FC236}">
                    <a16:creationId xmlns:a16="http://schemas.microsoft.com/office/drawing/2014/main" id="{0FDC7121-EA5E-4996-B879-22CC04BEA201}"/>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5">
                <a:extLst>
                  <a:ext uri="{FF2B5EF4-FFF2-40B4-BE49-F238E27FC236}">
                    <a16:creationId xmlns:a16="http://schemas.microsoft.com/office/drawing/2014/main" id="{B4BBF7ED-662E-4BA3-83B6-05208C9B757A}"/>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2</a:t>
                </a:r>
              </a:p>
            </p:txBody>
          </p:sp>
        </p:grpSp>
        <p:grpSp>
          <p:nvGrpSpPr>
            <p:cNvPr id="10" name="Group 16">
              <a:extLst>
                <a:ext uri="{FF2B5EF4-FFF2-40B4-BE49-F238E27FC236}">
                  <a16:creationId xmlns:a16="http://schemas.microsoft.com/office/drawing/2014/main" id="{8CC6D345-719C-4EA8-9CCC-735633CC607F}"/>
                </a:ext>
              </a:extLst>
            </p:cNvPr>
            <p:cNvGrpSpPr/>
            <p:nvPr/>
          </p:nvGrpSpPr>
          <p:grpSpPr>
            <a:xfrm>
              <a:off x="6273657" y="2902042"/>
              <a:ext cx="188600" cy="246221"/>
              <a:chOff x="5978838" y="2209102"/>
              <a:chExt cx="188600" cy="246221"/>
            </a:xfrm>
          </p:grpSpPr>
          <p:sp>
            <p:nvSpPr>
              <p:cNvPr id="12" name="Oval 17">
                <a:extLst>
                  <a:ext uri="{FF2B5EF4-FFF2-40B4-BE49-F238E27FC236}">
                    <a16:creationId xmlns:a16="http://schemas.microsoft.com/office/drawing/2014/main" id="{2E56D573-7C3B-46F0-982D-5DD5D53E931B}"/>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8">
                <a:extLst>
                  <a:ext uri="{FF2B5EF4-FFF2-40B4-BE49-F238E27FC236}">
                    <a16:creationId xmlns:a16="http://schemas.microsoft.com/office/drawing/2014/main" id="{A400E4DB-EAAB-40EC-B86F-2B5325C2941B}"/>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3</a:t>
                </a:r>
              </a:p>
            </p:txBody>
          </p:sp>
        </p:grpSp>
        <p:pic>
          <p:nvPicPr>
            <p:cNvPr id="11" name="Picture 19" descr="Smart Lookup button in the context menu">
              <a:extLst>
                <a:ext uri="{FF2B5EF4-FFF2-40B4-BE49-F238E27FC236}">
                  <a16:creationId xmlns:a16="http://schemas.microsoft.com/office/drawing/2014/main" id="{5C48F155-F4FF-4D72-879B-DE6D7269D894}"/>
                </a:ext>
              </a:extLst>
            </p:cNvPr>
            <p:cNvPicPr>
              <a:picLocks noChangeAspect="1"/>
            </p:cNvPicPr>
            <p:nvPr/>
          </p:nvPicPr>
          <p:blipFill rotWithShape="1">
            <a:blip r:embed="rId2"/>
            <a:srcRect b="4437"/>
            <a:stretch/>
          </p:blipFill>
          <p:spPr>
            <a:xfrm>
              <a:off x="9166431" y="1836907"/>
              <a:ext cx="1875163" cy="1796728"/>
            </a:xfrm>
            <a:prstGeom prst="rect">
              <a:avLst/>
            </a:prstGeom>
          </p:spPr>
        </p:pic>
      </p:grpSp>
    </p:spTree>
    <p:extLst>
      <p:ext uri="{BB962C8B-B14F-4D97-AF65-F5344CB8AC3E}">
        <p14:creationId xmlns:p14="http://schemas.microsoft.com/office/powerpoint/2010/main" val="168386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9800" y="709038"/>
            <a:ext cx="6231263" cy="5560026"/>
          </a:xfrm>
        </p:spPr>
        <p:txBody>
          <a:bodyPr anchor="ctr">
            <a:normAutofit/>
          </a:bodyPr>
          <a:lstStyle/>
          <a:p>
            <a:pPr algn="r"/>
            <a:r>
              <a:rPr lang="en-US" sz="4400"/>
              <a:t>Báo Cáo đồ Án Lập Trình DI ĐỘNG 2 (Android)</a:t>
            </a:r>
          </a:p>
        </p:txBody>
      </p:sp>
      <p:sp>
        <p:nvSpPr>
          <p:cNvPr id="3" name="Content Placeholder 2"/>
          <p:cNvSpPr>
            <a:spLocks noGrp="1"/>
          </p:cNvSpPr>
          <p:nvPr>
            <p:ph type="subTitle" idx="1"/>
          </p:nvPr>
        </p:nvSpPr>
        <p:spPr>
          <a:xfrm>
            <a:off x="7856387" y="648987"/>
            <a:ext cx="3689098" cy="5560026"/>
          </a:xfrm>
        </p:spPr>
        <p:txBody>
          <a:bodyPr anchor="ctr">
            <a:normAutofit/>
          </a:bodyPr>
          <a:lstStyle/>
          <a:p>
            <a:r>
              <a:rPr lang="en-US" sz="2800" b="1" i="0"/>
              <a:t>Các thành viên</a:t>
            </a:r>
            <a:br>
              <a:rPr lang="en-US" sz="2800"/>
            </a:br>
            <a:r>
              <a:rPr lang="en-US" sz="2800"/>
              <a:t>Võ Xuân Hoàng</a:t>
            </a:r>
            <a:br>
              <a:rPr lang="en-US" sz="2800"/>
            </a:br>
            <a:r>
              <a:rPr lang="en-US" sz="2800"/>
              <a:t>Nguyễn Hữu Phú</a:t>
            </a:r>
            <a:br>
              <a:rPr lang="en-US" sz="2800"/>
            </a:br>
            <a:r>
              <a:rPr lang="en-US" sz="2800"/>
              <a:t>Bùi Hữu Thắng</a:t>
            </a:r>
            <a:br>
              <a:rPr lang="en-US" sz="2800"/>
            </a:br>
            <a:r>
              <a:rPr lang="en-US" sz="2800"/>
              <a:t>Nguyễn Công Nhân</a:t>
            </a:r>
            <a:endParaRPr sz="2800"/>
          </a:p>
        </p:txBody>
      </p:sp>
    </p:spTree>
    <p:extLst>
      <p:ext uri="{BB962C8B-B14F-4D97-AF65-F5344CB8AC3E}">
        <p14:creationId xmlns:p14="http://schemas.microsoft.com/office/powerpoint/2010/main" val="128074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467" y="643466"/>
            <a:ext cx="3933390" cy="4937287"/>
          </a:xfrm>
        </p:spPr>
        <p:txBody>
          <a:bodyPr anchor="ctr">
            <a:normAutofit/>
          </a:bodyPr>
          <a:lstStyle/>
          <a:p>
            <a:pPr algn="l"/>
            <a:r>
              <a:rPr lang="en-US" sz="4800">
                <a:solidFill>
                  <a:schemeClr val="tx1"/>
                </a:solidFill>
              </a:rPr>
              <a:t>Nội Dung</a:t>
            </a:r>
          </a:p>
        </p:txBody>
      </p:sp>
      <p:sp>
        <p:nvSpPr>
          <p:cNvPr id="3" name="Content Placeholder 2"/>
          <p:cNvSpPr>
            <a:spLocks noGrp="1"/>
          </p:cNvSpPr>
          <p:nvPr>
            <p:ph idx="1"/>
          </p:nvPr>
        </p:nvSpPr>
        <p:spPr>
          <a:xfrm>
            <a:off x="4955354" y="643466"/>
            <a:ext cx="6593180" cy="4937287"/>
          </a:xfrm>
        </p:spPr>
        <p:txBody>
          <a:bodyPr anchor="ctr">
            <a:normAutofit/>
          </a:bodyPr>
          <a:lstStyle/>
          <a:p>
            <a:r>
              <a:rPr lang="en-US"/>
              <a:t>Báo cáo tiến độ thực hiện</a:t>
            </a:r>
            <a:endParaRPr lang="en-US" dirty="0"/>
          </a:p>
          <a:p>
            <a:r>
              <a:rPr lang="en-US"/>
              <a:t>Demo giao diện</a:t>
            </a:r>
            <a:endParaRPr lang="en-US" dirty="0"/>
          </a:p>
          <a:p>
            <a:r>
              <a:rPr lang="en-US"/>
              <a:t>Demo file liên quan</a:t>
            </a:r>
            <a:endParaRPr lang="en-US" dirty="0"/>
          </a:p>
        </p:txBody>
      </p:sp>
    </p:spTree>
    <p:extLst>
      <p:ext uri="{BB962C8B-B14F-4D97-AF65-F5344CB8AC3E}">
        <p14:creationId xmlns:p14="http://schemas.microsoft.com/office/powerpoint/2010/main" val="330544544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467" y="643466"/>
            <a:ext cx="3933390" cy="4937287"/>
          </a:xfrm>
        </p:spPr>
        <p:txBody>
          <a:bodyPr anchor="ctr">
            <a:normAutofit/>
          </a:bodyPr>
          <a:lstStyle/>
          <a:p>
            <a:pPr algn="ctr"/>
            <a:r>
              <a:rPr lang="en-US" sz="4800">
                <a:solidFill>
                  <a:schemeClr val="tx1"/>
                </a:solidFill>
              </a:rPr>
              <a:t>Tiến độ thực hiện</a:t>
            </a:r>
          </a:p>
        </p:txBody>
      </p:sp>
      <p:sp>
        <p:nvSpPr>
          <p:cNvPr id="3" name="Content Placeholder 2"/>
          <p:cNvSpPr>
            <a:spLocks noGrp="1"/>
          </p:cNvSpPr>
          <p:nvPr>
            <p:ph idx="1"/>
          </p:nvPr>
        </p:nvSpPr>
        <p:spPr>
          <a:xfrm>
            <a:off x="4955354" y="643466"/>
            <a:ext cx="6593180" cy="4937287"/>
          </a:xfrm>
        </p:spPr>
        <p:txBody>
          <a:bodyPr anchor="ctr">
            <a:normAutofit/>
          </a:bodyPr>
          <a:lstStyle/>
          <a:p>
            <a:endParaRPr/>
          </a:p>
        </p:txBody>
      </p:sp>
    </p:spTree>
    <p:extLst>
      <p:ext uri="{BB962C8B-B14F-4D97-AF65-F5344CB8AC3E}">
        <p14:creationId xmlns:p14="http://schemas.microsoft.com/office/powerpoint/2010/main" val="8116229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81600" y="559678"/>
            <a:ext cx="6248398" cy="1484275"/>
          </a:xfrm>
        </p:spPr>
        <p:txBody>
          <a:bodyPr>
            <a:normAutofit/>
          </a:bodyPr>
          <a:lstStyle/>
          <a:p>
            <a:pPr algn="l"/>
            <a:r>
              <a:rPr lang="en-US">
                <a:solidFill>
                  <a:schemeClr val="bg2"/>
                </a:solidFill>
              </a:rPr>
              <a:t>Demo giao diện</a:t>
            </a:r>
          </a:p>
        </p:txBody>
      </p:sp>
      <p:sp>
        <p:nvSpPr>
          <p:cNvPr id="3" name="Content Placeholder 2"/>
          <p:cNvSpPr>
            <a:spLocks noGrp="1"/>
          </p:cNvSpPr>
          <p:nvPr>
            <p:ph idx="1"/>
          </p:nvPr>
        </p:nvSpPr>
        <p:spPr>
          <a:xfrm>
            <a:off x="5181600" y="2394305"/>
            <a:ext cx="6248398" cy="2931932"/>
          </a:xfrm>
        </p:spPr>
        <p:txBody>
          <a:bodyPr>
            <a:normAutofit/>
          </a:bodyPr>
          <a:lstStyle/>
          <a:p>
            <a:r>
              <a:rPr lang="en-US">
                <a:solidFill>
                  <a:schemeClr val="bg2"/>
                </a:solidFill>
              </a:rPr>
              <a:t>Sau đây là giao diện demo của nhóm.</a:t>
            </a:r>
          </a:p>
        </p:txBody>
      </p:sp>
      <p:sp>
        <p:nvSpPr>
          <p:cNvPr id="5" name="Footer PlaceHolder 3"/>
          <p:cNvSpPr>
            <a:spLocks noGrp="1"/>
          </p:cNvSpPr>
          <p:nvPr>
            <p:ph type="ftr" sz="quarter" idx="11"/>
          </p:nvPr>
        </p:nvSpPr>
        <p:spPr>
          <a:xfrm>
            <a:off x="5087470" y="6314440"/>
            <a:ext cx="6464449" cy="365125"/>
          </a:xfrm>
        </p:spPr>
        <p:txBody>
          <a:bodyPr>
            <a:normAutofit/>
          </a:bodyPr>
          <a:lstStyle/>
          <a:p>
            <a:pPr algn="l">
              <a:spcAft>
                <a:spcPts val="600"/>
              </a:spcAft>
            </a:pPr>
            <a:r>
              <a:rPr lang="en-US" sz="1100">
                <a:solidFill>
                  <a:schemeClr val="bg2"/>
                </a:solidFill>
                <a:hlinkClick r:id="rId3"/>
              </a:rPr>
              <a:t>Đồ án: Lập trinnh di động 2</a:t>
            </a:r>
          </a:p>
        </p:txBody>
      </p:sp>
      <p:pic>
        <p:nvPicPr>
          <p:cNvPr id="4" name="Picture 3" descr="Android_open_source_projec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593" y="620720"/>
            <a:ext cx="3354086" cy="5290085"/>
          </a:xfrm>
          <a:prstGeom prst="rect">
            <a:avLst/>
          </a:prstGeom>
        </p:spPr>
      </p:pic>
    </p:spTree>
    <p:extLst>
      <p:ext uri="{BB962C8B-B14F-4D97-AF65-F5344CB8AC3E}">
        <p14:creationId xmlns:p14="http://schemas.microsoft.com/office/powerpoint/2010/main" val="3159516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48" y="1257300"/>
            <a:ext cx="3505240" cy="4254869"/>
          </a:xfrm>
        </p:spPr>
        <p:txBody>
          <a:bodyPr>
            <a:normAutofit/>
          </a:bodyPr>
          <a:lstStyle/>
          <a:p>
            <a:pPr algn="l"/>
            <a:r>
              <a:rPr lang="en-US">
                <a:solidFill>
                  <a:schemeClr val="bg1"/>
                </a:solidFill>
              </a:rPr>
              <a:t>Security and privacy</a:t>
            </a:r>
          </a:p>
        </p:txBody>
      </p:sp>
      <p:sp>
        <p:nvSpPr>
          <p:cNvPr id="3" name="Content Placeholder 2"/>
          <p:cNvSpPr>
            <a:spLocks noGrp="1"/>
          </p:cNvSpPr>
          <p:nvPr>
            <p:ph idx="1"/>
          </p:nvPr>
        </p:nvSpPr>
        <p:spPr>
          <a:xfrm>
            <a:off x="666755" y="569066"/>
            <a:ext cx="6248398" cy="5655156"/>
          </a:xfrm>
        </p:spPr>
        <p:txBody>
          <a:bodyPr>
            <a:normAutofit/>
          </a:bodyPr>
          <a:lstStyle/>
          <a:p>
            <a:r>
              <a:rPr lang="en-US">
                <a:latin typeface="Times New Roman" panose="02020603050405020304" pitchFamily="18" charset="0"/>
                <a:cs typeface="Times New Roman" panose="02020603050405020304" pitchFamily="18" charset="0"/>
              </a:rPr>
              <a:t>Màn hình khi bắt đầu mở app lên. Có các sự lựa chọn cho 1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ch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c</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 bản nhất mà họ có thể ch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 Ch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game: Cho phép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ch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trải nghiệm và 	thử mình với những câu hỏi mang sức hại não và 	kích thích trí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ởng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bay xa của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ch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 Xếp hạng: Xem thứ hạng mà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ch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đạt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 Thoát: Tất nhiên là out game ra rồi ^^.  </a:t>
            </a:r>
            <a:endParaRPr lang="en-US" dirty="0">
              <a:latin typeface="Times New Roman" panose="02020603050405020304" pitchFamily="18" charset="0"/>
              <a:cs typeface="Times New Roman" panose="02020603050405020304"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9C04A3BC-2302-4864-857C-177E2655D638}"/>
              </a:ext>
            </a:extLst>
          </p:cNvPr>
          <p:cNvPicPr>
            <a:picLocks noChangeAspect="1"/>
          </p:cNvPicPr>
          <p:nvPr/>
        </p:nvPicPr>
        <p:blipFill>
          <a:blip r:embed="rId3"/>
          <a:stretch>
            <a:fillRect/>
          </a:stretch>
        </p:blipFill>
        <p:spPr>
          <a:xfrm>
            <a:off x="7744846" y="90945"/>
            <a:ext cx="4039164" cy="6763694"/>
          </a:xfrm>
          <a:prstGeom prst="rect">
            <a:avLst/>
          </a:prstGeom>
        </p:spPr>
      </p:pic>
    </p:spTree>
    <p:extLst>
      <p:ext uri="{BB962C8B-B14F-4D97-AF65-F5344CB8AC3E}">
        <p14:creationId xmlns:p14="http://schemas.microsoft.com/office/powerpoint/2010/main" val="175779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48" y="1257300"/>
            <a:ext cx="3505240" cy="4254869"/>
          </a:xfrm>
        </p:spPr>
        <p:txBody>
          <a:bodyPr>
            <a:normAutofit/>
          </a:bodyPr>
          <a:lstStyle/>
          <a:p>
            <a:pPr algn="l"/>
            <a:r>
              <a:rPr lang="en-US">
                <a:solidFill>
                  <a:schemeClr val="bg1"/>
                </a:solidFill>
              </a:rPr>
              <a:t>Security and privacy</a:t>
            </a:r>
          </a:p>
        </p:txBody>
      </p:sp>
      <p:sp>
        <p:nvSpPr>
          <p:cNvPr id="3" name="Content Placeholder 2"/>
          <p:cNvSpPr>
            <a:spLocks noGrp="1"/>
          </p:cNvSpPr>
          <p:nvPr>
            <p:ph idx="1"/>
          </p:nvPr>
        </p:nvSpPr>
        <p:spPr>
          <a:xfrm>
            <a:off x="666755" y="569066"/>
            <a:ext cx="6248398" cy="5655156"/>
          </a:xfrm>
        </p:spPr>
        <p:txBody>
          <a:bodyPr>
            <a:normAutofit/>
          </a:bodyPr>
          <a:lstStyle/>
          <a:p>
            <a:r>
              <a:rPr lang="en-US">
                <a:latin typeface="Times New Roman" panose="02020603050405020304" pitchFamily="18" charset="0"/>
                <a:cs typeface="Times New Roman" panose="02020603050405020304" pitchFamily="18" charset="0"/>
              </a:rPr>
              <a:t>Khi chọn button Ch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Game: Sẽ xuất hiện câu hỏi và các button đồng nghĩa là các câu trả lời.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ch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sẽ phải suy nghĩ và chọn đáp án đúng nhất.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L</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U Ý: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ch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chỉ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chọn 1 lần duy nhất, vậy nên hãy suy nghĩ thật kỉ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khi chọn nhé. </a:t>
            </a:r>
            <a:endParaRPr lang="en-US" dirty="0">
              <a:latin typeface="Times New Roman" panose="02020603050405020304" pitchFamily="18" charset="0"/>
              <a:cs typeface="Times New Roman" panose="02020603050405020304" pitchFamily="18" charset="0"/>
            </a:endParaRPr>
          </a:p>
        </p:txBody>
      </p:sp>
      <p:pic>
        <p:nvPicPr>
          <p:cNvPr id="7" name="Picture 6" descr="A screenshot of a cell phone&#10;&#10;Description automatically generated">
            <a:extLst>
              <a:ext uri="{FF2B5EF4-FFF2-40B4-BE49-F238E27FC236}">
                <a16:creationId xmlns:a16="http://schemas.microsoft.com/office/drawing/2014/main" id="{24DCE528-CA34-49DF-91CC-E030FF9618DF}"/>
              </a:ext>
            </a:extLst>
          </p:cNvPr>
          <p:cNvPicPr>
            <a:picLocks noChangeAspect="1"/>
          </p:cNvPicPr>
          <p:nvPr/>
        </p:nvPicPr>
        <p:blipFill>
          <a:blip r:embed="rId3"/>
          <a:stretch>
            <a:fillRect/>
          </a:stretch>
        </p:blipFill>
        <p:spPr>
          <a:xfrm>
            <a:off x="7773425" y="47153"/>
            <a:ext cx="4010585" cy="6763694"/>
          </a:xfrm>
          <a:prstGeom prst="rect">
            <a:avLst/>
          </a:prstGeom>
        </p:spPr>
      </p:pic>
    </p:spTree>
    <p:extLst>
      <p:ext uri="{BB962C8B-B14F-4D97-AF65-F5344CB8AC3E}">
        <p14:creationId xmlns:p14="http://schemas.microsoft.com/office/powerpoint/2010/main" val="410775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48" y="1257300"/>
            <a:ext cx="3505240" cy="4254869"/>
          </a:xfrm>
        </p:spPr>
        <p:txBody>
          <a:bodyPr>
            <a:normAutofit/>
          </a:bodyPr>
          <a:lstStyle/>
          <a:p>
            <a:pPr algn="l"/>
            <a:r>
              <a:rPr lang="en-US">
                <a:solidFill>
                  <a:schemeClr val="bg1"/>
                </a:solidFill>
              </a:rPr>
              <a:t>Security and privacy</a:t>
            </a:r>
          </a:p>
        </p:txBody>
      </p:sp>
      <p:sp>
        <p:nvSpPr>
          <p:cNvPr id="3" name="Content Placeholder 2"/>
          <p:cNvSpPr>
            <a:spLocks noGrp="1"/>
          </p:cNvSpPr>
          <p:nvPr>
            <p:ph idx="1"/>
          </p:nvPr>
        </p:nvSpPr>
        <p:spPr>
          <a:xfrm>
            <a:off x="666755" y="569066"/>
            <a:ext cx="6248398" cy="5655156"/>
          </a:xfrm>
        </p:spPr>
        <p:txBody>
          <a:bodyPr>
            <a:normAutofit/>
          </a:bodyPr>
          <a:lstStyle/>
          <a:p>
            <a:r>
              <a:rPr lang="en-US">
                <a:latin typeface="Times New Roman" panose="02020603050405020304" pitchFamily="18" charset="0"/>
                <a:cs typeface="Times New Roman" panose="02020603050405020304" pitchFamily="18" charset="0"/>
              </a:rPr>
              <a:t>Khi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ch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chọn đúng đáp án của câu hỏi thì lập tức sẽ xuất hiện ra màn hình thông báo này nhé.</a:t>
            </a:r>
            <a:endParaRPr lang="en-US" dirty="0">
              <a:latin typeface="Times New Roman" panose="02020603050405020304" pitchFamily="18" charset="0"/>
              <a:cs typeface="Times New Roman" panose="02020603050405020304"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3304C1F2-DEC4-4BB4-97BA-44AD9525BFEA}"/>
              </a:ext>
            </a:extLst>
          </p:cNvPr>
          <p:cNvPicPr>
            <a:picLocks noChangeAspect="1"/>
          </p:cNvPicPr>
          <p:nvPr/>
        </p:nvPicPr>
        <p:blipFill>
          <a:blip r:embed="rId3"/>
          <a:stretch>
            <a:fillRect/>
          </a:stretch>
        </p:blipFill>
        <p:spPr>
          <a:xfrm>
            <a:off x="7512824" y="19560"/>
            <a:ext cx="4039164" cy="6754168"/>
          </a:xfrm>
          <a:prstGeom prst="rect">
            <a:avLst/>
          </a:prstGeom>
        </p:spPr>
      </p:pic>
    </p:spTree>
    <p:extLst>
      <p:ext uri="{BB962C8B-B14F-4D97-AF65-F5344CB8AC3E}">
        <p14:creationId xmlns:p14="http://schemas.microsoft.com/office/powerpoint/2010/main" val="1896375877"/>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652</Words>
  <Application>Microsoft Office PowerPoint</Application>
  <PresentationFormat>Widescreen</PresentationFormat>
  <Paragraphs>104</Paragraphs>
  <Slides>18</Slides>
  <Notes>10</Notes>
  <HiddenSlides>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Calibri</vt:lpstr>
      <vt:lpstr>Century Schoolbook</vt:lpstr>
      <vt:lpstr>Corbel</vt:lpstr>
      <vt:lpstr>Segoe UI</vt:lpstr>
      <vt:lpstr>Segoe UI Light</vt:lpstr>
      <vt:lpstr>Segoe UI Semibold</vt:lpstr>
      <vt:lpstr>Segoe UI Semilight</vt:lpstr>
      <vt:lpstr>Times New Roman</vt:lpstr>
      <vt:lpstr>Headlines</vt:lpstr>
      <vt:lpstr>QuickStarter Theme</vt:lpstr>
      <vt:lpstr>Here's your outline to get started</vt:lpstr>
      <vt:lpstr>Related topics to research</vt:lpstr>
      <vt:lpstr>Báo Cáo đồ Án Lập Trình DI ĐỘNG 2 (Android)</vt:lpstr>
      <vt:lpstr>Nội Dung</vt:lpstr>
      <vt:lpstr>Tiến độ thực hiện</vt:lpstr>
      <vt:lpstr>Demo giao diện</vt:lpstr>
      <vt:lpstr>Security and privacy</vt:lpstr>
      <vt:lpstr>Security and privacy</vt:lpstr>
      <vt:lpstr>Security and privacy</vt:lpstr>
      <vt:lpstr>Security and privacy</vt:lpstr>
      <vt:lpstr>Security and privacy</vt:lpstr>
      <vt:lpstr>Security and privacy</vt:lpstr>
      <vt:lpstr>Security and privacy</vt:lpstr>
      <vt:lpstr>Security and privacy</vt:lpstr>
      <vt:lpstr>Demo file</vt:lpstr>
      <vt:lpstr>Các class của game</vt:lpstr>
      <vt:lpstr>Các file liên quan</vt:lpstr>
      <vt:lpstr>CẢM ƠN THẦY VÀ CÁC BẠN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Nguyễn Danh</dc:creator>
  <cp:lastModifiedBy>Nguyễn Danh</cp:lastModifiedBy>
  <cp:revision>1</cp:revision>
  <dcterms:created xsi:type="dcterms:W3CDTF">2019-05-21T17:59:20Z</dcterms:created>
  <dcterms:modified xsi:type="dcterms:W3CDTF">2019-05-21T18:00:22Z</dcterms:modified>
</cp:coreProperties>
</file>