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0" r:id="rId2"/>
    <p:sldId id="257" r:id="rId3"/>
    <p:sldId id="258" r:id="rId4"/>
    <p:sldId id="259" r:id="rId5"/>
    <p:sldId id="260" r:id="rId6"/>
    <p:sldId id="264" r:id="rId7"/>
    <p:sldId id="265" r:id="rId8"/>
    <p:sldId id="291" r:id="rId9"/>
    <p:sldId id="292" r:id="rId10"/>
    <p:sldId id="272" r:id="rId11"/>
    <p:sldId id="294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1045F3-2242-4E1C-84FB-02B5EBC502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Acknowledge on-campus overflow students.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06A5340-841F-4A49-9CD0-E260DFD4BD68}" type="slidenum">
              <a:rPr lang="en-US" altLang="en-US" sz="1000">
                <a:solidFill>
                  <a:schemeClr val="tx1"/>
                </a:solidFill>
              </a:rPr>
              <a:pPr/>
              <a:t>1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In wc analysis, actual cost of task i &lt;= wc cost of task i. So, sum of actuals &lt;= sum of wc costs.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In amortized analysis, have to determine a cost (amortized cost) that ensures sum of actuals &lt;= sum of amortized costs.</a:t>
            </a: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4136C36-DBE7-457C-8A53-BFD4F6506CE8}" type="slidenum">
              <a:rPr lang="en-US" altLang="en-US" sz="1000">
                <a:solidFill>
                  <a:schemeClr val="tx1"/>
                </a:solidFill>
              </a:rPr>
              <a:pPr/>
              <a:t>14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3A075956-C407-48F2-8A21-DCDF50EB5B17}" type="slidenum">
              <a:rPr lang="en-US" altLang="en-US" sz="1000">
                <a:solidFill>
                  <a:schemeClr val="tx1"/>
                </a:solidFill>
              </a:rPr>
              <a:pPr/>
              <a:t>15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P(i) is potential after i’th operation. P(0) is initial potential. This function keeps track of the accumulated difference between the amortized (i.e., charged) costs and actual costs.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Strictly speaking, #pops+1 to account for the push that takes place except when next symbol is ;</a:t>
            </a:r>
          </a:p>
        </p:txBody>
      </p:sp>
      <p:sp>
        <p:nvSpPr>
          <p:cNvPr id="378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6598E9E-7377-456C-88C1-188654662F9C}" type="slidenum">
              <a:rPr lang="en-US" altLang="en-US" sz="1000">
                <a:solidFill>
                  <a:schemeClr val="tx1"/>
                </a:solidFill>
              </a:rPr>
              <a:pPr/>
              <a:t>23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Note that if we do worst-case amount of work when i = 10 (say), we can’t do worst-case amount of work when i = 11 as now the stack has only 1 element on it!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CF27760-9B39-419C-8E2C-F61B4CB66587}" type="slidenum">
              <a:rPr lang="en-US" altLang="en-US" sz="1000">
                <a:solidFill>
                  <a:schemeClr val="tx1"/>
                </a:solidFill>
              </a:rPr>
              <a:pPr/>
              <a:t>24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Because sum of the amortized costs equals the obtained good upper bound.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7785A60-BF5C-4C36-9846-05351F4CE062}" type="slidenum">
              <a:rPr lang="en-US" altLang="en-US" sz="1000">
                <a:solidFill>
                  <a:schemeClr val="tx1"/>
                </a:solidFill>
              </a:rPr>
              <a:pPr/>
              <a:t>26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Actually, there are n-1 pushes as there is no push when ; is processed. Only pushed items may be popped. So, there are n-1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 pops.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C8C41B66-7AD1-4E8F-B707-03CF93101995}" type="slidenum">
              <a:rPr lang="en-US" altLang="en-US" sz="1000">
                <a:solidFill>
                  <a:schemeClr val="tx1"/>
                </a:solidFill>
              </a:rPr>
              <a:pPr/>
              <a:t>27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0AE463C-035E-4D16-90E9-7B0CDE2A6615}" type="slidenum">
              <a:rPr lang="en-US" altLang="en-US" sz="1000">
                <a:solidFill>
                  <a:schemeClr val="tx1"/>
                </a:solidFill>
              </a:rPr>
              <a:pPr/>
              <a:t>28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Note that the amortized cost of 2 is sometimes less than the actual cost, sometimes more, and sometimes equal. We could assign an amortized cost of 3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Build upon data structures knowledge from an undergraduate data structures course and study more advanced data structures for a variety of applications.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D400534E-88C7-4D9B-A861-74F485ADD5DE}" type="slidenum">
              <a:rPr lang="en-US" altLang="en-US" sz="1000">
                <a:solidFill>
                  <a:schemeClr val="tx1"/>
                </a:solidFill>
              </a:rPr>
              <a:pPr/>
              <a:t>3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F35998ED-D018-4058-BA72-1A74E855503B}" type="slidenum">
              <a:rPr lang="en-US" altLang="en-US" sz="1000">
                <a:solidFill>
                  <a:schemeClr val="tx1"/>
                </a:solidFill>
              </a:rPr>
              <a:pPr/>
              <a:t>5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1213" cy="3465512"/>
          </a:xfrm>
          <a:ln cap="flat"/>
        </p:spPr>
      </p:sp>
      <p:sp>
        <p:nvSpPr>
          <p:cNvPr id="10244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94" tIns="46798" rIns="93594" bIns="46798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F1AAEA0-15B6-463C-8A55-05853F7B189E}" type="slidenum">
              <a:rPr lang="en-US" altLang="en-US" sz="1000">
                <a:solidFill>
                  <a:schemeClr val="tx1"/>
                </a:solidFill>
              </a:rPr>
              <a:pPr/>
              <a:t>7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First we take a look at what we can/cannot do with worst case and average complexities.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6A0A46D3-77CB-48EC-A96B-397E9C3B6C17}" type="slidenum">
              <a:rPr lang="en-US" altLang="en-US" sz="1000">
                <a:solidFill>
                  <a:schemeClr val="tx1"/>
                </a:solidFill>
              </a:rPr>
              <a:pPr/>
              <a:t>8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For any n, the worst-case time is the max of the times over all instances.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Linear list and search tree worst case time is O(s), for example. Stack with resizing on full is O(s) for insert.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EA41EDE3-3186-4E6D-A762-F2E1BFC7E304}" type="slidenum">
              <a:rPr lang="en-US" altLang="en-US" sz="1000">
                <a:solidFill>
                  <a:schemeClr val="tx1"/>
                </a:solidFill>
              </a:rPr>
              <a:pPr/>
              <a:t>9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For any s, the average insert time is the average over all possible inserts when the data structure size is s.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Search tree average is O(log s).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Note that all inserts in the sequence of size n may be worst-case inserts; hence O(n^2).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7F48A5A0-D863-4647-B6A9-F1FA1A55C16E}" type="slidenum">
              <a:rPr lang="en-US" altLang="en-US" sz="1000">
                <a:solidFill>
                  <a:schemeClr val="tx1"/>
                </a:solidFill>
              </a:rPr>
              <a:pPr/>
              <a:t>10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41ABB194-A932-45DC-8143-F3C5F1C3B003}" type="slidenum">
              <a:rPr lang="en-US" altLang="en-US" sz="1000">
                <a:solidFill>
                  <a:schemeClr val="tx1"/>
                </a:solidFill>
              </a:rPr>
              <a:pPr/>
              <a:t>11</a:t>
            </a:fld>
            <a:endParaRPr lang="en-US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Times New Roman" panose="02020603050405020304" pitchFamily="18" charset="0"/>
              </a:defRPr>
            </a:lvl9pPr>
          </a:lstStyle>
          <a:p>
            <a:fld id="{1FC18F57-CD7A-4A31-8D9F-7CDFB2FA77FA}" type="slidenum">
              <a:rPr lang="en-US" altLang="en-US" sz="1000">
                <a:solidFill>
                  <a:schemeClr val="tx1"/>
                </a:solidFill>
              </a:rPr>
              <a:pPr/>
              <a:t>12</a:t>
            </a:fld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Second expression is used when the bound on the cost of a task depends on the task index or on the nature of the task (insert, search, delete).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4CF0-2B69-4FB8-95C8-A626511E5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81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9581-B806-46C8-84FE-A7C9A0C53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81530-ED79-465F-87AB-9CC71035A4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7BA97-8655-4D28-96CC-CD5E17C6D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22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8AE4D-4F8F-4003-8D21-DA99E21DD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5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EFF4-71B8-4888-8FD8-B581C6D1F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5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0AB94-C1C0-4E29-AE7D-5F473BF88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5FC66-CEB0-4767-BA79-E14856312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7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D6C4-C118-46C3-B053-A83CD07E7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6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A51A4-1642-4F3C-8946-7E44F5524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59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777CD-64CB-4D5F-8953-59477647D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99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C5EB2B-3D8E-48FB-8BC0-5F6CA82F64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ahni\clip\barry\welcome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26400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>
                <a:solidFill>
                  <a:srgbClr val="0066FF"/>
                </a:solidFill>
              </a:rPr>
              <a:t>Advanced Data Structures</a:t>
            </a:r>
            <a:br>
              <a:rPr lang="en-US" altLang="en-US" sz="4400">
                <a:solidFill>
                  <a:srgbClr val="0066FF"/>
                </a:solidFill>
              </a:rPr>
            </a:br>
            <a:r>
              <a:rPr lang="en-US" altLang="en-US" sz="4400">
                <a:solidFill>
                  <a:srgbClr val="0066FF"/>
                </a:solidFill>
              </a:rPr>
              <a:t/>
            </a:r>
            <a:br>
              <a:rPr lang="en-US" altLang="en-US" sz="4400">
                <a:solidFill>
                  <a:srgbClr val="0066FF"/>
                </a:solidFill>
              </a:rPr>
            </a:br>
            <a:r>
              <a:rPr lang="en-US" altLang="en-US" sz="4400">
                <a:solidFill>
                  <a:srgbClr val="000000"/>
                </a:solidFill>
              </a:rPr>
              <a:t>Sartaj Sahni</a:t>
            </a:r>
          </a:p>
        </p:txBody>
      </p:sp>
      <p:pic>
        <p:nvPicPr>
          <p:cNvPr id="3076" name="Picture 4" descr="C:\sahni\clip\barry\welcom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53000"/>
            <a:ext cx="297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Application P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en-US" sz="3600" dirty="0"/>
          </a:p>
          <a:p>
            <a:pPr>
              <a:defRPr/>
            </a:pPr>
            <a:r>
              <a:rPr lang="en-US" altLang="en-US" dirty="0"/>
              <a:t>Initialize </a:t>
            </a:r>
            <a:r>
              <a:rPr lang="en-US" altLang="en-US" dirty="0">
                <a:solidFill>
                  <a:schemeClr val="bg1"/>
                </a:solidFill>
              </a:rPr>
              <a:t>Z</a:t>
            </a:r>
            <a:endParaRPr lang="en-US" altLang="en-US" dirty="0">
              <a:solidFill>
                <a:schemeClr val="bg1"/>
              </a:solidFill>
              <a:latin typeface="Symbol" pitchFamily="18" charset="2"/>
            </a:endParaRPr>
          </a:p>
          <a:p>
            <a:pPr>
              <a:defRPr/>
            </a:pPr>
            <a:r>
              <a:rPr lang="en-US" altLang="en-US" dirty="0"/>
              <a:t>Solve </a:t>
            </a:r>
            <a:r>
              <a:rPr lang="en-US" altLang="en-US" dirty="0">
                <a:solidFill>
                  <a:schemeClr val="bg1"/>
                </a:solidFill>
              </a:rPr>
              <a:t>P</a:t>
            </a:r>
            <a:r>
              <a:rPr lang="en-US" altLang="en-US" dirty="0"/>
              <a:t> by performing many inserts and deletes plus other tasks.</a:t>
            </a:r>
          </a:p>
          <a:p>
            <a:pPr>
              <a:defRPr/>
            </a:pPr>
            <a:r>
              <a:rPr lang="en-US" altLang="en-US" dirty="0"/>
              <a:t>Examples</a:t>
            </a:r>
          </a:p>
          <a:p>
            <a:pPr lvl="1">
              <a:defRPr/>
            </a:pPr>
            <a:r>
              <a:rPr lang="en-US" altLang="en-US" dirty="0"/>
              <a:t>Dijkstra’s single-source shortest paths</a:t>
            </a:r>
          </a:p>
          <a:p>
            <a:pPr lvl="1">
              <a:defRPr/>
            </a:pPr>
            <a:r>
              <a:rPr lang="en-US" altLang="en-US" dirty="0"/>
              <a:t>Minimum cost spanning trees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Application P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Total time to solve </a:t>
            </a:r>
            <a:r>
              <a:rPr lang="en-US" altLang="en-US" dirty="0">
                <a:solidFill>
                  <a:schemeClr val="bg1"/>
                </a:solidFill>
              </a:rPr>
              <a:t>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using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Z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 time for inserts/deletes +  time for other tasks 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= O(n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 + time for other tasks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where</a:t>
            </a:r>
            <a:r>
              <a:rPr lang="en-US" altLang="en-US" dirty="0">
                <a:solidFill>
                  <a:srgbClr val="FF0000"/>
                </a:solidFill>
              </a:rPr>
              <a:t> n </a:t>
            </a:r>
            <a:r>
              <a:rPr lang="en-US" altLang="en-US" dirty="0"/>
              <a:t>is the number of inserts/deletes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chemeClr val="bg1"/>
                </a:solidFill>
              </a:rPr>
              <a:t>At times a better bound can be obtained using amortized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Amortized Complexity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bg1"/>
                </a:solidFill>
              </a:rPr>
              <a:t>amortized complexity</a:t>
            </a:r>
            <a:r>
              <a:rPr lang="en-US" altLang="en-US" smtClean="0"/>
              <a:t> of a task is the amount you </a:t>
            </a:r>
            <a:r>
              <a:rPr lang="en-US" altLang="en-US" smtClean="0">
                <a:solidFill>
                  <a:srgbClr val="00B050"/>
                </a:solidFill>
              </a:rPr>
              <a:t>charge</a:t>
            </a:r>
            <a:r>
              <a:rPr lang="en-US" altLang="en-US" smtClean="0"/>
              <a:t> the task.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conventional way to bound the cost of doing a task</a:t>
            </a:r>
            <a:r>
              <a:rPr lang="en-US" altLang="en-US" smtClean="0">
                <a:solidFill>
                  <a:schemeClr val="hlink"/>
                </a:solidFill>
              </a:rPr>
              <a:t> n</a:t>
            </a:r>
            <a:r>
              <a:rPr lang="en-US" altLang="en-US" smtClean="0"/>
              <a:t> times is to use one of the expressions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hlink"/>
                </a:solidFill>
              </a:rPr>
              <a:t>n*(worst-case cost of task)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S(</a:t>
            </a:r>
            <a:r>
              <a:rPr lang="en-US" altLang="en-US" smtClean="0">
                <a:solidFill>
                  <a:schemeClr val="hlink"/>
                </a:solidFill>
              </a:rPr>
              <a:t>worst-case cost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chemeClr val="hlink"/>
                </a:solidFill>
              </a:rPr>
              <a:t>of task i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)</a:t>
            </a:r>
            <a:endParaRPr lang="en-US" altLang="en-US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bg1"/>
                </a:solidFill>
              </a:rPr>
              <a:t>amortized complexity</a:t>
            </a:r>
            <a:r>
              <a:rPr lang="en-US" altLang="en-US" smtClean="0"/>
              <a:t> way to bound the cost of doing a task</a:t>
            </a:r>
            <a:r>
              <a:rPr lang="en-US" altLang="en-US" smtClean="0">
                <a:solidFill>
                  <a:schemeClr val="hlink"/>
                </a:solidFill>
              </a:rPr>
              <a:t> n</a:t>
            </a:r>
            <a:r>
              <a:rPr lang="en-US" altLang="en-US" smtClean="0"/>
              <a:t> times is to use one of the expressions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n*(amortized cost of task)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S(</a:t>
            </a:r>
            <a:r>
              <a:rPr lang="en-US" altLang="en-US" smtClean="0">
                <a:solidFill>
                  <a:schemeClr val="hlink"/>
                </a:solidFill>
              </a:rPr>
              <a:t>amortized cost of task i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Amortized Complexity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The amortized complexity of a task may bear no direct relationship to the actual complexity of the task. I.e., it may be &lt;, =, or &gt; actual task complexity.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Amortized Complexity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5334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In worst-case complexity analysis, each task is charged an amount that is </a:t>
            </a:r>
            <a:r>
              <a:rPr lang="en-US" altLang="en-US" smtClean="0">
                <a:solidFill>
                  <a:schemeClr val="hlink"/>
                </a:solidFill>
              </a:rPr>
              <a:t>&gt;=</a:t>
            </a:r>
            <a:r>
              <a:rPr lang="en-US" altLang="en-US" smtClean="0"/>
              <a:t> its cost. So,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S(</a:t>
            </a:r>
            <a:r>
              <a:rPr lang="en-US" altLang="en-US" sz="3200" smtClean="0">
                <a:solidFill>
                  <a:schemeClr val="hlink"/>
                </a:solidFill>
              </a:rPr>
              <a:t>actual cost</a:t>
            </a: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3200" smtClean="0">
                <a:solidFill>
                  <a:schemeClr val="hlink"/>
                </a:solidFill>
              </a:rPr>
              <a:t>of task i</a:t>
            </a: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&lt;= S(</a:t>
            </a:r>
            <a:r>
              <a:rPr lang="en-US" altLang="en-US" sz="3200" smtClean="0">
                <a:solidFill>
                  <a:schemeClr val="hlink"/>
                </a:solidFill>
              </a:rPr>
              <a:t>worst-case cost of task i)</a:t>
            </a:r>
            <a:endParaRPr lang="en-US" altLang="en-US" smtClean="0"/>
          </a:p>
          <a:p>
            <a:r>
              <a:rPr lang="en-US" altLang="en-US" smtClean="0"/>
              <a:t>In amortized analysis, some tasks may be charged an amount that is </a:t>
            </a:r>
            <a:r>
              <a:rPr lang="en-US" altLang="en-US" smtClean="0">
                <a:solidFill>
                  <a:schemeClr val="hlink"/>
                </a:solidFill>
              </a:rPr>
              <a:t>&lt;</a:t>
            </a:r>
            <a:r>
              <a:rPr lang="en-US" altLang="en-US" smtClean="0"/>
              <a:t> their cost. The amount charged must ensure: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S(</a:t>
            </a:r>
            <a:r>
              <a:rPr lang="en-US" altLang="en-US" sz="3200" smtClean="0">
                <a:solidFill>
                  <a:schemeClr val="hlink"/>
                </a:solidFill>
              </a:rPr>
              <a:t>actual cost</a:t>
            </a: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3200" smtClean="0">
                <a:solidFill>
                  <a:schemeClr val="hlink"/>
                </a:solidFill>
              </a:rPr>
              <a:t>of task i</a:t>
            </a: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&lt;= S(</a:t>
            </a:r>
            <a:r>
              <a:rPr lang="en-US" altLang="en-US" sz="3200" smtClean="0">
                <a:solidFill>
                  <a:schemeClr val="hlink"/>
                </a:solidFill>
              </a:rPr>
              <a:t>amortized cost of task 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Potential Function P()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r>
              <a:rPr lang="en-US" altLang="en-US" smtClean="0">
                <a:solidFill>
                  <a:schemeClr val="hlink"/>
                </a:solidFill>
              </a:rPr>
              <a:t>P(i) = amortizedCost(i) – actualCost(i) + P(i – 1)</a:t>
            </a:r>
          </a:p>
          <a:p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chemeClr val="hlink"/>
                </a:solidFill>
              </a:rPr>
              <a:t>(P(i) – P(i–1)) =  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                    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chemeClr val="hlink"/>
                </a:solidFill>
              </a:rPr>
              <a:t>(amortizedCost(i) –actualCost(i))</a:t>
            </a:r>
          </a:p>
          <a:p>
            <a:r>
              <a:rPr lang="en-US" altLang="en-US" smtClean="0">
                <a:solidFill>
                  <a:schemeClr val="hlink"/>
                </a:solidFill>
              </a:rPr>
              <a:t>P(n) – P(0) = 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mtClean="0">
                <a:solidFill>
                  <a:schemeClr val="hlink"/>
                </a:solidFill>
              </a:rPr>
              <a:t>(amortizedCost(i) –actualCost(i))</a:t>
            </a:r>
          </a:p>
          <a:p>
            <a:r>
              <a:rPr lang="en-US" altLang="en-US" smtClean="0">
                <a:solidFill>
                  <a:schemeClr val="hlink"/>
                </a:solidFill>
              </a:rPr>
              <a:t>P(n) – P(0) &gt;= 0</a:t>
            </a:r>
          </a:p>
          <a:p>
            <a:r>
              <a:rPr lang="en-US" altLang="en-US" smtClean="0"/>
              <a:t>When</a:t>
            </a:r>
            <a:r>
              <a:rPr lang="en-US" altLang="en-US" smtClean="0">
                <a:solidFill>
                  <a:schemeClr val="hlink"/>
                </a:solidFill>
              </a:rPr>
              <a:t> P(0) = 0</a:t>
            </a:r>
            <a:r>
              <a:rPr lang="en-US" altLang="en-US" smtClean="0"/>
              <a:t>,</a:t>
            </a:r>
            <a:r>
              <a:rPr lang="en-US" altLang="en-US" smtClean="0">
                <a:solidFill>
                  <a:schemeClr val="hlink"/>
                </a:solidFill>
              </a:rPr>
              <a:t> P(i) </a:t>
            </a:r>
            <a:r>
              <a:rPr lang="en-US" altLang="en-US" smtClean="0"/>
              <a:t>is the amount by which the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first</a:t>
            </a:r>
            <a:r>
              <a:rPr lang="en-US" altLang="en-US" smtClean="0">
                <a:solidFill>
                  <a:schemeClr val="hlink"/>
                </a:solidFill>
              </a:rPr>
              <a:t> i </a:t>
            </a:r>
            <a:r>
              <a:rPr lang="en-US" altLang="en-US" smtClean="0"/>
              <a:t>tasks/operations have been over charged.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Rewrite an arithmetic statement as a sequence of statements that do not use parentheses.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a = x+((a+b)*c+d)+y;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is equivalent to the sequence: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     </a:t>
            </a:r>
            <a:r>
              <a:rPr lang="en-US" altLang="en-US" smtClean="0">
                <a:solidFill>
                  <a:schemeClr val="hlink"/>
                </a:solidFill>
              </a:rPr>
              <a:t>z1 = a+b;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     z2 = z1*c+d;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       a = x+z2+y;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4114800"/>
          </a:xfrm>
        </p:spPr>
        <p:txBody>
          <a:bodyPr/>
          <a:lstStyle/>
          <a:p>
            <a:r>
              <a:rPr lang="en-US" altLang="en-US" smtClean="0"/>
              <a:t>The rewriting is done using a stack and a method </a:t>
            </a:r>
            <a:r>
              <a:rPr lang="en-US" altLang="en-US" smtClean="0">
                <a:solidFill>
                  <a:schemeClr val="bg1"/>
                </a:solidFill>
              </a:rPr>
              <a:t>processNextSymbol.</a:t>
            </a:r>
          </a:p>
          <a:p>
            <a:r>
              <a:rPr lang="en-US" altLang="en-US" smtClean="0">
                <a:solidFill>
                  <a:schemeClr val="bg1"/>
                </a:solidFill>
              </a:rPr>
              <a:t>create an empty stack;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bg1"/>
                </a:solidFill>
              </a:rPr>
              <a:t>    for (int i = 1; i &lt;= n; i++)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bg1"/>
                </a:solidFill>
              </a:rPr>
              <a:t>        </a:t>
            </a:r>
            <a:r>
              <a:rPr lang="en-US" altLang="en-US" smtClean="0">
                <a:solidFill>
                  <a:schemeClr val="hlink"/>
                </a:solidFill>
              </a:rPr>
              <a:t>// n is number of symbols in statement</a:t>
            </a:r>
            <a:r>
              <a:rPr lang="en-US" altLang="en-US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chemeClr val="bg1"/>
                </a:solidFill>
              </a:rPr>
              <a:t>        processNextSymbol();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chemeClr val="bg1"/>
                </a:solidFill>
              </a:rPr>
              <a:t>processNextSymbol </a:t>
            </a:r>
            <a:r>
              <a:rPr lang="en-US" altLang="en-US" smtClean="0"/>
              <a:t>extracts the next symbol from the input statement.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Symbols other than </a:t>
            </a:r>
            <a:r>
              <a:rPr lang="en-US" altLang="en-US" smtClean="0">
                <a:solidFill>
                  <a:schemeClr val="bg1"/>
                </a:solidFill>
              </a:rPr>
              <a:t>)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chemeClr val="bg1"/>
                </a:solidFill>
              </a:rPr>
              <a:t>;</a:t>
            </a:r>
            <a:r>
              <a:rPr lang="en-US" altLang="en-US" smtClean="0"/>
              <a:t> are simply pushed on to the stack.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43800" y="3505200"/>
            <a:ext cx="762000" cy="3124200"/>
            <a:chOff x="4080" y="2160"/>
            <a:chExt cx="480" cy="1968"/>
          </a:xfrm>
        </p:grpSpPr>
        <p:sp>
          <p:nvSpPr>
            <p:cNvPr id="31759" name="Line 6"/>
            <p:cNvSpPr>
              <a:spLocks noChangeShapeType="1"/>
            </p:cNvSpPr>
            <p:nvPr/>
          </p:nvSpPr>
          <p:spPr bwMode="auto">
            <a:xfrm>
              <a:off x="4080" y="2160"/>
              <a:ext cx="0" cy="196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7"/>
            <p:cNvSpPr>
              <a:spLocks noChangeShapeType="1"/>
            </p:cNvSpPr>
            <p:nvPr/>
          </p:nvSpPr>
          <p:spPr bwMode="auto">
            <a:xfrm>
              <a:off x="4080" y="4128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8"/>
            <p:cNvSpPr>
              <a:spLocks noChangeShapeType="1"/>
            </p:cNvSpPr>
            <p:nvPr/>
          </p:nvSpPr>
          <p:spPr bwMode="auto">
            <a:xfrm>
              <a:off x="4560" y="2160"/>
              <a:ext cx="0" cy="196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75820" name="Rectangle 12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5821" name="Rectangle 13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75822" name="Rectangle 14"/>
          <p:cNvSpPr>
            <a:spLocks noChangeArrowheads="1"/>
          </p:cNvSpPr>
          <p:nvPr/>
        </p:nvSpPr>
        <p:spPr bwMode="auto">
          <a:xfrm>
            <a:off x="7696200" y="4572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75823" name="Rectangle 15"/>
          <p:cNvSpPr>
            <a:spLocks noChangeArrowheads="1"/>
          </p:cNvSpPr>
          <p:nvPr/>
        </p:nvSpPr>
        <p:spPr bwMode="auto">
          <a:xfrm>
            <a:off x="7696200" y="4191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5824" name="Rectangle 16"/>
          <p:cNvSpPr>
            <a:spLocks noChangeArrowheads="1"/>
          </p:cNvSpPr>
          <p:nvPr/>
        </p:nvSpPr>
        <p:spPr bwMode="auto">
          <a:xfrm>
            <a:off x="7696200" y="3810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5825" name="Rectangle 17"/>
          <p:cNvSpPr>
            <a:spLocks noChangeArrowheads="1"/>
          </p:cNvSpPr>
          <p:nvPr/>
        </p:nvSpPr>
        <p:spPr bwMode="auto">
          <a:xfrm>
            <a:off x="7696200" y="3429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  <p:bldP spid="375817" grpId="0" autoUpdateAnimBg="0"/>
      <p:bldP spid="375818" grpId="0" build="p" autoUpdateAnimBg="0"/>
      <p:bldP spid="375819" grpId="0" build="p" autoUpdateAnimBg="0"/>
      <p:bldP spid="375820" grpId="0" build="p" autoUpdateAnimBg="0"/>
      <p:bldP spid="375821" grpId="0" build="p" autoUpdateAnimBg="0"/>
      <p:bldP spid="375822" grpId="0" build="p" autoUpdateAnimBg="0"/>
      <p:bldP spid="375823" grpId="0" build="p" autoUpdateAnimBg="0"/>
      <p:bldP spid="375824" grpId="0" build="p" autoUpdateAnimBg="0"/>
      <p:bldP spid="37582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562600" cy="2895600"/>
          </a:xfrm>
        </p:spPr>
        <p:txBody>
          <a:bodyPr/>
          <a:lstStyle/>
          <a:p>
            <a:r>
              <a:rPr lang="en-US" altLang="en-US" sz="2800" smtClean="0"/>
              <a:t>If the next symbol is </a:t>
            </a:r>
            <a:r>
              <a:rPr lang="en-US" altLang="en-US" sz="2800" smtClean="0">
                <a:solidFill>
                  <a:schemeClr val="bg1"/>
                </a:solidFill>
              </a:rPr>
              <a:t>)</a:t>
            </a:r>
            <a:r>
              <a:rPr lang="en-US" altLang="en-US" sz="2800" smtClean="0"/>
              <a:t>, symbols are popped from the stack up to and including the first </a:t>
            </a:r>
            <a:r>
              <a:rPr lang="en-US" altLang="en-US" sz="2800" smtClean="0">
                <a:solidFill>
                  <a:schemeClr val="hlink"/>
                </a:solidFill>
              </a:rPr>
              <a:t>(</a:t>
            </a:r>
            <a:r>
              <a:rPr lang="en-US" altLang="en-US" sz="2800" smtClean="0"/>
              <a:t>, an assignment statement is generated, and the left hand symbol is added to the stack.</a:t>
            </a:r>
          </a:p>
          <a:p>
            <a:endParaRPr lang="en-US" altLang="en-US" sz="2800" smtClean="0">
              <a:solidFill>
                <a:schemeClr val="bg1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7543800" y="3429000"/>
            <a:ext cx="838200" cy="3200400"/>
            <a:chOff x="4752" y="2160"/>
            <a:chExt cx="528" cy="2016"/>
          </a:xfrm>
        </p:grpSpPr>
        <p:grpSp>
          <p:nvGrpSpPr>
            <p:cNvPr id="32779" name="Group 6"/>
            <p:cNvGrpSpPr>
              <a:grpSpLocks/>
            </p:cNvGrpSpPr>
            <p:nvPr/>
          </p:nvGrpSpPr>
          <p:grpSpPr bwMode="auto">
            <a:xfrm>
              <a:off x="4752" y="2208"/>
              <a:ext cx="480" cy="1968"/>
              <a:chOff x="4080" y="2160"/>
              <a:chExt cx="480" cy="1968"/>
            </a:xfrm>
          </p:grpSpPr>
          <p:sp>
            <p:nvSpPr>
              <p:cNvPr id="32789" name="Line 7"/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0" cy="1968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0" name="Line 8"/>
              <p:cNvSpPr>
                <a:spLocks noChangeShapeType="1"/>
              </p:cNvSpPr>
              <p:nvPr/>
            </p:nvSpPr>
            <p:spPr bwMode="auto">
              <a:xfrm>
                <a:off x="4080" y="4128"/>
                <a:ext cx="48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1" name="Line 9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0" cy="1968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4800" y="384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4848" y="36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4848" y="350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2783" name="Rectangle 13"/>
            <p:cNvSpPr>
              <a:spLocks noChangeArrowheads="1"/>
            </p:cNvSpPr>
            <p:nvPr/>
          </p:nvSpPr>
          <p:spPr bwMode="auto">
            <a:xfrm>
              <a:off x="4848" y="331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784" name="Rectangle 14"/>
            <p:cNvSpPr>
              <a:spLocks noChangeArrowheads="1"/>
            </p:cNvSpPr>
            <p:nvPr/>
          </p:nvSpPr>
          <p:spPr bwMode="auto">
            <a:xfrm>
              <a:off x="4848" y="312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(</a:t>
              </a:r>
            </a:p>
          </p:txBody>
        </p:sp>
        <p:sp>
          <p:nvSpPr>
            <p:cNvPr id="32785" name="Rectangle 15"/>
            <p:cNvSpPr>
              <a:spLocks noChangeArrowheads="1"/>
            </p:cNvSpPr>
            <p:nvPr/>
          </p:nvSpPr>
          <p:spPr bwMode="auto">
            <a:xfrm>
              <a:off x="4848" y="28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(</a:t>
              </a:r>
            </a:p>
          </p:txBody>
        </p:sp>
        <p:sp>
          <p:nvSpPr>
            <p:cNvPr id="32786" name="Rectangle 16"/>
            <p:cNvSpPr>
              <a:spLocks noChangeArrowheads="1"/>
            </p:cNvSpPr>
            <p:nvPr/>
          </p:nvSpPr>
          <p:spPr bwMode="auto">
            <a:xfrm>
              <a:off x="4848" y="264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2787" name="Rectangle 17"/>
            <p:cNvSpPr>
              <a:spLocks noChangeArrowheads="1"/>
            </p:cNvSpPr>
            <p:nvPr/>
          </p:nvSpPr>
          <p:spPr bwMode="auto">
            <a:xfrm>
              <a:off x="4848" y="240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788" name="Rectangle 18"/>
            <p:cNvSpPr>
              <a:spLocks noChangeArrowheads="1"/>
            </p:cNvSpPr>
            <p:nvPr/>
          </p:nvSpPr>
          <p:spPr bwMode="auto">
            <a:xfrm>
              <a:off x="4848" y="216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376851" name="Line 19"/>
          <p:cNvSpPr>
            <a:spLocks noChangeShapeType="1"/>
          </p:cNvSpPr>
          <p:nvPr/>
        </p:nvSpPr>
        <p:spPr bwMode="auto">
          <a:xfrm>
            <a:off x="7696200" y="3733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2" name="Line 20"/>
          <p:cNvSpPr>
            <a:spLocks noChangeShapeType="1"/>
          </p:cNvSpPr>
          <p:nvPr/>
        </p:nvSpPr>
        <p:spPr bwMode="auto">
          <a:xfrm>
            <a:off x="7696200" y="4114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7696200" y="4495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7696200" y="4876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55" name="Rectangle 23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z1 = a+b;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  <p:bldP spid="3768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Clip Art Sources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MS Mincho" pitchFamily="49" charset="-128"/>
              </a:rPr>
              <a:t>www.barrysclipart.com</a:t>
            </a:r>
            <a:endParaRPr lang="en-US" altLang="en-US" smtClean="0">
              <a:cs typeface="Times New Roman" panose="02020603050405020304" pitchFamily="18" charset="0"/>
            </a:endParaRPr>
          </a:p>
          <a:p>
            <a:r>
              <a:rPr lang="en-US" altLang="en-US" smtClean="0">
                <a:ea typeface="MS Mincho" pitchFamily="49" charset="-128"/>
              </a:rPr>
              <a:t>www.livinggraphics.com</a:t>
            </a:r>
            <a:endParaRPr lang="en-US" altLang="en-US" smtClean="0">
              <a:cs typeface="Times New Roman" panose="02020603050405020304" pitchFamily="18" charset="0"/>
            </a:endParaRPr>
          </a:p>
          <a:p>
            <a:r>
              <a:rPr lang="en-US" altLang="en-US" smtClean="0">
                <a:ea typeface="MS Mincho" pitchFamily="49" charset="-128"/>
              </a:rPr>
              <a:t>www.rad.kumc.edu</a:t>
            </a:r>
            <a:endParaRPr lang="en-US" altLang="en-US" smtClean="0">
              <a:cs typeface="Times New Roman" panose="02020603050405020304" pitchFamily="18" charset="0"/>
            </a:endParaRPr>
          </a:p>
          <a:p>
            <a:r>
              <a:rPr lang="en-US" altLang="en-US" smtClean="0">
                <a:ea typeface="MS Mincho" pitchFamily="49" charset="-128"/>
              </a:rPr>
              <a:t>www.livinggraphics.com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7543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7543800" y="6629400"/>
            <a:ext cx="762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8305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696200" y="4572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z1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z1 = a+b;</a:t>
            </a:r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7696200" y="4343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7696200" y="3962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7872" name="Rectangle 16"/>
          <p:cNvSpPr>
            <a:spLocks noChangeArrowheads="1"/>
          </p:cNvSpPr>
          <p:nvPr/>
        </p:nvSpPr>
        <p:spPr bwMode="auto">
          <a:xfrm>
            <a:off x="7696200" y="3657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7873" name="Rectangle 17"/>
          <p:cNvSpPr>
            <a:spLocks noChangeArrowheads="1"/>
          </p:cNvSpPr>
          <p:nvPr/>
        </p:nvSpPr>
        <p:spPr bwMode="auto">
          <a:xfrm>
            <a:off x="7696200" y="3352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7696200" y="36576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>
            <a:off x="7696200" y="38862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>
            <a:off x="7696200" y="42672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7" name="Line 21"/>
          <p:cNvSpPr>
            <a:spLocks noChangeShapeType="1"/>
          </p:cNvSpPr>
          <p:nvPr/>
        </p:nvSpPr>
        <p:spPr bwMode="auto">
          <a:xfrm>
            <a:off x="7696200" y="45720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8" name="Line 22"/>
          <p:cNvSpPr>
            <a:spLocks noChangeShapeType="1"/>
          </p:cNvSpPr>
          <p:nvPr/>
        </p:nvSpPr>
        <p:spPr bwMode="auto">
          <a:xfrm>
            <a:off x="7696200" y="48768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79" name="Line 23"/>
          <p:cNvSpPr>
            <a:spLocks noChangeShapeType="1"/>
          </p:cNvSpPr>
          <p:nvPr/>
        </p:nvSpPr>
        <p:spPr bwMode="auto">
          <a:xfrm>
            <a:off x="7696200" y="51816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80" name="Rectangle 24"/>
          <p:cNvSpPr>
            <a:spLocks noChangeArrowheads="1"/>
          </p:cNvSpPr>
          <p:nvPr/>
        </p:nvSpPr>
        <p:spPr bwMode="auto">
          <a:xfrm>
            <a:off x="1981200" y="5638800"/>
            <a:ext cx="2312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z2 = z1*c+d;</a:t>
            </a:r>
          </a:p>
        </p:txBody>
      </p:sp>
      <p:sp>
        <p:nvSpPr>
          <p:cNvPr id="3381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562600" cy="2895600"/>
          </a:xfrm>
          <a:noFill/>
        </p:spPr>
        <p:txBody>
          <a:bodyPr/>
          <a:lstStyle/>
          <a:p>
            <a:r>
              <a:rPr lang="en-US" altLang="en-US" sz="2800" smtClean="0"/>
              <a:t>If the next symbol is </a:t>
            </a:r>
            <a:r>
              <a:rPr lang="en-US" altLang="en-US" sz="2800" smtClean="0">
                <a:solidFill>
                  <a:schemeClr val="bg1"/>
                </a:solidFill>
              </a:rPr>
              <a:t>)</a:t>
            </a:r>
            <a:r>
              <a:rPr lang="en-US" altLang="en-US" sz="2800" smtClean="0"/>
              <a:t>, symbols are popped from the stack up to and including the first </a:t>
            </a:r>
            <a:r>
              <a:rPr lang="en-US" altLang="en-US" sz="2800" smtClean="0">
                <a:solidFill>
                  <a:schemeClr val="hlink"/>
                </a:solidFill>
              </a:rPr>
              <a:t>(</a:t>
            </a:r>
            <a:r>
              <a:rPr lang="en-US" altLang="en-US" sz="2800" smtClean="0"/>
              <a:t>, an assignment statement is generated, and the left hand symbol is added to the stack.</a:t>
            </a:r>
          </a:p>
          <a:p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0" grpId="0" autoUpdateAnimBg="0"/>
      <p:bldP spid="377871" grpId="0" autoUpdateAnimBg="0"/>
      <p:bldP spid="377872" grpId="0" autoUpdateAnimBg="0"/>
      <p:bldP spid="377873" grpId="0" autoUpdateAnimBg="0"/>
      <p:bldP spid="3778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7543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7543800" y="6629400"/>
            <a:ext cx="762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8305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z2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z1 = a+b;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981200" y="5638800"/>
            <a:ext cx="2312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z2 = z1*c+d;</a:t>
            </a:r>
          </a:p>
        </p:txBody>
      </p:sp>
      <p:sp>
        <p:nvSpPr>
          <p:cNvPr id="378894" name="Rectangle 14"/>
          <p:cNvSpPr>
            <a:spLocks noChangeArrowheads="1"/>
          </p:cNvSpPr>
          <p:nvPr/>
        </p:nvSpPr>
        <p:spPr bwMode="auto">
          <a:xfrm>
            <a:off x="7696200" y="4648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78895" name="Rectangle 15"/>
          <p:cNvSpPr>
            <a:spLocks noChangeArrowheads="1"/>
          </p:cNvSpPr>
          <p:nvPr/>
        </p:nvSpPr>
        <p:spPr bwMode="auto">
          <a:xfrm>
            <a:off x="7696200" y="4114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562600" cy="2895600"/>
          </a:xfrm>
          <a:noFill/>
        </p:spPr>
        <p:txBody>
          <a:bodyPr/>
          <a:lstStyle/>
          <a:p>
            <a:r>
              <a:rPr lang="en-US" altLang="en-US" sz="2800" smtClean="0"/>
              <a:t>If the next symbol is </a:t>
            </a:r>
            <a:r>
              <a:rPr lang="en-US" altLang="en-US" sz="2800" smtClean="0">
                <a:solidFill>
                  <a:schemeClr val="bg1"/>
                </a:solidFill>
              </a:rPr>
              <a:t>)</a:t>
            </a:r>
            <a:r>
              <a:rPr lang="en-US" altLang="en-US" sz="2800" smtClean="0"/>
              <a:t>, symbols are popped from the stack up to and including the first </a:t>
            </a:r>
            <a:r>
              <a:rPr lang="en-US" altLang="en-US" sz="2800" smtClean="0">
                <a:solidFill>
                  <a:schemeClr val="hlink"/>
                </a:solidFill>
              </a:rPr>
              <a:t>(</a:t>
            </a:r>
            <a:r>
              <a:rPr lang="en-US" altLang="en-US" sz="2800" smtClean="0"/>
              <a:t>, an assignment statement is generated, and the left hand symbol is added to the stack.</a:t>
            </a:r>
          </a:p>
          <a:p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4" grpId="0" autoUpdateAnimBg="0"/>
      <p:bldP spid="37889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Arithmetic Statements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7150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If the next symbol is </a:t>
            </a:r>
            <a:r>
              <a:rPr lang="en-US" altLang="en-US" sz="2800" smtClean="0">
                <a:solidFill>
                  <a:schemeClr val="bg1"/>
                </a:solidFill>
              </a:rPr>
              <a:t>;</a:t>
            </a:r>
            <a:r>
              <a:rPr lang="en-US" altLang="en-US" sz="2800" smtClean="0"/>
              <a:t>, symbols are popped from the stack until the stack becomes empty. The final assignment statement                       </a:t>
            </a:r>
            <a:r>
              <a:rPr lang="en-US" altLang="en-US" sz="2800" smtClean="0">
                <a:solidFill>
                  <a:schemeClr val="hlink"/>
                </a:solidFill>
              </a:rPr>
              <a:t>a = x+z2+y;                                                 </a:t>
            </a:r>
            <a:r>
              <a:rPr lang="en-US" altLang="en-US" sz="2800" smtClean="0"/>
              <a:t> is generated.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solidFill>
                <a:schemeClr val="bg1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81200" y="5181600"/>
            <a:ext cx="17256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z1 = a+b;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7543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543800" y="6629400"/>
            <a:ext cx="762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305800" y="3505200"/>
            <a:ext cx="0" cy="3124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620000" y="6096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696200" y="586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696200" y="5562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7696200" y="525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7696200" y="4953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z2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7696200" y="4648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696200" y="4114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1981200" y="5638800"/>
            <a:ext cx="2312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z2 = z1*c+d;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/>
          <a:lstStyle/>
          <a:p>
            <a:r>
              <a:rPr lang="en-US" altLang="en-US" sz="3600" smtClean="0"/>
              <a:t>Complexity Of processNextSymbol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057400"/>
          </a:xfrm>
        </p:spPr>
        <p:txBody>
          <a:bodyPr/>
          <a:lstStyle/>
          <a:p>
            <a:r>
              <a:rPr lang="en-US" altLang="en-US" smtClean="0">
                <a:solidFill>
                  <a:schemeClr val="hlink"/>
                </a:solidFill>
              </a:rPr>
              <a:t>O(</a:t>
            </a:r>
            <a:r>
              <a:rPr lang="en-US" altLang="en-US" smtClean="0"/>
              <a:t>number of symbols that get popped from stack</a:t>
            </a:r>
            <a:r>
              <a:rPr lang="en-US" altLang="en-US" smtClean="0">
                <a:solidFill>
                  <a:schemeClr val="hlink"/>
                </a:solidFill>
              </a:rPr>
              <a:t>)</a:t>
            </a:r>
          </a:p>
          <a:p>
            <a:r>
              <a:rPr lang="en-US" altLang="en-US" smtClean="0">
                <a:solidFill>
                  <a:schemeClr val="hlink"/>
                </a:solidFill>
              </a:rPr>
              <a:t>O(i)</a:t>
            </a:r>
            <a:r>
              <a:rPr lang="en-US" altLang="en-US" smtClean="0"/>
              <a:t>,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where </a:t>
            </a:r>
            <a:r>
              <a:rPr lang="en-US" altLang="en-US" smtClean="0">
                <a:solidFill>
                  <a:schemeClr val="hlink"/>
                </a:solidFill>
              </a:rPr>
              <a:t>i </a:t>
            </a:r>
            <a:r>
              <a:rPr lang="en-US" altLang="en-US" smtClean="0"/>
              <a:t>is </a:t>
            </a:r>
            <a:r>
              <a:rPr lang="en-US" altLang="en-US" smtClean="0">
                <a:solidFill>
                  <a:schemeClr val="bg1"/>
                </a:solidFill>
              </a:rPr>
              <a:t>for</a:t>
            </a:r>
            <a:r>
              <a:rPr lang="en-US" altLang="en-US" smtClean="0"/>
              <a:t> loop index.</a:t>
            </a:r>
          </a:p>
          <a:p>
            <a:pPr>
              <a:buFontTx/>
              <a:buNone/>
            </a:pPr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90800" y="12954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a = x+((a+b)*c+d)+y;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685800"/>
          </a:xfrm>
        </p:spPr>
        <p:txBody>
          <a:bodyPr/>
          <a:lstStyle/>
          <a:p>
            <a:r>
              <a:rPr lang="en-US" altLang="en-US" sz="3600" smtClean="0"/>
              <a:t>Overall Complexity (Conventional Analysis)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91000"/>
            <a:ext cx="7772400" cy="2438400"/>
          </a:xfrm>
        </p:spPr>
        <p:txBody>
          <a:bodyPr/>
          <a:lstStyle/>
          <a:p>
            <a:r>
              <a:rPr lang="en-US" altLang="en-US" sz="2800" smtClean="0"/>
              <a:t>So, overall complexity is </a:t>
            </a:r>
            <a:r>
              <a:rPr lang="en-US" altLang="en-US" sz="2800" smtClean="0">
                <a:solidFill>
                  <a:schemeClr val="hlink"/>
                </a:solidFill>
              </a:rPr>
              <a:t>O(</a:t>
            </a:r>
            <a:r>
              <a:rPr lang="en-US" altLang="en-US" sz="2800" smtClean="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800" smtClean="0">
                <a:solidFill>
                  <a:schemeClr val="hlink"/>
                </a:solidFill>
              </a:rPr>
              <a:t>i) = O(n</a:t>
            </a:r>
            <a:r>
              <a:rPr lang="en-US" altLang="en-US" sz="2800" baseline="30000" smtClean="0">
                <a:solidFill>
                  <a:schemeClr val="hlink"/>
                </a:solidFill>
              </a:rPr>
              <a:t>2</a:t>
            </a:r>
            <a:r>
              <a:rPr lang="en-US" altLang="en-US" sz="2800" smtClean="0">
                <a:solidFill>
                  <a:schemeClr val="hlink"/>
                </a:solidFill>
              </a:rPr>
              <a:t>)</a:t>
            </a:r>
            <a:r>
              <a:rPr lang="en-US" altLang="en-US" sz="2800" smtClean="0"/>
              <a:t>.</a:t>
            </a:r>
          </a:p>
          <a:p>
            <a:r>
              <a:rPr lang="en-US" altLang="en-US" sz="2800" smtClean="0"/>
              <a:t>Alternatively, </a:t>
            </a:r>
            <a:r>
              <a:rPr lang="en-US" altLang="en-US" sz="2800" smtClean="0">
                <a:solidFill>
                  <a:schemeClr val="hlink"/>
                </a:solidFill>
              </a:rPr>
              <a:t>O(n*n) = O(n</a:t>
            </a:r>
            <a:r>
              <a:rPr lang="en-US" altLang="en-US" sz="2800" baseline="30000" smtClean="0">
                <a:solidFill>
                  <a:schemeClr val="hlink"/>
                </a:solidFill>
              </a:rPr>
              <a:t>2</a:t>
            </a:r>
            <a:r>
              <a:rPr lang="en-US" altLang="en-US" sz="2800" smtClean="0">
                <a:solidFill>
                  <a:schemeClr val="hlink"/>
                </a:solidFill>
              </a:rPr>
              <a:t>)</a:t>
            </a:r>
            <a:r>
              <a:rPr lang="en-US" altLang="en-US" sz="2800" smtClean="0"/>
              <a:t>.</a:t>
            </a:r>
          </a:p>
          <a:p>
            <a:r>
              <a:rPr lang="en-US" altLang="en-US" sz="2800" smtClean="0"/>
              <a:t>Although correct, a more careful analysis permits us to conclude that the complexity is </a:t>
            </a:r>
            <a:r>
              <a:rPr lang="en-US" altLang="en-US" sz="2800" smtClean="0">
                <a:solidFill>
                  <a:schemeClr val="hlink"/>
                </a:solidFill>
              </a:rPr>
              <a:t>O(n)</a:t>
            </a:r>
            <a:r>
              <a:rPr lang="en-US" altLang="en-US" sz="2800" smtClean="0"/>
              <a:t>.</a:t>
            </a:r>
          </a:p>
          <a:p>
            <a:endParaRPr lang="en-US" altLang="en-US" sz="2800" smtClean="0">
              <a:solidFill>
                <a:schemeClr val="hlink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90600" y="838200"/>
            <a:ext cx="7696200" cy="27749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create an empty stack;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for (int i = 1; i &lt;= n; i++)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solidFill>
                  <a:schemeClr val="hlink"/>
                </a:solidFill>
              </a:rPr>
              <a:t>// n is number of symbols in statement</a:t>
            </a:r>
            <a:r>
              <a:rPr lang="en-US" altLang="en-US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    processNextSymbol();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Ways To Determine Amortized Complexity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Aggregate method.</a:t>
            </a:r>
          </a:p>
          <a:p>
            <a:r>
              <a:rPr lang="en-US" altLang="en-US" smtClean="0"/>
              <a:t>Accounting method.</a:t>
            </a:r>
          </a:p>
          <a:p>
            <a:r>
              <a:rPr lang="en-US" altLang="en-US" smtClean="0"/>
              <a:t>Potential function method.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Aggregate Method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 smtClean="0"/>
              <a:t>Somehow obtain a good upper bound on the actual cost of the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invocations of </a:t>
            </a:r>
            <a:r>
              <a:rPr lang="en-US" altLang="en-US" smtClean="0">
                <a:solidFill>
                  <a:schemeClr val="bg1"/>
                </a:solidFill>
              </a:rPr>
              <a:t>processNextSymbol()</a:t>
            </a:r>
          </a:p>
          <a:p>
            <a:r>
              <a:rPr lang="en-US" altLang="en-US" smtClean="0"/>
              <a:t>Divide this bound by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to get the amortized cost of one invocation of </a:t>
            </a:r>
            <a:r>
              <a:rPr lang="en-US" altLang="en-US" smtClean="0">
                <a:solidFill>
                  <a:schemeClr val="bg1"/>
                </a:solidFill>
              </a:rPr>
              <a:t>processNextSymbol()</a:t>
            </a:r>
          </a:p>
          <a:p>
            <a:r>
              <a:rPr lang="en-US" altLang="en-US" smtClean="0"/>
              <a:t>Easy to see that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S(</a:t>
            </a:r>
            <a:r>
              <a:rPr lang="en-US" altLang="en-US" sz="3200" smtClean="0">
                <a:solidFill>
                  <a:schemeClr val="hlink"/>
                </a:solidFill>
              </a:rPr>
              <a:t>actual cost</a:t>
            </a: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) &lt;= S(</a:t>
            </a:r>
            <a:r>
              <a:rPr lang="en-US" altLang="en-US" sz="3200" smtClean="0">
                <a:solidFill>
                  <a:schemeClr val="hlink"/>
                </a:solidFill>
              </a:rPr>
              <a:t>amortized cost</a:t>
            </a:r>
            <a:r>
              <a:rPr lang="en-US" altLang="en-US" sz="3200" smtClean="0">
                <a:solidFill>
                  <a:schemeClr val="hlink"/>
                </a:solidFill>
                <a:latin typeface="Symbol" panose="05050102010706020507" pitchFamily="18" charset="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3200" smtClean="0">
              <a:solidFill>
                <a:schemeClr val="hlink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Aggregate Method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r>
              <a:rPr lang="en-US" altLang="en-US" smtClean="0"/>
              <a:t>The actual cost of the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invocations of </a:t>
            </a:r>
            <a:r>
              <a:rPr lang="en-US" altLang="en-US" smtClean="0">
                <a:solidFill>
                  <a:schemeClr val="bg1"/>
                </a:solidFill>
              </a:rPr>
              <a:t>processNextSymbol()</a:t>
            </a:r>
          </a:p>
          <a:p>
            <a:pPr>
              <a:buFontTx/>
              <a:buNone/>
            </a:pPr>
            <a:r>
              <a:rPr lang="en-US" altLang="en-US" smtClean="0"/>
              <a:t>   equals number of stack pop and push operations.</a:t>
            </a:r>
            <a:endParaRPr lang="en-US" altLang="en-US" sz="3600" smtClean="0">
              <a:solidFill>
                <a:schemeClr val="hlink"/>
              </a:solidFill>
              <a:latin typeface="Symbol" panose="05050102010706020507" pitchFamily="18" charset="2"/>
            </a:endParaRPr>
          </a:p>
          <a:p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invocations cause at most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symbols to be pushed on to the stack.</a:t>
            </a:r>
          </a:p>
          <a:p>
            <a:r>
              <a:rPr lang="en-US" altLang="en-US" smtClean="0"/>
              <a:t>This count includes the symbols for new variables, because each new variable is the result of a </a:t>
            </a:r>
            <a:r>
              <a:rPr lang="en-US" altLang="en-US" smtClean="0">
                <a:solidFill>
                  <a:schemeClr val="bg1"/>
                </a:solidFill>
              </a:rPr>
              <a:t>)</a:t>
            </a:r>
            <a:r>
              <a:rPr lang="en-US" altLang="en-US" smtClean="0"/>
              <a:t> being processed. Note that no </a:t>
            </a:r>
            <a:r>
              <a:rPr lang="en-US" altLang="en-US" smtClean="0">
                <a:solidFill>
                  <a:schemeClr val="bg1"/>
                </a:solidFill>
              </a:rPr>
              <a:t>)</a:t>
            </a:r>
            <a:r>
              <a:rPr lang="en-US" altLang="en-US" smtClean="0"/>
              <a:t>s get pushed on to the stack.</a:t>
            </a:r>
            <a:endParaRPr lang="en-US" altLang="en-US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3200" smtClean="0">
              <a:solidFill>
                <a:schemeClr val="hlink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Aggregate Method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r>
              <a:rPr lang="en-US" altLang="en-US" smtClean="0"/>
              <a:t>The actual cost of the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invocations of </a:t>
            </a:r>
            <a:r>
              <a:rPr lang="en-US" altLang="en-US" smtClean="0">
                <a:solidFill>
                  <a:schemeClr val="bg1"/>
                </a:solidFill>
              </a:rPr>
              <a:t>processNextSymbol()                                                </a:t>
            </a:r>
            <a:r>
              <a:rPr lang="en-US" altLang="en-US" smtClean="0"/>
              <a:t>is at most</a:t>
            </a:r>
            <a:r>
              <a:rPr lang="en-US" altLang="en-US" smtClean="0">
                <a:solidFill>
                  <a:schemeClr val="hlink"/>
                </a:solidFill>
              </a:rPr>
              <a:t> 2n</a:t>
            </a:r>
            <a:r>
              <a:rPr lang="en-US" altLang="en-US" smtClean="0"/>
              <a:t>. </a:t>
            </a:r>
            <a:endParaRPr lang="en-US" altLang="en-US" smtClean="0">
              <a:solidFill>
                <a:schemeClr val="hlink"/>
              </a:solidFill>
            </a:endParaRPr>
          </a:p>
          <a:p>
            <a:r>
              <a:rPr lang="en-US" altLang="en-US" smtClean="0"/>
              <a:t>So, using </a:t>
            </a:r>
            <a:r>
              <a:rPr lang="en-US" altLang="en-US" smtClean="0">
                <a:solidFill>
                  <a:schemeClr val="hlink"/>
                </a:solidFill>
              </a:rPr>
              <a:t>2n/n = 2</a:t>
            </a:r>
            <a:r>
              <a:rPr lang="en-US" altLang="en-US" smtClean="0"/>
              <a:t> as the amortized cost of </a:t>
            </a:r>
            <a:r>
              <a:rPr lang="en-US" altLang="en-US" smtClean="0">
                <a:solidFill>
                  <a:schemeClr val="bg1"/>
                </a:solidFill>
              </a:rPr>
              <a:t>processNextSymbol()                                                </a:t>
            </a:r>
            <a:r>
              <a:rPr lang="en-US" altLang="en-US" smtClean="0"/>
              <a:t>is OK, because this cost results in                    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S(</a:t>
            </a:r>
            <a:r>
              <a:rPr lang="en-US" altLang="en-US" smtClean="0">
                <a:solidFill>
                  <a:schemeClr val="hlink"/>
                </a:solidFill>
              </a:rPr>
              <a:t>actual cost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) &lt;= S(</a:t>
            </a:r>
            <a:r>
              <a:rPr lang="en-US" altLang="en-US" smtClean="0">
                <a:solidFill>
                  <a:schemeClr val="hlink"/>
                </a:solidFill>
              </a:rPr>
              <a:t>amortized cost</a:t>
            </a:r>
            <a:r>
              <a:rPr lang="en-US" altLang="en-US" smtClean="0">
                <a:solidFill>
                  <a:schemeClr val="hlink"/>
                </a:solidFill>
                <a:latin typeface="Symbol" panose="05050102010706020507" pitchFamily="18" charset="2"/>
              </a:rPr>
              <a:t>)</a:t>
            </a:r>
            <a:endParaRPr lang="en-US" altLang="en-US" smtClean="0">
              <a:solidFill>
                <a:schemeClr val="bg1"/>
              </a:solidFill>
            </a:endParaRPr>
          </a:p>
          <a:p>
            <a:r>
              <a:rPr lang="en-US" altLang="en-US" smtClean="0"/>
              <a:t>Since the amortized cost of  </a:t>
            </a:r>
            <a:r>
              <a:rPr lang="en-US" altLang="en-US" smtClean="0">
                <a:solidFill>
                  <a:schemeClr val="bg1"/>
                </a:solidFill>
              </a:rPr>
              <a:t>processNextSymbol()   </a:t>
            </a:r>
            <a:r>
              <a:rPr lang="en-US" altLang="en-US" smtClean="0"/>
              <a:t>is </a:t>
            </a:r>
            <a:r>
              <a:rPr lang="en-US" altLang="en-US" smtClean="0">
                <a:solidFill>
                  <a:schemeClr val="hlink"/>
                </a:solidFill>
              </a:rPr>
              <a:t>2</a:t>
            </a:r>
            <a:r>
              <a:rPr lang="en-US" altLang="en-US" smtClean="0"/>
              <a:t>, the actual cost of all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invocations is at most </a:t>
            </a:r>
            <a:r>
              <a:rPr lang="en-US" altLang="en-US" smtClean="0">
                <a:solidFill>
                  <a:schemeClr val="hlink"/>
                </a:solidFill>
              </a:rPr>
              <a:t>2n</a:t>
            </a:r>
            <a:r>
              <a:rPr lang="en-US" altLang="en-US" smtClean="0"/>
              <a:t>.</a:t>
            </a:r>
            <a:endParaRPr lang="en-US" altLang="en-US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3200" smtClean="0">
              <a:solidFill>
                <a:schemeClr val="hlink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Aggregate Method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r>
              <a:rPr lang="en-US" altLang="en-US" smtClean="0"/>
              <a:t>The aggregate method isn’t very useful, because to figure out the amortized cost we must first obtain a good bound on the aggregate cost of a sequence of invocations.</a:t>
            </a:r>
          </a:p>
          <a:p>
            <a:r>
              <a:rPr lang="en-US" altLang="en-US" smtClean="0"/>
              <a:t>Since our objective was to use amortized complexity to get a better bound on the cost of a sequence of invocations, if we can obtain this better bound through other techniques, we</a:t>
            </a:r>
            <a:r>
              <a:rPr lang="en-US" altLang="en-US" sz="3600" smtClean="0"/>
              <a:t> </a:t>
            </a:r>
            <a:r>
              <a:rPr lang="en-US" altLang="en-US" smtClean="0"/>
              <a:t>can omit dividing the bound by </a:t>
            </a:r>
            <a:r>
              <a:rPr lang="en-US" altLang="en-US" smtClean="0">
                <a:solidFill>
                  <a:schemeClr val="hlink"/>
                </a:solidFill>
              </a:rPr>
              <a:t>n</a:t>
            </a:r>
            <a:r>
              <a:rPr lang="en-US" altLang="en-US" smtClean="0"/>
              <a:t> to obtain the amortized cost.</a:t>
            </a:r>
          </a:p>
          <a:p>
            <a:pPr>
              <a:buFontTx/>
              <a:buNone/>
            </a:pPr>
            <a:endParaRPr lang="en-US" altLang="en-US" smtClean="0"/>
          </a:p>
          <a:p>
            <a:pPr lvl="1">
              <a:buFont typeface="Wingdings" panose="05000000000000000000" pitchFamily="2" charset="2"/>
              <a:buNone/>
            </a:pPr>
            <a:endParaRPr lang="en-US" altLang="en-US" sz="3200" smtClean="0">
              <a:solidFill>
                <a:schemeClr val="hlink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lang="en-US" altLang="en-US" smtClean="0"/>
              <a:t>What The Course Is About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  <a:noFill/>
        </p:spPr>
        <p:txBody>
          <a:bodyPr/>
          <a:lstStyle/>
          <a:p>
            <a:r>
              <a:rPr lang="en-US" altLang="en-US" sz="2800" smtClean="0"/>
              <a:t>Study data structures for:</a:t>
            </a:r>
          </a:p>
          <a:p>
            <a:pPr lvl="1"/>
            <a:r>
              <a:rPr lang="en-US" altLang="en-US" smtClean="0"/>
              <a:t>External sorting</a:t>
            </a:r>
          </a:p>
          <a:p>
            <a:pPr lvl="1"/>
            <a:r>
              <a:rPr lang="en-US" altLang="en-US" smtClean="0"/>
              <a:t>Single and double ended priority queues</a:t>
            </a:r>
          </a:p>
          <a:p>
            <a:pPr lvl="1"/>
            <a:r>
              <a:rPr lang="en-US" altLang="en-US" smtClean="0"/>
              <a:t>Dictionaries</a:t>
            </a:r>
          </a:p>
          <a:p>
            <a:pPr lvl="1"/>
            <a:r>
              <a:rPr lang="en-US" altLang="en-US" smtClean="0"/>
              <a:t>Multidimensional search</a:t>
            </a:r>
          </a:p>
          <a:p>
            <a:pPr lvl="1"/>
            <a:r>
              <a:rPr lang="en-US" altLang="en-US" smtClean="0"/>
              <a:t>Computational geometry</a:t>
            </a:r>
          </a:p>
          <a:p>
            <a:pPr lvl="1"/>
            <a:r>
              <a:rPr lang="en-US" altLang="en-US" smtClean="0"/>
              <a:t>Image processing</a:t>
            </a:r>
          </a:p>
          <a:p>
            <a:pPr lvl="1"/>
            <a:r>
              <a:rPr lang="en-US" altLang="en-US" smtClean="0"/>
              <a:t>Packet routing and classification</a:t>
            </a:r>
          </a:p>
          <a:p>
            <a:pPr lvl="1"/>
            <a:r>
              <a:rPr lang="en-US" altLang="en-US" smtClean="0"/>
              <a:t>…</a:t>
            </a:r>
          </a:p>
        </p:txBody>
      </p:sp>
      <p:pic>
        <p:nvPicPr>
          <p:cNvPr id="6148" name="Picture 4" descr="C:\sahni\clip\rad\CE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lang="en-US" altLang="en-US" smtClean="0"/>
              <a:t>What The Course Is About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  <a:noFill/>
        </p:spPr>
        <p:txBody>
          <a:bodyPr/>
          <a:lstStyle/>
          <a:p>
            <a:pPr>
              <a:buFontTx/>
              <a:buNone/>
            </a:pPr>
            <a:endParaRPr lang="en-US" altLang="en-US" sz="3600" smtClean="0"/>
          </a:p>
          <a:p>
            <a:r>
              <a:rPr lang="en-US" altLang="en-US" sz="3600" smtClean="0"/>
              <a:t>Concerned with:</a:t>
            </a:r>
          </a:p>
          <a:p>
            <a:pPr lvl="1"/>
            <a:r>
              <a:rPr lang="en-US" altLang="en-US" sz="3200" smtClean="0"/>
              <a:t>Worst-case complexity</a:t>
            </a:r>
          </a:p>
          <a:p>
            <a:pPr lvl="1"/>
            <a:r>
              <a:rPr lang="en-US" altLang="en-US" sz="3200" smtClean="0"/>
              <a:t>Average complexity</a:t>
            </a:r>
          </a:p>
          <a:p>
            <a:pPr lvl="1"/>
            <a:r>
              <a:rPr lang="en-US" altLang="en-US" sz="3200" smtClean="0"/>
              <a:t>Amortized complexity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8196" name="Picture 4" descr="C:\sahni\clip\rad\C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Prerequisites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ü"/>
            </a:pPr>
            <a:r>
              <a:rPr lang="en-US" altLang="en-US">
                <a:latin typeface="Arial" panose="020B0604020202020204" pitchFamily="34" charset="0"/>
              </a:rPr>
              <a:t>Asymptotic Complexity</a:t>
            </a:r>
          </a:p>
          <a:p>
            <a:pPr lvl="1">
              <a:buSzPct val="75000"/>
            </a:pPr>
            <a:r>
              <a:rPr lang="en-US" altLang="en-US">
                <a:latin typeface="Arial" panose="020B0604020202020204" pitchFamily="34" charset="0"/>
              </a:rPr>
              <a:t>Big Oh, Theta, and Omega notations</a:t>
            </a:r>
          </a:p>
          <a:p>
            <a:pPr>
              <a:buSzPct val="75000"/>
              <a:buFont typeface="Wingdings" panose="05000000000000000000" pitchFamily="2" charset="2"/>
              <a:buChar char="ü"/>
            </a:pPr>
            <a:r>
              <a:rPr lang="en-US" altLang="en-US">
                <a:latin typeface="Arial" panose="020B0604020202020204" pitchFamily="34" charset="0"/>
              </a:rPr>
              <a:t>Undergraduate data structures</a:t>
            </a:r>
          </a:p>
          <a:p>
            <a:pPr lvl="1">
              <a:buSzPct val="75000"/>
            </a:pPr>
            <a:r>
              <a:rPr lang="en-US" altLang="en-US">
                <a:latin typeface="Arial" panose="020B0604020202020204" pitchFamily="34" charset="0"/>
              </a:rPr>
              <a:t>Stacks and Queues</a:t>
            </a:r>
          </a:p>
          <a:p>
            <a:pPr lvl="1">
              <a:buSzPct val="75000"/>
            </a:pPr>
            <a:r>
              <a:rPr lang="en-US" altLang="en-US">
                <a:latin typeface="Arial" panose="020B0604020202020204" pitchFamily="34" charset="0"/>
              </a:rPr>
              <a:t>Linked lists</a:t>
            </a:r>
          </a:p>
          <a:p>
            <a:pPr lvl="1">
              <a:buSzPct val="75000"/>
            </a:pPr>
            <a:r>
              <a:rPr lang="en-US" altLang="en-US">
                <a:latin typeface="Arial" panose="020B0604020202020204" pitchFamily="34" charset="0"/>
              </a:rPr>
              <a:t>Trees</a:t>
            </a:r>
          </a:p>
          <a:p>
            <a:pPr lvl="1">
              <a:buSzPct val="75000"/>
            </a:pPr>
            <a:r>
              <a:rPr lang="en-US" altLang="en-US">
                <a:latin typeface="Arial" panose="020B0604020202020204" pitchFamily="34" charset="0"/>
              </a:rPr>
              <a:t>Graphs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10287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/>
              <a:t>C, C++, Java, or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bldLvl="2" autoUpdateAnimBg="0"/>
      <p:bldP spid="34816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</p:spPr>
        <p:txBody>
          <a:bodyPr/>
          <a:lstStyle/>
          <a:p>
            <a:r>
              <a:rPr lang="en-US" altLang="en-US" smtClean="0"/>
              <a:t>Kinds Of Complexity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  <a:noFill/>
        </p:spPr>
        <p:txBody>
          <a:bodyPr/>
          <a:lstStyle/>
          <a:p>
            <a:pPr>
              <a:buFontTx/>
              <a:buNone/>
            </a:pPr>
            <a:endParaRPr lang="en-US" altLang="en-US" sz="36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600" smtClean="0"/>
              <a:t>Worst-case complexity.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3600" smtClean="0"/>
              <a:t>Average complexity.</a:t>
            </a:r>
          </a:p>
          <a:p>
            <a:r>
              <a:rPr lang="en-US" altLang="en-US" sz="3600" smtClean="0"/>
              <a:t>Amortized complexity.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Structure Z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Initialize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Insert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Delete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Linear List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Queue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Structure Z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Suppose that the worst-case complexity is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Initialize </a:t>
            </a:r>
            <a:r>
              <a:rPr lang="en-US" altLang="en-US" dirty="0">
                <a:solidFill>
                  <a:srgbClr val="FF0000"/>
                </a:solidFill>
              </a:rPr>
              <a:t>O(1)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Insert </a:t>
            </a:r>
            <a:r>
              <a:rPr lang="en-US" altLang="en-US" dirty="0">
                <a:solidFill>
                  <a:srgbClr val="FF0000"/>
                </a:solidFill>
              </a:rPr>
              <a:t>O(s)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Delete </a:t>
            </a:r>
            <a:r>
              <a:rPr lang="en-US" altLang="en-US" dirty="0">
                <a:solidFill>
                  <a:srgbClr val="FF0000"/>
                </a:solidFill>
              </a:rPr>
              <a:t>O(s)</a:t>
            </a:r>
          </a:p>
          <a:p>
            <a:pPr marL="457200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chemeClr val="bg2"/>
                </a:solidFill>
              </a:rPr>
              <a:t>where</a:t>
            </a:r>
            <a:r>
              <a:rPr lang="en-US" altLang="en-US" dirty="0">
                <a:solidFill>
                  <a:srgbClr val="FF0000"/>
                </a:solidFill>
              </a:rPr>
              <a:t> s </a:t>
            </a:r>
            <a:r>
              <a:rPr lang="en-US" altLang="en-US" dirty="0">
                <a:solidFill>
                  <a:schemeClr val="bg2"/>
                </a:solidFill>
              </a:rPr>
              <a:t>is the size of Z.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How much time does it take to perform a sequence of </a:t>
            </a:r>
            <a:r>
              <a:rPr lang="en-US" altLang="en-US" dirty="0">
                <a:solidFill>
                  <a:srgbClr val="FF0000"/>
                </a:solidFill>
              </a:rPr>
              <a:t>1 </a:t>
            </a:r>
            <a:r>
              <a:rPr lang="en-US" altLang="en-US" dirty="0"/>
              <a:t>initialize followed by </a:t>
            </a:r>
            <a:r>
              <a:rPr lang="en-US" altLang="en-US" dirty="0">
                <a:solidFill>
                  <a:srgbClr val="FF0000"/>
                </a:solidFill>
              </a:rPr>
              <a:t>n </a:t>
            </a:r>
            <a:r>
              <a:rPr lang="en-US" altLang="en-US" dirty="0"/>
              <a:t>inserts and deletes?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O(n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Structure Z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Suppose further that the average complexity is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Initialize </a:t>
            </a:r>
            <a:r>
              <a:rPr lang="en-US" altLang="en-US" smtClean="0">
                <a:solidFill>
                  <a:srgbClr val="FF0000"/>
                </a:solidFill>
              </a:rPr>
              <a:t>O(1)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Insert </a:t>
            </a:r>
            <a:r>
              <a:rPr lang="en-US" altLang="en-US" smtClean="0">
                <a:solidFill>
                  <a:srgbClr val="FF0000"/>
                </a:solidFill>
              </a:rPr>
              <a:t>O(log 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Delete </a:t>
            </a:r>
            <a:r>
              <a:rPr lang="en-US" altLang="en-US" smtClean="0">
                <a:solidFill>
                  <a:srgbClr val="FF0000"/>
                </a:solidFill>
              </a:rPr>
              <a:t>O(log s)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How much time does it take to perform a sequence of </a:t>
            </a:r>
            <a:r>
              <a:rPr lang="en-US" altLang="en-US" smtClean="0">
                <a:solidFill>
                  <a:srgbClr val="FF0000"/>
                </a:solidFill>
              </a:rPr>
              <a:t>1 </a:t>
            </a:r>
            <a:r>
              <a:rPr lang="en-US" altLang="en-US" smtClean="0"/>
              <a:t>initialize followed by </a:t>
            </a:r>
            <a:r>
              <a:rPr lang="en-US" altLang="en-US" smtClean="0">
                <a:solidFill>
                  <a:srgbClr val="FF0000"/>
                </a:solidFill>
              </a:rPr>
              <a:t>n </a:t>
            </a:r>
            <a:r>
              <a:rPr lang="en-US" altLang="en-US" smtClean="0"/>
              <a:t>inserts and deletes?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</a:rPr>
              <a:t>O(n</a:t>
            </a:r>
            <a:r>
              <a:rPr lang="en-US" altLang="en-US" baseline="30000" smtClean="0">
                <a:solidFill>
                  <a:srgbClr val="FF0000"/>
                </a:solidFill>
              </a:rPr>
              <a:t>2</a:t>
            </a:r>
            <a:r>
              <a:rPr lang="en-US" altLang="en-US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8298</TotalTime>
  <Words>1723</Words>
  <Application>Microsoft Office PowerPoint</Application>
  <PresentationFormat>On-screen Show (4:3)</PresentationFormat>
  <Paragraphs>251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Times New Roman</vt:lpstr>
      <vt:lpstr>Arial</vt:lpstr>
      <vt:lpstr>Wingdings</vt:lpstr>
      <vt:lpstr>MS Mincho</vt:lpstr>
      <vt:lpstr>Symbol</vt:lpstr>
      <vt:lpstr>Blank Presentation</vt:lpstr>
      <vt:lpstr>PowerPoint Presentation</vt:lpstr>
      <vt:lpstr>Clip Art Sources</vt:lpstr>
      <vt:lpstr>What The Course Is About</vt:lpstr>
      <vt:lpstr>What The Course Is About</vt:lpstr>
      <vt:lpstr>Prerequisites</vt:lpstr>
      <vt:lpstr>Kinds Of Complexity</vt:lpstr>
      <vt:lpstr>Data Structure Z</vt:lpstr>
      <vt:lpstr>Data Structure Z</vt:lpstr>
      <vt:lpstr>Data Structure Z</vt:lpstr>
      <vt:lpstr>An Application P</vt:lpstr>
      <vt:lpstr>An Application P</vt:lpstr>
      <vt:lpstr>Amortized Complexity</vt:lpstr>
      <vt:lpstr>Amortized Complexity</vt:lpstr>
      <vt:lpstr>Amortized Complexity</vt:lpstr>
      <vt:lpstr>Potential Function P()</vt:lpstr>
      <vt:lpstr>Arithmetic Statements</vt:lpstr>
      <vt:lpstr>Arithmetic Statements</vt:lpstr>
      <vt:lpstr>Arithmetic Statements</vt:lpstr>
      <vt:lpstr>Arithmetic Statements</vt:lpstr>
      <vt:lpstr>Arithmetic Statements</vt:lpstr>
      <vt:lpstr>Arithmetic Statements</vt:lpstr>
      <vt:lpstr>Arithmetic Statements</vt:lpstr>
      <vt:lpstr>Complexity Of processNextSymbol</vt:lpstr>
      <vt:lpstr>Overall Complexity (Conventional Analysis)</vt:lpstr>
      <vt:lpstr>Ways To Determine Amortized Complexity</vt:lpstr>
      <vt:lpstr>Aggregate Method</vt:lpstr>
      <vt:lpstr>Aggregate Method</vt:lpstr>
      <vt:lpstr>Aggregate Method</vt:lpstr>
      <vt:lpstr>Aggregate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Nha Tran Phong</cp:lastModifiedBy>
  <cp:revision>352</cp:revision>
  <cp:lastPrinted>2000-03-30T20:56:41Z</cp:lastPrinted>
  <dcterms:created xsi:type="dcterms:W3CDTF">1995-06-17T23:31:02Z</dcterms:created>
  <dcterms:modified xsi:type="dcterms:W3CDTF">2024-08-27T09:06:17Z</dcterms:modified>
</cp:coreProperties>
</file>