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395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6" r:id="rId12"/>
    <p:sldId id="405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44" autoAdjust="0"/>
    <p:restoredTop sz="84519" autoAdjust="0"/>
  </p:normalViewPr>
  <p:slideViewPr>
    <p:cSldViewPr>
      <p:cViewPr varScale="1">
        <p:scale>
          <a:sx n="58" d="100"/>
          <a:sy n="58" d="100"/>
        </p:scale>
        <p:origin x="102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CC1E24F7-EF1E-4C1A-BBA7-EDF264355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66B065EE-5D11-4815-BF0F-98EEE081C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381000" y="990600"/>
            <a:ext cx="822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81000" y="914400"/>
            <a:ext cx="822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>
            <a:off x="5029200" y="4038600"/>
            <a:ext cx="4114800" cy="4132263"/>
          </a:xfrm>
          <a:prstGeom prst="diamond">
            <a:avLst/>
          </a:prstGeom>
          <a:solidFill>
            <a:srgbClr val="00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4400" u="sng">
                <a:solidFill>
                  <a:srgbClr val="A50021"/>
                </a:solidFill>
                <a:latin typeface="Garamond" panose="02020404030301010803" pitchFamily="18" charset="0"/>
              </a:rPr>
              <a:t>TECH</a:t>
            </a:r>
            <a:r>
              <a:rPr lang="en-US" altLang="en-US" sz="4800" u="sng">
                <a:solidFill>
                  <a:srgbClr val="A50021"/>
                </a:solidFill>
                <a:latin typeface="Garamond" panose="02020404030301010803" pitchFamily="18" charset="0"/>
              </a:rPr>
              <a:t> </a:t>
            </a:r>
            <a:endParaRPr lang="en-US" altLang="en-US" sz="180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en-US" sz="2800">
                <a:solidFill>
                  <a:srgbClr val="006666"/>
                </a:solidFill>
                <a:latin typeface="Garamond" panose="02020404030301010803" pitchFamily="18" charset="0"/>
              </a:rPr>
              <a:t>Computer Science</a:t>
            </a:r>
            <a:endParaRPr lang="en-US" altLang="en-US" sz="1800">
              <a:solidFill>
                <a:srgbClr val="006666"/>
              </a:solidFill>
              <a:latin typeface="Garamond" panose="02020404030301010803" pitchFamily="18" charset="0"/>
            </a:endParaRPr>
          </a:p>
        </p:txBody>
      </p:sp>
      <p:sp>
        <p:nvSpPr>
          <p:cNvPr id="49166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0"/>
            <a:ext cx="82296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000" y="1066800"/>
            <a:ext cx="8229600" cy="5638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2575" indent="-282575">
              <a:defRPr/>
            </a:lvl1pPr>
            <a:lvl2pPr marL="800100" lvl="1" indent="-403225">
              <a:defRPr/>
            </a:lvl2pPr>
            <a:lvl3pPr marL="1200150" lvl="2" indent="-285750">
              <a:defRPr/>
            </a:lvl3pPr>
            <a:lvl4pPr marL="1598613" lvl="3" indent="-222250">
              <a:defRPr/>
            </a:lvl4pPr>
            <a:lvl5pPr lvl="4" indent="-280988">
              <a:defRPr/>
            </a:lvl5pPr>
          </a:lstStyle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>
                <a:sym typeface="MT Extra" panose="05050102010205020202" pitchFamily="18" charset="2"/>
              </a:rPr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55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637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38850" cy="6400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513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990600"/>
            <a:ext cx="40513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08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9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255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>
                <a:sym typeface="MT Extra" panose="05050102010205020202" pitchFamily="18" charset="2"/>
              </a:rPr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381000" y="990600"/>
            <a:ext cx="822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381000" y="914400"/>
            <a:ext cx="822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Q"/>
        <a:defRPr kumimoji="1" sz="2400" b="1" kern="1200">
          <a:solidFill>
            <a:schemeClr val="tx1"/>
          </a:solidFill>
          <a:latin typeface="+mn-lt"/>
          <a:ea typeface="+mn-ea"/>
          <a:cs typeface="+mn-cs"/>
          <a:sym typeface="MT Extra" panose="05050102010205020202" pitchFamily="18" charset="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T Extra" panose="05050102010205020202" pitchFamily="18" charset="2"/>
        <a:buChar char="f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Data Abstraction and Data Structures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Improving efficiency by building better</a:t>
            </a:r>
          </a:p>
          <a:p>
            <a:pPr lvl="1"/>
            <a:r>
              <a:rPr lang="en-US" altLang="en-US" smtClean="0"/>
              <a:t>Data Structure</a:t>
            </a:r>
          </a:p>
          <a:p>
            <a:r>
              <a:rPr lang="en-US" altLang="en-US" smtClean="0"/>
              <a:t>Object IN</a:t>
            </a:r>
          </a:p>
          <a:p>
            <a:pPr lvl="1"/>
            <a:r>
              <a:rPr lang="en-US" altLang="en-US" smtClean="0"/>
              <a:t>Abstract Data Type </a:t>
            </a:r>
          </a:p>
          <a:p>
            <a:pPr lvl="2"/>
            <a:r>
              <a:rPr lang="en-US" altLang="en-US" smtClean="0"/>
              <a:t>Specification</a:t>
            </a:r>
          </a:p>
          <a:p>
            <a:pPr lvl="2"/>
            <a:r>
              <a:rPr lang="en-US" altLang="en-US" smtClean="0"/>
              <a:t>Design</a:t>
            </a:r>
          </a:p>
          <a:p>
            <a:pPr lvl="1"/>
            <a:r>
              <a:rPr lang="en-US" altLang="en-US" smtClean="0"/>
              <a:t>Architecture [Structure, Function]</a:t>
            </a:r>
          </a:p>
          <a:p>
            <a:r>
              <a:rPr lang="en-US" altLang="en-US" smtClean="0"/>
              <a:t>Abstract Data Types</a:t>
            </a:r>
          </a:p>
          <a:p>
            <a:pPr lvl="1"/>
            <a:r>
              <a:rPr lang="en-US" altLang="en-US" smtClean="0"/>
              <a:t>Lists, Trees</a:t>
            </a:r>
          </a:p>
          <a:p>
            <a:pPr lvl="1"/>
            <a:r>
              <a:rPr lang="en-US" altLang="en-US" smtClean="0"/>
              <a:t>Stacks, Queues</a:t>
            </a:r>
          </a:p>
          <a:p>
            <a:pPr lvl="1"/>
            <a:r>
              <a:rPr lang="en-US" altLang="en-US" smtClean="0"/>
              <a:t>Priority Queue, Union-Find</a:t>
            </a:r>
          </a:p>
          <a:p>
            <a:pPr lvl="1"/>
            <a:r>
              <a:rPr lang="en-US" altLang="en-US" smtClean="0"/>
              <a:t>Dictionary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Union-Find ADT for Disjoint Sets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Through a </a:t>
            </a:r>
            <a:r>
              <a:rPr lang="en-US" altLang="en-US" i="1" smtClean="0"/>
              <a:t>Union</a:t>
            </a:r>
            <a:r>
              <a:rPr lang="en-US" altLang="en-US" smtClean="0"/>
              <a:t> operation, two (disjoint) sets can be combined. </a:t>
            </a:r>
          </a:p>
          <a:p>
            <a:pPr lvl="1"/>
            <a:r>
              <a:rPr lang="en-US" altLang="en-US" smtClean="0"/>
              <a:t>(to insure the disjoint property of all existing sets, the original two sets are removed and the new set is added)</a:t>
            </a:r>
          </a:p>
          <a:p>
            <a:pPr lvl="1"/>
            <a:r>
              <a:rPr lang="en-US" altLang="en-US" smtClean="0"/>
              <a:t>Let the set id of the original two set be, s and t, s != t</a:t>
            </a:r>
          </a:p>
          <a:p>
            <a:pPr lvl="1"/>
            <a:r>
              <a:rPr lang="en-US" altLang="en-US" smtClean="0"/>
              <a:t>Then, new set has one unique set id that is either s or t.  </a:t>
            </a:r>
          </a:p>
          <a:p>
            <a:r>
              <a:rPr lang="en-US" altLang="en-US" smtClean="0"/>
              <a:t>Through a </a:t>
            </a:r>
            <a:r>
              <a:rPr lang="en-US" altLang="en-US" i="1" smtClean="0"/>
              <a:t>Find</a:t>
            </a:r>
            <a:r>
              <a:rPr lang="en-US" altLang="en-US" smtClean="0"/>
              <a:t> operation, the current </a:t>
            </a:r>
            <a:r>
              <a:rPr lang="en-US" altLang="en-US" i="1" smtClean="0"/>
              <a:t>set id</a:t>
            </a:r>
            <a:r>
              <a:rPr lang="en-US" altLang="en-US" smtClean="0"/>
              <a:t> of an element can be retrieved. </a:t>
            </a:r>
          </a:p>
          <a:p>
            <a:endParaRPr lang="en-US" altLang="en-US" smtClean="0"/>
          </a:p>
          <a:p>
            <a:r>
              <a:rPr lang="en-US" altLang="en-US" smtClean="0"/>
              <a:t>Often elements are integers and</a:t>
            </a:r>
          </a:p>
          <a:p>
            <a:pPr lvl="1"/>
            <a:r>
              <a:rPr lang="en-US" altLang="en-US" smtClean="0"/>
              <a:t>the set id is some particular element in the set, </a:t>
            </a:r>
            <a:br>
              <a:rPr lang="en-US" altLang="en-US" smtClean="0"/>
            </a:br>
            <a:r>
              <a:rPr lang="en-US" altLang="en-US" smtClean="0"/>
              <a:t>called the leader, as in the next e.g.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Union-Find ADT e.g.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UnionFind create(int n) </a:t>
            </a:r>
          </a:p>
          <a:p>
            <a:pPr lvl="1"/>
            <a:r>
              <a:rPr lang="en-US" altLang="en-US" smtClean="0"/>
              <a:t>// create a set (called sets) of  n singleton disjoint sets {{1},{2},{3},…,{n}}</a:t>
            </a:r>
          </a:p>
          <a:p>
            <a:r>
              <a:rPr lang="en-US" altLang="en-US" smtClean="0"/>
              <a:t>int find(UnionFind sets, e)</a:t>
            </a:r>
          </a:p>
          <a:p>
            <a:pPr lvl="1"/>
            <a:r>
              <a:rPr lang="en-US" altLang="en-US" smtClean="0"/>
              <a:t>// return the set id for e</a:t>
            </a:r>
          </a:p>
          <a:p>
            <a:r>
              <a:rPr lang="en-US" altLang="en-US" smtClean="0"/>
              <a:t>void makeSet(unionFind sets, int e) </a:t>
            </a:r>
          </a:p>
          <a:p>
            <a:pPr lvl="1"/>
            <a:r>
              <a:rPr lang="en-US" altLang="en-US" smtClean="0"/>
              <a:t>//union one singleton set {e} (e not already in the sets) </a:t>
            </a:r>
            <a:br>
              <a:rPr lang="en-US" altLang="en-US" smtClean="0"/>
            </a:br>
            <a:r>
              <a:rPr lang="en-US" altLang="en-US" smtClean="0"/>
              <a:t>into the exiting sets </a:t>
            </a:r>
          </a:p>
          <a:p>
            <a:r>
              <a:rPr lang="en-US" altLang="en-US" smtClean="0"/>
              <a:t>void union(UnionFind sets, int s, int t)</a:t>
            </a:r>
          </a:p>
          <a:p>
            <a:pPr lvl="1"/>
            <a:r>
              <a:rPr lang="en-US" altLang="en-US" smtClean="0"/>
              <a:t>// s and t are set ids, s != t</a:t>
            </a:r>
          </a:p>
          <a:p>
            <a:pPr lvl="1"/>
            <a:r>
              <a:rPr lang="en-US" altLang="en-US" smtClean="0"/>
              <a:t>// a new set is created by union of set [s] and set [t]</a:t>
            </a:r>
          </a:p>
          <a:p>
            <a:pPr lvl="1"/>
            <a:r>
              <a:rPr lang="en-US" altLang="en-US" smtClean="0"/>
              <a:t>// the new set id is either s or t, in some case min(s, 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Dictionary ADT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dictionary is a general associative storage structure.</a:t>
            </a:r>
          </a:p>
          <a:p>
            <a:r>
              <a:rPr lang="en-US" altLang="en-US" smtClean="0"/>
              <a:t>Items in a dictionary </a:t>
            </a:r>
          </a:p>
          <a:p>
            <a:pPr lvl="1"/>
            <a:r>
              <a:rPr lang="en-US" altLang="en-US" smtClean="0"/>
              <a:t>have an identifier, and</a:t>
            </a:r>
          </a:p>
          <a:p>
            <a:pPr lvl="1"/>
            <a:r>
              <a:rPr lang="en-US" altLang="en-US" smtClean="0"/>
              <a:t>associated information that needs to be stored and retrieved.</a:t>
            </a:r>
          </a:p>
          <a:p>
            <a:pPr lvl="1"/>
            <a:r>
              <a:rPr lang="en-US" altLang="en-US" smtClean="0"/>
              <a:t>no order implied for identifiers in a dictionary ADT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Abstract Data type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i is an instance of type T,   i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T</a:t>
            </a:r>
          </a:p>
          <a:p>
            <a:pPr lvl="1"/>
            <a:r>
              <a:rPr lang="en-US" altLang="en-US" smtClean="0"/>
              <a:t>e is an element of set S,   e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S</a:t>
            </a:r>
          </a:p>
          <a:p>
            <a:pPr lvl="1"/>
            <a:r>
              <a:rPr lang="en-US" altLang="en-US" smtClean="0"/>
              <a:t>o is an object of class C,   o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C</a:t>
            </a:r>
          </a:p>
          <a:p>
            <a:r>
              <a:rPr lang="en-US" altLang="en-US" smtClean="0"/>
              <a:t>Abstract Data Type</a:t>
            </a:r>
          </a:p>
          <a:p>
            <a:pPr lvl="1"/>
            <a:r>
              <a:rPr lang="en-US" altLang="en-US" i="1" smtClean="0"/>
              <a:t>Structures</a:t>
            </a:r>
            <a:r>
              <a:rPr lang="en-US" altLang="en-US" smtClean="0"/>
              <a:t>: data structure declarations</a:t>
            </a:r>
          </a:p>
          <a:p>
            <a:pPr lvl="1"/>
            <a:r>
              <a:rPr lang="en-US" altLang="en-US" i="1" smtClean="0"/>
              <a:t>Functions</a:t>
            </a:r>
            <a:r>
              <a:rPr lang="en-US" altLang="en-US" smtClean="0"/>
              <a:t>: operation definitions</a:t>
            </a:r>
          </a:p>
          <a:p>
            <a:r>
              <a:rPr lang="en-US" altLang="en-US" smtClean="0"/>
              <a:t>An ADT is identified as a Class </a:t>
            </a:r>
          </a:p>
          <a:p>
            <a:pPr lvl="1"/>
            <a:r>
              <a:rPr lang="en-US" altLang="en-US" smtClean="0"/>
              <a:t>in languages such as C++ and Java</a:t>
            </a:r>
          </a:p>
          <a:p>
            <a:r>
              <a:rPr lang="en-US" altLang="en-US" smtClean="0"/>
              <a:t>Designing algorithms and </a:t>
            </a:r>
            <a:br>
              <a:rPr lang="en-US" altLang="en-US" smtClean="0"/>
            </a:br>
            <a:r>
              <a:rPr lang="en-US" altLang="en-US" smtClean="0"/>
              <a:t>proving correctness of algorithms </a:t>
            </a:r>
          </a:p>
          <a:p>
            <a:pPr lvl="1"/>
            <a:r>
              <a:rPr lang="en-US" altLang="en-US" smtClean="0"/>
              <a:t>based on ADT operations and specifications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ADT Specification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The specification of an ADT describe how the operations (functions, procedures, or methods) behave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in terms of Inputs and Outputs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A specification of an operation consists of: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Calling prototype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Preconditions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Postconditions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calling prototype includes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name of the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parameters and their types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return value and its types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preconditions are statements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assumed to be true when the operation is called.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postconditions are statements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assumed to be true when the operation returns.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Operations for ADT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smtClean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create a new object and return a reference to it</a:t>
            </a:r>
          </a:p>
          <a:p>
            <a:pPr>
              <a:lnSpc>
                <a:spcPct val="90000"/>
              </a:lnSpc>
            </a:pPr>
            <a:r>
              <a:rPr lang="en-US" altLang="en-US" i="1" smtClean="0"/>
              <a:t>Access functions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return information about an object, but do not modify it</a:t>
            </a:r>
          </a:p>
          <a:p>
            <a:pPr>
              <a:lnSpc>
                <a:spcPct val="90000"/>
              </a:lnSpc>
            </a:pPr>
            <a:r>
              <a:rPr lang="en-US" altLang="en-US" i="1" smtClean="0"/>
              <a:t>Manipulation procedures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modify an object, but do not return information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State</a:t>
            </a:r>
            <a:r>
              <a:rPr lang="en-US" altLang="en-US" smtClean="0"/>
              <a:t> of an object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current values of its data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Describing constructors and manipulation procedures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 terms of Access functions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Recursive ADT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if any of its access functions returns </a:t>
            </a:r>
            <a:br>
              <a:rPr lang="en-US" altLang="en-US" smtClean="0"/>
            </a:br>
            <a:r>
              <a:rPr lang="en-US" altLang="en-US" smtClean="0"/>
              <a:t>the same class as the ADT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ADT Design e.g. Lists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mtClean="0"/>
              <a:t>Every computable function can be computed using </a:t>
            </a:r>
            <a:br>
              <a:rPr lang="en-US" altLang="en-US" smtClean="0"/>
            </a:br>
            <a:r>
              <a:rPr lang="en-US" altLang="en-US" i="1" smtClean="0"/>
              <a:t>Lists</a:t>
            </a:r>
            <a:r>
              <a:rPr lang="en-US" altLang="en-US" smtClean="0"/>
              <a:t> as the only data structure!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IntList cons(int newElement, IntList oldList)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Precondition: None.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Postconditions: If x = cons(newElement, oldList) then</a:t>
            </a:r>
            <a:br>
              <a:rPr lang="en-US" altLang="en-US" smtClean="0"/>
            </a:br>
            <a:r>
              <a:rPr lang="en-US" altLang="en-US" smtClean="0"/>
              <a:t>1. x refers to a newly created object;</a:t>
            </a:r>
            <a:br>
              <a:rPr lang="en-US" altLang="en-US" smtClean="0"/>
            </a:br>
            <a:r>
              <a:rPr lang="en-US" altLang="en-US" smtClean="0"/>
              <a:t>2. x != nil;</a:t>
            </a:r>
            <a:br>
              <a:rPr lang="en-US" altLang="en-US" smtClean="0"/>
            </a:br>
            <a:r>
              <a:rPr lang="en-US" altLang="en-US" smtClean="0"/>
              <a:t>3. first(x) = newElement;</a:t>
            </a:r>
            <a:br>
              <a:rPr lang="en-US" altLang="en-US" smtClean="0"/>
            </a:br>
            <a:r>
              <a:rPr lang="en-US" altLang="en-US" smtClean="0"/>
              <a:t>4. rest(x) = oldList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int first(IntList aList)  // access function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Precondition: aList != nil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IntList rest(IntList aList)  // access function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Precondition: aList != nil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IntList nil   //constant denoting the empty list.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binary tree T is a set of elements, called nodes, </a:t>
            </a:r>
            <a:br>
              <a:rPr lang="en-US" altLang="en-US" smtClean="0"/>
            </a:br>
            <a:r>
              <a:rPr lang="en-US" altLang="en-US" smtClean="0"/>
              <a:t>that is empty or satisfies:</a:t>
            </a:r>
          </a:p>
          <a:p>
            <a:pPr lvl="1"/>
            <a:r>
              <a:rPr lang="en-US" altLang="en-US" smtClean="0"/>
              <a:t>1. There is a distinguished node r called the root</a:t>
            </a:r>
          </a:p>
          <a:p>
            <a:pPr lvl="1"/>
            <a:r>
              <a:rPr lang="en-US" altLang="en-US" smtClean="0"/>
              <a:t>2. The remaining nodes are divided into two disjoint subsets, L and R, each of which is a binary tree. </a:t>
            </a:r>
            <a:br>
              <a:rPr lang="en-US" altLang="en-US" smtClean="0"/>
            </a:br>
            <a:r>
              <a:rPr lang="en-US" altLang="en-US" smtClean="0"/>
              <a:t>L is called the left subtree of T and R is called the right subtree of T.</a:t>
            </a:r>
          </a:p>
          <a:p>
            <a:r>
              <a:rPr lang="en-US" altLang="en-US" smtClean="0"/>
              <a:t>There are at most 2</a:t>
            </a:r>
            <a:r>
              <a:rPr lang="en-US" altLang="en-US" baseline="30000" smtClean="0"/>
              <a:t>d</a:t>
            </a:r>
            <a:r>
              <a:rPr lang="en-US" altLang="en-US" smtClean="0"/>
              <a:t> nodes at depth d of a binary tree.</a:t>
            </a:r>
          </a:p>
          <a:p>
            <a:r>
              <a:rPr lang="en-US" altLang="en-US" smtClean="0"/>
              <a:t>A binary tree with n nodes has height at least Ceiling[lg(n+1)] – 1. </a:t>
            </a:r>
          </a:p>
          <a:p>
            <a:r>
              <a:rPr lang="en-US" altLang="en-US" smtClean="0"/>
              <a:t>A binary tree with height h has at most 2</a:t>
            </a:r>
            <a:r>
              <a:rPr lang="en-US" altLang="en-US" baseline="30000" smtClean="0"/>
              <a:t>h+1</a:t>
            </a:r>
            <a:r>
              <a:rPr lang="en-US" altLang="en-US" smtClean="0"/>
              <a:t> –1 nodes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stack is a linear structure in which insertions and deletions are always make at one end, called the top. </a:t>
            </a:r>
          </a:p>
          <a:p>
            <a:r>
              <a:rPr lang="en-US" altLang="en-US" smtClean="0"/>
              <a:t>This updating policy is call last in, first out (LIFO)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queue is a linear structure in which </a:t>
            </a:r>
          </a:p>
          <a:p>
            <a:pPr lvl="1"/>
            <a:r>
              <a:rPr lang="en-US" altLang="en-US" smtClean="0"/>
              <a:t>all insertions are done at one end, called the rear or back, and </a:t>
            </a:r>
          </a:p>
          <a:p>
            <a:pPr lvl="1"/>
            <a:r>
              <a:rPr lang="en-US" altLang="en-US" smtClean="0"/>
              <a:t>all deletions are done at the other end, called the front.</a:t>
            </a:r>
          </a:p>
          <a:p>
            <a:r>
              <a:rPr lang="en-US" altLang="en-US" smtClean="0"/>
              <a:t>This updating policy is called first in, first out (FIFO)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Priority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priority queue is a structure with some aspects of FIFO queue but</a:t>
            </a:r>
          </a:p>
          <a:p>
            <a:pPr lvl="1"/>
            <a:r>
              <a:rPr lang="en-US" altLang="en-US" smtClean="0"/>
              <a:t>in which element order is related to each element’s priority,</a:t>
            </a:r>
          </a:p>
          <a:p>
            <a:pPr lvl="1"/>
            <a:r>
              <a:rPr lang="en-US" altLang="en-US" smtClean="0"/>
              <a:t>rather than its chronological arrival time.</a:t>
            </a:r>
          </a:p>
          <a:p>
            <a:r>
              <a:rPr lang="en-US" altLang="en-US" smtClean="0"/>
              <a:t>As each element is inserted into a priority queue, conceptually it is inserted </a:t>
            </a:r>
            <a:r>
              <a:rPr lang="en-US" altLang="en-US" i="1" smtClean="0"/>
              <a:t>in order of</a:t>
            </a:r>
            <a:r>
              <a:rPr lang="en-US" altLang="en-US" smtClean="0"/>
              <a:t> its priority</a:t>
            </a:r>
          </a:p>
          <a:p>
            <a:r>
              <a:rPr lang="en-US" altLang="en-US" smtClean="0"/>
              <a:t>The one element that can be inspected and removed is the most </a:t>
            </a:r>
            <a:r>
              <a:rPr lang="en-US" altLang="en-US" i="1" smtClean="0"/>
              <a:t>important element</a:t>
            </a:r>
            <a:r>
              <a:rPr lang="en-US" altLang="en-US" smtClean="0"/>
              <a:t> currently in the priority queue. </a:t>
            </a:r>
          </a:p>
          <a:p>
            <a:pPr lvl="1"/>
            <a:r>
              <a:rPr lang="en-US" altLang="en-US" smtClean="0"/>
              <a:t>a cost viewpoint: the smallest priority</a:t>
            </a:r>
          </a:p>
          <a:p>
            <a:pPr lvl="1"/>
            <a:r>
              <a:rPr lang="en-US" altLang="en-US" smtClean="0"/>
              <a:t>a profit viewpoint: the largest priority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364 CH04 Bz1">
  <a:themeElements>
    <a:clrScheme name="CS364 CH04 Bz1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364 CH04 Bz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64 CH04 Bz1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64 CH04 Bz1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64 CH04 Bz1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D:\Bz\IOs\AJob\Tech\CS364 Computer Architecture\CS364 CH04 Bz1.ppt</Template>
  <TotalTime>16962</TotalTime>
  <Words>955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Arial</vt:lpstr>
      <vt:lpstr>MT Extra</vt:lpstr>
      <vt:lpstr>Wingdings</vt:lpstr>
      <vt:lpstr>Monotype Sorts</vt:lpstr>
      <vt:lpstr>Garamond</vt:lpstr>
      <vt:lpstr>Symbol</vt:lpstr>
      <vt:lpstr>CS364 CH04 Bz1</vt:lpstr>
      <vt:lpstr>Data Abstraction and Data Structures</vt:lpstr>
      <vt:lpstr>Abstract Data type</vt:lpstr>
      <vt:lpstr>ADT Specification</vt:lpstr>
      <vt:lpstr>Operations for ADT</vt:lpstr>
      <vt:lpstr>ADT Design e.g. Lists </vt:lpstr>
      <vt:lpstr>Binary Tree</vt:lpstr>
      <vt:lpstr>Stacks</vt:lpstr>
      <vt:lpstr>Queue</vt:lpstr>
      <vt:lpstr>Priority Queue</vt:lpstr>
      <vt:lpstr>Union-Find ADT for Disjoint Sets</vt:lpstr>
      <vt:lpstr>Union-Find ADT e.g.</vt:lpstr>
      <vt:lpstr>Dictionary ADT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CS520 Advanced Analysis of Algorithms and Complexity</dc:title>
  <dc:creator>Adrian &amp; Wendy</dc:creator>
  <cp:lastModifiedBy>Nha Tran Phong</cp:lastModifiedBy>
  <cp:revision>331</cp:revision>
  <cp:lastPrinted>1999-12-17T13:56:08Z</cp:lastPrinted>
  <dcterms:created xsi:type="dcterms:W3CDTF">1998-09-21T10:37:54Z</dcterms:created>
  <dcterms:modified xsi:type="dcterms:W3CDTF">2024-08-27T09:07:27Z</dcterms:modified>
</cp:coreProperties>
</file>