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3" d="100"/>
          <a:sy n="63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212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fld id="{A8CD5C27-65D6-4F78-9D38-856F519E9A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3307781C-EF1A-431F-A1C1-775F482FFBD3}" type="slidenum">
              <a:rPr lang="en-US" altLang="en-US" sz="1000">
                <a:solidFill>
                  <a:schemeClr val="tx1"/>
                </a:solidFill>
              </a:rPr>
              <a:pPr/>
              <a:t>3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Assume P(0) = 0.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Actual cost = # of pops and pushes.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72229D3-5429-43E8-8A12-E1F503835A69}" type="slidenum">
              <a:rPr lang="en-US" altLang="en-US" sz="1000">
                <a:solidFill>
                  <a:schemeClr val="tx1"/>
                </a:solidFill>
              </a:rPr>
              <a:pPr/>
              <a:t>6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Proof by induction on i. When i=0, P(i) = 0 = #symbols on stack. Assume true for arbitrary i. For next i, if symbol is not ) or ;, #symbols on stack increases by 1 and potential also increases by 1. When symbol is ), potential decreases by #pops – 1; the stack size decreases by this amount as well. When symbol is ;, potential decreases by #pops – 2 and stack size decreases by #pops.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  <a:p>
            <a:r>
              <a:rPr lang="en-US" altLang="en-US" smtClean="0">
                <a:latin typeface="Times New Roman" panose="02020603050405020304" pitchFamily="18" charset="0"/>
              </a:rPr>
              <a:t>Once you have shown P(i) &gt;= 0 for all i, you can conclude that the cost of the n invocations is at most 2*n.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  <a:p>
            <a:r>
              <a:rPr lang="en-US" altLang="en-US" smtClean="0">
                <a:latin typeface="Times New Roman" panose="02020603050405020304" pitchFamily="18" charset="0"/>
              </a:rPr>
              <a:t>Also, since P(i) &gt;= 0, even if you have a malformed statement with n symbols, the time is at most 2n.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F30DD371-55BF-45E3-A64E-E5589E23F6A8}" type="slidenum">
              <a:rPr lang="en-US" altLang="en-US" sz="1000">
                <a:solidFill>
                  <a:schemeClr val="tx1"/>
                </a:solidFill>
              </a:rPr>
              <a:pPr/>
              <a:t>7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Reverse of accounting method.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0679D97D-857C-45A2-A5BE-5E54CA37AC02}" type="slidenum">
              <a:rPr lang="en-US" altLang="en-US" sz="1000">
                <a:solidFill>
                  <a:schemeClr val="tx1"/>
                </a:solidFill>
              </a:rPr>
              <a:pPr/>
              <a:t>11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Notice that with the accounting and potential function methods it is possible for different symbols to have a different amortized complexity. So, if we change the definition of P() to be number of symbols on stack, the amortized complexity of ; becomes 0.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2035E39-CE3D-4E6F-8161-4460A0DF4F7C}" type="slidenum">
              <a:rPr lang="en-US" altLang="en-US" sz="1000">
                <a:solidFill>
                  <a:schemeClr val="tx1"/>
                </a:solidFill>
              </a:rPr>
              <a:pPr/>
              <a:t>16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Credits keep track of potential. Show how to use the credit method on arithmetic statement example. Each stack entry has a credit used to pay for the time it is popped.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  <a:p>
            <a:r>
              <a:rPr lang="en-US" altLang="en-US" smtClean="0">
                <a:latin typeface="Times New Roman" panose="02020603050405020304" pitchFamily="18" charset="0"/>
              </a:rPr>
              <a:t>Actual cost of incrementing the binary counter is 1 + #1s at the right end just before the increment as the 1s at the right end become 0s and exactly one 0 becomes a 1.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7859C-64C7-48EC-8456-E16C348FD0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78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918B2-2482-4C35-9311-9910D5A88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67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F6043-8FDF-4760-9B9A-6B5C79E1DD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50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CB2D2-7F10-487D-9D81-C53F8F0747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4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D84E-21CD-40FD-8617-7D2FCA6E3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63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270AD-8D55-4FE5-9E5B-2221B30337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01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C4191-89B0-4F42-8164-B59857247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30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11C71-DD4C-4D1F-AAA3-17A2446A2F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88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D0970-D0EF-4426-9DE9-009B833A07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86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CA1F1-10F6-4AFB-83F3-1D33E7F80E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8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32B1B-E0FF-4C4B-911B-B17CFC7EA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3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FD155DA-82B2-4AAF-B63C-84DE36867D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Amortized Complexity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mtClean="0"/>
              <a:t>Aggregate method.</a:t>
            </a:r>
          </a:p>
          <a:p>
            <a:r>
              <a:rPr lang="en-US" altLang="en-US" smtClean="0"/>
              <a:t>Accounting method.</a:t>
            </a:r>
          </a:p>
          <a:p>
            <a:r>
              <a:rPr lang="en-US" altLang="en-US" smtClean="0"/>
              <a:t>Potential function method.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hlink"/>
                </a:solidFill>
              </a:rPr>
              <a:t>i</a:t>
            </a:r>
            <a:r>
              <a:rPr lang="en-US" altLang="en-US" baseline="30000" smtClean="0"/>
              <a:t>th</a:t>
            </a:r>
            <a:r>
              <a:rPr lang="en-US" altLang="en-US" smtClean="0"/>
              <a:t> Symbol Is </a:t>
            </a:r>
            <a:r>
              <a:rPr lang="en-US" altLang="en-US" smtClean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82000" cy="5334000"/>
          </a:xfrm>
        </p:spPr>
        <p:txBody>
          <a:bodyPr/>
          <a:lstStyle/>
          <a:p>
            <a:r>
              <a:rPr lang="en-US" altLang="en-US" smtClean="0"/>
              <a:t>Actual cost of </a:t>
            </a:r>
            <a:r>
              <a:rPr lang="en-US" altLang="en-US" smtClean="0">
                <a:solidFill>
                  <a:srgbClr val="0066FF"/>
                </a:solidFill>
              </a:rPr>
              <a:t>processNextSymbol</a:t>
            </a:r>
            <a:r>
              <a:rPr lang="en-US" altLang="en-US" smtClean="0"/>
              <a:t> is </a:t>
            </a:r>
            <a:r>
              <a:rPr lang="en-US" altLang="en-US" smtClean="0">
                <a:solidFill>
                  <a:srgbClr val="FF3300"/>
                </a:solidFill>
              </a:rPr>
              <a:t>#pops + 1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Number of elements on stack decreases by </a:t>
            </a:r>
            <a:r>
              <a:rPr lang="en-US" altLang="en-US" smtClean="0">
                <a:solidFill>
                  <a:srgbClr val="FF3300"/>
                </a:solidFill>
              </a:rPr>
              <a:t>#pops –1</a:t>
            </a:r>
            <a:r>
              <a:rPr lang="en-US" altLang="en-US" smtClean="0"/>
              <a:t>.</a:t>
            </a:r>
          </a:p>
          <a:p>
            <a:pPr>
              <a:buSzPct val="75000"/>
              <a:buFontTx/>
              <a:buChar char="·"/>
            </a:pP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D</a:t>
            </a:r>
            <a:r>
              <a:rPr lang="en-US" altLang="en-US" smtClean="0">
                <a:solidFill>
                  <a:srgbClr val="FF3300"/>
                </a:solidFill>
              </a:rPr>
              <a:t>P = P(i) – P(i–1) = 1 – #pops</a:t>
            </a:r>
            <a:r>
              <a:rPr lang="en-US" altLang="en-US" smtClean="0"/>
              <a:t>.</a:t>
            </a:r>
          </a:p>
          <a:p>
            <a:r>
              <a:rPr lang="en-US" altLang="en-US" smtClean="0">
                <a:solidFill>
                  <a:srgbClr val="FF3300"/>
                </a:solidFill>
              </a:rPr>
              <a:t>amortized cost = actual cost + </a:t>
            </a: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D</a:t>
            </a:r>
            <a:r>
              <a:rPr lang="en-US" altLang="en-US" smtClean="0">
                <a:solidFill>
                  <a:srgbClr val="FF3300"/>
                </a:solidFill>
              </a:rPr>
              <a:t>P</a:t>
            </a:r>
          </a:p>
          <a:p>
            <a:pPr lvl="2">
              <a:buFontTx/>
              <a:buNone/>
            </a:pPr>
            <a:r>
              <a:rPr lang="en-US" altLang="en-US" smtClean="0">
                <a:solidFill>
                  <a:srgbClr val="FF3300"/>
                </a:solidFill>
              </a:rPr>
              <a:t>                         </a:t>
            </a:r>
            <a:r>
              <a:rPr lang="en-US" altLang="en-US" sz="3200" smtClean="0">
                <a:solidFill>
                  <a:srgbClr val="FF3300"/>
                </a:solidFill>
              </a:rPr>
              <a:t>= #pops + 1 + (1 </a:t>
            </a:r>
            <a:r>
              <a:rPr lang="en-US" altLang="en-US" smtClean="0">
                <a:solidFill>
                  <a:srgbClr val="FF3300"/>
                </a:solidFill>
              </a:rPr>
              <a:t>– </a:t>
            </a:r>
            <a:r>
              <a:rPr lang="en-US" altLang="en-US" sz="3200" smtClean="0">
                <a:solidFill>
                  <a:srgbClr val="FF3300"/>
                </a:solidFill>
              </a:rPr>
              <a:t>#pops)</a:t>
            </a:r>
          </a:p>
          <a:p>
            <a:pPr lvl="2">
              <a:buFontTx/>
              <a:buNone/>
            </a:pPr>
            <a:r>
              <a:rPr lang="en-US" altLang="en-US" sz="3200" smtClean="0">
                <a:solidFill>
                  <a:srgbClr val="FF3300"/>
                </a:solidFill>
              </a:rPr>
              <a:t>                  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3300"/>
                </a:solidFill>
              </a:rPr>
              <a:t>i</a:t>
            </a:r>
            <a:r>
              <a:rPr lang="en-US" altLang="en-US" baseline="30000" smtClean="0"/>
              <a:t>th</a:t>
            </a:r>
            <a:r>
              <a:rPr lang="en-US" altLang="en-US" smtClean="0"/>
              <a:t> Symbol Is </a:t>
            </a:r>
            <a:r>
              <a:rPr lang="en-US" altLang="en-US" smtClean="0">
                <a:solidFill>
                  <a:srgbClr val="FF3300"/>
                </a:solidFill>
              </a:rPr>
              <a:t>;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334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Actual cost of </a:t>
            </a:r>
            <a:r>
              <a:rPr lang="en-US" altLang="en-US" dirty="0" err="1">
                <a:solidFill>
                  <a:srgbClr val="0066FF"/>
                </a:solidFill>
              </a:rPr>
              <a:t>processNextSymbol</a:t>
            </a:r>
            <a:r>
              <a:rPr lang="en-US" altLang="en-US" dirty="0"/>
              <a:t> is 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solidFill>
                  <a:srgbClr val="FF3300"/>
                </a:solidFill>
              </a:rPr>
              <a:t>   #pops = P(n–1).</a:t>
            </a:r>
          </a:p>
          <a:p>
            <a:pPr>
              <a:defRPr/>
            </a:pPr>
            <a:r>
              <a:rPr lang="en-US" altLang="en-US" dirty="0"/>
              <a:t>Number of elements on stack decreases by </a:t>
            </a:r>
            <a:r>
              <a:rPr lang="en-US" altLang="en-US" dirty="0">
                <a:solidFill>
                  <a:srgbClr val="FF3300"/>
                </a:solidFill>
              </a:rPr>
              <a:t>P(n–1).</a:t>
            </a:r>
          </a:p>
          <a:p>
            <a:pPr>
              <a:buSzPct val="75000"/>
              <a:buFontTx/>
              <a:buChar char="·"/>
              <a:defRPr/>
            </a:pPr>
            <a:r>
              <a:rPr lang="en-US" altLang="en-US" dirty="0">
                <a:solidFill>
                  <a:srgbClr val="FF3300"/>
                </a:solidFill>
                <a:latin typeface="Symbol" panose="05050102010706020507" pitchFamily="18" charset="2"/>
              </a:rPr>
              <a:t>D</a:t>
            </a:r>
            <a:r>
              <a:rPr lang="en-US" altLang="en-US" dirty="0">
                <a:solidFill>
                  <a:srgbClr val="FF3300"/>
                </a:solidFill>
              </a:rPr>
              <a:t>P = P(n) – P(n–1) = 2 – P(n–1).</a:t>
            </a:r>
          </a:p>
          <a:p>
            <a:pPr>
              <a:defRPr/>
            </a:pPr>
            <a:r>
              <a:rPr lang="en-US" altLang="en-US" dirty="0">
                <a:solidFill>
                  <a:srgbClr val="FF3300"/>
                </a:solidFill>
              </a:rPr>
              <a:t>amortized cost = actual cost + </a:t>
            </a:r>
            <a:r>
              <a:rPr lang="en-US" altLang="en-US" dirty="0">
                <a:solidFill>
                  <a:srgbClr val="FF3300"/>
                </a:solidFill>
                <a:latin typeface="Symbol" panose="05050102010706020507" pitchFamily="18" charset="2"/>
              </a:rPr>
              <a:t>D</a:t>
            </a:r>
            <a:r>
              <a:rPr lang="en-US" altLang="en-US" dirty="0">
                <a:solidFill>
                  <a:srgbClr val="FF3300"/>
                </a:solidFill>
              </a:rPr>
              <a:t>P</a:t>
            </a:r>
          </a:p>
          <a:p>
            <a:pPr lvl="2">
              <a:buFontTx/>
              <a:buNone/>
              <a:defRPr/>
            </a:pPr>
            <a:r>
              <a:rPr lang="en-US" altLang="en-US" dirty="0">
                <a:solidFill>
                  <a:srgbClr val="FF3300"/>
                </a:solidFill>
              </a:rPr>
              <a:t>                         </a:t>
            </a:r>
            <a:r>
              <a:rPr lang="en-US" altLang="en-US" sz="3200" dirty="0">
                <a:solidFill>
                  <a:srgbClr val="FF3300"/>
                </a:solidFill>
              </a:rPr>
              <a:t>= P(n–1) + (2 – P(n–1))</a:t>
            </a:r>
          </a:p>
          <a:p>
            <a:pPr lvl="2">
              <a:buFontTx/>
              <a:buNone/>
              <a:defRPr/>
            </a:pPr>
            <a:r>
              <a:rPr lang="en-US" altLang="en-US" sz="3200" dirty="0">
                <a:solidFill>
                  <a:srgbClr val="FF3300"/>
                </a:solidFill>
              </a:rPr>
              <a:t>                  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Counter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3300"/>
                </a:solidFill>
              </a:rPr>
              <a:t>n</a:t>
            </a:r>
            <a:r>
              <a:rPr lang="en-US" altLang="en-US" smtClean="0">
                <a:solidFill>
                  <a:schemeClr val="bg2"/>
                </a:solidFill>
              </a:rPr>
              <a:t>-</a:t>
            </a:r>
            <a:r>
              <a:rPr lang="en-US" altLang="en-US" smtClean="0"/>
              <a:t>bit counter</a:t>
            </a:r>
          </a:p>
          <a:p>
            <a:r>
              <a:rPr lang="en-US" altLang="en-US" smtClean="0"/>
              <a:t>Cost of incrementing counter is number of bits that change.</a:t>
            </a:r>
          </a:p>
          <a:p>
            <a:r>
              <a:rPr lang="en-US" altLang="en-US" smtClean="0"/>
              <a:t>Cost of </a:t>
            </a:r>
            <a:r>
              <a:rPr lang="en-US" altLang="en-US" smtClean="0">
                <a:solidFill>
                  <a:srgbClr val="FF3300"/>
                </a:solidFill>
              </a:rPr>
              <a:t>001011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chemeClr val="bg1"/>
                </a:solidFill>
              </a:rPr>
              <a:t>=&gt;</a:t>
            </a:r>
            <a:r>
              <a:rPr lang="en-US" altLang="en-US" smtClean="0">
                <a:solidFill>
                  <a:schemeClr val="accent2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001100</a:t>
            </a:r>
            <a:r>
              <a:rPr lang="en-US" altLang="en-US" smtClean="0"/>
              <a:t> is </a:t>
            </a:r>
            <a:r>
              <a:rPr lang="en-US" altLang="en-US" smtClean="0">
                <a:solidFill>
                  <a:srgbClr val="FF3300"/>
                </a:solidFill>
              </a:rPr>
              <a:t>3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Counter starts at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What is the cost of incrementing the counter </a:t>
            </a:r>
            <a:r>
              <a:rPr lang="en-US" altLang="en-US" smtClean="0">
                <a:solidFill>
                  <a:srgbClr val="FF3300"/>
                </a:solidFill>
              </a:rPr>
              <a:t>m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times (</a:t>
            </a:r>
            <a:r>
              <a:rPr lang="en-US" altLang="en-US" smtClean="0">
                <a:solidFill>
                  <a:srgbClr val="FF0000"/>
                </a:solidFill>
              </a:rPr>
              <a:t>m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&lt;= 2</a:t>
            </a:r>
            <a:r>
              <a:rPr lang="en-US" altLang="en-US" baseline="30000" smtClean="0">
                <a:solidFill>
                  <a:srgbClr val="FF0000"/>
                </a:solidFill>
              </a:rPr>
              <a:t>n</a:t>
            </a:r>
            <a:r>
              <a:rPr lang="en-US" altLang="en-US" smtClean="0">
                <a:solidFill>
                  <a:srgbClr val="FF0000"/>
                </a:solidFill>
              </a:rPr>
              <a:t>-1</a:t>
            </a:r>
            <a:r>
              <a:rPr lang="en-US" altLang="en-US" smtClean="0"/>
              <a:t>)?</a:t>
            </a:r>
          </a:p>
        </p:txBody>
      </p:sp>
      <p:pic>
        <p:nvPicPr>
          <p:cNvPr id="18436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85800"/>
            <a:ext cx="1028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Worst-Case Method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Worst-case cost of an increment is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n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Cost of </a:t>
            </a:r>
            <a:r>
              <a:rPr lang="en-US" altLang="en-US" smtClean="0">
                <a:solidFill>
                  <a:srgbClr val="FF3300"/>
                </a:solidFill>
              </a:rPr>
              <a:t>011111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chemeClr val="bg1"/>
                </a:solidFill>
              </a:rPr>
              <a:t>=&gt;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100000</a:t>
            </a:r>
            <a:r>
              <a:rPr lang="en-US" altLang="en-US" smtClean="0"/>
              <a:t> is </a:t>
            </a:r>
            <a:r>
              <a:rPr lang="en-US" altLang="en-US" smtClean="0">
                <a:solidFill>
                  <a:srgbClr val="FF3300"/>
                </a:solidFill>
              </a:rPr>
              <a:t>6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So, the cost of  </a:t>
            </a:r>
            <a:r>
              <a:rPr lang="en-US" altLang="en-US" smtClean="0">
                <a:solidFill>
                  <a:srgbClr val="FF3300"/>
                </a:solidFill>
              </a:rPr>
              <a:t>m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increments is at most </a:t>
            </a:r>
            <a:r>
              <a:rPr lang="en-US" altLang="en-US" smtClean="0">
                <a:solidFill>
                  <a:srgbClr val="FF3300"/>
                </a:solidFill>
              </a:rPr>
              <a:t>mn</a:t>
            </a:r>
            <a:r>
              <a:rPr lang="en-US" altLang="en-US" smtClean="0"/>
              <a:t>.</a:t>
            </a:r>
          </a:p>
        </p:txBody>
      </p:sp>
      <p:pic>
        <p:nvPicPr>
          <p:cNvPr id="19460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Method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505200"/>
            <a:ext cx="7772400" cy="2819400"/>
          </a:xfrm>
        </p:spPr>
        <p:txBody>
          <a:bodyPr/>
          <a:lstStyle/>
          <a:p>
            <a:r>
              <a:rPr lang="en-US" altLang="en-US" smtClean="0"/>
              <a:t>Each increment changes bit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(i.e., the right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most bit).</a:t>
            </a:r>
          </a:p>
          <a:p>
            <a:r>
              <a:rPr lang="en-US" altLang="en-US" smtClean="0"/>
              <a:t>Exactly </a:t>
            </a:r>
            <a:r>
              <a:rPr lang="en-US" altLang="en-US" smtClean="0">
                <a:solidFill>
                  <a:srgbClr val="FF3300"/>
                </a:solidFill>
              </a:rPr>
              <a:t>floor(m/2)</a:t>
            </a:r>
            <a:r>
              <a:rPr lang="en-US" altLang="en-US" smtClean="0"/>
              <a:t> increments change bit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 (i.e., second bit from right).</a:t>
            </a:r>
          </a:p>
          <a:p>
            <a:r>
              <a:rPr lang="en-US" altLang="en-US" smtClean="0"/>
              <a:t>Exactly </a:t>
            </a:r>
            <a:r>
              <a:rPr lang="en-US" altLang="en-US" smtClean="0">
                <a:solidFill>
                  <a:srgbClr val="FF3300"/>
                </a:solidFill>
              </a:rPr>
              <a:t>floor(m/4)</a:t>
            </a:r>
            <a:r>
              <a:rPr lang="en-US" altLang="en-US" smtClean="0"/>
              <a:t> increments change bit </a:t>
            </a:r>
            <a:r>
              <a:rPr lang="en-US" altLang="en-US" smtClean="0">
                <a:solidFill>
                  <a:srgbClr val="FF3300"/>
                </a:solidFill>
              </a:rPr>
              <a:t>2</a:t>
            </a:r>
            <a:r>
              <a:rPr lang="en-US" altLang="en-US" smtClean="0"/>
              <a:t>.</a:t>
            </a:r>
          </a:p>
        </p:txBody>
      </p:sp>
      <p:pic>
        <p:nvPicPr>
          <p:cNvPr id="20484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2502" name="Group 6"/>
          <p:cNvGrpSpPr>
            <a:grpSpLocks/>
          </p:cNvGrpSpPr>
          <p:nvPr/>
        </p:nvGrpSpPr>
        <p:grpSpPr bwMode="auto">
          <a:xfrm>
            <a:off x="3810000" y="1676400"/>
            <a:ext cx="1676400" cy="1189038"/>
            <a:chOff x="2400" y="1056"/>
            <a:chExt cx="1056" cy="749"/>
          </a:xfrm>
        </p:grpSpPr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2544" y="1440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counter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2400" y="10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2592" y="10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2784" y="10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976" y="10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3168" y="10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Method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077200" cy="2819400"/>
          </a:xfrm>
        </p:spPr>
        <p:txBody>
          <a:bodyPr/>
          <a:lstStyle/>
          <a:p>
            <a:r>
              <a:rPr lang="en-US" altLang="en-US" smtClean="0"/>
              <a:t>Exactly </a:t>
            </a:r>
            <a:r>
              <a:rPr lang="en-US" altLang="en-US" smtClean="0">
                <a:solidFill>
                  <a:srgbClr val="FF3300"/>
                </a:solidFill>
              </a:rPr>
              <a:t>floor(m/8)</a:t>
            </a:r>
            <a:r>
              <a:rPr lang="en-US" altLang="en-US" smtClean="0"/>
              <a:t> increments change bit </a:t>
            </a:r>
            <a:r>
              <a:rPr lang="en-US" altLang="en-US" smtClean="0">
                <a:solidFill>
                  <a:srgbClr val="FF3300"/>
                </a:solidFill>
              </a:rPr>
              <a:t>3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So, the cost of  </a:t>
            </a:r>
            <a:r>
              <a:rPr lang="en-US" altLang="en-US" smtClean="0">
                <a:solidFill>
                  <a:srgbClr val="FF3300"/>
                </a:solidFill>
              </a:rPr>
              <a:t>m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increments is                     </a:t>
            </a:r>
            <a:r>
              <a:rPr lang="en-US" altLang="en-US" smtClean="0">
                <a:solidFill>
                  <a:srgbClr val="FF3300"/>
                </a:solidFill>
              </a:rPr>
              <a:t>m + floor(m/2) + floor(m/4) +  ....   &lt; 2m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</a:p>
          <a:p>
            <a:r>
              <a:rPr lang="en-US" altLang="en-US" smtClean="0"/>
              <a:t>Amortized cost of an increment is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2m/m = 2</a:t>
            </a:r>
            <a:r>
              <a:rPr lang="en-US" altLang="en-US" smtClean="0"/>
              <a:t>.</a:t>
            </a:r>
          </a:p>
        </p:txBody>
      </p:sp>
      <p:pic>
        <p:nvPicPr>
          <p:cNvPr id="21508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3810000" y="1676400"/>
            <a:ext cx="1676400" cy="1189038"/>
            <a:chOff x="2400" y="1056"/>
            <a:chExt cx="1056" cy="749"/>
          </a:xfrm>
        </p:grpSpPr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2544" y="1440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counter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400" y="10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2592" y="10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2784" y="10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2976" y="10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3168" y="10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Accounting Method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114800"/>
          </a:xfrm>
        </p:spPr>
        <p:txBody>
          <a:bodyPr/>
          <a:lstStyle/>
          <a:p>
            <a:r>
              <a:rPr lang="en-US" altLang="en-US" smtClean="0"/>
              <a:t>Guess that the amortized cost of an increment is </a:t>
            </a:r>
            <a:r>
              <a:rPr lang="en-US" altLang="en-US" smtClean="0">
                <a:solidFill>
                  <a:srgbClr val="FF3300"/>
                </a:solidFill>
              </a:rPr>
              <a:t>2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Now show that </a:t>
            </a:r>
            <a:r>
              <a:rPr lang="en-US" altLang="en-US" smtClean="0">
                <a:solidFill>
                  <a:srgbClr val="FF3300"/>
                </a:solidFill>
              </a:rPr>
              <a:t>P(m) – P(0) &gt;= 0</a:t>
            </a:r>
            <a:r>
              <a:rPr lang="en-US" altLang="en-US" smtClean="0"/>
              <a:t> for all </a:t>
            </a:r>
            <a:r>
              <a:rPr lang="en-US" altLang="en-US" smtClean="0">
                <a:solidFill>
                  <a:srgbClr val="FF3300"/>
                </a:solidFill>
              </a:rPr>
              <a:t>m</a:t>
            </a:r>
            <a:r>
              <a:rPr lang="en-US" altLang="en-US" smtClean="0"/>
              <a:t>.</a:t>
            </a:r>
          </a:p>
          <a:p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baseline="30000" smtClean="0"/>
              <a:t>st</a:t>
            </a:r>
            <a:r>
              <a:rPr lang="en-US" altLang="en-US" smtClean="0"/>
              <a:t> increment:</a:t>
            </a:r>
            <a:r>
              <a:rPr lang="en-US" altLang="en-US" smtClean="0">
                <a:solidFill>
                  <a:schemeClr val="hlink"/>
                </a:solidFill>
              </a:rPr>
              <a:t>  </a:t>
            </a:r>
          </a:p>
          <a:p>
            <a:pPr lvl="1"/>
            <a:r>
              <a:rPr lang="en-US" altLang="en-US" smtClean="0"/>
              <a:t>one unit of amortized cost is used to pay for the change in bit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from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to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mtClean="0"/>
              <a:t>the other unit remains as a credit on bit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/>
              <a:t> and is used later to pay for the time when bit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/>
              <a:t> changes from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 to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/>
              <a:t>.</a:t>
            </a:r>
          </a:p>
        </p:txBody>
      </p:sp>
      <p:pic>
        <p:nvPicPr>
          <p:cNvPr id="22532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4550" name="Group 6"/>
          <p:cNvGrpSpPr>
            <a:grpSpLocks/>
          </p:cNvGrpSpPr>
          <p:nvPr/>
        </p:nvGrpSpPr>
        <p:grpSpPr bwMode="auto">
          <a:xfrm>
            <a:off x="304800" y="5486400"/>
            <a:ext cx="3124200" cy="1189038"/>
            <a:chOff x="192" y="3456"/>
            <a:chExt cx="1968" cy="749"/>
          </a:xfrm>
        </p:grpSpPr>
        <p:sp>
          <p:nvSpPr>
            <p:cNvPr id="22548" name="Text Box 7"/>
            <p:cNvSpPr txBox="1">
              <a:spLocks noChangeArrowheads="1"/>
            </p:cNvSpPr>
            <p:nvPr/>
          </p:nvSpPr>
          <p:spPr bwMode="auto">
            <a:xfrm>
              <a:off x="528" y="3456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bits</a:t>
              </a:r>
            </a:p>
          </p:txBody>
        </p:sp>
        <p:sp>
          <p:nvSpPr>
            <p:cNvPr id="22549" name="Text Box 8"/>
            <p:cNvSpPr txBox="1">
              <a:spLocks noChangeArrowheads="1"/>
            </p:cNvSpPr>
            <p:nvPr/>
          </p:nvSpPr>
          <p:spPr bwMode="auto">
            <a:xfrm>
              <a:off x="192" y="3840"/>
              <a:ext cx="8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credits</a:t>
              </a:r>
            </a:p>
          </p:txBody>
        </p:sp>
        <p:sp>
          <p:nvSpPr>
            <p:cNvPr id="22550" name="Text Box 9"/>
            <p:cNvSpPr txBox="1">
              <a:spLocks noChangeArrowheads="1"/>
            </p:cNvSpPr>
            <p:nvPr/>
          </p:nvSpPr>
          <p:spPr bwMode="auto">
            <a:xfrm>
              <a:off x="1200" y="34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2551" name="Text Box 10"/>
            <p:cNvSpPr txBox="1">
              <a:spLocks noChangeArrowheads="1"/>
            </p:cNvSpPr>
            <p:nvPr/>
          </p:nvSpPr>
          <p:spPr bwMode="auto">
            <a:xfrm>
              <a:off x="1200" y="384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52" name="Text Box 11"/>
            <p:cNvSpPr txBox="1">
              <a:spLocks noChangeArrowheads="1"/>
            </p:cNvSpPr>
            <p:nvPr/>
          </p:nvSpPr>
          <p:spPr bwMode="auto">
            <a:xfrm>
              <a:off x="1392" y="34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2553" name="Text Box 12"/>
            <p:cNvSpPr txBox="1">
              <a:spLocks noChangeArrowheads="1"/>
            </p:cNvSpPr>
            <p:nvPr/>
          </p:nvSpPr>
          <p:spPr bwMode="auto">
            <a:xfrm>
              <a:off x="1584" y="34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2554" name="Text Box 13"/>
            <p:cNvSpPr txBox="1">
              <a:spLocks noChangeArrowheads="1"/>
            </p:cNvSpPr>
            <p:nvPr/>
          </p:nvSpPr>
          <p:spPr bwMode="auto">
            <a:xfrm>
              <a:off x="1776" y="34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2555" name="Text Box 14"/>
            <p:cNvSpPr txBox="1">
              <a:spLocks noChangeArrowheads="1"/>
            </p:cNvSpPr>
            <p:nvPr/>
          </p:nvSpPr>
          <p:spPr bwMode="auto">
            <a:xfrm>
              <a:off x="1968" y="345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2556" name="Text Box 15"/>
            <p:cNvSpPr txBox="1">
              <a:spLocks noChangeArrowheads="1"/>
            </p:cNvSpPr>
            <p:nvPr/>
          </p:nvSpPr>
          <p:spPr bwMode="auto">
            <a:xfrm>
              <a:off x="1392" y="384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57" name="Text Box 16"/>
            <p:cNvSpPr txBox="1">
              <a:spLocks noChangeArrowheads="1"/>
            </p:cNvSpPr>
            <p:nvPr/>
          </p:nvSpPr>
          <p:spPr bwMode="auto">
            <a:xfrm>
              <a:off x="1584" y="384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58" name="Text Box 17"/>
            <p:cNvSpPr txBox="1">
              <a:spLocks noChangeArrowheads="1"/>
            </p:cNvSpPr>
            <p:nvPr/>
          </p:nvSpPr>
          <p:spPr bwMode="auto">
            <a:xfrm>
              <a:off x="1776" y="384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59" name="Text Box 18"/>
            <p:cNvSpPr txBox="1">
              <a:spLocks noChangeArrowheads="1"/>
            </p:cNvSpPr>
            <p:nvPr/>
          </p:nvSpPr>
          <p:spPr bwMode="auto">
            <a:xfrm>
              <a:off x="1968" y="384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364563" name="Group 19"/>
          <p:cNvGrpSpPr>
            <a:grpSpLocks/>
          </p:cNvGrpSpPr>
          <p:nvPr/>
        </p:nvGrpSpPr>
        <p:grpSpPr bwMode="auto">
          <a:xfrm>
            <a:off x="3810000" y="5486400"/>
            <a:ext cx="3276600" cy="1189038"/>
            <a:chOff x="2400" y="3456"/>
            <a:chExt cx="2064" cy="749"/>
          </a:xfrm>
        </p:grpSpPr>
        <p:grpSp>
          <p:nvGrpSpPr>
            <p:cNvPr id="22536" name="Group 20"/>
            <p:cNvGrpSpPr>
              <a:grpSpLocks/>
            </p:cNvGrpSpPr>
            <p:nvPr/>
          </p:nvGrpSpPr>
          <p:grpSpPr bwMode="auto">
            <a:xfrm>
              <a:off x="3504" y="3456"/>
              <a:ext cx="960" cy="749"/>
              <a:chOff x="3504" y="3456"/>
              <a:chExt cx="960" cy="749"/>
            </a:xfrm>
          </p:grpSpPr>
          <p:sp>
            <p:nvSpPr>
              <p:cNvPr id="22538" name="Text Box 21"/>
              <p:cNvSpPr txBox="1">
                <a:spLocks noChangeArrowheads="1"/>
              </p:cNvSpPr>
              <p:nvPr/>
            </p:nvSpPr>
            <p:spPr bwMode="auto">
              <a:xfrm>
                <a:off x="3504" y="345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22539" name="Text Box 22"/>
              <p:cNvSpPr txBox="1">
                <a:spLocks noChangeArrowheads="1"/>
              </p:cNvSpPr>
              <p:nvPr/>
            </p:nvSpPr>
            <p:spPr bwMode="auto">
              <a:xfrm>
                <a:off x="3504" y="3840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254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345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22541" name="Text Box 24"/>
              <p:cNvSpPr txBox="1">
                <a:spLocks noChangeArrowheads="1"/>
              </p:cNvSpPr>
              <p:nvPr/>
            </p:nvSpPr>
            <p:spPr bwMode="auto">
              <a:xfrm>
                <a:off x="3888" y="345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22542" name="Text Box 25"/>
              <p:cNvSpPr txBox="1">
                <a:spLocks noChangeArrowheads="1"/>
              </p:cNvSpPr>
              <p:nvPr/>
            </p:nvSpPr>
            <p:spPr bwMode="auto">
              <a:xfrm>
                <a:off x="4080" y="345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22543" name="Text Box 26"/>
              <p:cNvSpPr txBox="1">
                <a:spLocks noChangeArrowheads="1"/>
              </p:cNvSpPr>
              <p:nvPr/>
            </p:nvSpPr>
            <p:spPr bwMode="auto">
              <a:xfrm>
                <a:off x="4272" y="3456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22544" name="Text Box 27"/>
              <p:cNvSpPr txBox="1">
                <a:spLocks noChangeArrowheads="1"/>
              </p:cNvSpPr>
              <p:nvPr/>
            </p:nvSpPr>
            <p:spPr bwMode="auto">
              <a:xfrm>
                <a:off x="3696" y="3840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2545" name="Text Box 28"/>
              <p:cNvSpPr txBox="1">
                <a:spLocks noChangeArrowheads="1"/>
              </p:cNvSpPr>
              <p:nvPr/>
            </p:nvSpPr>
            <p:spPr bwMode="auto">
              <a:xfrm>
                <a:off x="3888" y="3840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2546" name="Text Box 29"/>
              <p:cNvSpPr txBox="1">
                <a:spLocks noChangeArrowheads="1"/>
              </p:cNvSpPr>
              <p:nvPr/>
            </p:nvSpPr>
            <p:spPr bwMode="auto">
              <a:xfrm>
                <a:off x="4080" y="3840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2547" name="Text Box 30"/>
              <p:cNvSpPr txBox="1">
                <a:spLocks noChangeArrowheads="1"/>
              </p:cNvSpPr>
              <p:nvPr/>
            </p:nvSpPr>
            <p:spPr bwMode="auto">
              <a:xfrm>
                <a:off x="4272" y="3840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22537" name="Line 31"/>
            <p:cNvSpPr>
              <a:spLocks noChangeShapeType="1"/>
            </p:cNvSpPr>
            <p:nvPr/>
          </p:nvSpPr>
          <p:spPr bwMode="auto">
            <a:xfrm>
              <a:off x="2400" y="3840"/>
              <a:ext cx="96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3300"/>
                </a:solidFill>
              </a:rPr>
              <a:t>2</a:t>
            </a:r>
            <a:r>
              <a:rPr lang="en-US" altLang="en-US" baseline="30000" smtClean="0"/>
              <a:t>nd</a:t>
            </a:r>
            <a:r>
              <a:rPr lang="en-US" altLang="en-US" smtClean="0"/>
              <a:t> Increment.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0"/>
            <a:ext cx="8763000" cy="3810000"/>
          </a:xfrm>
        </p:spPr>
        <p:txBody>
          <a:bodyPr/>
          <a:lstStyle/>
          <a:p>
            <a:pPr lvl="1"/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one unit of amortized cost is used to pay for the change in bit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from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to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</a:p>
          <a:p>
            <a:pPr lvl="1"/>
            <a:r>
              <a:rPr lang="en-US" altLang="en-US" smtClean="0"/>
              <a:t> the other unit remains as a credit on bit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 and is used later to pay for the time when bit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 changes from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 to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 altLang="en-US" smtClean="0"/>
              <a:t> the change in bit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/>
              <a:t> from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 to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/>
              <a:t> is paid for by the credit on bit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</a:p>
          <a:p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24580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6624" name="Group 32"/>
          <p:cNvGrpSpPr>
            <a:grpSpLocks/>
          </p:cNvGrpSpPr>
          <p:nvPr/>
        </p:nvGrpSpPr>
        <p:grpSpPr bwMode="auto">
          <a:xfrm>
            <a:off x="304800" y="1219200"/>
            <a:ext cx="3124200" cy="1189038"/>
            <a:chOff x="192" y="768"/>
            <a:chExt cx="1968" cy="749"/>
          </a:xfrm>
        </p:grpSpPr>
        <p:sp>
          <p:nvSpPr>
            <p:cNvPr id="24595" name="Text Box 7"/>
            <p:cNvSpPr txBox="1">
              <a:spLocks noChangeArrowheads="1"/>
            </p:cNvSpPr>
            <p:nvPr/>
          </p:nvSpPr>
          <p:spPr bwMode="auto">
            <a:xfrm>
              <a:off x="528" y="768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bits</a:t>
              </a:r>
            </a:p>
          </p:txBody>
        </p:sp>
        <p:sp>
          <p:nvSpPr>
            <p:cNvPr id="24596" name="Text Box 8"/>
            <p:cNvSpPr txBox="1">
              <a:spLocks noChangeArrowheads="1"/>
            </p:cNvSpPr>
            <p:nvPr/>
          </p:nvSpPr>
          <p:spPr bwMode="auto">
            <a:xfrm>
              <a:off x="192" y="1152"/>
              <a:ext cx="8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credits</a:t>
              </a:r>
            </a:p>
          </p:txBody>
        </p:sp>
        <p:sp>
          <p:nvSpPr>
            <p:cNvPr id="24597" name="Text Box 9"/>
            <p:cNvSpPr txBox="1">
              <a:spLocks noChangeArrowheads="1"/>
            </p:cNvSpPr>
            <p:nvPr/>
          </p:nvSpPr>
          <p:spPr bwMode="auto">
            <a:xfrm>
              <a:off x="1200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4598" name="Text Box 10"/>
            <p:cNvSpPr txBox="1">
              <a:spLocks noChangeArrowheads="1"/>
            </p:cNvSpPr>
            <p:nvPr/>
          </p:nvSpPr>
          <p:spPr bwMode="auto">
            <a:xfrm>
              <a:off x="1200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599" name="Text Box 11"/>
            <p:cNvSpPr txBox="1">
              <a:spLocks noChangeArrowheads="1"/>
            </p:cNvSpPr>
            <p:nvPr/>
          </p:nvSpPr>
          <p:spPr bwMode="auto">
            <a:xfrm>
              <a:off x="1392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4600" name="Text Box 12"/>
            <p:cNvSpPr txBox="1">
              <a:spLocks noChangeArrowheads="1"/>
            </p:cNvSpPr>
            <p:nvPr/>
          </p:nvSpPr>
          <p:spPr bwMode="auto">
            <a:xfrm>
              <a:off x="1584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4601" name="Text Box 13"/>
            <p:cNvSpPr txBox="1">
              <a:spLocks noChangeArrowheads="1"/>
            </p:cNvSpPr>
            <p:nvPr/>
          </p:nvSpPr>
          <p:spPr bwMode="auto">
            <a:xfrm>
              <a:off x="1776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4602" name="Text Box 14"/>
            <p:cNvSpPr txBox="1">
              <a:spLocks noChangeArrowheads="1"/>
            </p:cNvSpPr>
            <p:nvPr/>
          </p:nvSpPr>
          <p:spPr bwMode="auto">
            <a:xfrm>
              <a:off x="1968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4603" name="Text Box 15"/>
            <p:cNvSpPr txBox="1">
              <a:spLocks noChangeArrowheads="1"/>
            </p:cNvSpPr>
            <p:nvPr/>
          </p:nvSpPr>
          <p:spPr bwMode="auto">
            <a:xfrm>
              <a:off x="1392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604" name="Text Box 16"/>
            <p:cNvSpPr txBox="1">
              <a:spLocks noChangeArrowheads="1"/>
            </p:cNvSpPr>
            <p:nvPr/>
          </p:nvSpPr>
          <p:spPr bwMode="auto">
            <a:xfrm>
              <a:off x="1584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605" name="Text Box 17"/>
            <p:cNvSpPr txBox="1">
              <a:spLocks noChangeArrowheads="1"/>
            </p:cNvSpPr>
            <p:nvPr/>
          </p:nvSpPr>
          <p:spPr bwMode="auto">
            <a:xfrm>
              <a:off x="1776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606" name="Text Box 18"/>
            <p:cNvSpPr txBox="1">
              <a:spLocks noChangeArrowheads="1"/>
            </p:cNvSpPr>
            <p:nvPr/>
          </p:nvSpPr>
          <p:spPr bwMode="auto">
            <a:xfrm>
              <a:off x="1968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66625" name="Group 33"/>
          <p:cNvGrpSpPr>
            <a:grpSpLocks/>
          </p:cNvGrpSpPr>
          <p:nvPr/>
        </p:nvGrpSpPr>
        <p:grpSpPr bwMode="auto">
          <a:xfrm>
            <a:off x="3810000" y="1219200"/>
            <a:ext cx="3276600" cy="1189038"/>
            <a:chOff x="2400" y="768"/>
            <a:chExt cx="2064" cy="749"/>
          </a:xfrm>
        </p:grpSpPr>
        <p:sp>
          <p:nvSpPr>
            <p:cNvPr id="24584" name="Text Box 21"/>
            <p:cNvSpPr txBox="1">
              <a:spLocks noChangeArrowheads="1"/>
            </p:cNvSpPr>
            <p:nvPr/>
          </p:nvSpPr>
          <p:spPr bwMode="auto">
            <a:xfrm>
              <a:off x="3504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4585" name="Text Box 22"/>
            <p:cNvSpPr txBox="1">
              <a:spLocks noChangeArrowheads="1"/>
            </p:cNvSpPr>
            <p:nvPr/>
          </p:nvSpPr>
          <p:spPr bwMode="auto">
            <a:xfrm>
              <a:off x="3504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586" name="Text Box 23"/>
            <p:cNvSpPr txBox="1">
              <a:spLocks noChangeArrowheads="1"/>
            </p:cNvSpPr>
            <p:nvPr/>
          </p:nvSpPr>
          <p:spPr bwMode="auto">
            <a:xfrm>
              <a:off x="3696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4587" name="Text Box 24"/>
            <p:cNvSpPr txBox="1">
              <a:spLocks noChangeArrowheads="1"/>
            </p:cNvSpPr>
            <p:nvPr/>
          </p:nvSpPr>
          <p:spPr bwMode="auto">
            <a:xfrm>
              <a:off x="3888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4588" name="Text Box 25"/>
            <p:cNvSpPr txBox="1">
              <a:spLocks noChangeArrowheads="1"/>
            </p:cNvSpPr>
            <p:nvPr/>
          </p:nvSpPr>
          <p:spPr bwMode="auto">
            <a:xfrm>
              <a:off x="4080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4589" name="Text Box 26"/>
            <p:cNvSpPr txBox="1">
              <a:spLocks noChangeArrowheads="1"/>
            </p:cNvSpPr>
            <p:nvPr/>
          </p:nvSpPr>
          <p:spPr bwMode="auto">
            <a:xfrm>
              <a:off x="4272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4590" name="Text Box 27"/>
            <p:cNvSpPr txBox="1">
              <a:spLocks noChangeArrowheads="1"/>
            </p:cNvSpPr>
            <p:nvPr/>
          </p:nvSpPr>
          <p:spPr bwMode="auto">
            <a:xfrm>
              <a:off x="3696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591" name="Text Box 28"/>
            <p:cNvSpPr txBox="1">
              <a:spLocks noChangeArrowheads="1"/>
            </p:cNvSpPr>
            <p:nvPr/>
          </p:nvSpPr>
          <p:spPr bwMode="auto">
            <a:xfrm>
              <a:off x="3888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592" name="Text Box 29"/>
            <p:cNvSpPr txBox="1">
              <a:spLocks noChangeArrowheads="1"/>
            </p:cNvSpPr>
            <p:nvPr/>
          </p:nvSpPr>
          <p:spPr bwMode="auto">
            <a:xfrm>
              <a:off x="4080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593" name="Text Box 30"/>
            <p:cNvSpPr txBox="1">
              <a:spLocks noChangeArrowheads="1"/>
            </p:cNvSpPr>
            <p:nvPr/>
          </p:nvSpPr>
          <p:spPr bwMode="auto">
            <a:xfrm>
              <a:off x="4272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594" name="Line 31"/>
            <p:cNvSpPr>
              <a:spLocks noChangeShapeType="1"/>
            </p:cNvSpPr>
            <p:nvPr/>
          </p:nvSpPr>
          <p:spPr bwMode="auto">
            <a:xfrm>
              <a:off x="2400" y="1152"/>
              <a:ext cx="96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3300"/>
                </a:solidFill>
              </a:rPr>
              <a:t>3</a:t>
            </a:r>
            <a:r>
              <a:rPr lang="en-US" altLang="en-US" baseline="30000" smtClean="0"/>
              <a:t>rd</a:t>
            </a:r>
            <a:r>
              <a:rPr lang="en-US" altLang="en-US" smtClean="0"/>
              <a:t> Increment.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0"/>
            <a:ext cx="8763000" cy="2590800"/>
          </a:xfrm>
        </p:spPr>
        <p:txBody>
          <a:bodyPr/>
          <a:lstStyle/>
          <a:p>
            <a:pPr lvl="1"/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one unit of amortized cost is used to pay for the change in bit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from</a:t>
            </a:r>
            <a:r>
              <a:rPr lang="en-US" altLang="en-US" smtClean="0">
                <a:solidFill>
                  <a:srgbClr val="FF3300"/>
                </a:solidFill>
              </a:rPr>
              <a:t> 0 </a:t>
            </a:r>
            <a:r>
              <a:rPr lang="en-US" altLang="en-US" smtClean="0"/>
              <a:t>to</a:t>
            </a:r>
            <a:r>
              <a:rPr lang="en-US" altLang="en-US" smtClean="0">
                <a:solidFill>
                  <a:srgbClr val="FF3300"/>
                </a:solidFill>
              </a:rPr>
              <a:t> 1</a:t>
            </a:r>
          </a:p>
          <a:p>
            <a:pPr lvl="1"/>
            <a:r>
              <a:rPr lang="en-US" altLang="en-US" smtClean="0"/>
              <a:t> the other unit remains as a credit on bit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/>
              <a:t> and is used later to pay for the time when bit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 changes from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 to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/>
          </a:p>
          <a:p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25604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7648" name="Group 32"/>
          <p:cNvGrpSpPr>
            <a:grpSpLocks/>
          </p:cNvGrpSpPr>
          <p:nvPr/>
        </p:nvGrpSpPr>
        <p:grpSpPr bwMode="auto">
          <a:xfrm>
            <a:off x="304800" y="1219200"/>
            <a:ext cx="3124200" cy="1189038"/>
            <a:chOff x="192" y="768"/>
            <a:chExt cx="1968" cy="749"/>
          </a:xfrm>
        </p:grpSpPr>
        <p:sp>
          <p:nvSpPr>
            <p:cNvPr id="25619" name="Text Box 7"/>
            <p:cNvSpPr txBox="1">
              <a:spLocks noChangeArrowheads="1"/>
            </p:cNvSpPr>
            <p:nvPr/>
          </p:nvSpPr>
          <p:spPr bwMode="auto">
            <a:xfrm>
              <a:off x="528" y="768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bits</a:t>
              </a:r>
            </a:p>
          </p:txBody>
        </p:sp>
        <p:sp>
          <p:nvSpPr>
            <p:cNvPr id="25620" name="Text Box 8"/>
            <p:cNvSpPr txBox="1">
              <a:spLocks noChangeArrowheads="1"/>
            </p:cNvSpPr>
            <p:nvPr/>
          </p:nvSpPr>
          <p:spPr bwMode="auto">
            <a:xfrm>
              <a:off x="192" y="1152"/>
              <a:ext cx="8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credits</a:t>
              </a:r>
            </a:p>
          </p:txBody>
        </p:sp>
        <p:sp>
          <p:nvSpPr>
            <p:cNvPr id="25621" name="Text Box 9"/>
            <p:cNvSpPr txBox="1">
              <a:spLocks noChangeArrowheads="1"/>
            </p:cNvSpPr>
            <p:nvPr/>
          </p:nvSpPr>
          <p:spPr bwMode="auto">
            <a:xfrm>
              <a:off x="1200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5622" name="Text Box 10"/>
            <p:cNvSpPr txBox="1">
              <a:spLocks noChangeArrowheads="1"/>
            </p:cNvSpPr>
            <p:nvPr/>
          </p:nvSpPr>
          <p:spPr bwMode="auto">
            <a:xfrm>
              <a:off x="1200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5623" name="Text Box 11"/>
            <p:cNvSpPr txBox="1">
              <a:spLocks noChangeArrowheads="1"/>
            </p:cNvSpPr>
            <p:nvPr/>
          </p:nvSpPr>
          <p:spPr bwMode="auto">
            <a:xfrm>
              <a:off x="1392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5624" name="Text Box 12"/>
            <p:cNvSpPr txBox="1">
              <a:spLocks noChangeArrowheads="1"/>
            </p:cNvSpPr>
            <p:nvPr/>
          </p:nvSpPr>
          <p:spPr bwMode="auto">
            <a:xfrm>
              <a:off x="1584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5625" name="Text Box 13"/>
            <p:cNvSpPr txBox="1">
              <a:spLocks noChangeArrowheads="1"/>
            </p:cNvSpPr>
            <p:nvPr/>
          </p:nvSpPr>
          <p:spPr bwMode="auto">
            <a:xfrm>
              <a:off x="1776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5626" name="Text Box 14"/>
            <p:cNvSpPr txBox="1">
              <a:spLocks noChangeArrowheads="1"/>
            </p:cNvSpPr>
            <p:nvPr/>
          </p:nvSpPr>
          <p:spPr bwMode="auto">
            <a:xfrm>
              <a:off x="1968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5627" name="Text Box 15"/>
            <p:cNvSpPr txBox="1">
              <a:spLocks noChangeArrowheads="1"/>
            </p:cNvSpPr>
            <p:nvPr/>
          </p:nvSpPr>
          <p:spPr bwMode="auto">
            <a:xfrm>
              <a:off x="1392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5628" name="Text Box 16"/>
            <p:cNvSpPr txBox="1">
              <a:spLocks noChangeArrowheads="1"/>
            </p:cNvSpPr>
            <p:nvPr/>
          </p:nvSpPr>
          <p:spPr bwMode="auto">
            <a:xfrm>
              <a:off x="1584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5629" name="Text Box 17"/>
            <p:cNvSpPr txBox="1">
              <a:spLocks noChangeArrowheads="1"/>
            </p:cNvSpPr>
            <p:nvPr/>
          </p:nvSpPr>
          <p:spPr bwMode="auto">
            <a:xfrm>
              <a:off x="1776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630" name="Text Box 18"/>
            <p:cNvSpPr txBox="1">
              <a:spLocks noChangeArrowheads="1"/>
            </p:cNvSpPr>
            <p:nvPr/>
          </p:nvSpPr>
          <p:spPr bwMode="auto">
            <a:xfrm>
              <a:off x="1968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367649" name="Group 33"/>
          <p:cNvGrpSpPr>
            <a:grpSpLocks/>
          </p:cNvGrpSpPr>
          <p:nvPr/>
        </p:nvGrpSpPr>
        <p:grpSpPr bwMode="auto">
          <a:xfrm>
            <a:off x="3810000" y="1219200"/>
            <a:ext cx="3276600" cy="1189038"/>
            <a:chOff x="2400" y="768"/>
            <a:chExt cx="2064" cy="749"/>
          </a:xfrm>
        </p:grpSpPr>
        <p:sp>
          <p:nvSpPr>
            <p:cNvPr id="25608" name="Text Box 21"/>
            <p:cNvSpPr txBox="1">
              <a:spLocks noChangeArrowheads="1"/>
            </p:cNvSpPr>
            <p:nvPr/>
          </p:nvSpPr>
          <p:spPr bwMode="auto">
            <a:xfrm>
              <a:off x="3504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5609" name="Text Box 22"/>
            <p:cNvSpPr txBox="1">
              <a:spLocks noChangeArrowheads="1"/>
            </p:cNvSpPr>
            <p:nvPr/>
          </p:nvSpPr>
          <p:spPr bwMode="auto">
            <a:xfrm>
              <a:off x="3504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5610" name="Text Box 23"/>
            <p:cNvSpPr txBox="1">
              <a:spLocks noChangeArrowheads="1"/>
            </p:cNvSpPr>
            <p:nvPr/>
          </p:nvSpPr>
          <p:spPr bwMode="auto">
            <a:xfrm>
              <a:off x="3696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5611" name="Text Box 24"/>
            <p:cNvSpPr txBox="1">
              <a:spLocks noChangeArrowheads="1"/>
            </p:cNvSpPr>
            <p:nvPr/>
          </p:nvSpPr>
          <p:spPr bwMode="auto">
            <a:xfrm>
              <a:off x="3888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5612" name="Text Box 25"/>
            <p:cNvSpPr txBox="1">
              <a:spLocks noChangeArrowheads="1"/>
            </p:cNvSpPr>
            <p:nvPr/>
          </p:nvSpPr>
          <p:spPr bwMode="auto">
            <a:xfrm>
              <a:off x="4080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5613" name="Text Box 26"/>
            <p:cNvSpPr txBox="1">
              <a:spLocks noChangeArrowheads="1"/>
            </p:cNvSpPr>
            <p:nvPr/>
          </p:nvSpPr>
          <p:spPr bwMode="auto">
            <a:xfrm>
              <a:off x="4272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5614" name="Text Box 27"/>
            <p:cNvSpPr txBox="1">
              <a:spLocks noChangeArrowheads="1"/>
            </p:cNvSpPr>
            <p:nvPr/>
          </p:nvSpPr>
          <p:spPr bwMode="auto">
            <a:xfrm>
              <a:off x="3696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5615" name="Text Box 28"/>
            <p:cNvSpPr txBox="1">
              <a:spLocks noChangeArrowheads="1"/>
            </p:cNvSpPr>
            <p:nvPr/>
          </p:nvSpPr>
          <p:spPr bwMode="auto">
            <a:xfrm>
              <a:off x="3888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5616" name="Text Box 29"/>
            <p:cNvSpPr txBox="1">
              <a:spLocks noChangeArrowheads="1"/>
            </p:cNvSpPr>
            <p:nvPr/>
          </p:nvSpPr>
          <p:spPr bwMode="auto">
            <a:xfrm>
              <a:off x="4080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617" name="Text Box 30"/>
            <p:cNvSpPr txBox="1">
              <a:spLocks noChangeArrowheads="1"/>
            </p:cNvSpPr>
            <p:nvPr/>
          </p:nvSpPr>
          <p:spPr bwMode="auto">
            <a:xfrm>
              <a:off x="4272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>
              <a:off x="2400" y="1152"/>
              <a:ext cx="96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3300"/>
                </a:solidFill>
              </a:rPr>
              <a:t>4</a:t>
            </a:r>
            <a:r>
              <a:rPr lang="en-US" altLang="en-US" baseline="30000" smtClean="0"/>
              <a:t>th</a:t>
            </a:r>
            <a:r>
              <a:rPr lang="en-US" altLang="en-US" smtClean="0"/>
              <a:t> Increment.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0"/>
            <a:ext cx="8763000" cy="3276600"/>
          </a:xfrm>
        </p:spPr>
        <p:txBody>
          <a:bodyPr/>
          <a:lstStyle/>
          <a:p>
            <a:pPr lvl="1"/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one unit of amortized cost is used to pay for the change in bit </a:t>
            </a:r>
            <a:r>
              <a:rPr lang="en-US" altLang="en-US" smtClean="0">
                <a:solidFill>
                  <a:srgbClr val="FF3300"/>
                </a:solidFill>
              </a:rPr>
              <a:t>2 from 0 to 1</a:t>
            </a:r>
          </a:p>
          <a:p>
            <a:pPr lvl="1"/>
            <a:r>
              <a:rPr lang="en-US" altLang="en-US" smtClean="0"/>
              <a:t> the other unit remains as a credit on bit </a:t>
            </a:r>
            <a:r>
              <a:rPr lang="en-US" altLang="en-US" smtClean="0">
                <a:solidFill>
                  <a:srgbClr val="FF3300"/>
                </a:solidFill>
              </a:rPr>
              <a:t>2</a:t>
            </a:r>
            <a:r>
              <a:rPr lang="en-US" altLang="en-US" smtClean="0"/>
              <a:t> and is used later to pay for the time when bit </a:t>
            </a:r>
            <a:r>
              <a:rPr lang="en-US" altLang="en-US" smtClean="0">
                <a:solidFill>
                  <a:srgbClr val="FF3300"/>
                </a:solidFill>
              </a:rPr>
              <a:t>2</a:t>
            </a:r>
            <a:r>
              <a:rPr lang="en-US" altLang="en-US" smtClean="0"/>
              <a:t> changes from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 to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 altLang="en-US" smtClean="0"/>
              <a:t> the change in bits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and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 from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 to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/>
              <a:t> is paid for by the credits on these bits</a:t>
            </a:r>
          </a:p>
          <a:p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26628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72" name="Group 32"/>
          <p:cNvGrpSpPr>
            <a:grpSpLocks/>
          </p:cNvGrpSpPr>
          <p:nvPr/>
        </p:nvGrpSpPr>
        <p:grpSpPr bwMode="auto">
          <a:xfrm>
            <a:off x="304800" y="1219200"/>
            <a:ext cx="3124200" cy="1189038"/>
            <a:chOff x="192" y="768"/>
            <a:chExt cx="1968" cy="749"/>
          </a:xfrm>
        </p:grpSpPr>
        <p:sp>
          <p:nvSpPr>
            <p:cNvPr id="26643" name="Text Box 7"/>
            <p:cNvSpPr txBox="1">
              <a:spLocks noChangeArrowheads="1"/>
            </p:cNvSpPr>
            <p:nvPr/>
          </p:nvSpPr>
          <p:spPr bwMode="auto">
            <a:xfrm>
              <a:off x="528" y="768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bits</a:t>
              </a:r>
            </a:p>
          </p:txBody>
        </p:sp>
        <p:sp>
          <p:nvSpPr>
            <p:cNvPr id="26644" name="Text Box 8"/>
            <p:cNvSpPr txBox="1">
              <a:spLocks noChangeArrowheads="1"/>
            </p:cNvSpPr>
            <p:nvPr/>
          </p:nvSpPr>
          <p:spPr bwMode="auto">
            <a:xfrm>
              <a:off x="192" y="1152"/>
              <a:ext cx="8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credits</a:t>
              </a:r>
            </a:p>
          </p:txBody>
        </p:sp>
        <p:sp>
          <p:nvSpPr>
            <p:cNvPr id="26645" name="Text Box 9"/>
            <p:cNvSpPr txBox="1">
              <a:spLocks noChangeArrowheads="1"/>
            </p:cNvSpPr>
            <p:nvPr/>
          </p:nvSpPr>
          <p:spPr bwMode="auto">
            <a:xfrm>
              <a:off x="1200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6646" name="Text Box 10"/>
            <p:cNvSpPr txBox="1">
              <a:spLocks noChangeArrowheads="1"/>
            </p:cNvSpPr>
            <p:nvPr/>
          </p:nvSpPr>
          <p:spPr bwMode="auto">
            <a:xfrm>
              <a:off x="1200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647" name="Text Box 11"/>
            <p:cNvSpPr txBox="1">
              <a:spLocks noChangeArrowheads="1"/>
            </p:cNvSpPr>
            <p:nvPr/>
          </p:nvSpPr>
          <p:spPr bwMode="auto">
            <a:xfrm>
              <a:off x="1392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6648" name="Text Box 12"/>
            <p:cNvSpPr txBox="1">
              <a:spLocks noChangeArrowheads="1"/>
            </p:cNvSpPr>
            <p:nvPr/>
          </p:nvSpPr>
          <p:spPr bwMode="auto">
            <a:xfrm>
              <a:off x="1584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6649" name="Text Box 13"/>
            <p:cNvSpPr txBox="1">
              <a:spLocks noChangeArrowheads="1"/>
            </p:cNvSpPr>
            <p:nvPr/>
          </p:nvSpPr>
          <p:spPr bwMode="auto">
            <a:xfrm>
              <a:off x="1776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6650" name="Text Box 14"/>
            <p:cNvSpPr txBox="1">
              <a:spLocks noChangeArrowheads="1"/>
            </p:cNvSpPr>
            <p:nvPr/>
          </p:nvSpPr>
          <p:spPr bwMode="auto">
            <a:xfrm>
              <a:off x="1968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6651" name="Text Box 15"/>
            <p:cNvSpPr txBox="1">
              <a:spLocks noChangeArrowheads="1"/>
            </p:cNvSpPr>
            <p:nvPr/>
          </p:nvSpPr>
          <p:spPr bwMode="auto">
            <a:xfrm>
              <a:off x="1392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652" name="Text Box 16"/>
            <p:cNvSpPr txBox="1">
              <a:spLocks noChangeArrowheads="1"/>
            </p:cNvSpPr>
            <p:nvPr/>
          </p:nvSpPr>
          <p:spPr bwMode="auto">
            <a:xfrm>
              <a:off x="1584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653" name="Text Box 17"/>
            <p:cNvSpPr txBox="1">
              <a:spLocks noChangeArrowheads="1"/>
            </p:cNvSpPr>
            <p:nvPr/>
          </p:nvSpPr>
          <p:spPr bwMode="auto">
            <a:xfrm>
              <a:off x="1776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654" name="Text Box 18"/>
            <p:cNvSpPr txBox="1">
              <a:spLocks noChangeArrowheads="1"/>
            </p:cNvSpPr>
            <p:nvPr/>
          </p:nvSpPr>
          <p:spPr bwMode="auto">
            <a:xfrm>
              <a:off x="1968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68673" name="Group 33"/>
          <p:cNvGrpSpPr>
            <a:grpSpLocks/>
          </p:cNvGrpSpPr>
          <p:nvPr/>
        </p:nvGrpSpPr>
        <p:grpSpPr bwMode="auto">
          <a:xfrm>
            <a:off x="3810000" y="1219200"/>
            <a:ext cx="3276600" cy="1189038"/>
            <a:chOff x="2400" y="768"/>
            <a:chExt cx="2064" cy="749"/>
          </a:xfrm>
        </p:grpSpPr>
        <p:sp>
          <p:nvSpPr>
            <p:cNvPr id="26632" name="Text Box 21"/>
            <p:cNvSpPr txBox="1">
              <a:spLocks noChangeArrowheads="1"/>
            </p:cNvSpPr>
            <p:nvPr/>
          </p:nvSpPr>
          <p:spPr bwMode="auto">
            <a:xfrm>
              <a:off x="3504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6633" name="Text Box 22"/>
            <p:cNvSpPr txBox="1">
              <a:spLocks noChangeArrowheads="1"/>
            </p:cNvSpPr>
            <p:nvPr/>
          </p:nvSpPr>
          <p:spPr bwMode="auto">
            <a:xfrm>
              <a:off x="3504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634" name="Text Box 23"/>
            <p:cNvSpPr txBox="1">
              <a:spLocks noChangeArrowheads="1"/>
            </p:cNvSpPr>
            <p:nvPr/>
          </p:nvSpPr>
          <p:spPr bwMode="auto">
            <a:xfrm>
              <a:off x="3696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6635" name="Text Box 24"/>
            <p:cNvSpPr txBox="1">
              <a:spLocks noChangeArrowheads="1"/>
            </p:cNvSpPr>
            <p:nvPr/>
          </p:nvSpPr>
          <p:spPr bwMode="auto">
            <a:xfrm>
              <a:off x="3888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6636" name="Text Box 25"/>
            <p:cNvSpPr txBox="1">
              <a:spLocks noChangeArrowheads="1"/>
            </p:cNvSpPr>
            <p:nvPr/>
          </p:nvSpPr>
          <p:spPr bwMode="auto">
            <a:xfrm>
              <a:off x="4080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6637" name="Text Box 26"/>
            <p:cNvSpPr txBox="1">
              <a:spLocks noChangeArrowheads="1"/>
            </p:cNvSpPr>
            <p:nvPr/>
          </p:nvSpPr>
          <p:spPr bwMode="auto">
            <a:xfrm>
              <a:off x="4272" y="76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6638" name="Text Box 27"/>
            <p:cNvSpPr txBox="1">
              <a:spLocks noChangeArrowheads="1"/>
            </p:cNvSpPr>
            <p:nvPr/>
          </p:nvSpPr>
          <p:spPr bwMode="auto">
            <a:xfrm>
              <a:off x="3696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639" name="Text Box 28"/>
            <p:cNvSpPr txBox="1">
              <a:spLocks noChangeArrowheads="1"/>
            </p:cNvSpPr>
            <p:nvPr/>
          </p:nvSpPr>
          <p:spPr bwMode="auto">
            <a:xfrm>
              <a:off x="3888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640" name="Text Box 29"/>
            <p:cNvSpPr txBox="1">
              <a:spLocks noChangeArrowheads="1"/>
            </p:cNvSpPr>
            <p:nvPr/>
          </p:nvSpPr>
          <p:spPr bwMode="auto">
            <a:xfrm>
              <a:off x="4080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641" name="Text Box 30"/>
            <p:cNvSpPr txBox="1">
              <a:spLocks noChangeArrowheads="1"/>
            </p:cNvSpPr>
            <p:nvPr/>
          </p:nvSpPr>
          <p:spPr bwMode="auto">
            <a:xfrm>
              <a:off x="4272" y="115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642" name="Line 31"/>
            <p:cNvSpPr>
              <a:spLocks noChangeShapeType="1"/>
            </p:cNvSpPr>
            <p:nvPr/>
          </p:nvSpPr>
          <p:spPr bwMode="auto">
            <a:xfrm>
              <a:off x="2400" y="1152"/>
              <a:ext cx="96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Potential Function P()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r>
              <a:rPr lang="en-US" altLang="en-US" smtClean="0">
                <a:solidFill>
                  <a:srgbClr val="FF3300"/>
                </a:solidFill>
              </a:rPr>
              <a:t>P(i) = amortizedCost(i) – actualCost(i) + P(i – 1)</a:t>
            </a:r>
          </a:p>
          <a:p>
            <a:r>
              <a:rPr lang="en-US" altLang="en-US" smtClean="0">
                <a:solidFill>
                  <a:srgbClr val="FF3300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S</a:t>
            </a:r>
            <a:r>
              <a:rPr lang="en-US" altLang="en-US" smtClean="0">
                <a:solidFill>
                  <a:srgbClr val="FF3300"/>
                </a:solidFill>
              </a:rPr>
              <a:t>(P(i) – P(i – 1)) =  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FF3300"/>
                </a:solidFill>
              </a:rPr>
              <a:t>                    </a:t>
            </a: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S</a:t>
            </a:r>
            <a:r>
              <a:rPr lang="en-US" altLang="en-US" smtClean="0">
                <a:solidFill>
                  <a:srgbClr val="FF3300"/>
                </a:solidFill>
              </a:rPr>
              <a:t>(amortizedCost(i) –actualCost(i))</a:t>
            </a:r>
          </a:p>
          <a:p>
            <a:r>
              <a:rPr lang="en-US" altLang="en-US" smtClean="0">
                <a:solidFill>
                  <a:srgbClr val="FF3300"/>
                </a:solidFill>
              </a:rPr>
              <a:t>P(n) – P(0) = </a:t>
            </a: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S</a:t>
            </a:r>
            <a:r>
              <a:rPr lang="en-US" altLang="en-US" smtClean="0">
                <a:solidFill>
                  <a:srgbClr val="FF3300"/>
                </a:solidFill>
              </a:rPr>
              <a:t>(amortizedCost(i) –actualCost(i))</a:t>
            </a:r>
          </a:p>
          <a:p>
            <a:r>
              <a:rPr lang="en-US" altLang="en-US" smtClean="0">
                <a:solidFill>
                  <a:srgbClr val="FF3300"/>
                </a:solidFill>
              </a:rPr>
              <a:t>P(n) – P(0) &gt;= 0</a:t>
            </a:r>
          </a:p>
          <a:p>
            <a:r>
              <a:rPr lang="en-US" altLang="en-US" smtClean="0"/>
              <a:t>When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P(0) = 0</a:t>
            </a:r>
            <a:r>
              <a:rPr lang="en-US" altLang="en-US" smtClean="0"/>
              <a:t>,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P(i)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is the amount by which the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first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i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operations have been over charged.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Accounting Method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572000"/>
          </a:xfrm>
        </p:spPr>
        <p:txBody>
          <a:bodyPr/>
          <a:lstStyle/>
          <a:p>
            <a:pPr>
              <a:buFontTx/>
              <a:buNone/>
            </a:pPr>
            <a:endParaRPr lang="en-US" altLang="en-US" smtClean="0">
              <a:solidFill>
                <a:schemeClr val="hlink"/>
              </a:solidFill>
            </a:endParaRPr>
          </a:p>
          <a:p>
            <a:r>
              <a:rPr lang="en-US" altLang="en-US" smtClean="0">
                <a:solidFill>
                  <a:srgbClr val="FF3300"/>
                </a:solidFill>
              </a:rPr>
              <a:t>P(m) – P(0) = </a:t>
            </a: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S</a:t>
            </a:r>
            <a:r>
              <a:rPr lang="en-US" altLang="en-US" smtClean="0">
                <a:solidFill>
                  <a:srgbClr val="FF3300"/>
                </a:solidFill>
              </a:rPr>
              <a:t>(amortizedCost(i) –actualCost(i))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                     </a:t>
            </a:r>
            <a:r>
              <a:rPr lang="en-US" altLang="en-US" sz="3200" smtClean="0">
                <a:solidFill>
                  <a:srgbClr val="FF3300"/>
                </a:solidFill>
              </a:rPr>
              <a:t>=</a:t>
            </a:r>
            <a:r>
              <a:rPr lang="en-US" altLang="en-US" sz="3200" smtClean="0"/>
              <a:t> amount by which the</a:t>
            </a:r>
            <a:r>
              <a:rPr lang="en-US" altLang="en-US" sz="3200" smtClean="0">
                <a:solidFill>
                  <a:schemeClr val="hlink"/>
                </a:solidFill>
              </a:rPr>
              <a:t> </a:t>
            </a:r>
            <a:r>
              <a:rPr lang="en-US" altLang="en-US" sz="3200" smtClean="0"/>
              <a:t>first</a:t>
            </a:r>
            <a:r>
              <a:rPr lang="en-US" altLang="en-US" sz="3200" smtClean="0">
                <a:solidFill>
                  <a:schemeClr val="hlink"/>
                </a:solidFill>
              </a:rPr>
              <a:t> </a:t>
            </a:r>
            <a:r>
              <a:rPr lang="en-US" altLang="en-US" sz="3200" smtClean="0">
                <a:solidFill>
                  <a:srgbClr val="FF3300"/>
                </a:solidFill>
              </a:rPr>
              <a:t>m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200" smtClean="0"/>
              <a:t>                      increments have been over charged</a:t>
            </a:r>
            <a:r>
              <a:rPr lang="en-US" altLang="en-US" smtClean="0"/>
              <a:t>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                    </a:t>
            </a:r>
            <a:r>
              <a:rPr lang="en-US" altLang="en-US" sz="3200" smtClean="0"/>
              <a:t> </a:t>
            </a:r>
            <a:r>
              <a:rPr lang="en-US" altLang="en-US" sz="3200" smtClean="0">
                <a:solidFill>
                  <a:srgbClr val="FF3300"/>
                </a:solidFill>
              </a:rPr>
              <a:t>=</a:t>
            </a:r>
            <a:r>
              <a:rPr lang="en-US" altLang="en-US" sz="3200" smtClean="0"/>
              <a:t> number of credits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200" smtClean="0"/>
              <a:t>                   </a:t>
            </a:r>
            <a:r>
              <a:rPr lang="en-US" altLang="en-US" sz="3200" smtClean="0">
                <a:solidFill>
                  <a:srgbClr val="FF3300"/>
                </a:solidFill>
              </a:rPr>
              <a:t>=</a:t>
            </a:r>
            <a:r>
              <a:rPr lang="en-US" altLang="en-US" sz="3200" smtClean="0"/>
              <a:t> number of </a:t>
            </a:r>
            <a:r>
              <a:rPr lang="en-US" altLang="en-US" sz="3200" smtClean="0">
                <a:solidFill>
                  <a:srgbClr val="FF3300"/>
                </a:solidFill>
              </a:rPr>
              <a:t>1</a:t>
            </a:r>
            <a:r>
              <a:rPr lang="en-US" altLang="en-US" sz="3200" smtClean="0"/>
              <a:t>s</a:t>
            </a:r>
            <a:r>
              <a:rPr lang="en-US" altLang="en-US" smtClean="0"/>
              <a:t> in binary rep. of </a:t>
            </a:r>
            <a:r>
              <a:rPr lang="en-US" altLang="en-US" smtClean="0">
                <a:solidFill>
                  <a:srgbClr val="FF0000"/>
                </a:solidFill>
              </a:rPr>
              <a:t>m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                     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3300"/>
                </a:solidFill>
              </a:rPr>
              <a:t>&gt;= 0</a:t>
            </a:r>
            <a:r>
              <a:rPr lang="en-US" altLang="en-US" smtClean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Potential Method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Guess a suitable potential function for which </a:t>
            </a:r>
            <a:r>
              <a:rPr lang="en-US" altLang="en-US" smtClean="0">
                <a:solidFill>
                  <a:srgbClr val="FF3300"/>
                </a:solidFill>
              </a:rPr>
              <a:t>P(n) – P(0) &gt;= 0</a:t>
            </a:r>
            <a:r>
              <a:rPr lang="en-US" altLang="en-US" smtClean="0"/>
              <a:t> for all </a:t>
            </a:r>
            <a:r>
              <a:rPr lang="en-US" altLang="en-US" smtClean="0">
                <a:solidFill>
                  <a:srgbClr val="FF3300"/>
                </a:solidFill>
              </a:rPr>
              <a:t>n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Derive amortized cost of </a:t>
            </a:r>
            <a:r>
              <a:rPr lang="en-US" altLang="en-US" smtClean="0">
                <a:solidFill>
                  <a:srgbClr val="FF3300"/>
                </a:solidFill>
              </a:rPr>
              <a:t>i</a:t>
            </a:r>
            <a:r>
              <a:rPr lang="en-US" altLang="en-US" smtClean="0"/>
              <a:t>th operation using </a:t>
            </a: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D</a:t>
            </a:r>
            <a:r>
              <a:rPr lang="en-US" altLang="en-US" smtClean="0">
                <a:solidFill>
                  <a:srgbClr val="FF3300"/>
                </a:solidFill>
              </a:rPr>
              <a:t>P  = P(i) – P(i–1)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      </a:t>
            </a:r>
            <a:r>
              <a:rPr lang="en-US" altLang="en-US" sz="3200" smtClean="0">
                <a:solidFill>
                  <a:srgbClr val="FF3300"/>
                </a:solidFill>
              </a:rPr>
              <a:t>= amortized cost – actual cost</a:t>
            </a:r>
          </a:p>
          <a:p>
            <a:r>
              <a:rPr lang="en-US" altLang="en-US" smtClean="0">
                <a:solidFill>
                  <a:srgbClr val="FF3300"/>
                </a:solidFill>
              </a:rPr>
              <a:t>amortized cost = actual cost + </a:t>
            </a: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D</a:t>
            </a:r>
            <a:r>
              <a:rPr lang="en-US" altLang="en-US" smtClean="0">
                <a:solidFill>
                  <a:srgbClr val="FF33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Potential Method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257800"/>
          </a:xfrm>
        </p:spPr>
        <p:txBody>
          <a:bodyPr/>
          <a:lstStyle/>
          <a:p>
            <a:r>
              <a:rPr lang="en-US" altLang="en-US" smtClean="0"/>
              <a:t>Guess </a:t>
            </a:r>
            <a:r>
              <a:rPr lang="en-US" altLang="en-US" smtClean="0">
                <a:solidFill>
                  <a:srgbClr val="FF3300"/>
                </a:solidFill>
              </a:rPr>
              <a:t>P(i) =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number of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s in counter after </a:t>
            </a:r>
            <a:r>
              <a:rPr lang="en-US" altLang="en-US" smtClean="0">
                <a:solidFill>
                  <a:schemeClr val="hlink"/>
                </a:solidFill>
              </a:rPr>
              <a:t>i</a:t>
            </a:r>
            <a:r>
              <a:rPr lang="en-US" altLang="en-US" smtClean="0"/>
              <a:t>th increment.</a:t>
            </a:r>
          </a:p>
          <a:p>
            <a:r>
              <a:rPr lang="en-US" altLang="en-US" smtClean="0">
                <a:solidFill>
                  <a:srgbClr val="FF3300"/>
                </a:solidFill>
              </a:rPr>
              <a:t>P(i)  &gt;= 0 </a:t>
            </a:r>
            <a:r>
              <a:rPr lang="en-US" altLang="en-US" smtClean="0"/>
              <a:t>and</a:t>
            </a:r>
            <a:r>
              <a:rPr lang="en-US" altLang="en-US" smtClean="0">
                <a:solidFill>
                  <a:srgbClr val="FF3300"/>
                </a:solidFill>
              </a:rPr>
              <a:t> P(0) = 0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Let </a:t>
            </a:r>
            <a:r>
              <a:rPr lang="en-US" altLang="en-US" smtClean="0">
                <a:solidFill>
                  <a:srgbClr val="FF3300"/>
                </a:solidFill>
              </a:rPr>
              <a:t>q =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# of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s at right end of counter just before </a:t>
            </a:r>
            <a:r>
              <a:rPr lang="en-US" altLang="en-US" smtClean="0">
                <a:solidFill>
                  <a:schemeClr val="hlink"/>
                </a:solidFill>
              </a:rPr>
              <a:t>i</a:t>
            </a:r>
            <a:r>
              <a:rPr lang="en-US" altLang="en-US" smtClean="0"/>
              <a:t>th increment (</a:t>
            </a:r>
            <a:r>
              <a:rPr lang="en-US" altLang="en-US" smtClean="0">
                <a:solidFill>
                  <a:schemeClr val="bg1"/>
                </a:solidFill>
              </a:rPr>
              <a:t>01001111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=&gt;</a:t>
            </a:r>
            <a:r>
              <a:rPr lang="en-US" altLang="en-US" smtClean="0">
                <a:solidFill>
                  <a:schemeClr val="bg1"/>
                </a:solidFill>
              </a:rPr>
              <a:t> q = 4</a:t>
            </a:r>
            <a:r>
              <a:rPr lang="en-US" altLang="en-US" smtClean="0"/>
              <a:t>).</a:t>
            </a:r>
          </a:p>
          <a:p>
            <a:r>
              <a:rPr lang="en-US" altLang="en-US" smtClean="0"/>
              <a:t>Actual cost of </a:t>
            </a:r>
            <a:r>
              <a:rPr lang="en-US" altLang="en-US" smtClean="0">
                <a:solidFill>
                  <a:srgbClr val="FF3300"/>
                </a:solidFill>
              </a:rPr>
              <a:t>i</a:t>
            </a:r>
            <a:r>
              <a:rPr lang="en-US" altLang="en-US" smtClean="0"/>
              <a:t>th increment is </a:t>
            </a:r>
            <a:r>
              <a:rPr lang="en-US" altLang="en-US" smtClean="0">
                <a:solidFill>
                  <a:srgbClr val="FF3300"/>
                </a:solidFill>
              </a:rPr>
              <a:t>1+q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 </a:t>
            </a: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D</a:t>
            </a:r>
            <a:r>
              <a:rPr lang="en-US" altLang="en-US" smtClean="0">
                <a:solidFill>
                  <a:srgbClr val="FF3300"/>
                </a:solidFill>
              </a:rPr>
              <a:t>P  = P(i) – P(i – 1) = 1 – q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(</a:t>
            </a:r>
            <a:r>
              <a:rPr lang="en-US" altLang="en-US" smtClean="0">
                <a:solidFill>
                  <a:schemeClr val="bg1"/>
                </a:solidFill>
              </a:rPr>
              <a:t>0100111 </a:t>
            </a:r>
            <a:r>
              <a:rPr lang="en-US" altLang="en-US" smtClean="0">
                <a:solidFill>
                  <a:srgbClr val="FF3300"/>
                </a:solidFill>
              </a:rPr>
              <a:t>=&gt;</a:t>
            </a:r>
            <a:r>
              <a:rPr lang="en-US" altLang="en-US" smtClean="0">
                <a:solidFill>
                  <a:schemeClr val="accent2"/>
                </a:solidFill>
              </a:rPr>
              <a:t> </a:t>
            </a:r>
            <a:r>
              <a:rPr lang="en-US" altLang="en-US" smtClean="0">
                <a:solidFill>
                  <a:schemeClr val="bg1"/>
                </a:solidFill>
              </a:rPr>
              <a:t>0101000</a:t>
            </a:r>
            <a:r>
              <a:rPr lang="en-US" altLang="en-US" smtClean="0"/>
              <a:t>)</a:t>
            </a:r>
            <a:endParaRPr lang="en-US" altLang="en-US" sz="3600" smtClean="0"/>
          </a:p>
          <a:p>
            <a:r>
              <a:rPr lang="en-US" altLang="en-US" smtClean="0">
                <a:solidFill>
                  <a:srgbClr val="FF3300"/>
                </a:solidFill>
              </a:rPr>
              <a:t>amortized cost = actual cost + </a:t>
            </a: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D</a:t>
            </a:r>
            <a:r>
              <a:rPr lang="en-US" altLang="en-US" smtClean="0">
                <a:solidFill>
                  <a:srgbClr val="FF3300"/>
                </a:solidFill>
              </a:rPr>
              <a:t>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3300"/>
                </a:solidFill>
              </a:rPr>
              <a:t>                           </a:t>
            </a:r>
            <a:r>
              <a:rPr lang="en-US" altLang="en-US" sz="3200" smtClean="0">
                <a:solidFill>
                  <a:srgbClr val="FF3300"/>
                </a:solidFill>
              </a:rPr>
              <a:t>= 1+q + (1 </a:t>
            </a:r>
            <a:r>
              <a:rPr lang="en-US" altLang="en-US" smtClean="0">
                <a:solidFill>
                  <a:srgbClr val="FF3300"/>
                </a:solidFill>
              </a:rPr>
              <a:t>–</a:t>
            </a:r>
            <a:r>
              <a:rPr lang="en-US" altLang="en-US" sz="3200" smtClean="0">
                <a:solidFill>
                  <a:srgbClr val="FF3300"/>
                </a:solidFill>
              </a:rPr>
              <a:t> q) =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Potential Function Example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2743200" y="1447800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a = x + ( ( a + b  ) * c + d  ) + y ;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685800" y="2057400"/>
            <a:ext cx="198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actual cost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76200" y="26670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amortized cost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1066800" y="3200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potential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27432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30480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33528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36576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39624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42672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44958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50" name="Text Box 14"/>
          <p:cNvSpPr txBox="1">
            <a:spLocks noChangeArrowheads="1"/>
          </p:cNvSpPr>
          <p:nvPr/>
        </p:nvSpPr>
        <p:spPr bwMode="auto">
          <a:xfrm>
            <a:off x="48006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51054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54864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5</a:t>
            </a:r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57912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54" name="Text Box 18"/>
          <p:cNvSpPr txBox="1">
            <a:spLocks noChangeArrowheads="1"/>
          </p:cNvSpPr>
          <p:nvPr/>
        </p:nvSpPr>
        <p:spPr bwMode="auto">
          <a:xfrm>
            <a:off x="60960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64008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67056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70104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7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73152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76200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7924800" y="2057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7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27432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30480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33528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36576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39624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66" name="Text Box 30"/>
          <p:cNvSpPr txBox="1">
            <a:spLocks noChangeArrowheads="1"/>
          </p:cNvSpPr>
          <p:nvPr/>
        </p:nvSpPr>
        <p:spPr bwMode="auto">
          <a:xfrm>
            <a:off x="42672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44958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68" name="Text Box 32"/>
          <p:cNvSpPr txBox="1">
            <a:spLocks noChangeArrowheads="1"/>
          </p:cNvSpPr>
          <p:nvPr/>
        </p:nvSpPr>
        <p:spPr bwMode="auto">
          <a:xfrm>
            <a:off x="48006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69" name="Text Box 33"/>
          <p:cNvSpPr txBox="1">
            <a:spLocks noChangeArrowheads="1"/>
          </p:cNvSpPr>
          <p:nvPr/>
        </p:nvSpPr>
        <p:spPr bwMode="auto">
          <a:xfrm>
            <a:off x="51054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70" name="Text Box 34"/>
          <p:cNvSpPr txBox="1">
            <a:spLocks noChangeArrowheads="1"/>
          </p:cNvSpPr>
          <p:nvPr/>
        </p:nvSpPr>
        <p:spPr bwMode="auto">
          <a:xfrm>
            <a:off x="54864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71" name="Text Box 35"/>
          <p:cNvSpPr txBox="1">
            <a:spLocks noChangeArrowheads="1"/>
          </p:cNvSpPr>
          <p:nvPr/>
        </p:nvSpPr>
        <p:spPr bwMode="auto">
          <a:xfrm>
            <a:off x="5791200" y="2667000"/>
            <a:ext cx="30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  </a:t>
            </a:r>
          </a:p>
        </p:txBody>
      </p:sp>
      <p:sp>
        <p:nvSpPr>
          <p:cNvPr id="347172" name="Text Box 36"/>
          <p:cNvSpPr txBox="1">
            <a:spLocks noChangeArrowheads="1"/>
          </p:cNvSpPr>
          <p:nvPr/>
        </p:nvSpPr>
        <p:spPr bwMode="auto">
          <a:xfrm>
            <a:off x="60960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73" name="Text Box 37"/>
          <p:cNvSpPr txBox="1">
            <a:spLocks noChangeArrowheads="1"/>
          </p:cNvSpPr>
          <p:nvPr/>
        </p:nvSpPr>
        <p:spPr bwMode="auto">
          <a:xfrm>
            <a:off x="64008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74" name="Text Box 38"/>
          <p:cNvSpPr txBox="1">
            <a:spLocks noChangeArrowheads="1"/>
          </p:cNvSpPr>
          <p:nvPr/>
        </p:nvSpPr>
        <p:spPr bwMode="auto">
          <a:xfrm>
            <a:off x="67056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75" name="Text Box 39"/>
          <p:cNvSpPr txBox="1">
            <a:spLocks noChangeArrowheads="1"/>
          </p:cNvSpPr>
          <p:nvPr/>
        </p:nvSpPr>
        <p:spPr bwMode="auto">
          <a:xfrm>
            <a:off x="70104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76" name="Text Box 40"/>
          <p:cNvSpPr txBox="1">
            <a:spLocks noChangeArrowheads="1"/>
          </p:cNvSpPr>
          <p:nvPr/>
        </p:nvSpPr>
        <p:spPr bwMode="auto">
          <a:xfrm>
            <a:off x="73152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77" name="Text Box 41"/>
          <p:cNvSpPr txBox="1">
            <a:spLocks noChangeArrowheads="1"/>
          </p:cNvSpPr>
          <p:nvPr/>
        </p:nvSpPr>
        <p:spPr bwMode="auto">
          <a:xfrm>
            <a:off x="76200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78" name="Text Box 42"/>
          <p:cNvSpPr txBox="1">
            <a:spLocks noChangeArrowheads="1"/>
          </p:cNvSpPr>
          <p:nvPr/>
        </p:nvSpPr>
        <p:spPr bwMode="auto">
          <a:xfrm>
            <a:off x="7924800" y="26670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79" name="Text Box 43"/>
          <p:cNvSpPr txBox="1">
            <a:spLocks noChangeArrowheads="1"/>
          </p:cNvSpPr>
          <p:nvPr/>
        </p:nvSpPr>
        <p:spPr bwMode="auto">
          <a:xfrm>
            <a:off x="27432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7180" name="Text Box 44"/>
          <p:cNvSpPr txBox="1">
            <a:spLocks noChangeArrowheads="1"/>
          </p:cNvSpPr>
          <p:nvPr/>
        </p:nvSpPr>
        <p:spPr bwMode="auto">
          <a:xfrm>
            <a:off x="30480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81" name="Text Box 45"/>
          <p:cNvSpPr txBox="1">
            <a:spLocks noChangeArrowheads="1"/>
          </p:cNvSpPr>
          <p:nvPr/>
        </p:nvSpPr>
        <p:spPr bwMode="auto">
          <a:xfrm>
            <a:off x="33528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3</a:t>
            </a:r>
          </a:p>
        </p:txBody>
      </p:sp>
      <p:sp>
        <p:nvSpPr>
          <p:cNvPr id="347182" name="Text Box 46"/>
          <p:cNvSpPr txBox="1">
            <a:spLocks noChangeArrowheads="1"/>
          </p:cNvSpPr>
          <p:nvPr/>
        </p:nvSpPr>
        <p:spPr bwMode="auto">
          <a:xfrm>
            <a:off x="36576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47183" name="Text Box 47"/>
          <p:cNvSpPr txBox="1">
            <a:spLocks noChangeArrowheads="1"/>
          </p:cNvSpPr>
          <p:nvPr/>
        </p:nvSpPr>
        <p:spPr bwMode="auto">
          <a:xfrm>
            <a:off x="39624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5</a:t>
            </a:r>
          </a:p>
        </p:txBody>
      </p:sp>
      <p:sp>
        <p:nvSpPr>
          <p:cNvPr id="347184" name="Text Box 48"/>
          <p:cNvSpPr txBox="1">
            <a:spLocks noChangeArrowheads="1"/>
          </p:cNvSpPr>
          <p:nvPr/>
        </p:nvSpPr>
        <p:spPr bwMode="auto">
          <a:xfrm>
            <a:off x="42672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347185" name="Text Box 49"/>
          <p:cNvSpPr txBox="1">
            <a:spLocks noChangeArrowheads="1"/>
          </p:cNvSpPr>
          <p:nvPr/>
        </p:nvSpPr>
        <p:spPr bwMode="auto">
          <a:xfrm>
            <a:off x="44958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7</a:t>
            </a:r>
          </a:p>
        </p:txBody>
      </p:sp>
      <p:sp>
        <p:nvSpPr>
          <p:cNvPr id="347186" name="Text Box 50"/>
          <p:cNvSpPr txBox="1">
            <a:spLocks noChangeArrowheads="1"/>
          </p:cNvSpPr>
          <p:nvPr/>
        </p:nvSpPr>
        <p:spPr bwMode="auto">
          <a:xfrm>
            <a:off x="48006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47187" name="Text Box 51"/>
          <p:cNvSpPr txBox="1">
            <a:spLocks noChangeArrowheads="1"/>
          </p:cNvSpPr>
          <p:nvPr/>
        </p:nvSpPr>
        <p:spPr bwMode="auto">
          <a:xfrm>
            <a:off x="51054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9</a:t>
            </a:r>
          </a:p>
        </p:txBody>
      </p:sp>
      <p:sp>
        <p:nvSpPr>
          <p:cNvPr id="347188" name="Text Box 52"/>
          <p:cNvSpPr txBox="1">
            <a:spLocks noChangeArrowheads="1"/>
          </p:cNvSpPr>
          <p:nvPr/>
        </p:nvSpPr>
        <p:spPr bwMode="auto">
          <a:xfrm>
            <a:off x="54864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347189" name="Text Box 53"/>
          <p:cNvSpPr txBox="1">
            <a:spLocks noChangeArrowheads="1"/>
          </p:cNvSpPr>
          <p:nvPr/>
        </p:nvSpPr>
        <p:spPr bwMode="auto">
          <a:xfrm>
            <a:off x="57912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7</a:t>
            </a:r>
          </a:p>
        </p:txBody>
      </p:sp>
      <p:sp>
        <p:nvSpPr>
          <p:cNvPr id="347190" name="Text Box 54"/>
          <p:cNvSpPr txBox="1">
            <a:spLocks noChangeArrowheads="1"/>
          </p:cNvSpPr>
          <p:nvPr/>
        </p:nvSpPr>
        <p:spPr bwMode="auto">
          <a:xfrm>
            <a:off x="60960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47191" name="Text Box 55"/>
          <p:cNvSpPr txBox="1">
            <a:spLocks noChangeArrowheads="1"/>
          </p:cNvSpPr>
          <p:nvPr/>
        </p:nvSpPr>
        <p:spPr bwMode="auto">
          <a:xfrm>
            <a:off x="64008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9</a:t>
            </a:r>
          </a:p>
        </p:txBody>
      </p:sp>
      <p:sp>
        <p:nvSpPr>
          <p:cNvPr id="347192" name="Text Box 56"/>
          <p:cNvSpPr txBox="1">
            <a:spLocks noChangeArrowheads="1"/>
          </p:cNvSpPr>
          <p:nvPr/>
        </p:nvSpPr>
        <p:spPr bwMode="auto">
          <a:xfrm>
            <a:off x="6629400" y="3276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47193" name="Text Box 57"/>
          <p:cNvSpPr txBox="1">
            <a:spLocks noChangeArrowheads="1"/>
          </p:cNvSpPr>
          <p:nvPr/>
        </p:nvSpPr>
        <p:spPr bwMode="auto">
          <a:xfrm>
            <a:off x="70104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5</a:t>
            </a:r>
          </a:p>
        </p:txBody>
      </p:sp>
      <p:sp>
        <p:nvSpPr>
          <p:cNvPr id="347194" name="Text Box 58"/>
          <p:cNvSpPr txBox="1">
            <a:spLocks noChangeArrowheads="1"/>
          </p:cNvSpPr>
          <p:nvPr/>
        </p:nvSpPr>
        <p:spPr bwMode="auto">
          <a:xfrm>
            <a:off x="73152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347195" name="Text Box 59"/>
          <p:cNvSpPr txBox="1">
            <a:spLocks noChangeArrowheads="1"/>
          </p:cNvSpPr>
          <p:nvPr/>
        </p:nvSpPr>
        <p:spPr bwMode="auto">
          <a:xfrm>
            <a:off x="76200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7</a:t>
            </a:r>
          </a:p>
        </p:txBody>
      </p:sp>
      <p:sp>
        <p:nvSpPr>
          <p:cNvPr id="347196" name="Text Box 60"/>
          <p:cNvSpPr txBox="1">
            <a:spLocks noChangeArrowheads="1"/>
          </p:cNvSpPr>
          <p:nvPr/>
        </p:nvSpPr>
        <p:spPr bwMode="auto">
          <a:xfrm>
            <a:off x="7924800" y="32004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7197" name="Text Box 61"/>
          <p:cNvSpPr txBox="1">
            <a:spLocks noChangeArrowheads="1"/>
          </p:cNvSpPr>
          <p:nvPr/>
        </p:nvSpPr>
        <p:spPr bwMode="auto">
          <a:xfrm>
            <a:off x="1143000" y="4800600"/>
            <a:ext cx="624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Potential = stack size except at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34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34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347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347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34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34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34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34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347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347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" fill="hold"/>
                                        <p:tgtEl>
                                          <p:spTgt spid="347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347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347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347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" fill="hold"/>
                                        <p:tgtEl>
                                          <p:spTgt spid="347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" fill="hold"/>
                                        <p:tgtEl>
                                          <p:spTgt spid="347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300" fill="hold"/>
                                        <p:tgtEl>
                                          <p:spTgt spid="34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300" fill="hold"/>
                                        <p:tgtEl>
                                          <p:spTgt spid="34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" fill="hold"/>
                                        <p:tgtEl>
                                          <p:spTgt spid="34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" fill="hold"/>
                                        <p:tgtEl>
                                          <p:spTgt spid="34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300" fill="hold"/>
                                        <p:tgtEl>
                                          <p:spTgt spid="3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00" fill="hold"/>
                                        <p:tgtEl>
                                          <p:spTgt spid="3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" fill="hold"/>
                                        <p:tgtEl>
                                          <p:spTgt spid="34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" fill="hold"/>
                                        <p:tgtEl>
                                          <p:spTgt spid="34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300" fill="hold"/>
                                        <p:tgtEl>
                                          <p:spTgt spid="34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300" fill="hold"/>
                                        <p:tgtEl>
                                          <p:spTgt spid="34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" fill="hold"/>
                                        <p:tgtEl>
                                          <p:spTgt spid="34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" fill="hold"/>
                                        <p:tgtEl>
                                          <p:spTgt spid="34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300" fill="hold"/>
                                        <p:tgtEl>
                                          <p:spTgt spid="34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300" fill="hold"/>
                                        <p:tgtEl>
                                          <p:spTgt spid="34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" fill="hold"/>
                                        <p:tgtEl>
                                          <p:spTgt spid="34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" fill="hold"/>
                                        <p:tgtEl>
                                          <p:spTgt spid="34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300" fill="hold"/>
                                        <p:tgtEl>
                                          <p:spTgt spid="347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300" fill="hold"/>
                                        <p:tgtEl>
                                          <p:spTgt spid="347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300" fill="hold"/>
                                        <p:tgtEl>
                                          <p:spTgt spid="34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300" fill="hold"/>
                                        <p:tgtEl>
                                          <p:spTgt spid="34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300" fill="hold"/>
                                        <p:tgtEl>
                                          <p:spTgt spid="34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300" fill="hold"/>
                                        <p:tgtEl>
                                          <p:spTgt spid="34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300" fill="hold"/>
                                        <p:tgtEl>
                                          <p:spTgt spid="347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300" fill="hold"/>
                                        <p:tgtEl>
                                          <p:spTgt spid="347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300" fill="hold"/>
                                        <p:tgtEl>
                                          <p:spTgt spid="347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300" fill="hold"/>
                                        <p:tgtEl>
                                          <p:spTgt spid="347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300" fill="hold"/>
                                        <p:tgtEl>
                                          <p:spTgt spid="347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300" fill="hold"/>
                                        <p:tgtEl>
                                          <p:spTgt spid="347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300" fill="hold"/>
                                        <p:tgtEl>
                                          <p:spTgt spid="347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300" fill="hold"/>
                                        <p:tgtEl>
                                          <p:spTgt spid="347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300" fill="hold"/>
                                        <p:tgtEl>
                                          <p:spTgt spid="34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300" fill="hold"/>
                                        <p:tgtEl>
                                          <p:spTgt spid="34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300" fill="hold"/>
                                        <p:tgtEl>
                                          <p:spTgt spid="3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300" fill="hold"/>
                                        <p:tgtEl>
                                          <p:spTgt spid="3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300" fill="hold"/>
                                        <p:tgtEl>
                                          <p:spTgt spid="3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300" fill="hold"/>
                                        <p:tgtEl>
                                          <p:spTgt spid="3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300" fill="hold"/>
                                        <p:tgtEl>
                                          <p:spTgt spid="3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300" fill="hold"/>
                                        <p:tgtEl>
                                          <p:spTgt spid="3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300" fill="hold"/>
                                        <p:tgtEl>
                                          <p:spTgt spid="34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300" fill="hold"/>
                                        <p:tgtEl>
                                          <p:spTgt spid="34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300" fill="hold"/>
                                        <p:tgtEl>
                                          <p:spTgt spid="34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300" fill="hold"/>
                                        <p:tgtEl>
                                          <p:spTgt spid="34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300" fill="hold"/>
                                        <p:tgtEl>
                                          <p:spTgt spid="34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300" fill="hold"/>
                                        <p:tgtEl>
                                          <p:spTgt spid="34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300" fill="hold"/>
                                        <p:tgtEl>
                                          <p:spTgt spid="34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300" fill="hold"/>
                                        <p:tgtEl>
                                          <p:spTgt spid="34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300" fill="hold"/>
                                        <p:tgtEl>
                                          <p:spTgt spid="34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300" fill="hold"/>
                                        <p:tgtEl>
                                          <p:spTgt spid="34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300" fill="hold"/>
                                        <p:tgtEl>
                                          <p:spTgt spid="34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300" fill="hold"/>
                                        <p:tgtEl>
                                          <p:spTgt spid="34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300" fill="hold"/>
                                        <p:tgtEl>
                                          <p:spTgt spid="34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300" fill="hold"/>
                                        <p:tgtEl>
                                          <p:spTgt spid="34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300" fill="hold"/>
                                        <p:tgtEl>
                                          <p:spTgt spid="34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300" fill="hold"/>
                                        <p:tgtEl>
                                          <p:spTgt spid="34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300" fill="hold"/>
                                        <p:tgtEl>
                                          <p:spTgt spid="34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300" fill="hold"/>
                                        <p:tgtEl>
                                          <p:spTgt spid="34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300" fill="hold"/>
                                        <p:tgtEl>
                                          <p:spTgt spid="34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300" fill="hold"/>
                                        <p:tgtEl>
                                          <p:spTgt spid="34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300" fill="hold"/>
                                        <p:tgtEl>
                                          <p:spTgt spid="34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300" fill="hold"/>
                                        <p:tgtEl>
                                          <p:spTgt spid="34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300" fill="hold"/>
                                        <p:tgtEl>
                                          <p:spTgt spid="34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300" fill="hold"/>
                                        <p:tgtEl>
                                          <p:spTgt spid="34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300" fill="hold"/>
                                        <p:tgtEl>
                                          <p:spTgt spid="34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300" fill="hold"/>
                                        <p:tgtEl>
                                          <p:spTgt spid="34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300" fill="hold"/>
                                        <p:tgtEl>
                                          <p:spTgt spid="34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300" fill="hold"/>
                                        <p:tgtEl>
                                          <p:spTgt spid="34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300" fill="hold"/>
                                        <p:tgtEl>
                                          <p:spTgt spid="34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300" fill="hold"/>
                                        <p:tgtEl>
                                          <p:spTgt spid="34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300" fill="hold"/>
                                        <p:tgtEl>
                                          <p:spTgt spid="34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300" fill="hold"/>
                                        <p:tgtEl>
                                          <p:spTgt spid="34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300" fill="hold"/>
                                        <p:tgtEl>
                                          <p:spTgt spid="34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300" fill="hold"/>
                                        <p:tgtEl>
                                          <p:spTgt spid="34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300" fill="hold"/>
                                        <p:tgtEl>
                                          <p:spTgt spid="34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300" fill="hold"/>
                                        <p:tgtEl>
                                          <p:spTgt spid="34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300" fill="hold"/>
                                        <p:tgtEl>
                                          <p:spTgt spid="34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300" fill="hold"/>
                                        <p:tgtEl>
                                          <p:spTgt spid="34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300" fill="hold"/>
                                        <p:tgtEl>
                                          <p:spTgt spid="34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300" fill="hold"/>
                                        <p:tgtEl>
                                          <p:spTgt spid="34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300" fill="hold"/>
                                        <p:tgtEl>
                                          <p:spTgt spid="347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300" fill="hold"/>
                                        <p:tgtEl>
                                          <p:spTgt spid="347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300" fill="hold"/>
                                        <p:tgtEl>
                                          <p:spTgt spid="34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300" fill="hold"/>
                                        <p:tgtEl>
                                          <p:spTgt spid="34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300" fill="hold"/>
                                        <p:tgtEl>
                                          <p:spTgt spid="34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300" fill="hold"/>
                                        <p:tgtEl>
                                          <p:spTgt spid="34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300" fill="hold"/>
                                        <p:tgtEl>
                                          <p:spTgt spid="34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300" fill="hold"/>
                                        <p:tgtEl>
                                          <p:spTgt spid="34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34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34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utoUpdateAnimBg="0"/>
      <p:bldP spid="347140" grpId="0" autoUpdateAnimBg="0"/>
      <p:bldP spid="347141" grpId="0" autoUpdateAnimBg="0"/>
      <p:bldP spid="347142" grpId="0" autoUpdateAnimBg="0"/>
      <p:bldP spid="347143" grpId="0" build="p" autoUpdateAnimBg="0"/>
      <p:bldP spid="347144" grpId="0" build="p" autoUpdateAnimBg="0"/>
      <p:bldP spid="347145" grpId="0" build="p" autoUpdateAnimBg="0"/>
      <p:bldP spid="347146" grpId="0" build="p" autoUpdateAnimBg="0"/>
      <p:bldP spid="347147" grpId="0" build="p" autoUpdateAnimBg="0"/>
      <p:bldP spid="347148" grpId="0" build="p" autoUpdateAnimBg="0"/>
      <p:bldP spid="347149" grpId="0" build="p" autoUpdateAnimBg="0"/>
      <p:bldP spid="347150" grpId="0" build="p" autoUpdateAnimBg="0"/>
      <p:bldP spid="347151" grpId="0" build="p" autoUpdateAnimBg="0"/>
      <p:bldP spid="347152" grpId="0" build="p" autoUpdateAnimBg="0"/>
      <p:bldP spid="347153" grpId="0" build="p" autoUpdateAnimBg="0"/>
      <p:bldP spid="347154" grpId="0" build="p" autoUpdateAnimBg="0"/>
      <p:bldP spid="347155" grpId="0" build="p" autoUpdateAnimBg="0"/>
      <p:bldP spid="347156" grpId="0" build="p" autoUpdateAnimBg="0"/>
      <p:bldP spid="347157" grpId="0" build="p" autoUpdateAnimBg="0"/>
      <p:bldP spid="347158" grpId="0" build="p" autoUpdateAnimBg="0"/>
      <p:bldP spid="347159" grpId="0" build="p" autoUpdateAnimBg="0"/>
      <p:bldP spid="347160" grpId="0" build="p" autoUpdateAnimBg="0"/>
      <p:bldP spid="347161" grpId="0" build="p" autoUpdateAnimBg="0"/>
      <p:bldP spid="347162" grpId="0" build="p" autoUpdateAnimBg="0"/>
      <p:bldP spid="347163" grpId="0" build="p" autoUpdateAnimBg="0"/>
      <p:bldP spid="347164" grpId="0" build="p" autoUpdateAnimBg="0"/>
      <p:bldP spid="347165" grpId="0" build="p" autoUpdateAnimBg="0"/>
      <p:bldP spid="347166" grpId="0" build="p" autoUpdateAnimBg="0"/>
      <p:bldP spid="347167" grpId="0" build="p" autoUpdateAnimBg="0"/>
      <p:bldP spid="347168" grpId="0" build="p" autoUpdateAnimBg="0"/>
      <p:bldP spid="347169" grpId="0" build="p" autoUpdateAnimBg="0"/>
      <p:bldP spid="347170" grpId="0" build="p" autoUpdateAnimBg="0"/>
      <p:bldP spid="347171" grpId="0" build="p" autoUpdateAnimBg="0"/>
      <p:bldP spid="347172" grpId="0" build="p" autoUpdateAnimBg="0"/>
      <p:bldP spid="347173" grpId="0" build="p" autoUpdateAnimBg="0"/>
      <p:bldP spid="347174" grpId="0" build="p" autoUpdateAnimBg="0"/>
      <p:bldP spid="347175" grpId="0" build="p" autoUpdateAnimBg="0"/>
      <p:bldP spid="347176" grpId="0" build="p" autoUpdateAnimBg="0"/>
      <p:bldP spid="347177" grpId="0" build="p" autoUpdateAnimBg="0"/>
      <p:bldP spid="347178" grpId="0" build="p" autoUpdateAnimBg="0"/>
      <p:bldP spid="347179" grpId="0" build="p" autoUpdateAnimBg="0"/>
      <p:bldP spid="347180" grpId="0" build="p" autoUpdateAnimBg="0"/>
      <p:bldP spid="347181" grpId="0" build="p" autoUpdateAnimBg="0"/>
      <p:bldP spid="347182" grpId="0" build="p" autoUpdateAnimBg="0"/>
      <p:bldP spid="347183" grpId="0" build="p" autoUpdateAnimBg="0"/>
      <p:bldP spid="347184" grpId="0" build="p" autoUpdateAnimBg="0"/>
      <p:bldP spid="347185" grpId="0" build="p" autoUpdateAnimBg="0"/>
      <p:bldP spid="347186" grpId="0" build="p" autoUpdateAnimBg="0"/>
      <p:bldP spid="347187" grpId="0" build="p" autoUpdateAnimBg="0"/>
      <p:bldP spid="347188" grpId="0" build="p" autoUpdateAnimBg="0"/>
      <p:bldP spid="347189" grpId="0" build="p" autoUpdateAnimBg="0"/>
      <p:bldP spid="347190" grpId="0" build="p" autoUpdateAnimBg="0"/>
      <p:bldP spid="347191" grpId="0" build="p" autoUpdateAnimBg="0"/>
      <p:bldP spid="347192" grpId="0" build="p" autoUpdateAnimBg="0"/>
      <p:bldP spid="347193" grpId="0" build="p" autoUpdateAnimBg="0"/>
      <p:bldP spid="347194" grpId="0" build="p" autoUpdateAnimBg="0"/>
      <p:bldP spid="347195" grpId="0" build="p" autoUpdateAnimBg="0"/>
      <p:bldP spid="347196" grpId="0" build="p" autoUpdateAnimBg="0"/>
      <p:bldP spid="34719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Accounting Method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Guess the amortized cost.</a:t>
            </a:r>
          </a:p>
          <a:p>
            <a:r>
              <a:rPr lang="en-US" altLang="en-US" smtClean="0"/>
              <a:t>Show that </a:t>
            </a:r>
            <a:r>
              <a:rPr lang="en-US" altLang="en-US" smtClean="0">
                <a:solidFill>
                  <a:srgbClr val="FF3300"/>
                </a:solidFill>
              </a:rPr>
              <a:t>P(n) – P(0) &gt;= 0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685800"/>
          </a:xfrm>
        </p:spPr>
        <p:txBody>
          <a:bodyPr/>
          <a:lstStyle/>
          <a:p>
            <a:r>
              <a:rPr lang="en-US" altLang="en-US" sz="3600" smtClean="0"/>
              <a:t>Accounting Method Example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962400"/>
            <a:ext cx="7772400" cy="2895600"/>
          </a:xfrm>
        </p:spPr>
        <p:txBody>
          <a:bodyPr/>
          <a:lstStyle/>
          <a:p>
            <a:r>
              <a:rPr lang="en-US" altLang="en-US" smtClean="0"/>
              <a:t>Guess that amortized complexity of </a:t>
            </a:r>
            <a:r>
              <a:rPr lang="en-US" altLang="en-US" smtClean="0">
                <a:solidFill>
                  <a:srgbClr val="FF3300"/>
                </a:solidFill>
              </a:rPr>
              <a:t>processNextSymbol</a:t>
            </a:r>
            <a:r>
              <a:rPr lang="en-US" altLang="en-US" smtClean="0"/>
              <a:t> is </a:t>
            </a:r>
            <a:r>
              <a:rPr lang="en-US" altLang="en-US" smtClean="0">
                <a:solidFill>
                  <a:srgbClr val="FF3300"/>
                </a:solidFill>
              </a:rPr>
              <a:t>2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Start with </a:t>
            </a:r>
            <a:r>
              <a:rPr lang="en-US" altLang="en-US" smtClean="0">
                <a:solidFill>
                  <a:srgbClr val="FF3300"/>
                </a:solidFill>
              </a:rPr>
              <a:t>P(0) = 0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Can show that </a:t>
            </a:r>
            <a:r>
              <a:rPr lang="en-US" altLang="en-US" smtClean="0">
                <a:solidFill>
                  <a:srgbClr val="FF3300"/>
                </a:solidFill>
              </a:rPr>
              <a:t>P(i) &gt;=</a:t>
            </a:r>
            <a:r>
              <a:rPr lang="en-US" altLang="en-US" smtClean="0"/>
              <a:t> number of elements on stack after </a:t>
            </a:r>
            <a:r>
              <a:rPr lang="en-US" altLang="en-US" smtClean="0">
                <a:solidFill>
                  <a:srgbClr val="FF3300"/>
                </a:solidFill>
              </a:rPr>
              <a:t>i</a:t>
            </a:r>
            <a:r>
              <a:rPr lang="en-US" altLang="en-US" smtClean="0"/>
              <a:t>th symbol is processed.</a:t>
            </a:r>
            <a:endParaRPr lang="en-US" altLang="en-US" smtClean="0">
              <a:solidFill>
                <a:schemeClr val="hlink"/>
              </a:solidFill>
            </a:endParaRP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990600" y="838200"/>
            <a:ext cx="7696200" cy="27749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   </a:t>
            </a:r>
            <a:r>
              <a:rPr lang="en-US" altLang="en-US"/>
              <a:t>create an empty stack;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    for (int i = 1; i &lt;= n; i++)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        </a:t>
            </a:r>
            <a:r>
              <a:rPr lang="en-US" altLang="en-US">
                <a:solidFill>
                  <a:srgbClr val="FF3300"/>
                </a:solidFill>
              </a:rPr>
              <a:t>// n is number of symbols in statement</a:t>
            </a:r>
            <a:r>
              <a:rPr lang="en-US" altLang="en-US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        </a:t>
            </a:r>
            <a:r>
              <a:rPr lang="en-US" altLang="en-US"/>
              <a:t>processNextSymbol();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bldLvl="3" autoUpdateAnimBg="0"/>
      <p:bldP spid="35021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Accounting Method Example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772400" cy="1905000"/>
          </a:xfrm>
        </p:spPr>
        <p:txBody>
          <a:bodyPr/>
          <a:lstStyle/>
          <a:p>
            <a:r>
              <a:rPr lang="en-US" altLang="en-US" smtClean="0"/>
              <a:t>Potential </a:t>
            </a:r>
            <a:r>
              <a:rPr lang="en-US" altLang="en-US" smtClean="0">
                <a:solidFill>
                  <a:srgbClr val="FF3300"/>
                </a:solidFill>
              </a:rPr>
              <a:t>&gt;=</a:t>
            </a:r>
            <a:r>
              <a:rPr lang="en-US" altLang="en-US" smtClean="0"/>
              <a:t> number of symbols on stack.</a:t>
            </a:r>
          </a:p>
          <a:p>
            <a:r>
              <a:rPr lang="en-US" altLang="en-US" smtClean="0"/>
              <a:t>Therefore, </a:t>
            </a:r>
            <a:r>
              <a:rPr lang="en-US" altLang="en-US" smtClean="0">
                <a:solidFill>
                  <a:srgbClr val="FF3300"/>
                </a:solidFill>
              </a:rPr>
              <a:t>P(i) &gt;= 0</a:t>
            </a:r>
            <a:r>
              <a:rPr lang="en-US" altLang="en-US" smtClean="0"/>
              <a:t> for all </a:t>
            </a:r>
            <a:r>
              <a:rPr lang="en-US" altLang="en-US" smtClean="0">
                <a:solidFill>
                  <a:srgbClr val="FF3300"/>
                </a:solidFill>
              </a:rPr>
              <a:t>i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In particular, </a:t>
            </a:r>
            <a:r>
              <a:rPr lang="en-US" altLang="en-US" smtClean="0">
                <a:solidFill>
                  <a:srgbClr val="FF3300"/>
                </a:solidFill>
              </a:rPr>
              <a:t>P(n) &gt;= 0</a:t>
            </a:r>
            <a:r>
              <a:rPr lang="en-US" altLang="en-US" smtClean="0"/>
              <a:t>.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76200" y="1447800"/>
            <a:ext cx="8305800" cy="2332038"/>
            <a:chOff x="48" y="912"/>
            <a:chExt cx="5232" cy="1469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728" y="912"/>
              <a:ext cx="35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a = x + ( ( a + b  ) * c + d  ) + y ;</a:t>
              </a: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432" y="1296"/>
              <a:ext cx="12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actual cost</a:t>
              </a:r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48" y="1680"/>
              <a:ext cx="1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amortized cost</a:t>
              </a: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672" y="2016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potential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1728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920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2112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2304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496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2688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2832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3024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3216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3456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5</a:t>
              </a:r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3648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3840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4032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4224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4416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7</a:t>
              </a:r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4608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>
              <a:off x="4800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4992" y="129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7</a:t>
              </a:r>
            </a:p>
          </p:txBody>
        </p:sp>
        <p:sp>
          <p:nvSpPr>
            <p:cNvPr id="9243" name="Text Box 27"/>
            <p:cNvSpPr txBox="1">
              <a:spLocks noChangeArrowheads="1"/>
            </p:cNvSpPr>
            <p:nvPr/>
          </p:nvSpPr>
          <p:spPr bwMode="auto">
            <a:xfrm>
              <a:off x="1728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1920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45" name="Text Box 29"/>
            <p:cNvSpPr txBox="1">
              <a:spLocks noChangeArrowheads="1"/>
            </p:cNvSpPr>
            <p:nvPr/>
          </p:nvSpPr>
          <p:spPr bwMode="auto">
            <a:xfrm>
              <a:off x="2112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46" name="Text Box 30"/>
            <p:cNvSpPr txBox="1">
              <a:spLocks noChangeArrowheads="1"/>
            </p:cNvSpPr>
            <p:nvPr/>
          </p:nvSpPr>
          <p:spPr bwMode="auto">
            <a:xfrm>
              <a:off x="2304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2496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2688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49" name="Text Box 33"/>
            <p:cNvSpPr txBox="1">
              <a:spLocks noChangeArrowheads="1"/>
            </p:cNvSpPr>
            <p:nvPr/>
          </p:nvSpPr>
          <p:spPr bwMode="auto">
            <a:xfrm>
              <a:off x="2832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>
              <a:off x="3024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51" name="Text Box 35"/>
            <p:cNvSpPr txBox="1">
              <a:spLocks noChangeArrowheads="1"/>
            </p:cNvSpPr>
            <p:nvPr/>
          </p:nvSpPr>
          <p:spPr bwMode="auto">
            <a:xfrm>
              <a:off x="3216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52" name="Text Box 36"/>
            <p:cNvSpPr txBox="1">
              <a:spLocks noChangeArrowheads="1"/>
            </p:cNvSpPr>
            <p:nvPr/>
          </p:nvSpPr>
          <p:spPr bwMode="auto">
            <a:xfrm>
              <a:off x="3456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53" name="Text Box 37"/>
            <p:cNvSpPr txBox="1">
              <a:spLocks noChangeArrowheads="1"/>
            </p:cNvSpPr>
            <p:nvPr/>
          </p:nvSpPr>
          <p:spPr bwMode="auto">
            <a:xfrm>
              <a:off x="3648" y="1680"/>
              <a:ext cx="19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  </a:t>
              </a:r>
            </a:p>
          </p:txBody>
        </p:sp>
        <p:sp>
          <p:nvSpPr>
            <p:cNvPr id="9254" name="Text Box 38"/>
            <p:cNvSpPr txBox="1">
              <a:spLocks noChangeArrowheads="1"/>
            </p:cNvSpPr>
            <p:nvPr/>
          </p:nvSpPr>
          <p:spPr bwMode="auto">
            <a:xfrm>
              <a:off x="3840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4032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56" name="Text Box 40"/>
            <p:cNvSpPr txBox="1">
              <a:spLocks noChangeArrowheads="1"/>
            </p:cNvSpPr>
            <p:nvPr/>
          </p:nvSpPr>
          <p:spPr bwMode="auto">
            <a:xfrm>
              <a:off x="4224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57" name="Text Box 41"/>
            <p:cNvSpPr txBox="1">
              <a:spLocks noChangeArrowheads="1"/>
            </p:cNvSpPr>
            <p:nvPr/>
          </p:nvSpPr>
          <p:spPr bwMode="auto">
            <a:xfrm>
              <a:off x="4416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4608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59" name="Text Box 43"/>
            <p:cNvSpPr txBox="1">
              <a:spLocks noChangeArrowheads="1"/>
            </p:cNvSpPr>
            <p:nvPr/>
          </p:nvSpPr>
          <p:spPr bwMode="auto">
            <a:xfrm>
              <a:off x="4800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4992" y="168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61" name="Text Box 45"/>
            <p:cNvSpPr txBox="1">
              <a:spLocks noChangeArrowheads="1"/>
            </p:cNvSpPr>
            <p:nvPr/>
          </p:nvSpPr>
          <p:spPr bwMode="auto">
            <a:xfrm>
              <a:off x="1728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1920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9263" name="Text Box 47"/>
            <p:cNvSpPr txBox="1">
              <a:spLocks noChangeArrowheads="1"/>
            </p:cNvSpPr>
            <p:nvPr/>
          </p:nvSpPr>
          <p:spPr bwMode="auto">
            <a:xfrm>
              <a:off x="2112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3</a:t>
              </a:r>
            </a:p>
          </p:txBody>
        </p:sp>
        <p:sp>
          <p:nvSpPr>
            <p:cNvPr id="9264" name="Text Box 4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4</a:t>
              </a:r>
            </a:p>
          </p:txBody>
        </p:sp>
        <p:sp>
          <p:nvSpPr>
            <p:cNvPr id="9265" name="Text Box 49"/>
            <p:cNvSpPr txBox="1">
              <a:spLocks noChangeArrowheads="1"/>
            </p:cNvSpPr>
            <p:nvPr/>
          </p:nvSpPr>
          <p:spPr bwMode="auto">
            <a:xfrm>
              <a:off x="2496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5</a:t>
              </a:r>
            </a:p>
          </p:txBody>
        </p:sp>
        <p:sp>
          <p:nvSpPr>
            <p:cNvPr id="9266" name="Text Box 50"/>
            <p:cNvSpPr txBox="1">
              <a:spLocks noChangeArrowheads="1"/>
            </p:cNvSpPr>
            <p:nvPr/>
          </p:nvSpPr>
          <p:spPr bwMode="auto">
            <a:xfrm>
              <a:off x="2688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6</a:t>
              </a:r>
            </a:p>
          </p:txBody>
        </p:sp>
        <p:sp>
          <p:nvSpPr>
            <p:cNvPr id="9267" name="Text Box 51"/>
            <p:cNvSpPr txBox="1">
              <a:spLocks noChangeArrowheads="1"/>
            </p:cNvSpPr>
            <p:nvPr/>
          </p:nvSpPr>
          <p:spPr bwMode="auto">
            <a:xfrm>
              <a:off x="2832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7</a:t>
              </a:r>
            </a:p>
          </p:txBody>
        </p:sp>
        <p:sp>
          <p:nvSpPr>
            <p:cNvPr id="9268" name="Text Box 52"/>
            <p:cNvSpPr txBox="1">
              <a:spLocks noChangeArrowheads="1"/>
            </p:cNvSpPr>
            <p:nvPr/>
          </p:nvSpPr>
          <p:spPr bwMode="auto">
            <a:xfrm>
              <a:off x="3024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8</a:t>
              </a:r>
            </a:p>
          </p:txBody>
        </p:sp>
        <p:sp>
          <p:nvSpPr>
            <p:cNvPr id="9269" name="Text Box 53"/>
            <p:cNvSpPr txBox="1">
              <a:spLocks noChangeArrowheads="1"/>
            </p:cNvSpPr>
            <p:nvPr/>
          </p:nvSpPr>
          <p:spPr bwMode="auto">
            <a:xfrm>
              <a:off x="3216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9</a:t>
              </a:r>
            </a:p>
          </p:txBody>
        </p:sp>
        <p:sp>
          <p:nvSpPr>
            <p:cNvPr id="9270" name="Text Box 54"/>
            <p:cNvSpPr txBox="1">
              <a:spLocks noChangeArrowheads="1"/>
            </p:cNvSpPr>
            <p:nvPr/>
          </p:nvSpPr>
          <p:spPr bwMode="auto">
            <a:xfrm>
              <a:off x="3456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6</a:t>
              </a:r>
            </a:p>
          </p:txBody>
        </p:sp>
        <p:sp>
          <p:nvSpPr>
            <p:cNvPr id="9271" name="Text Box 55"/>
            <p:cNvSpPr txBox="1">
              <a:spLocks noChangeArrowheads="1"/>
            </p:cNvSpPr>
            <p:nvPr/>
          </p:nvSpPr>
          <p:spPr bwMode="auto">
            <a:xfrm>
              <a:off x="3648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7</a:t>
              </a:r>
            </a:p>
          </p:txBody>
        </p:sp>
        <p:sp>
          <p:nvSpPr>
            <p:cNvPr id="9272" name="Text Box 56"/>
            <p:cNvSpPr txBox="1">
              <a:spLocks noChangeArrowheads="1"/>
            </p:cNvSpPr>
            <p:nvPr/>
          </p:nvSpPr>
          <p:spPr bwMode="auto">
            <a:xfrm>
              <a:off x="3840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8</a:t>
              </a:r>
            </a:p>
          </p:txBody>
        </p:sp>
        <p:sp>
          <p:nvSpPr>
            <p:cNvPr id="9273" name="Text Box 57"/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9</a:t>
              </a:r>
            </a:p>
          </p:txBody>
        </p:sp>
        <p:sp>
          <p:nvSpPr>
            <p:cNvPr id="9274" name="Text Box 58"/>
            <p:cNvSpPr txBox="1">
              <a:spLocks noChangeArrowheads="1"/>
            </p:cNvSpPr>
            <p:nvPr/>
          </p:nvSpPr>
          <p:spPr bwMode="auto">
            <a:xfrm>
              <a:off x="4176" y="206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  <p:sp>
          <p:nvSpPr>
            <p:cNvPr id="9275" name="Text Box 59"/>
            <p:cNvSpPr txBox="1">
              <a:spLocks noChangeArrowheads="1"/>
            </p:cNvSpPr>
            <p:nvPr/>
          </p:nvSpPr>
          <p:spPr bwMode="auto">
            <a:xfrm>
              <a:off x="4416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5</a:t>
              </a:r>
            </a:p>
          </p:txBody>
        </p:sp>
        <p:sp>
          <p:nvSpPr>
            <p:cNvPr id="9276" name="Text Box 60"/>
            <p:cNvSpPr txBox="1">
              <a:spLocks noChangeArrowheads="1"/>
            </p:cNvSpPr>
            <p:nvPr/>
          </p:nvSpPr>
          <p:spPr bwMode="auto">
            <a:xfrm>
              <a:off x="4608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6</a:t>
              </a:r>
            </a:p>
          </p:txBody>
        </p:sp>
        <p:sp>
          <p:nvSpPr>
            <p:cNvPr id="9277" name="Text Box 61"/>
            <p:cNvSpPr txBox="1">
              <a:spLocks noChangeArrowheads="1"/>
            </p:cNvSpPr>
            <p:nvPr/>
          </p:nvSpPr>
          <p:spPr bwMode="auto">
            <a:xfrm>
              <a:off x="4800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7</a:t>
              </a:r>
            </a:p>
          </p:txBody>
        </p:sp>
        <p:sp>
          <p:nvSpPr>
            <p:cNvPr id="9278" name="Text Box 62"/>
            <p:cNvSpPr txBox="1">
              <a:spLocks noChangeArrowheads="1"/>
            </p:cNvSpPr>
            <p:nvPr/>
          </p:nvSpPr>
          <p:spPr bwMode="auto">
            <a:xfrm>
              <a:off x="4992" y="201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Potential Method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Guess a suitable potential function for which </a:t>
            </a:r>
            <a:r>
              <a:rPr lang="en-US" altLang="en-US" smtClean="0">
                <a:solidFill>
                  <a:srgbClr val="FF3300"/>
                </a:solidFill>
              </a:rPr>
              <a:t>P(n) – P(0) &gt;= 0</a:t>
            </a:r>
            <a:r>
              <a:rPr lang="en-US" altLang="en-US" smtClean="0"/>
              <a:t> for all </a:t>
            </a:r>
            <a:r>
              <a:rPr lang="en-US" altLang="en-US" smtClean="0">
                <a:solidFill>
                  <a:srgbClr val="FF3300"/>
                </a:solidFill>
              </a:rPr>
              <a:t>n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Derive amortized cost of </a:t>
            </a:r>
            <a:r>
              <a:rPr lang="en-US" altLang="en-US" smtClean="0">
                <a:solidFill>
                  <a:srgbClr val="FF3300"/>
                </a:solidFill>
              </a:rPr>
              <a:t>i</a:t>
            </a:r>
            <a:r>
              <a:rPr lang="en-US" altLang="en-US" smtClean="0"/>
              <a:t>th operation using </a:t>
            </a: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D</a:t>
            </a:r>
            <a:r>
              <a:rPr lang="en-US" altLang="en-US" smtClean="0">
                <a:solidFill>
                  <a:srgbClr val="FF3300"/>
                </a:solidFill>
              </a:rPr>
              <a:t>P  = P(i) – P(i–1)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3300"/>
                </a:solidFill>
              </a:rPr>
              <a:t>      </a:t>
            </a:r>
            <a:r>
              <a:rPr lang="en-US" altLang="en-US" sz="3200" smtClean="0">
                <a:solidFill>
                  <a:srgbClr val="FF3300"/>
                </a:solidFill>
              </a:rPr>
              <a:t>= amortized cost – actual cost</a:t>
            </a:r>
          </a:p>
          <a:p>
            <a:r>
              <a:rPr lang="en-US" altLang="en-US" smtClean="0">
                <a:solidFill>
                  <a:srgbClr val="FF3300"/>
                </a:solidFill>
              </a:rPr>
              <a:t>amortized cost = actual cost + </a:t>
            </a: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D</a:t>
            </a:r>
            <a:r>
              <a:rPr lang="en-US" altLang="en-US" smtClean="0">
                <a:solidFill>
                  <a:srgbClr val="FF33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685800"/>
          </a:xfrm>
        </p:spPr>
        <p:txBody>
          <a:bodyPr/>
          <a:lstStyle/>
          <a:p>
            <a:r>
              <a:rPr lang="en-US" altLang="en-US" sz="3600" smtClean="0"/>
              <a:t>Potential Method Example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191000"/>
            <a:ext cx="7772400" cy="2209800"/>
          </a:xfrm>
        </p:spPr>
        <p:txBody>
          <a:bodyPr/>
          <a:lstStyle/>
          <a:p>
            <a:r>
              <a:rPr lang="en-US" altLang="en-US" smtClean="0"/>
              <a:t>Guess that the potential function is  </a:t>
            </a:r>
            <a:r>
              <a:rPr lang="en-US" altLang="en-US" smtClean="0">
                <a:solidFill>
                  <a:srgbClr val="FF3300"/>
                </a:solidFill>
              </a:rPr>
              <a:t>P(i) =</a:t>
            </a:r>
            <a:r>
              <a:rPr lang="en-US" altLang="en-US" smtClean="0"/>
              <a:t> number of elements on stack after </a:t>
            </a:r>
            <a:r>
              <a:rPr lang="en-US" altLang="en-US" smtClean="0">
                <a:solidFill>
                  <a:srgbClr val="FF3300"/>
                </a:solidFill>
              </a:rPr>
              <a:t>i</a:t>
            </a:r>
            <a:r>
              <a:rPr lang="en-US" altLang="en-US" baseline="30000" smtClean="0"/>
              <a:t>th</a:t>
            </a:r>
            <a:r>
              <a:rPr lang="en-US" altLang="en-US" smtClean="0"/>
              <a:t> symbol is processed (exception is </a:t>
            </a:r>
            <a:r>
              <a:rPr lang="en-US" altLang="en-US" smtClean="0">
                <a:solidFill>
                  <a:srgbClr val="FF3300"/>
                </a:solidFill>
              </a:rPr>
              <a:t>P(n) = 2</a:t>
            </a:r>
            <a:r>
              <a:rPr lang="en-US" altLang="en-US" smtClean="0"/>
              <a:t>).</a:t>
            </a:r>
          </a:p>
          <a:p>
            <a:r>
              <a:rPr lang="en-US" altLang="en-US" smtClean="0">
                <a:solidFill>
                  <a:srgbClr val="FF3300"/>
                </a:solidFill>
              </a:rPr>
              <a:t>P(0) = 0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and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P(i) – P(0) &gt;=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0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for all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3300"/>
                </a:solidFill>
              </a:rPr>
              <a:t>i</a:t>
            </a:r>
            <a:r>
              <a:rPr lang="en-US" altLang="en-US" smtClean="0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990600" y="838200"/>
            <a:ext cx="7696200" cy="27749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   </a:t>
            </a:r>
            <a:r>
              <a:rPr lang="en-US" altLang="en-US"/>
              <a:t>create an empty stack;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    for (int i = 1; i &lt;= n; i++)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        </a:t>
            </a:r>
            <a:r>
              <a:rPr lang="en-US" altLang="en-US">
                <a:solidFill>
                  <a:srgbClr val="FF3300"/>
                </a:solidFill>
              </a:rPr>
              <a:t>// n is number of symbols in statement</a:t>
            </a:r>
            <a:r>
              <a:rPr lang="en-US" altLang="en-US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        processNextSymbol();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autoUpdateAnimBg="0"/>
      <p:bldP spid="35533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3300"/>
                </a:solidFill>
              </a:rPr>
              <a:t>i</a:t>
            </a:r>
            <a:r>
              <a:rPr lang="en-US" altLang="en-US" baseline="30000" smtClean="0"/>
              <a:t>th</a:t>
            </a:r>
            <a:r>
              <a:rPr lang="en-US" altLang="en-US" smtClean="0"/>
              <a:t> Symbol Is Not </a:t>
            </a:r>
            <a:r>
              <a:rPr lang="en-US" altLang="en-US" smtClean="0">
                <a:solidFill>
                  <a:srgbClr val="FF3300"/>
                </a:solidFill>
              </a:rPr>
              <a:t>)</a:t>
            </a:r>
            <a:r>
              <a:rPr lang="en-US" altLang="en-US" smtClean="0"/>
              <a:t> or </a:t>
            </a:r>
            <a:r>
              <a:rPr lang="en-US" altLang="en-US" smtClean="0">
                <a:solidFill>
                  <a:srgbClr val="FF3300"/>
                </a:solidFill>
              </a:rPr>
              <a:t>;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en-US" smtClean="0"/>
              <a:t>Actual cost of </a:t>
            </a:r>
            <a:r>
              <a:rPr lang="en-US" altLang="en-US" smtClean="0">
                <a:solidFill>
                  <a:srgbClr val="0066FF"/>
                </a:solidFill>
              </a:rPr>
              <a:t>processNextSymbol</a:t>
            </a:r>
            <a:r>
              <a:rPr lang="en-US" altLang="en-US" smtClean="0"/>
              <a:t> is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Number of elements on stack increases by </a:t>
            </a:r>
            <a:r>
              <a:rPr lang="en-US" altLang="en-US" smtClean="0">
                <a:solidFill>
                  <a:srgbClr val="FF3300"/>
                </a:solidFill>
              </a:rPr>
              <a:t>1</a:t>
            </a:r>
            <a:r>
              <a:rPr lang="en-US" altLang="en-US" smtClean="0"/>
              <a:t>.</a:t>
            </a:r>
          </a:p>
          <a:p>
            <a:pPr>
              <a:buFontTx/>
              <a:buChar char="·"/>
            </a:pP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D</a:t>
            </a:r>
            <a:r>
              <a:rPr lang="en-US" altLang="en-US" smtClean="0">
                <a:solidFill>
                  <a:srgbClr val="FF3300"/>
                </a:solidFill>
              </a:rPr>
              <a:t>P = P(i) – P(i–1) = 1</a:t>
            </a:r>
            <a:r>
              <a:rPr lang="en-US" altLang="en-US" smtClean="0"/>
              <a:t>.</a:t>
            </a:r>
          </a:p>
          <a:p>
            <a:r>
              <a:rPr lang="en-US" altLang="en-US" smtClean="0">
                <a:solidFill>
                  <a:srgbClr val="FF3300"/>
                </a:solidFill>
              </a:rPr>
              <a:t>amortized cost = actual cost + </a:t>
            </a:r>
            <a:r>
              <a:rPr lang="en-US" altLang="en-US" smtClean="0">
                <a:solidFill>
                  <a:srgbClr val="FF3300"/>
                </a:solidFill>
                <a:latin typeface="Symbol" panose="05050102010706020507" pitchFamily="18" charset="2"/>
              </a:rPr>
              <a:t>D</a:t>
            </a:r>
            <a:r>
              <a:rPr lang="en-US" altLang="en-US" smtClean="0">
                <a:solidFill>
                  <a:srgbClr val="FF3300"/>
                </a:solidFill>
              </a:rPr>
              <a:t>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3300"/>
                </a:solidFill>
              </a:rPr>
              <a:t>                          </a:t>
            </a:r>
            <a:r>
              <a:rPr lang="en-US" altLang="en-US" sz="3200" smtClean="0">
                <a:solidFill>
                  <a:srgbClr val="FF3300"/>
                </a:solidFill>
              </a:rPr>
              <a:t>= 1 + 1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bldLvl="3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8078</TotalTime>
  <Words>1649</Words>
  <Application>Microsoft Office PowerPoint</Application>
  <PresentationFormat>On-screen Show (4:3)</PresentationFormat>
  <Paragraphs>351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</vt:lpstr>
      <vt:lpstr>Arial</vt:lpstr>
      <vt:lpstr>Wingdings</vt:lpstr>
      <vt:lpstr>Symbol</vt:lpstr>
      <vt:lpstr>Blank Presentation</vt:lpstr>
      <vt:lpstr>Amortized Complexity</vt:lpstr>
      <vt:lpstr>Potential Function P()</vt:lpstr>
      <vt:lpstr>Potential Function Example</vt:lpstr>
      <vt:lpstr>Accounting Method</vt:lpstr>
      <vt:lpstr>Accounting Method Example</vt:lpstr>
      <vt:lpstr>Accounting Method Example</vt:lpstr>
      <vt:lpstr>Potential Method</vt:lpstr>
      <vt:lpstr>Potential Method Example</vt:lpstr>
      <vt:lpstr>ith Symbol Is Not ) or ;</vt:lpstr>
      <vt:lpstr>ith Symbol Is )</vt:lpstr>
      <vt:lpstr>ith Symbol Is ;</vt:lpstr>
      <vt:lpstr>Binary Counter</vt:lpstr>
      <vt:lpstr>Worst-Case Method</vt:lpstr>
      <vt:lpstr>Aggregate Method</vt:lpstr>
      <vt:lpstr>Aggregate Method</vt:lpstr>
      <vt:lpstr>Accounting Method</vt:lpstr>
      <vt:lpstr>2nd Increment.</vt:lpstr>
      <vt:lpstr>3rd Increment.</vt:lpstr>
      <vt:lpstr>4th Increment.</vt:lpstr>
      <vt:lpstr>Accounting Method</vt:lpstr>
      <vt:lpstr>Potential Method</vt:lpstr>
      <vt:lpstr>Potential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Nha Tran Phong</cp:lastModifiedBy>
  <cp:revision>323</cp:revision>
  <cp:lastPrinted>2000-03-30T20:56:41Z</cp:lastPrinted>
  <dcterms:created xsi:type="dcterms:W3CDTF">1995-06-17T23:31:02Z</dcterms:created>
  <dcterms:modified xsi:type="dcterms:W3CDTF">2024-08-27T09:07:51Z</dcterms:modified>
</cp:coreProperties>
</file>