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uli Bold" charset="1" panose="00000800000000000000"/>
      <p:regular r:id="rId21"/>
    </p:embeddedFont>
    <p:embeddedFont>
      <p:font typeface="Cabin" charset="1" panose="00000500000000000000"/>
      <p:regular r:id="rId22"/>
    </p:embeddedFont>
    <p:embeddedFont>
      <p:font typeface="Muli Ultra-Bold" charset="1" panose="000009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5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1315441"/>
            <a:ext cx="9009410" cy="6082798"/>
            <a:chOff x="0" y="0"/>
            <a:chExt cx="3286657" cy="22190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219021"/>
            </a:xfrm>
            <a:custGeom>
              <a:avLst/>
              <a:gdLst/>
              <a:ahLst/>
              <a:cxnLst/>
              <a:rect r="r" b="b" t="t" l="l"/>
              <a:pathLst>
                <a:path h="2219021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-2156129" y="8872350"/>
            <a:ext cx="6662470" cy="1611106"/>
          </a:xfrm>
          <a:custGeom>
            <a:avLst/>
            <a:gdLst/>
            <a:ahLst/>
            <a:cxnLst/>
            <a:rect r="r" b="b" t="t" l="l"/>
            <a:pathLst>
              <a:path h="1611106" w="6662470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91434" y="-196457"/>
            <a:ext cx="5652695" cy="1366924"/>
          </a:xfrm>
          <a:custGeom>
            <a:avLst/>
            <a:gdLst/>
            <a:ahLst/>
            <a:cxnLst/>
            <a:rect r="r" b="b" t="t" l="l"/>
            <a:pathLst>
              <a:path h="1366924" w="5652695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61150" y="1315441"/>
            <a:ext cx="7087021" cy="7701883"/>
            <a:chOff x="0" y="0"/>
            <a:chExt cx="2585364" cy="28096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85364" cy="2809668"/>
            </a:xfrm>
            <a:custGeom>
              <a:avLst/>
              <a:gdLst/>
              <a:ahLst/>
              <a:cxnLst/>
              <a:rect r="r" b="b" t="t" l="l"/>
              <a:pathLst>
                <a:path h="280966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692016" y="4401714"/>
            <a:ext cx="6225288" cy="3893634"/>
          </a:xfrm>
          <a:custGeom>
            <a:avLst/>
            <a:gdLst/>
            <a:ahLst/>
            <a:cxnLst/>
            <a:rect r="r" b="b" t="t" l="l"/>
            <a:pathLst>
              <a:path h="3893634" w="6225288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00246" y="300172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03414">
            <a:off x="11173930" y="3499519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690344" y="1991652"/>
            <a:ext cx="2228632" cy="1815322"/>
          </a:xfrm>
          <a:custGeom>
            <a:avLst/>
            <a:gdLst/>
            <a:ahLst/>
            <a:cxnLst/>
            <a:rect r="r" b="b" t="t" l="l"/>
            <a:pathLst>
              <a:path h="1815322" w="222863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437079" y="1229792"/>
            <a:ext cx="7946241" cy="6343844"/>
            <a:chOff x="0" y="0"/>
            <a:chExt cx="10594989" cy="8458459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0"/>
              <a:ext cx="10594989" cy="689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589"/>
                </a:lnSpc>
              </a:pPr>
              <a:r>
                <a:rPr lang="en-US" sz="11324" spc="-169">
                  <a:solidFill>
                    <a:srgbClr val="003EA8"/>
                  </a:solidFill>
                  <a:latin typeface="Muli Bold"/>
                </a:rPr>
                <a:t>Bài thuyết trình cuối khóa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251959"/>
              <a:ext cx="10594989" cy="1206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199"/>
                </a:lnSpc>
              </a:pPr>
              <a:r>
                <a:rPr lang="en-US" sz="5999">
                  <a:solidFill>
                    <a:srgbClr val="000000"/>
                  </a:solidFill>
                  <a:latin typeface="Cabin"/>
                </a:rPr>
                <a:t>Siêu anh hùng diệt quái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21297" y="3556502"/>
            <a:ext cx="9009410" cy="5777998"/>
            <a:chOff x="0" y="0"/>
            <a:chExt cx="3286657" cy="21078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107829"/>
            </a:xfrm>
            <a:custGeom>
              <a:avLst/>
              <a:gdLst/>
              <a:ahLst/>
              <a:cxnLst/>
              <a:rect r="r" b="b" t="t" l="l"/>
              <a:pathLst>
                <a:path h="2107829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3556502"/>
            <a:ext cx="7087021" cy="5777998"/>
            <a:chOff x="0" y="0"/>
            <a:chExt cx="2585364" cy="21078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5364" cy="2107829"/>
            </a:xfrm>
            <a:custGeom>
              <a:avLst/>
              <a:gdLst/>
              <a:ahLst/>
              <a:cxnLst/>
              <a:rect r="r" b="b" t="t" l="l"/>
              <a:pathLst>
                <a:path h="2107829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05495" y="973442"/>
            <a:ext cx="16425212" cy="1919447"/>
            <a:chOff x="0" y="0"/>
            <a:chExt cx="5991962" cy="7002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91962" cy="700219"/>
            </a:xfrm>
            <a:custGeom>
              <a:avLst/>
              <a:gdLst/>
              <a:ahLst/>
              <a:cxnLst/>
              <a:rect r="r" b="b" t="t" l="l"/>
              <a:pathLst>
                <a:path h="700219" w="5991962">
                  <a:moveTo>
                    <a:pt x="0" y="0"/>
                  </a:moveTo>
                  <a:lnTo>
                    <a:pt x="5991962" y="0"/>
                  </a:lnTo>
                  <a:lnTo>
                    <a:pt x="5991962" y="700219"/>
                  </a:lnTo>
                  <a:lnTo>
                    <a:pt x="0" y="7002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517834" y="389330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26857" y="8505307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94337" y="561981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62058" y="451035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62284" y="3593408"/>
            <a:ext cx="7130232" cy="5704186"/>
          </a:xfrm>
          <a:custGeom>
            <a:avLst/>
            <a:gdLst/>
            <a:ahLst/>
            <a:cxnLst/>
            <a:rect r="r" b="b" t="t" l="l"/>
            <a:pathLst>
              <a:path h="5704186" w="7130232">
                <a:moveTo>
                  <a:pt x="0" y="0"/>
                </a:moveTo>
                <a:lnTo>
                  <a:pt x="7130232" y="0"/>
                </a:lnTo>
                <a:lnTo>
                  <a:pt x="7130232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946" r="0" b="-5946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51699" y="1200639"/>
            <a:ext cx="10200643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003EA8"/>
                </a:solidFill>
                <a:latin typeface="Muli Bold"/>
              </a:rPr>
              <a:t>4. Giới thiệu nhân vật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52021" y="4530415"/>
            <a:ext cx="7747962" cy="245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BE2423"/>
                </a:solidFill>
                <a:latin typeface="Muli Bold"/>
              </a:rPr>
              <a:t>Nhân vật quái thú KaMen</a:t>
            </a:r>
          </a:p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003EA8"/>
                </a:solidFill>
                <a:latin typeface="Muli Bold"/>
              </a:rPr>
              <a:t>Công dụng . Tấn công bằng đá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21297" y="3556502"/>
            <a:ext cx="9009410" cy="5777998"/>
            <a:chOff x="0" y="0"/>
            <a:chExt cx="3286657" cy="21078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107829"/>
            </a:xfrm>
            <a:custGeom>
              <a:avLst/>
              <a:gdLst/>
              <a:ahLst/>
              <a:cxnLst/>
              <a:rect r="r" b="b" t="t" l="l"/>
              <a:pathLst>
                <a:path h="2107829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3556502"/>
            <a:ext cx="7087021" cy="5777998"/>
            <a:chOff x="0" y="0"/>
            <a:chExt cx="2585364" cy="21078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5364" cy="2107829"/>
            </a:xfrm>
            <a:custGeom>
              <a:avLst/>
              <a:gdLst/>
              <a:ahLst/>
              <a:cxnLst/>
              <a:rect r="r" b="b" t="t" l="l"/>
              <a:pathLst>
                <a:path h="2107829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05495" y="973442"/>
            <a:ext cx="16425212" cy="1919447"/>
            <a:chOff x="0" y="0"/>
            <a:chExt cx="5991962" cy="7002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91962" cy="700219"/>
            </a:xfrm>
            <a:custGeom>
              <a:avLst/>
              <a:gdLst/>
              <a:ahLst/>
              <a:cxnLst/>
              <a:rect r="r" b="b" t="t" l="l"/>
              <a:pathLst>
                <a:path h="700219" w="5991962">
                  <a:moveTo>
                    <a:pt x="0" y="0"/>
                  </a:moveTo>
                  <a:lnTo>
                    <a:pt x="5991962" y="0"/>
                  </a:lnTo>
                  <a:lnTo>
                    <a:pt x="5991962" y="700219"/>
                  </a:lnTo>
                  <a:lnTo>
                    <a:pt x="0" y="7002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517834" y="389330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26857" y="8505307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94337" y="561981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62058" y="451035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62284" y="3630314"/>
            <a:ext cx="7130232" cy="5704186"/>
          </a:xfrm>
          <a:custGeom>
            <a:avLst/>
            <a:gdLst/>
            <a:ahLst/>
            <a:cxnLst/>
            <a:rect r="r" b="b" t="t" l="l"/>
            <a:pathLst>
              <a:path h="5704186" w="7130232">
                <a:moveTo>
                  <a:pt x="0" y="0"/>
                </a:moveTo>
                <a:lnTo>
                  <a:pt x="7130232" y="0"/>
                </a:lnTo>
                <a:lnTo>
                  <a:pt x="7130232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111" t="0" r="-4111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51699" y="1210164"/>
            <a:ext cx="10200643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0"/>
              </a:lnSpc>
            </a:pPr>
            <a:r>
              <a:rPr lang="en-US" sz="7900">
                <a:solidFill>
                  <a:srgbClr val="003EA8"/>
                </a:solidFill>
                <a:latin typeface="Muli Bold"/>
              </a:rPr>
              <a:t>4. Giới thiệu nhân vật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4741205"/>
            <a:ext cx="7747962" cy="245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BE2423"/>
                </a:solidFill>
                <a:latin typeface="Muli Bold"/>
              </a:rPr>
              <a:t>Nhân vật quái thú KaiKun</a:t>
            </a:r>
          </a:p>
          <a:p>
            <a:pPr algn="ctr">
              <a:lnSpc>
                <a:spcPts val="6579"/>
              </a:lnSpc>
            </a:pPr>
            <a:r>
              <a:rPr lang="en-US" sz="4699">
                <a:solidFill>
                  <a:srgbClr val="003EA8"/>
                </a:solidFill>
                <a:latin typeface="Muli Bold"/>
              </a:rPr>
              <a:t>Công dụng .Tấn công bằng đạn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45245" cy="1906519"/>
            <a:chOff x="0" y="0"/>
            <a:chExt cx="5999270" cy="695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270" cy="695503"/>
            </a:xfrm>
            <a:custGeom>
              <a:avLst/>
              <a:gdLst/>
              <a:ahLst/>
              <a:cxnLst/>
              <a:rect r="r" b="b" t="t" l="l"/>
              <a:pathLst>
                <a:path h="695503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4232334" y="3708562"/>
            <a:ext cx="4405713" cy="7525286"/>
          </a:xfrm>
          <a:custGeom>
            <a:avLst/>
            <a:gdLst/>
            <a:ahLst/>
            <a:cxnLst/>
            <a:rect r="r" b="b" t="t" l="l"/>
            <a:pathLst>
              <a:path h="7525286" w="4405713">
                <a:moveTo>
                  <a:pt x="4405713" y="0"/>
                </a:moveTo>
                <a:lnTo>
                  <a:pt x="0" y="0"/>
                </a:lnTo>
                <a:lnTo>
                  <a:pt x="0" y="7525287"/>
                </a:lnTo>
                <a:lnTo>
                  <a:pt x="4405713" y="7525287"/>
                </a:lnTo>
                <a:lnTo>
                  <a:pt x="440571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61525" y="924697"/>
            <a:ext cx="10364949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3EA8"/>
                </a:solidFill>
                <a:latin typeface="Muli Bold"/>
              </a:rPr>
              <a:t>5. DEMO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3879" y="-156776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11526" y="8735435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44937" cy="1906519"/>
            <a:chOff x="0" y="0"/>
            <a:chExt cx="5999157" cy="695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157" cy="695503"/>
            </a:xfrm>
            <a:custGeom>
              <a:avLst/>
              <a:gdLst/>
              <a:ahLst/>
              <a:cxnLst/>
              <a:rect r="r" b="b" t="t" l="l"/>
              <a:pathLst>
                <a:path h="695503" w="5999157">
                  <a:moveTo>
                    <a:pt x="0" y="0"/>
                  </a:moveTo>
                  <a:lnTo>
                    <a:pt x="5999157" y="0"/>
                  </a:lnTo>
                  <a:lnTo>
                    <a:pt x="5999157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491067" y="924664"/>
            <a:ext cx="13265837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003EA8"/>
                </a:solidFill>
                <a:latin typeface="Muli Bold"/>
              </a:rPr>
              <a:t>6. ĐÁNH GIÁ CÁ NHÂN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3287292"/>
            <a:ext cx="7502281" cy="5757653"/>
            <a:chOff x="0" y="0"/>
            <a:chExt cx="2736853" cy="21004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36853" cy="2100407"/>
            </a:xfrm>
            <a:custGeom>
              <a:avLst/>
              <a:gdLst/>
              <a:ahLst/>
              <a:cxnLst/>
              <a:rect r="r" b="b" t="t" l="l"/>
              <a:pathLst>
                <a:path h="2100407" w="2736853">
                  <a:moveTo>
                    <a:pt x="0" y="0"/>
                  </a:moveTo>
                  <a:lnTo>
                    <a:pt x="2736853" y="0"/>
                  </a:lnTo>
                  <a:lnTo>
                    <a:pt x="2736853" y="2100407"/>
                  </a:lnTo>
                  <a:lnTo>
                    <a:pt x="0" y="21004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364808" y="3287292"/>
            <a:ext cx="7531079" cy="5757653"/>
            <a:chOff x="0" y="0"/>
            <a:chExt cx="2747358" cy="21004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7358" cy="2100407"/>
            </a:xfrm>
            <a:custGeom>
              <a:avLst/>
              <a:gdLst/>
              <a:ahLst/>
              <a:cxnLst/>
              <a:rect r="r" b="b" t="t" l="l"/>
              <a:pathLst>
                <a:path h="2100407" w="2747358">
                  <a:moveTo>
                    <a:pt x="0" y="0"/>
                  </a:moveTo>
                  <a:lnTo>
                    <a:pt x="2747358" y="0"/>
                  </a:lnTo>
                  <a:lnTo>
                    <a:pt x="2747358" y="2100407"/>
                  </a:lnTo>
                  <a:lnTo>
                    <a:pt x="0" y="210040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49534" y="4185310"/>
            <a:ext cx="6260614" cy="2918472"/>
            <a:chOff x="0" y="0"/>
            <a:chExt cx="8347485" cy="389129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8347485" cy="905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89"/>
                </a:lnSpc>
              </a:pPr>
              <a:r>
                <a:rPr lang="en-US" sz="4299">
                  <a:solidFill>
                    <a:srgbClr val="003EA8"/>
                  </a:solidFill>
                  <a:latin typeface="Muli Bold"/>
                </a:rPr>
                <a:t>Điểm mạnh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181115"/>
              <a:ext cx="8347485" cy="2710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906769" indent="-453384" lvl="1">
                <a:lnSpc>
                  <a:spcPts val="5459"/>
                </a:lnSpc>
                <a:buFont typeface="Arial"/>
                <a:buChar char="•"/>
              </a:pPr>
              <a:r>
                <a:rPr lang="en-US" sz="4199">
                  <a:solidFill>
                    <a:srgbClr val="000000"/>
                  </a:solidFill>
                  <a:latin typeface="Cabin"/>
                </a:rPr>
                <a:t>Giao diện nhân vật đẹp </a:t>
              </a:r>
            </a:p>
            <a:p>
              <a:pPr algn="l" marL="906769" indent="-453384" lvl="1">
                <a:lnSpc>
                  <a:spcPts val="5459"/>
                </a:lnSpc>
                <a:buFont typeface="Arial"/>
                <a:buChar char="•"/>
              </a:pPr>
              <a:r>
                <a:rPr lang="en-US" sz="4199">
                  <a:solidFill>
                    <a:srgbClr val="000000"/>
                  </a:solidFill>
                  <a:latin typeface="Cabin"/>
                </a:rPr>
                <a:t>Con áp dụng được kiến đã học để làm trò chơi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11791" y="4185310"/>
            <a:ext cx="6632769" cy="2962287"/>
            <a:chOff x="0" y="0"/>
            <a:chExt cx="8843692" cy="394971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8843692" cy="963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79"/>
                </a:lnSpc>
              </a:pPr>
              <a:r>
                <a:rPr lang="en-US" sz="4599">
                  <a:solidFill>
                    <a:srgbClr val="003EA8"/>
                  </a:solidFill>
                  <a:latin typeface="Muli Bold"/>
                </a:rPr>
                <a:t>Điểm yếu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239535"/>
              <a:ext cx="8843692" cy="2710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906769" indent="-453384" lvl="1">
                <a:lnSpc>
                  <a:spcPts val="5459"/>
                </a:lnSpc>
                <a:buFont typeface="Arial"/>
                <a:buChar char="•"/>
              </a:pPr>
              <a:r>
                <a:rPr lang="en-US" sz="4199">
                  <a:solidFill>
                    <a:srgbClr val="000000"/>
                  </a:solidFill>
                  <a:latin typeface="Cabin"/>
                </a:rPr>
                <a:t>Trò chơi còn ít màn chơi </a:t>
              </a:r>
            </a:p>
            <a:p>
              <a:pPr algn="l" marL="906769" indent="-453384" lvl="1">
                <a:lnSpc>
                  <a:spcPts val="5459"/>
                </a:lnSpc>
                <a:buFont typeface="Arial"/>
                <a:buChar char="•"/>
              </a:pPr>
              <a:r>
                <a:rPr lang="en-US" sz="4199">
                  <a:solidFill>
                    <a:srgbClr val="000000"/>
                  </a:solidFill>
                  <a:latin typeface="Cabin"/>
                </a:rPr>
                <a:t>Thiếu nhiều chức năng</a:t>
              </a:r>
            </a:p>
            <a:p>
              <a:pPr algn="l" marL="906769" indent="-453384" lvl="1">
                <a:lnSpc>
                  <a:spcPts val="5459"/>
                </a:lnSpc>
                <a:buFont typeface="Arial"/>
                <a:buChar char="•"/>
              </a:pPr>
              <a:r>
                <a:rPr lang="en-US" sz="4199">
                  <a:solidFill>
                    <a:srgbClr val="000000"/>
                  </a:solidFill>
                  <a:latin typeface="Cabin"/>
                </a:rPr>
                <a:t>Chưa có nhiều âm thanh 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923192" y="-16682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529" y="16474"/>
            <a:ext cx="16444941" cy="934419"/>
            <a:chOff x="0" y="0"/>
            <a:chExt cx="5999159" cy="3408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99159" cy="340879"/>
            </a:xfrm>
            <a:custGeom>
              <a:avLst/>
              <a:gdLst/>
              <a:ahLst/>
              <a:cxnLst/>
              <a:rect r="r" b="b" t="t" l="l"/>
              <a:pathLst>
                <a:path h="340879" w="5999159">
                  <a:moveTo>
                    <a:pt x="0" y="0"/>
                  </a:moveTo>
                  <a:lnTo>
                    <a:pt x="5999159" y="0"/>
                  </a:lnTo>
                  <a:lnTo>
                    <a:pt x="5999159" y="340879"/>
                  </a:lnTo>
                  <a:lnTo>
                    <a:pt x="0" y="3408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278358">
            <a:off x="13186236" y="8760183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09762" y="773540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3671" y="95089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84272" y="2808640"/>
            <a:ext cx="10319457" cy="6449660"/>
          </a:xfrm>
          <a:custGeom>
            <a:avLst/>
            <a:gdLst/>
            <a:ahLst/>
            <a:cxnLst/>
            <a:rect r="r" b="b" t="t" l="l"/>
            <a:pathLst>
              <a:path h="6449660" w="10319457">
                <a:moveTo>
                  <a:pt x="0" y="0"/>
                </a:moveTo>
                <a:lnTo>
                  <a:pt x="10319456" y="0"/>
                </a:lnTo>
                <a:lnTo>
                  <a:pt x="10319456" y="6449660"/>
                </a:lnTo>
                <a:lnTo>
                  <a:pt x="0" y="64496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70050" y="1267464"/>
            <a:ext cx="14750492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9"/>
              </a:lnSpc>
            </a:pPr>
            <a:r>
              <a:rPr lang="en-US" sz="7799">
                <a:solidFill>
                  <a:srgbClr val="003EA8"/>
                </a:solidFill>
                <a:latin typeface="Muli Bold"/>
              </a:rPr>
              <a:t>7.HỎI ĐÁP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409153" y="3709873"/>
            <a:ext cx="8045761" cy="2867254"/>
            <a:chOff x="0" y="0"/>
            <a:chExt cx="2935115" cy="10459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35115" cy="1045982"/>
            </a:xfrm>
            <a:custGeom>
              <a:avLst/>
              <a:gdLst/>
              <a:ahLst/>
              <a:cxnLst/>
              <a:rect r="r" b="b" t="t" l="l"/>
              <a:pathLst>
                <a:path h="1045982" w="2935115">
                  <a:moveTo>
                    <a:pt x="0" y="0"/>
                  </a:moveTo>
                  <a:lnTo>
                    <a:pt x="2935115" y="0"/>
                  </a:lnTo>
                  <a:lnTo>
                    <a:pt x="2935115" y="1045982"/>
                  </a:lnTo>
                  <a:lnTo>
                    <a:pt x="0" y="104598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477113" y="4606224"/>
            <a:ext cx="8059300" cy="122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6"/>
              </a:lnSpc>
            </a:pPr>
            <a:r>
              <a:rPr lang="en-US" sz="7899">
                <a:solidFill>
                  <a:srgbClr val="003EA8"/>
                </a:solidFill>
                <a:latin typeface="Muli Bold"/>
              </a:rPr>
              <a:t>       THANK YOU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7088098" y="8311309"/>
            <a:ext cx="4111803" cy="1457821"/>
          </a:xfrm>
          <a:custGeom>
            <a:avLst/>
            <a:gdLst/>
            <a:ahLst/>
            <a:cxnLst/>
            <a:rect r="r" b="b" t="t" l="l"/>
            <a:pathLst>
              <a:path h="1457821" w="4111803">
                <a:moveTo>
                  <a:pt x="4111804" y="0"/>
                </a:moveTo>
                <a:lnTo>
                  <a:pt x="0" y="0"/>
                </a:lnTo>
                <a:lnTo>
                  <a:pt x="0" y="1457821"/>
                </a:lnTo>
                <a:lnTo>
                  <a:pt x="4111804" y="1457821"/>
                </a:lnTo>
                <a:lnTo>
                  <a:pt x="41118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41250" y="656871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7084" y="491754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80808"/>
            <a:ext cx="16439375" cy="3503822"/>
            <a:chOff x="0" y="0"/>
            <a:chExt cx="5997128" cy="12782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7129" cy="1278204"/>
            </a:xfrm>
            <a:custGeom>
              <a:avLst/>
              <a:gdLst/>
              <a:ahLst/>
              <a:cxnLst/>
              <a:rect r="r" b="b" t="t" l="l"/>
              <a:pathLst>
                <a:path h="1278204" w="5997129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05495" y="4534121"/>
          <a:ext cx="16439375" cy="3855656"/>
        </p:xfrm>
        <a:graphic>
          <a:graphicData uri="http://schemas.openxmlformats.org/drawingml/2006/table">
            <a:tbl>
              <a:tblPr/>
              <a:tblGrid>
                <a:gridCol w="8252482"/>
                <a:gridCol w="8186893"/>
              </a:tblGrid>
              <a:tr h="12644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bin"/>
                        </a:rPr>
                        <a:t> 1 . Giới thiệu bản thân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bin"/>
                        </a:rPr>
                        <a:t>4. Nhân vật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6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bin"/>
                        </a:rPr>
                        <a:t>2 . Sản phẩm - Quá trình làm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bin"/>
                        </a:rPr>
                        <a:t>5. Demo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50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bin"/>
                        </a:rPr>
                        <a:t>3. Cách chơi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Cabin"/>
                        </a:rPr>
                        <a:t>6. Đánh giá cá nhân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6564318" y="8709182"/>
            <a:ext cx="5121728" cy="902957"/>
            <a:chOff x="0" y="0"/>
            <a:chExt cx="6828971" cy="1203943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828971" cy="1203943"/>
              <a:chOff x="0" y="0"/>
              <a:chExt cx="1868420" cy="32940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68420" cy="329401"/>
              </a:xfrm>
              <a:custGeom>
                <a:avLst/>
                <a:gdLst/>
                <a:ahLst/>
                <a:cxnLst/>
                <a:rect r="r" b="b" t="t" l="l"/>
                <a:pathLst>
                  <a:path h="329401" w="1868420">
                    <a:moveTo>
                      <a:pt x="0" y="0"/>
                    </a:moveTo>
                    <a:lnTo>
                      <a:pt x="1868420" y="0"/>
                    </a:lnTo>
                    <a:lnTo>
                      <a:pt x="1868420" y="329401"/>
                    </a:lnTo>
                    <a:lnTo>
                      <a:pt x="0" y="32940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444513" y="197900"/>
              <a:ext cx="5939945" cy="817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03EA8"/>
                  </a:solidFill>
                  <a:latin typeface="Cabin"/>
                </a:rPr>
                <a:t>7 Hỏi đáp và cảm ơn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989663" y="8797919"/>
            <a:ext cx="7147788" cy="1728465"/>
          </a:xfrm>
          <a:custGeom>
            <a:avLst/>
            <a:gdLst/>
            <a:ahLst/>
            <a:cxnLst/>
            <a:rect r="r" b="b" t="t" l="l"/>
            <a:pathLst>
              <a:path h="1728465" w="7147788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702764" y="89422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18882" y="-4113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608297" y="158885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60195" y="1247996"/>
            <a:ext cx="13395565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Mục lục</a:t>
            </a:r>
          </a:p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Gồm 7 phần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9009410" cy="1907038"/>
            <a:chOff x="0" y="0"/>
            <a:chExt cx="3286657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695693"/>
            </a:xfrm>
            <a:custGeom>
              <a:avLst/>
              <a:gdLst/>
              <a:ahLst/>
              <a:cxnLst/>
              <a:rect r="r" b="b" t="t" l="l"/>
              <a:pathLst>
                <a:path h="695693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2915205"/>
            <a:ext cx="9009410" cy="5787794"/>
            <a:chOff x="0" y="0"/>
            <a:chExt cx="3286657" cy="2111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6657" cy="2111403"/>
            </a:xfrm>
            <a:custGeom>
              <a:avLst/>
              <a:gdLst/>
              <a:ahLst/>
              <a:cxnLst/>
              <a:rect r="r" b="b" t="t" l="l"/>
              <a:pathLst>
                <a:path h="2111403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61150" y="657204"/>
            <a:ext cx="7087021" cy="8045795"/>
            <a:chOff x="0" y="0"/>
            <a:chExt cx="2585364" cy="2935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85364" cy="2935128"/>
            </a:xfrm>
            <a:custGeom>
              <a:avLst/>
              <a:gdLst/>
              <a:ahLst/>
              <a:cxnLst/>
              <a:rect r="r" b="b" t="t" l="l"/>
              <a:pathLst>
                <a:path h="293512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935128"/>
                  </a:lnTo>
                  <a:lnTo>
                    <a:pt x="0" y="29351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626673" y="1011978"/>
            <a:ext cx="6355975" cy="7351955"/>
            <a:chOff x="0" y="0"/>
            <a:chExt cx="8474633" cy="980260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/>
            <a:srcRect l="0" t="5017" r="0" b="5017"/>
            <a:stretch>
              <a:fillRect/>
            </a:stretch>
          </p:blipFill>
          <p:spPr>
            <a:xfrm flipH="false" flipV="false">
              <a:off x="0" y="0"/>
              <a:ext cx="8474633" cy="9802607"/>
            </a:xfrm>
            <a:prstGeom prst="rect">
              <a:avLst/>
            </a:prstGeom>
          </p:spPr>
        </p:pic>
      </p:grpSp>
      <p:sp>
        <p:nvSpPr>
          <p:cNvPr name="Freeform 11" id="11"/>
          <p:cNvSpPr/>
          <p:nvPr/>
        </p:nvSpPr>
        <p:spPr>
          <a:xfrm flipH="false" flipV="false" rot="0">
            <a:off x="15301511" y="-20727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8469322" y="9150674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5787" y="29178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15883" y="1177336"/>
            <a:ext cx="8028117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>
                <a:solidFill>
                  <a:srgbClr val="003EA8"/>
                </a:solidFill>
                <a:latin typeface="Muli Bold"/>
              </a:rPr>
              <a:t>1 Giới thiệu bản thân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884529" y="4120814"/>
            <a:ext cx="7051342" cy="3842858"/>
            <a:chOff x="0" y="0"/>
            <a:chExt cx="9401790" cy="512381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38100"/>
              <a:ext cx="9398777" cy="905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9"/>
                </a:lnSpc>
              </a:pPr>
              <a:r>
                <a:rPr lang="en-US" sz="4299">
                  <a:solidFill>
                    <a:srgbClr val="003EA8"/>
                  </a:solidFill>
                  <a:latin typeface="Muli Bold"/>
                </a:rPr>
                <a:t>Họ và tên : Phan Trần Phú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092250"/>
              <a:ext cx="9398777" cy="905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9"/>
                </a:lnSpc>
              </a:pPr>
              <a:r>
                <a:rPr lang="en-US" sz="4299">
                  <a:solidFill>
                    <a:srgbClr val="003EA8"/>
                  </a:solidFill>
                  <a:latin typeface="Muli Bold"/>
                </a:rPr>
                <a:t>Học lớp : 6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012" y="4218724"/>
              <a:ext cx="9398777" cy="905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9"/>
                </a:lnSpc>
              </a:pPr>
              <a:r>
                <a:rPr lang="en-US" sz="4299">
                  <a:solidFill>
                    <a:srgbClr val="003EA8"/>
                  </a:solidFill>
                  <a:latin typeface="Muli Bold"/>
                </a:rPr>
                <a:t>Sở thích : Bơi , đánh cầu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45245" cy="1906519"/>
            <a:chOff x="0" y="0"/>
            <a:chExt cx="5999270" cy="695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270" cy="695503"/>
            </a:xfrm>
            <a:custGeom>
              <a:avLst/>
              <a:gdLst/>
              <a:ahLst/>
              <a:cxnLst/>
              <a:rect r="r" b="b" t="t" l="l"/>
              <a:pathLst>
                <a:path h="695503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625957" y="2915205"/>
            <a:ext cx="7724783" cy="5768744"/>
            <a:chOff x="0" y="0"/>
            <a:chExt cx="2818022" cy="21044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8022" cy="2104453"/>
            </a:xfrm>
            <a:custGeom>
              <a:avLst/>
              <a:gdLst/>
              <a:ahLst/>
              <a:cxnLst/>
              <a:rect r="r" b="b" t="t" l="l"/>
              <a:pathLst>
                <a:path h="2104453" w="2818022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26069" y="2915205"/>
            <a:ext cx="8358265" cy="5768744"/>
            <a:chOff x="0" y="0"/>
            <a:chExt cx="3049118" cy="21044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49118" cy="2104453"/>
            </a:xfrm>
            <a:custGeom>
              <a:avLst/>
              <a:gdLst/>
              <a:ahLst/>
              <a:cxnLst/>
              <a:rect r="r" b="b" t="t" l="l"/>
              <a:pathLst>
                <a:path h="2104453" w="3049118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31960" y="3545972"/>
            <a:ext cx="5778474" cy="4507210"/>
          </a:xfrm>
          <a:custGeom>
            <a:avLst/>
            <a:gdLst/>
            <a:ahLst/>
            <a:cxnLst/>
            <a:rect r="r" b="b" t="t" l="l"/>
            <a:pathLst>
              <a:path h="4507210" w="5778474">
                <a:moveTo>
                  <a:pt x="0" y="0"/>
                </a:moveTo>
                <a:lnTo>
                  <a:pt x="5778474" y="0"/>
                </a:lnTo>
                <a:lnTo>
                  <a:pt x="5778474" y="4507210"/>
                </a:lnTo>
                <a:lnTo>
                  <a:pt x="0" y="4507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03414">
            <a:off x="16137868" y="4585735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852463" y="996101"/>
            <a:ext cx="1458307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2 . Sản phẩm - Quá trình làm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61712" y="3295954"/>
            <a:ext cx="8222622" cy="4773406"/>
            <a:chOff x="0" y="0"/>
            <a:chExt cx="10963497" cy="636454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5426223"/>
              <a:ext cx="10963497" cy="93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19"/>
                </a:lnSpc>
              </a:pPr>
              <a:r>
                <a:rPr lang="en-US" sz="4399">
                  <a:solidFill>
                    <a:srgbClr val="003EA8"/>
                  </a:solidFill>
                  <a:latin typeface="Muli Bold"/>
                </a:rPr>
                <a:t>Cốt truyện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926577"/>
              <a:ext cx="10963497" cy="9383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19"/>
                </a:lnSpc>
              </a:pPr>
              <a:r>
                <a:rPr lang="en-US" sz="4399">
                  <a:solidFill>
                    <a:srgbClr val="003EA8"/>
                  </a:solidFill>
                  <a:latin typeface="Muli Bold"/>
                </a:rPr>
                <a:t>Sản phẩm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47625"/>
              <a:ext cx="10963497" cy="1903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19"/>
                </a:lnSpc>
              </a:pPr>
              <a:r>
                <a:rPr lang="en-US" sz="4399">
                  <a:solidFill>
                    <a:srgbClr val="003EA8"/>
                  </a:solidFill>
                  <a:latin typeface="Muli Bold"/>
                </a:rPr>
                <a:t>Tên trò chơi : </a:t>
              </a:r>
              <a:r>
                <a:rPr lang="en-US" sz="4399">
                  <a:solidFill>
                    <a:srgbClr val="FF7F74"/>
                  </a:solidFill>
                  <a:latin typeface="Muli Bold"/>
                </a:rPr>
                <a:t>Siêu anh hùng diệt quái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203414">
            <a:off x="11489227" y="4583034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8358">
            <a:off x="13186236" y="8430575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4536975"/>
            <a:ext cx="15795020" cy="3535020"/>
            <a:chOff x="0" y="0"/>
            <a:chExt cx="5762066" cy="12895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62066" cy="1289585"/>
            </a:xfrm>
            <a:custGeom>
              <a:avLst/>
              <a:gdLst/>
              <a:ahLst/>
              <a:cxnLst/>
              <a:rect r="r" b="b" t="t" l="l"/>
              <a:pathLst>
                <a:path h="1289585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9294" y="657204"/>
            <a:ext cx="15795020" cy="3535020"/>
            <a:chOff x="0" y="0"/>
            <a:chExt cx="5762066" cy="12895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62066" cy="1289585"/>
            </a:xfrm>
            <a:custGeom>
              <a:avLst/>
              <a:gdLst/>
              <a:ahLst/>
              <a:cxnLst/>
              <a:rect r="r" b="b" t="t" l="l"/>
              <a:pathLst>
                <a:path h="1289585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4972495" y="7296334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5533751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1" y="1961966"/>
                </a:lnTo>
                <a:lnTo>
                  <a:pt x="55337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218246" y="7296334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24203" y="5155135"/>
            <a:ext cx="11912239" cy="227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Muli Bold"/>
              </a:rPr>
              <a:t>Trong một thế giới huyền bí ; khu rừng bóng tối là nơi trú ngụ của vô số quái vật đáng sợ . chúng đoe dạ cuộc sống yên bình của người dân khắp nơi . Bạn nhập vai một siêu anh hùng với sức mạnh phi thường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70659" y="1851309"/>
            <a:ext cx="13892290" cy="105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4"/>
              </a:lnSpc>
            </a:pPr>
            <a:r>
              <a:rPr lang="en-US" sz="6299">
                <a:solidFill>
                  <a:srgbClr val="003EA8"/>
                </a:solidFill>
                <a:latin typeface="Muli Bold"/>
              </a:rPr>
              <a:t>Sản phẩm và cốt truyện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793505" y="374230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09650" y="128171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294" y="2910273"/>
            <a:ext cx="7417610" cy="6745738"/>
            <a:chOff x="0" y="0"/>
            <a:chExt cx="2705964" cy="24608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5964" cy="2460863"/>
            </a:xfrm>
            <a:custGeom>
              <a:avLst/>
              <a:gdLst/>
              <a:ahLst/>
              <a:cxnLst/>
              <a:rect r="r" b="b" t="t" l="l"/>
              <a:pathLst>
                <a:path h="2460863" w="2705964">
                  <a:moveTo>
                    <a:pt x="0" y="0"/>
                  </a:moveTo>
                  <a:lnTo>
                    <a:pt x="2705964" y="0"/>
                  </a:lnTo>
                  <a:lnTo>
                    <a:pt x="2705964" y="2460863"/>
                  </a:lnTo>
                  <a:lnTo>
                    <a:pt x="0" y="24608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9294" y="657204"/>
            <a:ext cx="15795020" cy="1907038"/>
            <a:chOff x="0" y="0"/>
            <a:chExt cx="5762066" cy="6956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62066" cy="695693"/>
            </a:xfrm>
            <a:custGeom>
              <a:avLst/>
              <a:gdLst/>
              <a:ahLst/>
              <a:cxnLst/>
              <a:rect r="r" b="b" t="t" l="l"/>
              <a:pathLst>
                <a:path h="695693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278358">
            <a:off x="-1432939" y="-269558"/>
            <a:ext cx="5304464" cy="1668495"/>
          </a:xfrm>
          <a:custGeom>
            <a:avLst/>
            <a:gdLst/>
            <a:ahLst/>
            <a:cxnLst/>
            <a:rect r="r" b="b" t="t" l="l"/>
            <a:pathLst>
              <a:path h="1668495" w="5304464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400000">
            <a:off x="-541453" y="6273617"/>
            <a:ext cx="6745738" cy="0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-5400000">
            <a:off x="6878694" y="6273617"/>
            <a:ext cx="6745738" cy="0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5400000">
            <a:off x="5264035" y="6273617"/>
            <a:ext cx="6745738" cy="0"/>
          </a:xfrm>
          <a:prstGeom prst="line">
            <a:avLst/>
          </a:prstGeom>
          <a:ln cap="flat" w="19050">
            <a:solidFill>
              <a:srgbClr val="CCCCC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9493052" y="2547134"/>
            <a:ext cx="7766248" cy="7739866"/>
            <a:chOff x="0" y="0"/>
            <a:chExt cx="10354997" cy="103198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548469"/>
              <a:ext cx="10354997" cy="9771352"/>
            </a:xfrm>
            <a:custGeom>
              <a:avLst/>
              <a:gdLst/>
              <a:ahLst/>
              <a:cxnLst/>
              <a:rect r="r" b="b" t="t" l="l"/>
              <a:pathLst>
                <a:path h="9771352" w="10354997">
                  <a:moveTo>
                    <a:pt x="0" y="0"/>
                  </a:moveTo>
                  <a:lnTo>
                    <a:pt x="10354997" y="0"/>
                  </a:lnTo>
                  <a:lnTo>
                    <a:pt x="10354997" y="9771352"/>
                  </a:lnTo>
                  <a:lnTo>
                    <a:pt x="0" y="97713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203414">
              <a:off x="1991622" y="39848"/>
              <a:ext cx="1407392" cy="2017767"/>
            </a:xfrm>
            <a:custGeom>
              <a:avLst/>
              <a:gdLst/>
              <a:ahLst/>
              <a:cxnLst/>
              <a:rect r="r" b="b" t="t" l="l"/>
              <a:pathLst>
                <a:path h="2017767" w="1407392">
                  <a:moveTo>
                    <a:pt x="0" y="0"/>
                  </a:moveTo>
                  <a:lnTo>
                    <a:pt x="1407392" y="0"/>
                  </a:lnTo>
                  <a:lnTo>
                    <a:pt x="1407392" y="2017767"/>
                  </a:lnTo>
                  <a:lnTo>
                    <a:pt x="0" y="2017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683996" y="924916"/>
            <a:ext cx="10839717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003EA8"/>
                </a:solidFill>
                <a:latin typeface="Muli Bold"/>
              </a:rPr>
              <a:t>Mốc thời gian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873665" y="3234770"/>
            <a:ext cx="4108866" cy="5284984"/>
            <a:chOff x="0" y="0"/>
            <a:chExt cx="5478488" cy="704664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624181"/>
              <a:ext cx="5441055" cy="436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9"/>
                </a:lnSpc>
              </a:pPr>
              <a:r>
                <a:rPr lang="en-US" sz="3199">
                  <a:solidFill>
                    <a:srgbClr val="000000"/>
                  </a:solidFill>
                  <a:latin typeface="Cabin"/>
                </a:rPr>
                <a:t>Buổi 10: Lên cốt truyện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3286185"/>
              <a:ext cx="5441055" cy="436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9"/>
                </a:lnSpc>
              </a:pPr>
              <a:r>
                <a:rPr lang="en-US" sz="3199">
                  <a:solidFill>
                    <a:srgbClr val="000000"/>
                  </a:solidFill>
                  <a:latin typeface="Cabin"/>
                </a:rPr>
                <a:t>Buổi 11 :  Làm game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7434" y="4948188"/>
              <a:ext cx="5441055" cy="436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9"/>
                </a:lnSpc>
              </a:pPr>
              <a:r>
                <a:rPr lang="en-US" sz="3199">
                  <a:solidFill>
                    <a:srgbClr val="000000"/>
                  </a:solidFill>
                  <a:latin typeface="Cabin"/>
                </a:rPr>
                <a:t>Buổi 12 : Làm silde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7434" y="6610191"/>
              <a:ext cx="5441055" cy="436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9"/>
                </a:lnSpc>
              </a:pPr>
              <a:r>
                <a:rPr lang="en-US" sz="3199">
                  <a:solidFill>
                    <a:srgbClr val="000000"/>
                  </a:solidFill>
                  <a:latin typeface="Cabin"/>
                </a:rPr>
                <a:t>Buổi 13 : Tập silde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09550"/>
              <a:ext cx="5441055" cy="436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99"/>
                </a:lnSpc>
              </a:pPr>
              <a:r>
                <a:rPr lang="en-US" sz="3199">
                  <a:solidFill>
                    <a:srgbClr val="000000"/>
                  </a:solidFill>
                  <a:latin typeface="Cabin"/>
                </a:rPr>
                <a:t>Buổi 9: Lên ý tưởng  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650988" y="3222796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79"/>
              </a:lnSpc>
              <a:spcBef>
                <a:spcPct val="0"/>
              </a:spcBef>
            </a:pPr>
            <a:r>
              <a:rPr lang="en-US" sz="5899">
                <a:solidFill>
                  <a:srgbClr val="003EA8"/>
                </a:solidFill>
                <a:latin typeface="Muli Bold"/>
              </a:rPr>
              <a:t>1.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50988" y="4318171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79"/>
              </a:lnSpc>
              <a:spcBef>
                <a:spcPct val="0"/>
              </a:spcBef>
            </a:pPr>
            <a:r>
              <a:rPr lang="en-US" sz="5899">
                <a:solidFill>
                  <a:srgbClr val="003EA8"/>
                </a:solidFill>
                <a:latin typeface="Muli Bold"/>
              </a:rPr>
              <a:t>2.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50988" y="5417076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79"/>
              </a:lnSpc>
              <a:spcBef>
                <a:spcPct val="0"/>
              </a:spcBef>
            </a:pPr>
            <a:r>
              <a:rPr lang="en-US" sz="5899">
                <a:solidFill>
                  <a:srgbClr val="003EA8"/>
                </a:solidFill>
                <a:latin typeface="Muli Bold"/>
              </a:rPr>
              <a:t>3.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50988" y="6515981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79"/>
              </a:lnSpc>
              <a:spcBef>
                <a:spcPct val="0"/>
              </a:spcBef>
            </a:pPr>
            <a:r>
              <a:rPr lang="en-US" sz="5899">
                <a:solidFill>
                  <a:srgbClr val="003EA8"/>
                </a:solidFill>
                <a:latin typeface="Muli Bold"/>
              </a:rPr>
              <a:t>4.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50988" y="7614886"/>
            <a:ext cx="76609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79"/>
              </a:lnSpc>
              <a:spcBef>
                <a:spcPct val="0"/>
              </a:spcBef>
            </a:pPr>
            <a:r>
              <a:rPr lang="en-US" sz="5899">
                <a:solidFill>
                  <a:srgbClr val="003EA8"/>
                </a:solidFill>
                <a:latin typeface="Muli Bold"/>
              </a:rPr>
              <a:t>5.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3077118"/>
          <a:ext cx="16452850" cy="2284971"/>
        </p:xfrm>
        <a:graphic>
          <a:graphicData uri="http://schemas.openxmlformats.org/drawingml/2006/table">
            <a:tbl>
              <a:tblPr/>
              <a:tblGrid>
                <a:gridCol w="5657449"/>
                <a:gridCol w="5184373"/>
                <a:gridCol w="5611027"/>
              </a:tblGrid>
              <a:tr h="12747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3EA8"/>
                          </a:solidFill>
                          <a:latin typeface="Muli Bold"/>
                        </a:rPr>
                        <a:t>W</a:t>
                      </a:r>
                      <a:endParaRPr lang="en-US" sz="1100"/>
                    </a:p>
                    <a:p>
                      <a:pPr algn="ctr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3EA8"/>
                          </a:solidFill>
                          <a:latin typeface="Muli Bold"/>
                        </a:rPr>
                        <a:t>Tấn công  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3EA8"/>
                          </a:solidFill>
                          <a:latin typeface="Muli Bold"/>
                        </a:rPr>
                        <a:t>A</a:t>
                      </a:r>
                      <a:endParaRPr lang="en-US" sz="1100"/>
                    </a:p>
                    <a:p>
                      <a:pPr algn="ctr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3EA8"/>
                          </a:solidFill>
                          <a:latin typeface="Muli Bold"/>
                        </a:rPr>
                        <a:t>Đi qua trái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3EA8"/>
                          </a:solidFill>
                          <a:latin typeface="Muli Bold"/>
                        </a:rPr>
                        <a:t>D</a:t>
                      </a:r>
                      <a:endParaRPr lang="en-US" sz="1100"/>
                    </a:p>
                    <a:p>
                      <a:pPr algn="ctr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3EA8"/>
                          </a:solidFill>
                          <a:latin typeface="Muli Bold"/>
                        </a:rPr>
                        <a:t>Đi qua phải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7374448" y="9044945"/>
            <a:ext cx="3539104" cy="617207"/>
            <a:chOff x="0" y="0"/>
            <a:chExt cx="1291075" cy="225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1075" cy="225159"/>
            </a:xfrm>
            <a:custGeom>
              <a:avLst/>
              <a:gdLst/>
              <a:ahLst/>
              <a:cxnLst/>
              <a:rect r="r" b="b" t="t" l="l"/>
              <a:pathLst>
                <a:path h="225159" w="1291075">
                  <a:moveTo>
                    <a:pt x="0" y="0"/>
                  </a:moveTo>
                  <a:lnTo>
                    <a:pt x="1291075" y="0"/>
                  </a:lnTo>
                  <a:lnTo>
                    <a:pt x="1291075" y="225159"/>
                  </a:lnTo>
                  <a:lnTo>
                    <a:pt x="0" y="2251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278358">
            <a:off x="-187185" y="433311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5" y="0"/>
                </a:lnTo>
                <a:lnTo>
                  <a:pt x="2756025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8358">
            <a:off x="15881287" y="7952572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6" y="0"/>
                </a:lnTo>
                <a:lnTo>
                  <a:pt x="2756026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62188" y="872837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84196" y="-309867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028700" y="5781611"/>
          <a:ext cx="16452850" cy="2609850"/>
        </p:xfrm>
        <a:graphic>
          <a:graphicData uri="http://schemas.openxmlformats.org/drawingml/2006/table">
            <a:tbl>
              <a:tblPr/>
              <a:tblGrid>
                <a:gridCol w="16452850"/>
              </a:tblGrid>
              <a:tr h="16638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3EA8"/>
                          </a:solidFill>
                          <a:latin typeface="Muli Ultra-Bold"/>
                        </a:rPr>
                        <a:t>Space</a:t>
                      </a:r>
                      <a:endParaRPr lang="en-US" sz="1100"/>
                    </a:p>
                    <a:p>
                      <a:pPr algn="ctr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3EA8"/>
                          </a:solidFill>
                          <a:latin typeface="Muli Ultra-Bold"/>
                        </a:rPr>
                        <a:t>Nhảy lên</a:t>
                      </a:r>
                    </a:p>
                    <a:p>
                      <a:pPr algn="ctr">
                        <a:lnSpc>
                          <a:spcPts val="55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1639417" y="1085833"/>
            <a:ext cx="1458307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>
                <a:solidFill>
                  <a:srgbClr val="003EA8"/>
                </a:solidFill>
                <a:latin typeface="Muli Bold"/>
              </a:rPr>
              <a:t>3. Cách Chơi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21297" y="3556502"/>
            <a:ext cx="9009410" cy="5777998"/>
            <a:chOff x="0" y="0"/>
            <a:chExt cx="3286657" cy="21078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107829"/>
            </a:xfrm>
            <a:custGeom>
              <a:avLst/>
              <a:gdLst/>
              <a:ahLst/>
              <a:cxnLst/>
              <a:rect r="r" b="b" t="t" l="l"/>
              <a:pathLst>
                <a:path h="2107829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3556502"/>
            <a:ext cx="7087021" cy="5777998"/>
            <a:chOff x="0" y="0"/>
            <a:chExt cx="2585364" cy="21078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5364" cy="2107829"/>
            </a:xfrm>
            <a:custGeom>
              <a:avLst/>
              <a:gdLst/>
              <a:ahLst/>
              <a:cxnLst/>
              <a:rect r="r" b="b" t="t" l="l"/>
              <a:pathLst>
                <a:path h="2107829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05495" y="973442"/>
            <a:ext cx="16425212" cy="1919447"/>
            <a:chOff x="0" y="0"/>
            <a:chExt cx="5991962" cy="7002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91962" cy="700219"/>
            </a:xfrm>
            <a:custGeom>
              <a:avLst/>
              <a:gdLst/>
              <a:ahLst/>
              <a:cxnLst/>
              <a:rect r="r" b="b" t="t" l="l"/>
              <a:pathLst>
                <a:path h="700219" w="5991962">
                  <a:moveTo>
                    <a:pt x="0" y="0"/>
                  </a:moveTo>
                  <a:lnTo>
                    <a:pt x="5991962" y="0"/>
                  </a:lnTo>
                  <a:lnTo>
                    <a:pt x="5991962" y="700219"/>
                  </a:lnTo>
                  <a:lnTo>
                    <a:pt x="0" y="7002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517834" y="389330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26857" y="8505307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94337" y="561981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62058" y="451035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83890" y="3554114"/>
            <a:ext cx="7130232" cy="5704186"/>
          </a:xfrm>
          <a:custGeom>
            <a:avLst/>
            <a:gdLst/>
            <a:ahLst/>
            <a:cxnLst/>
            <a:rect r="r" b="b" t="t" l="l"/>
            <a:pathLst>
              <a:path h="5704186" w="7130232">
                <a:moveTo>
                  <a:pt x="0" y="0"/>
                </a:moveTo>
                <a:lnTo>
                  <a:pt x="7130232" y="0"/>
                </a:lnTo>
                <a:lnTo>
                  <a:pt x="7130232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51699" y="1200639"/>
            <a:ext cx="10200643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>
                <a:solidFill>
                  <a:srgbClr val="003EA8"/>
                </a:solidFill>
                <a:latin typeface="Muli Bold"/>
              </a:rPr>
              <a:t>4. Giới thiệu nhân vật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42055" y="4659376"/>
            <a:ext cx="7747962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E2423"/>
                </a:solidFill>
                <a:latin typeface="Muli Bold"/>
              </a:rPr>
              <a:t>Nhân vật chính 1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3EA8"/>
                </a:solidFill>
                <a:latin typeface="Muli Bold"/>
              </a:rPr>
              <a:t>Nhân vật chính chúng ta sẽ điều khiển. Chúng ta sẻ điều khiển nhân vật này để tấn công các quái thú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21297" y="3556502"/>
            <a:ext cx="9009410" cy="5777998"/>
            <a:chOff x="0" y="0"/>
            <a:chExt cx="3286657" cy="21078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107829"/>
            </a:xfrm>
            <a:custGeom>
              <a:avLst/>
              <a:gdLst/>
              <a:ahLst/>
              <a:cxnLst/>
              <a:rect r="r" b="b" t="t" l="l"/>
              <a:pathLst>
                <a:path h="2107829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3556502"/>
            <a:ext cx="7087021" cy="5777998"/>
            <a:chOff x="0" y="0"/>
            <a:chExt cx="2585364" cy="21078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5364" cy="2107829"/>
            </a:xfrm>
            <a:custGeom>
              <a:avLst/>
              <a:gdLst/>
              <a:ahLst/>
              <a:cxnLst/>
              <a:rect r="r" b="b" t="t" l="l"/>
              <a:pathLst>
                <a:path h="2107829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05495" y="973442"/>
            <a:ext cx="16425212" cy="1919447"/>
            <a:chOff x="0" y="0"/>
            <a:chExt cx="5991962" cy="7002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91962" cy="700219"/>
            </a:xfrm>
            <a:custGeom>
              <a:avLst/>
              <a:gdLst/>
              <a:ahLst/>
              <a:cxnLst/>
              <a:rect r="r" b="b" t="t" l="l"/>
              <a:pathLst>
                <a:path h="700219" w="5991962">
                  <a:moveTo>
                    <a:pt x="0" y="0"/>
                  </a:moveTo>
                  <a:lnTo>
                    <a:pt x="5991962" y="0"/>
                  </a:lnTo>
                  <a:lnTo>
                    <a:pt x="5991962" y="700219"/>
                  </a:lnTo>
                  <a:lnTo>
                    <a:pt x="0" y="7002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517834" y="389330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26857" y="8505307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94337" y="561981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62058" y="451035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62284" y="3497303"/>
            <a:ext cx="7130232" cy="5704186"/>
          </a:xfrm>
          <a:custGeom>
            <a:avLst/>
            <a:gdLst/>
            <a:ahLst/>
            <a:cxnLst/>
            <a:rect r="r" b="b" t="t" l="l"/>
            <a:pathLst>
              <a:path h="5704186" w="7130232">
                <a:moveTo>
                  <a:pt x="0" y="0"/>
                </a:moveTo>
                <a:lnTo>
                  <a:pt x="7130232" y="0"/>
                </a:lnTo>
                <a:lnTo>
                  <a:pt x="7130232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2564" t="0" r="-52564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4043679" y="1361665"/>
            <a:ext cx="10200643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003EA8"/>
                </a:solidFill>
                <a:latin typeface="Muli Bold"/>
              </a:rPr>
              <a:t>4. Giới thiệu nhân vật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52021" y="4539940"/>
            <a:ext cx="7747962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E2423"/>
                </a:solidFill>
                <a:latin typeface="Muli Bold"/>
              </a:rPr>
              <a:t>Nhân vật chính 2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3EA8"/>
                </a:solidFill>
                <a:latin typeface="Muli Bold"/>
              </a:rPr>
              <a:t>Nhân vật chính chúng ta sẽ điều khiển. Chúng ta sẻ điều khiển nhân vật này để tấn công các quái thú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DAGG4X6a6jw</dc:identifier>
  <dcterms:modified xsi:type="dcterms:W3CDTF">2011-08-01T06:04:30Z</dcterms:modified>
  <cp:revision>1</cp:revision>
  <dc:title>Bản sao của BÀI THUYẾT TRÌNH - PHAN TRẦN PHÚ - GB18</dc:title>
</cp:coreProperties>
</file>