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rick Sans" charset="1" panose="00000000000000000000"/>
      <p:regular r:id="rId10"/>
    </p:embeddedFont>
    <p:embeddedFont>
      <p:font typeface="Helvetica World" charset="1" panose="020B0500040000020004"/>
      <p:regular r:id="rId11"/>
    </p:embeddedFont>
    <p:embeddedFont>
      <p:font typeface="Helvetica World Bold" charset="1" panose="020B0800040000020004"/>
      <p:regular r:id="rId12"/>
    </p:embeddedFont>
    <p:embeddedFont>
      <p:font typeface="Helvetica World Italics" charset="1" panose="020B0500040000090004"/>
      <p:regular r:id="rId13"/>
    </p:embeddedFont>
    <p:embeddedFont>
      <p:font typeface="Helvetica World Bold Italics" charset="1" panose="020B0800040000090004"/>
      <p:regular r:id="rId14"/>
    </p:embeddedFont>
    <p:embeddedFont>
      <p:font typeface="Garet" charset="1" panose="00000000000000000000"/>
      <p:regular r:id="rId15"/>
    </p:embeddedFont>
    <p:embeddedFont>
      <p:font typeface="Garet Bold" charset="1" panose="00000000000000000000"/>
      <p:regular r:id="rId16"/>
    </p:embeddedFont>
    <p:embeddedFont>
      <p:font typeface="Garet Italics" charset="1" panose="00000000000000000000"/>
      <p:regular r:id="rId17"/>
    </p:embeddedFont>
    <p:embeddedFont>
      <p:font typeface="Garet Bold Italics" charset="1" panose="00000000000000000000"/>
      <p:regular r:id="rId18"/>
    </p:embeddedFont>
    <p:embeddedFont>
      <p:font typeface="Garet Light" charset="1" panose="00000000000000000000"/>
      <p:regular r:id="rId19"/>
    </p:embeddedFont>
    <p:embeddedFont>
      <p:font typeface="Garet Ultra-Bold" charset="1" panose="00000000000000000000"/>
      <p:regular r:id="rId20"/>
    </p:embeddedFont>
    <p:embeddedFont>
      <p:font typeface="Garet Ultra-Bold Italics" charset="1" panose="00000000000000000000"/>
      <p:regular r:id="rId21"/>
    </p:embeddedFont>
    <p:embeddedFont>
      <p:font typeface="Garet Heavy" charset="1" panose="00000000000000000000"/>
      <p:regular r:id="rId22"/>
    </p:embeddedFont>
    <p:embeddedFont>
      <p:font typeface="Garet Heavy Italics" charset="1" panose="00000000000000000000"/>
      <p:regular r:id="rId23"/>
    </p:embeddedFont>
    <p:embeddedFont>
      <p:font typeface="Paytone One" charset="1" panose="00000500000000000000"/>
      <p:regular r:id="rId24"/>
    </p:embeddedFont>
    <p:embeddedFont>
      <p:font typeface="Bungee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gif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gif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0.gif" Type="http://schemas.openxmlformats.org/officeDocument/2006/relationships/image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599114" y="6680657"/>
            <a:ext cx="1244234" cy="1396589"/>
          </a:xfrm>
          <a:custGeom>
            <a:avLst/>
            <a:gdLst/>
            <a:ahLst/>
            <a:cxnLst/>
            <a:rect r="r" b="b" t="t" l="l"/>
            <a:pathLst>
              <a:path h="1396589" w="1244234">
                <a:moveTo>
                  <a:pt x="0" y="0"/>
                </a:moveTo>
                <a:lnTo>
                  <a:pt x="1244234" y="0"/>
                </a:lnTo>
                <a:lnTo>
                  <a:pt x="1244234" y="1396589"/>
                </a:lnTo>
                <a:lnTo>
                  <a:pt x="0" y="139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027146" y="1882340"/>
            <a:ext cx="1244234" cy="1396589"/>
          </a:xfrm>
          <a:custGeom>
            <a:avLst/>
            <a:gdLst/>
            <a:ahLst/>
            <a:cxnLst/>
            <a:rect r="r" b="b" t="t" l="l"/>
            <a:pathLst>
              <a:path h="1396589" w="1244234">
                <a:moveTo>
                  <a:pt x="0" y="0"/>
                </a:moveTo>
                <a:lnTo>
                  <a:pt x="1244234" y="0"/>
                </a:lnTo>
                <a:lnTo>
                  <a:pt x="1244234" y="1396589"/>
                </a:lnTo>
                <a:lnTo>
                  <a:pt x="0" y="139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624969" y="2142484"/>
            <a:ext cx="11225779" cy="3623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1"/>
              </a:lnSpc>
            </a:pPr>
            <a:r>
              <a:rPr lang="en-US" sz="9412" spc="470">
                <a:solidFill>
                  <a:srgbClr val="FFFFFF"/>
                </a:solidFill>
                <a:latin typeface="Bungee"/>
              </a:rPr>
              <a:t>HELLO EVERYONE!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20041" y="5970541"/>
            <a:ext cx="7030892" cy="71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3557" spc="177">
                <a:solidFill>
                  <a:srgbClr val="FFFFFF"/>
                </a:solidFill>
                <a:latin typeface="Bungee"/>
              </a:rPr>
              <a:t>BY: NGUYỄN THIÊN ÂN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43644" y="4502327"/>
            <a:ext cx="40210" cy="6433679"/>
          </a:xfrm>
          <a:custGeom>
            <a:avLst/>
            <a:gdLst/>
            <a:ahLst/>
            <a:cxnLst/>
            <a:rect r="r" b="b" t="t" l="l"/>
            <a:pathLst>
              <a:path h="6433679" w="40210">
                <a:moveTo>
                  <a:pt x="0" y="0"/>
                </a:moveTo>
                <a:lnTo>
                  <a:pt x="40210" y="0"/>
                </a:lnTo>
                <a:lnTo>
                  <a:pt x="40210" y="6433679"/>
                </a:lnTo>
                <a:lnTo>
                  <a:pt x="0" y="64336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w="381000" cap="sq">
            <a:solidFill>
              <a:srgbClr val="F0CC4C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628888" y="1416159"/>
            <a:ext cx="17659112" cy="1717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9"/>
              </a:lnSpc>
            </a:pPr>
            <a:r>
              <a:rPr lang="en-US" sz="4821" spc="482">
                <a:solidFill>
                  <a:srgbClr val="FDCACA"/>
                </a:solidFill>
                <a:latin typeface="Bungee"/>
              </a:rPr>
              <a:t>8. NHỮNG HẠN CHẾ VÀ TÍNH NĂNG MỚI SẺ HOÀN THIỆN TRONG TƯƠNG LAI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70558" y="3569306"/>
            <a:ext cx="4401226" cy="93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3"/>
              </a:lnSpc>
            </a:pPr>
            <a:r>
              <a:rPr lang="en-US" sz="4883" spc="244">
                <a:solidFill>
                  <a:srgbClr val="F0CC4C"/>
                </a:solidFill>
                <a:latin typeface="Garet Bold"/>
              </a:rPr>
              <a:t>Hạn Chế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83587" y="3531206"/>
            <a:ext cx="5650631" cy="93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3"/>
              </a:lnSpc>
            </a:pPr>
            <a:r>
              <a:rPr lang="en-US" sz="4883" spc="244">
                <a:solidFill>
                  <a:srgbClr val="F0CC4C"/>
                </a:solidFill>
                <a:latin typeface="Garet Bold"/>
              </a:rPr>
              <a:t>Tính Năng Mới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152400" y="4711877"/>
            <a:ext cx="6136485" cy="93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54339" indent="-527170" lvl="1">
              <a:lnSpc>
                <a:spcPts val="7813"/>
              </a:lnSpc>
              <a:buFont typeface="Arial"/>
              <a:buChar char="•"/>
            </a:pPr>
            <a:r>
              <a:rPr lang="en-US" sz="4883" spc="244">
                <a:solidFill>
                  <a:srgbClr val="D9D9D9"/>
                </a:solidFill>
                <a:latin typeface="Garet Bold"/>
              </a:rPr>
              <a:t>Ít màng chơi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152400" y="5740147"/>
            <a:ext cx="8432055" cy="93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54339" indent="-527170" lvl="1">
              <a:lnSpc>
                <a:spcPts val="7813"/>
              </a:lnSpc>
              <a:buFont typeface="Arial"/>
              <a:buChar char="•"/>
            </a:pPr>
            <a:r>
              <a:rPr lang="en-US" sz="4883" spc="244">
                <a:solidFill>
                  <a:srgbClr val="D9D9D9"/>
                </a:solidFill>
                <a:latin typeface="Garet Bold"/>
              </a:rPr>
              <a:t>Chưa đủ độ khó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112190" y="6916283"/>
            <a:ext cx="8955833" cy="192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54339" indent="-527170" lvl="1">
              <a:lnSpc>
                <a:spcPts val="7813"/>
              </a:lnSpc>
              <a:buFont typeface="Arial"/>
              <a:buChar char="•"/>
            </a:pPr>
            <a:r>
              <a:rPr lang="en-US" sz="4883" spc="244">
                <a:solidFill>
                  <a:srgbClr val="D9D9D9"/>
                </a:solidFill>
                <a:latin typeface="Garet Bold"/>
              </a:rPr>
              <a:t>Giao diện chưa được đẹp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45829" y="4711877"/>
            <a:ext cx="8576866" cy="192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3"/>
              </a:lnSpc>
            </a:pPr>
            <a:r>
              <a:rPr lang="en-US" sz="4883" spc="244">
                <a:solidFill>
                  <a:srgbClr val="D9D9D9"/>
                </a:solidFill>
                <a:latin typeface="Garet Bold"/>
              </a:rPr>
              <a:t>+ Thiết kế giao diện đẹp hơn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45829" y="6662106"/>
            <a:ext cx="8576866" cy="192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3"/>
              </a:lnSpc>
            </a:pPr>
            <a:r>
              <a:rPr lang="en-US" sz="4883" spc="244">
                <a:solidFill>
                  <a:srgbClr val="D9D9D9"/>
                </a:solidFill>
                <a:latin typeface="Garet Bold"/>
              </a:rPr>
              <a:t>+ Tạo ra nhiều màng chơi thú vị hơn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45829" y="8833376"/>
            <a:ext cx="8576866" cy="93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3"/>
              </a:lnSpc>
            </a:pPr>
            <a:r>
              <a:rPr lang="en-US" sz="4883" spc="244">
                <a:solidFill>
                  <a:srgbClr val="D9D9D9"/>
                </a:solidFill>
                <a:latin typeface="Garet Bold"/>
              </a:rPr>
              <a:t>+ Tăng độ khó cho game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43644" y="4502327"/>
            <a:ext cx="40210" cy="6433679"/>
          </a:xfrm>
          <a:custGeom>
            <a:avLst/>
            <a:gdLst/>
            <a:ahLst/>
            <a:cxnLst/>
            <a:rect r="r" b="b" t="t" l="l"/>
            <a:pathLst>
              <a:path h="6433679" w="40210">
                <a:moveTo>
                  <a:pt x="0" y="0"/>
                </a:moveTo>
                <a:lnTo>
                  <a:pt x="40210" y="0"/>
                </a:lnTo>
                <a:lnTo>
                  <a:pt x="40210" y="6433679"/>
                </a:lnTo>
                <a:lnTo>
                  <a:pt x="0" y="64336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w="381000" cap="sq">
            <a:solidFill>
              <a:srgbClr val="F0CC4C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628888" y="1511409"/>
            <a:ext cx="17659112" cy="803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509"/>
              </a:lnSpc>
            </a:pPr>
            <a:r>
              <a:rPr lang="en-US" sz="4821" spc="482">
                <a:solidFill>
                  <a:srgbClr val="FDCACA"/>
                </a:solidFill>
                <a:latin typeface="Paytone One"/>
              </a:rPr>
              <a:t>RÚT RA BÀI HỌC VÀ TRẢ LỜI CÂU HỎI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70558" y="3569306"/>
            <a:ext cx="4401226" cy="93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3"/>
              </a:lnSpc>
            </a:pPr>
            <a:r>
              <a:rPr lang="en-US" sz="4883" spc="244">
                <a:solidFill>
                  <a:srgbClr val="F0CC4C"/>
                </a:solidFill>
                <a:latin typeface="Garet Bold"/>
              </a:rPr>
              <a:t>Bài Học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83587" y="3531206"/>
            <a:ext cx="5650631" cy="93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813"/>
              </a:lnSpc>
            </a:pPr>
            <a:r>
              <a:rPr lang="en-US" sz="4883" spc="244">
                <a:solidFill>
                  <a:srgbClr val="F0CC4C"/>
                </a:solidFill>
                <a:latin typeface="Garet Bold"/>
              </a:rPr>
              <a:t>Trả lời câu hỏi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4759502"/>
            <a:ext cx="8617089" cy="144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5265" indent="-397633" lvl="1">
              <a:lnSpc>
                <a:spcPts val="5893"/>
              </a:lnSpc>
              <a:buFont typeface="Arial"/>
              <a:buChar char="•"/>
            </a:pPr>
            <a:r>
              <a:rPr lang="en-US" sz="3683" spc="184">
                <a:solidFill>
                  <a:srgbClr val="D9D9D9"/>
                </a:solidFill>
                <a:latin typeface="Garet Bold"/>
              </a:rPr>
              <a:t>Rèn luyện cách tạo ra một trò chơi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6277513"/>
            <a:ext cx="8617089" cy="69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5265" indent="-397633" lvl="1">
              <a:lnSpc>
                <a:spcPts val="5893"/>
              </a:lnSpc>
              <a:buFont typeface="Arial"/>
              <a:buChar char="•"/>
            </a:pPr>
            <a:r>
              <a:rPr lang="en-US" sz="3683" spc="184">
                <a:solidFill>
                  <a:srgbClr val="D9D9D9"/>
                </a:solidFill>
                <a:latin typeface="Garet Bold"/>
              </a:rPr>
              <a:t>Tự tin giao tiếp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7233391"/>
            <a:ext cx="8617089" cy="69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95265" indent="-397633" lvl="1">
              <a:lnSpc>
                <a:spcPts val="5893"/>
              </a:lnSpc>
              <a:buFont typeface="Arial"/>
              <a:buChar char="•"/>
            </a:pPr>
            <a:r>
              <a:rPr lang="en-US" sz="3683" spc="184">
                <a:solidFill>
                  <a:srgbClr val="D9D9D9"/>
                </a:solidFill>
                <a:latin typeface="Garet Bold"/>
              </a:rPr>
              <a:t>Học được tính kiên trì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77466" y="4917439"/>
            <a:ext cx="7045882" cy="3189863"/>
          </a:xfrm>
          <a:custGeom>
            <a:avLst/>
            <a:gdLst/>
            <a:ahLst/>
            <a:cxnLst/>
            <a:rect r="r" b="b" t="t" l="l"/>
            <a:pathLst>
              <a:path h="3189863" w="7045882">
                <a:moveTo>
                  <a:pt x="0" y="0"/>
                </a:moveTo>
                <a:lnTo>
                  <a:pt x="7045883" y="0"/>
                </a:lnTo>
                <a:lnTo>
                  <a:pt x="7045883" y="3189863"/>
                </a:lnTo>
                <a:lnTo>
                  <a:pt x="0" y="3189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3324028" y="4917439"/>
            <a:ext cx="7045882" cy="3189863"/>
          </a:xfrm>
          <a:custGeom>
            <a:avLst/>
            <a:gdLst/>
            <a:ahLst/>
            <a:cxnLst/>
            <a:rect r="r" b="b" t="t" l="l"/>
            <a:pathLst>
              <a:path h="3189863" w="7045882">
                <a:moveTo>
                  <a:pt x="7045882" y="0"/>
                </a:moveTo>
                <a:lnTo>
                  <a:pt x="0" y="0"/>
                </a:lnTo>
                <a:lnTo>
                  <a:pt x="0" y="3189863"/>
                </a:lnTo>
                <a:lnTo>
                  <a:pt x="7045882" y="3189863"/>
                </a:lnTo>
                <a:lnTo>
                  <a:pt x="704588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-1791720" y="6053604"/>
            <a:ext cx="10311648" cy="3412218"/>
          </a:xfrm>
          <a:custGeom>
            <a:avLst/>
            <a:gdLst/>
            <a:ahLst/>
            <a:cxnLst/>
            <a:rect r="r" b="b" t="t" l="l"/>
            <a:pathLst>
              <a:path h="3412218" w="10311648">
                <a:moveTo>
                  <a:pt x="10311648" y="0"/>
                </a:moveTo>
                <a:lnTo>
                  <a:pt x="0" y="0"/>
                </a:lnTo>
                <a:lnTo>
                  <a:pt x="0" y="3412218"/>
                </a:lnTo>
                <a:lnTo>
                  <a:pt x="10311648" y="3412218"/>
                </a:lnTo>
                <a:lnTo>
                  <a:pt x="1031164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1277065" y="6053604"/>
            <a:ext cx="10311648" cy="3412218"/>
          </a:xfrm>
          <a:custGeom>
            <a:avLst/>
            <a:gdLst/>
            <a:ahLst/>
            <a:cxnLst/>
            <a:rect r="r" b="b" t="t" l="l"/>
            <a:pathLst>
              <a:path h="3412218" w="10311648">
                <a:moveTo>
                  <a:pt x="10311648" y="0"/>
                </a:moveTo>
                <a:lnTo>
                  <a:pt x="0" y="0"/>
                </a:lnTo>
                <a:lnTo>
                  <a:pt x="0" y="3412218"/>
                </a:lnTo>
                <a:lnTo>
                  <a:pt x="10311648" y="3412218"/>
                </a:lnTo>
                <a:lnTo>
                  <a:pt x="1031164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833117" y="3212945"/>
            <a:ext cx="8621766" cy="1704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95"/>
              </a:lnSpc>
            </a:pPr>
            <a:r>
              <a:rPr lang="en-US" sz="9118" spc="455">
                <a:solidFill>
                  <a:srgbClr val="FFFFFF"/>
                </a:solidFill>
                <a:latin typeface="Brick Sans"/>
              </a:rPr>
              <a:t>THANKYOU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44947" y="5140945"/>
            <a:ext cx="7998106" cy="170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  <a:spcBef>
                <a:spcPct val="0"/>
              </a:spcBef>
            </a:pPr>
            <a:r>
              <a:rPr lang="en-US" sz="3137" spc="313">
                <a:solidFill>
                  <a:srgbClr val="FDCACA"/>
                </a:solidFill>
                <a:latin typeface="Bungee"/>
              </a:rPr>
              <a:t>CẢM ƠN THẦY CÔ VÀ QUÝ PHỤ HUYNH ĐÃ LẮNG NGHE EM THYẾT TRÌNH 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3908902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00576" y="-1032553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17379" y="626564"/>
            <a:ext cx="1244234" cy="1396589"/>
          </a:xfrm>
          <a:custGeom>
            <a:avLst/>
            <a:gdLst/>
            <a:ahLst/>
            <a:cxnLst/>
            <a:rect r="r" b="b" t="t" l="l"/>
            <a:pathLst>
              <a:path h="1396589" w="1244234">
                <a:moveTo>
                  <a:pt x="0" y="0"/>
                </a:moveTo>
                <a:lnTo>
                  <a:pt x="1244234" y="0"/>
                </a:lnTo>
                <a:lnTo>
                  <a:pt x="1244234" y="1396589"/>
                </a:lnTo>
                <a:lnTo>
                  <a:pt x="0" y="139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27146" y="626564"/>
            <a:ext cx="1244234" cy="1396589"/>
          </a:xfrm>
          <a:custGeom>
            <a:avLst/>
            <a:gdLst/>
            <a:ahLst/>
            <a:cxnLst/>
            <a:rect r="r" b="b" t="t" l="l"/>
            <a:pathLst>
              <a:path h="1396589" w="1244234">
                <a:moveTo>
                  <a:pt x="0" y="0"/>
                </a:moveTo>
                <a:lnTo>
                  <a:pt x="1244234" y="0"/>
                </a:lnTo>
                <a:lnTo>
                  <a:pt x="1244234" y="1396589"/>
                </a:lnTo>
                <a:lnTo>
                  <a:pt x="0" y="1396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32528" y="159770"/>
            <a:ext cx="11225779" cy="186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1"/>
              </a:lnSpc>
            </a:pPr>
            <a:r>
              <a:rPr lang="en-US" sz="9412" spc="470">
                <a:solidFill>
                  <a:srgbClr val="FFFFFF"/>
                </a:solidFill>
                <a:latin typeface="Bungee"/>
              </a:rPr>
              <a:t>MỤC LỤC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9765" y="2417127"/>
            <a:ext cx="6309895" cy="8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3979" indent="-491990" lvl="1">
              <a:lnSpc>
                <a:spcPts val="6745"/>
              </a:lnSpc>
              <a:buFont typeface="Arial"/>
              <a:buChar char="•"/>
            </a:pPr>
            <a:r>
              <a:rPr lang="en-US" sz="4557" spc="227">
                <a:solidFill>
                  <a:srgbClr val="FFFFFF"/>
                </a:solidFill>
                <a:latin typeface="Bungee"/>
              </a:rPr>
              <a:t>GIỚI THIỆU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1021" y="3340910"/>
            <a:ext cx="4290826" cy="8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4557" spc="227">
                <a:solidFill>
                  <a:srgbClr val="FFFFFF"/>
                </a:solidFill>
                <a:latin typeface="Bungee"/>
              </a:rPr>
              <a:t>2.     Ý TƯỞNG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5969" y="4264693"/>
            <a:ext cx="3484122" cy="8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4557" spc="227">
                <a:solidFill>
                  <a:srgbClr val="FFFFFF"/>
                </a:solidFill>
                <a:latin typeface="Bungee"/>
              </a:rPr>
              <a:t>3.     LÝ 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9765" y="5198001"/>
            <a:ext cx="10453110" cy="8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4557" spc="227">
                <a:solidFill>
                  <a:srgbClr val="FFFFFF"/>
                </a:solidFill>
                <a:latin typeface="Bungee"/>
              </a:rPr>
              <a:t>4.    QUÁ TRÌNH LÀM SẢN PHẨM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7390" y="6121784"/>
            <a:ext cx="5627918" cy="8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4557" spc="227">
                <a:solidFill>
                  <a:srgbClr val="FFFFFF"/>
                </a:solidFill>
                <a:latin typeface="Bungee"/>
              </a:rPr>
              <a:t>5.    CỐT TRUYỆN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08835" y="7055091"/>
            <a:ext cx="8617089" cy="8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4557" spc="227">
                <a:solidFill>
                  <a:srgbClr val="FFFFFF"/>
                </a:solidFill>
                <a:latin typeface="Bungee"/>
              </a:rPr>
              <a:t>6.     HƯỚNG DẪN SỬ DỤNG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2239" y="7978874"/>
            <a:ext cx="9679030" cy="89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5"/>
              </a:lnSpc>
            </a:pPr>
            <a:r>
              <a:rPr lang="en-US" sz="4557" spc="227">
                <a:solidFill>
                  <a:srgbClr val="FFFFFF"/>
                </a:solidFill>
                <a:latin typeface="Bungee"/>
              </a:rPr>
              <a:t>7.     TRÌNH BÀY SẢN PHẨM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26310" y="8912182"/>
            <a:ext cx="18788271" cy="85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9"/>
              </a:lnSpc>
            </a:pPr>
            <a:r>
              <a:rPr lang="en-US" sz="4357" spc="217">
                <a:solidFill>
                  <a:srgbClr val="FFFFFF"/>
                </a:solidFill>
                <a:latin typeface="Bungee"/>
              </a:rPr>
              <a:t>8. NHỮNG HẠN CHẾ SẼ HOÀN THIỆN TRONG TƯƠNG LAI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42394" y="4737931"/>
            <a:ext cx="5522225" cy="2500062"/>
          </a:xfrm>
          <a:custGeom>
            <a:avLst/>
            <a:gdLst/>
            <a:ahLst/>
            <a:cxnLst/>
            <a:rect r="r" b="b" t="t" l="l"/>
            <a:pathLst>
              <a:path h="2500062" w="5522225">
                <a:moveTo>
                  <a:pt x="0" y="0"/>
                </a:moveTo>
                <a:lnTo>
                  <a:pt x="5522225" y="0"/>
                </a:lnTo>
                <a:lnTo>
                  <a:pt x="5522225" y="2500062"/>
                </a:lnTo>
                <a:lnTo>
                  <a:pt x="0" y="250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4468" y="3279943"/>
            <a:ext cx="2080444" cy="2080444"/>
          </a:xfrm>
          <a:custGeom>
            <a:avLst/>
            <a:gdLst/>
            <a:ahLst/>
            <a:cxnLst/>
            <a:rect r="r" b="b" t="t" l="l"/>
            <a:pathLst>
              <a:path h="2080444" w="2080444">
                <a:moveTo>
                  <a:pt x="0" y="0"/>
                </a:moveTo>
                <a:lnTo>
                  <a:pt x="2080444" y="0"/>
                </a:lnTo>
                <a:lnTo>
                  <a:pt x="2080444" y="2080444"/>
                </a:lnTo>
                <a:lnTo>
                  <a:pt x="0" y="2080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63652" y="5946509"/>
            <a:ext cx="7315200" cy="3311791"/>
          </a:xfrm>
          <a:custGeom>
            <a:avLst/>
            <a:gdLst/>
            <a:ahLst/>
            <a:cxnLst/>
            <a:rect r="r" b="b" t="t" l="l"/>
            <a:pathLst>
              <a:path h="3311791" w="7315200">
                <a:moveTo>
                  <a:pt x="0" y="0"/>
                </a:moveTo>
                <a:lnTo>
                  <a:pt x="7315200" y="0"/>
                </a:lnTo>
                <a:lnTo>
                  <a:pt x="7315200" y="3311791"/>
                </a:lnTo>
                <a:lnTo>
                  <a:pt x="0" y="3311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5234903" y="5143500"/>
            <a:ext cx="14930659" cy="4940691"/>
          </a:xfrm>
          <a:custGeom>
            <a:avLst/>
            <a:gdLst/>
            <a:ahLst/>
            <a:cxnLst/>
            <a:rect r="r" b="b" t="t" l="l"/>
            <a:pathLst>
              <a:path h="4940691" w="14930659">
                <a:moveTo>
                  <a:pt x="14930658" y="0"/>
                </a:moveTo>
                <a:lnTo>
                  <a:pt x="0" y="0"/>
                </a:lnTo>
                <a:lnTo>
                  <a:pt x="0" y="4940691"/>
                </a:lnTo>
                <a:lnTo>
                  <a:pt x="14930658" y="4940691"/>
                </a:lnTo>
                <a:lnTo>
                  <a:pt x="1493065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18718" y="1901098"/>
            <a:ext cx="526249" cy="548176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2375564" y="3368273"/>
            <a:ext cx="526249" cy="54817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4388441" y="1833157"/>
            <a:ext cx="526249" cy="548176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6071601" y="1585782"/>
            <a:ext cx="10752680" cy="1041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6"/>
              </a:lnSpc>
              <a:spcBef>
                <a:spcPct val="0"/>
              </a:spcBef>
            </a:pPr>
            <a:r>
              <a:rPr lang="en-US" sz="5490" spc="549">
                <a:solidFill>
                  <a:srgbClr val="FDCACA"/>
                </a:solidFill>
                <a:latin typeface="Bungee"/>
              </a:rPr>
              <a:t>1.GIỚI THIỆU BẢN THÂN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81057" y="3001968"/>
            <a:ext cx="8860830" cy="65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6"/>
              </a:lnSpc>
            </a:pPr>
            <a:r>
              <a:rPr lang="en-US" sz="3441" spc="172">
                <a:solidFill>
                  <a:srgbClr val="D9D9D9"/>
                </a:solidFill>
                <a:latin typeface="Helvetica World"/>
              </a:rPr>
              <a:t>TÊN : NGUYỄN THIÊN ÂN 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881057" y="3806414"/>
            <a:ext cx="8860830" cy="65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06"/>
              </a:lnSpc>
            </a:pPr>
            <a:r>
              <a:rPr lang="en-US" sz="3441" spc="172">
                <a:solidFill>
                  <a:srgbClr val="D9D9D9"/>
                </a:solidFill>
                <a:latin typeface="Helvetica World"/>
              </a:rPr>
              <a:t>HỌC TRƯỜNG: THCS BÌNH ĐA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81057" y="4621878"/>
            <a:ext cx="9957550" cy="136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73"/>
              </a:lnSpc>
            </a:pPr>
            <a:r>
              <a:rPr lang="en-US" sz="3483" spc="174">
                <a:solidFill>
                  <a:srgbClr val="D9D9D9"/>
                </a:solidFill>
                <a:latin typeface="Helvetica World"/>
              </a:rPr>
              <a:t>SỞ THÍCH CỦA EM LÀ: NGHE NHẠC,CHƠI GAME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42394" y="4737931"/>
            <a:ext cx="5522225" cy="2500062"/>
          </a:xfrm>
          <a:custGeom>
            <a:avLst/>
            <a:gdLst/>
            <a:ahLst/>
            <a:cxnLst/>
            <a:rect r="r" b="b" t="t" l="l"/>
            <a:pathLst>
              <a:path h="2500062" w="5522225">
                <a:moveTo>
                  <a:pt x="0" y="0"/>
                </a:moveTo>
                <a:lnTo>
                  <a:pt x="5522225" y="0"/>
                </a:lnTo>
                <a:lnTo>
                  <a:pt x="5522225" y="2500062"/>
                </a:lnTo>
                <a:lnTo>
                  <a:pt x="0" y="250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4468" y="3279943"/>
            <a:ext cx="2080444" cy="2080444"/>
          </a:xfrm>
          <a:custGeom>
            <a:avLst/>
            <a:gdLst/>
            <a:ahLst/>
            <a:cxnLst/>
            <a:rect r="r" b="b" t="t" l="l"/>
            <a:pathLst>
              <a:path h="2080444" w="2080444">
                <a:moveTo>
                  <a:pt x="0" y="0"/>
                </a:moveTo>
                <a:lnTo>
                  <a:pt x="2080444" y="0"/>
                </a:lnTo>
                <a:lnTo>
                  <a:pt x="2080444" y="2080444"/>
                </a:lnTo>
                <a:lnTo>
                  <a:pt x="0" y="20804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63652" y="5946509"/>
            <a:ext cx="7315200" cy="3311791"/>
          </a:xfrm>
          <a:custGeom>
            <a:avLst/>
            <a:gdLst/>
            <a:ahLst/>
            <a:cxnLst/>
            <a:rect r="r" b="b" t="t" l="l"/>
            <a:pathLst>
              <a:path h="3311791" w="7315200">
                <a:moveTo>
                  <a:pt x="0" y="0"/>
                </a:moveTo>
                <a:lnTo>
                  <a:pt x="7315200" y="0"/>
                </a:lnTo>
                <a:lnTo>
                  <a:pt x="7315200" y="3311791"/>
                </a:lnTo>
                <a:lnTo>
                  <a:pt x="0" y="3311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-5234903" y="5143500"/>
            <a:ext cx="14930659" cy="4940691"/>
          </a:xfrm>
          <a:custGeom>
            <a:avLst/>
            <a:gdLst/>
            <a:ahLst/>
            <a:cxnLst/>
            <a:rect r="r" b="b" t="t" l="l"/>
            <a:pathLst>
              <a:path h="4940691" w="14930659">
                <a:moveTo>
                  <a:pt x="14930658" y="0"/>
                </a:moveTo>
                <a:lnTo>
                  <a:pt x="0" y="0"/>
                </a:lnTo>
                <a:lnTo>
                  <a:pt x="0" y="4940691"/>
                </a:lnTo>
                <a:lnTo>
                  <a:pt x="14930658" y="4940691"/>
                </a:lnTo>
                <a:lnTo>
                  <a:pt x="1493065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718718" y="1901098"/>
            <a:ext cx="526249" cy="548176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2375564" y="3368273"/>
            <a:ext cx="526249" cy="548176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4388441" y="1833157"/>
            <a:ext cx="526249" cy="548176"/>
          </a:xfrm>
          <a:prstGeom prst="rect">
            <a:avLst/>
          </a:prstGeom>
        </p:spPr>
      </p:pic>
      <p:sp>
        <p:nvSpPr>
          <p:cNvPr name="Freeform 27" id="27"/>
          <p:cNvSpPr/>
          <p:nvPr/>
        </p:nvSpPr>
        <p:spPr>
          <a:xfrm flipH="false" flipV="false" rot="0">
            <a:off x="11243240" y="5298870"/>
            <a:ext cx="6116976" cy="3440799"/>
          </a:xfrm>
          <a:custGeom>
            <a:avLst/>
            <a:gdLst/>
            <a:ahLst/>
            <a:cxnLst/>
            <a:rect r="r" b="b" t="t" l="l"/>
            <a:pathLst>
              <a:path h="3440799" w="6116976">
                <a:moveTo>
                  <a:pt x="0" y="0"/>
                </a:moveTo>
                <a:lnTo>
                  <a:pt x="6116976" y="0"/>
                </a:lnTo>
                <a:lnTo>
                  <a:pt x="6116976" y="3440799"/>
                </a:lnTo>
                <a:lnTo>
                  <a:pt x="0" y="34407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071601" y="1700082"/>
            <a:ext cx="11206954" cy="92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86"/>
              </a:lnSpc>
              <a:spcBef>
                <a:spcPct val="0"/>
              </a:spcBef>
            </a:pPr>
            <a:r>
              <a:rPr lang="en-US" sz="5490" spc="549">
                <a:solidFill>
                  <a:srgbClr val="FDCACA"/>
                </a:solidFill>
                <a:latin typeface="Paytone One"/>
              </a:rPr>
              <a:t>2. Ý TƯỞNG LÀM SẢN PHẨM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770657" y="2708912"/>
            <a:ext cx="8860830" cy="221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86"/>
              </a:lnSpc>
            </a:pPr>
            <a:r>
              <a:rPr lang="en-US" sz="3741" spc="187">
                <a:solidFill>
                  <a:srgbClr val="D9D9D9"/>
                </a:solidFill>
                <a:latin typeface="Helvetica World Light"/>
              </a:rPr>
              <a:t>Em rất thích các thể loại game Quân sự vì thế em lấy ý tưởng từ một trò game khá nổi tiếng Warfare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08480" y="1302051"/>
            <a:ext cx="9000540" cy="9747877"/>
          </a:xfrm>
          <a:custGeom>
            <a:avLst/>
            <a:gdLst/>
            <a:ahLst/>
            <a:cxnLst/>
            <a:rect r="r" b="b" t="t" l="l"/>
            <a:pathLst>
              <a:path h="9747877" w="9000540">
                <a:moveTo>
                  <a:pt x="0" y="0"/>
                </a:moveTo>
                <a:lnTo>
                  <a:pt x="9000541" y="0"/>
                </a:lnTo>
                <a:lnTo>
                  <a:pt x="9000541" y="9747877"/>
                </a:lnTo>
                <a:lnTo>
                  <a:pt x="0" y="9747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141942" y="1717301"/>
            <a:ext cx="14041542" cy="10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166"/>
              </a:lnSpc>
            </a:pPr>
            <a:r>
              <a:rPr lang="en-US" sz="5971" spc="597">
                <a:solidFill>
                  <a:srgbClr val="FDCACA"/>
                </a:solidFill>
                <a:latin typeface="Bungee"/>
              </a:rPr>
              <a:t>3. LÝ DO LÀM SẢN PHẨM NÀY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51388" y="3258607"/>
            <a:ext cx="8860830" cy="359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66"/>
              </a:lnSpc>
            </a:pPr>
            <a:r>
              <a:rPr lang="en-US" sz="4541" spc="227">
                <a:solidFill>
                  <a:srgbClr val="D9D9D9"/>
                </a:solidFill>
                <a:latin typeface="Helvetica World"/>
              </a:rPr>
              <a:t>Em mong muốn tạo ra một trò chơi để rèn luyện các kiến thức về quân sự, giúp người chơi thư giản sao một ngày mệt mỏi.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72400" y="4132825"/>
            <a:ext cx="2329128" cy="5521639"/>
          </a:xfrm>
          <a:custGeom>
            <a:avLst/>
            <a:gdLst/>
            <a:ahLst/>
            <a:cxnLst/>
            <a:rect r="r" b="b" t="t" l="l"/>
            <a:pathLst>
              <a:path h="5521639" w="2329128">
                <a:moveTo>
                  <a:pt x="0" y="0"/>
                </a:moveTo>
                <a:lnTo>
                  <a:pt x="2329128" y="0"/>
                </a:lnTo>
                <a:lnTo>
                  <a:pt x="2329128" y="5521640"/>
                </a:lnTo>
                <a:lnTo>
                  <a:pt x="0" y="5521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407712" y="4178362"/>
            <a:ext cx="2329128" cy="5521639"/>
          </a:xfrm>
          <a:custGeom>
            <a:avLst/>
            <a:gdLst/>
            <a:ahLst/>
            <a:cxnLst/>
            <a:rect r="r" b="b" t="t" l="l"/>
            <a:pathLst>
              <a:path h="5521639" w="2329128">
                <a:moveTo>
                  <a:pt x="0" y="0"/>
                </a:moveTo>
                <a:lnTo>
                  <a:pt x="2329128" y="0"/>
                </a:lnTo>
                <a:lnTo>
                  <a:pt x="2329128" y="5521639"/>
                </a:lnTo>
                <a:lnTo>
                  <a:pt x="0" y="55216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460405" y="1609349"/>
            <a:ext cx="15111871" cy="101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905"/>
              </a:lnSpc>
            </a:pPr>
            <a:r>
              <a:rPr lang="en-US" sz="6642" spc="664">
                <a:solidFill>
                  <a:srgbClr val="FDCACA"/>
                </a:solidFill>
                <a:latin typeface="Paytone One"/>
              </a:rPr>
              <a:t>4.QUÁ TRÌNH LÀM SẢN PHẨM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04839" y="4148795"/>
            <a:ext cx="8203641" cy="79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9"/>
              </a:lnSpc>
            </a:pPr>
            <a:r>
              <a:rPr lang="en-US" sz="4393">
                <a:solidFill>
                  <a:srgbClr val="FFFFFF"/>
                </a:solidFill>
                <a:latin typeface="Paytone One"/>
              </a:rPr>
              <a:t>TUẦN 1: LÊN Ý TƯỞNG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2164" y="5370777"/>
            <a:ext cx="10985577" cy="81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0"/>
              </a:lnSpc>
            </a:pPr>
            <a:r>
              <a:rPr lang="en-US" sz="4520">
                <a:solidFill>
                  <a:srgbClr val="FFFFFF"/>
                </a:solidFill>
                <a:latin typeface="Paytone One"/>
              </a:rPr>
              <a:t>TUẦN 2-3:  LÀM SẢN PHẨM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30426" y="6621700"/>
            <a:ext cx="12697902" cy="72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9"/>
              </a:lnSpc>
            </a:pPr>
            <a:r>
              <a:rPr lang="en-US" sz="4019">
                <a:solidFill>
                  <a:srgbClr val="FFFFFF"/>
                </a:solidFill>
                <a:latin typeface="Paytone One"/>
              </a:rPr>
              <a:t>TUẦN 4:  CHỈNH SỬA VÀ LÀM BÀI THUYẾT TRÌNH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56728" y="2911831"/>
            <a:ext cx="12807081" cy="81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0"/>
              </a:lnSpc>
            </a:pPr>
            <a:r>
              <a:rPr lang="en-US" sz="4520">
                <a:solidFill>
                  <a:srgbClr val="FFFFFF"/>
                </a:solidFill>
                <a:latin typeface="Paytone One"/>
              </a:rPr>
              <a:t>LÀM SẢN PHẨM CUỐI KHÓA GỒM 4 TUẦN: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48184" y="3728227"/>
            <a:ext cx="2607755" cy="4114800"/>
          </a:xfrm>
          <a:custGeom>
            <a:avLst/>
            <a:gdLst/>
            <a:ahLst/>
            <a:cxnLst/>
            <a:rect r="r" b="b" t="t" l="l"/>
            <a:pathLst>
              <a:path h="4114800" w="2607755">
                <a:moveTo>
                  <a:pt x="0" y="0"/>
                </a:moveTo>
                <a:lnTo>
                  <a:pt x="2607754" y="0"/>
                </a:lnTo>
                <a:lnTo>
                  <a:pt x="26077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527764" y="7132242"/>
            <a:ext cx="2264123" cy="2264123"/>
          </a:xfrm>
          <a:custGeom>
            <a:avLst/>
            <a:gdLst/>
            <a:ahLst/>
            <a:cxnLst/>
            <a:rect r="r" b="b" t="t" l="l"/>
            <a:pathLst>
              <a:path h="2264123" w="2264123">
                <a:moveTo>
                  <a:pt x="0" y="0"/>
                </a:moveTo>
                <a:lnTo>
                  <a:pt x="2264124" y="0"/>
                </a:lnTo>
                <a:lnTo>
                  <a:pt x="2264124" y="2264123"/>
                </a:lnTo>
                <a:lnTo>
                  <a:pt x="0" y="2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772838" y="7137085"/>
            <a:ext cx="2264123" cy="2264123"/>
          </a:xfrm>
          <a:custGeom>
            <a:avLst/>
            <a:gdLst/>
            <a:ahLst/>
            <a:cxnLst/>
            <a:rect r="r" b="b" t="t" l="l"/>
            <a:pathLst>
              <a:path h="2264123" w="2264123">
                <a:moveTo>
                  <a:pt x="0" y="0"/>
                </a:moveTo>
                <a:lnTo>
                  <a:pt x="2264123" y="0"/>
                </a:lnTo>
                <a:lnTo>
                  <a:pt x="2264123" y="2264124"/>
                </a:lnTo>
                <a:lnTo>
                  <a:pt x="0" y="22641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023877" y="7137085"/>
            <a:ext cx="2264123" cy="2264123"/>
          </a:xfrm>
          <a:custGeom>
            <a:avLst/>
            <a:gdLst/>
            <a:ahLst/>
            <a:cxnLst/>
            <a:rect r="r" b="b" t="t" l="l"/>
            <a:pathLst>
              <a:path h="2264123" w="2264123">
                <a:moveTo>
                  <a:pt x="0" y="0"/>
                </a:moveTo>
                <a:lnTo>
                  <a:pt x="2264123" y="0"/>
                </a:lnTo>
                <a:lnTo>
                  <a:pt x="2264123" y="2264124"/>
                </a:lnTo>
                <a:lnTo>
                  <a:pt x="0" y="22641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718955" y="5593801"/>
            <a:ext cx="2512417" cy="3982218"/>
          </a:xfrm>
          <a:custGeom>
            <a:avLst/>
            <a:gdLst/>
            <a:ahLst/>
            <a:cxnLst/>
            <a:rect r="r" b="b" t="t" l="l"/>
            <a:pathLst>
              <a:path h="3982218" w="2512417">
                <a:moveTo>
                  <a:pt x="0" y="0"/>
                </a:moveTo>
                <a:lnTo>
                  <a:pt x="2512417" y="0"/>
                </a:lnTo>
                <a:lnTo>
                  <a:pt x="2512417" y="3982218"/>
                </a:lnTo>
                <a:lnTo>
                  <a:pt x="0" y="39822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04686" y="1454259"/>
            <a:ext cx="9888758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5"/>
              </a:lnSpc>
            </a:pPr>
            <a:r>
              <a:rPr lang="en-US" sz="6721" spc="672">
                <a:solidFill>
                  <a:srgbClr val="FDCACA"/>
                </a:solidFill>
                <a:latin typeface="Bungee"/>
              </a:rPr>
              <a:t>5.CỐT TRUYỆN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48670" y="2997172"/>
            <a:ext cx="6957949" cy="4175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73"/>
              </a:lnSpc>
            </a:pPr>
            <a:r>
              <a:rPr lang="en-US" sz="3483" spc="174">
                <a:solidFill>
                  <a:srgbClr val="D9D9D9"/>
                </a:solidFill>
                <a:latin typeface="Garet"/>
              </a:rPr>
              <a:t>VÀO NĂM 2035 THẾ CHIẾN THỨ BA NỔ RA VÀ CÁC CƯỜNG QUỐC QUÂN SỰ ĐỨNG ĐẦU THẾ GIỚI XẢY RA XUNG ĐỘT VÀ BẮT ĐẦU CHIẾN TRANH 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1268300" y="1877429"/>
            <a:ext cx="1458710" cy="1458710"/>
          </a:xfrm>
          <a:custGeom>
            <a:avLst/>
            <a:gdLst/>
            <a:ahLst/>
            <a:cxnLst/>
            <a:rect r="r" b="b" t="t" l="l"/>
            <a:pathLst>
              <a:path h="1458710" w="1458710">
                <a:moveTo>
                  <a:pt x="0" y="0"/>
                </a:moveTo>
                <a:lnTo>
                  <a:pt x="1458710" y="0"/>
                </a:lnTo>
                <a:lnTo>
                  <a:pt x="1458710" y="1458710"/>
                </a:lnTo>
                <a:lnTo>
                  <a:pt x="0" y="14587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8" id="28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3355431" y="4024969"/>
            <a:ext cx="368981" cy="384355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1008954" y="3876002"/>
            <a:ext cx="368981" cy="384355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13724412" y="1877429"/>
            <a:ext cx="368981" cy="384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325313" y="3033290"/>
            <a:ext cx="5313338" cy="2968828"/>
          </a:xfrm>
          <a:custGeom>
            <a:avLst/>
            <a:gdLst/>
            <a:ahLst/>
            <a:cxnLst/>
            <a:rect r="r" b="b" t="t" l="l"/>
            <a:pathLst>
              <a:path h="2968828" w="5313338">
                <a:moveTo>
                  <a:pt x="0" y="0"/>
                </a:moveTo>
                <a:lnTo>
                  <a:pt x="5313338" y="0"/>
                </a:lnTo>
                <a:lnTo>
                  <a:pt x="5313338" y="2968828"/>
                </a:lnTo>
                <a:lnTo>
                  <a:pt x="0" y="29688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992605" y="1646122"/>
            <a:ext cx="13258412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5"/>
              </a:lnSpc>
            </a:pPr>
            <a:r>
              <a:rPr lang="en-US" sz="6721" spc="672">
                <a:solidFill>
                  <a:srgbClr val="FDCACA"/>
                </a:solidFill>
                <a:latin typeface="Bungee"/>
              </a:rPr>
              <a:t>6. HƯỚNG DẪN SỬ DỤNG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-98596" y="3258607"/>
            <a:ext cx="15099629" cy="85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80534" indent="-490267" lvl="1">
              <a:lnSpc>
                <a:spcPts val="7266"/>
              </a:lnSpc>
              <a:buFont typeface="Arial"/>
              <a:buChar char="•"/>
            </a:pPr>
            <a:r>
              <a:rPr lang="en-US" sz="4541" spc="227">
                <a:solidFill>
                  <a:srgbClr val="D9D9D9"/>
                </a:solidFill>
                <a:latin typeface="Helvetica World"/>
              </a:rPr>
              <a:t>Muốn di chuyển</a:t>
            </a:r>
            <a:r>
              <a:rPr lang="en-US" sz="4541" spc="227">
                <a:solidFill>
                  <a:srgbClr val="1D381E"/>
                </a:solidFill>
                <a:latin typeface="Helvetica World"/>
              </a:rPr>
              <a:t> </a:t>
            </a:r>
            <a:r>
              <a:rPr lang="en-US" sz="4541" spc="227">
                <a:solidFill>
                  <a:srgbClr val="F68C55"/>
                </a:solidFill>
                <a:latin typeface="Helvetica World"/>
              </a:rPr>
              <a:t>qua trái</a:t>
            </a:r>
            <a:r>
              <a:rPr lang="en-US" sz="4541" spc="227">
                <a:solidFill>
                  <a:srgbClr val="D9D9D9"/>
                </a:solidFill>
                <a:latin typeface="Helvetica World"/>
              </a:rPr>
              <a:t> nhấn </a:t>
            </a:r>
            <a:r>
              <a:rPr lang="en-US" sz="4541" spc="227">
                <a:solidFill>
                  <a:srgbClr val="F68C55"/>
                </a:solidFill>
                <a:latin typeface="Helvetica World"/>
              </a:rPr>
              <a:t>phím 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117646" y="4221689"/>
            <a:ext cx="15099629" cy="85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80534" indent="-490267" lvl="1">
              <a:lnSpc>
                <a:spcPts val="7266"/>
              </a:lnSpc>
              <a:buFont typeface="Arial"/>
              <a:buChar char="•"/>
            </a:pPr>
            <a:r>
              <a:rPr lang="en-US" sz="4541" spc="227">
                <a:solidFill>
                  <a:srgbClr val="D9D9D9"/>
                </a:solidFill>
                <a:latin typeface="Helvetica World"/>
              </a:rPr>
              <a:t>Muốn di chuyển </a:t>
            </a:r>
            <a:r>
              <a:rPr lang="en-US" sz="4541" spc="227">
                <a:solidFill>
                  <a:srgbClr val="F68C55"/>
                </a:solidFill>
                <a:latin typeface="Helvetica World"/>
              </a:rPr>
              <a:t>qua phải</a:t>
            </a:r>
            <a:r>
              <a:rPr lang="en-US" sz="4541" spc="227">
                <a:solidFill>
                  <a:srgbClr val="D9D9D9"/>
                </a:solidFill>
                <a:latin typeface="Helvetica World"/>
              </a:rPr>
              <a:t> nhấn</a:t>
            </a:r>
            <a:r>
              <a:rPr lang="en-US" sz="4541" spc="227">
                <a:solidFill>
                  <a:srgbClr val="F68C55"/>
                </a:solidFill>
                <a:latin typeface="Helvetica World"/>
              </a:rPr>
              <a:t> phím 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108121" y="5114925"/>
            <a:ext cx="15099629" cy="85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80534" indent="-490267" lvl="1">
              <a:lnSpc>
                <a:spcPts val="7266"/>
              </a:lnSpc>
              <a:buFont typeface="Arial"/>
              <a:buChar char="•"/>
            </a:pPr>
            <a:r>
              <a:rPr lang="en-US" sz="4541" spc="227">
                <a:solidFill>
                  <a:srgbClr val="D9D9D9"/>
                </a:solidFill>
                <a:latin typeface="Helvetica World"/>
              </a:rPr>
              <a:t>Muốn</a:t>
            </a:r>
            <a:r>
              <a:rPr lang="en-US" sz="4541" spc="227">
                <a:solidFill>
                  <a:srgbClr val="F68C55"/>
                </a:solidFill>
                <a:latin typeface="Helvetica World"/>
              </a:rPr>
              <a:t> bắn viên đạn</a:t>
            </a:r>
            <a:r>
              <a:rPr lang="en-US" sz="4541" spc="227">
                <a:solidFill>
                  <a:srgbClr val="D9D9D9"/>
                </a:solidFill>
                <a:latin typeface="Helvetica World"/>
              </a:rPr>
              <a:t> thì nhấn </a:t>
            </a:r>
            <a:r>
              <a:rPr lang="en-US" sz="4541" spc="227">
                <a:solidFill>
                  <a:srgbClr val="F68C55"/>
                </a:solidFill>
                <a:latin typeface="Helvetica World"/>
              </a:rPr>
              <a:t>phím f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-98596" y="6065311"/>
            <a:ext cx="17136612" cy="855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80534" indent="-490267" lvl="1">
              <a:lnSpc>
                <a:spcPts val="7266"/>
              </a:lnSpc>
              <a:buFont typeface="Arial"/>
              <a:buChar char="•"/>
            </a:pPr>
            <a:r>
              <a:rPr lang="en-US" sz="4541" spc="227">
                <a:solidFill>
                  <a:srgbClr val="D9D9D9"/>
                </a:solidFill>
                <a:latin typeface="Helvetica World Light"/>
              </a:rPr>
              <a:t>Khi </a:t>
            </a:r>
            <a:r>
              <a:rPr lang="en-US" sz="4541" spc="227">
                <a:solidFill>
                  <a:srgbClr val="F68C55"/>
                </a:solidFill>
                <a:latin typeface="Helvetica World Light"/>
              </a:rPr>
              <a:t>hạ được 5 xe tăng địch</a:t>
            </a:r>
            <a:r>
              <a:rPr lang="en-US" sz="4541" spc="227">
                <a:solidFill>
                  <a:srgbClr val="D9D9D9"/>
                </a:solidFill>
                <a:latin typeface="Helvetica World Light"/>
              </a:rPr>
              <a:t> thì </a:t>
            </a:r>
            <a:r>
              <a:rPr lang="en-US" sz="4541" spc="227">
                <a:solidFill>
                  <a:srgbClr val="F68C55"/>
                </a:solidFill>
                <a:latin typeface="Helvetica World Light"/>
              </a:rPr>
              <a:t>chuyển qua màng chơi win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-117646" y="6968072"/>
            <a:ext cx="18405646" cy="1769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80534" indent="-490267" lvl="1">
              <a:lnSpc>
                <a:spcPts val="7266"/>
              </a:lnSpc>
              <a:buFont typeface="Arial"/>
              <a:buChar char="•"/>
            </a:pPr>
            <a:r>
              <a:rPr lang="en-US" sz="4541" spc="227">
                <a:solidFill>
                  <a:srgbClr val="D9D9D9"/>
                </a:solidFill>
                <a:latin typeface="Helvetica World Light"/>
              </a:rPr>
              <a:t>Khi </a:t>
            </a:r>
            <a:r>
              <a:rPr lang="en-US" sz="4541" spc="227">
                <a:solidFill>
                  <a:srgbClr val="F68C55"/>
                </a:solidFill>
                <a:latin typeface="Helvetica World Light"/>
              </a:rPr>
              <a:t>nhân vật chạm vào xe tăng địch</a:t>
            </a:r>
            <a:r>
              <a:rPr lang="en-US" sz="4541" spc="227">
                <a:solidFill>
                  <a:srgbClr val="D9D9D9"/>
                </a:solidFill>
                <a:latin typeface="Helvetica World Light"/>
              </a:rPr>
              <a:t> thì </a:t>
            </a:r>
            <a:r>
              <a:rPr lang="en-US" sz="4541" spc="227">
                <a:solidFill>
                  <a:srgbClr val="F68C55"/>
                </a:solidFill>
                <a:latin typeface="Helvetica World Light"/>
              </a:rPr>
              <a:t>chuyển qua màng chơi thua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900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150140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7367684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14068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77774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81021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9498845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5271847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13908902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10" y="1630473"/>
                </a:lnTo>
                <a:lnTo>
                  <a:pt x="2498810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16000576" y="-32842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1630473"/>
                </a:moveTo>
                <a:lnTo>
                  <a:pt x="2498809" y="1630473"/>
                </a:lnTo>
                <a:lnTo>
                  <a:pt x="2498809" y="0"/>
                </a:lnTo>
                <a:lnTo>
                  <a:pt x="0" y="0"/>
                </a:lnTo>
                <a:lnTo>
                  <a:pt x="0" y="1630473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005002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8224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27764" y="7132242"/>
            <a:ext cx="2264123" cy="2264123"/>
          </a:xfrm>
          <a:custGeom>
            <a:avLst/>
            <a:gdLst/>
            <a:ahLst/>
            <a:cxnLst/>
            <a:rect r="r" b="b" t="t" l="l"/>
            <a:pathLst>
              <a:path h="2264123" w="2264123">
                <a:moveTo>
                  <a:pt x="0" y="0"/>
                </a:moveTo>
                <a:lnTo>
                  <a:pt x="2264124" y="0"/>
                </a:lnTo>
                <a:lnTo>
                  <a:pt x="2264124" y="2264123"/>
                </a:lnTo>
                <a:lnTo>
                  <a:pt x="0" y="2264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772838" y="7137085"/>
            <a:ext cx="2264123" cy="2264123"/>
          </a:xfrm>
          <a:custGeom>
            <a:avLst/>
            <a:gdLst/>
            <a:ahLst/>
            <a:cxnLst/>
            <a:rect r="r" b="b" t="t" l="l"/>
            <a:pathLst>
              <a:path h="2264123" w="2264123">
                <a:moveTo>
                  <a:pt x="0" y="0"/>
                </a:moveTo>
                <a:lnTo>
                  <a:pt x="2264123" y="0"/>
                </a:lnTo>
                <a:lnTo>
                  <a:pt x="2264123" y="2264124"/>
                </a:lnTo>
                <a:lnTo>
                  <a:pt x="0" y="2264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23877" y="7137085"/>
            <a:ext cx="2264123" cy="2264123"/>
          </a:xfrm>
          <a:custGeom>
            <a:avLst/>
            <a:gdLst/>
            <a:ahLst/>
            <a:cxnLst/>
            <a:rect r="r" b="b" t="t" l="l"/>
            <a:pathLst>
              <a:path h="2264123" w="2264123">
                <a:moveTo>
                  <a:pt x="0" y="0"/>
                </a:moveTo>
                <a:lnTo>
                  <a:pt x="2264123" y="0"/>
                </a:lnTo>
                <a:lnTo>
                  <a:pt x="2264123" y="2264124"/>
                </a:lnTo>
                <a:lnTo>
                  <a:pt x="0" y="2264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718955" y="5593801"/>
            <a:ext cx="2512417" cy="3982218"/>
          </a:xfrm>
          <a:custGeom>
            <a:avLst/>
            <a:gdLst/>
            <a:ahLst/>
            <a:cxnLst/>
            <a:rect r="r" b="b" t="t" l="l"/>
            <a:pathLst>
              <a:path h="3982218" w="2512417">
                <a:moveTo>
                  <a:pt x="0" y="0"/>
                </a:moveTo>
                <a:lnTo>
                  <a:pt x="2512417" y="0"/>
                </a:lnTo>
                <a:lnTo>
                  <a:pt x="2512417" y="3982218"/>
                </a:lnTo>
                <a:lnTo>
                  <a:pt x="0" y="39822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802918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2615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51340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34079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22123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608480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10" y="0"/>
                </a:lnTo>
                <a:lnTo>
                  <a:pt x="2498810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029151" y="8992082"/>
            <a:ext cx="2498810" cy="1630473"/>
          </a:xfrm>
          <a:custGeom>
            <a:avLst/>
            <a:gdLst/>
            <a:ahLst/>
            <a:cxnLst/>
            <a:rect r="r" b="b" t="t" l="l"/>
            <a:pathLst>
              <a:path h="1630473" w="2498810">
                <a:moveTo>
                  <a:pt x="0" y="0"/>
                </a:moveTo>
                <a:lnTo>
                  <a:pt x="2498809" y="0"/>
                </a:lnTo>
                <a:lnTo>
                  <a:pt x="2498809" y="1630473"/>
                </a:lnTo>
                <a:lnTo>
                  <a:pt x="0" y="16304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04686" y="1454259"/>
            <a:ext cx="1299704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65"/>
              </a:lnSpc>
            </a:pPr>
            <a:r>
              <a:rPr lang="en-US" sz="6721" spc="672">
                <a:solidFill>
                  <a:srgbClr val="FDCACA"/>
                </a:solidFill>
                <a:latin typeface="Bungee"/>
              </a:rPr>
              <a:t>7. TRÌNH BÀY SẢN PHẨM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79831" y="3990708"/>
            <a:ext cx="6957949" cy="108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93"/>
              </a:lnSpc>
            </a:pPr>
            <a:r>
              <a:rPr lang="en-US" sz="5683" spc="284">
                <a:solidFill>
                  <a:srgbClr val="D9D9D9"/>
                </a:solidFill>
                <a:latin typeface="Garet Bold"/>
              </a:rPr>
              <a:t>Demo Game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DAF2xIwTEPE</dc:identifier>
  <dcterms:modified xsi:type="dcterms:W3CDTF">2011-08-01T06:04:30Z</dcterms:modified>
  <cp:revision>1</cp:revision>
  <dc:title>Purple and Pink Playful Pixel Art Game Board Presentation</dc:title>
</cp:coreProperties>
</file>