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61" r:id="rId5"/>
    <p:sldId id="258" r:id="rId6"/>
    <p:sldId id="262" r:id="rId7"/>
    <p:sldId id="263" r:id="rId8"/>
    <p:sldId id="264" r:id="rId9"/>
    <p:sldId id="265" r:id="rId10"/>
    <p:sldId id="266" r:id="rId11"/>
    <p:sldId id="267" r:id="rId12"/>
    <p:sldId id="268" r:id="rId13"/>
    <p:sldId id="272" r:id="rId14"/>
    <p:sldId id="259"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5" d="100"/>
          <a:sy n="85" d="100"/>
        </p:scale>
        <p:origin x="1406" y="4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11/22/2021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11/22/2021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215195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a:p>
        </p:txBody>
      </p:sp>
    </p:spTree>
    <p:extLst>
      <p:ext uri="{BB962C8B-B14F-4D97-AF65-F5344CB8AC3E}">
        <p14:creationId xmlns:p14="http://schemas.microsoft.com/office/powerpoint/2010/main" val="203733170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11/22/2021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066800"/>
            <a:ext cx="5326856" cy="2263777"/>
          </a:xfrm>
        </p:spPr>
        <p:txBody>
          <a:bodyPr/>
          <a:lstStyle/>
          <a:p>
            <a:r>
              <a:rPr lang="en-US" dirty="0" err="1"/>
              <a:t>Lập</a:t>
            </a:r>
            <a:r>
              <a:rPr lang="en-US" dirty="0"/>
              <a:t> </a:t>
            </a:r>
            <a:r>
              <a:rPr lang="en-US" dirty="0" err="1"/>
              <a:t>trình</a:t>
            </a:r>
            <a:r>
              <a:rPr lang="en-US" dirty="0"/>
              <a:t> h</a:t>
            </a:r>
            <a:r>
              <a:rPr lang="vi-VN" dirty="0"/>
              <a:t>ư</a:t>
            </a:r>
            <a:r>
              <a:rPr lang="en-US" dirty="0" err="1"/>
              <a:t>ớng</a:t>
            </a:r>
            <a:r>
              <a:rPr lang="en-US" dirty="0"/>
              <a:t> </a:t>
            </a:r>
            <a:r>
              <a:rPr lang="en-US" dirty="0" err="1"/>
              <a:t>đối</a:t>
            </a:r>
            <a:r>
              <a:rPr lang="en-US" dirty="0"/>
              <a:t> t</a:t>
            </a:r>
            <a:r>
              <a:rPr lang="vi-VN" dirty="0"/>
              <a:t>ư</a:t>
            </a:r>
            <a:r>
              <a:rPr lang="en-US" dirty="0" err="1"/>
              <a:t>ợng</a:t>
            </a:r>
            <a:r>
              <a:rPr lang="en-US" dirty="0"/>
              <a:t> </a:t>
            </a:r>
            <a:r>
              <a:rPr lang="en-US" dirty="0" err="1"/>
              <a:t>với</a:t>
            </a:r>
            <a:r>
              <a:rPr lang="en-US" dirty="0"/>
              <a:t> Java</a:t>
            </a:r>
            <a:br>
              <a:rPr lang="en-US" dirty="0"/>
            </a:br>
            <a:r>
              <a:rPr lang="en-US" b="0" dirty="0" err="1"/>
              <a:t>Tuần</a:t>
            </a:r>
            <a:r>
              <a:rPr lang="en-US" b="0" dirty="0"/>
              <a:t> 4</a:t>
            </a:r>
          </a:p>
        </p:txBody>
      </p:sp>
      <p:sp>
        <p:nvSpPr>
          <p:cNvPr id="5" name="Text Box 7">
            <a:extLst>
              <a:ext uri="{FF2B5EF4-FFF2-40B4-BE49-F238E27FC236}">
                <a16:creationId xmlns:a16="http://schemas.microsoft.com/office/drawing/2014/main" id="{E3A7EED3-070C-4C76-8296-6A90C4930E45}"/>
              </a:ext>
            </a:extLst>
          </p:cNvPr>
          <p:cNvSpPr txBox="1"/>
          <p:nvPr/>
        </p:nvSpPr>
        <p:spPr>
          <a:xfrm>
            <a:off x="3429000" y="4132542"/>
            <a:ext cx="3200399" cy="1323439"/>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Tên</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thành</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viên</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nhóm</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p>
          <a:p>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Nguyễn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Hoàng</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Hải</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p>
          <a:p>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Phạm</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Trịnh</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Tây</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Nguyên</a:t>
            </a:r>
            <a:endPar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endParaRPr>
          </a:p>
          <a:p>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Nguyễn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Nhật</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Nam</a:t>
            </a:r>
            <a:endParaRPr lang="en-US" sz="2000"/>
          </a:p>
        </p:txBody>
      </p:sp>
      <p:sp>
        <p:nvSpPr>
          <p:cNvPr id="6" name="TextBox 9">
            <a:extLst>
              <a:ext uri="{FF2B5EF4-FFF2-40B4-BE49-F238E27FC236}">
                <a16:creationId xmlns:a16="http://schemas.microsoft.com/office/drawing/2014/main" id="{8933F0DB-8A12-477E-B580-2C6F9290986F}"/>
              </a:ext>
            </a:extLst>
          </p:cNvPr>
          <p:cNvSpPr txBox="1"/>
          <p:nvPr/>
        </p:nvSpPr>
        <p:spPr>
          <a:xfrm>
            <a:off x="6781800" y="4132541"/>
            <a:ext cx="2199736"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MSSV: 	 </a:t>
            </a:r>
          </a:p>
          <a:p>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20161051</a:t>
            </a:r>
          </a:p>
          <a:p>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20110528</a:t>
            </a:r>
          </a:p>
          <a:p>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20110523</a:t>
            </a:r>
            <a:r>
              <a:rPr lang="en-US"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endParaRPr lang="en-US"/>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92DB7D9-89B0-4CD1-B562-8EAEB1F8790B}"/>
              </a:ext>
            </a:extLst>
          </p:cNvPr>
          <p:cNvSpPr>
            <a:spLocks noGrp="1"/>
          </p:cNvSpPr>
          <p:nvPr>
            <p:ph type="sldNum" sz="quarter" idx="11"/>
          </p:nvPr>
        </p:nvSpPr>
        <p:spPr>
          <a:xfrm>
            <a:off x="8183880" y="173195"/>
            <a:ext cx="502920" cy="301752"/>
          </a:xfrm>
        </p:spPr>
        <p:txBody>
          <a:bodyPr/>
          <a:lstStyle/>
          <a:p>
            <a:fld id="{FEA1243F-3000-4347-94A4-FBDEAD3122CB}" type="slidenum">
              <a:rPr lang="en-US" smtClean="0"/>
              <a:pPr/>
              <a:t>10</a:t>
            </a:fld>
            <a:endParaRPr lang="en-US" dirty="0"/>
          </a:p>
        </p:txBody>
      </p:sp>
      <p:sp>
        <p:nvSpPr>
          <p:cNvPr id="5" name="Rectangle 1">
            <a:extLst>
              <a:ext uri="{FF2B5EF4-FFF2-40B4-BE49-F238E27FC236}">
                <a16:creationId xmlns:a16="http://schemas.microsoft.com/office/drawing/2014/main" id="{3C07B5AB-BF61-4100-864A-05F9BE5D660F}"/>
              </a:ext>
            </a:extLst>
          </p:cNvPr>
          <p:cNvSpPr>
            <a:spLocks noGrp="1"/>
          </p:cNvSpPr>
          <p:nvPr>
            <p:ph type="title"/>
          </p:nvPr>
        </p:nvSpPr>
        <p:spPr>
          <a:xfrm>
            <a:off x="466725" y="381198"/>
            <a:ext cx="4638674" cy="675926"/>
          </a:xfrm>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6" name="Rectangle 2">
            <a:extLst>
              <a:ext uri="{FF2B5EF4-FFF2-40B4-BE49-F238E27FC236}">
                <a16:creationId xmlns:a16="http://schemas.microsoft.com/office/drawing/2014/main" id="{034A95A7-587B-465E-9107-A3ADFF9AC29A}"/>
              </a:ext>
            </a:extLst>
          </p:cNvPr>
          <p:cNvSpPr>
            <a:spLocks noGrp="1"/>
          </p:cNvSpPr>
          <p:nvPr>
            <p:ph idx="1"/>
          </p:nvPr>
        </p:nvSpPr>
        <p:spPr>
          <a:xfrm>
            <a:off x="533400" y="1295400"/>
            <a:ext cx="7726680" cy="1066800"/>
          </a:xfrm>
        </p:spPr>
        <p:txBody>
          <a:bodyPr>
            <a:noAutofit/>
          </a:bodyPr>
          <a:lstStyle/>
          <a:p>
            <a:r>
              <a:rPr lang="en-US" sz="3200" dirty="0">
                <a:solidFill>
                  <a:srgbClr val="002060"/>
                </a:solidFill>
              </a:rPr>
              <a:t>3. </a:t>
            </a:r>
            <a:r>
              <a:rPr lang="en-US" sz="3200" dirty="0" err="1">
                <a:solidFill>
                  <a:srgbClr val="002060"/>
                </a:solidFill>
              </a:rPr>
              <a:t>Đa</a:t>
            </a:r>
            <a:r>
              <a:rPr lang="en-US" sz="3200" dirty="0">
                <a:solidFill>
                  <a:srgbClr val="002060"/>
                </a:solidFill>
              </a:rPr>
              <a:t> </a:t>
            </a:r>
            <a:r>
              <a:rPr lang="en-US" sz="3200" dirty="0" err="1">
                <a:solidFill>
                  <a:srgbClr val="002060"/>
                </a:solidFill>
              </a:rPr>
              <a:t>hình</a:t>
            </a:r>
            <a:r>
              <a:rPr lang="en-US" sz="3200" dirty="0">
                <a:solidFill>
                  <a:srgbClr val="002060"/>
                </a:solidFill>
              </a:rPr>
              <a:t> </a:t>
            </a:r>
            <a:r>
              <a:rPr lang="en-US" sz="3200" dirty="0" err="1">
                <a:solidFill>
                  <a:srgbClr val="002060"/>
                </a:solidFill>
              </a:rPr>
              <a:t>lúc</a:t>
            </a:r>
            <a:r>
              <a:rPr lang="en-US" sz="3200" dirty="0">
                <a:solidFill>
                  <a:srgbClr val="002060"/>
                </a:solidFill>
              </a:rPr>
              <a:t> runtime </a:t>
            </a:r>
            <a:r>
              <a:rPr lang="en-US" sz="3200" dirty="0" err="1">
                <a:solidFill>
                  <a:srgbClr val="002060"/>
                </a:solidFill>
              </a:rPr>
              <a:t>trong</a:t>
            </a:r>
            <a:r>
              <a:rPr lang="en-US" sz="3200" dirty="0">
                <a:solidFill>
                  <a:srgbClr val="002060"/>
                </a:solidFill>
              </a:rPr>
              <a:t> Java </a:t>
            </a:r>
            <a:r>
              <a:rPr lang="en-US" sz="3200" dirty="0" err="1">
                <a:solidFill>
                  <a:srgbClr val="002060"/>
                </a:solidFill>
              </a:rPr>
              <a:t>với</a:t>
            </a:r>
            <a:r>
              <a:rPr lang="en-US" sz="3200" dirty="0">
                <a:solidFill>
                  <a:srgbClr val="002060"/>
                </a:solidFill>
              </a:rPr>
              <a:t> </a:t>
            </a:r>
            <a:r>
              <a:rPr lang="en-US" sz="3200" dirty="0" err="1">
                <a:solidFill>
                  <a:srgbClr val="002060"/>
                </a:solidFill>
              </a:rPr>
              <a:t>kế</a:t>
            </a:r>
            <a:r>
              <a:rPr lang="en-US" sz="3200" dirty="0">
                <a:solidFill>
                  <a:srgbClr val="002060"/>
                </a:solidFill>
              </a:rPr>
              <a:t> </a:t>
            </a:r>
            <a:r>
              <a:rPr lang="en-US" sz="3200" dirty="0" err="1">
                <a:solidFill>
                  <a:srgbClr val="002060"/>
                </a:solidFill>
              </a:rPr>
              <a:t>thừa</a:t>
            </a:r>
            <a:r>
              <a:rPr lang="en-US" sz="3200" dirty="0">
                <a:solidFill>
                  <a:srgbClr val="002060"/>
                </a:solidFill>
              </a:rPr>
              <a:t> </a:t>
            </a:r>
            <a:r>
              <a:rPr lang="en-US" sz="3200" dirty="0" err="1">
                <a:solidFill>
                  <a:srgbClr val="002060"/>
                </a:solidFill>
              </a:rPr>
              <a:t>nhiều</a:t>
            </a:r>
            <a:r>
              <a:rPr lang="en-US" sz="3200" dirty="0">
                <a:solidFill>
                  <a:srgbClr val="002060"/>
                </a:solidFill>
              </a:rPr>
              <a:t> </a:t>
            </a:r>
            <a:r>
              <a:rPr lang="en-US" sz="3200" dirty="0" err="1">
                <a:solidFill>
                  <a:srgbClr val="002060"/>
                </a:solidFill>
              </a:rPr>
              <a:t>tầng</a:t>
            </a:r>
            <a:endParaRPr lang="en-US" sz="3200" dirty="0">
              <a:solidFill>
                <a:srgbClr val="002060"/>
              </a:solidFill>
            </a:endParaRPr>
          </a:p>
          <a:p>
            <a:endParaRPr lang="en-US" sz="1600" dirty="0"/>
          </a:p>
        </p:txBody>
      </p:sp>
      <p:sp>
        <p:nvSpPr>
          <p:cNvPr id="7" name="TextBox 6">
            <a:extLst>
              <a:ext uri="{FF2B5EF4-FFF2-40B4-BE49-F238E27FC236}">
                <a16:creationId xmlns:a16="http://schemas.microsoft.com/office/drawing/2014/main" id="{3234A96E-F98D-4C33-809A-17E9B6F41A97}"/>
              </a:ext>
            </a:extLst>
          </p:cNvPr>
          <p:cNvSpPr txBox="1"/>
          <p:nvPr/>
        </p:nvSpPr>
        <p:spPr>
          <a:xfrm>
            <a:off x="5091952" y="3429000"/>
            <a:ext cx="2087880" cy="369332"/>
          </a:xfrm>
          <a:prstGeom prst="rect">
            <a:avLst/>
          </a:prstGeom>
          <a:noFill/>
        </p:spPr>
        <p:txBody>
          <a:bodyPr wrap="square" rtlCol="0">
            <a:spAutoFit/>
          </a:bodyPr>
          <a:lstStyle/>
          <a:p>
            <a:r>
              <a:rPr lang="en-US" dirty="0" err="1">
                <a:solidFill>
                  <a:schemeClr val="bg1"/>
                </a:solidFill>
              </a:rPr>
              <a:t>Kết</a:t>
            </a:r>
            <a:r>
              <a:rPr lang="en-US" dirty="0">
                <a:solidFill>
                  <a:schemeClr val="bg1"/>
                </a:solidFill>
              </a:rPr>
              <a:t> </a:t>
            </a:r>
            <a:r>
              <a:rPr lang="en-US" dirty="0" err="1">
                <a:solidFill>
                  <a:schemeClr val="bg1"/>
                </a:solidFill>
              </a:rPr>
              <a:t>quả</a:t>
            </a:r>
            <a:r>
              <a:rPr lang="en-US" dirty="0">
                <a:solidFill>
                  <a:schemeClr val="bg1"/>
                </a:solidFill>
              </a:rPr>
              <a:t>:</a:t>
            </a:r>
          </a:p>
        </p:txBody>
      </p:sp>
      <p:sp>
        <p:nvSpPr>
          <p:cNvPr id="9" name="TextBox 8">
            <a:extLst>
              <a:ext uri="{FF2B5EF4-FFF2-40B4-BE49-F238E27FC236}">
                <a16:creationId xmlns:a16="http://schemas.microsoft.com/office/drawing/2014/main" id="{11D3FFE9-A022-4414-A6CB-90D8A58910D6}"/>
              </a:ext>
            </a:extLst>
          </p:cNvPr>
          <p:cNvSpPr txBox="1"/>
          <p:nvPr/>
        </p:nvSpPr>
        <p:spPr>
          <a:xfrm>
            <a:off x="609600" y="2362200"/>
            <a:ext cx="1447800" cy="369332"/>
          </a:xfrm>
          <a:prstGeom prst="rect">
            <a:avLst/>
          </a:prstGeom>
          <a:noFill/>
        </p:spPr>
        <p:txBody>
          <a:bodyPr wrap="square" rtlCol="0">
            <a:spAutoFit/>
          </a:bodyPr>
          <a:lstStyle/>
          <a:p>
            <a:r>
              <a:rPr lang="en-US" dirty="0" err="1">
                <a:solidFill>
                  <a:schemeClr val="bg1"/>
                </a:solidFill>
              </a:rPr>
              <a:t>Ví</a:t>
            </a:r>
            <a:r>
              <a:rPr lang="en-US" dirty="0">
                <a:solidFill>
                  <a:schemeClr val="bg1"/>
                </a:solidFill>
              </a:rPr>
              <a:t> </a:t>
            </a:r>
            <a:r>
              <a:rPr lang="en-US" dirty="0" err="1">
                <a:solidFill>
                  <a:schemeClr val="bg1"/>
                </a:solidFill>
              </a:rPr>
              <a:t>dụ</a:t>
            </a:r>
            <a:r>
              <a:rPr lang="en-US" dirty="0">
                <a:solidFill>
                  <a:schemeClr val="bg1"/>
                </a:solidFill>
              </a:rPr>
              <a:t> 2:</a:t>
            </a:r>
          </a:p>
        </p:txBody>
      </p:sp>
      <p:pic>
        <p:nvPicPr>
          <p:cNvPr id="3" name="Picture 2">
            <a:extLst>
              <a:ext uri="{FF2B5EF4-FFF2-40B4-BE49-F238E27FC236}">
                <a16:creationId xmlns:a16="http://schemas.microsoft.com/office/drawing/2014/main" id="{811E06A1-0D81-4B75-B0D6-75081F3B16DC}"/>
              </a:ext>
            </a:extLst>
          </p:cNvPr>
          <p:cNvPicPr>
            <a:picLocks noChangeAspect="1"/>
          </p:cNvPicPr>
          <p:nvPr/>
        </p:nvPicPr>
        <p:blipFill rotWithShape="1">
          <a:blip r:embed="rId2"/>
          <a:srcRect r="16610"/>
          <a:stretch/>
        </p:blipFill>
        <p:spPr>
          <a:xfrm>
            <a:off x="228600" y="2971800"/>
            <a:ext cx="4638674" cy="3581400"/>
          </a:xfrm>
          <a:prstGeom prst="rect">
            <a:avLst/>
          </a:prstGeom>
        </p:spPr>
      </p:pic>
      <p:pic>
        <p:nvPicPr>
          <p:cNvPr id="10" name="Picture 9">
            <a:extLst>
              <a:ext uri="{FF2B5EF4-FFF2-40B4-BE49-F238E27FC236}">
                <a16:creationId xmlns:a16="http://schemas.microsoft.com/office/drawing/2014/main" id="{5CDD9B89-4B87-47A5-A93A-400489B595F3}"/>
              </a:ext>
            </a:extLst>
          </p:cNvPr>
          <p:cNvPicPr>
            <a:picLocks noChangeAspect="1"/>
          </p:cNvPicPr>
          <p:nvPr/>
        </p:nvPicPr>
        <p:blipFill>
          <a:blip r:embed="rId3"/>
          <a:stretch>
            <a:fillRect/>
          </a:stretch>
        </p:blipFill>
        <p:spPr>
          <a:xfrm>
            <a:off x="5181600" y="3920756"/>
            <a:ext cx="3962400" cy="369332"/>
          </a:xfrm>
          <a:prstGeom prst="rect">
            <a:avLst/>
          </a:prstGeom>
        </p:spPr>
      </p:pic>
    </p:spTree>
    <p:extLst>
      <p:ext uri="{BB962C8B-B14F-4D97-AF65-F5344CB8AC3E}">
        <p14:creationId xmlns:p14="http://schemas.microsoft.com/office/powerpoint/2010/main" val="185035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Problems</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11</a:t>
            </a:fld>
            <a:endParaRPr lang="en-US" dirty="0"/>
          </a:p>
        </p:txBody>
      </p:sp>
      <p:sp>
        <p:nvSpPr>
          <p:cNvPr id="3" name="Rectangle 2"/>
          <p:cNvSpPr>
            <a:spLocks noGrp="1"/>
          </p:cNvSpPr>
          <p:nvPr>
            <p:ph idx="1"/>
          </p:nvPr>
        </p:nvSpPr>
        <p:spPr/>
        <p:txBody>
          <a:bodyPr>
            <a:noAutofit/>
          </a:bodyPr>
          <a:lstStyle/>
          <a:p>
            <a:r>
              <a:rPr lang="en-US" sz="1600" dirty="0"/>
              <a:t>&lt;</a:t>
            </a:r>
            <a:r>
              <a:rPr lang="en-US" sz="1600" dirty="0" err="1"/>
              <a:t>Các</a:t>
            </a:r>
            <a:r>
              <a:rPr lang="en-US" sz="1600" dirty="0"/>
              <a:t> </a:t>
            </a:r>
            <a:r>
              <a:rPr lang="en-US" sz="1600" dirty="0" err="1"/>
              <a:t>khó</a:t>
            </a:r>
            <a:r>
              <a:rPr lang="en-US" sz="1600" dirty="0"/>
              <a:t> </a:t>
            </a:r>
            <a:r>
              <a:rPr lang="en-US" sz="1600" dirty="0" err="1"/>
              <a:t>khăn</a:t>
            </a:r>
            <a:r>
              <a:rPr lang="en-US" sz="1600" dirty="0"/>
              <a:t> </a:t>
            </a:r>
            <a:r>
              <a:rPr lang="en-US" sz="1600" dirty="0" err="1"/>
              <a:t>khi</a:t>
            </a:r>
            <a:r>
              <a:rPr lang="en-US" sz="1600" dirty="0"/>
              <a:t> </a:t>
            </a:r>
            <a:r>
              <a:rPr lang="en-US" sz="1600" dirty="0" err="1"/>
              <a:t>thực</a:t>
            </a:r>
            <a:r>
              <a:rPr lang="en-US" sz="1600" dirty="0"/>
              <a:t> </a:t>
            </a:r>
            <a:r>
              <a:rPr lang="en-US" sz="1600" dirty="0" err="1"/>
              <a:t>hiện</a:t>
            </a:r>
            <a:r>
              <a:rPr lang="en-US" sz="1600" dirty="0"/>
              <a:t> </a:t>
            </a:r>
            <a:r>
              <a:rPr lang="en-US" sz="1600" dirty="0" err="1"/>
              <a:t>đề</a:t>
            </a:r>
            <a:r>
              <a:rPr lang="en-US" sz="1600" dirty="0"/>
              <a:t> </a:t>
            </a:r>
            <a:r>
              <a:rPr lang="en-US" sz="1600" dirty="0" err="1"/>
              <a:t>tài</a:t>
            </a:r>
            <a:r>
              <a:rPr lang="en-US" sz="1600" dirty="0"/>
              <a:t> </a:t>
            </a:r>
            <a:r>
              <a:rPr lang="en-US" sz="1600" dirty="0" err="1"/>
              <a:t>trong</a:t>
            </a:r>
            <a:r>
              <a:rPr lang="en-US" sz="1600" dirty="0"/>
              <a:t> </a:t>
            </a:r>
            <a:r>
              <a:rPr lang="en-US" sz="1600" dirty="0" err="1"/>
              <a:t>tuần</a:t>
            </a:r>
            <a:r>
              <a:rPr lang="en-US" sz="1600" dirty="0"/>
              <a:t>&gt;</a:t>
            </a:r>
          </a:p>
          <a:p>
            <a:endParaRPr lang="en-US" sz="1600" dirty="0"/>
          </a:p>
          <a:p>
            <a:endParaRPr lang="en-US" sz="1600" dirty="0"/>
          </a:p>
        </p:txBody>
      </p:sp>
      <p:sp>
        <p:nvSpPr>
          <p:cNvPr id="4" name="TextBox 3">
            <a:extLst>
              <a:ext uri="{FF2B5EF4-FFF2-40B4-BE49-F238E27FC236}">
                <a16:creationId xmlns:a16="http://schemas.microsoft.com/office/drawing/2014/main" id="{2ED180A3-E804-4242-A10C-24A53C93AF4F}"/>
              </a:ext>
            </a:extLst>
          </p:cNvPr>
          <p:cNvSpPr txBox="1"/>
          <p:nvPr/>
        </p:nvSpPr>
        <p:spPr>
          <a:xfrm>
            <a:off x="457200" y="1997155"/>
            <a:ext cx="6924675" cy="646331"/>
          </a:xfrm>
          <a:prstGeom prst="rect">
            <a:avLst/>
          </a:prstGeom>
          <a:noFill/>
        </p:spPr>
        <p:txBody>
          <a:bodyPr wrap="square" rtlCol="0">
            <a:spAutoFit/>
          </a:bodyPr>
          <a:lstStyle/>
          <a:p>
            <a:r>
              <a:rPr lang="en-US" dirty="0">
                <a:solidFill>
                  <a:schemeClr val="bg1"/>
                </a:solidFill>
              </a:rPr>
              <a:t>- </a:t>
            </a:r>
            <a:r>
              <a:rPr lang="en-US" dirty="0" err="1">
                <a:solidFill>
                  <a:schemeClr val="bg1"/>
                </a:solidFill>
              </a:rPr>
              <a:t>Vì</a:t>
            </a:r>
            <a:r>
              <a:rPr lang="en-US" dirty="0">
                <a:solidFill>
                  <a:schemeClr val="bg1"/>
                </a:solidFill>
              </a:rPr>
              <a:t> deadline </a:t>
            </a:r>
            <a:r>
              <a:rPr lang="en-US" dirty="0" err="1">
                <a:solidFill>
                  <a:schemeClr val="bg1"/>
                </a:solidFill>
              </a:rPr>
              <a:t>quá</a:t>
            </a:r>
            <a:r>
              <a:rPr lang="en-US" dirty="0">
                <a:solidFill>
                  <a:schemeClr val="bg1"/>
                </a:solidFill>
              </a:rPr>
              <a:t> </a:t>
            </a:r>
            <a:r>
              <a:rPr lang="en-US" dirty="0" err="1">
                <a:solidFill>
                  <a:schemeClr val="bg1"/>
                </a:solidFill>
              </a:rPr>
              <a:t>dày</a:t>
            </a:r>
            <a:r>
              <a:rPr lang="en-US" dirty="0">
                <a:solidFill>
                  <a:schemeClr val="bg1"/>
                </a:solidFill>
              </a:rPr>
              <a:t> </a:t>
            </a:r>
            <a:r>
              <a:rPr lang="en-US" dirty="0" err="1">
                <a:solidFill>
                  <a:schemeClr val="bg1"/>
                </a:solidFill>
              </a:rPr>
              <a:t>nên</a:t>
            </a:r>
            <a:r>
              <a:rPr lang="en-US" dirty="0">
                <a:solidFill>
                  <a:schemeClr val="bg1"/>
                </a:solidFill>
              </a:rPr>
              <a:t> </a:t>
            </a:r>
            <a:r>
              <a:rPr lang="en-US" dirty="0" err="1">
                <a:solidFill>
                  <a:schemeClr val="bg1"/>
                </a:solidFill>
              </a:rPr>
              <a:t>nhóm</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đủ</a:t>
            </a:r>
            <a:r>
              <a:rPr lang="en-US" dirty="0">
                <a:solidFill>
                  <a:schemeClr val="bg1"/>
                </a:solidFill>
              </a:rPr>
              <a:t> </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chuẩn</a:t>
            </a:r>
            <a:r>
              <a:rPr lang="en-US" dirty="0">
                <a:solidFill>
                  <a:schemeClr val="bg1"/>
                </a:solidFill>
              </a:rPr>
              <a:t> </a:t>
            </a:r>
            <a:r>
              <a:rPr lang="en-US" dirty="0" err="1">
                <a:solidFill>
                  <a:schemeClr val="bg1"/>
                </a:solidFill>
              </a:rPr>
              <a:t>bị</a:t>
            </a:r>
            <a:r>
              <a:rPr lang="en-US" dirty="0">
                <a:solidFill>
                  <a:schemeClr val="bg1"/>
                </a:solidFill>
              </a:rPr>
              <a:t> </a:t>
            </a:r>
            <a:r>
              <a:rPr lang="en-US" dirty="0" err="1">
                <a:solidFill>
                  <a:schemeClr val="bg1"/>
                </a:solidFill>
              </a:rPr>
              <a:t>nhiều</a:t>
            </a:r>
            <a:r>
              <a:rPr lang="en-US" dirty="0">
                <a:solidFill>
                  <a:schemeClr val="bg1"/>
                </a:solidFill>
              </a:rPr>
              <a:t> h</a:t>
            </a:r>
            <a:r>
              <a:rPr lang="vi-VN" dirty="0">
                <a:solidFill>
                  <a:schemeClr val="bg1"/>
                </a:solidFill>
              </a:rPr>
              <a:t>ơ</a:t>
            </a:r>
            <a:r>
              <a:rPr lang="en-US" dirty="0">
                <a:solidFill>
                  <a:schemeClr val="bg1"/>
                </a:solidFill>
              </a:rPr>
              <a:t>n.</a:t>
            </a:r>
          </a:p>
        </p:txBody>
      </p:sp>
    </p:spTree>
    <p:extLst>
      <p:ext uri="{BB962C8B-B14F-4D97-AF65-F5344CB8AC3E}">
        <p14:creationId xmlns:p14="http://schemas.microsoft.com/office/powerpoint/2010/main" val="112151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err="1"/>
              <a:t>Kết</a:t>
            </a:r>
            <a:r>
              <a:rPr lang="en-US"/>
              <a:t> </a:t>
            </a:r>
            <a:r>
              <a:rPr lang="en-US" err="1"/>
              <a:t>thúc</a:t>
            </a:r>
            <a:endParaRPr lang="en-US"/>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12</a:t>
            </a:fld>
            <a:endParaRPr lang="en-US"/>
          </a:p>
        </p:txBody>
      </p:sp>
      <p:sp>
        <p:nvSpPr>
          <p:cNvPr id="3" name="Rectangle 2"/>
          <p:cNvSpPr>
            <a:spLocks noGrp="1"/>
          </p:cNvSpPr>
          <p:nvPr>
            <p:ph idx="1"/>
          </p:nvPr>
        </p:nvSpPr>
        <p:spPr>
          <a:xfrm>
            <a:off x="309562" y="5097329"/>
            <a:ext cx="8524875" cy="1143000"/>
          </a:xfrm>
        </p:spPr>
        <p:txBody>
          <a:bodyPr>
            <a:noAutofit/>
          </a:bodyPr>
          <a:lstStyle/>
          <a:p>
            <a:r>
              <a:rPr lang="en-US" sz="2800" b="1" dirty="0"/>
              <a:t>- </a:t>
            </a:r>
            <a:r>
              <a:rPr lang="en-US" sz="2800" b="1" dirty="0" err="1"/>
              <a:t>Tuần</a:t>
            </a:r>
            <a:r>
              <a:rPr lang="en-US" sz="2800" b="1" dirty="0"/>
              <a:t> </a:t>
            </a:r>
            <a:r>
              <a:rPr lang="en-US" sz="2800" b="1" dirty="0" err="1"/>
              <a:t>tiếp</a:t>
            </a:r>
            <a:r>
              <a:rPr lang="en-US" sz="2800" b="1" dirty="0"/>
              <a:t> </a:t>
            </a:r>
            <a:r>
              <a:rPr lang="en-US" sz="2800" b="1" dirty="0" err="1"/>
              <a:t>theo</a:t>
            </a:r>
            <a:r>
              <a:rPr lang="en-US" sz="2800" b="1" dirty="0"/>
              <a:t> </a:t>
            </a:r>
            <a:r>
              <a:rPr lang="en-US" sz="2800" b="1" dirty="0" err="1"/>
              <a:t>nhóm</a:t>
            </a:r>
            <a:r>
              <a:rPr lang="en-US" sz="2800" b="1" dirty="0"/>
              <a:t> </a:t>
            </a:r>
            <a:r>
              <a:rPr lang="en-US" sz="2800" b="1" dirty="0" err="1"/>
              <a:t>sẽ</a:t>
            </a:r>
            <a:r>
              <a:rPr lang="en-US" sz="2800" b="1" dirty="0"/>
              <a:t> </a:t>
            </a:r>
            <a:r>
              <a:rPr lang="en-US" sz="2800" b="1" dirty="0" err="1"/>
              <a:t>báo</a:t>
            </a:r>
            <a:r>
              <a:rPr lang="en-US" sz="2800" b="1" dirty="0"/>
              <a:t> </a:t>
            </a:r>
            <a:r>
              <a:rPr lang="en-US" sz="2800" b="1" dirty="0" err="1"/>
              <a:t>cáo</a:t>
            </a:r>
            <a:r>
              <a:rPr lang="en-US" sz="2800" b="1" dirty="0"/>
              <a:t> </a:t>
            </a:r>
            <a:r>
              <a:rPr lang="en-US" sz="2800" b="1" dirty="0" err="1"/>
              <a:t>cho</a:t>
            </a:r>
            <a:r>
              <a:rPr lang="en-US" sz="2800" b="1" dirty="0"/>
              <a:t> </a:t>
            </a:r>
            <a:r>
              <a:rPr lang="en-US" sz="2800" b="1" dirty="0" err="1"/>
              <a:t>thầy</a:t>
            </a:r>
            <a:r>
              <a:rPr lang="en-US" sz="2800" b="1" dirty="0"/>
              <a:t> </a:t>
            </a:r>
            <a:r>
              <a:rPr lang="en-US" sz="2800" b="1" dirty="0" err="1"/>
              <a:t>và</a:t>
            </a:r>
            <a:r>
              <a:rPr lang="en-US" sz="2800" b="1" dirty="0"/>
              <a:t> </a:t>
            </a:r>
            <a:r>
              <a:rPr lang="en-US" sz="2800" b="1" dirty="0" err="1"/>
              <a:t>các</a:t>
            </a:r>
            <a:r>
              <a:rPr lang="en-US" sz="2800" b="1" dirty="0"/>
              <a:t> </a:t>
            </a:r>
            <a:r>
              <a:rPr lang="en-US" sz="2800" b="1" dirty="0" err="1"/>
              <a:t>bạn</a:t>
            </a:r>
            <a:r>
              <a:rPr lang="en-US" sz="2800" b="1" dirty="0"/>
              <a:t> </a:t>
            </a:r>
            <a:r>
              <a:rPr lang="en-US" sz="2800" b="1" dirty="0" err="1"/>
              <a:t>về</a:t>
            </a:r>
            <a:r>
              <a:rPr lang="en-US" sz="2800" b="1" dirty="0"/>
              <a:t> </a:t>
            </a:r>
            <a:r>
              <a:rPr lang="en-US" sz="2800" b="1" dirty="0" err="1"/>
              <a:t>dự</a:t>
            </a:r>
            <a:r>
              <a:rPr lang="en-US" sz="2800" b="1" dirty="0"/>
              <a:t> </a:t>
            </a:r>
            <a:r>
              <a:rPr lang="en-US" sz="2800" b="1" dirty="0" err="1"/>
              <a:t>án</a:t>
            </a:r>
            <a:r>
              <a:rPr lang="en-US" sz="2800" b="1" dirty="0"/>
              <a:t> </a:t>
            </a:r>
            <a:r>
              <a:rPr lang="en-US" sz="2800" b="1" dirty="0" err="1"/>
              <a:t>tạo</a:t>
            </a:r>
            <a:r>
              <a:rPr lang="en-US" sz="2800" b="1" dirty="0"/>
              <a:t> </a:t>
            </a:r>
            <a:r>
              <a:rPr lang="en-US" sz="2800" b="1" dirty="0" err="1"/>
              <a:t>bởi</a:t>
            </a:r>
            <a:r>
              <a:rPr lang="en-US" sz="2800" b="1" dirty="0"/>
              <a:t> java.</a:t>
            </a:r>
          </a:p>
          <a:p>
            <a:endParaRPr lang="en-US" sz="1600" dirty="0"/>
          </a:p>
          <a:p>
            <a:endParaRPr lang="en-US" sz="1600" dirty="0"/>
          </a:p>
        </p:txBody>
      </p:sp>
      <p:sp>
        <p:nvSpPr>
          <p:cNvPr id="4" name="Cloud 3">
            <a:extLst>
              <a:ext uri="{FF2B5EF4-FFF2-40B4-BE49-F238E27FC236}">
                <a16:creationId xmlns:a16="http://schemas.microsoft.com/office/drawing/2014/main" id="{49318E02-AFCA-407F-9273-EC3603CFBE59}"/>
              </a:ext>
            </a:extLst>
          </p:cNvPr>
          <p:cNvSpPr/>
          <p:nvPr/>
        </p:nvSpPr>
        <p:spPr>
          <a:xfrm>
            <a:off x="381000" y="1789699"/>
            <a:ext cx="8191501" cy="2725453"/>
          </a:xfrm>
          <a:prstGeom prst="clou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a:solidFill>
                  <a:schemeClr val="bg1"/>
                </a:solidFill>
              </a:rPr>
              <a:t>Cảm ơn thầy và các bạn đã theo dõi phần báo cáo của nhóm</a:t>
            </a:r>
            <a:endParaRPr lang="vi-VN" sz="2400" b="1" dirty="0"/>
          </a:p>
        </p:txBody>
      </p:sp>
    </p:spTree>
    <p:extLst>
      <p:ext uri="{BB962C8B-B14F-4D97-AF65-F5344CB8AC3E}">
        <p14:creationId xmlns:p14="http://schemas.microsoft.com/office/powerpoint/2010/main" val="2672820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600"/>
                                        <p:tgtEl>
                                          <p:spTgt spid="3">
                                            <p:txEl>
                                              <p:pRg st="0" end="0"/>
                                            </p:txEl>
                                          </p:spTgt>
                                        </p:tgtEl>
                                      </p:cBhvr>
                                    </p:animEffect>
                                    <p:anim calcmode="lin" valueType="num">
                                      <p:cBhvr>
                                        <p:cTn id="15" dur="6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6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a:t>
            </a:fld>
            <a:endParaRPr lang="en-US" dirty="0"/>
          </a:p>
        </p:txBody>
      </p:sp>
      <p:sp>
        <p:nvSpPr>
          <p:cNvPr id="8" name="Rectangle 2">
            <a:extLst>
              <a:ext uri="{FF2B5EF4-FFF2-40B4-BE49-F238E27FC236}">
                <a16:creationId xmlns:a16="http://schemas.microsoft.com/office/drawing/2014/main" id="{01DD3B43-EFE8-4B2B-A722-4231A5525562}"/>
              </a:ext>
            </a:extLst>
          </p:cNvPr>
          <p:cNvSpPr>
            <a:spLocks noGrp="1"/>
          </p:cNvSpPr>
          <p:nvPr>
            <p:ph idx="1"/>
          </p:nvPr>
        </p:nvSpPr>
        <p:spPr>
          <a:xfrm>
            <a:off x="533400" y="1295400"/>
            <a:ext cx="7726680" cy="860345"/>
          </a:xfrm>
        </p:spPr>
        <p:txBody>
          <a:bodyPr>
            <a:noAutofit/>
          </a:bodyPr>
          <a:lstStyle/>
          <a:p>
            <a:r>
              <a:rPr lang="en-US" sz="3200" b="1" dirty="0">
                <a:solidFill>
                  <a:srgbClr val="002060"/>
                </a:solidFill>
              </a:rPr>
              <a:t>Interface </a:t>
            </a:r>
            <a:r>
              <a:rPr lang="en-US" sz="3200" b="1" dirty="0" err="1">
                <a:solidFill>
                  <a:srgbClr val="002060"/>
                </a:solidFill>
              </a:rPr>
              <a:t>trong</a:t>
            </a:r>
            <a:r>
              <a:rPr lang="en-US" sz="3200" b="1" dirty="0">
                <a:solidFill>
                  <a:srgbClr val="002060"/>
                </a:solidFill>
              </a:rPr>
              <a:t> Java</a:t>
            </a:r>
            <a:endParaRPr lang="en-US" sz="1600" b="1" dirty="0"/>
          </a:p>
        </p:txBody>
      </p:sp>
      <p:sp>
        <p:nvSpPr>
          <p:cNvPr id="9" name="TextBox 8">
            <a:extLst>
              <a:ext uri="{FF2B5EF4-FFF2-40B4-BE49-F238E27FC236}">
                <a16:creationId xmlns:a16="http://schemas.microsoft.com/office/drawing/2014/main" id="{280E9F1A-90EC-49F0-9AF0-C5F47F1E9EB4}"/>
              </a:ext>
            </a:extLst>
          </p:cNvPr>
          <p:cNvSpPr txBox="1"/>
          <p:nvPr/>
        </p:nvSpPr>
        <p:spPr>
          <a:xfrm>
            <a:off x="466725" y="1818778"/>
            <a:ext cx="8067675" cy="37805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rPr>
              <a:t>Interface </a:t>
            </a:r>
            <a:r>
              <a:rPr lang="en-US" dirty="0" err="1">
                <a:solidFill>
                  <a:schemeClr val="bg1"/>
                </a:solidFill>
              </a:rPr>
              <a:t>gần</a:t>
            </a:r>
            <a:r>
              <a:rPr lang="en-US" dirty="0">
                <a:solidFill>
                  <a:schemeClr val="bg1"/>
                </a:solidFill>
              </a:rPr>
              <a:t> </a:t>
            </a:r>
            <a:r>
              <a:rPr lang="en-US" dirty="0" err="1">
                <a:solidFill>
                  <a:schemeClr val="bg1"/>
                </a:solidFill>
              </a:rPr>
              <a:t>giống</a:t>
            </a:r>
            <a:r>
              <a:rPr lang="en-US" dirty="0">
                <a:solidFill>
                  <a:schemeClr val="bg1"/>
                </a:solidFill>
              </a:rPr>
              <a:t> </a:t>
            </a:r>
            <a:r>
              <a:rPr lang="en-US" dirty="0" err="1">
                <a:solidFill>
                  <a:schemeClr val="bg1"/>
                </a:solidFill>
              </a:rPr>
              <a:t>như</a:t>
            </a:r>
            <a:r>
              <a:rPr lang="en-US" dirty="0">
                <a:solidFill>
                  <a:schemeClr val="bg1"/>
                </a:solidFill>
              </a:rPr>
              <a:t> abstract class </a:t>
            </a:r>
            <a:r>
              <a:rPr lang="en-US" dirty="0" err="1">
                <a:solidFill>
                  <a:schemeClr val="bg1"/>
                </a:solidFill>
              </a:rPr>
              <a:t>nhưng</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phải</a:t>
            </a:r>
            <a:r>
              <a:rPr lang="en-US" dirty="0">
                <a:solidFill>
                  <a:schemeClr val="bg1"/>
                </a:solidFill>
              </a:rPr>
              <a:t> class</a:t>
            </a:r>
          </a:p>
          <a:p>
            <a:pPr marL="285750" indent="-285750">
              <a:lnSpc>
                <a:spcPct val="150000"/>
              </a:lnSpc>
              <a:buFont typeface="Arial" panose="020B0604020202020204" pitchFamily="34" charset="0"/>
              <a:buChar char="•"/>
            </a:pPr>
            <a:r>
              <a:rPr lang="en-US" dirty="0">
                <a:solidFill>
                  <a:schemeClr val="bg1"/>
                </a:solidFill>
              </a:rPr>
              <a:t>Interface </a:t>
            </a:r>
            <a:r>
              <a:rPr lang="en-US" dirty="0" err="1">
                <a:solidFill>
                  <a:schemeClr val="bg1"/>
                </a:solidFill>
              </a:rPr>
              <a:t>là</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bản</a:t>
            </a:r>
            <a:r>
              <a:rPr lang="en-US" dirty="0">
                <a:solidFill>
                  <a:schemeClr val="bg1"/>
                </a:solidFill>
              </a:rPr>
              <a:t> </a:t>
            </a:r>
            <a:r>
              <a:rPr lang="en-US" dirty="0" err="1">
                <a:solidFill>
                  <a:schemeClr val="bg1"/>
                </a:solidFill>
              </a:rPr>
              <a:t>nguyên</a:t>
            </a:r>
            <a:r>
              <a:rPr lang="en-US" dirty="0">
                <a:solidFill>
                  <a:schemeClr val="bg1"/>
                </a:solidFill>
              </a:rPr>
              <a:t> </a:t>
            </a:r>
            <a:r>
              <a:rPr lang="en-US" dirty="0" err="1">
                <a:solidFill>
                  <a:schemeClr val="bg1"/>
                </a:solidFill>
              </a:rPr>
              <a:t>mẫu</a:t>
            </a:r>
            <a:r>
              <a:rPr lang="en-US" dirty="0">
                <a:solidFill>
                  <a:schemeClr val="bg1"/>
                </a:solidFill>
              </a:rPr>
              <a:t> </a:t>
            </a:r>
            <a:r>
              <a:rPr lang="en-US" dirty="0" err="1">
                <a:solidFill>
                  <a:schemeClr val="bg1"/>
                </a:solidFill>
              </a:rPr>
              <a:t>chỉ</a:t>
            </a:r>
            <a:r>
              <a:rPr lang="en-US" dirty="0">
                <a:solidFill>
                  <a:schemeClr val="bg1"/>
                </a:solidFill>
              </a:rPr>
              <a:t> ra </a:t>
            </a:r>
            <a:r>
              <a:rPr lang="en-US" dirty="0" err="1">
                <a:solidFill>
                  <a:schemeClr val="bg1"/>
                </a:solidFill>
              </a:rPr>
              <a:t>những</a:t>
            </a:r>
            <a:r>
              <a:rPr lang="en-US" dirty="0">
                <a:solidFill>
                  <a:schemeClr val="bg1"/>
                </a:solidFill>
              </a:rPr>
              <a:t> </a:t>
            </a:r>
            <a:r>
              <a:rPr lang="en-US" dirty="0" err="1">
                <a:solidFill>
                  <a:schemeClr val="bg1"/>
                </a:solidFill>
              </a:rPr>
              <a:t>hành</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mà</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lớp</a:t>
            </a:r>
            <a:r>
              <a:rPr lang="en-US" dirty="0">
                <a:solidFill>
                  <a:schemeClr val="bg1"/>
                </a:solidFill>
              </a:rPr>
              <a:t> implements </a:t>
            </a:r>
            <a:r>
              <a:rPr lang="en-US" dirty="0" err="1">
                <a:solidFill>
                  <a:schemeClr val="bg1"/>
                </a:solidFill>
              </a:rPr>
              <a:t>nó</a:t>
            </a:r>
            <a:r>
              <a:rPr lang="en-US" dirty="0">
                <a:solidFill>
                  <a:schemeClr val="bg1"/>
                </a:solidFill>
              </a:rPr>
              <a:t> </a:t>
            </a:r>
            <a:r>
              <a:rPr lang="en-US" dirty="0" err="1">
                <a:solidFill>
                  <a:schemeClr val="bg1"/>
                </a:solidFill>
              </a:rPr>
              <a:t>phải</a:t>
            </a:r>
            <a:r>
              <a:rPr lang="en-US" dirty="0">
                <a:solidFill>
                  <a:schemeClr val="bg1"/>
                </a:solidFill>
              </a:rPr>
              <a:t> </a:t>
            </a:r>
            <a:r>
              <a:rPr lang="en-US" dirty="0" err="1">
                <a:solidFill>
                  <a:schemeClr val="bg1"/>
                </a:solidFill>
              </a:rPr>
              <a:t>tuân</a:t>
            </a:r>
            <a:r>
              <a:rPr lang="en-US" dirty="0">
                <a:solidFill>
                  <a:schemeClr val="bg1"/>
                </a:solidFill>
              </a:rPr>
              <a:t> </a:t>
            </a:r>
            <a:r>
              <a:rPr lang="en-US" dirty="0" err="1">
                <a:solidFill>
                  <a:schemeClr val="bg1"/>
                </a:solidFill>
              </a:rPr>
              <a:t>thủ</a:t>
            </a:r>
            <a:r>
              <a:rPr lang="en-US" dirty="0">
                <a:solidFill>
                  <a:schemeClr val="bg1"/>
                </a:solidFill>
              </a:rPr>
              <a:t> </a:t>
            </a:r>
          </a:p>
          <a:p>
            <a:pPr marL="285750" indent="-285750">
              <a:lnSpc>
                <a:spcPct val="150000"/>
              </a:lnSpc>
              <a:buFont typeface="Arial" panose="020B0604020202020204" pitchFamily="34" charset="0"/>
              <a:buChar char="•"/>
            </a:pPr>
            <a:r>
              <a:rPr lang="en-US" dirty="0">
                <a:solidFill>
                  <a:schemeClr val="bg1"/>
                </a:solidFill>
              </a:rPr>
              <a:t>Interface </a:t>
            </a:r>
            <a:r>
              <a:rPr lang="en-US" dirty="0" err="1">
                <a:solidFill>
                  <a:schemeClr val="bg1"/>
                </a:solidFill>
              </a:rPr>
              <a:t>chỉ</a:t>
            </a:r>
            <a:r>
              <a:rPr lang="en-US" dirty="0">
                <a:solidFill>
                  <a:schemeClr val="bg1"/>
                </a:solidFill>
              </a:rPr>
              <a:t> </a:t>
            </a:r>
            <a:r>
              <a:rPr lang="en-US" dirty="0" err="1">
                <a:solidFill>
                  <a:schemeClr val="bg1"/>
                </a:solidFill>
              </a:rPr>
              <a:t>chứa</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hằng</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a:solidFill>
                  <a:schemeClr val="bg1"/>
                </a:solidFill>
              </a:rPr>
              <a:t>thức</a:t>
            </a:r>
            <a:r>
              <a:rPr lang="en-US" dirty="0">
                <a:solidFill>
                  <a:schemeClr val="bg1"/>
                </a:solidFill>
              </a:rPr>
              <a:t> abstract, </a:t>
            </a:r>
            <a:r>
              <a:rPr lang="en-US" dirty="0" err="1">
                <a:solidFill>
                  <a:schemeClr val="bg1"/>
                </a:solidFill>
              </a:rPr>
              <a:t>các</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a:solidFill>
                  <a:schemeClr val="bg1"/>
                </a:solidFill>
              </a:rPr>
              <a:t>thức</a:t>
            </a:r>
            <a:r>
              <a:rPr lang="en-US" dirty="0">
                <a:solidFill>
                  <a:schemeClr val="bg1"/>
                </a:solidFill>
              </a:rPr>
              <a:t> default.</a:t>
            </a:r>
          </a:p>
          <a:p>
            <a:pPr marL="285750" indent="-285750">
              <a:lnSpc>
                <a:spcPct val="150000"/>
              </a:lnSpc>
              <a:buFont typeface="Arial" panose="020B0604020202020204" pitchFamily="34" charset="0"/>
              <a:buChar char="•"/>
            </a:pPr>
            <a:r>
              <a:rPr lang="en-US" dirty="0" err="1">
                <a:solidFill>
                  <a:schemeClr val="bg1"/>
                </a:solidFill>
              </a:rPr>
              <a:t>Mặc</a:t>
            </a:r>
            <a:r>
              <a:rPr lang="en-US" dirty="0">
                <a:solidFill>
                  <a:schemeClr val="bg1"/>
                </a:solidFill>
              </a:rPr>
              <a:t> </a:t>
            </a:r>
            <a:r>
              <a:rPr lang="en-US" dirty="0" err="1">
                <a:solidFill>
                  <a:schemeClr val="bg1"/>
                </a:solidFill>
              </a:rPr>
              <a:t>định</a:t>
            </a:r>
            <a:r>
              <a:rPr lang="en-US" dirty="0">
                <a:solidFill>
                  <a:schemeClr val="bg1"/>
                </a:solidFill>
              </a:rPr>
              <a:t> </a:t>
            </a:r>
            <a:r>
              <a:rPr lang="en-US" dirty="0" err="1">
                <a:solidFill>
                  <a:schemeClr val="bg1"/>
                </a:solidFill>
              </a:rPr>
              <a:t>tất</a:t>
            </a:r>
            <a:r>
              <a:rPr lang="en-US" dirty="0">
                <a:solidFill>
                  <a:schemeClr val="bg1"/>
                </a:solidFill>
              </a:rPr>
              <a:t> </a:t>
            </a:r>
            <a:r>
              <a:rPr lang="en-US" dirty="0" err="1">
                <a:solidFill>
                  <a:schemeClr val="bg1"/>
                </a:solidFill>
              </a:rPr>
              <a:t>cả</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a:solidFill>
                  <a:schemeClr val="bg1"/>
                </a:solidFill>
              </a:rPr>
              <a:t>thức</a:t>
            </a:r>
            <a:r>
              <a:rPr lang="en-US" dirty="0">
                <a:solidFill>
                  <a:schemeClr val="bg1"/>
                </a:solidFill>
              </a:rPr>
              <a:t> </a:t>
            </a:r>
            <a:r>
              <a:rPr lang="en-US" dirty="0" err="1">
                <a:solidFill>
                  <a:schemeClr val="bg1"/>
                </a:solidFill>
              </a:rPr>
              <a:t>trong</a:t>
            </a:r>
            <a:r>
              <a:rPr lang="en-US" dirty="0">
                <a:solidFill>
                  <a:schemeClr val="bg1"/>
                </a:solidFill>
              </a:rPr>
              <a:t> interface </a:t>
            </a:r>
            <a:r>
              <a:rPr lang="en-US" dirty="0" err="1">
                <a:solidFill>
                  <a:schemeClr val="bg1"/>
                </a:solidFill>
              </a:rPr>
              <a:t>là</a:t>
            </a:r>
            <a:r>
              <a:rPr lang="en-US" dirty="0">
                <a:solidFill>
                  <a:schemeClr val="bg1"/>
                </a:solidFill>
              </a:rPr>
              <a:t> public abstract</a:t>
            </a:r>
          </a:p>
          <a:p>
            <a:pPr marL="285750" indent="-285750">
              <a:lnSpc>
                <a:spcPct val="150000"/>
              </a:lnSpc>
              <a:buFont typeface="Arial" panose="020B0604020202020204" pitchFamily="34" charset="0"/>
              <a:buChar char="•"/>
            </a:pPr>
            <a:r>
              <a:rPr lang="en-US" dirty="0" err="1">
                <a:solidFill>
                  <a:schemeClr val="bg1"/>
                </a:solidFill>
              </a:rPr>
              <a:t>Các</a:t>
            </a:r>
            <a:r>
              <a:rPr lang="en-US" dirty="0">
                <a:solidFill>
                  <a:schemeClr val="bg1"/>
                </a:solidFill>
              </a:rPr>
              <a:t> </a:t>
            </a:r>
            <a:r>
              <a:rPr lang="en-US" dirty="0" err="1">
                <a:solidFill>
                  <a:schemeClr val="bg1"/>
                </a:solidFill>
              </a:rPr>
              <a:t>trường</a:t>
            </a:r>
            <a:r>
              <a:rPr lang="en-US" dirty="0">
                <a:solidFill>
                  <a:schemeClr val="bg1"/>
                </a:solidFill>
              </a:rPr>
              <a:t> </a:t>
            </a:r>
            <a:r>
              <a:rPr lang="en-US" dirty="0" err="1">
                <a:solidFill>
                  <a:schemeClr val="bg1"/>
                </a:solidFill>
              </a:rPr>
              <a:t>trong</a:t>
            </a:r>
            <a:r>
              <a:rPr lang="en-US" dirty="0">
                <a:solidFill>
                  <a:schemeClr val="bg1"/>
                </a:solidFill>
              </a:rPr>
              <a:t> interface </a:t>
            </a:r>
            <a:r>
              <a:rPr lang="en-US" dirty="0" err="1">
                <a:solidFill>
                  <a:schemeClr val="bg1"/>
                </a:solidFill>
              </a:rPr>
              <a:t>là</a:t>
            </a:r>
            <a:r>
              <a:rPr lang="en-US" dirty="0">
                <a:solidFill>
                  <a:schemeClr val="bg1"/>
                </a:solidFill>
              </a:rPr>
              <a:t> public static final</a:t>
            </a:r>
          </a:p>
          <a:p>
            <a:pPr marL="285750" indent="-285750">
              <a:lnSpc>
                <a:spcPct val="150000"/>
              </a:lnSpc>
              <a:buFont typeface="Arial" panose="020B0604020202020204" pitchFamily="34" charset="0"/>
              <a:buChar char="•"/>
            </a:pPr>
            <a:endParaRPr lang="vi-VN" dirty="0">
              <a:solidFill>
                <a:schemeClr val="bg1"/>
              </a:solidFill>
            </a:endParaRPr>
          </a:p>
          <a:p>
            <a:pPr marL="285750" indent="-285750">
              <a:lnSpc>
                <a:spcPct val="150000"/>
              </a:lnSpc>
              <a:buFont typeface="Arial" panose="020B0604020202020204" pitchFamily="34" charset="0"/>
              <a:buChar char="•"/>
            </a:pPr>
            <a:endParaRPr lang="en-US" dirty="0">
              <a:solidFill>
                <a:schemeClr val="bg1"/>
              </a:solidFill>
            </a:endParaRPr>
          </a:p>
        </p:txBody>
      </p:sp>
      <p:sp>
        <p:nvSpPr>
          <p:cNvPr id="10" name="TextBox 9">
            <a:extLst>
              <a:ext uri="{FF2B5EF4-FFF2-40B4-BE49-F238E27FC236}">
                <a16:creationId xmlns:a16="http://schemas.microsoft.com/office/drawing/2014/main" id="{012F287B-A45D-4A71-8AAB-D35B9EDC98C8}"/>
              </a:ext>
            </a:extLst>
          </p:cNvPr>
          <p:cNvSpPr txBox="1"/>
          <p:nvPr/>
        </p:nvSpPr>
        <p:spPr>
          <a:xfrm>
            <a:off x="380999" y="4785638"/>
            <a:ext cx="4724400" cy="369332"/>
          </a:xfrm>
          <a:prstGeom prst="rect">
            <a:avLst/>
          </a:prstGeom>
          <a:noFill/>
        </p:spPr>
        <p:txBody>
          <a:bodyPr wrap="square" rtlCol="0">
            <a:spAutoFit/>
          </a:bodyPr>
          <a:lstStyle/>
          <a:p>
            <a:r>
              <a:rPr lang="en-US" b="1" i="1" u="sng" dirty="0" err="1">
                <a:solidFill>
                  <a:srgbClr val="FF0000"/>
                </a:solidFill>
                <a:effectLst>
                  <a:outerShdw blurRad="38100" dist="38100" dir="2700000" algn="tl">
                    <a:srgbClr val="000000">
                      <a:alpha val="43137"/>
                    </a:srgbClr>
                  </a:outerShdw>
                </a:effectLst>
              </a:rPr>
              <a:t>Lợi</a:t>
            </a:r>
            <a:r>
              <a:rPr lang="en-US" b="1" i="1" u="sng" dirty="0">
                <a:solidFill>
                  <a:srgbClr val="FF0000"/>
                </a:solidFill>
                <a:effectLst>
                  <a:outerShdw blurRad="38100" dist="38100" dir="2700000" algn="tl">
                    <a:srgbClr val="000000">
                      <a:alpha val="43137"/>
                    </a:srgbClr>
                  </a:outerShdw>
                </a:effectLst>
              </a:rPr>
              <a:t> </a:t>
            </a:r>
            <a:r>
              <a:rPr lang="en-US" b="1" i="1" u="sng" dirty="0" err="1">
                <a:solidFill>
                  <a:srgbClr val="FF0000"/>
                </a:solidFill>
                <a:effectLst>
                  <a:outerShdw blurRad="38100" dist="38100" dir="2700000" algn="tl">
                    <a:srgbClr val="000000">
                      <a:alpha val="43137"/>
                    </a:srgbClr>
                  </a:outerShdw>
                </a:effectLst>
              </a:rPr>
              <a:t>ích</a:t>
            </a:r>
            <a:r>
              <a:rPr lang="en-US" b="1" i="1" u="sng" dirty="0">
                <a:solidFill>
                  <a:srgbClr val="FF0000"/>
                </a:solidFill>
                <a:effectLst>
                  <a:outerShdw blurRad="38100" dist="38100" dir="2700000" algn="tl">
                    <a:srgbClr val="000000">
                      <a:alpha val="43137"/>
                    </a:srgbClr>
                  </a:outerShdw>
                </a:effectLst>
              </a:rPr>
              <a:t> </a:t>
            </a:r>
            <a:r>
              <a:rPr lang="en-US" b="1" i="1" u="sng" dirty="0" err="1">
                <a:solidFill>
                  <a:srgbClr val="FF0000"/>
                </a:solidFill>
                <a:effectLst>
                  <a:outerShdw blurRad="38100" dist="38100" dir="2700000" algn="tl">
                    <a:srgbClr val="000000">
                      <a:alpha val="43137"/>
                    </a:srgbClr>
                  </a:outerShdw>
                </a:effectLst>
              </a:rPr>
              <a:t>của</a:t>
            </a:r>
            <a:r>
              <a:rPr lang="en-US" b="1" i="1" u="sng" dirty="0">
                <a:solidFill>
                  <a:srgbClr val="FF0000"/>
                </a:solidFill>
                <a:effectLst>
                  <a:outerShdw blurRad="38100" dist="38100" dir="2700000" algn="tl">
                    <a:srgbClr val="000000">
                      <a:alpha val="43137"/>
                    </a:srgbClr>
                  </a:outerShdw>
                </a:effectLst>
              </a:rPr>
              <a:t> interface</a:t>
            </a:r>
            <a:r>
              <a:rPr lang="en-US" b="1" i="1" dirty="0">
                <a:solidFill>
                  <a:srgbClr val="FF0000"/>
                </a:solidFill>
                <a:effectLst>
                  <a:outerShdw blurRad="38100" dist="38100" dir="2700000" algn="tl">
                    <a:srgbClr val="000000">
                      <a:alpha val="43137"/>
                    </a:srgbClr>
                  </a:outerShdw>
                </a:effectLst>
              </a:rPr>
              <a:t>:</a:t>
            </a:r>
          </a:p>
        </p:txBody>
      </p:sp>
      <p:sp>
        <p:nvSpPr>
          <p:cNvPr id="11" name="TextBox 10">
            <a:extLst>
              <a:ext uri="{FF2B5EF4-FFF2-40B4-BE49-F238E27FC236}">
                <a16:creationId xmlns:a16="http://schemas.microsoft.com/office/drawing/2014/main" id="{D83891A6-4F8D-421E-B8F1-8B5DACA3D611}"/>
              </a:ext>
            </a:extLst>
          </p:cNvPr>
          <p:cNvSpPr txBox="1"/>
          <p:nvPr/>
        </p:nvSpPr>
        <p:spPr>
          <a:xfrm>
            <a:off x="452380" y="5154970"/>
            <a:ext cx="7839076" cy="17030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a:solidFill>
                  <a:schemeClr val="bg1"/>
                </a:solidFill>
              </a:rPr>
              <a:t>Chỉ</a:t>
            </a:r>
            <a:r>
              <a:rPr lang="en-US" dirty="0">
                <a:solidFill>
                  <a:schemeClr val="bg1"/>
                </a:solidFill>
              </a:rPr>
              <a:t> ra </a:t>
            </a:r>
            <a:r>
              <a:rPr lang="en-US" dirty="0" err="1">
                <a:solidFill>
                  <a:schemeClr val="bg1"/>
                </a:solidFill>
              </a:rPr>
              <a:t>những</a:t>
            </a:r>
            <a:r>
              <a:rPr lang="en-US" dirty="0">
                <a:solidFill>
                  <a:schemeClr val="bg1"/>
                </a:solidFill>
              </a:rPr>
              <a:t> </a:t>
            </a:r>
            <a:r>
              <a:rPr lang="en-US" dirty="0" err="1">
                <a:solidFill>
                  <a:schemeClr val="bg1"/>
                </a:solidFill>
              </a:rPr>
              <a:t>hành</a:t>
            </a:r>
            <a:r>
              <a:rPr lang="en-US" dirty="0">
                <a:solidFill>
                  <a:schemeClr val="bg1"/>
                </a:solidFill>
              </a:rPr>
              <a:t> vi </a:t>
            </a:r>
            <a:r>
              <a:rPr lang="en-US" dirty="0" err="1">
                <a:solidFill>
                  <a:schemeClr val="bg1"/>
                </a:solidFill>
              </a:rPr>
              <a:t>cần</a:t>
            </a:r>
            <a:r>
              <a:rPr lang="en-US" dirty="0">
                <a:solidFill>
                  <a:schemeClr val="bg1"/>
                </a:solidFill>
              </a:rPr>
              <a:t> </a:t>
            </a:r>
            <a:r>
              <a:rPr lang="en-US" dirty="0" err="1">
                <a:solidFill>
                  <a:schemeClr val="bg1"/>
                </a:solidFill>
              </a:rPr>
              <a:t>phải</a:t>
            </a:r>
            <a:r>
              <a:rPr lang="en-US" dirty="0">
                <a:solidFill>
                  <a:schemeClr val="bg1"/>
                </a:solidFill>
              </a:rPr>
              <a:t> </a:t>
            </a:r>
            <a:r>
              <a:rPr lang="en-US" dirty="0" err="1">
                <a:solidFill>
                  <a:schemeClr val="bg1"/>
                </a:solidFill>
              </a:rPr>
              <a:t>thực</a:t>
            </a:r>
            <a:r>
              <a:rPr lang="en-US" dirty="0">
                <a:solidFill>
                  <a:schemeClr val="bg1"/>
                </a:solidFill>
              </a:rPr>
              <a:t> </a:t>
            </a:r>
            <a:r>
              <a:rPr lang="en-US" dirty="0" err="1">
                <a:solidFill>
                  <a:schemeClr val="bg1"/>
                </a:solidFill>
              </a:rPr>
              <a:t>hiện</a:t>
            </a:r>
            <a:r>
              <a:rPr lang="en-US" dirty="0">
                <a:solidFill>
                  <a:schemeClr val="bg1"/>
                </a:solidFill>
              </a:rPr>
              <a:t> ở </a:t>
            </a:r>
            <a:r>
              <a:rPr lang="en-US" dirty="0" err="1">
                <a:solidFill>
                  <a:schemeClr val="bg1"/>
                </a:solidFill>
              </a:rPr>
              <a:t>các</a:t>
            </a:r>
            <a:r>
              <a:rPr lang="en-US" dirty="0">
                <a:solidFill>
                  <a:schemeClr val="bg1"/>
                </a:solidFill>
              </a:rPr>
              <a:t> </a:t>
            </a:r>
            <a:r>
              <a:rPr lang="en-US" dirty="0" err="1">
                <a:solidFill>
                  <a:schemeClr val="bg1"/>
                </a:solidFill>
              </a:rPr>
              <a:t>lớp</a:t>
            </a:r>
            <a:r>
              <a:rPr lang="en-US" dirty="0">
                <a:solidFill>
                  <a:schemeClr val="bg1"/>
                </a:solidFill>
              </a:rPr>
              <a:t> implements </a:t>
            </a:r>
            <a:r>
              <a:rPr lang="en-US" dirty="0" err="1">
                <a:solidFill>
                  <a:schemeClr val="bg1"/>
                </a:solidFill>
              </a:rPr>
              <a:t>nó</a:t>
            </a:r>
            <a:endParaRPr lang="en-US" dirty="0">
              <a:solidFill>
                <a:schemeClr val="bg1"/>
              </a:solidFill>
            </a:endParaRPr>
          </a:p>
          <a:p>
            <a:pPr marL="285750" indent="-285750">
              <a:lnSpc>
                <a:spcPct val="150000"/>
              </a:lnSpc>
              <a:buFont typeface="Arial" panose="020B0604020202020204" pitchFamily="34" charset="0"/>
              <a:buChar char="•"/>
            </a:pPr>
            <a:r>
              <a:rPr lang="en-US" dirty="0">
                <a:solidFill>
                  <a:schemeClr val="bg1"/>
                </a:solidFill>
              </a:rPr>
              <a:t>Cho </a:t>
            </a:r>
            <a:r>
              <a:rPr lang="en-US" dirty="0" err="1">
                <a:solidFill>
                  <a:schemeClr val="bg1"/>
                </a:solidFill>
              </a:rPr>
              <a:t>phép</a:t>
            </a:r>
            <a:r>
              <a:rPr lang="en-US" dirty="0">
                <a:solidFill>
                  <a:schemeClr val="bg1"/>
                </a:solidFill>
              </a:rPr>
              <a:t> </a:t>
            </a:r>
            <a:r>
              <a:rPr lang="en-US" dirty="0" err="1">
                <a:solidFill>
                  <a:schemeClr val="bg1"/>
                </a:solidFill>
              </a:rPr>
              <a:t>đạt</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tính</a:t>
            </a:r>
            <a:r>
              <a:rPr lang="en-US" dirty="0">
                <a:solidFill>
                  <a:schemeClr val="bg1"/>
                </a:solidFill>
              </a:rPr>
              <a:t> </a:t>
            </a:r>
            <a:r>
              <a:rPr lang="en-US" dirty="0" err="1">
                <a:solidFill>
                  <a:schemeClr val="bg1"/>
                </a:solidFill>
              </a:rPr>
              <a:t>trừu</a:t>
            </a:r>
            <a:r>
              <a:rPr lang="en-US" dirty="0">
                <a:solidFill>
                  <a:schemeClr val="bg1"/>
                </a:solidFill>
              </a:rPr>
              <a:t> </a:t>
            </a:r>
            <a:r>
              <a:rPr lang="en-US" dirty="0" err="1">
                <a:solidFill>
                  <a:schemeClr val="bg1"/>
                </a:solidFill>
              </a:rPr>
              <a:t>tượng</a:t>
            </a:r>
            <a:r>
              <a:rPr lang="en-US" dirty="0">
                <a:solidFill>
                  <a:schemeClr val="bg1"/>
                </a:solidFill>
              </a:rPr>
              <a:t> </a:t>
            </a:r>
            <a:r>
              <a:rPr lang="en-US" dirty="0" err="1">
                <a:solidFill>
                  <a:schemeClr val="bg1"/>
                </a:solidFill>
              </a:rPr>
              <a:t>hoàn</a:t>
            </a:r>
            <a:r>
              <a:rPr lang="en-US" dirty="0">
                <a:solidFill>
                  <a:schemeClr val="bg1"/>
                </a:solidFill>
              </a:rPr>
              <a:t> </a:t>
            </a:r>
            <a:r>
              <a:rPr lang="en-US" dirty="0" err="1">
                <a:solidFill>
                  <a:schemeClr val="bg1"/>
                </a:solidFill>
              </a:rPr>
              <a:t>toàn</a:t>
            </a:r>
            <a:endParaRPr lang="en-US" dirty="0">
              <a:solidFill>
                <a:schemeClr val="bg1"/>
              </a:solidFill>
            </a:endParaRPr>
          </a:p>
          <a:p>
            <a:pPr marL="285750" indent="-285750">
              <a:lnSpc>
                <a:spcPct val="150000"/>
              </a:lnSpc>
              <a:buFont typeface="Arial" panose="020B0604020202020204" pitchFamily="34" charset="0"/>
              <a:buChar char="•"/>
            </a:pPr>
            <a:r>
              <a:rPr lang="en-US" dirty="0">
                <a:solidFill>
                  <a:schemeClr val="bg1"/>
                </a:solidFill>
              </a:rPr>
              <a:t>Cho </a:t>
            </a:r>
            <a:r>
              <a:rPr lang="en-US" dirty="0" err="1">
                <a:solidFill>
                  <a:schemeClr val="bg1"/>
                </a:solidFill>
              </a:rPr>
              <a:t>phép</a:t>
            </a:r>
            <a:r>
              <a:rPr lang="en-US" dirty="0">
                <a:solidFill>
                  <a:schemeClr val="bg1"/>
                </a:solidFill>
              </a:rPr>
              <a:t> </a:t>
            </a:r>
            <a:r>
              <a:rPr lang="en-US" dirty="0" err="1">
                <a:solidFill>
                  <a:schemeClr val="bg1"/>
                </a:solidFill>
              </a:rPr>
              <a:t>đa</a:t>
            </a:r>
            <a:r>
              <a:rPr lang="en-US" dirty="0">
                <a:solidFill>
                  <a:schemeClr val="bg1"/>
                </a:solidFill>
              </a:rPr>
              <a:t> </a:t>
            </a:r>
            <a:r>
              <a:rPr lang="en-US" dirty="0" err="1">
                <a:solidFill>
                  <a:schemeClr val="bg1"/>
                </a:solidFill>
              </a:rPr>
              <a:t>kế</a:t>
            </a:r>
            <a:r>
              <a:rPr lang="en-US" dirty="0">
                <a:solidFill>
                  <a:schemeClr val="bg1"/>
                </a:solidFill>
              </a:rPr>
              <a:t> </a:t>
            </a:r>
            <a:r>
              <a:rPr lang="en-US" dirty="0" err="1">
                <a:solidFill>
                  <a:schemeClr val="bg1"/>
                </a:solidFill>
              </a:rPr>
              <a:t>thừa</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lớp</a:t>
            </a:r>
            <a:r>
              <a:rPr lang="en-US" dirty="0">
                <a:solidFill>
                  <a:schemeClr val="bg1"/>
                </a:solidFill>
              </a:rPr>
              <a:t> </a:t>
            </a:r>
            <a:r>
              <a:rPr lang="en-US" dirty="0" err="1">
                <a:solidFill>
                  <a:schemeClr val="bg1"/>
                </a:solidFill>
              </a:rPr>
              <a:t>chỉ</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kế</a:t>
            </a:r>
            <a:r>
              <a:rPr lang="en-US" dirty="0">
                <a:solidFill>
                  <a:schemeClr val="bg1"/>
                </a:solidFill>
              </a:rPr>
              <a:t> </a:t>
            </a:r>
            <a:r>
              <a:rPr lang="en-US" dirty="0" err="1">
                <a:solidFill>
                  <a:schemeClr val="bg1"/>
                </a:solidFill>
              </a:rPr>
              <a:t>thừa</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lớp</a:t>
            </a:r>
            <a:r>
              <a:rPr lang="en-US" dirty="0">
                <a:solidFill>
                  <a:schemeClr val="bg1"/>
                </a:solidFill>
              </a:rPr>
              <a:t> </a:t>
            </a:r>
            <a:r>
              <a:rPr lang="en-US" dirty="0" err="1">
                <a:solidFill>
                  <a:schemeClr val="bg1"/>
                </a:solidFill>
              </a:rPr>
              <a:t>khác</a:t>
            </a:r>
            <a:r>
              <a:rPr lang="en-US" dirty="0">
                <a:solidFill>
                  <a:schemeClr val="bg1"/>
                </a:solidFill>
              </a:rPr>
              <a:t> </a:t>
            </a:r>
            <a:r>
              <a:rPr lang="en-US" dirty="0" err="1">
                <a:solidFill>
                  <a:schemeClr val="bg1"/>
                </a:solidFill>
              </a:rPr>
              <a:t>nhưng</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kế</a:t>
            </a:r>
            <a:r>
              <a:rPr lang="en-US" dirty="0">
                <a:solidFill>
                  <a:schemeClr val="bg1"/>
                </a:solidFill>
              </a:rPr>
              <a:t> </a:t>
            </a:r>
            <a:r>
              <a:rPr lang="en-US" dirty="0" err="1">
                <a:solidFill>
                  <a:schemeClr val="bg1"/>
                </a:solidFill>
              </a:rPr>
              <a:t>thừa</a:t>
            </a:r>
            <a:r>
              <a:rPr lang="en-US" dirty="0">
                <a:solidFill>
                  <a:schemeClr val="bg1"/>
                </a:solidFill>
              </a:rPr>
              <a:t> implements </a:t>
            </a:r>
            <a:r>
              <a:rPr lang="en-US" dirty="0" err="1">
                <a:solidFill>
                  <a:schemeClr val="bg1"/>
                </a:solidFill>
              </a:rPr>
              <a:t>nhiều</a:t>
            </a:r>
            <a:r>
              <a:rPr lang="en-US" dirty="0">
                <a:solidFill>
                  <a:schemeClr val="bg1"/>
                </a:solidFill>
              </a:rPr>
              <a:t> interface</a:t>
            </a:r>
            <a:endParaRPr lang="vi-V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Effect transition="in" filter="fade">
                                      <p:cBhvr>
                                        <p:cTn id="49" dur="500"/>
                                        <p:tgtEl>
                                          <p:spTgt spid="11">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xEl>
                                              <p:pRg st="1" end="1"/>
                                            </p:txEl>
                                          </p:spTgt>
                                        </p:tgtEl>
                                        <p:attrNameLst>
                                          <p:attrName>style.visibility</p:attrName>
                                        </p:attrNameLst>
                                      </p:cBhvr>
                                      <p:to>
                                        <p:strVal val="visible"/>
                                      </p:to>
                                    </p:set>
                                    <p:animEffect transition="in" filter="fade">
                                      <p:cBhvr>
                                        <p:cTn id="54" dur="500"/>
                                        <p:tgtEl>
                                          <p:spTgt spid="11">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xEl>
                                              <p:pRg st="2" end="2"/>
                                            </p:txEl>
                                          </p:spTgt>
                                        </p:tgtEl>
                                        <p:attrNameLst>
                                          <p:attrName>style.visibility</p:attrName>
                                        </p:attrNameLst>
                                      </p:cBhvr>
                                      <p:to>
                                        <p:strVal val="visible"/>
                                      </p:to>
                                    </p:set>
                                    <p:animEffect transition="in" filter="fade">
                                      <p:cBhvr>
                                        <p:cTn id="59"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C85762C-B174-486B-A613-0F5FBD4483C7}"/>
              </a:ext>
            </a:extLst>
          </p:cNvPr>
          <p:cNvSpPr>
            <a:spLocks noGrp="1"/>
          </p:cNvSpPr>
          <p:nvPr>
            <p:ph type="title"/>
          </p:nvPr>
        </p:nvSpPr>
        <p:spPr>
          <a:xfrm>
            <a:off x="466725" y="381198"/>
            <a:ext cx="4638674" cy="675926"/>
          </a:xfrm>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6" name="Rectangle 2">
            <a:extLst>
              <a:ext uri="{FF2B5EF4-FFF2-40B4-BE49-F238E27FC236}">
                <a16:creationId xmlns:a16="http://schemas.microsoft.com/office/drawing/2014/main" id="{ED85AE5B-D6E8-4EDB-ABA9-8714C67FE1A9}"/>
              </a:ext>
            </a:extLst>
          </p:cNvPr>
          <p:cNvSpPr>
            <a:spLocks noGrp="1"/>
          </p:cNvSpPr>
          <p:nvPr>
            <p:ph idx="1"/>
          </p:nvPr>
        </p:nvSpPr>
        <p:spPr>
          <a:xfrm>
            <a:off x="533400" y="1295400"/>
            <a:ext cx="7726680" cy="860345"/>
          </a:xfrm>
        </p:spPr>
        <p:txBody>
          <a:bodyPr>
            <a:noAutofit/>
          </a:bodyPr>
          <a:lstStyle/>
          <a:p>
            <a:r>
              <a:rPr lang="en-US" sz="3200" dirty="0" err="1">
                <a:solidFill>
                  <a:srgbClr val="002060"/>
                </a:solidFill>
              </a:rPr>
              <a:t>Khai</a:t>
            </a:r>
            <a:r>
              <a:rPr lang="en-US" sz="3200" dirty="0">
                <a:solidFill>
                  <a:srgbClr val="002060"/>
                </a:solidFill>
              </a:rPr>
              <a:t> </a:t>
            </a:r>
            <a:r>
              <a:rPr lang="en-US" sz="3200" dirty="0" err="1">
                <a:solidFill>
                  <a:srgbClr val="002060"/>
                </a:solidFill>
              </a:rPr>
              <a:t>báo</a:t>
            </a:r>
            <a:r>
              <a:rPr lang="en-US" sz="3200" dirty="0">
                <a:solidFill>
                  <a:srgbClr val="002060"/>
                </a:solidFill>
              </a:rPr>
              <a:t> </a:t>
            </a:r>
            <a:r>
              <a:rPr lang="en-US" sz="3200" dirty="0" err="1">
                <a:solidFill>
                  <a:srgbClr val="002060"/>
                </a:solidFill>
              </a:rPr>
              <a:t>và</a:t>
            </a:r>
            <a:r>
              <a:rPr lang="en-US" sz="3200" dirty="0">
                <a:solidFill>
                  <a:srgbClr val="002060"/>
                </a:solidFill>
              </a:rPr>
              <a:t> </a:t>
            </a:r>
            <a:r>
              <a:rPr lang="en-US" sz="3200" dirty="0" err="1">
                <a:solidFill>
                  <a:srgbClr val="002060"/>
                </a:solidFill>
              </a:rPr>
              <a:t>sử</a:t>
            </a:r>
            <a:r>
              <a:rPr lang="en-US" sz="3200" dirty="0">
                <a:solidFill>
                  <a:srgbClr val="002060"/>
                </a:solidFill>
              </a:rPr>
              <a:t> </a:t>
            </a:r>
            <a:r>
              <a:rPr lang="en-US" sz="3200" dirty="0" err="1">
                <a:solidFill>
                  <a:srgbClr val="002060"/>
                </a:solidFill>
              </a:rPr>
              <a:t>dụng</a:t>
            </a:r>
            <a:r>
              <a:rPr lang="en-US" sz="3200" dirty="0">
                <a:solidFill>
                  <a:srgbClr val="002060"/>
                </a:solidFill>
              </a:rPr>
              <a:t> interface</a:t>
            </a:r>
            <a:endParaRPr lang="en-US" sz="1600" dirty="0"/>
          </a:p>
        </p:txBody>
      </p:sp>
      <p:sp>
        <p:nvSpPr>
          <p:cNvPr id="7" name="TextBox 6">
            <a:extLst>
              <a:ext uri="{FF2B5EF4-FFF2-40B4-BE49-F238E27FC236}">
                <a16:creationId xmlns:a16="http://schemas.microsoft.com/office/drawing/2014/main" id="{7F026FFB-4196-42A0-9F4B-A38F14DAA91B}"/>
              </a:ext>
            </a:extLst>
          </p:cNvPr>
          <p:cNvSpPr txBox="1"/>
          <p:nvPr/>
        </p:nvSpPr>
        <p:spPr>
          <a:xfrm>
            <a:off x="685800" y="1965245"/>
            <a:ext cx="1524000" cy="381000"/>
          </a:xfrm>
          <a:prstGeom prst="rect">
            <a:avLst/>
          </a:prstGeom>
          <a:noFill/>
        </p:spPr>
        <p:txBody>
          <a:bodyPr wrap="square" rtlCol="0">
            <a:spAutoFit/>
          </a:bodyPr>
          <a:lstStyle/>
          <a:p>
            <a:r>
              <a:rPr lang="en-US" dirty="0" err="1">
                <a:solidFill>
                  <a:schemeClr val="bg1"/>
                </a:solidFill>
              </a:rPr>
              <a:t>Cú</a:t>
            </a:r>
            <a:r>
              <a:rPr lang="en-US" dirty="0">
                <a:solidFill>
                  <a:schemeClr val="bg1"/>
                </a:solidFill>
              </a:rPr>
              <a:t> </a:t>
            </a:r>
            <a:r>
              <a:rPr lang="en-US" dirty="0" err="1">
                <a:solidFill>
                  <a:schemeClr val="bg1"/>
                </a:solidFill>
              </a:rPr>
              <a:t>pháp</a:t>
            </a:r>
            <a:r>
              <a:rPr lang="en-US" dirty="0">
                <a:solidFill>
                  <a:schemeClr val="bg1"/>
                </a:solidFill>
              </a:rPr>
              <a:t>:</a:t>
            </a:r>
          </a:p>
        </p:txBody>
      </p:sp>
      <p:pic>
        <p:nvPicPr>
          <p:cNvPr id="9" name="Picture 8">
            <a:extLst>
              <a:ext uri="{FF2B5EF4-FFF2-40B4-BE49-F238E27FC236}">
                <a16:creationId xmlns:a16="http://schemas.microsoft.com/office/drawing/2014/main" id="{E8D49688-55D0-4DC9-A919-E780E147076A}"/>
              </a:ext>
            </a:extLst>
          </p:cNvPr>
          <p:cNvPicPr>
            <a:picLocks noChangeAspect="1"/>
          </p:cNvPicPr>
          <p:nvPr/>
        </p:nvPicPr>
        <p:blipFill>
          <a:blip r:embed="rId2"/>
          <a:stretch>
            <a:fillRect/>
          </a:stretch>
        </p:blipFill>
        <p:spPr>
          <a:xfrm>
            <a:off x="466725" y="2514600"/>
            <a:ext cx="8131245" cy="1280271"/>
          </a:xfrm>
          <a:prstGeom prst="rect">
            <a:avLst/>
          </a:prstGeom>
        </p:spPr>
      </p:pic>
      <p:sp>
        <p:nvSpPr>
          <p:cNvPr id="10" name="TextBox 9">
            <a:extLst>
              <a:ext uri="{FF2B5EF4-FFF2-40B4-BE49-F238E27FC236}">
                <a16:creationId xmlns:a16="http://schemas.microsoft.com/office/drawing/2014/main" id="{A9078611-5A50-4BA8-BDEF-B9279237AFB5}"/>
              </a:ext>
            </a:extLst>
          </p:cNvPr>
          <p:cNvSpPr txBox="1"/>
          <p:nvPr/>
        </p:nvSpPr>
        <p:spPr>
          <a:xfrm>
            <a:off x="685800" y="3886200"/>
            <a:ext cx="7772400" cy="369332"/>
          </a:xfrm>
          <a:prstGeom prst="rect">
            <a:avLst/>
          </a:prstGeom>
          <a:noFill/>
        </p:spPr>
        <p:txBody>
          <a:bodyPr wrap="square" rtlCol="0">
            <a:spAutoFit/>
          </a:bodyPr>
          <a:lstStyle/>
          <a:p>
            <a:r>
              <a:rPr lang="en-US" dirty="0" err="1">
                <a:solidFill>
                  <a:schemeClr val="bg1"/>
                </a:solidFill>
              </a:rPr>
              <a:t>Bây</a:t>
            </a:r>
            <a:r>
              <a:rPr lang="en-US" dirty="0">
                <a:solidFill>
                  <a:schemeClr val="bg1"/>
                </a:solidFill>
              </a:rPr>
              <a:t> </a:t>
            </a:r>
            <a:r>
              <a:rPr lang="en-US" dirty="0" err="1">
                <a:solidFill>
                  <a:schemeClr val="bg1"/>
                </a:solidFill>
              </a:rPr>
              <a:t>giờ</a:t>
            </a:r>
            <a:r>
              <a:rPr lang="en-US" dirty="0">
                <a:solidFill>
                  <a:schemeClr val="bg1"/>
                </a:solidFill>
              </a:rPr>
              <a:t> </a:t>
            </a:r>
            <a:r>
              <a:rPr lang="en-US" dirty="0" err="1">
                <a:solidFill>
                  <a:schemeClr val="bg1"/>
                </a:solidFill>
              </a:rPr>
              <a:t>mình</a:t>
            </a:r>
            <a:r>
              <a:rPr lang="en-US" dirty="0">
                <a:solidFill>
                  <a:schemeClr val="bg1"/>
                </a:solidFill>
              </a:rPr>
              <a:t> </a:t>
            </a:r>
            <a:r>
              <a:rPr lang="en-US" dirty="0" err="1">
                <a:solidFill>
                  <a:schemeClr val="bg1"/>
                </a:solidFill>
              </a:rPr>
              <a:t>sẽ</a:t>
            </a:r>
            <a:r>
              <a:rPr lang="en-US" dirty="0">
                <a:solidFill>
                  <a:schemeClr val="bg1"/>
                </a:solidFill>
              </a:rPr>
              <a:t> </a:t>
            </a:r>
            <a:r>
              <a:rPr lang="en-US" dirty="0" err="1">
                <a:solidFill>
                  <a:schemeClr val="bg1"/>
                </a:solidFill>
              </a:rPr>
              <a:t>tạo</a:t>
            </a:r>
            <a:r>
              <a:rPr lang="en-US" dirty="0">
                <a:solidFill>
                  <a:schemeClr val="bg1"/>
                </a:solidFill>
              </a:rPr>
              <a:t> ra interface </a:t>
            </a:r>
            <a:r>
              <a:rPr lang="en-US" dirty="0">
                <a:solidFill>
                  <a:srgbClr val="002060"/>
                </a:solidFill>
              </a:rPr>
              <a:t>An</a:t>
            </a:r>
            <a:r>
              <a:rPr lang="en-US" dirty="0">
                <a:solidFill>
                  <a:schemeClr val="bg1"/>
                </a:solidFill>
              </a:rPr>
              <a:t> </a:t>
            </a:r>
            <a:r>
              <a:rPr lang="en-US" dirty="0" err="1">
                <a:solidFill>
                  <a:schemeClr val="bg1"/>
                </a:solidFill>
              </a:rPr>
              <a:t>cho</a:t>
            </a:r>
            <a:r>
              <a:rPr lang="en-US" dirty="0">
                <a:solidFill>
                  <a:schemeClr val="bg1"/>
                </a:solidFill>
              </a:rPr>
              <a:t> class </a:t>
            </a:r>
            <a:r>
              <a:rPr lang="en-US" b="1" dirty="0" err="1">
                <a:solidFill>
                  <a:srgbClr val="002060"/>
                </a:solidFill>
              </a:rPr>
              <a:t>DVAnThit</a:t>
            </a:r>
            <a:r>
              <a:rPr lang="en-US" dirty="0">
                <a:solidFill>
                  <a:schemeClr val="bg1"/>
                </a:solidFill>
              </a:rPr>
              <a:t>:</a:t>
            </a:r>
          </a:p>
        </p:txBody>
      </p:sp>
      <p:sp>
        <p:nvSpPr>
          <p:cNvPr id="12" name="TextBox 11">
            <a:extLst>
              <a:ext uri="{FF2B5EF4-FFF2-40B4-BE49-F238E27FC236}">
                <a16:creationId xmlns:a16="http://schemas.microsoft.com/office/drawing/2014/main" id="{E5E4D4BD-794D-41E1-A213-B437AD46F656}"/>
              </a:ext>
            </a:extLst>
          </p:cNvPr>
          <p:cNvSpPr txBox="1"/>
          <p:nvPr/>
        </p:nvSpPr>
        <p:spPr>
          <a:xfrm>
            <a:off x="685800" y="5382051"/>
            <a:ext cx="7239000" cy="369332"/>
          </a:xfrm>
          <a:prstGeom prst="rect">
            <a:avLst/>
          </a:prstGeom>
          <a:noFill/>
        </p:spPr>
        <p:txBody>
          <a:bodyPr wrap="square" rtlCol="0">
            <a:spAutoFit/>
          </a:bodyPr>
          <a:lstStyle/>
          <a:p>
            <a:r>
              <a:rPr lang="en-US" dirty="0">
                <a:solidFill>
                  <a:schemeClr val="bg1"/>
                </a:solidFill>
              </a:rPr>
              <a:t>Ta </a:t>
            </a:r>
            <a:r>
              <a:rPr lang="en-US" dirty="0" err="1">
                <a:solidFill>
                  <a:schemeClr val="bg1"/>
                </a:solidFill>
              </a:rPr>
              <a:t>cho</a:t>
            </a:r>
            <a:r>
              <a:rPr lang="en-US" dirty="0">
                <a:solidFill>
                  <a:schemeClr val="bg1"/>
                </a:solidFill>
              </a:rPr>
              <a:t> class </a:t>
            </a:r>
            <a:r>
              <a:rPr lang="en-US" b="1" dirty="0" err="1">
                <a:solidFill>
                  <a:srgbClr val="002060"/>
                </a:solidFill>
              </a:rPr>
              <a:t>DVAnThit</a:t>
            </a:r>
            <a:r>
              <a:rPr lang="en-US" dirty="0">
                <a:solidFill>
                  <a:schemeClr val="bg1"/>
                </a:solidFill>
              </a:rPr>
              <a:t> </a:t>
            </a:r>
            <a:r>
              <a:rPr lang="en-US" dirty="0" err="1">
                <a:solidFill>
                  <a:schemeClr val="bg1"/>
                </a:solidFill>
              </a:rPr>
              <a:t>kế</a:t>
            </a:r>
            <a:r>
              <a:rPr lang="en-US" dirty="0">
                <a:solidFill>
                  <a:schemeClr val="bg1"/>
                </a:solidFill>
              </a:rPr>
              <a:t> </a:t>
            </a:r>
            <a:r>
              <a:rPr lang="en-US" dirty="0" err="1">
                <a:solidFill>
                  <a:schemeClr val="bg1"/>
                </a:solidFill>
              </a:rPr>
              <a:t>thừa</a:t>
            </a:r>
            <a:r>
              <a:rPr lang="en-US" dirty="0">
                <a:solidFill>
                  <a:schemeClr val="bg1"/>
                </a:solidFill>
              </a:rPr>
              <a:t> </a:t>
            </a:r>
            <a:r>
              <a:rPr lang="en-US" dirty="0" err="1">
                <a:solidFill>
                  <a:schemeClr val="bg1"/>
                </a:solidFill>
              </a:rPr>
              <a:t>và</a:t>
            </a:r>
            <a:r>
              <a:rPr lang="en-US" dirty="0">
                <a:solidFill>
                  <a:schemeClr val="bg1"/>
                </a:solidFill>
              </a:rPr>
              <a:t> implements </a:t>
            </a:r>
            <a:r>
              <a:rPr lang="en-US" dirty="0" err="1">
                <a:solidFill>
                  <a:schemeClr val="bg1"/>
                </a:solidFill>
              </a:rPr>
              <a:t>nó</a:t>
            </a:r>
            <a:r>
              <a:rPr lang="en-US" dirty="0">
                <a:solidFill>
                  <a:schemeClr val="bg1"/>
                </a:solidFill>
              </a:rPr>
              <a:t> </a:t>
            </a:r>
            <a:r>
              <a:rPr lang="en-US" dirty="0" err="1">
                <a:solidFill>
                  <a:schemeClr val="bg1"/>
                </a:solidFill>
              </a:rPr>
              <a:t>nh</a:t>
            </a:r>
            <a:r>
              <a:rPr lang="vi-VN" dirty="0">
                <a:solidFill>
                  <a:schemeClr val="bg1"/>
                </a:solidFill>
              </a:rPr>
              <a:t>ư</a:t>
            </a:r>
            <a:r>
              <a:rPr lang="en-US" dirty="0">
                <a:solidFill>
                  <a:schemeClr val="bg1"/>
                </a:solidFill>
              </a:rPr>
              <a:t> </a:t>
            </a:r>
            <a:r>
              <a:rPr lang="en-US" dirty="0" err="1">
                <a:solidFill>
                  <a:schemeClr val="bg1"/>
                </a:solidFill>
              </a:rPr>
              <a:t>sau</a:t>
            </a:r>
            <a:r>
              <a:rPr lang="en-US" dirty="0">
                <a:solidFill>
                  <a:schemeClr val="bg1"/>
                </a:solidFill>
              </a:rPr>
              <a:t>:</a:t>
            </a:r>
          </a:p>
        </p:txBody>
      </p:sp>
      <p:pic>
        <p:nvPicPr>
          <p:cNvPr id="14" name="Picture 13">
            <a:extLst>
              <a:ext uri="{FF2B5EF4-FFF2-40B4-BE49-F238E27FC236}">
                <a16:creationId xmlns:a16="http://schemas.microsoft.com/office/drawing/2014/main" id="{DD4483D6-AD2B-4C28-A15B-B70EDC71A544}"/>
              </a:ext>
            </a:extLst>
          </p:cNvPr>
          <p:cNvPicPr>
            <a:picLocks noChangeAspect="1"/>
          </p:cNvPicPr>
          <p:nvPr/>
        </p:nvPicPr>
        <p:blipFill>
          <a:blip r:embed="rId3"/>
          <a:stretch>
            <a:fillRect/>
          </a:stretch>
        </p:blipFill>
        <p:spPr>
          <a:xfrm>
            <a:off x="825570" y="4346861"/>
            <a:ext cx="7772400" cy="823031"/>
          </a:xfrm>
          <a:prstGeom prst="rect">
            <a:avLst/>
          </a:prstGeom>
        </p:spPr>
      </p:pic>
      <p:pic>
        <p:nvPicPr>
          <p:cNvPr id="15" name="Picture 14">
            <a:extLst>
              <a:ext uri="{FF2B5EF4-FFF2-40B4-BE49-F238E27FC236}">
                <a16:creationId xmlns:a16="http://schemas.microsoft.com/office/drawing/2014/main" id="{97D17F19-54C5-45FF-9397-6D9A7402A0AB}"/>
              </a:ext>
            </a:extLst>
          </p:cNvPr>
          <p:cNvPicPr>
            <a:picLocks noChangeAspect="1"/>
          </p:cNvPicPr>
          <p:nvPr/>
        </p:nvPicPr>
        <p:blipFill>
          <a:blip r:embed="rId4"/>
          <a:stretch>
            <a:fillRect/>
          </a:stretch>
        </p:blipFill>
        <p:spPr>
          <a:xfrm>
            <a:off x="825570" y="5807322"/>
            <a:ext cx="7772400" cy="312440"/>
          </a:xfrm>
          <a:prstGeom prst="rect">
            <a:avLst/>
          </a:prstGeom>
        </p:spPr>
      </p:pic>
      <p:sp>
        <p:nvSpPr>
          <p:cNvPr id="16" name="Slide Number Placeholder 5">
            <a:extLst>
              <a:ext uri="{FF2B5EF4-FFF2-40B4-BE49-F238E27FC236}">
                <a16:creationId xmlns:a16="http://schemas.microsoft.com/office/drawing/2014/main" id="{3DB77E07-4558-494C-A36D-339E76E4AD87}"/>
              </a:ext>
            </a:extLst>
          </p:cNvPr>
          <p:cNvSpPr>
            <a:spLocks noGrp="1"/>
          </p:cNvSpPr>
          <p:nvPr>
            <p:ph type="sldNum" sz="quarter" idx="11"/>
          </p:nvPr>
        </p:nvSpPr>
        <p:spPr>
          <a:xfrm>
            <a:off x="8183880" y="173195"/>
            <a:ext cx="502920" cy="301752"/>
          </a:xfrm>
        </p:spPr>
        <p:txBody>
          <a:bodyPr/>
          <a:lstStyle/>
          <a:p>
            <a:fld id="{FEA1243F-3000-4347-94A4-FBDEAD3122CB}" type="slidenum">
              <a:rPr lang="en-US" smtClean="0"/>
              <a:pPr/>
              <a:t>3</a:t>
            </a:fld>
            <a:endParaRPr lang="en-US" dirty="0"/>
          </a:p>
        </p:txBody>
      </p:sp>
    </p:spTree>
    <p:extLst>
      <p:ext uri="{BB962C8B-B14F-4D97-AF65-F5344CB8AC3E}">
        <p14:creationId xmlns:p14="http://schemas.microsoft.com/office/powerpoint/2010/main" val="338135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fade">
                                      <p:cBhvr>
                                        <p:cTn id="32" dur="5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85F56CE-114B-4F5E-9E4F-FA7CA2E6B07F}"/>
              </a:ext>
            </a:extLst>
          </p:cNvPr>
          <p:cNvSpPr>
            <a:spLocks noGrp="1"/>
          </p:cNvSpPr>
          <p:nvPr>
            <p:ph type="title"/>
          </p:nvPr>
        </p:nvSpPr>
        <p:spPr>
          <a:xfrm>
            <a:off x="466725" y="381198"/>
            <a:ext cx="4638674" cy="675926"/>
          </a:xfrm>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6" name="TextBox 5">
            <a:extLst>
              <a:ext uri="{FF2B5EF4-FFF2-40B4-BE49-F238E27FC236}">
                <a16:creationId xmlns:a16="http://schemas.microsoft.com/office/drawing/2014/main" id="{40516CC3-BAC0-4DFA-8F14-DCA775AB944A}"/>
              </a:ext>
            </a:extLst>
          </p:cNvPr>
          <p:cNvSpPr txBox="1"/>
          <p:nvPr/>
        </p:nvSpPr>
        <p:spPr>
          <a:xfrm>
            <a:off x="685800" y="1253830"/>
            <a:ext cx="7315200" cy="646331"/>
          </a:xfrm>
          <a:prstGeom prst="rect">
            <a:avLst/>
          </a:prstGeom>
          <a:noFill/>
        </p:spPr>
        <p:txBody>
          <a:bodyPr wrap="square" rtlCol="0">
            <a:spAutoFit/>
          </a:bodyPr>
          <a:lstStyle/>
          <a:p>
            <a:r>
              <a:rPr lang="en-US" dirty="0" err="1">
                <a:solidFill>
                  <a:schemeClr val="bg1"/>
                </a:solidFill>
              </a:rPr>
              <a:t>Một</a:t>
            </a:r>
            <a:r>
              <a:rPr lang="en-US" dirty="0">
                <a:solidFill>
                  <a:schemeClr val="bg1"/>
                </a:solidFill>
              </a:rPr>
              <a:t> class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nhiều</a:t>
            </a:r>
            <a:r>
              <a:rPr lang="en-US" dirty="0">
                <a:solidFill>
                  <a:schemeClr val="bg1"/>
                </a:solidFill>
              </a:rPr>
              <a:t> interface </a:t>
            </a:r>
            <a:r>
              <a:rPr lang="en-US" dirty="0" err="1">
                <a:solidFill>
                  <a:schemeClr val="bg1"/>
                </a:solidFill>
              </a:rPr>
              <a:t>nên</a:t>
            </a:r>
            <a:r>
              <a:rPr lang="en-US" dirty="0">
                <a:solidFill>
                  <a:schemeClr val="bg1"/>
                </a:solidFill>
              </a:rPr>
              <a:t> ta </a:t>
            </a:r>
            <a:r>
              <a:rPr lang="en-US" dirty="0" err="1">
                <a:solidFill>
                  <a:schemeClr val="bg1"/>
                </a:solidFill>
              </a:rPr>
              <a:t>sẽ</a:t>
            </a:r>
            <a:r>
              <a:rPr lang="en-US" dirty="0">
                <a:solidFill>
                  <a:schemeClr val="bg1"/>
                </a:solidFill>
              </a:rPr>
              <a:t> </a:t>
            </a:r>
            <a:r>
              <a:rPr lang="en-US" dirty="0" err="1">
                <a:solidFill>
                  <a:schemeClr val="bg1"/>
                </a:solidFill>
              </a:rPr>
              <a:t>thử</a:t>
            </a:r>
            <a:r>
              <a:rPr lang="en-US" dirty="0">
                <a:solidFill>
                  <a:schemeClr val="bg1"/>
                </a:solidFill>
              </a:rPr>
              <a:t> </a:t>
            </a:r>
            <a:r>
              <a:rPr lang="en-US" dirty="0" err="1">
                <a:solidFill>
                  <a:schemeClr val="bg1"/>
                </a:solidFill>
              </a:rPr>
              <a:t>tạo</a:t>
            </a:r>
            <a:r>
              <a:rPr lang="en-US" dirty="0">
                <a:solidFill>
                  <a:schemeClr val="bg1"/>
                </a:solidFill>
              </a:rPr>
              <a:t> </a:t>
            </a:r>
            <a:r>
              <a:rPr lang="en-US" dirty="0" err="1">
                <a:solidFill>
                  <a:schemeClr val="bg1"/>
                </a:solidFill>
              </a:rPr>
              <a:t>thêm</a:t>
            </a:r>
            <a:r>
              <a:rPr lang="en-US" dirty="0">
                <a:solidFill>
                  <a:schemeClr val="bg1"/>
                </a:solidFill>
              </a:rPr>
              <a:t> </a:t>
            </a:r>
            <a:r>
              <a:rPr lang="en-US" dirty="0" err="1">
                <a:solidFill>
                  <a:schemeClr val="bg1"/>
                </a:solidFill>
              </a:rPr>
              <a:t>một</a:t>
            </a:r>
            <a:r>
              <a:rPr lang="en-US" dirty="0">
                <a:solidFill>
                  <a:schemeClr val="bg1"/>
                </a:solidFill>
              </a:rPr>
              <a:t> interface </a:t>
            </a:r>
            <a:r>
              <a:rPr lang="en-US" dirty="0">
                <a:solidFill>
                  <a:srgbClr val="002060"/>
                </a:solidFill>
              </a:rPr>
              <a:t>Keu</a:t>
            </a:r>
            <a:r>
              <a:rPr lang="en-US" dirty="0">
                <a:solidFill>
                  <a:schemeClr val="bg1"/>
                </a:solidFill>
              </a:rPr>
              <a:t>:</a:t>
            </a:r>
          </a:p>
        </p:txBody>
      </p:sp>
      <p:pic>
        <p:nvPicPr>
          <p:cNvPr id="7" name="Picture 6">
            <a:extLst>
              <a:ext uri="{FF2B5EF4-FFF2-40B4-BE49-F238E27FC236}">
                <a16:creationId xmlns:a16="http://schemas.microsoft.com/office/drawing/2014/main" id="{E386713F-1FEA-40BE-9C5E-633A3DA429DB}"/>
              </a:ext>
            </a:extLst>
          </p:cNvPr>
          <p:cNvPicPr>
            <a:picLocks noChangeAspect="1"/>
          </p:cNvPicPr>
          <p:nvPr/>
        </p:nvPicPr>
        <p:blipFill>
          <a:blip r:embed="rId2"/>
          <a:stretch>
            <a:fillRect/>
          </a:stretch>
        </p:blipFill>
        <p:spPr>
          <a:xfrm>
            <a:off x="685800" y="2024973"/>
            <a:ext cx="7574280" cy="860345"/>
          </a:xfrm>
          <a:prstGeom prst="rect">
            <a:avLst/>
          </a:prstGeom>
        </p:spPr>
      </p:pic>
      <p:sp>
        <p:nvSpPr>
          <p:cNvPr id="8" name="TextBox 7">
            <a:extLst>
              <a:ext uri="{FF2B5EF4-FFF2-40B4-BE49-F238E27FC236}">
                <a16:creationId xmlns:a16="http://schemas.microsoft.com/office/drawing/2014/main" id="{0109B7A8-4AFE-4610-BE66-2517419FCF21}"/>
              </a:ext>
            </a:extLst>
          </p:cNvPr>
          <p:cNvSpPr txBox="1"/>
          <p:nvPr/>
        </p:nvSpPr>
        <p:spPr>
          <a:xfrm>
            <a:off x="685800" y="3010130"/>
            <a:ext cx="7239000" cy="369332"/>
          </a:xfrm>
          <a:prstGeom prst="rect">
            <a:avLst/>
          </a:prstGeom>
          <a:noFill/>
        </p:spPr>
        <p:txBody>
          <a:bodyPr wrap="square" rtlCol="0">
            <a:spAutoFit/>
          </a:bodyPr>
          <a:lstStyle/>
          <a:p>
            <a:r>
              <a:rPr lang="en-US" dirty="0">
                <a:solidFill>
                  <a:schemeClr val="bg1"/>
                </a:solidFill>
              </a:rPr>
              <a:t>Ta </a:t>
            </a:r>
            <a:r>
              <a:rPr lang="en-US" dirty="0" err="1">
                <a:solidFill>
                  <a:schemeClr val="bg1"/>
                </a:solidFill>
              </a:rPr>
              <a:t>thêm</a:t>
            </a:r>
            <a:r>
              <a:rPr lang="en-US" dirty="0">
                <a:solidFill>
                  <a:schemeClr val="bg1"/>
                </a:solidFill>
              </a:rPr>
              <a:t> interface </a:t>
            </a:r>
            <a:r>
              <a:rPr lang="en-US" dirty="0">
                <a:solidFill>
                  <a:srgbClr val="002060"/>
                </a:solidFill>
              </a:rPr>
              <a:t>Keu</a:t>
            </a:r>
            <a:r>
              <a:rPr lang="en-US" dirty="0">
                <a:solidFill>
                  <a:schemeClr val="bg1"/>
                </a:solidFill>
              </a:rPr>
              <a:t> </a:t>
            </a:r>
            <a:r>
              <a:rPr lang="en-US" dirty="0" err="1">
                <a:solidFill>
                  <a:schemeClr val="bg1"/>
                </a:solidFill>
              </a:rPr>
              <a:t>vào</a:t>
            </a:r>
            <a:r>
              <a:rPr lang="en-US" dirty="0">
                <a:solidFill>
                  <a:schemeClr val="bg1"/>
                </a:solidFill>
              </a:rPr>
              <a:t> class </a:t>
            </a:r>
            <a:r>
              <a:rPr lang="en-US" b="1" dirty="0" err="1">
                <a:solidFill>
                  <a:srgbClr val="002060"/>
                </a:solidFill>
              </a:rPr>
              <a:t>DVAnThit</a:t>
            </a:r>
            <a:r>
              <a:rPr lang="en-US" dirty="0">
                <a:solidFill>
                  <a:schemeClr val="bg1"/>
                </a:solidFill>
              </a:rPr>
              <a:t> </a:t>
            </a:r>
            <a:r>
              <a:rPr lang="en-US" dirty="0" err="1">
                <a:solidFill>
                  <a:schemeClr val="bg1"/>
                </a:solidFill>
              </a:rPr>
              <a:t>bằng</a:t>
            </a:r>
            <a:r>
              <a:rPr lang="en-US" dirty="0">
                <a:solidFill>
                  <a:schemeClr val="bg1"/>
                </a:solidFill>
              </a:rPr>
              <a:t> </a:t>
            </a:r>
            <a:r>
              <a:rPr lang="en-US" dirty="0" err="1">
                <a:solidFill>
                  <a:schemeClr val="bg1"/>
                </a:solidFill>
              </a:rPr>
              <a:t>cách</a:t>
            </a:r>
            <a:r>
              <a:rPr lang="en-US" dirty="0">
                <a:solidFill>
                  <a:schemeClr val="bg1"/>
                </a:solidFill>
              </a:rPr>
              <a:t> </a:t>
            </a:r>
            <a:r>
              <a:rPr lang="en-US" dirty="0" err="1">
                <a:solidFill>
                  <a:schemeClr val="bg1"/>
                </a:solidFill>
              </a:rPr>
              <a:t>nh</a:t>
            </a:r>
            <a:r>
              <a:rPr lang="vi-VN" dirty="0">
                <a:solidFill>
                  <a:schemeClr val="bg1"/>
                </a:solidFill>
              </a:rPr>
              <a:t>ư</a:t>
            </a:r>
            <a:r>
              <a:rPr lang="en-US" dirty="0">
                <a:solidFill>
                  <a:schemeClr val="bg1"/>
                </a:solidFill>
              </a:rPr>
              <a:t> </a:t>
            </a:r>
            <a:r>
              <a:rPr lang="en-US" dirty="0" err="1">
                <a:solidFill>
                  <a:schemeClr val="bg1"/>
                </a:solidFill>
              </a:rPr>
              <a:t>sau</a:t>
            </a:r>
            <a:r>
              <a:rPr lang="en-US" dirty="0">
                <a:solidFill>
                  <a:schemeClr val="bg1"/>
                </a:solidFill>
              </a:rPr>
              <a:t>:</a:t>
            </a:r>
          </a:p>
        </p:txBody>
      </p:sp>
      <p:pic>
        <p:nvPicPr>
          <p:cNvPr id="9" name="Picture 8">
            <a:extLst>
              <a:ext uri="{FF2B5EF4-FFF2-40B4-BE49-F238E27FC236}">
                <a16:creationId xmlns:a16="http://schemas.microsoft.com/office/drawing/2014/main" id="{8640EA5A-1DA3-4791-AB40-7AEE62C564DB}"/>
              </a:ext>
            </a:extLst>
          </p:cNvPr>
          <p:cNvPicPr>
            <a:picLocks noChangeAspect="1"/>
          </p:cNvPicPr>
          <p:nvPr/>
        </p:nvPicPr>
        <p:blipFill>
          <a:blip r:embed="rId3"/>
          <a:stretch>
            <a:fillRect/>
          </a:stretch>
        </p:blipFill>
        <p:spPr>
          <a:xfrm>
            <a:off x="685800" y="3532223"/>
            <a:ext cx="7574280" cy="328725"/>
          </a:xfrm>
          <a:prstGeom prst="rect">
            <a:avLst/>
          </a:prstGeom>
        </p:spPr>
      </p:pic>
      <p:sp>
        <p:nvSpPr>
          <p:cNvPr id="10" name="TextBox 9">
            <a:extLst>
              <a:ext uri="{FF2B5EF4-FFF2-40B4-BE49-F238E27FC236}">
                <a16:creationId xmlns:a16="http://schemas.microsoft.com/office/drawing/2014/main" id="{8DF41622-57A1-4451-888F-E1E4320A92A4}"/>
              </a:ext>
            </a:extLst>
          </p:cNvPr>
          <p:cNvSpPr txBox="1"/>
          <p:nvPr/>
        </p:nvSpPr>
        <p:spPr>
          <a:xfrm>
            <a:off x="685800" y="4026367"/>
            <a:ext cx="7239000" cy="369332"/>
          </a:xfrm>
          <a:prstGeom prst="rect">
            <a:avLst/>
          </a:prstGeom>
          <a:noFill/>
        </p:spPr>
        <p:txBody>
          <a:bodyPr wrap="square" rtlCol="0">
            <a:spAutoFit/>
          </a:bodyPr>
          <a:lstStyle/>
          <a:p>
            <a:r>
              <a:rPr lang="en-US" dirty="0" err="1">
                <a:solidFill>
                  <a:schemeClr val="bg1"/>
                </a:solidFill>
              </a:rPr>
              <a:t>Hoặc</a:t>
            </a:r>
            <a:r>
              <a:rPr lang="en-US" dirty="0">
                <a:solidFill>
                  <a:schemeClr val="bg1"/>
                </a:solidFill>
              </a:rPr>
              <a:t>, ta </a:t>
            </a:r>
            <a:r>
              <a:rPr lang="en-US" dirty="0" err="1">
                <a:solidFill>
                  <a:schemeClr val="bg1"/>
                </a:solidFill>
              </a:rPr>
              <a:t>thử</a:t>
            </a:r>
            <a:r>
              <a:rPr lang="en-US" dirty="0">
                <a:solidFill>
                  <a:schemeClr val="bg1"/>
                </a:solidFill>
              </a:rPr>
              <a:t> </a:t>
            </a:r>
            <a:r>
              <a:rPr lang="en-US" dirty="0" err="1">
                <a:solidFill>
                  <a:schemeClr val="bg1"/>
                </a:solidFill>
              </a:rPr>
              <a:t>thêm</a:t>
            </a:r>
            <a:r>
              <a:rPr lang="en-US" dirty="0">
                <a:solidFill>
                  <a:schemeClr val="bg1"/>
                </a:solidFill>
              </a:rPr>
              <a:t> interface </a:t>
            </a:r>
            <a:r>
              <a:rPr lang="en-US" dirty="0">
                <a:solidFill>
                  <a:srgbClr val="002060"/>
                </a:solidFill>
              </a:rPr>
              <a:t>Keu </a:t>
            </a:r>
            <a:r>
              <a:rPr lang="en-US" dirty="0" err="1">
                <a:solidFill>
                  <a:schemeClr val="bg1"/>
                </a:solidFill>
              </a:rPr>
              <a:t>vào</a:t>
            </a:r>
            <a:r>
              <a:rPr lang="en-US" dirty="0">
                <a:solidFill>
                  <a:schemeClr val="bg1"/>
                </a:solidFill>
              </a:rPr>
              <a:t> </a:t>
            </a:r>
            <a:r>
              <a:rPr lang="en-US" dirty="0" err="1">
                <a:solidFill>
                  <a:schemeClr val="bg1"/>
                </a:solidFill>
              </a:rPr>
              <a:t>lớp</a:t>
            </a:r>
            <a:r>
              <a:rPr lang="en-US" dirty="0">
                <a:solidFill>
                  <a:schemeClr val="bg1"/>
                </a:solidFill>
              </a:rPr>
              <a:t> cha </a:t>
            </a:r>
            <a:r>
              <a:rPr lang="en-US" b="1" dirty="0" err="1">
                <a:solidFill>
                  <a:srgbClr val="002060"/>
                </a:solidFill>
              </a:rPr>
              <a:t>DongVat</a:t>
            </a:r>
            <a:r>
              <a:rPr lang="en-US" dirty="0">
                <a:solidFill>
                  <a:schemeClr val="bg1"/>
                </a:solidFill>
              </a:rPr>
              <a:t>:</a:t>
            </a:r>
          </a:p>
        </p:txBody>
      </p:sp>
      <p:pic>
        <p:nvPicPr>
          <p:cNvPr id="11" name="Picture 10">
            <a:extLst>
              <a:ext uri="{FF2B5EF4-FFF2-40B4-BE49-F238E27FC236}">
                <a16:creationId xmlns:a16="http://schemas.microsoft.com/office/drawing/2014/main" id="{E32BD852-5E32-43CE-BABF-50F116B0895A}"/>
              </a:ext>
            </a:extLst>
          </p:cNvPr>
          <p:cNvPicPr>
            <a:picLocks noChangeAspect="1"/>
          </p:cNvPicPr>
          <p:nvPr/>
        </p:nvPicPr>
        <p:blipFill>
          <a:blip r:embed="rId4"/>
          <a:stretch>
            <a:fillRect/>
          </a:stretch>
        </p:blipFill>
        <p:spPr>
          <a:xfrm>
            <a:off x="685801" y="4507853"/>
            <a:ext cx="7574280" cy="369332"/>
          </a:xfrm>
          <a:prstGeom prst="rect">
            <a:avLst/>
          </a:prstGeom>
        </p:spPr>
      </p:pic>
      <p:sp>
        <p:nvSpPr>
          <p:cNvPr id="12" name="TextBox 11">
            <a:extLst>
              <a:ext uri="{FF2B5EF4-FFF2-40B4-BE49-F238E27FC236}">
                <a16:creationId xmlns:a16="http://schemas.microsoft.com/office/drawing/2014/main" id="{5B216FE3-0A3B-4770-840E-48AA59CEA197}"/>
              </a:ext>
            </a:extLst>
          </p:cNvPr>
          <p:cNvSpPr txBox="1"/>
          <p:nvPr/>
        </p:nvSpPr>
        <p:spPr>
          <a:xfrm>
            <a:off x="685800" y="5181600"/>
            <a:ext cx="7620000" cy="923330"/>
          </a:xfrm>
          <a:prstGeom prst="rect">
            <a:avLst/>
          </a:prstGeom>
          <a:noFill/>
        </p:spPr>
        <p:txBody>
          <a:bodyPr wrap="square" rtlCol="0">
            <a:spAutoFit/>
          </a:bodyPr>
          <a:lstStyle/>
          <a:p>
            <a:r>
              <a:rPr lang="en-US" dirty="0" err="1">
                <a:solidFill>
                  <a:schemeClr val="bg1"/>
                </a:solidFill>
              </a:rPr>
              <a:t>Vì</a:t>
            </a:r>
            <a:r>
              <a:rPr lang="en-US" dirty="0">
                <a:solidFill>
                  <a:schemeClr val="bg1"/>
                </a:solidFill>
              </a:rPr>
              <a:t> class </a:t>
            </a:r>
            <a:r>
              <a:rPr lang="en-US" b="1" dirty="0" err="1">
                <a:solidFill>
                  <a:srgbClr val="002060"/>
                </a:solidFill>
              </a:rPr>
              <a:t>DVAnThit</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lớp</a:t>
            </a:r>
            <a:r>
              <a:rPr lang="en-US" dirty="0">
                <a:solidFill>
                  <a:schemeClr val="bg1"/>
                </a:solidFill>
              </a:rPr>
              <a:t> con </a:t>
            </a:r>
            <a:r>
              <a:rPr lang="en-US" dirty="0" err="1">
                <a:solidFill>
                  <a:schemeClr val="bg1"/>
                </a:solidFill>
              </a:rPr>
              <a:t>của</a:t>
            </a:r>
            <a:r>
              <a:rPr lang="en-US" dirty="0">
                <a:solidFill>
                  <a:schemeClr val="bg1"/>
                </a:solidFill>
              </a:rPr>
              <a:t> class </a:t>
            </a:r>
            <a:r>
              <a:rPr lang="en-US" b="1" dirty="0" err="1">
                <a:solidFill>
                  <a:srgbClr val="002060"/>
                </a:solidFill>
              </a:rPr>
              <a:t>DongVat</a:t>
            </a:r>
            <a:r>
              <a:rPr lang="en-US" dirty="0">
                <a:solidFill>
                  <a:schemeClr val="bg1"/>
                </a:solidFill>
              </a:rPr>
              <a:t>, </a:t>
            </a:r>
            <a:r>
              <a:rPr lang="en-US" dirty="0" err="1">
                <a:solidFill>
                  <a:schemeClr val="bg1"/>
                </a:solidFill>
              </a:rPr>
              <a:t>nên</a:t>
            </a:r>
            <a:r>
              <a:rPr lang="en-US" dirty="0">
                <a:solidFill>
                  <a:schemeClr val="bg1"/>
                </a:solidFill>
              </a:rPr>
              <a:t> </a:t>
            </a:r>
            <a:r>
              <a:rPr lang="en-US" dirty="0" err="1">
                <a:solidFill>
                  <a:schemeClr val="bg1"/>
                </a:solidFill>
              </a:rPr>
              <a:t>mặc</a:t>
            </a:r>
            <a:r>
              <a:rPr lang="en-US" dirty="0">
                <a:solidFill>
                  <a:schemeClr val="bg1"/>
                </a:solidFill>
              </a:rPr>
              <a:t> </a:t>
            </a:r>
            <a:r>
              <a:rPr lang="en-US" dirty="0" err="1">
                <a:solidFill>
                  <a:schemeClr val="bg1"/>
                </a:solidFill>
              </a:rPr>
              <a:t>dù</a:t>
            </a:r>
            <a:r>
              <a:rPr lang="en-US" dirty="0">
                <a:solidFill>
                  <a:schemeClr val="bg1"/>
                </a:solidFill>
              </a:rPr>
              <a:t> </a:t>
            </a:r>
            <a:r>
              <a:rPr lang="en-US" b="1" dirty="0" err="1">
                <a:solidFill>
                  <a:srgbClr val="002060"/>
                </a:solidFill>
              </a:rPr>
              <a:t>DVAnThit</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kế</a:t>
            </a:r>
            <a:r>
              <a:rPr lang="en-US" dirty="0">
                <a:solidFill>
                  <a:schemeClr val="bg1"/>
                </a:solidFill>
              </a:rPr>
              <a:t> </a:t>
            </a:r>
            <a:r>
              <a:rPr lang="en-US" dirty="0" err="1">
                <a:solidFill>
                  <a:schemeClr val="bg1"/>
                </a:solidFill>
              </a:rPr>
              <a:t>thừa</a:t>
            </a:r>
            <a:r>
              <a:rPr lang="en-US" dirty="0">
                <a:solidFill>
                  <a:schemeClr val="bg1"/>
                </a:solidFill>
              </a:rPr>
              <a:t> </a:t>
            </a:r>
            <a:r>
              <a:rPr lang="en-US" dirty="0" err="1">
                <a:solidFill>
                  <a:schemeClr val="bg1"/>
                </a:solidFill>
              </a:rPr>
              <a:t>trực</a:t>
            </a:r>
            <a:r>
              <a:rPr lang="en-US" dirty="0">
                <a:solidFill>
                  <a:schemeClr val="bg1"/>
                </a:solidFill>
              </a:rPr>
              <a:t> </a:t>
            </a:r>
            <a:r>
              <a:rPr lang="en-US" dirty="0" err="1">
                <a:solidFill>
                  <a:schemeClr val="bg1"/>
                </a:solidFill>
              </a:rPr>
              <a:t>tiếp</a:t>
            </a:r>
            <a:r>
              <a:rPr lang="en-US" dirty="0">
                <a:solidFill>
                  <a:schemeClr val="bg1"/>
                </a:solidFill>
              </a:rPr>
              <a:t> </a:t>
            </a:r>
            <a:r>
              <a:rPr lang="en-US" dirty="0" err="1">
                <a:solidFill>
                  <a:schemeClr val="bg1"/>
                </a:solidFill>
              </a:rPr>
              <a:t>từ</a:t>
            </a:r>
            <a:r>
              <a:rPr lang="en-US" dirty="0">
                <a:solidFill>
                  <a:schemeClr val="bg1"/>
                </a:solidFill>
              </a:rPr>
              <a:t> interface </a:t>
            </a:r>
            <a:r>
              <a:rPr lang="en-US" dirty="0">
                <a:solidFill>
                  <a:srgbClr val="002060"/>
                </a:solidFill>
              </a:rPr>
              <a:t>Keu</a:t>
            </a:r>
            <a:r>
              <a:rPr lang="en-US" dirty="0">
                <a:solidFill>
                  <a:schemeClr val="bg1"/>
                </a:solidFill>
              </a:rPr>
              <a:t> </a:t>
            </a:r>
            <a:r>
              <a:rPr lang="en-US" dirty="0" err="1">
                <a:solidFill>
                  <a:schemeClr val="bg1"/>
                </a:solidFill>
              </a:rPr>
              <a:t>nhưng</a:t>
            </a:r>
            <a:r>
              <a:rPr lang="en-US" dirty="0">
                <a:solidFill>
                  <a:schemeClr val="bg1"/>
                </a:solidFill>
              </a:rPr>
              <a:t> </a:t>
            </a:r>
            <a:r>
              <a:rPr lang="en-US" dirty="0" err="1">
                <a:solidFill>
                  <a:schemeClr val="bg1"/>
                </a:solidFill>
              </a:rPr>
              <a:t>vẫn</a:t>
            </a:r>
            <a:r>
              <a:rPr lang="en-US" dirty="0">
                <a:solidFill>
                  <a:schemeClr val="bg1"/>
                </a:solidFill>
              </a:rPr>
              <a:t> </a:t>
            </a:r>
            <a:r>
              <a:rPr lang="en-US" dirty="0" err="1">
                <a:solidFill>
                  <a:schemeClr val="bg1"/>
                </a:solidFill>
              </a:rPr>
              <a:t>phải</a:t>
            </a:r>
            <a:r>
              <a:rPr lang="en-US" dirty="0">
                <a:solidFill>
                  <a:schemeClr val="bg1"/>
                </a:solidFill>
              </a:rPr>
              <a:t> </a:t>
            </a:r>
            <a:r>
              <a:rPr lang="en-US" dirty="0">
                <a:solidFill>
                  <a:schemeClr val="accent5">
                    <a:lumMod val="75000"/>
                  </a:schemeClr>
                </a:solidFill>
              </a:rPr>
              <a:t>@Override </a:t>
            </a:r>
            <a:r>
              <a:rPr lang="en-US" dirty="0" err="1">
                <a:solidFill>
                  <a:schemeClr val="bg1"/>
                </a:solidFill>
              </a:rPr>
              <a:t>lại</a:t>
            </a:r>
            <a:r>
              <a:rPr lang="en-US" dirty="0">
                <a:solidFill>
                  <a:schemeClr val="bg1"/>
                </a:solidFill>
              </a:rPr>
              <a:t> </a:t>
            </a:r>
            <a:r>
              <a:rPr lang="en-US" dirty="0" err="1">
                <a:solidFill>
                  <a:schemeClr val="bg1"/>
                </a:solidFill>
              </a:rPr>
              <a:t>ph</a:t>
            </a:r>
            <a:r>
              <a:rPr lang="vi-VN" dirty="0">
                <a:solidFill>
                  <a:schemeClr val="bg1"/>
                </a:solidFill>
              </a:rPr>
              <a:t>ư</a:t>
            </a:r>
            <a:r>
              <a:rPr lang="en-US" dirty="0" err="1">
                <a:solidFill>
                  <a:schemeClr val="bg1"/>
                </a:solidFill>
              </a:rPr>
              <a:t>ơng</a:t>
            </a:r>
            <a:r>
              <a:rPr lang="en-US" dirty="0">
                <a:solidFill>
                  <a:schemeClr val="bg1"/>
                </a:solidFill>
              </a:rPr>
              <a:t> </a:t>
            </a:r>
            <a:r>
              <a:rPr lang="en-US" dirty="0" err="1">
                <a:solidFill>
                  <a:schemeClr val="bg1"/>
                </a:solidFill>
              </a:rPr>
              <a:t>thức</a:t>
            </a:r>
            <a:r>
              <a:rPr lang="en-US" dirty="0">
                <a:solidFill>
                  <a:schemeClr val="bg1"/>
                </a:solidFill>
              </a:rPr>
              <a:t> </a:t>
            </a:r>
            <a:r>
              <a:rPr lang="en-US" dirty="0" err="1">
                <a:solidFill>
                  <a:schemeClr val="accent4">
                    <a:lumMod val="50000"/>
                  </a:schemeClr>
                </a:solidFill>
              </a:rPr>
              <a:t>keu</a:t>
            </a:r>
            <a:r>
              <a:rPr lang="en-US" dirty="0">
                <a:solidFill>
                  <a:schemeClr val="bg1"/>
                </a:solidFill>
              </a:rPr>
              <a:t>().</a:t>
            </a:r>
          </a:p>
        </p:txBody>
      </p:sp>
      <p:sp>
        <p:nvSpPr>
          <p:cNvPr id="13" name="Slide Number Placeholder 5">
            <a:extLst>
              <a:ext uri="{FF2B5EF4-FFF2-40B4-BE49-F238E27FC236}">
                <a16:creationId xmlns:a16="http://schemas.microsoft.com/office/drawing/2014/main" id="{516F4180-F943-401B-9735-3D065A646B05}"/>
              </a:ext>
            </a:extLst>
          </p:cNvPr>
          <p:cNvSpPr>
            <a:spLocks noGrp="1"/>
          </p:cNvSpPr>
          <p:nvPr>
            <p:ph type="sldNum" sz="quarter" idx="11"/>
          </p:nvPr>
        </p:nvSpPr>
        <p:spPr>
          <a:xfrm>
            <a:off x="8183880" y="173195"/>
            <a:ext cx="502920" cy="301752"/>
          </a:xfrm>
        </p:spPr>
        <p:txBody>
          <a:bodyPr/>
          <a:lstStyle/>
          <a:p>
            <a:fld id="{FEA1243F-3000-4347-94A4-FBDEAD3122CB}" type="slidenum">
              <a:rPr lang="en-US" smtClean="0"/>
              <a:pPr/>
              <a:t>4</a:t>
            </a:fld>
            <a:endParaRPr lang="en-US" dirty="0"/>
          </a:p>
        </p:txBody>
      </p:sp>
    </p:spTree>
    <p:extLst>
      <p:ext uri="{BB962C8B-B14F-4D97-AF65-F5344CB8AC3E}">
        <p14:creationId xmlns:p14="http://schemas.microsoft.com/office/powerpoint/2010/main" val="334873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92DB7D9-89B0-4CD1-B562-8EAEB1F8790B}"/>
              </a:ext>
            </a:extLst>
          </p:cNvPr>
          <p:cNvSpPr>
            <a:spLocks noGrp="1"/>
          </p:cNvSpPr>
          <p:nvPr>
            <p:ph type="sldNum" sz="quarter" idx="11"/>
          </p:nvPr>
        </p:nvSpPr>
        <p:spPr>
          <a:xfrm>
            <a:off x="8183880" y="173195"/>
            <a:ext cx="502920" cy="301752"/>
          </a:xfrm>
        </p:spPr>
        <p:txBody>
          <a:bodyPr/>
          <a:lstStyle/>
          <a:p>
            <a:fld id="{FEA1243F-3000-4347-94A4-FBDEAD3122CB}" type="slidenum">
              <a:rPr lang="en-US" smtClean="0"/>
              <a:pPr/>
              <a:t>5</a:t>
            </a:fld>
            <a:endParaRPr lang="en-US" dirty="0"/>
          </a:p>
        </p:txBody>
      </p:sp>
      <p:sp>
        <p:nvSpPr>
          <p:cNvPr id="5" name="Rectangle 1">
            <a:extLst>
              <a:ext uri="{FF2B5EF4-FFF2-40B4-BE49-F238E27FC236}">
                <a16:creationId xmlns:a16="http://schemas.microsoft.com/office/drawing/2014/main" id="{3C07B5AB-BF61-4100-864A-05F9BE5D660F}"/>
              </a:ext>
            </a:extLst>
          </p:cNvPr>
          <p:cNvSpPr>
            <a:spLocks noGrp="1"/>
          </p:cNvSpPr>
          <p:nvPr>
            <p:ph type="title"/>
          </p:nvPr>
        </p:nvSpPr>
        <p:spPr>
          <a:xfrm>
            <a:off x="466725" y="381198"/>
            <a:ext cx="4638674" cy="675926"/>
          </a:xfrm>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7" name="Rectangle 2">
            <a:extLst>
              <a:ext uri="{FF2B5EF4-FFF2-40B4-BE49-F238E27FC236}">
                <a16:creationId xmlns:a16="http://schemas.microsoft.com/office/drawing/2014/main" id="{5536EB94-724B-40F0-ACCD-C13C62429B70}"/>
              </a:ext>
            </a:extLst>
          </p:cNvPr>
          <p:cNvSpPr>
            <a:spLocks noGrp="1"/>
          </p:cNvSpPr>
          <p:nvPr>
            <p:ph idx="1"/>
          </p:nvPr>
        </p:nvSpPr>
        <p:spPr>
          <a:xfrm>
            <a:off x="533400" y="1295400"/>
            <a:ext cx="7924800" cy="860345"/>
          </a:xfrm>
        </p:spPr>
        <p:txBody>
          <a:bodyPr>
            <a:noAutofit/>
          </a:bodyPr>
          <a:lstStyle/>
          <a:p>
            <a:r>
              <a:rPr lang="en-US" sz="3200" b="1" dirty="0" err="1">
                <a:solidFill>
                  <a:srgbClr val="002060"/>
                </a:solidFill>
              </a:rPr>
              <a:t>Tính</a:t>
            </a:r>
            <a:r>
              <a:rPr lang="en-US" sz="3200" b="1" dirty="0">
                <a:solidFill>
                  <a:srgbClr val="002060"/>
                </a:solidFill>
              </a:rPr>
              <a:t> </a:t>
            </a:r>
            <a:r>
              <a:rPr lang="en-US" sz="3200" b="1" dirty="0" err="1">
                <a:solidFill>
                  <a:srgbClr val="002060"/>
                </a:solidFill>
              </a:rPr>
              <a:t>đa</a:t>
            </a:r>
            <a:r>
              <a:rPr lang="en-US" sz="3200" b="1" dirty="0">
                <a:solidFill>
                  <a:srgbClr val="002060"/>
                </a:solidFill>
              </a:rPr>
              <a:t> </a:t>
            </a:r>
            <a:r>
              <a:rPr lang="en-US" sz="3200" b="1" dirty="0" err="1">
                <a:solidFill>
                  <a:srgbClr val="002060"/>
                </a:solidFill>
              </a:rPr>
              <a:t>hình</a:t>
            </a:r>
            <a:r>
              <a:rPr lang="en-US" sz="3200" b="1" dirty="0">
                <a:solidFill>
                  <a:srgbClr val="002060"/>
                </a:solidFill>
              </a:rPr>
              <a:t>(Polymorphism) </a:t>
            </a:r>
            <a:r>
              <a:rPr lang="en-US" sz="3200" b="1" dirty="0" err="1">
                <a:solidFill>
                  <a:srgbClr val="002060"/>
                </a:solidFill>
              </a:rPr>
              <a:t>trong</a:t>
            </a:r>
            <a:r>
              <a:rPr lang="en-US" sz="3200" b="1" dirty="0">
                <a:solidFill>
                  <a:srgbClr val="002060"/>
                </a:solidFill>
              </a:rPr>
              <a:t> Java</a:t>
            </a:r>
            <a:endParaRPr lang="en-US" sz="1600" b="1" dirty="0"/>
          </a:p>
        </p:txBody>
      </p:sp>
      <p:sp>
        <p:nvSpPr>
          <p:cNvPr id="8" name="TextBox 7">
            <a:extLst>
              <a:ext uri="{FF2B5EF4-FFF2-40B4-BE49-F238E27FC236}">
                <a16:creationId xmlns:a16="http://schemas.microsoft.com/office/drawing/2014/main" id="{97907CB0-C60F-4307-90AB-5F6001F326D5}"/>
              </a:ext>
            </a:extLst>
          </p:cNvPr>
          <p:cNvSpPr txBox="1"/>
          <p:nvPr/>
        </p:nvSpPr>
        <p:spPr>
          <a:xfrm>
            <a:off x="466724" y="1916933"/>
            <a:ext cx="8296276" cy="428835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sz="1600" dirty="0">
                <a:solidFill>
                  <a:schemeClr val="bg1"/>
                </a:solidFill>
              </a:rPr>
              <a:t>Đa hình trong java (Polymorphism) là một khái niệm mà chúng ta có thể thực hiện một hành động bằng nhiều cách khác nhau. Polymorphism được cấu tạo từ 2 từ Hy Lạp: poly và morphs. Trong đó "poly" có nghĩa là nhiều và "morphs" có nghĩa là hình thể. Vậy polymorphism có nghĩa là nhiều hình thể.</a:t>
            </a:r>
          </a:p>
          <a:p>
            <a:pPr marL="285750" indent="-285750" algn="just">
              <a:lnSpc>
                <a:spcPct val="150000"/>
              </a:lnSpc>
              <a:buFont typeface="Arial" panose="020B0604020202020204" pitchFamily="34" charset="0"/>
              <a:buChar char="•"/>
            </a:pPr>
            <a:r>
              <a:rPr lang="vi-VN" sz="1600" dirty="0">
                <a:solidFill>
                  <a:schemeClr val="bg1"/>
                </a:solidFill>
              </a:rPr>
              <a:t>Có hai kiểu của đa hình trong java, đó là đa hình lúc biên dịch (compile) và đa hình lúc thực thi (runtime). Chúng ta có thể thực hiện đa hình trong java bằng cách nạp chồng phương thức và ghi đè phương thức.</a:t>
            </a:r>
          </a:p>
          <a:p>
            <a:pPr marL="285750" indent="-285750">
              <a:lnSpc>
                <a:spcPct val="150000"/>
              </a:lnSpc>
              <a:buFont typeface="Arial" panose="020B0604020202020204" pitchFamily="34" charset="0"/>
              <a:buChar char="•"/>
            </a:pPr>
            <a:endParaRPr lang="vi-VN" dirty="0">
              <a:solidFill>
                <a:schemeClr val="bg1"/>
              </a:solidFill>
            </a:endParaRPr>
          </a:p>
          <a:p>
            <a:pPr marL="285750" indent="-285750">
              <a:lnSpc>
                <a:spcPct val="150000"/>
              </a:lnSpc>
              <a:buFont typeface="Arial" panose="020B0604020202020204" pitchFamily="34" charset="0"/>
              <a:buChar char="•"/>
            </a:pPr>
            <a:endParaRPr lang="vi-VN" dirty="0">
              <a:solidFill>
                <a:schemeClr val="bg1"/>
              </a:solidFill>
            </a:endParaRPr>
          </a:p>
          <a:p>
            <a:pPr marL="285750" indent="-285750">
              <a:lnSpc>
                <a:spcPct val="150000"/>
              </a:lnSpc>
              <a:buFont typeface="Arial" panose="020B0604020202020204" pitchFamily="34" charset="0"/>
              <a:buChar char="•"/>
            </a:pPr>
            <a:endParaRPr lang="vi-VN" dirty="0">
              <a:solidFill>
                <a:schemeClr val="bg1"/>
              </a:solidFill>
            </a:endParaRPr>
          </a:p>
          <a:p>
            <a:pPr marL="285750" indent="-285750">
              <a:lnSpc>
                <a:spcPct val="150000"/>
              </a:lnSpc>
              <a:buFont typeface="Arial" panose="020B0604020202020204" pitchFamily="34" charset="0"/>
              <a:buChar char="•"/>
            </a:pPr>
            <a:endParaRPr lang="en-US" dirty="0">
              <a:solidFill>
                <a:schemeClr val="bg1"/>
              </a:solidFill>
            </a:endParaRPr>
          </a:p>
        </p:txBody>
      </p:sp>
      <p:sp>
        <p:nvSpPr>
          <p:cNvPr id="9" name="TextBox 8">
            <a:extLst>
              <a:ext uri="{FF2B5EF4-FFF2-40B4-BE49-F238E27FC236}">
                <a16:creationId xmlns:a16="http://schemas.microsoft.com/office/drawing/2014/main" id="{A6715FA6-DCBC-4CEF-9292-33CBC6108DAD}"/>
              </a:ext>
            </a:extLst>
          </p:cNvPr>
          <p:cNvSpPr txBox="1"/>
          <p:nvPr/>
        </p:nvSpPr>
        <p:spPr>
          <a:xfrm>
            <a:off x="533400" y="4572917"/>
            <a:ext cx="4724400" cy="369332"/>
          </a:xfrm>
          <a:prstGeom prst="rect">
            <a:avLst/>
          </a:prstGeom>
          <a:noFill/>
        </p:spPr>
        <p:txBody>
          <a:bodyPr wrap="square" rtlCol="0">
            <a:spAutoFit/>
          </a:bodyPr>
          <a:lstStyle/>
          <a:p>
            <a:r>
              <a:rPr lang="en-US" b="1" i="1" u="sng" dirty="0" err="1">
                <a:solidFill>
                  <a:srgbClr val="FF0000"/>
                </a:solidFill>
                <a:effectLst>
                  <a:outerShdw blurRad="38100" dist="38100" dir="2700000" algn="tl">
                    <a:srgbClr val="000000">
                      <a:alpha val="43137"/>
                    </a:srgbClr>
                  </a:outerShdw>
                </a:effectLst>
              </a:rPr>
              <a:t>Lợi</a:t>
            </a:r>
            <a:r>
              <a:rPr lang="en-US" b="1" i="1" u="sng" dirty="0">
                <a:solidFill>
                  <a:srgbClr val="FF0000"/>
                </a:solidFill>
                <a:effectLst>
                  <a:outerShdw blurRad="38100" dist="38100" dir="2700000" algn="tl">
                    <a:srgbClr val="000000">
                      <a:alpha val="43137"/>
                    </a:srgbClr>
                  </a:outerShdw>
                </a:effectLst>
              </a:rPr>
              <a:t> </a:t>
            </a:r>
            <a:r>
              <a:rPr lang="en-US" b="1" i="1" u="sng" dirty="0" err="1">
                <a:solidFill>
                  <a:srgbClr val="FF0000"/>
                </a:solidFill>
                <a:effectLst>
                  <a:outerShdw blurRad="38100" dist="38100" dir="2700000" algn="tl">
                    <a:srgbClr val="000000">
                      <a:alpha val="43137"/>
                    </a:srgbClr>
                  </a:outerShdw>
                </a:effectLst>
              </a:rPr>
              <a:t>ích</a:t>
            </a:r>
            <a:r>
              <a:rPr lang="en-US" b="1" i="1" u="sng" dirty="0">
                <a:solidFill>
                  <a:srgbClr val="FF0000"/>
                </a:solidFill>
                <a:effectLst>
                  <a:outerShdw blurRad="38100" dist="38100" dir="2700000" algn="tl">
                    <a:srgbClr val="000000">
                      <a:alpha val="43137"/>
                    </a:srgbClr>
                  </a:outerShdw>
                </a:effectLst>
              </a:rPr>
              <a:t> </a:t>
            </a:r>
            <a:r>
              <a:rPr lang="en-US" b="1" i="1" u="sng" dirty="0" err="1">
                <a:solidFill>
                  <a:srgbClr val="FF0000"/>
                </a:solidFill>
                <a:effectLst>
                  <a:outerShdw blurRad="38100" dist="38100" dir="2700000" algn="tl">
                    <a:srgbClr val="000000">
                      <a:alpha val="43137"/>
                    </a:srgbClr>
                  </a:outerShdw>
                </a:effectLst>
              </a:rPr>
              <a:t>của</a:t>
            </a:r>
            <a:r>
              <a:rPr lang="en-US" b="1" i="1" u="sng" dirty="0">
                <a:solidFill>
                  <a:srgbClr val="FF0000"/>
                </a:solidFill>
                <a:effectLst>
                  <a:outerShdw blurRad="38100" dist="38100" dir="2700000" algn="tl">
                    <a:srgbClr val="000000">
                      <a:alpha val="43137"/>
                    </a:srgbClr>
                  </a:outerShdw>
                </a:effectLst>
              </a:rPr>
              <a:t> </a:t>
            </a:r>
            <a:r>
              <a:rPr lang="en-US" b="1" i="1" u="sng" dirty="0" err="1">
                <a:solidFill>
                  <a:srgbClr val="FF0000"/>
                </a:solidFill>
                <a:effectLst>
                  <a:outerShdw blurRad="38100" dist="38100" dir="2700000" algn="tl">
                    <a:srgbClr val="000000">
                      <a:alpha val="43137"/>
                    </a:srgbClr>
                  </a:outerShdw>
                </a:effectLst>
              </a:rPr>
              <a:t>tính</a:t>
            </a:r>
            <a:r>
              <a:rPr lang="en-US" b="1" i="1" u="sng" dirty="0">
                <a:solidFill>
                  <a:srgbClr val="FF0000"/>
                </a:solidFill>
                <a:effectLst>
                  <a:outerShdw blurRad="38100" dist="38100" dir="2700000" algn="tl">
                    <a:srgbClr val="000000">
                      <a:alpha val="43137"/>
                    </a:srgbClr>
                  </a:outerShdw>
                </a:effectLst>
              </a:rPr>
              <a:t> </a:t>
            </a:r>
            <a:r>
              <a:rPr lang="en-US" b="1" i="1" u="sng" dirty="0" err="1">
                <a:solidFill>
                  <a:srgbClr val="FF0000"/>
                </a:solidFill>
                <a:effectLst>
                  <a:outerShdw blurRad="38100" dist="38100" dir="2700000" algn="tl">
                    <a:srgbClr val="000000">
                      <a:alpha val="43137"/>
                    </a:srgbClr>
                  </a:outerShdw>
                </a:effectLst>
              </a:rPr>
              <a:t>đa</a:t>
            </a:r>
            <a:r>
              <a:rPr lang="en-US" b="1" i="1" u="sng" dirty="0">
                <a:solidFill>
                  <a:srgbClr val="FF0000"/>
                </a:solidFill>
                <a:effectLst>
                  <a:outerShdw blurRad="38100" dist="38100" dir="2700000" algn="tl">
                    <a:srgbClr val="000000">
                      <a:alpha val="43137"/>
                    </a:srgbClr>
                  </a:outerShdw>
                </a:effectLst>
              </a:rPr>
              <a:t> </a:t>
            </a:r>
            <a:r>
              <a:rPr lang="en-US" b="1" i="1" u="sng" dirty="0" err="1">
                <a:solidFill>
                  <a:srgbClr val="FF0000"/>
                </a:solidFill>
                <a:effectLst>
                  <a:outerShdw blurRad="38100" dist="38100" dir="2700000" algn="tl">
                    <a:srgbClr val="000000">
                      <a:alpha val="43137"/>
                    </a:srgbClr>
                  </a:outerShdw>
                </a:effectLst>
              </a:rPr>
              <a:t>hình</a:t>
            </a:r>
            <a:r>
              <a:rPr lang="en-US" b="1" i="1" dirty="0">
                <a:solidFill>
                  <a:srgbClr val="FF0000"/>
                </a:solidFill>
                <a:effectLst>
                  <a:outerShdw blurRad="38100" dist="38100" dir="2700000" algn="tl">
                    <a:srgbClr val="000000">
                      <a:alpha val="43137"/>
                    </a:srgbClr>
                  </a:outerShdw>
                </a:effectLst>
              </a:rPr>
              <a:t>:</a:t>
            </a:r>
          </a:p>
        </p:txBody>
      </p:sp>
      <p:sp>
        <p:nvSpPr>
          <p:cNvPr id="10" name="TextBox 9">
            <a:extLst>
              <a:ext uri="{FF2B5EF4-FFF2-40B4-BE49-F238E27FC236}">
                <a16:creationId xmlns:a16="http://schemas.microsoft.com/office/drawing/2014/main" id="{3F08319F-FB62-4304-BF4D-FDBA6C86BBBB}"/>
              </a:ext>
            </a:extLst>
          </p:cNvPr>
          <p:cNvSpPr txBox="1"/>
          <p:nvPr/>
        </p:nvSpPr>
        <p:spPr>
          <a:xfrm>
            <a:off x="452380" y="4942249"/>
            <a:ext cx="8158220" cy="189333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sz="1600" dirty="0">
                <a:solidFill>
                  <a:schemeClr val="bg1"/>
                </a:solidFill>
              </a:rPr>
              <a:t>Tính đa hình cung cấp khả năng cho phép người lập trình gọi trước một phương thức của đối tượng, tuy chưa xác định đối tượng có phương thức muốn gọi hay không. Đến khi thực hiện (run-time), chương trình mới xác định được đối tượng và gọi phương thức tương ứng của đối tượng đó. Kết nối trễ giúp chương trình được uyển chuyển hơn, chỉ yêu cầu đối tượng cung cấp đúng phương thức cần thiết là đủ.</a:t>
            </a:r>
          </a:p>
        </p:txBody>
      </p:sp>
    </p:spTree>
    <p:extLst>
      <p:ext uri="{BB962C8B-B14F-4D97-AF65-F5344CB8AC3E}">
        <p14:creationId xmlns:p14="http://schemas.microsoft.com/office/powerpoint/2010/main" val="359735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fade">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92DB7D9-89B0-4CD1-B562-8EAEB1F8790B}"/>
              </a:ext>
            </a:extLst>
          </p:cNvPr>
          <p:cNvSpPr>
            <a:spLocks noGrp="1"/>
          </p:cNvSpPr>
          <p:nvPr>
            <p:ph type="sldNum" sz="quarter" idx="11"/>
          </p:nvPr>
        </p:nvSpPr>
        <p:spPr>
          <a:xfrm>
            <a:off x="8183880" y="173195"/>
            <a:ext cx="502920" cy="301752"/>
          </a:xfrm>
        </p:spPr>
        <p:txBody>
          <a:bodyPr/>
          <a:lstStyle/>
          <a:p>
            <a:fld id="{FEA1243F-3000-4347-94A4-FBDEAD3122CB}" type="slidenum">
              <a:rPr lang="en-US" smtClean="0"/>
              <a:pPr/>
              <a:t>6</a:t>
            </a:fld>
            <a:endParaRPr lang="en-US" dirty="0"/>
          </a:p>
        </p:txBody>
      </p:sp>
      <p:sp>
        <p:nvSpPr>
          <p:cNvPr id="5" name="Rectangle 1">
            <a:extLst>
              <a:ext uri="{FF2B5EF4-FFF2-40B4-BE49-F238E27FC236}">
                <a16:creationId xmlns:a16="http://schemas.microsoft.com/office/drawing/2014/main" id="{3C07B5AB-BF61-4100-864A-05F9BE5D660F}"/>
              </a:ext>
            </a:extLst>
          </p:cNvPr>
          <p:cNvSpPr>
            <a:spLocks noGrp="1"/>
          </p:cNvSpPr>
          <p:nvPr>
            <p:ph type="title"/>
          </p:nvPr>
        </p:nvSpPr>
        <p:spPr>
          <a:xfrm>
            <a:off x="466725" y="381198"/>
            <a:ext cx="4638674" cy="675926"/>
          </a:xfrm>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6" name="Rectangle 2">
            <a:extLst>
              <a:ext uri="{FF2B5EF4-FFF2-40B4-BE49-F238E27FC236}">
                <a16:creationId xmlns:a16="http://schemas.microsoft.com/office/drawing/2014/main" id="{B461F7CC-C929-4F2A-B4F6-D916BF6DE784}"/>
              </a:ext>
            </a:extLst>
          </p:cNvPr>
          <p:cNvSpPr>
            <a:spLocks noGrp="1"/>
          </p:cNvSpPr>
          <p:nvPr>
            <p:ph idx="1"/>
          </p:nvPr>
        </p:nvSpPr>
        <p:spPr>
          <a:xfrm>
            <a:off x="533400" y="1295400"/>
            <a:ext cx="7726680" cy="860345"/>
          </a:xfrm>
        </p:spPr>
        <p:txBody>
          <a:bodyPr>
            <a:noAutofit/>
          </a:bodyPr>
          <a:lstStyle/>
          <a:p>
            <a:r>
              <a:rPr lang="en-US" sz="3200" dirty="0">
                <a:solidFill>
                  <a:srgbClr val="002060"/>
                </a:solidFill>
              </a:rPr>
              <a:t>1. </a:t>
            </a:r>
            <a:r>
              <a:rPr lang="en-US" sz="3200" dirty="0" err="1">
                <a:solidFill>
                  <a:srgbClr val="002060"/>
                </a:solidFill>
              </a:rPr>
              <a:t>Đa</a:t>
            </a:r>
            <a:r>
              <a:rPr lang="en-US" sz="3200" dirty="0">
                <a:solidFill>
                  <a:srgbClr val="002060"/>
                </a:solidFill>
              </a:rPr>
              <a:t> </a:t>
            </a:r>
            <a:r>
              <a:rPr lang="en-US" sz="3200" dirty="0" err="1">
                <a:solidFill>
                  <a:srgbClr val="002060"/>
                </a:solidFill>
              </a:rPr>
              <a:t>hình</a:t>
            </a:r>
            <a:r>
              <a:rPr lang="en-US" sz="3200" dirty="0">
                <a:solidFill>
                  <a:srgbClr val="002060"/>
                </a:solidFill>
              </a:rPr>
              <a:t> </a:t>
            </a:r>
            <a:r>
              <a:rPr lang="en-US" sz="3200" dirty="0" err="1">
                <a:solidFill>
                  <a:srgbClr val="002060"/>
                </a:solidFill>
              </a:rPr>
              <a:t>lúc</a:t>
            </a:r>
            <a:r>
              <a:rPr lang="en-US" sz="3200" dirty="0">
                <a:solidFill>
                  <a:srgbClr val="002060"/>
                </a:solidFill>
              </a:rPr>
              <a:t> runtime </a:t>
            </a:r>
            <a:r>
              <a:rPr lang="en-US" sz="3200" dirty="0" err="1">
                <a:solidFill>
                  <a:srgbClr val="002060"/>
                </a:solidFill>
              </a:rPr>
              <a:t>trong</a:t>
            </a:r>
            <a:r>
              <a:rPr lang="en-US" sz="3200" dirty="0">
                <a:solidFill>
                  <a:srgbClr val="002060"/>
                </a:solidFill>
              </a:rPr>
              <a:t> Java.</a:t>
            </a:r>
            <a:endParaRPr lang="en-US" sz="1600" dirty="0"/>
          </a:p>
        </p:txBody>
      </p:sp>
      <p:sp>
        <p:nvSpPr>
          <p:cNvPr id="2" name="TextBox 1">
            <a:extLst>
              <a:ext uri="{FF2B5EF4-FFF2-40B4-BE49-F238E27FC236}">
                <a16:creationId xmlns:a16="http://schemas.microsoft.com/office/drawing/2014/main" id="{66754CE7-3752-4B41-A6E2-ADB81A738684}"/>
              </a:ext>
            </a:extLst>
          </p:cNvPr>
          <p:cNvSpPr txBox="1"/>
          <p:nvPr/>
        </p:nvSpPr>
        <p:spPr>
          <a:xfrm>
            <a:off x="742277" y="1877577"/>
            <a:ext cx="7635240" cy="1200329"/>
          </a:xfrm>
          <a:prstGeom prst="rect">
            <a:avLst/>
          </a:prstGeom>
          <a:noFill/>
        </p:spPr>
        <p:txBody>
          <a:bodyPr wrap="square" rtlCol="0">
            <a:spAutoFit/>
          </a:bodyPr>
          <a:lstStyle/>
          <a:p>
            <a:pPr algn="just"/>
            <a:r>
              <a:rPr lang="vi-VN" b="1" dirty="0">
                <a:solidFill>
                  <a:schemeClr val="bg1"/>
                </a:solidFill>
              </a:rPr>
              <a:t>Đa hình lúc runtime </a:t>
            </a:r>
            <a:r>
              <a:rPr lang="vi-VN" dirty="0">
                <a:solidFill>
                  <a:schemeClr val="bg1"/>
                </a:solidFill>
              </a:rPr>
              <a:t>là quá trình gọi phương thức đã được ghi đè trong thời gian thực thi chương trình. Trong quá trình này, một phương thức được ghi đè được gọi thông qua biến tham chiếu của một lớp cha.</a:t>
            </a:r>
          </a:p>
          <a:p>
            <a:endParaRPr lang="vi-VN" dirty="0">
              <a:solidFill>
                <a:schemeClr val="bg1"/>
              </a:solidFill>
            </a:endParaRPr>
          </a:p>
        </p:txBody>
      </p:sp>
      <p:sp>
        <p:nvSpPr>
          <p:cNvPr id="3" name="TextBox 2">
            <a:extLst>
              <a:ext uri="{FF2B5EF4-FFF2-40B4-BE49-F238E27FC236}">
                <a16:creationId xmlns:a16="http://schemas.microsoft.com/office/drawing/2014/main" id="{5A82848F-5633-4FB0-818B-F2313DF8840B}"/>
              </a:ext>
            </a:extLst>
          </p:cNvPr>
          <p:cNvSpPr txBox="1"/>
          <p:nvPr/>
        </p:nvSpPr>
        <p:spPr>
          <a:xfrm>
            <a:off x="724348" y="2893240"/>
            <a:ext cx="8267252" cy="369332"/>
          </a:xfrm>
          <a:prstGeom prst="rect">
            <a:avLst/>
          </a:prstGeom>
          <a:noFill/>
        </p:spPr>
        <p:txBody>
          <a:bodyPr wrap="square" rtlCol="0">
            <a:spAutoFit/>
          </a:bodyPr>
          <a:lstStyle/>
          <a:p>
            <a:r>
              <a:rPr lang="en-US" dirty="0">
                <a:solidFill>
                  <a:schemeClr val="bg1"/>
                </a:solidFill>
              </a:rPr>
              <a:t>Tr</a:t>
            </a:r>
            <a:r>
              <a:rPr lang="vi-VN" dirty="0">
                <a:solidFill>
                  <a:schemeClr val="bg1"/>
                </a:solidFill>
              </a:rPr>
              <a:t>ư</a:t>
            </a:r>
            <a:r>
              <a:rPr lang="en-US" dirty="0" err="1">
                <a:solidFill>
                  <a:schemeClr val="bg1"/>
                </a:solidFill>
              </a:rPr>
              <a:t>ớc</a:t>
            </a:r>
            <a:r>
              <a:rPr lang="en-US" dirty="0">
                <a:solidFill>
                  <a:schemeClr val="bg1"/>
                </a:solidFill>
              </a:rPr>
              <a:t> </a:t>
            </a:r>
            <a:r>
              <a:rPr lang="en-US" dirty="0" err="1">
                <a:solidFill>
                  <a:schemeClr val="bg1"/>
                </a:solidFill>
              </a:rPr>
              <a:t>khi</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hiểu</a:t>
            </a:r>
            <a:r>
              <a:rPr lang="en-US" dirty="0">
                <a:solidFill>
                  <a:schemeClr val="bg1"/>
                </a:solidFill>
              </a:rPr>
              <a:t> </a:t>
            </a:r>
            <a:r>
              <a:rPr lang="en-US" dirty="0" err="1">
                <a:solidFill>
                  <a:schemeClr val="bg1"/>
                </a:solidFill>
              </a:rPr>
              <a:t>về</a:t>
            </a:r>
            <a:r>
              <a:rPr lang="en-US" dirty="0">
                <a:solidFill>
                  <a:schemeClr val="bg1"/>
                </a:solidFill>
              </a:rPr>
              <a:t> </a:t>
            </a:r>
            <a:r>
              <a:rPr lang="en-US" dirty="0" err="1">
                <a:solidFill>
                  <a:schemeClr val="bg1"/>
                </a:solidFill>
              </a:rPr>
              <a:t>đa</a:t>
            </a:r>
            <a:r>
              <a:rPr lang="en-US" dirty="0">
                <a:solidFill>
                  <a:schemeClr val="bg1"/>
                </a:solidFill>
              </a:rPr>
              <a:t> </a:t>
            </a:r>
            <a:r>
              <a:rPr lang="en-US" dirty="0" err="1">
                <a:solidFill>
                  <a:schemeClr val="bg1"/>
                </a:solidFill>
              </a:rPr>
              <a:t>hình</a:t>
            </a:r>
            <a:r>
              <a:rPr lang="en-US" dirty="0">
                <a:solidFill>
                  <a:schemeClr val="bg1"/>
                </a:solidFill>
              </a:rPr>
              <a:t> </a:t>
            </a:r>
            <a:r>
              <a:rPr lang="en-US" dirty="0" err="1">
                <a:solidFill>
                  <a:schemeClr val="bg1"/>
                </a:solidFill>
              </a:rPr>
              <a:t>tại</a:t>
            </a:r>
            <a:r>
              <a:rPr lang="en-US" dirty="0">
                <a:solidFill>
                  <a:schemeClr val="bg1"/>
                </a:solidFill>
              </a:rPr>
              <a:t> runtime, </a:t>
            </a:r>
            <a:r>
              <a:rPr lang="en-US" dirty="0" err="1">
                <a:solidFill>
                  <a:schemeClr val="bg1"/>
                </a:solidFill>
              </a:rPr>
              <a:t>chúng</a:t>
            </a:r>
            <a:r>
              <a:rPr lang="en-US" dirty="0">
                <a:solidFill>
                  <a:schemeClr val="bg1"/>
                </a:solidFill>
              </a:rPr>
              <a:t> ta </a:t>
            </a:r>
            <a:r>
              <a:rPr lang="en-US" dirty="0" err="1">
                <a:solidFill>
                  <a:schemeClr val="bg1"/>
                </a:solidFill>
              </a:rPr>
              <a:t>cùng</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hiểu</a:t>
            </a:r>
            <a:r>
              <a:rPr lang="en-US" dirty="0">
                <a:solidFill>
                  <a:schemeClr val="bg1"/>
                </a:solidFill>
              </a:rPr>
              <a:t> </a:t>
            </a:r>
            <a:r>
              <a:rPr lang="en-US" dirty="0" err="1">
                <a:solidFill>
                  <a:schemeClr val="bg1"/>
                </a:solidFill>
              </a:rPr>
              <a:t>về</a:t>
            </a:r>
            <a:r>
              <a:rPr lang="en-US" dirty="0">
                <a:solidFill>
                  <a:schemeClr val="bg1"/>
                </a:solidFill>
              </a:rPr>
              <a:t> Upcasting.</a:t>
            </a:r>
          </a:p>
        </p:txBody>
      </p:sp>
      <p:sp>
        <p:nvSpPr>
          <p:cNvPr id="7" name="Rectangle 2">
            <a:extLst>
              <a:ext uri="{FF2B5EF4-FFF2-40B4-BE49-F238E27FC236}">
                <a16:creationId xmlns:a16="http://schemas.microsoft.com/office/drawing/2014/main" id="{66B038B4-3667-4891-9E81-2A82D851A524}"/>
              </a:ext>
            </a:extLst>
          </p:cNvPr>
          <p:cNvSpPr txBox="1">
            <a:spLocks/>
          </p:cNvSpPr>
          <p:nvPr/>
        </p:nvSpPr>
        <p:spPr>
          <a:xfrm>
            <a:off x="533400" y="3262572"/>
            <a:ext cx="7726680" cy="860345"/>
          </a:xfrm>
          <a:prstGeom prst="rect">
            <a:avLst/>
          </a:prstGeom>
        </p:spPr>
        <p:txBody>
          <a:bodyPr vert="horz" anchor="t">
            <a:no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2400" dirty="0">
                <a:solidFill>
                  <a:srgbClr val="002060"/>
                </a:solidFill>
              </a:rPr>
              <a:t>1.1 Upcasting </a:t>
            </a:r>
            <a:r>
              <a:rPr lang="en-US" sz="2400" dirty="0" err="1">
                <a:solidFill>
                  <a:srgbClr val="002060"/>
                </a:solidFill>
              </a:rPr>
              <a:t>là</a:t>
            </a:r>
            <a:r>
              <a:rPr lang="en-US" sz="2400" dirty="0">
                <a:solidFill>
                  <a:srgbClr val="002060"/>
                </a:solidFill>
              </a:rPr>
              <a:t> </a:t>
            </a:r>
            <a:r>
              <a:rPr lang="en-US" sz="2400" dirty="0" err="1">
                <a:solidFill>
                  <a:srgbClr val="002060"/>
                </a:solidFill>
              </a:rPr>
              <a:t>gì</a:t>
            </a:r>
            <a:r>
              <a:rPr lang="en-US" sz="2400" dirty="0">
                <a:solidFill>
                  <a:srgbClr val="002060"/>
                </a:solidFill>
              </a:rPr>
              <a:t>?</a:t>
            </a:r>
            <a:endParaRPr lang="en-US" sz="2400" dirty="0"/>
          </a:p>
        </p:txBody>
      </p:sp>
      <p:sp>
        <p:nvSpPr>
          <p:cNvPr id="8" name="TextBox 7">
            <a:extLst>
              <a:ext uri="{FF2B5EF4-FFF2-40B4-BE49-F238E27FC236}">
                <a16:creationId xmlns:a16="http://schemas.microsoft.com/office/drawing/2014/main" id="{F96E0BD7-6CAE-4B22-B566-ACE7DC071EE3}"/>
              </a:ext>
            </a:extLst>
          </p:cNvPr>
          <p:cNvSpPr txBox="1"/>
          <p:nvPr/>
        </p:nvSpPr>
        <p:spPr>
          <a:xfrm>
            <a:off x="724348" y="3770403"/>
            <a:ext cx="7726680" cy="646331"/>
          </a:xfrm>
          <a:prstGeom prst="rect">
            <a:avLst/>
          </a:prstGeom>
          <a:noFill/>
        </p:spPr>
        <p:txBody>
          <a:bodyPr wrap="square" rtlCol="0">
            <a:spAutoFit/>
          </a:bodyPr>
          <a:lstStyle/>
          <a:p>
            <a:r>
              <a:rPr lang="vi-VN" dirty="0">
                <a:solidFill>
                  <a:schemeClr val="bg1"/>
                </a:solidFill>
              </a:rPr>
              <a:t>Khi biến tham chiếu của lớp cha tham chiếu tới đối tượng của lớp con, thì đó là Upcasting.</a:t>
            </a:r>
            <a:r>
              <a:rPr lang="en-US" dirty="0" err="1">
                <a:solidFill>
                  <a:schemeClr val="bg1"/>
                </a:solidFill>
              </a:rPr>
              <a:t>Ví</a:t>
            </a:r>
            <a:r>
              <a:rPr lang="en-US" dirty="0">
                <a:solidFill>
                  <a:schemeClr val="bg1"/>
                </a:solidFill>
              </a:rPr>
              <a:t> </a:t>
            </a:r>
            <a:r>
              <a:rPr lang="en-US" dirty="0" err="1">
                <a:solidFill>
                  <a:schemeClr val="bg1"/>
                </a:solidFill>
              </a:rPr>
              <a:t>dụ</a:t>
            </a:r>
            <a:r>
              <a:rPr lang="en-US" dirty="0">
                <a:solidFill>
                  <a:schemeClr val="bg1"/>
                </a:solidFill>
              </a:rPr>
              <a:t>:</a:t>
            </a:r>
          </a:p>
        </p:txBody>
      </p:sp>
      <p:pic>
        <p:nvPicPr>
          <p:cNvPr id="11" name="Picture 10">
            <a:extLst>
              <a:ext uri="{FF2B5EF4-FFF2-40B4-BE49-F238E27FC236}">
                <a16:creationId xmlns:a16="http://schemas.microsoft.com/office/drawing/2014/main" id="{E0648C32-EA8B-4831-BC23-2DDCD670254F}"/>
              </a:ext>
            </a:extLst>
          </p:cNvPr>
          <p:cNvPicPr>
            <a:picLocks noChangeAspect="1"/>
          </p:cNvPicPr>
          <p:nvPr/>
        </p:nvPicPr>
        <p:blipFill>
          <a:blip r:embed="rId2"/>
          <a:stretch>
            <a:fillRect/>
          </a:stretch>
        </p:blipFill>
        <p:spPr>
          <a:xfrm>
            <a:off x="764688" y="4421216"/>
            <a:ext cx="8388276" cy="1020184"/>
          </a:xfrm>
          <a:prstGeom prst="rect">
            <a:avLst/>
          </a:prstGeom>
        </p:spPr>
      </p:pic>
      <p:pic>
        <p:nvPicPr>
          <p:cNvPr id="12" name="Picture 11">
            <a:extLst>
              <a:ext uri="{FF2B5EF4-FFF2-40B4-BE49-F238E27FC236}">
                <a16:creationId xmlns:a16="http://schemas.microsoft.com/office/drawing/2014/main" id="{4A3F59BA-D1FC-466D-A08E-185BC10B9A21}"/>
              </a:ext>
            </a:extLst>
          </p:cNvPr>
          <p:cNvPicPr>
            <a:picLocks noChangeAspect="1"/>
          </p:cNvPicPr>
          <p:nvPr/>
        </p:nvPicPr>
        <p:blipFill>
          <a:blip r:embed="rId3"/>
          <a:stretch>
            <a:fillRect/>
          </a:stretch>
        </p:blipFill>
        <p:spPr>
          <a:xfrm>
            <a:off x="769171" y="5633982"/>
            <a:ext cx="8365864" cy="659154"/>
          </a:xfrm>
          <a:prstGeom prst="rect">
            <a:avLst/>
          </a:prstGeom>
        </p:spPr>
      </p:pic>
    </p:spTree>
    <p:extLst>
      <p:ext uri="{BB962C8B-B14F-4D97-AF65-F5344CB8AC3E}">
        <p14:creationId xmlns:p14="http://schemas.microsoft.com/office/powerpoint/2010/main" val="150221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randombar(horizontal)">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92DB7D9-89B0-4CD1-B562-8EAEB1F8790B}"/>
              </a:ext>
            </a:extLst>
          </p:cNvPr>
          <p:cNvSpPr>
            <a:spLocks noGrp="1"/>
          </p:cNvSpPr>
          <p:nvPr>
            <p:ph type="sldNum" sz="quarter" idx="11"/>
          </p:nvPr>
        </p:nvSpPr>
        <p:spPr>
          <a:xfrm>
            <a:off x="8183880" y="173195"/>
            <a:ext cx="502920" cy="301752"/>
          </a:xfrm>
        </p:spPr>
        <p:txBody>
          <a:bodyPr/>
          <a:lstStyle/>
          <a:p>
            <a:fld id="{FEA1243F-3000-4347-94A4-FBDEAD3122CB}" type="slidenum">
              <a:rPr lang="en-US" smtClean="0"/>
              <a:pPr/>
              <a:t>7</a:t>
            </a:fld>
            <a:endParaRPr lang="en-US" dirty="0"/>
          </a:p>
        </p:txBody>
      </p:sp>
      <p:sp>
        <p:nvSpPr>
          <p:cNvPr id="5" name="Rectangle 1">
            <a:extLst>
              <a:ext uri="{FF2B5EF4-FFF2-40B4-BE49-F238E27FC236}">
                <a16:creationId xmlns:a16="http://schemas.microsoft.com/office/drawing/2014/main" id="{3C07B5AB-BF61-4100-864A-05F9BE5D660F}"/>
              </a:ext>
            </a:extLst>
          </p:cNvPr>
          <p:cNvSpPr>
            <a:spLocks noGrp="1"/>
          </p:cNvSpPr>
          <p:nvPr>
            <p:ph type="title"/>
          </p:nvPr>
        </p:nvSpPr>
        <p:spPr>
          <a:xfrm>
            <a:off x="466725" y="381198"/>
            <a:ext cx="4638674" cy="675926"/>
          </a:xfrm>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6" name="Rectangle 2">
            <a:extLst>
              <a:ext uri="{FF2B5EF4-FFF2-40B4-BE49-F238E27FC236}">
                <a16:creationId xmlns:a16="http://schemas.microsoft.com/office/drawing/2014/main" id="{CD51A469-3038-4DFB-9C68-402E1234EDE2}"/>
              </a:ext>
            </a:extLst>
          </p:cNvPr>
          <p:cNvSpPr>
            <a:spLocks noGrp="1"/>
          </p:cNvSpPr>
          <p:nvPr>
            <p:ph idx="1"/>
          </p:nvPr>
        </p:nvSpPr>
        <p:spPr>
          <a:xfrm>
            <a:off x="533400" y="1295400"/>
            <a:ext cx="7726680" cy="860345"/>
          </a:xfrm>
        </p:spPr>
        <p:txBody>
          <a:bodyPr>
            <a:noAutofit/>
          </a:bodyPr>
          <a:lstStyle/>
          <a:p>
            <a:r>
              <a:rPr lang="en-US" sz="2400" dirty="0">
                <a:solidFill>
                  <a:srgbClr val="002060"/>
                </a:solidFill>
              </a:rPr>
              <a:t>1.2 </a:t>
            </a:r>
            <a:r>
              <a:rPr lang="en-US" sz="2400" dirty="0" err="1">
                <a:solidFill>
                  <a:srgbClr val="002060"/>
                </a:solidFill>
              </a:rPr>
              <a:t>Ví</a:t>
            </a:r>
            <a:r>
              <a:rPr lang="en-US" sz="2400" dirty="0">
                <a:solidFill>
                  <a:srgbClr val="002060"/>
                </a:solidFill>
              </a:rPr>
              <a:t> </a:t>
            </a:r>
            <a:r>
              <a:rPr lang="en-US" sz="2400" dirty="0" err="1">
                <a:solidFill>
                  <a:srgbClr val="002060"/>
                </a:solidFill>
              </a:rPr>
              <a:t>dụ</a:t>
            </a:r>
            <a:r>
              <a:rPr lang="en-US" sz="2400" dirty="0">
                <a:solidFill>
                  <a:srgbClr val="002060"/>
                </a:solidFill>
              </a:rPr>
              <a:t> </a:t>
            </a:r>
            <a:r>
              <a:rPr lang="en-US" sz="2400" dirty="0" err="1">
                <a:solidFill>
                  <a:srgbClr val="002060"/>
                </a:solidFill>
              </a:rPr>
              <a:t>về</a:t>
            </a:r>
            <a:r>
              <a:rPr lang="en-US" sz="2400" dirty="0">
                <a:solidFill>
                  <a:srgbClr val="002060"/>
                </a:solidFill>
              </a:rPr>
              <a:t> </a:t>
            </a:r>
            <a:r>
              <a:rPr lang="en-US" sz="2400" dirty="0" err="1">
                <a:solidFill>
                  <a:srgbClr val="002060"/>
                </a:solidFill>
              </a:rPr>
              <a:t>đa</a:t>
            </a:r>
            <a:r>
              <a:rPr lang="en-US" sz="2400" dirty="0">
                <a:solidFill>
                  <a:srgbClr val="002060"/>
                </a:solidFill>
              </a:rPr>
              <a:t> </a:t>
            </a:r>
            <a:r>
              <a:rPr lang="en-US" sz="2400" dirty="0" err="1">
                <a:solidFill>
                  <a:srgbClr val="002060"/>
                </a:solidFill>
              </a:rPr>
              <a:t>hình</a:t>
            </a:r>
            <a:r>
              <a:rPr lang="en-US" sz="2400" dirty="0">
                <a:solidFill>
                  <a:srgbClr val="002060"/>
                </a:solidFill>
              </a:rPr>
              <a:t> </a:t>
            </a:r>
            <a:r>
              <a:rPr lang="en-US" sz="2400" dirty="0" err="1">
                <a:solidFill>
                  <a:srgbClr val="002060"/>
                </a:solidFill>
              </a:rPr>
              <a:t>lúc</a:t>
            </a:r>
            <a:r>
              <a:rPr lang="en-US" sz="2400" dirty="0">
                <a:solidFill>
                  <a:srgbClr val="002060"/>
                </a:solidFill>
              </a:rPr>
              <a:t> runtime </a:t>
            </a:r>
            <a:r>
              <a:rPr lang="en-US" sz="2400" dirty="0" err="1">
                <a:solidFill>
                  <a:srgbClr val="002060"/>
                </a:solidFill>
              </a:rPr>
              <a:t>trong</a:t>
            </a:r>
            <a:r>
              <a:rPr lang="en-US" sz="2400" dirty="0">
                <a:solidFill>
                  <a:srgbClr val="002060"/>
                </a:solidFill>
              </a:rPr>
              <a:t> Java</a:t>
            </a:r>
            <a:endParaRPr lang="en-US" sz="2400" dirty="0"/>
          </a:p>
        </p:txBody>
      </p:sp>
      <p:pic>
        <p:nvPicPr>
          <p:cNvPr id="2" name="Picture 1">
            <a:extLst>
              <a:ext uri="{FF2B5EF4-FFF2-40B4-BE49-F238E27FC236}">
                <a16:creationId xmlns:a16="http://schemas.microsoft.com/office/drawing/2014/main" id="{AFB1129F-5ACE-4BC5-8ED4-99EC70047531}"/>
              </a:ext>
            </a:extLst>
          </p:cNvPr>
          <p:cNvPicPr>
            <a:picLocks noChangeAspect="1"/>
          </p:cNvPicPr>
          <p:nvPr/>
        </p:nvPicPr>
        <p:blipFill>
          <a:blip r:embed="rId2"/>
          <a:stretch>
            <a:fillRect/>
          </a:stretch>
        </p:blipFill>
        <p:spPr>
          <a:xfrm>
            <a:off x="129540" y="3389640"/>
            <a:ext cx="5562600" cy="3386527"/>
          </a:xfrm>
          <a:prstGeom prst="rect">
            <a:avLst/>
          </a:prstGeom>
        </p:spPr>
      </p:pic>
      <p:sp>
        <p:nvSpPr>
          <p:cNvPr id="3" name="TextBox 2">
            <a:extLst>
              <a:ext uri="{FF2B5EF4-FFF2-40B4-BE49-F238E27FC236}">
                <a16:creationId xmlns:a16="http://schemas.microsoft.com/office/drawing/2014/main" id="{91BE43C9-75FC-44AE-B4C4-A696DC4446F7}"/>
              </a:ext>
            </a:extLst>
          </p:cNvPr>
          <p:cNvSpPr txBox="1"/>
          <p:nvPr/>
        </p:nvSpPr>
        <p:spPr>
          <a:xfrm>
            <a:off x="533400" y="1763263"/>
            <a:ext cx="8077200" cy="2031325"/>
          </a:xfrm>
          <a:prstGeom prst="rect">
            <a:avLst/>
          </a:prstGeom>
          <a:noFill/>
        </p:spPr>
        <p:txBody>
          <a:bodyPr wrap="square" rtlCol="0">
            <a:spAutoFit/>
          </a:bodyPr>
          <a:lstStyle/>
          <a:p>
            <a:pPr algn="just"/>
            <a:r>
              <a:rPr lang="vi-VN" dirty="0">
                <a:solidFill>
                  <a:schemeClr val="bg1"/>
                </a:solidFill>
              </a:rPr>
              <a:t>Ví dụ 1: </a:t>
            </a:r>
            <a:r>
              <a:rPr lang="en-US" dirty="0">
                <a:solidFill>
                  <a:schemeClr val="bg1"/>
                </a:solidFill>
              </a:rPr>
              <a:t>C</a:t>
            </a:r>
            <a:r>
              <a:rPr lang="vi-VN" dirty="0">
                <a:solidFill>
                  <a:schemeClr val="bg1"/>
                </a:solidFill>
              </a:rPr>
              <a:t>húng ta tạo hai lớp </a:t>
            </a:r>
            <a:r>
              <a:rPr lang="en-US" dirty="0">
                <a:solidFill>
                  <a:schemeClr val="bg1"/>
                </a:solidFill>
              </a:rPr>
              <a:t>Person</a:t>
            </a:r>
            <a:r>
              <a:rPr lang="vi-VN" dirty="0">
                <a:solidFill>
                  <a:schemeClr val="bg1"/>
                </a:solidFill>
              </a:rPr>
              <a:t> và </a:t>
            </a:r>
            <a:r>
              <a:rPr lang="en-US" dirty="0">
                <a:solidFill>
                  <a:schemeClr val="bg1"/>
                </a:solidFill>
              </a:rPr>
              <a:t>Student</a:t>
            </a:r>
            <a:r>
              <a:rPr lang="vi-VN" dirty="0">
                <a:solidFill>
                  <a:schemeClr val="bg1"/>
                </a:solidFill>
              </a:rPr>
              <a:t>. Lớp </a:t>
            </a:r>
            <a:r>
              <a:rPr lang="en-US" dirty="0">
                <a:solidFill>
                  <a:schemeClr val="bg1"/>
                </a:solidFill>
              </a:rPr>
              <a:t>Student</a:t>
            </a:r>
            <a:r>
              <a:rPr lang="vi-VN" dirty="0">
                <a:solidFill>
                  <a:schemeClr val="bg1"/>
                </a:solidFill>
              </a:rPr>
              <a:t> kế thừa lớp </a:t>
            </a:r>
            <a:r>
              <a:rPr lang="en-US" dirty="0">
                <a:solidFill>
                  <a:schemeClr val="bg1"/>
                </a:solidFill>
              </a:rPr>
              <a:t>Person</a:t>
            </a:r>
            <a:r>
              <a:rPr lang="vi-VN" dirty="0">
                <a:solidFill>
                  <a:schemeClr val="bg1"/>
                </a:solidFill>
              </a:rPr>
              <a:t> và ghi đè phương thức </a:t>
            </a:r>
            <a:r>
              <a:rPr lang="en-US" dirty="0">
                <a:solidFill>
                  <a:schemeClr val="bg1"/>
                </a:solidFill>
              </a:rPr>
              <a:t>say</a:t>
            </a:r>
            <a:r>
              <a:rPr lang="vi-VN" dirty="0">
                <a:solidFill>
                  <a:schemeClr val="bg1"/>
                </a:solidFill>
              </a:rPr>
              <a:t>() của nó. Chúng ta gọi phương thức </a:t>
            </a:r>
            <a:r>
              <a:rPr lang="en-US" dirty="0">
                <a:solidFill>
                  <a:schemeClr val="bg1"/>
                </a:solidFill>
              </a:rPr>
              <a:t>say</a:t>
            </a:r>
            <a:r>
              <a:rPr lang="vi-VN" dirty="0">
                <a:solidFill>
                  <a:schemeClr val="bg1"/>
                </a:solidFill>
              </a:rPr>
              <a:t> bởi biến tham chiếu của lớp cha. Khi nó tham chiếu tới đối tượng của lớp con và phương thức lớp con ghi đè phương thức của lớp cha, phương thức lớp con được triệu hồi tại runtime.</a:t>
            </a:r>
          </a:p>
          <a:p>
            <a:endParaRPr lang="vi-VN" dirty="0"/>
          </a:p>
          <a:p>
            <a:endParaRPr lang="en-US" dirty="0"/>
          </a:p>
        </p:txBody>
      </p:sp>
      <p:sp>
        <p:nvSpPr>
          <p:cNvPr id="7" name="TextBox 6">
            <a:extLst>
              <a:ext uri="{FF2B5EF4-FFF2-40B4-BE49-F238E27FC236}">
                <a16:creationId xmlns:a16="http://schemas.microsoft.com/office/drawing/2014/main" id="{6A8010E6-4C75-43DA-A009-6996D6518B0E}"/>
              </a:ext>
            </a:extLst>
          </p:cNvPr>
          <p:cNvSpPr txBox="1"/>
          <p:nvPr/>
        </p:nvSpPr>
        <p:spPr>
          <a:xfrm>
            <a:off x="6064624" y="4077785"/>
            <a:ext cx="2087880" cy="369332"/>
          </a:xfrm>
          <a:prstGeom prst="rect">
            <a:avLst/>
          </a:prstGeom>
          <a:noFill/>
        </p:spPr>
        <p:txBody>
          <a:bodyPr wrap="square" rtlCol="0">
            <a:spAutoFit/>
          </a:bodyPr>
          <a:lstStyle/>
          <a:p>
            <a:r>
              <a:rPr lang="en-US" dirty="0" err="1">
                <a:solidFill>
                  <a:schemeClr val="bg1"/>
                </a:solidFill>
              </a:rPr>
              <a:t>Kết</a:t>
            </a:r>
            <a:r>
              <a:rPr lang="en-US" dirty="0">
                <a:solidFill>
                  <a:schemeClr val="bg1"/>
                </a:solidFill>
              </a:rPr>
              <a:t> </a:t>
            </a:r>
            <a:r>
              <a:rPr lang="en-US" dirty="0" err="1">
                <a:solidFill>
                  <a:schemeClr val="bg1"/>
                </a:solidFill>
              </a:rPr>
              <a:t>quả</a:t>
            </a:r>
            <a:r>
              <a:rPr lang="en-US" dirty="0">
                <a:solidFill>
                  <a:schemeClr val="bg1"/>
                </a:solidFill>
              </a:rPr>
              <a:t>:</a:t>
            </a:r>
          </a:p>
        </p:txBody>
      </p:sp>
      <p:pic>
        <p:nvPicPr>
          <p:cNvPr id="8" name="Picture 7">
            <a:extLst>
              <a:ext uri="{FF2B5EF4-FFF2-40B4-BE49-F238E27FC236}">
                <a16:creationId xmlns:a16="http://schemas.microsoft.com/office/drawing/2014/main" id="{680F6D04-60AD-4C44-91AE-03574C49D22B}"/>
              </a:ext>
            </a:extLst>
          </p:cNvPr>
          <p:cNvPicPr>
            <a:picLocks noChangeAspect="1"/>
          </p:cNvPicPr>
          <p:nvPr/>
        </p:nvPicPr>
        <p:blipFill>
          <a:blip r:embed="rId3"/>
          <a:stretch>
            <a:fillRect/>
          </a:stretch>
        </p:blipFill>
        <p:spPr>
          <a:xfrm>
            <a:off x="6172200" y="4686491"/>
            <a:ext cx="6441146" cy="3964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9141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92DB7D9-89B0-4CD1-B562-8EAEB1F8790B}"/>
              </a:ext>
            </a:extLst>
          </p:cNvPr>
          <p:cNvSpPr>
            <a:spLocks noGrp="1"/>
          </p:cNvSpPr>
          <p:nvPr>
            <p:ph type="sldNum" sz="quarter" idx="11"/>
          </p:nvPr>
        </p:nvSpPr>
        <p:spPr>
          <a:xfrm>
            <a:off x="8183880" y="173195"/>
            <a:ext cx="502920" cy="301752"/>
          </a:xfrm>
        </p:spPr>
        <p:txBody>
          <a:bodyPr/>
          <a:lstStyle/>
          <a:p>
            <a:fld id="{FEA1243F-3000-4347-94A4-FBDEAD3122CB}" type="slidenum">
              <a:rPr lang="en-US" smtClean="0"/>
              <a:pPr/>
              <a:t>8</a:t>
            </a:fld>
            <a:endParaRPr lang="en-US" dirty="0"/>
          </a:p>
        </p:txBody>
      </p:sp>
      <p:sp>
        <p:nvSpPr>
          <p:cNvPr id="5" name="Rectangle 1">
            <a:extLst>
              <a:ext uri="{FF2B5EF4-FFF2-40B4-BE49-F238E27FC236}">
                <a16:creationId xmlns:a16="http://schemas.microsoft.com/office/drawing/2014/main" id="{3C07B5AB-BF61-4100-864A-05F9BE5D660F}"/>
              </a:ext>
            </a:extLst>
          </p:cNvPr>
          <p:cNvSpPr>
            <a:spLocks noGrp="1"/>
          </p:cNvSpPr>
          <p:nvPr>
            <p:ph type="title"/>
          </p:nvPr>
        </p:nvSpPr>
        <p:spPr>
          <a:xfrm>
            <a:off x="466725" y="381198"/>
            <a:ext cx="4638674" cy="675926"/>
          </a:xfrm>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6" name="Rectangle 2">
            <a:extLst>
              <a:ext uri="{FF2B5EF4-FFF2-40B4-BE49-F238E27FC236}">
                <a16:creationId xmlns:a16="http://schemas.microsoft.com/office/drawing/2014/main" id="{F37836C3-575A-4DC7-A983-CAA5219FE356}"/>
              </a:ext>
            </a:extLst>
          </p:cNvPr>
          <p:cNvSpPr>
            <a:spLocks noGrp="1"/>
          </p:cNvSpPr>
          <p:nvPr>
            <p:ph idx="1"/>
          </p:nvPr>
        </p:nvSpPr>
        <p:spPr>
          <a:xfrm>
            <a:off x="533400" y="1295400"/>
            <a:ext cx="7726680" cy="1066800"/>
          </a:xfrm>
        </p:spPr>
        <p:txBody>
          <a:bodyPr>
            <a:noAutofit/>
          </a:bodyPr>
          <a:lstStyle/>
          <a:p>
            <a:r>
              <a:rPr lang="en-US" sz="3200" dirty="0">
                <a:solidFill>
                  <a:srgbClr val="002060"/>
                </a:solidFill>
              </a:rPr>
              <a:t>2. </a:t>
            </a:r>
            <a:r>
              <a:rPr lang="en-US" sz="3200" dirty="0" err="1">
                <a:solidFill>
                  <a:srgbClr val="002060"/>
                </a:solidFill>
              </a:rPr>
              <a:t>Đa</a:t>
            </a:r>
            <a:r>
              <a:rPr lang="en-US" sz="3200" dirty="0">
                <a:solidFill>
                  <a:srgbClr val="002060"/>
                </a:solidFill>
              </a:rPr>
              <a:t> </a:t>
            </a:r>
            <a:r>
              <a:rPr lang="en-US" sz="3200" dirty="0" err="1">
                <a:solidFill>
                  <a:srgbClr val="002060"/>
                </a:solidFill>
              </a:rPr>
              <a:t>hình</a:t>
            </a:r>
            <a:r>
              <a:rPr lang="en-US" sz="3200" dirty="0">
                <a:solidFill>
                  <a:srgbClr val="002060"/>
                </a:solidFill>
              </a:rPr>
              <a:t> </a:t>
            </a:r>
            <a:r>
              <a:rPr lang="en-US" sz="3200" dirty="0" err="1">
                <a:solidFill>
                  <a:srgbClr val="002060"/>
                </a:solidFill>
              </a:rPr>
              <a:t>lúc</a:t>
            </a:r>
            <a:r>
              <a:rPr lang="en-US" sz="3200" dirty="0">
                <a:solidFill>
                  <a:srgbClr val="002060"/>
                </a:solidFill>
              </a:rPr>
              <a:t> runtime </a:t>
            </a:r>
            <a:r>
              <a:rPr lang="en-US" sz="3200" dirty="0" err="1">
                <a:solidFill>
                  <a:srgbClr val="002060"/>
                </a:solidFill>
              </a:rPr>
              <a:t>trong</a:t>
            </a:r>
            <a:r>
              <a:rPr lang="en-US" sz="3200" dirty="0">
                <a:solidFill>
                  <a:srgbClr val="002060"/>
                </a:solidFill>
              </a:rPr>
              <a:t> Java </a:t>
            </a:r>
            <a:r>
              <a:rPr lang="en-US" sz="3200" dirty="0" err="1">
                <a:solidFill>
                  <a:srgbClr val="002060"/>
                </a:solidFill>
              </a:rPr>
              <a:t>với</a:t>
            </a:r>
            <a:r>
              <a:rPr lang="en-US" sz="3200" dirty="0">
                <a:solidFill>
                  <a:srgbClr val="002060"/>
                </a:solidFill>
              </a:rPr>
              <a:t> </a:t>
            </a:r>
            <a:r>
              <a:rPr lang="en-US" sz="3200" dirty="0" err="1">
                <a:solidFill>
                  <a:srgbClr val="002060"/>
                </a:solidFill>
              </a:rPr>
              <a:t>thành</a:t>
            </a:r>
            <a:r>
              <a:rPr lang="en-US" sz="3200" dirty="0">
                <a:solidFill>
                  <a:srgbClr val="002060"/>
                </a:solidFill>
              </a:rPr>
              <a:t> </a:t>
            </a:r>
            <a:r>
              <a:rPr lang="en-US" sz="3200" dirty="0" err="1">
                <a:solidFill>
                  <a:srgbClr val="002060"/>
                </a:solidFill>
              </a:rPr>
              <a:t>viên</a:t>
            </a:r>
            <a:r>
              <a:rPr lang="en-US" sz="3200" dirty="0">
                <a:solidFill>
                  <a:srgbClr val="002060"/>
                </a:solidFill>
              </a:rPr>
              <a:t> </a:t>
            </a:r>
            <a:r>
              <a:rPr lang="en-US" sz="3200" dirty="0" err="1">
                <a:solidFill>
                  <a:srgbClr val="002060"/>
                </a:solidFill>
              </a:rPr>
              <a:t>dữ</a:t>
            </a:r>
            <a:r>
              <a:rPr lang="en-US" sz="3200" dirty="0">
                <a:solidFill>
                  <a:srgbClr val="002060"/>
                </a:solidFill>
              </a:rPr>
              <a:t> </a:t>
            </a:r>
            <a:r>
              <a:rPr lang="en-US" sz="3200" dirty="0" err="1">
                <a:solidFill>
                  <a:srgbClr val="002060"/>
                </a:solidFill>
              </a:rPr>
              <a:t>liệu</a:t>
            </a:r>
            <a:endParaRPr lang="en-US" sz="1600" dirty="0"/>
          </a:p>
        </p:txBody>
      </p:sp>
      <p:sp>
        <p:nvSpPr>
          <p:cNvPr id="7" name="TextBox 6">
            <a:extLst>
              <a:ext uri="{FF2B5EF4-FFF2-40B4-BE49-F238E27FC236}">
                <a16:creationId xmlns:a16="http://schemas.microsoft.com/office/drawing/2014/main" id="{8DC410B3-658C-46CE-A4B1-B2B0401E567D}"/>
              </a:ext>
            </a:extLst>
          </p:cNvPr>
          <p:cNvSpPr txBox="1"/>
          <p:nvPr/>
        </p:nvSpPr>
        <p:spPr>
          <a:xfrm>
            <a:off x="466725" y="2362200"/>
            <a:ext cx="8077200" cy="2585323"/>
          </a:xfrm>
          <a:prstGeom prst="rect">
            <a:avLst/>
          </a:prstGeom>
          <a:noFill/>
        </p:spPr>
        <p:txBody>
          <a:bodyPr wrap="square" rtlCol="0">
            <a:spAutoFit/>
          </a:bodyPr>
          <a:lstStyle/>
          <a:p>
            <a:pPr algn="just"/>
            <a:r>
              <a:rPr lang="vi-VN" dirty="0">
                <a:solidFill>
                  <a:schemeClr val="bg1"/>
                </a:solidFill>
              </a:rPr>
              <a:t>Phương thức bị ghi đè không là thành viên dữ liệu, vì thế đa hình tại runtime không thể có được bởi thành viên dữ liệu. Trong ví dụ sau đây, cả hai lớp có một thành viên dữ liệu là </a:t>
            </a:r>
            <a:r>
              <a:rPr lang="en-US" dirty="0">
                <a:solidFill>
                  <a:schemeClr val="bg1"/>
                </a:solidFill>
              </a:rPr>
              <a:t>n</a:t>
            </a:r>
            <a:r>
              <a:rPr lang="vi-VN" dirty="0">
                <a:solidFill>
                  <a:schemeClr val="bg1"/>
                </a:solidFill>
              </a:rPr>
              <a:t>, chúng ta truy cập thành viên dữ liệu bởi biến tham chiếu của lớp cha mà tham chiếu tới đối tượng lớp con. Khi chúng ta truy cập thành viên dữ liệu mà không bị ghi đè, thì nó sẽ luôn luôn truy cập thành viên dữ liệu của lớp cha.</a:t>
            </a:r>
          </a:p>
          <a:p>
            <a:pPr algn="just"/>
            <a:endParaRPr lang="vi-VN" dirty="0">
              <a:solidFill>
                <a:schemeClr val="bg1"/>
              </a:solidFill>
            </a:endParaRPr>
          </a:p>
          <a:p>
            <a:endParaRPr lang="vi-VN" dirty="0"/>
          </a:p>
          <a:p>
            <a:endParaRPr lang="en-US" dirty="0"/>
          </a:p>
        </p:txBody>
      </p:sp>
      <p:sp>
        <p:nvSpPr>
          <p:cNvPr id="8" name="TextBox 7">
            <a:extLst>
              <a:ext uri="{FF2B5EF4-FFF2-40B4-BE49-F238E27FC236}">
                <a16:creationId xmlns:a16="http://schemas.microsoft.com/office/drawing/2014/main" id="{F13D198A-3431-46B6-8D88-F412B44565AF}"/>
              </a:ext>
            </a:extLst>
          </p:cNvPr>
          <p:cNvSpPr txBox="1"/>
          <p:nvPr/>
        </p:nvSpPr>
        <p:spPr>
          <a:xfrm>
            <a:off x="5742622" y="4249453"/>
            <a:ext cx="2087880" cy="369332"/>
          </a:xfrm>
          <a:prstGeom prst="rect">
            <a:avLst/>
          </a:prstGeom>
          <a:noFill/>
        </p:spPr>
        <p:txBody>
          <a:bodyPr wrap="square" rtlCol="0">
            <a:spAutoFit/>
          </a:bodyPr>
          <a:lstStyle/>
          <a:p>
            <a:r>
              <a:rPr lang="en-US" dirty="0" err="1">
                <a:solidFill>
                  <a:schemeClr val="bg1"/>
                </a:solidFill>
              </a:rPr>
              <a:t>Kết</a:t>
            </a:r>
            <a:r>
              <a:rPr lang="en-US" dirty="0">
                <a:solidFill>
                  <a:schemeClr val="bg1"/>
                </a:solidFill>
              </a:rPr>
              <a:t> </a:t>
            </a:r>
            <a:r>
              <a:rPr lang="en-US" dirty="0" err="1">
                <a:solidFill>
                  <a:schemeClr val="bg1"/>
                </a:solidFill>
              </a:rPr>
              <a:t>quả</a:t>
            </a:r>
            <a:r>
              <a:rPr lang="en-US" dirty="0">
                <a:solidFill>
                  <a:schemeClr val="bg1"/>
                </a:solidFill>
              </a:rPr>
              <a:t>:</a:t>
            </a:r>
          </a:p>
        </p:txBody>
      </p:sp>
      <p:pic>
        <p:nvPicPr>
          <p:cNvPr id="10" name="Picture 9">
            <a:extLst>
              <a:ext uri="{FF2B5EF4-FFF2-40B4-BE49-F238E27FC236}">
                <a16:creationId xmlns:a16="http://schemas.microsoft.com/office/drawing/2014/main" id="{5C36DBE5-CB99-4707-92E3-BD4C6AD2C327}"/>
              </a:ext>
            </a:extLst>
          </p:cNvPr>
          <p:cNvPicPr>
            <a:picLocks noChangeAspect="1"/>
          </p:cNvPicPr>
          <p:nvPr/>
        </p:nvPicPr>
        <p:blipFill>
          <a:blip r:embed="rId2"/>
          <a:stretch>
            <a:fillRect/>
          </a:stretch>
        </p:blipFill>
        <p:spPr>
          <a:xfrm>
            <a:off x="466725" y="4156157"/>
            <a:ext cx="4343400" cy="2701843"/>
          </a:xfrm>
          <a:prstGeom prst="rect">
            <a:avLst/>
          </a:prstGeom>
        </p:spPr>
      </p:pic>
      <p:pic>
        <p:nvPicPr>
          <p:cNvPr id="11" name="Picture 10">
            <a:extLst>
              <a:ext uri="{FF2B5EF4-FFF2-40B4-BE49-F238E27FC236}">
                <a16:creationId xmlns:a16="http://schemas.microsoft.com/office/drawing/2014/main" id="{127AC284-1902-461D-9A89-BABAE4AF87ED}"/>
              </a:ext>
            </a:extLst>
          </p:cNvPr>
          <p:cNvPicPr>
            <a:picLocks noChangeAspect="1"/>
          </p:cNvPicPr>
          <p:nvPr/>
        </p:nvPicPr>
        <p:blipFill>
          <a:blip r:embed="rId3"/>
          <a:stretch>
            <a:fillRect/>
          </a:stretch>
        </p:blipFill>
        <p:spPr>
          <a:xfrm>
            <a:off x="5742622" y="4796646"/>
            <a:ext cx="6994197" cy="369331"/>
          </a:xfrm>
          <a:prstGeom prst="rect">
            <a:avLst/>
          </a:prstGeom>
        </p:spPr>
      </p:pic>
    </p:spTree>
    <p:extLst>
      <p:ext uri="{BB962C8B-B14F-4D97-AF65-F5344CB8AC3E}">
        <p14:creationId xmlns:p14="http://schemas.microsoft.com/office/powerpoint/2010/main" val="214166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92DB7D9-89B0-4CD1-B562-8EAEB1F8790B}"/>
              </a:ext>
            </a:extLst>
          </p:cNvPr>
          <p:cNvSpPr>
            <a:spLocks noGrp="1"/>
          </p:cNvSpPr>
          <p:nvPr>
            <p:ph type="sldNum" sz="quarter" idx="11"/>
          </p:nvPr>
        </p:nvSpPr>
        <p:spPr>
          <a:xfrm>
            <a:off x="8183880" y="173195"/>
            <a:ext cx="502920" cy="301752"/>
          </a:xfrm>
        </p:spPr>
        <p:txBody>
          <a:bodyPr/>
          <a:lstStyle/>
          <a:p>
            <a:fld id="{FEA1243F-3000-4347-94A4-FBDEAD3122CB}" type="slidenum">
              <a:rPr lang="en-US" smtClean="0"/>
              <a:pPr/>
              <a:t>9</a:t>
            </a:fld>
            <a:endParaRPr lang="en-US" dirty="0"/>
          </a:p>
        </p:txBody>
      </p:sp>
      <p:sp>
        <p:nvSpPr>
          <p:cNvPr id="5" name="Rectangle 1">
            <a:extLst>
              <a:ext uri="{FF2B5EF4-FFF2-40B4-BE49-F238E27FC236}">
                <a16:creationId xmlns:a16="http://schemas.microsoft.com/office/drawing/2014/main" id="{3C07B5AB-BF61-4100-864A-05F9BE5D660F}"/>
              </a:ext>
            </a:extLst>
          </p:cNvPr>
          <p:cNvSpPr>
            <a:spLocks noGrp="1"/>
          </p:cNvSpPr>
          <p:nvPr>
            <p:ph type="title"/>
          </p:nvPr>
        </p:nvSpPr>
        <p:spPr>
          <a:xfrm>
            <a:off x="466725" y="381198"/>
            <a:ext cx="4638674" cy="675926"/>
          </a:xfrm>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6" name="Rectangle 2">
            <a:extLst>
              <a:ext uri="{FF2B5EF4-FFF2-40B4-BE49-F238E27FC236}">
                <a16:creationId xmlns:a16="http://schemas.microsoft.com/office/drawing/2014/main" id="{034A95A7-587B-465E-9107-A3ADFF9AC29A}"/>
              </a:ext>
            </a:extLst>
          </p:cNvPr>
          <p:cNvSpPr>
            <a:spLocks noGrp="1"/>
          </p:cNvSpPr>
          <p:nvPr>
            <p:ph idx="1"/>
          </p:nvPr>
        </p:nvSpPr>
        <p:spPr>
          <a:xfrm>
            <a:off x="533400" y="1295400"/>
            <a:ext cx="7726680" cy="1066800"/>
          </a:xfrm>
        </p:spPr>
        <p:txBody>
          <a:bodyPr>
            <a:noAutofit/>
          </a:bodyPr>
          <a:lstStyle/>
          <a:p>
            <a:r>
              <a:rPr lang="en-US" sz="3200" dirty="0">
                <a:solidFill>
                  <a:srgbClr val="002060"/>
                </a:solidFill>
              </a:rPr>
              <a:t>3. </a:t>
            </a:r>
            <a:r>
              <a:rPr lang="en-US" sz="3200" dirty="0" err="1">
                <a:solidFill>
                  <a:srgbClr val="002060"/>
                </a:solidFill>
              </a:rPr>
              <a:t>Đa</a:t>
            </a:r>
            <a:r>
              <a:rPr lang="en-US" sz="3200" dirty="0">
                <a:solidFill>
                  <a:srgbClr val="002060"/>
                </a:solidFill>
              </a:rPr>
              <a:t> </a:t>
            </a:r>
            <a:r>
              <a:rPr lang="en-US" sz="3200" dirty="0" err="1">
                <a:solidFill>
                  <a:srgbClr val="002060"/>
                </a:solidFill>
              </a:rPr>
              <a:t>hình</a:t>
            </a:r>
            <a:r>
              <a:rPr lang="en-US" sz="3200" dirty="0">
                <a:solidFill>
                  <a:srgbClr val="002060"/>
                </a:solidFill>
              </a:rPr>
              <a:t> </a:t>
            </a:r>
            <a:r>
              <a:rPr lang="en-US" sz="3200" dirty="0" err="1">
                <a:solidFill>
                  <a:srgbClr val="002060"/>
                </a:solidFill>
              </a:rPr>
              <a:t>lúc</a:t>
            </a:r>
            <a:r>
              <a:rPr lang="en-US" sz="3200" dirty="0">
                <a:solidFill>
                  <a:srgbClr val="002060"/>
                </a:solidFill>
              </a:rPr>
              <a:t> runtime </a:t>
            </a:r>
            <a:r>
              <a:rPr lang="en-US" sz="3200" dirty="0" err="1">
                <a:solidFill>
                  <a:srgbClr val="002060"/>
                </a:solidFill>
              </a:rPr>
              <a:t>trong</a:t>
            </a:r>
            <a:r>
              <a:rPr lang="en-US" sz="3200" dirty="0">
                <a:solidFill>
                  <a:srgbClr val="002060"/>
                </a:solidFill>
              </a:rPr>
              <a:t> Java </a:t>
            </a:r>
            <a:r>
              <a:rPr lang="en-US" sz="3200" dirty="0" err="1">
                <a:solidFill>
                  <a:srgbClr val="002060"/>
                </a:solidFill>
              </a:rPr>
              <a:t>với</a:t>
            </a:r>
            <a:r>
              <a:rPr lang="en-US" sz="3200" dirty="0">
                <a:solidFill>
                  <a:srgbClr val="002060"/>
                </a:solidFill>
              </a:rPr>
              <a:t> </a:t>
            </a:r>
            <a:r>
              <a:rPr lang="en-US" sz="3200" dirty="0" err="1">
                <a:solidFill>
                  <a:srgbClr val="002060"/>
                </a:solidFill>
              </a:rPr>
              <a:t>kế</a:t>
            </a:r>
            <a:r>
              <a:rPr lang="en-US" sz="3200" dirty="0">
                <a:solidFill>
                  <a:srgbClr val="002060"/>
                </a:solidFill>
              </a:rPr>
              <a:t> </a:t>
            </a:r>
            <a:r>
              <a:rPr lang="en-US" sz="3200" dirty="0" err="1">
                <a:solidFill>
                  <a:srgbClr val="002060"/>
                </a:solidFill>
              </a:rPr>
              <a:t>thừa</a:t>
            </a:r>
            <a:r>
              <a:rPr lang="en-US" sz="3200" dirty="0">
                <a:solidFill>
                  <a:srgbClr val="002060"/>
                </a:solidFill>
              </a:rPr>
              <a:t> </a:t>
            </a:r>
            <a:r>
              <a:rPr lang="en-US" sz="3200" dirty="0" err="1">
                <a:solidFill>
                  <a:srgbClr val="002060"/>
                </a:solidFill>
              </a:rPr>
              <a:t>nhiều</a:t>
            </a:r>
            <a:r>
              <a:rPr lang="en-US" sz="3200" dirty="0">
                <a:solidFill>
                  <a:srgbClr val="002060"/>
                </a:solidFill>
              </a:rPr>
              <a:t> </a:t>
            </a:r>
            <a:r>
              <a:rPr lang="en-US" sz="3200" dirty="0" err="1">
                <a:solidFill>
                  <a:srgbClr val="002060"/>
                </a:solidFill>
              </a:rPr>
              <a:t>tầng</a:t>
            </a:r>
            <a:endParaRPr lang="en-US" sz="3200" dirty="0">
              <a:solidFill>
                <a:srgbClr val="002060"/>
              </a:solidFill>
            </a:endParaRPr>
          </a:p>
          <a:p>
            <a:endParaRPr lang="en-US" sz="1600" dirty="0"/>
          </a:p>
        </p:txBody>
      </p:sp>
      <p:pic>
        <p:nvPicPr>
          <p:cNvPr id="2" name="Picture 1">
            <a:extLst>
              <a:ext uri="{FF2B5EF4-FFF2-40B4-BE49-F238E27FC236}">
                <a16:creationId xmlns:a16="http://schemas.microsoft.com/office/drawing/2014/main" id="{0AED6228-DE1E-463D-B9C8-96D38CCE8E4E}"/>
              </a:ext>
            </a:extLst>
          </p:cNvPr>
          <p:cNvPicPr>
            <a:picLocks noChangeAspect="1"/>
          </p:cNvPicPr>
          <p:nvPr/>
        </p:nvPicPr>
        <p:blipFill>
          <a:blip r:embed="rId2"/>
          <a:stretch>
            <a:fillRect/>
          </a:stretch>
        </p:blipFill>
        <p:spPr>
          <a:xfrm>
            <a:off x="152400" y="2637485"/>
            <a:ext cx="4638674" cy="4236419"/>
          </a:xfrm>
          <a:prstGeom prst="rect">
            <a:avLst/>
          </a:prstGeom>
        </p:spPr>
      </p:pic>
      <p:sp>
        <p:nvSpPr>
          <p:cNvPr id="7" name="TextBox 6">
            <a:extLst>
              <a:ext uri="{FF2B5EF4-FFF2-40B4-BE49-F238E27FC236}">
                <a16:creationId xmlns:a16="http://schemas.microsoft.com/office/drawing/2014/main" id="{3234A96E-F98D-4C33-809A-17E9B6F41A97}"/>
              </a:ext>
            </a:extLst>
          </p:cNvPr>
          <p:cNvSpPr txBox="1"/>
          <p:nvPr/>
        </p:nvSpPr>
        <p:spPr>
          <a:xfrm>
            <a:off x="5091952" y="3429000"/>
            <a:ext cx="2087880" cy="369332"/>
          </a:xfrm>
          <a:prstGeom prst="rect">
            <a:avLst/>
          </a:prstGeom>
          <a:noFill/>
        </p:spPr>
        <p:txBody>
          <a:bodyPr wrap="square" rtlCol="0">
            <a:spAutoFit/>
          </a:bodyPr>
          <a:lstStyle/>
          <a:p>
            <a:r>
              <a:rPr lang="en-US" dirty="0" err="1">
                <a:solidFill>
                  <a:schemeClr val="bg1"/>
                </a:solidFill>
              </a:rPr>
              <a:t>Kết</a:t>
            </a:r>
            <a:r>
              <a:rPr lang="en-US" dirty="0">
                <a:solidFill>
                  <a:schemeClr val="bg1"/>
                </a:solidFill>
              </a:rPr>
              <a:t> </a:t>
            </a:r>
            <a:r>
              <a:rPr lang="en-US" dirty="0" err="1">
                <a:solidFill>
                  <a:schemeClr val="bg1"/>
                </a:solidFill>
              </a:rPr>
              <a:t>quả</a:t>
            </a:r>
            <a:r>
              <a:rPr lang="en-US" dirty="0">
                <a:solidFill>
                  <a:schemeClr val="bg1"/>
                </a:solidFill>
              </a:rPr>
              <a:t>:</a:t>
            </a:r>
          </a:p>
        </p:txBody>
      </p:sp>
      <p:pic>
        <p:nvPicPr>
          <p:cNvPr id="8" name="Picture 7">
            <a:extLst>
              <a:ext uri="{FF2B5EF4-FFF2-40B4-BE49-F238E27FC236}">
                <a16:creationId xmlns:a16="http://schemas.microsoft.com/office/drawing/2014/main" id="{9095D2F6-EADC-473C-A3D0-F8C8F4470A98}"/>
              </a:ext>
            </a:extLst>
          </p:cNvPr>
          <p:cNvPicPr>
            <a:picLocks noChangeAspect="1"/>
          </p:cNvPicPr>
          <p:nvPr/>
        </p:nvPicPr>
        <p:blipFill>
          <a:blip r:embed="rId3"/>
          <a:stretch>
            <a:fillRect/>
          </a:stretch>
        </p:blipFill>
        <p:spPr>
          <a:xfrm>
            <a:off x="5105399" y="3886200"/>
            <a:ext cx="5204209" cy="838200"/>
          </a:xfrm>
          <a:prstGeom prst="rect">
            <a:avLst/>
          </a:prstGeom>
        </p:spPr>
      </p:pic>
      <p:sp>
        <p:nvSpPr>
          <p:cNvPr id="9" name="TextBox 8">
            <a:extLst>
              <a:ext uri="{FF2B5EF4-FFF2-40B4-BE49-F238E27FC236}">
                <a16:creationId xmlns:a16="http://schemas.microsoft.com/office/drawing/2014/main" id="{11D3FFE9-A022-4414-A6CB-90D8A58910D6}"/>
              </a:ext>
            </a:extLst>
          </p:cNvPr>
          <p:cNvSpPr txBox="1"/>
          <p:nvPr/>
        </p:nvSpPr>
        <p:spPr>
          <a:xfrm>
            <a:off x="652462" y="2268153"/>
            <a:ext cx="1447800" cy="369332"/>
          </a:xfrm>
          <a:prstGeom prst="rect">
            <a:avLst/>
          </a:prstGeom>
          <a:noFill/>
        </p:spPr>
        <p:txBody>
          <a:bodyPr wrap="square" rtlCol="0">
            <a:spAutoFit/>
          </a:bodyPr>
          <a:lstStyle/>
          <a:p>
            <a:r>
              <a:rPr lang="en-US" dirty="0" err="1">
                <a:solidFill>
                  <a:schemeClr val="bg1"/>
                </a:solidFill>
              </a:rPr>
              <a:t>Ví</a:t>
            </a:r>
            <a:r>
              <a:rPr lang="en-US" dirty="0">
                <a:solidFill>
                  <a:schemeClr val="bg1"/>
                </a:solidFill>
              </a:rPr>
              <a:t> </a:t>
            </a:r>
            <a:r>
              <a:rPr lang="en-US" dirty="0" err="1">
                <a:solidFill>
                  <a:schemeClr val="bg1"/>
                </a:solidFill>
              </a:rPr>
              <a:t>dụ</a:t>
            </a:r>
            <a:r>
              <a:rPr lang="en-US" dirty="0">
                <a:solidFill>
                  <a:schemeClr val="bg1"/>
                </a:solidFill>
              </a:rPr>
              <a:t> 1:</a:t>
            </a:r>
          </a:p>
        </p:txBody>
      </p:sp>
    </p:spTree>
    <p:extLst>
      <p:ext uri="{BB962C8B-B14F-4D97-AF65-F5344CB8AC3E}">
        <p14:creationId xmlns:p14="http://schemas.microsoft.com/office/powerpoint/2010/main" val="162857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776</TotalTime>
  <Words>959</Words>
  <Application>Microsoft Office PowerPoint</Application>
  <PresentationFormat>On-screen Show (4:3)</PresentationFormat>
  <Paragraphs>82</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 UI</vt:lpstr>
      <vt:lpstr>Times New Roman</vt:lpstr>
      <vt:lpstr>Wingdings 2</vt:lpstr>
      <vt:lpstr>Verve</vt:lpstr>
      <vt:lpstr>Lập trình hướng đối tượng với Java Tuần 4</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Problems</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&lt;Tên đề tài&gt; &lt;tuần báo cáo&gt;</dc:title>
  <dc:creator>Huynh Xuan Phung (FTEL CADS HCM)</dc:creator>
  <cp:lastModifiedBy>Nguyễn Nam</cp:lastModifiedBy>
  <cp:revision>155</cp:revision>
  <dcterms:created xsi:type="dcterms:W3CDTF">2021-10-25T12:02:40Z</dcterms:created>
  <dcterms:modified xsi:type="dcterms:W3CDTF">2021-11-22T07:40:45Z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