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1" r:id="rId5"/>
    <p:sldId id="262" r:id="rId6"/>
    <p:sldId id="263" r:id="rId7"/>
    <p:sldId id="264" r:id="rId8"/>
    <p:sldId id="265" r:id="rId9"/>
    <p:sldId id="266" r:id="rId10"/>
    <p:sldId id="275" r:id="rId11"/>
    <p:sldId id="268" r:id="rId12"/>
    <p:sldId id="270" r:id="rId13"/>
    <p:sldId id="259" r:id="rId14"/>
    <p:sldId id="272" r:id="rId15"/>
    <p:sldId id="273" r:id="rId16"/>
    <p:sldId id="274"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ạm Trịnh Tây Nguyên" initials="PTTN" lastIdx="1" clrIdx="0">
    <p:extLst>
      <p:ext uri="{19B8F6BF-5375-455C-9EA6-DF929625EA0E}">
        <p15:presenceInfo xmlns:p15="http://schemas.microsoft.com/office/powerpoint/2012/main" userId="f63d144822c070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85" d="100"/>
          <a:sy n="85" d="100"/>
        </p:scale>
        <p:origin x="1406" y="62"/>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11/15/2021</a:t>
            </a:fld>
            <a:endParaRPr lang="en-US"/>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a:p>
        </p:txBody>
      </p:sp>
    </p:spTree>
    <p:extLst>
      <p:ext uri="{BB962C8B-B14F-4D97-AF65-F5344CB8AC3E}">
        <p14:creationId xmlns:p14="http://schemas.microsoft.com/office/powerpoint/2010/main" val="233213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a:p>
        </p:txBody>
      </p:sp>
    </p:spTree>
    <p:extLst>
      <p:ext uri="{BB962C8B-B14F-4D97-AF65-F5344CB8AC3E}">
        <p14:creationId xmlns:p14="http://schemas.microsoft.com/office/powerpoint/2010/main" val="336718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a:p>
        </p:txBody>
      </p:sp>
    </p:spTree>
    <p:extLst>
      <p:ext uri="{BB962C8B-B14F-4D97-AF65-F5344CB8AC3E}">
        <p14:creationId xmlns:p14="http://schemas.microsoft.com/office/powerpoint/2010/main" val="321005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a:p>
        </p:txBody>
      </p:sp>
    </p:spTree>
    <p:extLst>
      <p:ext uri="{BB962C8B-B14F-4D97-AF65-F5344CB8AC3E}">
        <p14:creationId xmlns:p14="http://schemas.microsoft.com/office/powerpoint/2010/main" val="2151959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a:p>
        </p:txBody>
      </p:sp>
    </p:spTree>
    <p:extLst>
      <p:ext uri="{BB962C8B-B14F-4D97-AF65-F5344CB8AC3E}">
        <p14:creationId xmlns:p14="http://schemas.microsoft.com/office/powerpoint/2010/main" val="203733170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fld id="{A2E209FB-7A34-414B-812A-BCC5C4256F49}" type="datetime1">
              <a:rPr lang="en-US" smtClean="0"/>
              <a:pPr algn="r"/>
              <a:t>11/15/2021</a:t>
            </a:fld>
            <a:endParaRPr lang="en-US" sz="100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endParaRPr lang="en-US" sz="11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a:t>www.website.com</a:t>
            </a:r>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066800"/>
            <a:ext cx="5326856" cy="2263777"/>
          </a:xfrm>
        </p:spPr>
        <p:txBody>
          <a:bodyPr/>
          <a:lstStyle/>
          <a:p>
            <a:r>
              <a:rPr lang="en-US" err="1"/>
              <a:t>Lập</a:t>
            </a:r>
            <a:r>
              <a:rPr lang="en-US"/>
              <a:t> </a:t>
            </a:r>
            <a:r>
              <a:rPr lang="en-US" err="1"/>
              <a:t>trình</a:t>
            </a:r>
            <a:r>
              <a:rPr lang="en-US"/>
              <a:t> h</a:t>
            </a:r>
            <a:r>
              <a:rPr lang="vi-VN"/>
              <a:t>ư</a:t>
            </a:r>
            <a:r>
              <a:rPr lang="en-US" err="1"/>
              <a:t>ớng</a:t>
            </a:r>
            <a:r>
              <a:rPr lang="en-US"/>
              <a:t> </a:t>
            </a:r>
            <a:r>
              <a:rPr lang="en-US" err="1"/>
              <a:t>đối</a:t>
            </a:r>
            <a:r>
              <a:rPr lang="en-US"/>
              <a:t> t</a:t>
            </a:r>
            <a:r>
              <a:rPr lang="vi-VN"/>
              <a:t>ư</a:t>
            </a:r>
            <a:r>
              <a:rPr lang="en-US" err="1"/>
              <a:t>ợng</a:t>
            </a:r>
            <a:r>
              <a:rPr lang="en-US"/>
              <a:t> </a:t>
            </a:r>
            <a:r>
              <a:rPr lang="en-US" err="1"/>
              <a:t>với</a:t>
            </a:r>
            <a:r>
              <a:rPr lang="en-US"/>
              <a:t> Java</a:t>
            </a:r>
            <a:br>
              <a:rPr lang="en-US"/>
            </a:br>
            <a:r>
              <a:rPr lang="en-US" b="0" err="1"/>
              <a:t>Tuần</a:t>
            </a:r>
            <a:r>
              <a:rPr lang="en-US" b="0"/>
              <a:t> 3</a:t>
            </a:r>
          </a:p>
        </p:txBody>
      </p:sp>
      <p:sp>
        <p:nvSpPr>
          <p:cNvPr id="5" name="Text Box 7">
            <a:extLst>
              <a:ext uri="{FF2B5EF4-FFF2-40B4-BE49-F238E27FC236}">
                <a16:creationId xmlns:a16="http://schemas.microsoft.com/office/drawing/2014/main" id="{E3A7EED3-070C-4C76-8296-6A90C4930E45}"/>
              </a:ext>
            </a:extLst>
          </p:cNvPr>
          <p:cNvSpPr txBox="1"/>
          <p:nvPr/>
        </p:nvSpPr>
        <p:spPr>
          <a:xfrm>
            <a:off x="3429000" y="4132542"/>
            <a:ext cx="3200399" cy="132343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Tên</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thành</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viên</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nhóm</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Hoàng</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Hải</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p>
          <a:p>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Phạm</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Trịnh</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Tây</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Nguyên</a:t>
            </a:r>
            <a:endPar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endParaRP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Nguyễn </a:t>
            </a:r>
            <a:r>
              <a:rPr lang="en-US" sz="2000" i="1" err="1">
                <a:solidFill>
                  <a:srgbClr val="002060"/>
                </a:solidFill>
                <a:effectLst>
                  <a:outerShdw blurRad="38100" dist="38100" dir="2700000" algn="tl">
                    <a:srgbClr val="000000">
                      <a:alpha val="43137"/>
                    </a:srgbClr>
                  </a:outerShdw>
                </a:effectLst>
                <a:latin typeface="Times New Roman" panose="02020603050405020304" pitchFamily="18" charset="0"/>
                <a:sym typeface="+mn-ea"/>
              </a:rPr>
              <a:t>Nhật</a:t>
            </a:r>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Nam</a:t>
            </a:r>
            <a:endParaRPr lang="en-US" sz="2000"/>
          </a:p>
        </p:txBody>
      </p:sp>
      <p:sp>
        <p:nvSpPr>
          <p:cNvPr id="6" name="TextBox 9">
            <a:extLst>
              <a:ext uri="{FF2B5EF4-FFF2-40B4-BE49-F238E27FC236}">
                <a16:creationId xmlns:a16="http://schemas.microsoft.com/office/drawing/2014/main" id="{8933F0DB-8A12-477E-B580-2C6F9290986F}"/>
              </a:ext>
            </a:extLst>
          </p:cNvPr>
          <p:cNvSpPr txBox="1"/>
          <p:nvPr/>
        </p:nvSpPr>
        <p:spPr>
          <a:xfrm>
            <a:off x="6781800" y="4132541"/>
            <a:ext cx="2199736"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MSSV: 	 </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20161051</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20110528</a:t>
            </a:r>
          </a:p>
          <a:p>
            <a:r>
              <a:rPr lang="en-US" sz="2000"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20110523</a:t>
            </a:r>
            <a:r>
              <a:rPr lang="en-US" i="1">
                <a:solidFill>
                  <a:srgbClr val="002060"/>
                </a:solidFill>
                <a:effectLst>
                  <a:outerShdw blurRad="38100" dist="38100" dir="2700000" algn="tl">
                    <a:srgbClr val="000000">
                      <a:alpha val="43137"/>
                    </a:srgbClr>
                  </a:outerShdw>
                </a:effectLst>
                <a:latin typeface="Times New Roman" panose="02020603050405020304" pitchFamily="18" charset="0"/>
                <a:sym typeface="+mn-ea"/>
              </a:rPr>
              <a:t>	</a:t>
            </a:r>
            <a:endParaRPr lang="en-US"/>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FBE0DCB-9709-45FB-B19A-FD771FFB9926}"/>
              </a:ext>
            </a:extLst>
          </p:cNvPr>
          <p:cNvSpPr>
            <a:spLocks noGrp="1"/>
          </p:cNvSpPr>
          <p:nvPr>
            <p:ph type="title"/>
          </p:nvPr>
        </p:nvSpPr>
        <p:spPr/>
        <p:txBody>
          <a:bodyPr/>
          <a:lstStyle/>
          <a:p>
            <a:r>
              <a:rPr lang="en-US"/>
              <a:t>Tiến độ thực hiện</a:t>
            </a:r>
          </a:p>
        </p:txBody>
      </p:sp>
      <p:sp>
        <p:nvSpPr>
          <p:cNvPr id="14" name="Content Placeholder 13">
            <a:extLst>
              <a:ext uri="{FF2B5EF4-FFF2-40B4-BE49-F238E27FC236}">
                <a16:creationId xmlns:a16="http://schemas.microsoft.com/office/drawing/2014/main" id="{28387E83-BEB7-429D-95C6-2752536CC0EC}"/>
              </a:ext>
            </a:extLst>
          </p:cNvPr>
          <p:cNvSpPr>
            <a:spLocks noGrp="1"/>
          </p:cNvSpPr>
          <p:nvPr>
            <p:ph idx="1"/>
          </p:nvPr>
        </p:nvSpPr>
        <p:spPr/>
        <p:txBody>
          <a:bodyPr>
            <a:normAutofit/>
          </a:bodyPr>
          <a:lstStyle/>
          <a:p>
            <a:r>
              <a:rPr lang="en-US" sz="2800"/>
              <a:t>Lớp trừu tượng trong java </a:t>
            </a:r>
            <a:r>
              <a:rPr lang="en-US" sz="2800" i="0">
                <a:effectLst/>
              </a:rPr>
              <a:t>(abstract class)</a:t>
            </a:r>
            <a:endParaRPr lang="en-US" sz="2800"/>
          </a:p>
        </p:txBody>
      </p:sp>
      <p:sp>
        <p:nvSpPr>
          <p:cNvPr id="15" name="Content Placeholder 13">
            <a:extLst>
              <a:ext uri="{FF2B5EF4-FFF2-40B4-BE49-F238E27FC236}">
                <a16:creationId xmlns:a16="http://schemas.microsoft.com/office/drawing/2014/main" id="{7556066E-89AA-4044-A5B3-034C85BA0CDF}"/>
              </a:ext>
            </a:extLst>
          </p:cNvPr>
          <p:cNvSpPr txBox="1">
            <a:spLocks/>
          </p:cNvSpPr>
          <p:nvPr/>
        </p:nvSpPr>
        <p:spPr>
          <a:xfrm>
            <a:off x="471207" y="2830606"/>
            <a:ext cx="7726680" cy="571500"/>
          </a:xfrm>
          <a:prstGeom prst="rect">
            <a:avLst/>
          </a:prstGeom>
        </p:spPr>
        <p:txBody>
          <a:bodyPr vert="horz" anchor="t">
            <a:norm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endParaRPr lang="en-US"/>
          </a:p>
        </p:txBody>
      </p:sp>
      <p:sp>
        <p:nvSpPr>
          <p:cNvPr id="16" name="Content Placeholder 13">
            <a:extLst>
              <a:ext uri="{FF2B5EF4-FFF2-40B4-BE49-F238E27FC236}">
                <a16:creationId xmlns:a16="http://schemas.microsoft.com/office/drawing/2014/main" id="{5081BE76-33A5-4FBD-A1DF-96E49702859B}"/>
              </a:ext>
            </a:extLst>
          </p:cNvPr>
          <p:cNvSpPr txBox="1">
            <a:spLocks/>
          </p:cNvSpPr>
          <p:nvPr/>
        </p:nvSpPr>
        <p:spPr>
          <a:xfrm>
            <a:off x="533400" y="2054039"/>
            <a:ext cx="7910793" cy="961464"/>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521208" indent="-457200" algn="just">
              <a:lnSpc>
                <a:spcPct val="170000"/>
              </a:lnSpc>
              <a:buFont typeface="Arial" panose="020B0604020202020204" pitchFamily="34" charset="0"/>
              <a:buChar char="•"/>
            </a:pPr>
            <a:r>
              <a:rPr lang="en-US" sz="1800"/>
              <a:t>Lớp trừu tượng trong java là lớp được khai báo với từ khóa abstract và sẽ có 1 số đặc điểm như sau.</a:t>
            </a:r>
          </a:p>
          <a:p>
            <a:pPr marL="521208" indent="-457200" algn="just">
              <a:lnSpc>
                <a:spcPct val="170000"/>
              </a:lnSpc>
              <a:buFont typeface="Arial" panose="020B0604020202020204" pitchFamily="34" charset="0"/>
              <a:buChar char="•"/>
            </a:pPr>
            <a:endParaRPr lang="en-US" sz="1800"/>
          </a:p>
        </p:txBody>
      </p:sp>
      <p:sp>
        <p:nvSpPr>
          <p:cNvPr id="17" name="Content Placeholder 13">
            <a:extLst>
              <a:ext uri="{FF2B5EF4-FFF2-40B4-BE49-F238E27FC236}">
                <a16:creationId xmlns:a16="http://schemas.microsoft.com/office/drawing/2014/main" id="{DD00329E-1F29-4719-9B7D-C344409A0FF6}"/>
              </a:ext>
            </a:extLst>
          </p:cNvPr>
          <p:cNvSpPr txBox="1">
            <a:spLocks/>
          </p:cNvSpPr>
          <p:nvPr/>
        </p:nvSpPr>
        <p:spPr>
          <a:xfrm>
            <a:off x="510988" y="3090316"/>
            <a:ext cx="7910793" cy="961464"/>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algn="just">
              <a:lnSpc>
                <a:spcPct val="170000"/>
              </a:lnSpc>
            </a:pPr>
            <a:r>
              <a:rPr lang="en-US" sz="1600" b="0" i="0">
                <a:effectLst/>
                <a:latin typeface="muli"/>
              </a:rPr>
              <a:t>-         </a:t>
            </a:r>
            <a:r>
              <a:rPr lang="vi-VN" sz="1600" b="0" i="0">
                <a:effectLst/>
                <a:latin typeface="muli"/>
              </a:rPr>
              <a:t>Nếu một lớp được khai báo là lớp trừu tượng thì bạn không thể khởi tạo được đối tượng của lớp đó mà chỉ có thể khởi tạo được đối tượng của lớp con. Ví dụ:</a:t>
            </a:r>
            <a:endParaRPr lang="en-US" sz="1800"/>
          </a:p>
        </p:txBody>
      </p:sp>
      <p:pic>
        <p:nvPicPr>
          <p:cNvPr id="19" name="Picture 18">
            <a:extLst>
              <a:ext uri="{FF2B5EF4-FFF2-40B4-BE49-F238E27FC236}">
                <a16:creationId xmlns:a16="http://schemas.microsoft.com/office/drawing/2014/main" id="{964F25A2-9BF3-4376-BD2C-8625C9117B52}"/>
              </a:ext>
            </a:extLst>
          </p:cNvPr>
          <p:cNvPicPr>
            <a:picLocks noChangeAspect="1"/>
          </p:cNvPicPr>
          <p:nvPr/>
        </p:nvPicPr>
        <p:blipFill>
          <a:blip r:embed="rId3"/>
          <a:stretch>
            <a:fillRect/>
          </a:stretch>
        </p:blipFill>
        <p:spPr>
          <a:xfrm>
            <a:off x="2445857" y="4071577"/>
            <a:ext cx="3749365" cy="2720576"/>
          </a:xfrm>
          <a:prstGeom prst="rect">
            <a:avLst/>
          </a:prstGeom>
        </p:spPr>
      </p:pic>
      <p:sp>
        <p:nvSpPr>
          <p:cNvPr id="20" name="Content Placeholder 13">
            <a:extLst>
              <a:ext uri="{FF2B5EF4-FFF2-40B4-BE49-F238E27FC236}">
                <a16:creationId xmlns:a16="http://schemas.microsoft.com/office/drawing/2014/main" id="{4D9D91D3-01AA-4B5F-9D16-02D21E156D3A}"/>
              </a:ext>
            </a:extLst>
          </p:cNvPr>
          <p:cNvSpPr txBox="1">
            <a:spLocks/>
          </p:cNvSpPr>
          <p:nvPr/>
        </p:nvSpPr>
        <p:spPr>
          <a:xfrm>
            <a:off x="4655982" y="4051780"/>
            <a:ext cx="3581400" cy="2368138"/>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algn="just">
              <a:lnSpc>
                <a:spcPct val="170000"/>
              </a:lnSpc>
            </a:pPr>
            <a:endParaRPr lang="en-US" sz="1800"/>
          </a:p>
        </p:txBody>
      </p:sp>
    </p:spTree>
    <p:extLst>
      <p:ext uri="{BB962C8B-B14F-4D97-AF65-F5344CB8AC3E}">
        <p14:creationId xmlns:p14="http://schemas.microsoft.com/office/powerpoint/2010/main" val="112151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B218-C72F-45B9-AE70-C1DAEC84ACB2}"/>
              </a:ext>
            </a:extLst>
          </p:cNvPr>
          <p:cNvSpPr>
            <a:spLocks noGrp="1"/>
          </p:cNvSpPr>
          <p:nvPr>
            <p:ph type="title"/>
          </p:nvPr>
        </p:nvSpPr>
        <p:spPr/>
        <p:txBody>
          <a:bodyPr/>
          <a:lstStyle/>
          <a:p>
            <a:r>
              <a:rPr lang="en-US"/>
              <a:t>Tiến độ thực hiện</a:t>
            </a:r>
          </a:p>
        </p:txBody>
      </p:sp>
      <p:sp>
        <p:nvSpPr>
          <p:cNvPr id="3" name="Content Placeholder 2">
            <a:extLst>
              <a:ext uri="{FF2B5EF4-FFF2-40B4-BE49-F238E27FC236}">
                <a16:creationId xmlns:a16="http://schemas.microsoft.com/office/drawing/2014/main" id="{684AA507-4196-4858-B735-8B6F8757446D}"/>
              </a:ext>
            </a:extLst>
          </p:cNvPr>
          <p:cNvSpPr>
            <a:spLocks noGrp="1"/>
          </p:cNvSpPr>
          <p:nvPr>
            <p:ph idx="1"/>
          </p:nvPr>
        </p:nvSpPr>
        <p:spPr/>
        <p:txBody>
          <a:bodyPr>
            <a:noAutofit/>
          </a:bodyPr>
          <a:lstStyle/>
          <a:p>
            <a:r>
              <a:rPr lang="en-US" sz="2800"/>
              <a:t>Lớp trừu tượng trong java </a:t>
            </a:r>
            <a:r>
              <a:rPr lang="en-US" sz="2800" i="0">
                <a:effectLst/>
              </a:rPr>
              <a:t>(abstract class)</a:t>
            </a:r>
            <a:endParaRPr lang="en-US" sz="2800"/>
          </a:p>
          <a:p>
            <a:endParaRPr lang="en-US" sz="2800"/>
          </a:p>
        </p:txBody>
      </p:sp>
      <p:sp>
        <p:nvSpPr>
          <p:cNvPr id="4" name="Content Placeholder 2">
            <a:extLst>
              <a:ext uri="{FF2B5EF4-FFF2-40B4-BE49-F238E27FC236}">
                <a16:creationId xmlns:a16="http://schemas.microsoft.com/office/drawing/2014/main" id="{4098631F-CA4D-4977-944F-23680E658687}"/>
              </a:ext>
            </a:extLst>
          </p:cNvPr>
          <p:cNvSpPr txBox="1">
            <a:spLocks/>
          </p:cNvSpPr>
          <p:nvPr/>
        </p:nvSpPr>
        <p:spPr>
          <a:xfrm>
            <a:off x="489137" y="2286000"/>
            <a:ext cx="7588063" cy="1219200"/>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406908" indent="-342900">
              <a:buFont typeface="Arial" panose="020B0604020202020204" pitchFamily="34" charset="0"/>
              <a:buChar char="•"/>
            </a:pPr>
            <a:r>
              <a:rPr lang="vi-VN" sz="2400" b="0" i="0">
                <a:effectLst/>
                <a:latin typeface="muli"/>
              </a:rPr>
              <a:t>Lớp trừu tượng có thể có các phương thức trừu tượng. Phương thức trừu tượng là phương thức mà chỉ có phần khai báo, không có phần thân. Ví dụ:</a:t>
            </a:r>
            <a:endParaRPr lang="en-US" sz="2800"/>
          </a:p>
        </p:txBody>
      </p:sp>
      <p:pic>
        <p:nvPicPr>
          <p:cNvPr id="6" name="Picture 5">
            <a:extLst>
              <a:ext uri="{FF2B5EF4-FFF2-40B4-BE49-F238E27FC236}">
                <a16:creationId xmlns:a16="http://schemas.microsoft.com/office/drawing/2014/main" id="{6CBD8D7E-C9A4-4365-A24C-C206E74A90D5}"/>
              </a:ext>
            </a:extLst>
          </p:cNvPr>
          <p:cNvPicPr>
            <a:picLocks noChangeAspect="1"/>
          </p:cNvPicPr>
          <p:nvPr/>
        </p:nvPicPr>
        <p:blipFill>
          <a:blip r:embed="rId2"/>
          <a:stretch>
            <a:fillRect/>
          </a:stretch>
        </p:blipFill>
        <p:spPr>
          <a:xfrm>
            <a:off x="1371600" y="4038600"/>
            <a:ext cx="6136235" cy="1913450"/>
          </a:xfrm>
          <a:prstGeom prst="rect">
            <a:avLst/>
          </a:prstGeom>
        </p:spPr>
      </p:pic>
    </p:spTree>
    <p:extLst>
      <p:ext uri="{BB962C8B-B14F-4D97-AF65-F5344CB8AC3E}">
        <p14:creationId xmlns:p14="http://schemas.microsoft.com/office/powerpoint/2010/main" val="16184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14871-537D-404A-8370-C43B8C8CF6D0}"/>
              </a:ext>
            </a:extLst>
          </p:cNvPr>
          <p:cNvSpPr>
            <a:spLocks noGrp="1"/>
          </p:cNvSpPr>
          <p:nvPr>
            <p:ph type="title"/>
          </p:nvPr>
        </p:nvSpPr>
        <p:spPr/>
        <p:txBody>
          <a:bodyPr/>
          <a:lstStyle/>
          <a:p>
            <a:r>
              <a:rPr lang="en-US"/>
              <a:t>Tiến độ thực hiện</a:t>
            </a:r>
          </a:p>
        </p:txBody>
      </p:sp>
      <p:sp>
        <p:nvSpPr>
          <p:cNvPr id="3" name="Content Placeholder 2">
            <a:extLst>
              <a:ext uri="{FF2B5EF4-FFF2-40B4-BE49-F238E27FC236}">
                <a16:creationId xmlns:a16="http://schemas.microsoft.com/office/drawing/2014/main" id="{86CC3D9F-41A7-432C-B85A-276F47ECBD47}"/>
              </a:ext>
            </a:extLst>
          </p:cNvPr>
          <p:cNvSpPr>
            <a:spLocks noGrp="1"/>
          </p:cNvSpPr>
          <p:nvPr>
            <p:ph idx="1"/>
          </p:nvPr>
        </p:nvSpPr>
        <p:spPr>
          <a:xfrm>
            <a:off x="439831" y="1347712"/>
            <a:ext cx="7726680" cy="571500"/>
          </a:xfrm>
        </p:spPr>
        <p:txBody>
          <a:bodyPr>
            <a:noAutofit/>
          </a:bodyPr>
          <a:lstStyle/>
          <a:p>
            <a:r>
              <a:rPr lang="en-US" sz="2800"/>
              <a:t>Lớp trừu tượng trong java </a:t>
            </a:r>
            <a:r>
              <a:rPr lang="en-US" sz="2800" i="0">
                <a:effectLst/>
              </a:rPr>
              <a:t>(abstract class)</a:t>
            </a:r>
            <a:endParaRPr lang="en-US" sz="2800"/>
          </a:p>
          <a:p>
            <a:endParaRPr lang="en-US" sz="2800"/>
          </a:p>
          <a:p>
            <a:endParaRPr lang="en-US" sz="2800"/>
          </a:p>
        </p:txBody>
      </p:sp>
      <p:sp>
        <p:nvSpPr>
          <p:cNvPr id="4" name="Content Placeholder 2">
            <a:extLst>
              <a:ext uri="{FF2B5EF4-FFF2-40B4-BE49-F238E27FC236}">
                <a16:creationId xmlns:a16="http://schemas.microsoft.com/office/drawing/2014/main" id="{B44B2581-1425-4603-9050-33CF9C72E092}"/>
              </a:ext>
            </a:extLst>
          </p:cNvPr>
          <p:cNvSpPr txBox="1">
            <a:spLocks/>
          </p:cNvSpPr>
          <p:nvPr/>
        </p:nvSpPr>
        <p:spPr>
          <a:xfrm>
            <a:off x="381000" y="2051059"/>
            <a:ext cx="7699786" cy="914400"/>
          </a:xfrm>
          <a:prstGeom prst="rect">
            <a:avLst/>
          </a:prstGeom>
        </p:spPr>
        <p:txBody>
          <a:bodyPr vert="horz" anchor="t">
            <a:noAutofit/>
          </a:bodyPr>
          <a:lstStyle>
            <a:lvl1pPr marL="64008" indent="0" algn="l" rtl="0" eaLnBrk="1" latinLnBrk="0" hangingPunct="1">
              <a:spcBef>
                <a:spcPct val="20000"/>
              </a:spcBef>
              <a:spcAft>
                <a:spcPts val="1000"/>
              </a:spcAft>
              <a:buClr>
                <a:schemeClr val="accent1"/>
              </a:buClr>
              <a:buSzPct val="80000"/>
              <a:buFont typeface="Arial" panose="020B0604020202020204" pitchFamily="34" charset="0"/>
              <a:buNone/>
              <a:defRPr sz="2000" kern="1200">
                <a:solidFill>
                  <a:schemeClr val="bg2"/>
                </a:solidFill>
                <a:latin typeface="+mn-lt"/>
                <a:ea typeface="+mn-ea"/>
                <a:cs typeface="+mn-cs"/>
              </a:defRPr>
            </a:lvl1pPr>
            <a:lvl2pPr marL="537210" indent="0" algn="l" rtl="0" eaLnBrk="1" latinLnBrk="0" hangingPunct="1">
              <a:spcBef>
                <a:spcPct val="20000"/>
              </a:spcBef>
              <a:spcAft>
                <a:spcPts val="1000"/>
              </a:spcAft>
              <a:buClr>
                <a:schemeClr val="accent1"/>
              </a:buClr>
              <a:buSzPct val="95000"/>
              <a:buFont typeface="Arial" panose="020B0604020202020204" pitchFamily="34" charset="0"/>
              <a:buNone/>
              <a:defRPr sz="2400" kern="1200">
                <a:solidFill>
                  <a:schemeClr val="bg2"/>
                </a:solidFill>
                <a:latin typeface="+mn-lt"/>
                <a:ea typeface="+mn-ea"/>
                <a:cs typeface="+mn-cs"/>
              </a:defRPr>
            </a:lvl2pPr>
            <a:lvl3pPr marL="877824" indent="0" algn="l" rtl="0" eaLnBrk="1" latinLnBrk="0" hangingPunct="1">
              <a:spcBef>
                <a:spcPct val="20000"/>
              </a:spcBef>
              <a:spcAft>
                <a:spcPts val="1000"/>
              </a:spcAft>
              <a:buClr>
                <a:schemeClr val="accent1"/>
              </a:buClr>
              <a:buFont typeface="Arial" panose="020B0604020202020204" pitchFamily="34" charset="0"/>
              <a:buNone/>
              <a:defRPr sz="2000" kern="1200">
                <a:solidFill>
                  <a:schemeClr val="bg2"/>
                </a:solidFill>
                <a:latin typeface="+mn-lt"/>
                <a:ea typeface="+mn-ea"/>
                <a:cs typeface="+mn-cs"/>
              </a:defRPr>
            </a:lvl3pPr>
            <a:lvl4pPr marL="11612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4pPr>
            <a:lvl5pPr marL="1389888" indent="0" algn="l" rtl="0" eaLnBrk="1" latinLnBrk="0" hangingPunct="1">
              <a:spcBef>
                <a:spcPct val="20000"/>
              </a:spcBef>
              <a:spcAft>
                <a:spcPts val="1000"/>
              </a:spcAft>
              <a:buClr>
                <a:schemeClr val="accent1"/>
              </a:buClr>
              <a:buFont typeface="Arial" panose="020B0604020202020204" pitchFamily="34" charset="0"/>
              <a:buNone/>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521208" indent="-457200">
              <a:buFont typeface="Arial" panose="020B0604020202020204" pitchFamily="34" charset="0"/>
              <a:buChar char="•"/>
            </a:pPr>
            <a:r>
              <a:rPr lang="vi-VN" sz="2400" b="0" i="0">
                <a:effectLst/>
                <a:latin typeface="muli"/>
              </a:rPr>
              <a:t>Nếu một lớp được kế thừa từ lớp trừu tượng thì lớp đó phải ghi đè tất cả các phương thức trừu tượng. Ví dụ:</a:t>
            </a:r>
            <a:endParaRPr lang="en-US" sz="2800"/>
          </a:p>
        </p:txBody>
      </p:sp>
      <p:pic>
        <p:nvPicPr>
          <p:cNvPr id="6" name="Picture 5">
            <a:extLst>
              <a:ext uri="{FF2B5EF4-FFF2-40B4-BE49-F238E27FC236}">
                <a16:creationId xmlns:a16="http://schemas.microsoft.com/office/drawing/2014/main" id="{DB11F755-F925-42E1-8BFD-3F0D8F2814A8}"/>
              </a:ext>
            </a:extLst>
          </p:cNvPr>
          <p:cNvPicPr>
            <a:picLocks noChangeAspect="1"/>
          </p:cNvPicPr>
          <p:nvPr/>
        </p:nvPicPr>
        <p:blipFill>
          <a:blip r:embed="rId2"/>
          <a:stretch>
            <a:fillRect/>
          </a:stretch>
        </p:blipFill>
        <p:spPr>
          <a:xfrm>
            <a:off x="762000" y="2965459"/>
            <a:ext cx="4727986" cy="3810330"/>
          </a:xfrm>
          <a:prstGeom prst="rect">
            <a:avLst/>
          </a:prstGeom>
        </p:spPr>
      </p:pic>
      <p:pic>
        <p:nvPicPr>
          <p:cNvPr id="7" name="Picture 6">
            <a:extLst>
              <a:ext uri="{FF2B5EF4-FFF2-40B4-BE49-F238E27FC236}">
                <a16:creationId xmlns:a16="http://schemas.microsoft.com/office/drawing/2014/main" id="{C3622C0D-6D18-41EE-A965-36685D1F8D75}"/>
              </a:ext>
            </a:extLst>
          </p:cNvPr>
          <p:cNvPicPr>
            <a:picLocks noChangeAspect="1"/>
          </p:cNvPicPr>
          <p:nvPr/>
        </p:nvPicPr>
        <p:blipFill>
          <a:blip r:embed="rId3"/>
          <a:stretch>
            <a:fillRect/>
          </a:stretch>
        </p:blipFill>
        <p:spPr>
          <a:xfrm>
            <a:off x="5638800" y="4224300"/>
            <a:ext cx="3429004" cy="914400"/>
          </a:xfrm>
          <a:prstGeom prst="rect">
            <a:avLst/>
          </a:prstGeom>
        </p:spPr>
      </p:pic>
      <p:sp>
        <p:nvSpPr>
          <p:cNvPr id="5" name="TextBox 4">
            <a:extLst>
              <a:ext uri="{FF2B5EF4-FFF2-40B4-BE49-F238E27FC236}">
                <a16:creationId xmlns:a16="http://schemas.microsoft.com/office/drawing/2014/main" id="{C308AEB4-5DE5-45FE-9C1A-3DBD739F768D}"/>
              </a:ext>
            </a:extLst>
          </p:cNvPr>
          <p:cNvSpPr txBox="1"/>
          <p:nvPr/>
        </p:nvSpPr>
        <p:spPr>
          <a:xfrm>
            <a:off x="5638800" y="3352800"/>
            <a:ext cx="2819400" cy="646331"/>
          </a:xfrm>
          <a:prstGeom prst="rect">
            <a:avLst/>
          </a:prstGeom>
          <a:noFill/>
        </p:spPr>
        <p:txBody>
          <a:bodyPr wrap="square" rtlCol="0">
            <a:spAutoFit/>
          </a:bodyPr>
          <a:lstStyle/>
          <a:p>
            <a:r>
              <a:rPr lang="en-US">
                <a:solidFill>
                  <a:schemeClr val="bg1"/>
                </a:solidFill>
              </a:rPr>
              <a:t>Kết quả khi chạy chương trình:</a:t>
            </a:r>
          </a:p>
        </p:txBody>
      </p:sp>
    </p:spTree>
    <p:extLst>
      <p:ext uri="{BB962C8B-B14F-4D97-AF65-F5344CB8AC3E}">
        <p14:creationId xmlns:p14="http://schemas.microsoft.com/office/powerpoint/2010/main" val="219674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0D2D-CB0F-4D23-85B4-20D8C3BB9BFE}"/>
              </a:ext>
            </a:extLst>
          </p:cNvPr>
          <p:cNvSpPr>
            <a:spLocks noGrp="1"/>
          </p:cNvSpPr>
          <p:nvPr>
            <p:ph type="title"/>
          </p:nvPr>
        </p:nvSpPr>
        <p:spPr/>
        <p:txBody>
          <a:bodyPr/>
          <a:lstStyle/>
          <a:p>
            <a:r>
              <a:rPr lang="en-US"/>
              <a:t>Problems</a:t>
            </a:r>
          </a:p>
        </p:txBody>
      </p:sp>
      <p:sp>
        <p:nvSpPr>
          <p:cNvPr id="3" name="Content Placeholder 2">
            <a:extLst>
              <a:ext uri="{FF2B5EF4-FFF2-40B4-BE49-F238E27FC236}">
                <a16:creationId xmlns:a16="http://schemas.microsoft.com/office/drawing/2014/main" id="{4636C132-A814-4F9C-BB78-77EDBFD67A85}"/>
              </a:ext>
            </a:extLst>
          </p:cNvPr>
          <p:cNvSpPr>
            <a:spLocks noGrp="1"/>
          </p:cNvSpPr>
          <p:nvPr>
            <p:ph idx="1"/>
          </p:nvPr>
        </p:nvSpPr>
        <p:spPr/>
        <p:txBody>
          <a:bodyPr/>
          <a:lstStyle/>
          <a:p>
            <a:r>
              <a:rPr lang="en-US"/>
              <a:t>&lt;Các khó khăn khi thực hiện đề tài trong tuần&gt;</a:t>
            </a:r>
          </a:p>
          <a:p>
            <a:endParaRPr lang="en-US"/>
          </a:p>
        </p:txBody>
      </p:sp>
      <p:sp>
        <p:nvSpPr>
          <p:cNvPr id="8" name="TextBox 7">
            <a:extLst>
              <a:ext uri="{FF2B5EF4-FFF2-40B4-BE49-F238E27FC236}">
                <a16:creationId xmlns:a16="http://schemas.microsoft.com/office/drawing/2014/main" id="{1B64A4F5-C68A-4C7E-B377-B56E6E43E860}"/>
              </a:ext>
            </a:extLst>
          </p:cNvPr>
          <p:cNvSpPr txBox="1"/>
          <p:nvPr/>
        </p:nvSpPr>
        <p:spPr>
          <a:xfrm>
            <a:off x="533400" y="2209800"/>
            <a:ext cx="7726680" cy="872034"/>
          </a:xfrm>
          <a:prstGeom prst="rect">
            <a:avLst/>
          </a:prstGeom>
          <a:noFill/>
        </p:spPr>
        <p:txBody>
          <a:bodyPr wrap="square" rtlCol="0">
            <a:spAutoFit/>
          </a:bodyPr>
          <a:lstStyle/>
          <a:p>
            <a:pPr>
              <a:lnSpc>
                <a:spcPct val="150000"/>
              </a:lnSpc>
            </a:pPr>
            <a:r>
              <a:rPr lang="en-US">
                <a:solidFill>
                  <a:schemeClr val="bg1"/>
                </a:solidFill>
              </a:rPr>
              <a:t>Deadline nhiều, lịch kiểm tra dày, nên vẫn hạn chế thời gian để tìm hiểu, và làm quen với github.</a:t>
            </a:r>
          </a:p>
        </p:txBody>
      </p:sp>
    </p:spTree>
    <p:extLst>
      <p:ext uri="{BB962C8B-B14F-4D97-AF65-F5344CB8AC3E}">
        <p14:creationId xmlns:p14="http://schemas.microsoft.com/office/powerpoint/2010/main" val="2544355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err="1"/>
              <a:t>Kết</a:t>
            </a:r>
            <a:r>
              <a:rPr lang="en-US"/>
              <a:t> </a:t>
            </a:r>
            <a:r>
              <a:rPr lang="en-US" err="1"/>
              <a:t>thúc</a:t>
            </a:r>
            <a:endParaRPr lang="en-US"/>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14</a:t>
            </a:fld>
            <a:endParaRPr lang="en-US"/>
          </a:p>
        </p:txBody>
      </p:sp>
      <p:sp>
        <p:nvSpPr>
          <p:cNvPr id="3" name="Rectangle 2"/>
          <p:cNvSpPr>
            <a:spLocks noGrp="1"/>
          </p:cNvSpPr>
          <p:nvPr>
            <p:ph idx="1"/>
          </p:nvPr>
        </p:nvSpPr>
        <p:spPr>
          <a:xfrm>
            <a:off x="309562" y="5097329"/>
            <a:ext cx="8524875" cy="1143000"/>
          </a:xfrm>
        </p:spPr>
        <p:txBody>
          <a:bodyPr>
            <a:noAutofit/>
          </a:bodyPr>
          <a:lstStyle/>
          <a:p>
            <a:r>
              <a:rPr lang="en-US" sz="2800" b="1"/>
              <a:t>- </a:t>
            </a:r>
            <a:r>
              <a:rPr lang="en-US" sz="2800" b="1" err="1"/>
              <a:t>Tuần</a:t>
            </a:r>
            <a:r>
              <a:rPr lang="en-US" sz="2800" b="1"/>
              <a:t> </a:t>
            </a:r>
            <a:r>
              <a:rPr lang="en-US" sz="2800" b="1" err="1"/>
              <a:t>tiếp</a:t>
            </a:r>
            <a:r>
              <a:rPr lang="en-US" sz="2800" b="1"/>
              <a:t> </a:t>
            </a:r>
            <a:r>
              <a:rPr lang="en-US" sz="2800" b="1" err="1"/>
              <a:t>theo</a:t>
            </a:r>
            <a:r>
              <a:rPr lang="en-US" sz="2800" b="1"/>
              <a:t> </a:t>
            </a:r>
            <a:r>
              <a:rPr lang="en-US" sz="2800" b="1" err="1"/>
              <a:t>nhóm</a:t>
            </a:r>
            <a:r>
              <a:rPr lang="en-US" sz="2800" b="1"/>
              <a:t> </a:t>
            </a:r>
            <a:r>
              <a:rPr lang="en-US" sz="2800" b="1" err="1"/>
              <a:t>sẽ</a:t>
            </a:r>
            <a:r>
              <a:rPr lang="en-US" sz="2800" b="1"/>
              <a:t> </a:t>
            </a:r>
            <a:r>
              <a:rPr lang="en-US" sz="2800" b="1" err="1"/>
              <a:t>giới</a:t>
            </a:r>
            <a:r>
              <a:rPr lang="en-US" sz="2800" b="1"/>
              <a:t> </a:t>
            </a:r>
            <a:r>
              <a:rPr lang="en-US" sz="2800" b="1" err="1"/>
              <a:t>thiệu</a:t>
            </a:r>
            <a:r>
              <a:rPr lang="en-US" sz="2800" b="1"/>
              <a:t> </a:t>
            </a:r>
            <a:r>
              <a:rPr lang="en-US" sz="2800" b="1" err="1"/>
              <a:t>cho</a:t>
            </a:r>
            <a:r>
              <a:rPr lang="en-US" sz="2800" b="1"/>
              <a:t> </a:t>
            </a:r>
            <a:r>
              <a:rPr lang="en-US" sz="2800" b="1" err="1"/>
              <a:t>thầy</a:t>
            </a:r>
            <a:r>
              <a:rPr lang="en-US" sz="2800" b="1"/>
              <a:t> </a:t>
            </a:r>
            <a:r>
              <a:rPr lang="en-US" sz="2800" b="1" err="1"/>
              <a:t>và</a:t>
            </a:r>
            <a:r>
              <a:rPr lang="en-US" sz="2800" b="1"/>
              <a:t> </a:t>
            </a:r>
            <a:r>
              <a:rPr lang="en-US" sz="2800" b="1" err="1"/>
              <a:t>các</a:t>
            </a:r>
            <a:r>
              <a:rPr lang="en-US" sz="2800" b="1"/>
              <a:t> </a:t>
            </a:r>
            <a:r>
              <a:rPr lang="en-US" sz="2800" b="1" err="1"/>
              <a:t>bạn</a:t>
            </a:r>
            <a:r>
              <a:rPr lang="en-US" sz="2800" b="1"/>
              <a:t> </a:t>
            </a:r>
            <a:r>
              <a:rPr lang="en-US" sz="2800" b="1" err="1"/>
              <a:t>về</a:t>
            </a:r>
            <a:r>
              <a:rPr lang="en-US" sz="2800" b="1"/>
              <a:t> Interface </a:t>
            </a:r>
            <a:r>
              <a:rPr lang="en-US" sz="2800" b="1" err="1"/>
              <a:t>và</a:t>
            </a:r>
            <a:r>
              <a:rPr lang="en-US" sz="2800" b="1"/>
              <a:t> </a:t>
            </a:r>
            <a:r>
              <a:rPr lang="en-US" sz="2800" b="1" err="1"/>
              <a:t>tính</a:t>
            </a:r>
            <a:r>
              <a:rPr lang="en-US" sz="2800" b="1"/>
              <a:t> </a:t>
            </a:r>
            <a:r>
              <a:rPr lang="en-US" sz="2800" b="1" err="1"/>
              <a:t>đa</a:t>
            </a:r>
            <a:r>
              <a:rPr lang="en-US" sz="2800" b="1"/>
              <a:t> </a:t>
            </a:r>
            <a:r>
              <a:rPr lang="en-US" sz="2800" b="1" err="1"/>
              <a:t>hình</a:t>
            </a:r>
            <a:r>
              <a:rPr lang="en-US" sz="2800" b="1"/>
              <a:t> </a:t>
            </a:r>
            <a:r>
              <a:rPr lang="en-US" sz="2800" b="1" err="1"/>
              <a:t>trong</a:t>
            </a:r>
            <a:r>
              <a:rPr lang="en-US" sz="2800" b="1"/>
              <a:t> java.</a:t>
            </a:r>
          </a:p>
          <a:p>
            <a:endParaRPr lang="en-US" sz="1600"/>
          </a:p>
          <a:p>
            <a:endParaRPr lang="en-US" sz="1600"/>
          </a:p>
        </p:txBody>
      </p:sp>
      <p:sp>
        <p:nvSpPr>
          <p:cNvPr id="4" name="Cloud 3">
            <a:extLst>
              <a:ext uri="{FF2B5EF4-FFF2-40B4-BE49-F238E27FC236}">
                <a16:creationId xmlns:a16="http://schemas.microsoft.com/office/drawing/2014/main" id="{49318E02-AFCA-407F-9273-EC3603CFBE59}"/>
              </a:ext>
            </a:extLst>
          </p:cNvPr>
          <p:cNvSpPr/>
          <p:nvPr/>
        </p:nvSpPr>
        <p:spPr>
          <a:xfrm>
            <a:off x="381000" y="1789699"/>
            <a:ext cx="8191501" cy="2725453"/>
          </a:xfrm>
          <a:prstGeom prst="clou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a:solidFill>
                  <a:schemeClr val="bg1"/>
                </a:solidFill>
              </a:rPr>
              <a:t>Cảm ơn thầy và các bạn đã theo dõi phần báo cáo của nhóm</a:t>
            </a:r>
            <a:endParaRPr lang="vi-VN" sz="2400" b="1"/>
          </a:p>
        </p:txBody>
      </p:sp>
    </p:spTree>
    <p:extLst>
      <p:ext uri="{BB962C8B-B14F-4D97-AF65-F5344CB8AC3E}">
        <p14:creationId xmlns:p14="http://schemas.microsoft.com/office/powerpoint/2010/main" val="26728201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600"/>
                                        <p:tgtEl>
                                          <p:spTgt spid="3">
                                            <p:txEl>
                                              <p:pRg st="0" end="0"/>
                                            </p:txEl>
                                          </p:spTgt>
                                        </p:tgtEl>
                                      </p:cBhvr>
                                    </p:animEffect>
                                    <p:anim calcmode="lin" valueType="num">
                                      <p:cBhvr>
                                        <p:cTn id="8" dur="6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6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3" name="Rectangle 2"/>
          <p:cNvSpPr>
            <a:spLocks noGrp="1"/>
          </p:cNvSpPr>
          <p:nvPr>
            <p:ph idx="1"/>
          </p:nvPr>
        </p:nvSpPr>
        <p:spPr>
          <a:xfrm>
            <a:off x="466725" y="1219200"/>
            <a:ext cx="7726680" cy="860345"/>
          </a:xfrm>
        </p:spPr>
        <p:txBody>
          <a:bodyPr>
            <a:noAutofit/>
          </a:bodyPr>
          <a:lstStyle/>
          <a:p>
            <a:r>
              <a:rPr lang="en-US" sz="3200" err="1">
                <a:solidFill>
                  <a:srgbClr val="002060"/>
                </a:solidFill>
              </a:rPr>
              <a:t>Tính</a:t>
            </a:r>
            <a:r>
              <a:rPr lang="en-US" sz="3200">
                <a:solidFill>
                  <a:srgbClr val="002060"/>
                </a:solidFill>
              </a:rPr>
              <a:t> </a:t>
            </a:r>
            <a:r>
              <a:rPr lang="en-US" sz="3200" err="1">
                <a:solidFill>
                  <a:srgbClr val="002060"/>
                </a:solidFill>
              </a:rPr>
              <a:t>Kế</a:t>
            </a:r>
            <a:r>
              <a:rPr lang="en-US" sz="3200">
                <a:solidFill>
                  <a:srgbClr val="002060"/>
                </a:solidFill>
              </a:rPr>
              <a:t> </a:t>
            </a:r>
            <a:r>
              <a:rPr lang="en-US" sz="3200" err="1">
                <a:solidFill>
                  <a:srgbClr val="002060"/>
                </a:solidFill>
              </a:rPr>
              <a:t>thừa</a:t>
            </a:r>
            <a:r>
              <a:rPr lang="en-US" sz="3200">
                <a:solidFill>
                  <a:srgbClr val="002060"/>
                </a:solidFill>
              </a:rPr>
              <a:t> (Inheritance)</a:t>
            </a:r>
          </a:p>
          <a:p>
            <a:endParaRPr lang="en-US" sz="1600"/>
          </a:p>
        </p:txBody>
      </p:sp>
      <p:sp>
        <p:nvSpPr>
          <p:cNvPr id="4" name="TextBox 3">
            <a:extLst>
              <a:ext uri="{FF2B5EF4-FFF2-40B4-BE49-F238E27FC236}">
                <a16:creationId xmlns:a16="http://schemas.microsoft.com/office/drawing/2014/main" id="{A3FEC266-1AD0-43EF-AABD-8CB65FA9C9C7}"/>
              </a:ext>
            </a:extLst>
          </p:cNvPr>
          <p:cNvSpPr txBox="1"/>
          <p:nvPr/>
        </p:nvSpPr>
        <p:spPr>
          <a:xfrm>
            <a:off x="533400" y="1981200"/>
            <a:ext cx="4724400" cy="369332"/>
          </a:xfrm>
          <a:prstGeom prst="rect">
            <a:avLst/>
          </a:prstGeom>
          <a:noFill/>
        </p:spPr>
        <p:txBody>
          <a:bodyPr wrap="square" rtlCol="0">
            <a:spAutoFit/>
          </a:bodyPr>
          <a:lstStyle/>
          <a:p>
            <a:r>
              <a:rPr lang="en-US" b="1" err="1">
                <a:solidFill>
                  <a:srgbClr val="FF0000"/>
                </a:solidFill>
              </a:rPr>
              <a:t>Khái</a:t>
            </a:r>
            <a:r>
              <a:rPr lang="en-US" b="1">
                <a:solidFill>
                  <a:srgbClr val="FF0000"/>
                </a:solidFill>
              </a:rPr>
              <a:t> </a:t>
            </a:r>
            <a:r>
              <a:rPr lang="en-US" b="1" err="1">
                <a:solidFill>
                  <a:srgbClr val="FF0000"/>
                </a:solidFill>
              </a:rPr>
              <a:t>niệm</a:t>
            </a:r>
            <a:r>
              <a:rPr lang="en-US" b="1">
                <a:solidFill>
                  <a:srgbClr val="FF0000"/>
                </a:solidFill>
              </a:rPr>
              <a:t>:</a:t>
            </a:r>
          </a:p>
        </p:txBody>
      </p:sp>
      <p:sp>
        <p:nvSpPr>
          <p:cNvPr id="6" name="TextBox 5">
            <a:extLst>
              <a:ext uri="{FF2B5EF4-FFF2-40B4-BE49-F238E27FC236}">
                <a16:creationId xmlns:a16="http://schemas.microsoft.com/office/drawing/2014/main" id="{68FD922C-7322-4CCA-A388-DF101A7C1683}"/>
              </a:ext>
            </a:extLst>
          </p:cNvPr>
          <p:cNvSpPr txBox="1"/>
          <p:nvPr/>
        </p:nvSpPr>
        <p:spPr>
          <a:xfrm>
            <a:off x="777800" y="2451523"/>
            <a:ext cx="7086600" cy="211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solidFill>
              </a:rPr>
              <a:t>Kế thừa có nghĩa là thừa hưởng lại, ví dụ như tài sản của ba mẹ sẽ được giao lại cho con cái.</a:t>
            </a:r>
            <a:endParaRPr lang="en-US">
              <a:solidFill>
                <a:schemeClr val="bg1"/>
              </a:solidFill>
            </a:endParaRPr>
          </a:p>
          <a:p>
            <a:pPr marL="285750" indent="-285750">
              <a:lnSpc>
                <a:spcPct val="150000"/>
              </a:lnSpc>
              <a:buFont typeface="Arial" panose="020B0604020202020204" pitchFamily="34" charset="0"/>
              <a:buChar char="•"/>
            </a:pPr>
            <a:r>
              <a:rPr lang="vi-VN">
                <a:solidFill>
                  <a:schemeClr val="bg1"/>
                </a:solidFill>
              </a:rPr>
              <a:t>Kế thừa trong lập trình (Inheritance) có nghĩa là một lớp sẽ thừa hưởng lại những thuộc tính, phương thức từ lớp khác.</a:t>
            </a:r>
          </a:p>
          <a:p>
            <a:pPr marL="285750" indent="-285750">
              <a:lnSpc>
                <a:spcPct val="150000"/>
              </a:lnSpc>
              <a:buFont typeface="Arial" panose="020B0604020202020204" pitchFamily="34" charset="0"/>
              <a:buChar char="•"/>
            </a:pPr>
            <a:endParaRPr lang="en-US">
              <a:solidFill>
                <a:schemeClr val="bg1"/>
              </a:solidFill>
            </a:endParaRPr>
          </a:p>
        </p:txBody>
      </p:sp>
      <p:sp>
        <p:nvSpPr>
          <p:cNvPr id="7" name="TextBox 6">
            <a:extLst>
              <a:ext uri="{FF2B5EF4-FFF2-40B4-BE49-F238E27FC236}">
                <a16:creationId xmlns:a16="http://schemas.microsoft.com/office/drawing/2014/main" id="{F910CD2C-8498-465B-B3E5-EAD250769F12}"/>
              </a:ext>
            </a:extLst>
          </p:cNvPr>
          <p:cNvSpPr txBox="1"/>
          <p:nvPr/>
        </p:nvSpPr>
        <p:spPr>
          <a:xfrm>
            <a:off x="533400" y="4482677"/>
            <a:ext cx="4724400" cy="369332"/>
          </a:xfrm>
          <a:prstGeom prst="rect">
            <a:avLst/>
          </a:prstGeom>
          <a:noFill/>
        </p:spPr>
        <p:txBody>
          <a:bodyPr wrap="square" rtlCol="0">
            <a:spAutoFit/>
          </a:bodyPr>
          <a:lstStyle/>
          <a:p>
            <a:r>
              <a:rPr lang="en-US" b="1" err="1">
                <a:solidFill>
                  <a:srgbClr val="FF0000"/>
                </a:solidFill>
              </a:rPr>
              <a:t>Mục</a:t>
            </a:r>
            <a:r>
              <a:rPr lang="en-US" b="1">
                <a:solidFill>
                  <a:srgbClr val="FF0000"/>
                </a:solidFill>
              </a:rPr>
              <a:t> </a:t>
            </a:r>
            <a:r>
              <a:rPr lang="en-US" b="1" err="1">
                <a:solidFill>
                  <a:srgbClr val="FF0000"/>
                </a:solidFill>
              </a:rPr>
              <a:t>đích</a:t>
            </a:r>
            <a:r>
              <a:rPr lang="en-US" b="1">
                <a:solidFill>
                  <a:srgbClr val="FF0000"/>
                </a:solidFill>
              </a:rPr>
              <a:t> </a:t>
            </a:r>
            <a:r>
              <a:rPr lang="en-US" b="1" err="1">
                <a:solidFill>
                  <a:srgbClr val="FF0000"/>
                </a:solidFill>
              </a:rPr>
              <a:t>của</a:t>
            </a:r>
            <a:r>
              <a:rPr lang="en-US" b="1">
                <a:solidFill>
                  <a:srgbClr val="FF0000"/>
                </a:solidFill>
              </a:rPr>
              <a:t> </a:t>
            </a:r>
            <a:r>
              <a:rPr lang="en-US" b="1" err="1">
                <a:solidFill>
                  <a:srgbClr val="FF0000"/>
                </a:solidFill>
              </a:rPr>
              <a:t>kế</a:t>
            </a:r>
            <a:r>
              <a:rPr lang="en-US" b="1">
                <a:solidFill>
                  <a:srgbClr val="FF0000"/>
                </a:solidFill>
              </a:rPr>
              <a:t> </a:t>
            </a:r>
            <a:r>
              <a:rPr lang="en-US" b="1" err="1">
                <a:solidFill>
                  <a:srgbClr val="FF0000"/>
                </a:solidFill>
              </a:rPr>
              <a:t>thừa</a:t>
            </a:r>
            <a:r>
              <a:rPr lang="en-US" b="1">
                <a:solidFill>
                  <a:srgbClr val="FF0000"/>
                </a:solidFill>
              </a:rPr>
              <a:t>:</a:t>
            </a:r>
          </a:p>
        </p:txBody>
      </p:sp>
      <p:sp>
        <p:nvSpPr>
          <p:cNvPr id="8" name="TextBox 7">
            <a:extLst>
              <a:ext uri="{FF2B5EF4-FFF2-40B4-BE49-F238E27FC236}">
                <a16:creationId xmlns:a16="http://schemas.microsoft.com/office/drawing/2014/main" id="{7CB58117-E521-4F34-BE3B-5BB81073A276}"/>
              </a:ext>
            </a:extLst>
          </p:cNvPr>
          <p:cNvSpPr txBox="1"/>
          <p:nvPr/>
        </p:nvSpPr>
        <p:spPr>
          <a:xfrm>
            <a:off x="786765" y="4953000"/>
            <a:ext cx="7086600"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solidFill>
              </a:rPr>
              <a:t>Việc sử dụng kế thừa nhằm tái sử dụng code đã viết trước đó, thuận tiện trong việc bảo trì và nâng cấp chương trình.</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3" name="Rectangle 2"/>
          <p:cNvSpPr>
            <a:spLocks noGrp="1"/>
          </p:cNvSpPr>
          <p:nvPr>
            <p:ph idx="1"/>
          </p:nvPr>
        </p:nvSpPr>
        <p:spPr>
          <a:xfrm>
            <a:off x="466725" y="1219200"/>
            <a:ext cx="7726680" cy="860345"/>
          </a:xfrm>
        </p:spPr>
        <p:txBody>
          <a:bodyPr>
            <a:noAutofit/>
          </a:bodyPr>
          <a:lstStyle/>
          <a:p>
            <a:r>
              <a:rPr lang="en-US" sz="2400">
                <a:solidFill>
                  <a:srgbClr val="002060"/>
                </a:solidFill>
              </a:rPr>
              <a:t>1. </a:t>
            </a:r>
            <a:r>
              <a:rPr lang="en-US" sz="2400" err="1">
                <a:solidFill>
                  <a:srgbClr val="002060"/>
                </a:solidFill>
              </a:rPr>
              <a:t>Kế</a:t>
            </a:r>
            <a:r>
              <a:rPr lang="en-US" sz="2400">
                <a:solidFill>
                  <a:srgbClr val="002060"/>
                </a:solidFill>
              </a:rPr>
              <a:t> </a:t>
            </a:r>
            <a:r>
              <a:rPr lang="en-US" sz="2400" err="1">
                <a:solidFill>
                  <a:srgbClr val="002060"/>
                </a:solidFill>
              </a:rPr>
              <a:t>thừa</a:t>
            </a:r>
            <a:r>
              <a:rPr lang="en-US" sz="2400">
                <a:solidFill>
                  <a:srgbClr val="002060"/>
                </a:solidFill>
              </a:rPr>
              <a:t> class </a:t>
            </a:r>
            <a:r>
              <a:rPr lang="en-US" sz="2400" err="1">
                <a:solidFill>
                  <a:srgbClr val="002060"/>
                </a:solidFill>
              </a:rPr>
              <a:t>trong</a:t>
            </a:r>
            <a:r>
              <a:rPr lang="en-US" sz="2400">
                <a:solidFill>
                  <a:srgbClr val="002060"/>
                </a:solidFill>
              </a:rPr>
              <a:t> java</a:t>
            </a:r>
          </a:p>
          <a:p>
            <a:endParaRPr lang="en-US" sz="1600"/>
          </a:p>
        </p:txBody>
      </p:sp>
      <p:sp>
        <p:nvSpPr>
          <p:cNvPr id="6" name="TextBox 5">
            <a:extLst>
              <a:ext uri="{FF2B5EF4-FFF2-40B4-BE49-F238E27FC236}">
                <a16:creationId xmlns:a16="http://schemas.microsoft.com/office/drawing/2014/main" id="{68FD922C-7322-4CCA-A388-DF101A7C1683}"/>
              </a:ext>
            </a:extLst>
          </p:cNvPr>
          <p:cNvSpPr txBox="1"/>
          <p:nvPr/>
        </p:nvSpPr>
        <p:spPr>
          <a:xfrm>
            <a:off x="466724" y="1847659"/>
            <a:ext cx="8473441"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solidFill>
              </a:rPr>
              <a:t>Kế thừa class là sự liên hệ giữa hai class với nhau. Trong đó class được kế thừa (sub class) sẽ có toàn bộ các thuộc tính và phương thức trong class kế thừa (super class). </a:t>
            </a:r>
            <a:endParaRPr lang="en-US" b="1">
              <a:solidFill>
                <a:schemeClr val="bg1"/>
              </a:solidFill>
            </a:endParaRPr>
          </a:p>
        </p:txBody>
      </p:sp>
      <p:sp>
        <p:nvSpPr>
          <p:cNvPr id="8" name="TextBox 7">
            <a:extLst>
              <a:ext uri="{FF2B5EF4-FFF2-40B4-BE49-F238E27FC236}">
                <a16:creationId xmlns:a16="http://schemas.microsoft.com/office/drawing/2014/main" id="{7CB58117-E521-4F34-BE3B-5BB81073A276}"/>
              </a:ext>
            </a:extLst>
          </p:cNvPr>
          <p:cNvSpPr txBox="1"/>
          <p:nvPr/>
        </p:nvSpPr>
        <p:spPr>
          <a:xfrm>
            <a:off x="466386" y="3581400"/>
            <a:ext cx="7610475"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solidFill>
              </a:rPr>
              <a:t>Để khai báo kế thừa class trong Java chúng ta sử dụng cú pháp sau:</a:t>
            </a:r>
          </a:p>
          <a:p>
            <a:pPr marL="285750" indent="-285750">
              <a:lnSpc>
                <a:spcPct val="150000"/>
              </a:lnSpc>
              <a:buFont typeface="Arial" panose="020B0604020202020204" pitchFamily="34" charset="0"/>
              <a:buChar char="•"/>
            </a:pPr>
            <a:endParaRPr lang="vi-VN">
              <a:solidFill>
                <a:schemeClr val="bg1"/>
              </a:solidFill>
            </a:endParaRPr>
          </a:p>
        </p:txBody>
      </p:sp>
      <p:pic>
        <p:nvPicPr>
          <p:cNvPr id="13" name="Picture 12">
            <a:extLst>
              <a:ext uri="{FF2B5EF4-FFF2-40B4-BE49-F238E27FC236}">
                <a16:creationId xmlns:a16="http://schemas.microsoft.com/office/drawing/2014/main" id="{038FDE9B-F42F-4D41-A413-3703ABDEF73E}"/>
              </a:ext>
            </a:extLst>
          </p:cNvPr>
          <p:cNvPicPr>
            <a:picLocks noChangeAspect="1"/>
          </p:cNvPicPr>
          <p:nvPr/>
        </p:nvPicPr>
        <p:blipFill>
          <a:blip r:embed="rId3"/>
          <a:stretch>
            <a:fillRect/>
          </a:stretch>
        </p:blipFill>
        <p:spPr>
          <a:xfrm>
            <a:off x="913504" y="4179553"/>
            <a:ext cx="7239000" cy="1257114"/>
          </a:xfrm>
          <a:prstGeom prst="rect">
            <a:avLst/>
          </a:prstGeom>
        </p:spPr>
      </p:pic>
      <p:sp>
        <p:nvSpPr>
          <p:cNvPr id="14" name="TextBox 13">
            <a:extLst>
              <a:ext uri="{FF2B5EF4-FFF2-40B4-BE49-F238E27FC236}">
                <a16:creationId xmlns:a16="http://schemas.microsoft.com/office/drawing/2014/main" id="{2F94E73B-5F16-45F2-8DAF-E202515F5B40}"/>
              </a:ext>
            </a:extLst>
          </p:cNvPr>
          <p:cNvSpPr txBox="1"/>
          <p:nvPr/>
        </p:nvSpPr>
        <p:spPr>
          <a:xfrm>
            <a:off x="466386" y="5632123"/>
            <a:ext cx="6248400" cy="646331"/>
          </a:xfrm>
          <a:prstGeom prst="rect">
            <a:avLst/>
          </a:prstGeom>
          <a:noFill/>
        </p:spPr>
        <p:txBody>
          <a:bodyPr wrap="square" rtlCol="0">
            <a:spAutoFit/>
          </a:bodyPr>
          <a:lstStyle/>
          <a:p>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a:t>
            </a:r>
          </a:p>
          <a:p>
            <a:endParaRPr lang="en-US">
              <a:solidFill>
                <a:schemeClr val="bg1"/>
              </a:solidFill>
            </a:endParaRPr>
          </a:p>
        </p:txBody>
      </p:sp>
      <p:sp>
        <p:nvSpPr>
          <p:cNvPr id="16" name="TextBox 15">
            <a:extLst>
              <a:ext uri="{FF2B5EF4-FFF2-40B4-BE49-F238E27FC236}">
                <a16:creationId xmlns:a16="http://schemas.microsoft.com/office/drawing/2014/main" id="{99BFDE87-8EF4-4EBD-AF3C-780E6756CBC9}"/>
              </a:ext>
            </a:extLst>
          </p:cNvPr>
          <p:cNvSpPr txBox="1"/>
          <p:nvPr/>
        </p:nvSpPr>
        <p:spPr>
          <a:xfrm>
            <a:off x="710565" y="6000217"/>
            <a:ext cx="7239000" cy="1061829"/>
          </a:xfrm>
          <a:prstGeom prst="rect">
            <a:avLst/>
          </a:prstGeom>
          <a:noFill/>
        </p:spPr>
        <p:txBody>
          <a:bodyPr wrap="square" rtlCol="0">
            <a:spAutoFit/>
          </a:bodyPr>
          <a:lstStyle/>
          <a:p>
            <a:pPr marL="285750" indent="-285750">
              <a:buFont typeface="Arial" panose="020B0604020202020204" pitchFamily="34" charset="0"/>
              <a:buChar char="•"/>
            </a:pPr>
            <a:r>
              <a:rPr lang="en-US" err="1">
                <a:solidFill>
                  <a:schemeClr val="bg1"/>
                </a:solidFill>
              </a:rPr>
              <a:t>SubClassName</a:t>
            </a:r>
            <a:r>
              <a:rPr lang="en-US">
                <a:solidFill>
                  <a:schemeClr val="bg1"/>
                </a:solidFill>
              </a:rPr>
              <a:t> </a:t>
            </a:r>
            <a:r>
              <a:rPr lang="en-US" err="1">
                <a:solidFill>
                  <a:schemeClr val="bg1"/>
                </a:solidFill>
              </a:rPr>
              <a:t>là</a:t>
            </a:r>
            <a:r>
              <a:rPr lang="en-US">
                <a:solidFill>
                  <a:schemeClr val="bg1"/>
                </a:solidFill>
              </a:rPr>
              <a:t> </a:t>
            </a:r>
            <a:r>
              <a:rPr lang="en-US" err="1">
                <a:solidFill>
                  <a:schemeClr val="bg1"/>
                </a:solidFill>
              </a:rPr>
              <a:t>tên</a:t>
            </a:r>
            <a:r>
              <a:rPr lang="en-US">
                <a:solidFill>
                  <a:schemeClr val="bg1"/>
                </a:solidFill>
              </a:rPr>
              <a:t> </a:t>
            </a:r>
            <a:r>
              <a:rPr lang="en-US" err="1">
                <a:solidFill>
                  <a:schemeClr val="bg1"/>
                </a:solidFill>
              </a:rPr>
              <a:t>của</a:t>
            </a:r>
            <a:r>
              <a:rPr lang="en-US">
                <a:solidFill>
                  <a:schemeClr val="bg1"/>
                </a:solidFill>
              </a:rPr>
              <a:t> class con </a:t>
            </a:r>
            <a:r>
              <a:rPr lang="en-US" err="1">
                <a:solidFill>
                  <a:schemeClr val="bg1"/>
                </a:solidFill>
              </a:rPr>
              <a:t>các</a:t>
            </a:r>
            <a:r>
              <a:rPr lang="en-US">
                <a:solidFill>
                  <a:schemeClr val="bg1"/>
                </a:solidFill>
              </a:rPr>
              <a:t> </a:t>
            </a:r>
            <a:r>
              <a:rPr lang="en-US" err="1">
                <a:solidFill>
                  <a:schemeClr val="bg1"/>
                </a:solidFill>
              </a:rPr>
              <a:t>bạn</a:t>
            </a:r>
            <a:r>
              <a:rPr lang="en-US">
                <a:solidFill>
                  <a:schemeClr val="bg1"/>
                </a:solidFill>
              </a:rPr>
              <a:t> </a:t>
            </a:r>
            <a:r>
              <a:rPr lang="en-US" err="1">
                <a:solidFill>
                  <a:schemeClr val="bg1"/>
                </a:solidFill>
              </a:rPr>
              <a:t>muốn</a:t>
            </a:r>
            <a:r>
              <a:rPr lang="en-US">
                <a:solidFill>
                  <a:schemeClr val="bg1"/>
                </a:solidFill>
              </a:rPr>
              <a:t> </a:t>
            </a:r>
            <a:r>
              <a:rPr lang="en-US" err="1">
                <a:solidFill>
                  <a:schemeClr val="bg1"/>
                </a:solidFill>
              </a:rPr>
              <a:t>khai</a:t>
            </a:r>
            <a:r>
              <a:rPr lang="en-US">
                <a:solidFill>
                  <a:schemeClr val="bg1"/>
                </a:solidFill>
              </a:rPr>
              <a:t> </a:t>
            </a:r>
            <a:r>
              <a:rPr lang="en-US" err="1">
                <a:solidFill>
                  <a:schemeClr val="bg1"/>
                </a:solidFill>
              </a:rPr>
              <a:t>báo</a:t>
            </a:r>
            <a:r>
              <a:rPr lang="en-US">
                <a:solidFill>
                  <a:schemeClr val="bg1"/>
                </a:solidFill>
              </a:rPr>
              <a:t>.</a:t>
            </a:r>
          </a:p>
          <a:p>
            <a:pPr marL="285750" indent="-285750">
              <a:lnSpc>
                <a:spcPct val="150000"/>
              </a:lnSpc>
              <a:buFont typeface="Arial" panose="020B0604020202020204" pitchFamily="34" charset="0"/>
              <a:buChar char="•"/>
            </a:pPr>
            <a:r>
              <a:rPr lang="en-US" err="1">
                <a:solidFill>
                  <a:schemeClr val="bg1"/>
                </a:solidFill>
              </a:rPr>
              <a:t>SuperClassName</a:t>
            </a:r>
            <a:r>
              <a:rPr lang="en-US">
                <a:solidFill>
                  <a:schemeClr val="bg1"/>
                </a:solidFill>
              </a:rPr>
              <a:t> </a:t>
            </a:r>
            <a:r>
              <a:rPr lang="en-US" err="1">
                <a:solidFill>
                  <a:schemeClr val="bg1"/>
                </a:solidFill>
              </a:rPr>
              <a:t>là</a:t>
            </a:r>
            <a:r>
              <a:rPr lang="en-US">
                <a:solidFill>
                  <a:schemeClr val="bg1"/>
                </a:solidFill>
              </a:rPr>
              <a:t> </a:t>
            </a:r>
            <a:r>
              <a:rPr lang="en-US" err="1">
                <a:solidFill>
                  <a:schemeClr val="bg1"/>
                </a:solidFill>
              </a:rPr>
              <a:t>tên</a:t>
            </a:r>
            <a:r>
              <a:rPr lang="en-US">
                <a:solidFill>
                  <a:schemeClr val="bg1"/>
                </a:solidFill>
              </a:rPr>
              <a:t> </a:t>
            </a:r>
            <a:r>
              <a:rPr lang="en-US" err="1">
                <a:solidFill>
                  <a:schemeClr val="bg1"/>
                </a:solidFill>
              </a:rPr>
              <a:t>của</a:t>
            </a:r>
            <a:r>
              <a:rPr lang="en-US">
                <a:solidFill>
                  <a:schemeClr val="bg1"/>
                </a:solidFill>
              </a:rPr>
              <a:t> class cha </a:t>
            </a:r>
            <a:r>
              <a:rPr lang="en-US" err="1">
                <a:solidFill>
                  <a:schemeClr val="bg1"/>
                </a:solidFill>
              </a:rPr>
              <a:t>các</a:t>
            </a:r>
            <a:r>
              <a:rPr lang="en-US">
                <a:solidFill>
                  <a:schemeClr val="bg1"/>
                </a:solidFill>
              </a:rPr>
              <a:t> </a:t>
            </a:r>
            <a:r>
              <a:rPr lang="en-US" err="1">
                <a:solidFill>
                  <a:schemeClr val="bg1"/>
                </a:solidFill>
              </a:rPr>
              <a:t>bạn</a:t>
            </a:r>
            <a:r>
              <a:rPr lang="en-US">
                <a:solidFill>
                  <a:schemeClr val="bg1"/>
                </a:solidFill>
              </a:rPr>
              <a:t> </a:t>
            </a:r>
            <a:r>
              <a:rPr lang="en-US" err="1">
                <a:solidFill>
                  <a:schemeClr val="bg1"/>
                </a:solidFill>
              </a:rPr>
              <a:t>muốn</a:t>
            </a:r>
            <a:r>
              <a:rPr lang="en-US">
                <a:solidFill>
                  <a:schemeClr val="bg1"/>
                </a:solidFill>
              </a:rPr>
              <a:t> </a:t>
            </a:r>
            <a:r>
              <a:rPr lang="en-US" err="1">
                <a:solidFill>
                  <a:schemeClr val="bg1"/>
                </a:solidFill>
              </a:rPr>
              <a:t>kế</a:t>
            </a:r>
            <a:r>
              <a:rPr lang="en-US">
                <a:solidFill>
                  <a:schemeClr val="bg1"/>
                </a:solidFill>
              </a:rPr>
              <a:t> </a:t>
            </a:r>
            <a:r>
              <a:rPr lang="en-US" err="1">
                <a:solidFill>
                  <a:schemeClr val="bg1"/>
                </a:solidFill>
              </a:rPr>
              <a:t>thừa</a:t>
            </a:r>
            <a:r>
              <a:rPr lang="en-US">
                <a:solidFill>
                  <a:schemeClr val="bg1"/>
                </a:solidFill>
              </a:rPr>
              <a:t>.</a:t>
            </a:r>
          </a:p>
          <a:p>
            <a:endParaRPr lang="en-US"/>
          </a:p>
        </p:txBody>
      </p:sp>
    </p:spTree>
    <p:extLst>
      <p:ext uri="{BB962C8B-B14F-4D97-AF65-F5344CB8AC3E}">
        <p14:creationId xmlns:p14="http://schemas.microsoft.com/office/powerpoint/2010/main" val="2201253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fade">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42C17B3-DDBA-4FF3-A479-C77892CEE36A}"/>
              </a:ext>
            </a:extLst>
          </p:cNvPr>
          <p:cNvSpPr>
            <a:spLocks noGrp="1"/>
          </p:cNvSpPr>
          <p:nvPr>
            <p:ph type="title"/>
          </p:nvPr>
        </p:nvSpPr>
        <p:spPr>
          <a:xfrm>
            <a:off x="466725" y="381198"/>
            <a:ext cx="4638674" cy="675926"/>
          </a:xfrm>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6" name="Rectangle 2">
            <a:extLst>
              <a:ext uri="{FF2B5EF4-FFF2-40B4-BE49-F238E27FC236}">
                <a16:creationId xmlns:a16="http://schemas.microsoft.com/office/drawing/2014/main" id="{C3A97AB7-15BE-420A-ACE4-86D6F82EF0AE}"/>
              </a:ext>
            </a:extLst>
          </p:cNvPr>
          <p:cNvSpPr>
            <a:spLocks noGrp="1"/>
          </p:cNvSpPr>
          <p:nvPr>
            <p:ph idx="1"/>
          </p:nvPr>
        </p:nvSpPr>
        <p:spPr>
          <a:xfrm>
            <a:off x="466725" y="1219200"/>
            <a:ext cx="7726680" cy="860345"/>
          </a:xfrm>
        </p:spPr>
        <p:txBody>
          <a:bodyPr>
            <a:noAutofit/>
          </a:bodyPr>
          <a:lstStyle/>
          <a:p>
            <a:r>
              <a:rPr lang="en-US" sz="2400">
                <a:solidFill>
                  <a:srgbClr val="002060"/>
                </a:solidFill>
              </a:rPr>
              <a:t>1. </a:t>
            </a:r>
            <a:r>
              <a:rPr lang="en-US" sz="2400" err="1">
                <a:solidFill>
                  <a:srgbClr val="002060"/>
                </a:solidFill>
              </a:rPr>
              <a:t>Kế</a:t>
            </a:r>
            <a:r>
              <a:rPr lang="en-US" sz="2400">
                <a:solidFill>
                  <a:srgbClr val="002060"/>
                </a:solidFill>
              </a:rPr>
              <a:t> </a:t>
            </a:r>
            <a:r>
              <a:rPr lang="en-US" sz="2400" err="1">
                <a:solidFill>
                  <a:srgbClr val="002060"/>
                </a:solidFill>
              </a:rPr>
              <a:t>thừa</a:t>
            </a:r>
            <a:r>
              <a:rPr lang="en-US" sz="2400">
                <a:solidFill>
                  <a:srgbClr val="002060"/>
                </a:solidFill>
              </a:rPr>
              <a:t> class </a:t>
            </a:r>
            <a:r>
              <a:rPr lang="en-US" sz="2400" err="1">
                <a:solidFill>
                  <a:srgbClr val="002060"/>
                </a:solidFill>
              </a:rPr>
              <a:t>trong</a:t>
            </a:r>
            <a:r>
              <a:rPr lang="en-US" sz="2400">
                <a:solidFill>
                  <a:srgbClr val="002060"/>
                </a:solidFill>
              </a:rPr>
              <a:t> java</a:t>
            </a:r>
          </a:p>
          <a:p>
            <a:endParaRPr lang="en-US" sz="1600"/>
          </a:p>
        </p:txBody>
      </p:sp>
      <p:sp>
        <p:nvSpPr>
          <p:cNvPr id="7" name="TextBox 6">
            <a:extLst>
              <a:ext uri="{FF2B5EF4-FFF2-40B4-BE49-F238E27FC236}">
                <a16:creationId xmlns:a16="http://schemas.microsoft.com/office/drawing/2014/main" id="{387F8DD2-91C8-4628-A925-FBF75DA8E8F6}"/>
              </a:ext>
            </a:extLst>
          </p:cNvPr>
          <p:cNvSpPr txBox="1"/>
          <p:nvPr/>
        </p:nvSpPr>
        <p:spPr>
          <a:xfrm>
            <a:off x="685800" y="1616428"/>
            <a:ext cx="7162800" cy="872034"/>
          </a:xfrm>
          <a:prstGeom prst="rect">
            <a:avLst/>
          </a:prstGeom>
          <a:noFill/>
        </p:spPr>
        <p:txBody>
          <a:bodyPr wrap="square" rtlCol="0">
            <a:spAutoFit/>
          </a:bodyPr>
          <a:lstStyle/>
          <a:p>
            <a:pPr>
              <a:lnSpc>
                <a:spcPct val="150000"/>
              </a:lnSpc>
            </a:pPr>
            <a:r>
              <a:rPr lang="en-US" err="1">
                <a:solidFill>
                  <a:schemeClr val="bg1"/>
                </a:solidFill>
              </a:rPr>
              <a:t>Ví</a:t>
            </a:r>
            <a:r>
              <a:rPr lang="en-US">
                <a:solidFill>
                  <a:schemeClr val="bg1"/>
                </a:solidFill>
              </a:rPr>
              <a:t> </a:t>
            </a:r>
            <a:r>
              <a:rPr lang="en-US" err="1">
                <a:solidFill>
                  <a:schemeClr val="bg1"/>
                </a:solidFill>
              </a:rPr>
              <a:t>dụ</a:t>
            </a:r>
            <a:r>
              <a:rPr lang="en-US">
                <a:solidFill>
                  <a:schemeClr val="bg1"/>
                </a:solidFill>
              </a:rPr>
              <a:t>: </a:t>
            </a:r>
            <a:r>
              <a:rPr lang="en-US" err="1">
                <a:solidFill>
                  <a:schemeClr val="bg1"/>
                </a:solidFill>
              </a:rPr>
              <a:t>Mình</a:t>
            </a:r>
            <a:r>
              <a:rPr lang="en-US">
                <a:solidFill>
                  <a:schemeClr val="bg1"/>
                </a:solidFill>
              </a:rPr>
              <a:t> </a:t>
            </a:r>
            <a:r>
              <a:rPr lang="en-US" err="1">
                <a:solidFill>
                  <a:schemeClr val="bg1"/>
                </a:solidFill>
              </a:rPr>
              <a:t>sẽ</a:t>
            </a:r>
            <a:r>
              <a:rPr lang="en-US">
                <a:solidFill>
                  <a:schemeClr val="bg1"/>
                </a:solidFill>
              </a:rPr>
              <a:t> </a:t>
            </a:r>
            <a:r>
              <a:rPr lang="en-US" err="1">
                <a:solidFill>
                  <a:schemeClr val="bg1"/>
                </a:solidFill>
              </a:rPr>
              <a:t>khai</a:t>
            </a:r>
            <a:r>
              <a:rPr lang="en-US">
                <a:solidFill>
                  <a:schemeClr val="bg1"/>
                </a:solidFill>
              </a:rPr>
              <a:t> </a:t>
            </a:r>
            <a:r>
              <a:rPr lang="en-US" err="1">
                <a:solidFill>
                  <a:schemeClr val="bg1"/>
                </a:solidFill>
              </a:rPr>
              <a:t>báo</a:t>
            </a:r>
            <a:r>
              <a:rPr lang="en-US">
                <a:solidFill>
                  <a:schemeClr val="bg1"/>
                </a:solidFill>
              </a:rPr>
              <a:t> 2 class Person </a:t>
            </a:r>
            <a:r>
              <a:rPr lang="en-US" err="1">
                <a:solidFill>
                  <a:schemeClr val="bg1"/>
                </a:solidFill>
              </a:rPr>
              <a:t>và</a:t>
            </a:r>
            <a:r>
              <a:rPr lang="en-US">
                <a:solidFill>
                  <a:schemeClr val="bg1"/>
                </a:solidFill>
              </a:rPr>
              <a:t> Student. </a:t>
            </a:r>
            <a:r>
              <a:rPr lang="en-US" err="1">
                <a:solidFill>
                  <a:schemeClr val="bg1"/>
                </a:solidFill>
              </a:rPr>
              <a:t>Trong</a:t>
            </a:r>
            <a:r>
              <a:rPr lang="en-US">
                <a:solidFill>
                  <a:schemeClr val="bg1"/>
                </a:solidFill>
              </a:rPr>
              <a:t> </a:t>
            </a:r>
            <a:r>
              <a:rPr lang="en-US" err="1">
                <a:solidFill>
                  <a:schemeClr val="bg1"/>
                </a:solidFill>
              </a:rPr>
              <a:t>đó</a:t>
            </a:r>
            <a:r>
              <a:rPr lang="en-US">
                <a:solidFill>
                  <a:schemeClr val="bg1"/>
                </a:solidFill>
              </a:rPr>
              <a:t> class Student </a:t>
            </a:r>
            <a:r>
              <a:rPr lang="en-US" err="1">
                <a:solidFill>
                  <a:schemeClr val="bg1"/>
                </a:solidFill>
              </a:rPr>
              <a:t>sẽ</a:t>
            </a:r>
            <a:r>
              <a:rPr lang="en-US">
                <a:solidFill>
                  <a:schemeClr val="bg1"/>
                </a:solidFill>
              </a:rPr>
              <a:t> </a:t>
            </a:r>
            <a:r>
              <a:rPr lang="en-US" err="1">
                <a:solidFill>
                  <a:schemeClr val="bg1"/>
                </a:solidFill>
              </a:rPr>
              <a:t>kế</a:t>
            </a:r>
            <a:r>
              <a:rPr lang="en-US">
                <a:solidFill>
                  <a:schemeClr val="bg1"/>
                </a:solidFill>
              </a:rPr>
              <a:t> </a:t>
            </a:r>
            <a:r>
              <a:rPr lang="en-US" err="1">
                <a:solidFill>
                  <a:schemeClr val="bg1"/>
                </a:solidFill>
              </a:rPr>
              <a:t>thừa</a:t>
            </a:r>
            <a:r>
              <a:rPr lang="en-US">
                <a:solidFill>
                  <a:schemeClr val="bg1"/>
                </a:solidFill>
              </a:rPr>
              <a:t> class Person. </a:t>
            </a:r>
          </a:p>
        </p:txBody>
      </p:sp>
      <p:sp>
        <p:nvSpPr>
          <p:cNvPr id="9" name="TextBox 8">
            <a:extLst>
              <a:ext uri="{FF2B5EF4-FFF2-40B4-BE49-F238E27FC236}">
                <a16:creationId xmlns:a16="http://schemas.microsoft.com/office/drawing/2014/main" id="{0D0D0A25-8523-4C76-8CA5-FF1115117675}"/>
              </a:ext>
            </a:extLst>
          </p:cNvPr>
          <p:cNvSpPr txBox="1"/>
          <p:nvPr/>
        </p:nvSpPr>
        <p:spPr>
          <a:xfrm>
            <a:off x="806824" y="2528047"/>
            <a:ext cx="1676400" cy="369332"/>
          </a:xfrm>
          <a:prstGeom prst="rect">
            <a:avLst/>
          </a:prstGeom>
          <a:noFill/>
        </p:spPr>
        <p:txBody>
          <a:bodyPr wrap="square" rtlCol="0">
            <a:spAutoFit/>
          </a:bodyPr>
          <a:lstStyle/>
          <a:p>
            <a:r>
              <a:rPr lang="en-US">
                <a:solidFill>
                  <a:schemeClr val="bg1"/>
                </a:solidFill>
              </a:rPr>
              <a:t>Class Person:</a:t>
            </a:r>
          </a:p>
        </p:txBody>
      </p:sp>
      <p:pic>
        <p:nvPicPr>
          <p:cNvPr id="10" name="Picture 9">
            <a:extLst>
              <a:ext uri="{FF2B5EF4-FFF2-40B4-BE49-F238E27FC236}">
                <a16:creationId xmlns:a16="http://schemas.microsoft.com/office/drawing/2014/main" id="{69107006-22F3-4029-8985-200D255F5F32}"/>
              </a:ext>
            </a:extLst>
          </p:cNvPr>
          <p:cNvPicPr>
            <a:picLocks noChangeAspect="1"/>
          </p:cNvPicPr>
          <p:nvPr/>
        </p:nvPicPr>
        <p:blipFill>
          <a:blip r:embed="rId2"/>
          <a:stretch>
            <a:fillRect/>
          </a:stretch>
        </p:blipFill>
        <p:spPr>
          <a:xfrm>
            <a:off x="152400" y="2890172"/>
            <a:ext cx="4876800" cy="3960621"/>
          </a:xfrm>
          <a:prstGeom prst="rect">
            <a:avLst/>
          </a:prstGeom>
        </p:spPr>
      </p:pic>
      <p:sp>
        <p:nvSpPr>
          <p:cNvPr id="11" name="TextBox 10">
            <a:extLst>
              <a:ext uri="{FF2B5EF4-FFF2-40B4-BE49-F238E27FC236}">
                <a16:creationId xmlns:a16="http://schemas.microsoft.com/office/drawing/2014/main" id="{6C818D8B-A9A5-4A77-9909-BC2D6D2E033C}"/>
              </a:ext>
            </a:extLst>
          </p:cNvPr>
          <p:cNvSpPr txBox="1"/>
          <p:nvPr/>
        </p:nvSpPr>
        <p:spPr>
          <a:xfrm>
            <a:off x="6019800" y="2488462"/>
            <a:ext cx="1940859" cy="369332"/>
          </a:xfrm>
          <a:prstGeom prst="rect">
            <a:avLst/>
          </a:prstGeom>
          <a:noFill/>
        </p:spPr>
        <p:txBody>
          <a:bodyPr wrap="square" rtlCol="0">
            <a:spAutoFit/>
          </a:bodyPr>
          <a:lstStyle/>
          <a:p>
            <a:r>
              <a:rPr lang="en-US">
                <a:solidFill>
                  <a:schemeClr val="bg1"/>
                </a:solidFill>
              </a:rPr>
              <a:t>Class Student:</a:t>
            </a:r>
          </a:p>
        </p:txBody>
      </p:sp>
      <p:pic>
        <p:nvPicPr>
          <p:cNvPr id="3" name="Picture 2">
            <a:extLst>
              <a:ext uri="{FF2B5EF4-FFF2-40B4-BE49-F238E27FC236}">
                <a16:creationId xmlns:a16="http://schemas.microsoft.com/office/drawing/2014/main" id="{50024C61-DD88-469E-B258-0C1BC088D19E}"/>
              </a:ext>
            </a:extLst>
          </p:cNvPr>
          <p:cNvPicPr>
            <a:picLocks noChangeAspect="1"/>
          </p:cNvPicPr>
          <p:nvPr/>
        </p:nvPicPr>
        <p:blipFill>
          <a:blip r:embed="rId3"/>
          <a:stretch>
            <a:fillRect/>
          </a:stretch>
        </p:blipFill>
        <p:spPr>
          <a:xfrm>
            <a:off x="4775306" y="3038925"/>
            <a:ext cx="4582246" cy="3479061"/>
          </a:xfrm>
          <a:prstGeom prst="rect">
            <a:avLst/>
          </a:prstGeom>
        </p:spPr>
      </p:pic>
    </p:spTree>
    <p:extLst>
      <p:ext uri="{BB962C8B-B14F-4D97-AF65-F5344CB8AC3E}">
        <p14:creationId xmlns:p14="http://schemas.microsoft.com/office/powerpoint/2010/main" val="364260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42C17B3-DDBA-4FF3-A479-C77892CEE36A}"/>
              </a:ext>
            </a:extLst>
          </p:cNvPr>
          <p:cNvSpPr>
            <a:spLocks noGrp="1"/>
          </p:cNvSpPr>
          <p:nvPr>
            <p:ph type="title"/>
          </p:nvPr>
        </p:nvSpPr>
        <p:spPr>
          <a:xfrm>
            <a:off x="466725" y="381198"/>
            <a:ext cx="4638674" cy="675926"/>
          </a:xfrm>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6" name="Rectangle 2">
            <a:extLst>
              <a:ext uri="{FF2B5EF4-FFF2-40B4-BE49-F238E27FC236}">
                <a16:creationId xmlns:a16="http://schemas.microsoft.com/office/drawing/2014/main" id="{C3A97AB7-15BE-420A-ACE4-86D6F82EF0AE}"/>
              </a:ext>
            </a:extLst>
          </p:cNvPr>
          <p:cNvSpPr>
            <a:spLocks noGrp="1"/>
          </p:cNvSpPr>
          <p:nvPr>
            <p:ph idx="1"/>
          </p:nvPr>
        </p:nvSpPr>
        <p:spPr>
          <a:xfrm>
            <a:off x="466725" y="1219200"/>
            <a:ext cx="7726680" cy="860345"/>
          </a:xfrm>
        </p:spPr>
        <p:txBody>
          <a:bodyPr>
            <a:noAutofit/>
          </a:bodyPr>
          <a:lstStyle/>
          <a:p>
            <a:r>
              <a:rPr lang="en-US" sz="2400">
                <a:solidFill>
                  <a:srgbClr val="002060"/>
                </a:solidFill>
              </a:rPr>
              <a:t>2. </a:t>
            </a:r>
            <a:r>
              <a:rPr lang="en-US" sz="2400" err="1">
                <a:solidFill>
                  <a:srgbClr val="002060"/>
                </a:solidFill>
              </a:rPr>
              <a:t>Kế</a:t>
            </a:r>
            <a:r>
              <a:rPr lang="en-US" sz="2400">
                <a:solidFill>
                  <a:srgbClr val="002060"/>
                </a:solidFill>
              </a:rPr>
              <a:t> </a:t>
            </a:r>
            <a:r>
              <a:rPr lang="en-US" sz="2400" err="1">
                <a:solidFill>
                  <a:srgbClr val="002060"/>
                </a:solidFill>
              </a:rPr>
              <a:t>thừa</a:t>
            </a:r>
            <a:r>
              <a:rPr lang="en-US" sz="2400">
                <a:solidFill>
                  <a:srgbClr val="002060"/>
                </a:solidFill>
              </a:rPr>
              <a:t> class </a:t>
            </a:r>
            <a:r>
              <a:rPr lang="en-US" sz="2400" err="1">
                <a:solidFill>
                  <a:srgbClr val="002060"/>
                </a:solidFill>
              </a:rPr>
              <a:t>có</a:t>
            </a:r>
            <a:r>
              <a:rPr lang="en-US" sz="2400">
                <a:solidFill>
                  <a:srgbClr val="002060"/>
                </a:solidFill>
              </a:rPr>
              <a:t> Constructor</a:t>
            </a:r>
          </a:p>
          <a:p>
            <a:endParaRPr lang="en-US" sz="1600"/>
          </a:p>
        </p:txBody>
      </p:sp>
      <p:sp>
        <p:nvSpPr>
          <p:cNvPr id="4" name="TextBox 3">
            <a:extLst>
              <a:ext uri="{FF2B5EF4-FFF2-40B4-BE49-F238E27FC236}">
                <a16:creationId xmlns:a16="http://schemas.microsoft.com/office/drawing/2014/main" id="{9AE766DB-9F54-4DD7-8C08-68B37C076094}"/>
              </a:ext>
            </a:extLst>
          </p:cNvPr>
          <p:cNvSpPr txBox="1"/>
          <p:nvPr/>
        </p:nvSpPr>
        <p:spPr>
          <a:xfrm>
            <a:off x="647698" y="1759637"/>
            <a:ext cx="7583805" cy="1200329"/>
          </a:xfrm>
          <a:prstGeom prst="rect">
            <a:avLst/>
          </a:prstGeom>
          <a:noFill/>
        </p:spPr>
        <p:txBody>
          <a:bodyPr wrap="square" rtlCol="0">
            <a:spAutoFit/>
          </a:bodyPr>
          <a:lstStyle/>
          <a:p>
            <a:r>
              <a:rPr lang="en-US" err="1">
                <a:solidFill>
                  <a:schemeClr val="bg1"/>
                </a:solidFill>
              </a:rPr>
              <a:t>Khi</a:t>
            </a:r>
            <a:r>
              <a:rPr lang="en-US">
                <a:solidFill>
                  <a:schemeClr val="bg1"/>
                </a:solidFill>
              </a:rPr>
              <a:t> </a:t>
            </a:r>
            <a:r>
              <a:rPr lang="en-US" err="1">
                <a:solidFill>
                  <a:schemeClr val="bg1"/>
                </a:solidFill>
              </a:rPr>
              <a:t>kế</a:t>
            </a:r>
            <a:r>
              <a:rPr lang="en-US">
                <a:solidFill>
                  <a:schemeClr val="bg1"/>
                </a:solidFill>
              </a:rPr>
              <a:t> </a:t>
            </a:r>
            <a:r>
              <a:rPr lang="en-US" err="1">
                <a:solidFill>
                  <a:schemeClr val="bg1"/>
                </a:solidFill>
              </a:rPr>
              <a:t>thừa</a:t>
            </a:r>
            <a:r>
              <a:rPr lang="en-US">
                <a:solidFill>
                  <a:schemeClr val="bg1"/>
                </a:solidFill>
              </a:rPr>
              <a:t> </a:t>
            </a:r>
            <a:r>
              <a:rPr lang="en-US" err="1">
                <a:solidFill>
                  <a:schemeClr val="bg1"/>
                </a:solidFill>
              </a:rPr>
              <a:t>một</a:t>
            </a:r>
            <a:r>
              <a:rPr lang="en-US">
                <a:solidFill>
                  <a:schemeClr val="bg1"/>
                </a:solidFill>
              </a:rPr>
              <a:t> class </a:t>
            </a:r>
            <a:r>
              <a:rPr lang="en-US" err="1">
                <a:solidFill>
                  <a:schemeClr val="bg1"/>
                </a:solidFill>
              </a:rPr>
              <a:t>có</a:t>
            </a:r>
            <a:r>
              <a:rPr lang="en-US">
                <a:solidFill>
                  <a:schemeClr val="bg1"/>
                </a:solidFill>
              </a:rPr>
              <a:t> </a:t>
            </a:r>
            <a:r>
              <a:rPr lang="en-US" err="1">
                <a:solidFill>
                  <a:schemeClr val="bg1"/>
                </a:solidFill>
              </a:rPr>
              <a:t>khai</a:t>
            </a:r>
            <a:r>
              <a:rPr lang="en-US">
                <a:solidFill>
                  <a:schemeClr val="bg1"/>
                </a:solidFill>
              </a:rPr>
              <a:t> </a:t>
            </a:r>
            <a:r>
              <a:rPr lang="en-US" err="1">
                <a:solidFill>
                  <a:schemeClr val="bg1"/>
                </a:solidFill>
              </a:rPr>
              <a:t>báo</a:t>
            </a:r>
            <a:r>
              <a:rPr lang="en-US">
                <a:solidFill>
                  <a:schemeClr val="bg1"/>
                </a:solidFill>
              </a:rPr>
              <a:t> constructor, </a:t>
            </a:r>
            <a:r>
              <a:rPr lang="en-US" err="1">
                <a:solidFill>
                  <a:schemeClr val="bg1"/>
                </a:solidFill>
              </a:rPr>
              <a:t>thì</a:t>
            </a:r>
            <a:r>
              <a:rPr lang="en-US">
                <a:solidFill>
                  <a:schemeClr val="bg1"/>
                </a:solidFill>
              </a:rPr>
              <a:t> class con </a:t>
            </a:r>
            <a:r>
              <a:rPr lang="en-US" err="1">
                <a:solidFill>
                  <a:schemeClr val="bg1"/>
                </a:solidFill>
              </a:rPr>
              <a:t>bắt</a:t>
            </a:r>
            <a:r>
              <a:rPr lang="en-US">
                <a:solidFill>
                  <a:schemeClr val="bg1"/>
                </a:solidFill>
              </a:rPr>
              <a:t> </a:t>
            </a:r>
            <a:r>
              <a:rPr lang="en-US" err="1">
                <a:solidFill>
                  <a:schemeClr val="bg1"/>
                </a:solidFill>
              </a:rPr>
              <a:t>buộc</a:t>
            </a:r>
            <a:r>
              <a:rPr lang="en-US">
                <a:solidFill>
                  <a:schemeClr val="bg1"/>
                </a:solidFill>
              </a:rPr>
              <a:t> </a:t>
            </a:r>
            <a:r>
              <a:rPr lang="en-US" err="1">
                <a:solidFill>
                  <a:schemeClr val="bg1"/>
                </a:solidFill>
              </a:rPr>
              <a:t>cũng</a:t>
            </a:r>
            <a:r>
              <a:rPr lang="en-US">
                <a:solidFill>
                  <a:schemeClr val="bg1"/>
                </a:solidFill>
              </a:rPr>
              <a:t> </a:t>
            </a:r>
            <a:r>
              <a:rPr lang="en-US" err="1">
                <a:solidFill>
                  <a:schemeClr val="bg1"/>
                </a:solidFill>
              </a:rPr>
              <a:t>phải</a:t>
            </a:r>
            <a:r>
              <a:rPr lang="en-US">
                <a:solidFill>
                  <a:schemeClr val="bg1"/>
                </a:solidFill>
              </a:rPr>
              <a:t> </a:t>
            </a:r>
            <a:r>
              <a:rPr lang="en-US" err="1">
                <a:solidFill>
                  <a:schemeClr val="bg1"/>
                </a:solidFill>
              </a:rPr>
              <a:t>khai</a:t>
            </a:r>
            <a:r>
              <a:rPr lang="en-US">
                <a:solidFill>
                  <a:schemeClr val="bg1"/>
                </a:solidFill>
              </a:rPr>
              <a:t> </a:t>
            </a:r>
            <a:r>
              <a:rPr lang="en-US" err="1">
                <a:solidFill>
                  <a:schemeClr val="bg1"/>
                </a:solidFill>
              </a:rPr>
              <a:t>báo</a:t>
            </a:r>
            <a:r>
              <a:rPr lang="en-US">
                <a:solidFill>
                  <a:schemeClr val="bg1"/>
                </a:solidFill>
              </a:rPr>
              <a:t> constructor, </a:t>
            </a:r>
            <a:r>
              <a:rPr lang="en-US" err="1">
                <a:solidFill>
                  <a:schemeClr val="bg1"/>
                </a:solidFill>
              </a:rPr>
              <a:t>nếu</a:t>
            </a:r>
            <a:r>
              <a:rPr lang="en-US">
                <a:solidFill>
                  <a:schemeClr val="bg1"/>
                </a:solidFill>
              </a:rPr>
              <a:t> </a:t>
            </a:r>
            <a:r>
              <a:rPr lang="en-US" err="1">
                <a:solidFill>
                  <a:schemeClr val="bg1"/>
                </a:solidFill>
              </a:rPr>
              <a:t>không</a:t>
            </a:r>
            <a:r>
              <a:rPr lang="en-US">
                <a:solidFill>
                  <a:schemeClr val="bg1"/>
                </a:solidFill>
              </a:rPr>
              <a:t> </a:t>
            </a:r>
            <a:r>
              <a:rPr lang="en-US" err="1">
                <a:solidFill>
                  <a:schemeClr val="bg1"/>
                </a:solidFill>
              </a:rPr>
              <a:t>trình</a:t>
            </a:r>
            <a:r>
              <a:rPr lang="en-US">
                <a:solidFill>
                  <a:schemeClr val="bg1"/>
                </a:solidFill>
              </a:rPr>
              <a:t> </a:t>
            </a:r>
            <a:r>
              <a:rPr lang="en-US" err="1">
                <a:solidFill>
                  <a:schemeClr val="bg1"/>
                </a:solidFill>
              </a:rPr>
              <a:t>biên</a:t>
            </a:r>
            <a:r>
              <a:rPr lang="en-US">
                <a:solidFill>
                  <a:schemeClr val="bg1"/>
                </a:solidFill>
              </a:rPr>
              <a:t> </a:t>
            </a:r>
            <a:r>
              <a:rPr lang="en-US" err="1">
                <a:solidFill>
                  <a:schemeClr val="bg1"/>
                </a:solidFill>
              </a:rPr>
              <a:t>dịch</a:t>
            </a:r>
            <a:r>
              <a:rPr lang="en-US">
                <a:solidFill>
                  <a:schemeClr val="bg1"/>
                </a:solidFill>
              </a:rPr>
              <a:t> </a:t>
            </a:r>
            <a:r>
              <a:rPr lang="en-US" err="1">
                <a:solidFill>
                  <a:schemeClr val="bg1"/>
                </a:solidFill>
              </a:rPr>
              <a:t>sẽ</a:t>
            </a:r>
            <a:r>
              <a:rPr lang="en-US">
                <a:solidFill>
                  <a:schemeClr val="bg1"/>
                </a:solidFill>
              </a:rPr>
              <a:t> </a:t>
            </a:r>
            <a:r>
              <a:rPr lang="en-US" err="1">
                <a:solidFill>
                  <a:schemeClr val="bg1"/>
                </a:solidFill>
              </a:rPr>
              <a:t>báo</a:t>
            </a:r>
            <a:r>
              <a:rPr lang="en-US">
                <a:solidFill>
                  <a:schemeClr val="bg1"/>
                </a:solidFill>
              </a:rPr>
              <a:t> </a:t>
            </a:r>
            <a:r>
              <a:rPr lang="en-US" err="1">
                <a:solidFill>
                  <a:schemeClr val="bg1"/>
                </a:solidFill>
              </a:rPr>
              <a:t>lỗi</a:t>
            </a:r>
            <a:r>
              <a:rPr lang="en-US">
                <a:solidFill>
                  <a:schemeClr val="bg1"/>
                </a:solidFill>
              </a:rPr>
              <a:t>.</a:t>
            </a:r>
          </a:p>
          <a:p>
            <a:endParaRPr lang="en-US"/>
          </a:p>
          <a:p>
            <a:endParaRPr lang="en-US"/>
          </a:p>
        </p:txBody>
      </p:sp>
      <p:pic>
        <p:nvPicPr>
          <p:cNvPr id="10" name="Picture 9">
            <a:extLst>
              <a:ext uri="{FF2B5EF4-FFF2-40B4-BE49-F238E27FC236}">
                <a16:creationId xmlns:a16="http://schemas.microsoft.com/office/drawing/2014/main" id="{917FEF50-5D6C-4F5B-A94C-FDAB02BBE865}"/>
              </a:ext>
            </a:extLst>
          </p:cNvPr>
          <p:cNvPicPr>
            <a:picLocks noChangeAspect="1"/>
          </p:cNvPicPr>
          <p:nvPr/>
        </p:nvPicPr>
        <p:blipFill>
          <a:blip r:embed="rId2"/>
          <a:stretch>
            <a:fillRect/>
          </a:stretch>
        </p:blipFill>
        <p:spPr>
          <a:xfrm>
            <a:off x="1221442" y="3029129"/>
            <a:ext cx="5383306" cy="1310754"/>
          </a:xfrm>
          <a:prstGeom prst="rect">
            <a:avLst/>
          </a:prstGeom>
        </p:spPr>
      </p:pic>
      <p:pic>
        <p:nvPicPr>
          <p:cNvPr id="11" name="Picture 10">
            <a:extLst>
              <a:ext uri="{FF2B5EF4-FFF2-40B4-BE49-F238E27FC236}">
                <a16:creationId xmlns:a16="http://schemas.microsoft.com/office/drawing/2014/main" id="{C6068A51-3F68-44FD-B40C-295AE0DDD8E3}"/>
              </a:ext>
            </a:extLst>
          </p:cNvPr>
          <p:cNvPicPr>
            <a:picLocks noChangeAspect="1"/>
          </p:cNvPicPr>
          <p:nvPr/>
        </p:nvPicPr>
        <p:blipFill>
          <a:blip r:embed="rId3"/>
          <a:stretch>
            <a:fillRect/>
          </a:stretch>
        </p:blipFill>
        <p:spPr>
          <a:xfrm>
            <a:off x="1246094" y="5410001"/>
            <a:ext cx="5959356" cy="1200329"/>
          </a:xfrm>
          <a:prstGeom prst="rect">
            <a:avLst/>
          </a:prstGeom>
        </p:spPr>
      </p:pic>
      <p:sp>
        <p:nvSpPr>
          <p:cNvPr id="12" name="TextBox 11">
            <a:extLst>
              <a:ext uri="{FF2B5EF4-FFF2-40B4-BE49-F238E27FC236}">
                <a16:creationId xmlns:a16="http://schemas.microsoft.com/office/drawing/2014/main" id="{4F88F0E7-F5FC-451E-A772-F1B690AAAD93}"/>
              </a:ext>
            </a:extLst>
          </p:cNvPr>
          <p:cNvSpPr txBox="1"/>
          <p:nvPr/>
        </p:nvSpPr>
        <p:spPr>
          <a:xfrm>
            <a:off x="685800" y="2521471"/>
            <a:ext cx="3825689" cy="369332"/>
          </a:xfrm>
          <a:prstGeom prst="rect">
            <a:avLst/>
          </a:prstGeom>
          <a:noFill/>
        </p:spPr>
        <p:txBody>
          <a:bodyPr wrap="square" rtlCol="0">
            <a:spAutoFit/>
          </a:bodyPr>
          <a:lstStyle/>
          <a:p>
            <a:r>
              <a:rPr lang="en-US" err="1">
                <a:solidFill>
                  <a:schemeClr val="bg1"/>
                </a:solidFill>
              </a:rPr>
              <a:t>Trong</a:t>
            </a:r>
            <a:r>
              <a:rPr lang="en-US">
                <a:solidFill>
                  <a:schemeClr val="bg1"/>
                </a:solidFill>
              </a:rPr>
              <a:t> class Person </a:t>
            </a:r>
            <a:r>
              <a:rPr lang="en-US" err="1">
                <a:solidFill>
                  <a:schemeClr val="bg1"/>
                </a:solidFill>
              </a:rPr>
              <a:t>có</a:t>
            </a:r>
            <a:r>
              <a:rPr lang="en-US">
                <a:solidFill>
                  <a:schemeClr val="bg1"/>
                </a:solidFill>
              </a:rPr>
              <a:t> constructor :</a:t>
            </a:r>
          </a:p>
        </p:txBody>
      </p:sp>
      <p:sp>
        <p:nvSpPr>
          <p:cNvPr id="13" name="TextBox 12">
            <a:extLst>
              <a:ext uri="{FF2B5EF4-FFF2-40B4-BE49-F238E27FC236}">
                <a16:creationId xmlns:a16="http://schemas.microsoft.com/office/drawing/2014/main" id="{DC6C804D-9CA4-402F-A372-A244C98DE45F}"/>
              </a:ext>
            </a:extLst>
          </p:cNvPr>
          <p:cNvSpPr txBox="1"/>
          <p:nvPr/>
        </p:nvSpPr>
        <p:spPr>
          <a:xfrm>
            <a:off x="685799" y="4495800"/>
            <a:ext cx="7507605" cy="646331"/>
          </a:xfrm>
          <a:prstGeom prst="rect">
            <a:avLst/>
          </a:prstGeom>
          <a:noFill/>
        </p:spPr>
        <p:txBody>
          <a:bodyPr wrap="square" rtlCol="0">
            <a:spAutoFit/>
          </a:bodyPr>
          <a:lstStyle/>
          <a:p>
            <a:r>
              <a:rPr lang="en-US" err="1">
                <a:solidFill>
                  <a:schemeClr val="bg1"/>
                </a:solidFill>
              </a:rPr>
              <a:t>Vì</a:t>
            </a:r>
            <a:r>
              <a:rPr lang="en-US">
                <a:solidFill>
                  <a:schemeClr val="bg1"/>
                </a:solidFill>
              </a:rPr>
              <a:t> class Student </a:t>
            </a:r>
            <a:r>
              <a:rPr lang="en-US" err="1">
                <a:solidFill>
                  <a:schemeClr val="bg1"/>
                </a:solidFill>
              </a:rPr>
              <a:t>kế</a:t>
            </a:r>
            <a:r>
              <a:rPr lang="en-US">
                <a:solidFill>
                  <a:schemeClr val="bg1"/>
                </a:solidFill>
              </a:rPr>
              <a:t> </a:t>
            </a:r>
            <a:r>
              <a:rPr lang="en-US" err="1">
                <a:solidFill>
                  <a:schemeClr val="bg1"/>
                </a:solidFill>
              </a:rPr>
              <a:t>thừa</a:t>
            </a:r>
            <a:r>
              <a:rPr lang="en-US">
                <a:solidFill>
                  <a:schemeClr val="bg1"/>
                </a:solidFill>
              </a:rPr>
              <a:t> class Person </a:t>
            </a:r>
            <a:r>
              <a:rPr lang="en-US" err="1">
                <a:solidFill>
                  <a:schemeClr val="bg1"/>
                </a:solidFill>
              </a:rPr>
              <a:t>nên</a:t>
            </a:r>
            <a:r>
              <a:rPr lang="en-US">
                <a:solidFill>
                  <a:schemeClr val="bg1"/>
                </a:solidFill>
              </a:rPr>
              <a:t> class Student </a:t>
            </a:r>
            <a:r>
              <a:rPr lang="en-US" err="1">
                <a:solidFill>
                  <a:schemeClr val="bg1"/>
                </a:solidFill>
              </a:rPr>
              <a:t>cũng</a:t>
            </a:r>
            <a:r>
              <a:rPr lang="en-US">
                <a:solidFill>
                  <a:schemeClr val="bg1"/>
                </a:solidFill>
              </a:rPr>
              <a:t> </a:t>
            </a:r>
            <a:r>
              <a:rPr lang="en-US" err="1">
                <a:solidFill>
                  <a:schemeClr val="bg1"/>
                </a:solidFill>
              </a:rPr>
              <a:t>phải</a:t>
            </a:r>
            <a:r>
              <a:rPr lang="en-US">
                <a:solidFill>
                  <a:schemeClr val="bg1"/>
                </a:solidFill>
              </a:rPr>
              <a:t> </a:t>
            </a:r>
            <a:r>
              <a:rPr lang="en-US" err="1">
                <a:solidFill>
                  <a:schemeClr val="bg1"/>
                </a:solidFill>
              </a:rPr>
              <a:t>khai</a:t>
            </a:r>
            <a:r>
              <a:rPr lang="en-US">
                <a:solidFill>
                  <a:schemeClr val="bg1"/>
                </a:solidFill>
              </a:rPr>
              <a:t> </a:t>
            </a:r>
            <a:r>
              <a:rPr lang="en-US" err="1">
                <a:solidFill>
                  <a:schemeClr val="bg1"/>
                </a:solidFill>
              </a:rPr>
              <a:t>báo</a:t>
            </a:r>
            <a:r>
              <a:rPr lang="en-US">
                <a:solidFill>
                  <a:schemeClr val="bg1"/>
                </a:solidFill>
              </a:rPr>
              <a:t> constructor:</a:t>
            </a:r>
          </a:p>
        </p:txBody>
      </p:sp>
    </p:spTree>
    <p:extLst>
      <p:ext uri="{BB962C8B-B14F-4D97-AF65-F5344CB8AC3E}">
        <p14:creationId xmlns:p14="http://schemas.microsoft.com/office/powerpoint/2010/main" val="35528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94DE6EE-FB1B-4340-8691-ACE7DD20DEC9}"/>
              </a:ext>
            </a:extLst>
          </p:cNvPr>
          <p:cNvSpPr>
            <a:spLocks noGrp="1"/>
          </p:cNvSpPr>
          <p:nvPr>
            <p:ph type="title"/>
          </p:nvPr>
        </p:nvSpPr>
        <p:spPr>
          <a:xfrm>
            <a:off x="466725" y="381198"/>
            <a:ext cx="4638674" cy="675926"/>
          </a:xfrm>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5" name="Rectangle 2">
            <a:extLst>
              <a:ext uri="{FF2B5EF4-FFF2-40B4-BE49-F238E27FC236}">
                <a16:creationId xmlns:a16="http://schemas.microsoft.com/office/drawing/2014/main" id="{FD773487-F35C-4867-B01C-A5FEC249CEE0}"/>
              </a:ext>
            </a:extLst>
          </p:cNvPr>
          <p:cNvSpPr>
            <a:spLocks noGrp="1"/>
          </p:cNvSpPr>
          <p:nvPr>
            <p:ph idx="1"/>
          </p:nvPr>
        </p:nvSpPr>
        <p:spPr>
          <a:xfrm>
            <a:off x="466725" y="1219200"/>
            <a:ext cx="7726680" cy="860345"/>
          </a:xfrm>
        </p:spPr>
        <p:txBody>
          <a:bodyPr>
            <a:noAutofit/>
          </a:bodyPr>
          <a:lstStyle/>
          <a:p>
            <a:r>
              <a:rPr lang="en-US" sz="2400">
                <a:solidFill>
                  <a:srgbClr val="002060"/>
                </a:solidFill>
              </a:rPr>
              <a:t>3. </a:t>
            </a:r>
            <a:r>
              <a:rPr lang="en-US" sz="2400" err="1">
                <a:solidFill>
                  <a:srgbClr val="002060"/>
                </a:solidFill>
              </a:rPr>
              <a:t>Từ</a:t>
            </a:r>
            <a:r>
              <a:rPr lang="en-US" sz="2400">
                <a:solidFill>
                  <a:srgbClr val="002060"/>
                </a:solidFill>
              </a:rPr>
              <a:t> </a:t>
            </a:r>
            <a:r>
              <a:rPr lang="en-US" sz="2400" err="1">
                <a:solidFill>
                  <a:srgbClr val="002060"/>
                </a:solidFill>
              </a:rPr>
              <a:t>khóa</a:t>
            </a:r>
            <a:r>
              <a:rPr lang="en-US" sz="2400">
                <a:solidFill>
                  <a:srgbClr val="002060"/>
                </a:solidFill>
              </a:rPr>
              <a:t> super</a:t>
            </a:r>
          </a:p>
          <a:p>
            <a:endParaRPr lang="en-US" sz="1600"/>
          </a:p>
        </p:txBody>
      </p:sp>
      <p:sp>
        <p:nvSpPr>
          <p:cNvPr id="6" name="TextBox 5">
            <a:extLst>
              <a:ext uri="{FF2B5EF4-FFF2-40B4-BE49-F238E27FC236}">
                <a16:creationId xmlns:a16="http://schemas.microsoft.com/office/drawing/2014/main" id="{A9225CA4-89D0-4F09-9CAD-D7DF9FB4C1CF}"/>
              </a:ext>
            </a:extLst>
          </p:cNvPr>
          <p:cNvSpPr txBox="1"/>
          <p:nvPr/>
        </p:nvSpPr>
        <p:spPr>
          <a:xfrm>
            <a:off x="685800" y="1752600"/>
            <a:ext cx="7848600" cy="1477328"/>
          </a:xfrm>
          <a:prstGeom prst="rect">
            <a:avLst/>
          </a:prstGeom>
          <a:noFill/>
        </p:spPr>
        <p:txBody>
          <a:bodyPr wrap="square" rtlCol="0">
            <a:spAutoFit/>
          </a:bodyPr>
          <a:lstStyle/>
          <a:p>
            <a:pPr algn="just"/>
            <a:r>
              <a:rPr lang="vi-VN">
                <a:solidFill>
                  <a:schemeClr val="bg1"/>
                </a:solidFill>
              </a:rPr>
              <a:t>Trong trường hợp class con khai báo lại các phương thức và thuộc tính trong class cha mà vẫn muốn đứng ở class con có thể gọi lại các </a:t>
            </a:r>
            <a:r>
              <a:rPr lang="en-US" err="1">
                <a:solidFill>
                  <a:schemeClr val="bg1"/>
                </a:solidFill>
              </a:rPr>
              <a:t>ph</a:t>
            </a:r>
            <a:r>
              <a:rPr lang="vi-VN">
                <a:solidFill>
                  <a:schemeClr val="bg1"/>
                </a:solidFill>
              </a:rPr>
              <a:t>ư</a:t>
            </a:r>
            <a:r>
              <a:rPr lang="en-US" err="1">
                <a:solidFill>
                  <a:schemeClr val="bg1"/>
                </a:solidFill>
              </a:rPr>
              <a:t>ơng</a:t>
            </a:r>
            <a:r>
              <a:rPr lang="en-US">
                <a:solidFill>
                  <a:schemeClr val="bg1"/>
                </a:solidFill>
              </a:rPr>
              <a:t> </a:t>
            </a:r>
            <a:r>
              <a:rPr lang="en-US" err="1">
                <a:solidFill>
                  <a:schemeClr val="bg1"/>
                </a:solidFill>
              </a:rPr>
              <a:t>thức</a:t>
            </a:r>
            <a:r>
              <a:rPr lang="vi-VN">
                <a:solidFill>
                  <a:schemeClr val="bg1"/>
                </a:solidFill>
              </a:rPr>
              <a:t> bị ghi đ</a:t>
            </a:r>
            <a:r>
              <a:rPr lang="en-US">
                <a:solidFill>
                  <a:schemeClr val="bg1"/>
                </a:solidFill>
              </a:rPr>
              <a:t>è</a:t>
            </a:r>
            <a:r>
              <a:rPr lang="vi-VN">
                <a:solidFill>
                  <a:schemeClr val="bg1"/>
                </a:solidFill>
              </a:rPr>
              <a:t> đó trong class cha thì chúng ta sử dụng từ khóa super.</a:t>
            </a:r>
          </a:p>
          <a:p>
            <a:endParaRPr lang="vi-VN"/>
          </a:p>
          <a:p>
            <a:endParaRPr lang="en-US"/>
          </a:p>
        </p:txBody>
      </p:sp>
      <p:sp>
        <p:nvSpPr>
          <p:cNvPr id="8" name="TextBox 7">
            <a:extLst>
              <a:ext uri="{FF2B5EF4-FFF2-40B4-BE49-F238E27FC236}">
                <a16:creationId xmlns:a16="http://schemas.microsoft.com/office/drawing/2014/main" id="{9F0FE4FC-58E1-40A3-8DAF-E45EFD835351}"/>
              </a:ext>
            </a:extLst>
          </p:cNvPr>
          <p:cNvSpPr txBox="1"/>
          <p:nvPr/>
        </p:nvSpPr>
        <p:spPr>
          <a:xfrm>
            <a:off x="533400" y="2768263"/>
            <a:ext cx="5486400" cy="923330"/>
          </a:xfrm>
          <a:prstGeom prst="rect">
            <a:avLst/>
          </a:prstGeom>
          <a:noFill/>
        </p:spPr>
        <p:txBody>
          <a:bodyPr wrap="square" rtlCol="0">
            <a:spAutoFit/>
          </a:bodyPr>
          <a:lstStyle/>
          <a:p>
            <a:r>
              <a:rPr lang="en-US">
                <a:solidFill>
                  <a:schemeClr val="bg1"/>
                </a:solidFill>
              </a:rPr>
              <a:t>VD: </a:t>
            </a:r>
            <a:r>
              <a:rPr lang="en-US" err="1">
                <a:solidFill>
                  <a:schemeClr val="bg1"/>
                </a:solidFill>
              </a:rPr>
              <a:t>Mình</a:t>
            </a:r>
            <a:r>
              <a:rPr lang="en-US">
                <a:solidFill>
                  <a:schemeClr val="bg1"/>
                </a:solidFill>
              </a:rPr>
              <a:t> </a:t>
            </a:r>
            <a:r>
              <a:rPr lang="en-US" err="1">
                <a:solidFill>
                  <a:schemeClr val="bg1"/>
                </a:solidFill>
              </a:rPr>
              <a:t>có</a:t>
            </a:r>
            <a:r>
              <a:rPr lang="en-US">
                <a:solidFill>
                  <a:schemeClr val="bg1"/>
                </a:solidFill>
              </a:rPr>
              <a:t> </a:t>
            </a:r>
            <a:r>
              <a:rPr lang="en-US" err="1">
                <a:solidFill>
                  <a:schemeClr val="bg1"/>
                </a:solidFill>
              </a:rPr>
              <a:t>ví</a:t>
            </a:r>
            <a:r>
              <a:rPr lang="en-US">
                <a:solidFill>
                  <a:schemeClr val="bg1"/>
                </a:solidFill>
              </a:rPr>
              <a:t> </a:t>
            </a:r>
            <a:r>
              <a:rPr lang="en-US" err="1">
                <a:solidFill>
                  <a:schemeClr val="bg1"/>
                </a:solidFill>
              </a:rPr>
              <a:t>dụ</a:t>
            </a:r>
            <a:r>
              <a:rPr lang="en-US">
                <a:solidFill>
                  <a:schemeClr val="bg1"/>
                </a:solidFill>
              </a:rPr>
              <a:t> </a:t>
            </a:r>
            <a:r>
              <a:rPr lang="en-US" err="1">
                <a:solidFill>
                  <a:schemeClr val="bg1"/>
                </a:solidFill>
              </a:rPr>
              <a:t>sau</a:t>
            </a:r>
            <a:r>
              <a:rPr lang="en-US">
                <a:solidFill>
                  <a:schemeClr val="bg1"/>
                </a:solidFill>
              </a:rPr>
              <a:t> </a:t>
            </a:r>
            <a:r>
              <a:rPr lang="en-US" err="1">
                <a:solidFill>
                  <a:schemeClr val="bg1"/>
                </a:solidFill>
              </a:rPr>
              <a:t>cho</a:t>
            </a:r>
            <a:r>
              <a:rPr lang="en-US">
                <a:solidFill>
                  <a:schemeClr val="bg1"/>
                </a:solidFill>
              </a:rPr>
              <a:t> </a:t>
            </a:r>
            <a:r>
              <a:rPr lang="en-US" err="1">
                <a:solidFill>
                  <a:schemeClr val="bg1"/>
                </a:solidFill>
              </a:rPr>
              <a:t>các</a:t>
            </a:r>
            <a:r>
              <a:rPr lang="en-US">
                <a:solidFill>
                  <a:schemeClr val="bg1"/>
                </a:solidFill>
              </a:rPr>
              <a:t> </a:t>
            </a:r>
            <a:r>
              <a:rPr lang="en-US" err="1">
                <a:solidFill>
                  <a:schemeClr val="bg1"/>
                </a:solidFill>
              </a:rPr>
              <a:t>bạn</a:t>
            </a:r>
            <a:r>
              <a:rPr lang="en-US">
                <a:solidFill>
                  <a:schemeClr val="bg1"/>
                </a:solidFill>
              </a:rPr>
              <a:t> </a:t>
            </a:r>
            <a:r>
              <a:rPr lang="en-US" err="1">
                <a:solidFill>
                  <a:schemeClr val="bg1"/>
                </a:solidFill>
              </a:rPr>
              <a:t>dễ</a:t>
            </a:r>
            <a:r>
              <a:rPr lang="en-US">
                <a:solidFill>
                  <a:schemeClr val="bg1"/>
                </a:solidFill>
              </a:rPr>
              <a:t> </a:t>
            </a:r>
            <a:r>
              <a:rPr lang="en-US" err="1">
                <a:solidFill>
                  <a:schemeClr val="bg1"/>
                </a:solidFill>
              </a:rPr>
              <a:t>hiểu</a:t>
            </a:r>
            <a:r>
              <a:rPr lang="en-US">
                <a:solidFill>
                  <a:schemeClr val="bg1"/>
                </a:solidFill>
              </a:rPr>
              <a:t>.</a:t>
            </a:r>
          </a:p>
          <a:p>
            <a:endParaRPr lang="en-US"/>
          </a:p>
          <a:p>
            <a:endParaRPr lang="en-US"/>
          </a:p>
        </p:txBody>
      </p:sp>
      <p:sp>
        <p:nvSpPr>
          <p:cNvPr id="11" name="TextBox 10">
            <a:extLst>
              <a:ext uri="{FF2B5EF4-FFF2-40B4-BE49-F238E27FC236}">
                <a16:creationId xmlns:a16="http://schemas.microsoft.com/office/drawing/2014/main" id="{DDBDDA2C-15C6-4C7A-BAAE-6AA41232A305}"/>
              </a:ext>
            </a:extLst>
          </p:cNvPr>
          <p:cNvSpPr txBox="1"/>
          <p:nvPr/>
        </p:nvSpPr>
        <p:spPr>
          <a:xfrm>
            <a:off x="497822" y="3341811"/>
            <a:ext cx="2175553" cy="369332"/>
          </a:xfrm>
          <a:prstGeom prst="rect">
            <a:avLst/>
          </a:prstGeom>
          <a:noFill/>
        </p:spPr>
        <p:txBody>
          <a:bodyPr wrap="square" rtlCol="0">
            <a:spAutoFit/>
          </a:bodyPr>
          <a:lstStyle/>
          <a:p>
            <a:r>
              <a:rPr lang="en-US">
                <a:solidFill>
                  <a:schemeClr val="bg1"/>
                </a:solidFill>
              </a:rPr>
              <a:t>class Person:</a:t>
            </a:r>
          </a:p>
        </p:txBody>
      </p:sp>
      <p:sp>
        <p:nvSpPr>
          <p:cNvPr id="12" name="TextBox 11">
            <a:extLst>
              <a:ext uri="{FF2B5EF4-FFF2-40B4-BE49-F238E27FC236}">
                <a16:creationId xmlns:a16="http://schemas.microsoft.com/office/drawing/2014/main" id="{07213C7A-6463-46F4-8C39-3FF4C1A18116}"/>
              </a:ext>
            </a:extLst>
          </p:cNvPr>
          <p:cNvSpPr txBox="1"/>
          <p:nvPr/>
        </p:nvSpPr>
        <p:spPr>
          <a:xfrm>
            <a:off x="466725" y="4914142"/>
            <a:ext cx="2175553" cy="369332"/>
          </a:xfrm>
          <a:prstGeom prst="rect">
            <a:avLst/>
          </a:prstGeom>
          <a:noFill/>
        </p:spPr>
        <p:txBody>
          <a:bodyPr wrap="square" rtlCol="0">
            <a:spAutoFit/>
          </a:bodyPr>
          <a:lstStyle/>
          <a:p>
            <a:r>
              <a:rPr lang="en-US">
                <a:solidFill>
                  <a:schemeClr val="bg1"/>
                </a:solidFill>
              </a:rPr>
              <a:t>class Student:</a:t>
            </a:r>
          </a:p>
        </p:txBody>
      </p:sp>
      <p:pic>
        <p:nvPicPr>
          <p:cNvPr id="15" name="Picture 14">
            <a:extLst>
              <a:ext uri="{FF2B5EF4-FFF2-40B4-BE49-F238E27FC236}">
                <a16:creationId xmlns:a16="http://schemas.microsoft.com/office/drawing/2014/main" id="{8CC9D35D-BC98-404F-A84D-78329A5AD61E}"/>
              </a:ext>
            </a:extLst>
          </p:cNvPr>
          <p:cNvPicPr>
            <a:picLocks noChangeAspect="1"/>
          </p:cNvPicPr>
          <p:nvPr/>
        </p:nvPicPr>
        <p:blipFill>
          <a:blip r:embed="rId2"/>
          <a:stretch>
            <a:fillRect/>
          </a:stretch>
        </p:blipFill>
        <p:spPr>
          <a:xfrm>
            <a:off x="2668893" y="3429000"/>
            <a:ext cx="5058404" cy="1112616"/>
          </a:xfrm>
          <a:prstGeom prst="rect">
            <a:avLst/>
          </a:prstGeom>
        </p:spPr>
      </p:pic>
      <p:pic>
        <p:nvPicPr>
          <p:cNvPr id="16" name="Picture 15">
            <a:extLst>
              <a:ext uri="{FF2B5EF4-FFF2-40B4-BE49-F238E27FC236}">
                <a16:creationId xmlns:a16="http://schemas.microsoft.com/office/drawing/2014/main" id="{55DF275F-C298-47F9-B42F-CDF7227C739D}"/>
              </a:ext>
            </a:extLst>
          </p:cNvPr>
          <p:cNvPicPr>
            <a:picLocks noChangeAspect="1"/>
          </p:cNvPicPr>
          <p:nvPr/>
        </p:nvPicPr>
        <p:blipFill>
          <a:blip r:embed="rId3"/>
          <a:stretch>
            <a:fillRect/>
          </a:stretch>
        </p:blipFill>
        <p:spPr>
          <a:xfrm>
            <a:off x="2668893" y="5066211"/>
            <a:ext cx="4601204" cy="1120237"/>
          </a:xfrm>
          <a:prstGeom prst="rect">
            <a:avLst/>
          </a:prstGeom>
        </p:spPr>
      </p:pic>
    </p:spTree>
    <p:extLst>
      <p:ext uri="{BB962C8B-B14F-4D97-AF65-F5344CB8AC3E}">
        <p14:creationId xmlns:p14="http://schemas.microsoft.com/office/powerpoint/2010/main" val="18650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5302-C04D-4142-AC0B-F448806203E5}"/>
              </a:ext>
            </a:extLst>
          </p:cNvPr>
          <p:cNvSpPr>
            <a:spLocks noGrp="1"/>
          </p:cNvSpPr>
          <p:nvPr>
            <p:ph type="title"/>
          </p:nvPr>
        </p:nvSpPr>
        <p:spPr/>
        <p:txBody>
          <a:bodyPr/>
          <a:lstStyle/>
          <a:p>
            <a:r>
              <a:rPr lang="en-US"/>
              <a:t>Tiến độ thực hiện</a:t>
            </a:r>
          </a:p>
        </p:txBody>
      </p:sp>
      <p:sp>
        <p:nvSpPr>
          <p:cNvPr id="3" name="Content Placeholder 2">
            <a:extLst>
              <a:ext uri="{FF2B5EF4-FFF2-40B4-BE49-F238E27FC236}">
                <a16:creationId xmlns:a16="http://schemas.microsoft.com/office/drawing/2014/main" id="{21306EC8-98EC-4E52-B22D-C9C12D00E8FD}"/>
              </a:ext>
            </a:extLst>
          </p:cNvPr>
          <p:cNvSpPr>
            <a:spLocks noGrp="1"/>
          </p:cNvSpPr>
          <p:nvPr>
            <p:ph idx="1"/>
          </p:nvPr>
        </p:nvSpPr>
        <p:spPr/>
        <p:txBody>
          <a:bodyPr>
            <a:normAutofit fontScale="92500" lnSpcReduction="20000"/>
          </a:bodyPr>
          <a:lstStyle/>
          <a:p>
            <a:r>
              <a:rPr lang="en-US"/>
              <a:t>Trong kế thừa, chúng ta có thể ghi đè lại phương thức của lớp cha. Ví dụ:</a:t>
            </a:r>
          </a:p>
        </p:txBody>
      </p:sp>
      <p:pic>
        <p:nvPicPr>
          <p:cNvPr id="5" name="Picture 4">
            <a:extLst>
              <a:ext uri="{FF2B5EF4-FFF2-40B4-BE49-F238E27FC236}">
                <a16:creationId xmlns:a16="http://schemas.microsoft.com/office/drawing/2014/main" id="{18AC18CB-0378-45F5-AF06-EF23FAD1B207}"/>
              </a:ext>
            </a:extLst>
          </p:cNvPr>
          <p:cNvPicPr>
            <a:picLocks noChangeAspect="1"/>
          </p:cNvPicPr>
          <p:nvPr/>
        </p:nvPicPr>
        <p:blipFill>
          <a:blip r:embed="rId2"/>
          <a:stretch>
            <a:fillRect/>
          </a:stretch>
        </p:blipFill>
        <p:spPr>
          <a:xfrm>
            <a:off x="457200" y="2090981"/>
            <a:ext cx="3926830" cy="4419600"/>
          </a:xfrm>
          <a:prstGeom prst="rect">
            <a:avLst/>
          </a:prstGeom>
        </p:spPr>
      </p:pic>
      <p:sp>
        <p:nvSpPr>
          <p:cNvPr id="6" name="TextBox 5">
            <a:extLst>
              <a:ext uri="{FF2B5EF4-FFF2-40B4-BE49-F238E27FC236}">
                <a16:creationId xmlns:a16="http://schemas.microsoft.com/office/drawing/2014/main" id="{440B5D2E-6F05-4B2D-90A5-298E5FFF4E80}"/>
              </a:ext>
            </a:extLst>
          </p:cNvPr>
          <p:cNvSpPr txBox="1"/>
          <p:nvPr/>
        </p:nvSpPr>
        <p:spPr>
          <a:xfrm>
            <a:off x="4572000" y="2071659"/>
            <a:ext cx="3926830" cy="369332"/>
          </a:xfrm>
          <a:prstGeom prst="rect">
            <a:avLst/>
          </a:prstGeom>
          <a:noFill/>
        </p:spPr>
        <p:txBody>
          <a:bodyPr wrap="square" rtlCol="0">
            <a:spAutoFit/>
          </a:bodyPr>
          <a:lstStyle/>
          <a:p>
            <a:r>
              <a:rPr lang="en-US">
                <a:solidFill>
                  <a:schemeClr val="bg1"/>
                </a:solidFill>
              </a:rPr>
              <a:t>Kết quả khi chạy chương trình:</a:t>
            </a:r>
          </a:p>
        </p:txBody>
      </p:sp>
      <p:pic>
        <p:nvPicPr>
          <p:cNvPr id="8" name="Picture 7">
            <a:extLst>
              <a:ext uri="{FF2B5EF4-FFF2-40B4-BE49-F238E27FC236}">
                <a16:creationId xmlns:a16="http://schemas.microsoft.com/office/drawing/2014/main" id="{83745E14-3553-4DB5-88C5-5EDD37D569FE}"/>
              </a:ext>
            </a:extLst>
          </p:cNvPr>
          <p:cNvPicPr>
            <a:picLocks noChangeAspect="1"/>
          </p:cNvPicPr>
          <p:nvPr/>
        </p:nvPicPr>
        <p:blipFill>
          <a:blip r:embed="rId3"/>
          <a:stretch>
            <a:fillRect/>
          </a:stretch>
        </p:blipFill>
        <p:spPr>
          <a:xfrm>
            <a:off x="4572000" y="2554139"/>
            <a:ext cx="2286000" cy="388654"/>
          </a:xfrm>
          <a:prstGeom prst="rect">
            <a:avLst/>
          </a:prstGeom>
        </p:spPr>
      </p:pic>
      <p:sp>
        <p:nvSpPr>
          <p:cNvPr id="13" name="TextBox 12">
            <a:extLst>
              <a:ext uri="{FF2B5EF4-FFF2-40B4-BE49-F238E27FC236}">
                <a16:creationId xmlns:a16="http://schemas.microsoft.com/office/drawing/2014/main" id="{69188F8F-CE8A-485F-A9B1-DD1F2ECB5627}"/>
              </a:ext>
            </a:extLst>
          </p:cNvPr>
          <p:cNvSpPr txBox="1"/>
          <p:nvPr/>
        </p:nvSpPr>
        <p:spPr>
          <a:xfrm>
            <a:off x="4648200" y="3276599"/>
            <a:ext cx="4114800" cy="2308324"/>
          </a:xfrm>
          <a:prstGeom prst="rect">
            <a:avLst/>
          </a:prstGeom>
          <a:noFill/>
        </p:spPr>
        <p:txBody>
          <a:bodyPr wrap="square" rtlCol="0">
            <a:spAutoFit/>
          </a:bodyPr>
          <a:lstStyle/>
          <a:p>
            <a:r>
              <a:rPr lang="en-US">
                <a:solidFill>
                  <a:schemeClr val="bg1"/>
                </a:solidFill>
              </a:rPr>
              <a:t>Như chúng ta đã thấy phương thức display() của lớp cha đã bị ghi đè bởi phương thức display() trong lớp con. Qua đó cho chúng ta thấy từ khóa @Override đã giúp chúng ta nhận biết rằng phương thức display() là 1 phương thức bị ghi đè phương thức từ lớp cha.</a:t>
            </a:r>
          </a:p>
        </p:txBody>
      </p:sp>
    </p:spTree>
    <p:extLst>
      <p:ext uri="{BB962C8B-B14F-4D97-AF65-F5344CB8AC3E}">
        <p14:creationId xmlns:p14="http://schemas.microsoft.com/office/powerpoint/2010/main" val="97079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8</a:t>
            </a:fld>
            <a:endParaRPr lang="en-US"/>
          </a:p>
        </p:txBody>
      </p:sp>
      <p:sp>
        <p:nvSpPr>
          <p:cNvPr id="3" name="Rectangle 2"/>
          <p:cNvSpPr>
            <a:spLocks noGrp="1"/>
          </p:cNvSpPr>
          <p:nvPr>
            <p:ph idx="1"/>
          </p:nvPr>
        </p:nvSpPr>
        <p:spPr>
          <a:xfrm>
            <a:off x="466725" y="1219200"/>
            <a:ext cx="7726680" cy="860345"/>
          </a:xfrm>
        </p:spPr>
        <p:txBody>
          <a:bodyPr>
            <a:noAutofit/>
          </a:bodyPr>
          <a:lstStyle/>
          <a:p>
            <a:r>
              <a:rPr lang="en-US" sz="3200" err="1">
                <a:solidFill>
                  <a:srgbClr val="002060"/>
                </a:solidFill>
              </a:rPr>
              <a:t>Tính</a:t>
            </a:r>
            <a:r>
              <a:rPr lang="en-US" sz="3200">
                <a:solidFill>
                  <a:srgbClr val="002060"/>
                </a:solidFill>
              </a:rPr>
              <a:t> </a:t>
            </a:r>
            <a:r>
              <a:rPr lang="en-US" sz="3200" err="1">
                <a:solidFill>
                  <a:srgbClr val="002060"/>
                </a:solidFill>
              </a:rPr>
              <a:t>Trừu</a:t>
            </a:r>
            <a:r>
              <a:rPr lang="en-US" sz="3200">
                <a:solidFill>
                  <a:srgbClr val="002060"/>
                </a:solidFill>
              </a:rPr>
              <a:t> </a:t>
            </a:r>
            <a:r>
              <a:rPr lang="en-US" sz="3200" err="1">
                <a:solidFill>
                  <a:srgbClr val="002060"/>
                </a:solidFill>
              </a:rPr>
              <a:t>tượng</a:t>
            </a:r>
            <a:r>
              <a:rPr lang="en-US" sz="3200">
                <a:solidFill>
                  <a:srgbClr val="002060"/>
                </a:solidFill>
              </a:rPr>
              <a:t>(abstraction)</a:t>
            </a:r>
          </a:p>
          <a:p>
            <a:endParaRPr lang="en-US" sz="1600"/>
          </a:p>
        </p:txBody>
      </p:sp>
      <p:sp>
        <p:nvSpPr>
          <p:cNvPr id="4" name="TextBox 3">
            <a:extLst>
              <a:ext uri="{FF2B5EF4-FFF2-40B4-BE49-F238E27FC236}">
                <a16:creationId xmlns:a16="http://schemas.microsoft.com/office/drawing/2014/main" id="{A3FEC266-1AD0-43EF-AABD-8CB65FA9C9C7}"/>
              </a:ext>
            </a:extLst>
          </p:cNvPr>
          <p:cNvSpPr txBox="1"/>
          <p:nvPr/>
        </p:nvSpPr>
        <p:spPr>
          <a:xfrm>
            <a:off x="533400" y="1981200"/>
            <a:ext cx="4724400" cy="369332"/>
          </a:xfrm>
          <a:prstGeom prst="rect">
            <a:avLst/>
          </a:prstGeom>
          <a:noFill/>
        </p:spPr>
        <p:txBody>
          <a:bodyPr wrap="square" rtlCol="0">
            <a:spAutoFit/>
          </a:bodyPr>
          <a:lstStyle/>
          <a:p>
            <a:r>
              <a:rPr lang="en-US" b="1" err="1">
                <a:solidFill>
                  <a:srgbClr val="FF0000"/>
                </a:solidFill>
              </a:rPr>
              <a:t>Khái</a:t>
            </a:r>
            <a:r>
              <a:rPr lang="en-US" b="1">
                <a:solidFill>
                  <a:srgbClr val="FF0000"/>
                </a:solidFill>
              </a:rPr>
              <a:t> </a:t>
            </a:r>
            <a:r>
              <a:rPr lang="en-US" b="1" err="1">
                <a:solidFill>
                  <a:srgbClr val="FF0000"/>
                </a:solidFill>
              </a:rPr>
              <a:t>niệm</a:t>
            </a:r>
            <a:r>
              <a:rPr lang="en-US" b="1">
                <a:solidFill>
                  <a:srgbClr val="FF0000"/>
                </a:solidFill>
              </a:rPr>
              <a:t>:</a:t>
            </a:r>
          </a:p>
        </p:txBody>
      </p:sp>
      <p:sp>
        <p:nvSpPr>
          <p:cNvPr id="6" name="TextBox 5">
            <a:extLst>
              <a:ext uri="{FF2B5EF4-FFF2-40B4-BE49-F238E27FC236}">
                <a16:creationId xmlns:a16="http://schemas.microsoft.com/office/drawing/2014/main" id="{68FD922C-7322-4CCA-A388-DF101A7C1683}"/>
              </a:ext>
            </a:extLst>
          </p:cNvPr>
          <p:cNvSpPr txBox="1"/>
          <p:nvPr/>
        </p:nvSpPr>
        <p:spPr>
          <a:xfrm>
            <a:off x="768835" y="2416565"/>
            <a:ext cx="8061400" cy="25340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a:solidFill>
                  <a:schemeClr val="bg1"/>
                </a:solidFill>
              </a:rPr>
              <a:t>Tính trừu tượng là một tiến trình ẩn các cài đặt chi tiết và chỉ hiển thị tính năng tới người dùng.</a:t>
            </a:r>
          </a:p>
          <a:p>
            <a:pPr marL="285750" indent="-285750" algn="just">
              <a:lnSpc>
                <a:spcPct val="150000"/>
              </a:lnSpc>
              <a:buFont typeface="Arial" panose="020B0604020202020204" pitchFamily="34" charset="0"/>
              <a:buChar char="•"/>
            </a:pPr>
            <a:r>
              <a:rPr lang="vi-VN">
                <a:solidFill>
                  <a:schemeClr val="bg1"/>
                </a:solidFill>
              </a:rPr>
              <a:t>Nói cách khác, nó chỉ hiển thị các thứ quan trọng tới người dùng và ẩn các chi tiết nội tại, ví dụ: để gửi tin nhắn, người dùng chỉ cần soạn text và gửi tin. Bạn không biết tiến trình xử lý nội tại về phân phối tin nhắn.</a:t>
            </a:r>
          </a:p>
          <a:p>
            <a:pPr marL="285750" indent="-285750">
              <a:lnSpc>
                <a:spcPct val="150000"/>
              </a:lnSpc>
              <a:buFont typeface="Arial" panose="020B0604020202020204" pitchFamily="34" charset="0"/>
              <a:buChar char="•"/>
            </a:pPr>
            <a:endParaRPr lang="vi-VN">
              <a:solidFill>
                <a:schemeClr val="bg1"/>
              </a:solidFill>
            </a:endParaRPr>
          </a:p>
        </p:txBody>
      </p:sp>
      <p:sp>
        <p:nvSpPr>
          <p:cNvPr id="7" name="TextBox 6">
            <a:extLst>
              <a:ext uri="{FF2B5EF4-FFF2-40B4-BE49-F238E27FC236}">
                <a16:creationId xmlns:a16="http://schemas.microsoft.com/office/drawing/2014/main" id="{F910CD2C-8498-465B-B3E5-EAD250769F12}"/>
              </a:ext>
            </a:extLst>
          </p:cNvPr>
          <p:cNvSpPr txBox="1"/>
          <p:nvPr/>
        </p:nvSpPr>
        <p:spPr>
          <a:xfrm>
            <a:off x="533400" y="4699893"/>
            <a:ext cx="4724400" cy="369332"/>
          </a:xfrm>
          <a:prstGeom prst="rect">
            <a:avLst/>
          </a:prstGeom>
          <a:noFill/>
        </p:spPr>
        <p:txBody>
          <a:bodyPr wrap="square" rtlCol="0">
            <a:spAutoFit/>
          </a:bodyPr>
          <a:lstStyle/>
          <a:p>
            <a:r>
              <a:rPr lang="en-US" b="1" err="1">
                <a:solidFill>
                  <a:srgbClr val="FF0000"/>
                </a:solidFill>
              </a:rPr>
              <a:t>Mục</a:t>
            </a:r>
            <a:r>
              <a:rPr lang="en-US" b="1">
                <a:solidFill>
                  <a:srgbClr val="FF0000"/>
                </a:solidFill>
              </a:rPr>
              <a:t> </a:t>
            </a:r>
            <a:r>
              <a:rPr lang="en-US" b="1" err="1">
                <a:solidFill>
                  <a:srgbClr val="FF0000"/>
                </a:solidFill>
              </a:rPr>
              <a:t>đích</a:t>
            </a:r>
            <a:r>
              <a:rPr lang="en-US" b="1">
                <a:solidFill>
                  <a:srgbClr val="FF0000"/>
                </a:solidFill>
              </a:rPr>
              <a:t> </a:t>
            </a:r>
            <a:r>
              <a:rPr lang="en-US" b="1" err="1">
                <a:solidFill>
                  <a:srgbClr val="FF0000"/>
                </a:solidFill>
              </a:rPr>
              <a:t>của</a:t>
            </a:r>
            <a:r>
              <a:rPr lang="en-US" b="1">
                <a:solidFill>
                  <a:srgbClr val="FF0000"/>
                </a:solidFill>
              </a:rPr>
              <a:t> </a:t>
            </a:r>
            <a:r>
              <a:rPr lang="en-US" b="1" err="1">
                <a:solidFill>
                  <a:srgbClr val="FF0000"/>
                </a:solidFill>
              </a:rPr>
              <a:t>tính</a:t>
            </a:r>
            <a:r>
              <a:rPr lang="en-US" b="1">
                <a:solidFill>
                  <a:srgbClr val="FF0000"/>
                </a:solidFill>
              </a:rPr>
              <a:t> </a:t>
            </a:r>
            <a:r>
              <a:rPr lang="en-US" b="1" err="1">
                <a:solidFill>
                  <a:srgbClr val="FF0000"/>
                </a:solidFill>
              </a:rPr>
              <a:t>trừu</a:t>
            </a:r>
            <a:r>
              <a:rPr lang="en-US" b="1">
                <a:solidFill>
                  <a:srgbClr val="FF0000"/>
                </a:solidFill>
              </a:rPr>
              <a:t> </a:t>
            </a:r>
            <a:r>
              <a:rPr lang="en-US" b="1" err="1">
                <a:solidFill>
                  <a:srgbClr val="FF0000"/>
                </a:solidFill>
              </a:rPr>
              <a:t>tượng</a:t>
            </a:r>
            <a:r>
              <a:rPr lang="en-US" b="1">
                <a:solidFill>
                  <a:srgbClr val="FF0000"/>
                </a:solidFill>
              </a:rPr>
              <a:t>:</a:t>
            </a:r>
          </a:p>
        </p:txBody>
      </p:sp>
      <p:sp>
        <p:nvSpPr>
          <p:cNvPr id="8" name="TextBox 7">
            <a:extLst>
              <a:ext uri="{FF2B5EF4-FFF2-40B4-BE49-F238E27FC236}">
                <a16:creationId xmlns:a16="http://schemas.microsoft.com/office/drawing/2014/main" id="{7CB58117-E521-4F34-BE3B-5BB81073A276}"/>
              </a:ext>
            </a:extLst>
          </p:cNvPr>
          <p:cNvSpPr txBox="1"/>
          <p:nvPr/>
        </p:nvSpPr>
        <p:spPr>
          <a:xfrm>
            <a:off x="768834" y="5069225"/>
            <a:ext cx="7917965" cy="8720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solidFill>
                  <a:schemeClr val="bg1"/>
                </a:solidFill>
              </a:rPr>
              <a:t>Tính trừu tượng giúp bạn trọng tâm hơn vào đối tượng thay vì quan tâm đến cách nó thực hiện.</a:t>
            </a:r>
            <a:endParaRPr lang="en-US">
              <a:solidFill>
                <a:schemeClr val="bg1"/>
              </a:solidFill>
            </a:endParaRPr>
          </a:p>
        </p:txBody>
      </p:sp>
    </p:spTree>
    <p:extLst>
      <p:ext uri="{BB962C8B-B14F-4D97-AF65-F5344CB8AC3E}">
        <p14:creationId xmlns:p14="http://schemas.microsoft.com/office/powerpoint/2010/main" val="32489526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F5589F-8DF0-4B29-87CB-F92611349EF1}"/>
              </a:ext>
            </a:extLst>
          </p:cNvPr>
          <p:cNvPicPr>
            <a:picLocks noChangeAspect="1"/>
          </p:cNvPicPr>
          <p:nvPr/>
        </p:nvPicPr>
        <p:blipFill>
          <a:blip r:embed="rId3"/>
          <a:stretch>
            <a:fillRect/>
          </a:stretch>
        </p:blipFill>
        <p:spPr>
          <a:xfrm>
            <a:off x="545108" y="5105400"/>
            <a:ext cx="7798845" cy="818594"/>
          </a:xfrm>
          <a:prstGeom prst="rect">
            <a:avLst/>
          </a:prstGeom>
        </p:spPr>
      </p:pic>
      <p:sp>
        <p:nvSpPr>
          <p:cNvPr id="2" name="Rectangle 1"/>
          <p:cNvSpPr>
            <a:spLocks noGrp="1"/>
          </p:cNvSpPr>
          <p:nvPr>
            <p:ph type="title"/>
          </p:nvPr>
        </p:nvSpPr>
        <p:spPr/>
        <p:txBody>
          <a:bodyPr/>
          <a:lstStyle/>
          <a:p>
            <a:r>
              <a:rPr lang="en-US" err="1"/>
              <a:t>Tiến</a:t>
            </a:r>
            <a:r>
              <a:rPr lang="en-US"/>
              <a:t> </a:t>
            </a:r>
            <a:r>
              <a:rPr lang="en-US" err="1"/>
              <a:t>độ</a:t>
            </a:r>
            <a:r>
              <a:rPr lang="en-US"/>
              <a:t> </a:t>
            </a:r>
            <a:r>
              <a:rPr lang="en-US" err="1"/>
              <a:t>thực</a:t>
            </a:r>
            <a:r>
              <a:rPr lang="en-US"/>
              <a:t> </a:t>
            </a:r>
            <a:r>
              <a:rPr lang="en-US" err="1"/>
              <a:t>hiện</a:t>
            </a:r>
            <a:endParaRPr lang="en-US"/>
          </a:p>
        </p:txBody>
      </p:sp>
      <p:sp>
        <p:nvSpPr>
          <p:cNvPr id="5" name="Slide Number Placeholder 5">
            <a:extLst>
              <a:ext uri="{FF2B5EF4-FFF2-40B4-BE49-F238E27FC236}">
                <a16:creationId xmlns:a16="http://schemas.microsoft.com/office/drawing/2014/main" id="{63114880-DADC-4F85-86A5-B5EC46980DB7}"/>
              </a:ext>
            </a:extLst>
          </p:cNvPr>
          <p:cNvSpPr>
            <a:spLocks noGrp="1"/>
          </p:cNvSpPr>
          <p:nvPr>
            <p:ph type="sldNum" sz="quarter" idx="11"/>
          </p:nvPr>
        </p:nvSpPr>
        <p:spPr/>
        <p:txBody>
          <a:bodyPr/>
          <a:lstStyle/>
          <a:p>
            <a:fld id="{FEA1243F-3000-4347-94A4-FBDEAD3122CB}" type="slidenum">
              <a:rPr lang="en-US" smtClean="0"/>
              <a:pPr/>
              <a:t>9</a:t>
            </a:fld>
            <a:endParaRPr lang="en-US"/>
          </a:p>
        </p:txBody>
      </p:sp>
      <p:sp>
        <p:nvSpPr>
          <p:cNvPr id="3" name="Rectangle 2"/>
          <p:cNvSpPr>
            <a:spLocks noGrp="1"/>
          </p:cNvSpPr>
          <p:nvPr>
            <p:ph idx="1"/>
          </p:nvPr>
        </p:nvSpPr>
        <p:spPr>
          <a:xfrm>
            <a:off x="466725" y="1219200"/>
            <a:ext cx="7726680" cy="860345"/>
          </a:xfrm>
        </p:spPr>
        <p:txBody>
          <a:bodyPr>
            <a:noAutofit/>
          </a:bodyPr>
          <a:lstStyle/>
          <a:p>
            <a:r>
              <a:rPr lang="en-US" sz="2800" err="1">
                <a:solidFill>
                  <a:srgbClr val="002060"/>
                </a:solidFill>
              </a:rPr>
              <a:t>Phương</a:t>
            </a:r>
            <a:r>
              <a:rPr lang="en-US" sz="2800">
                <a:solidFill>
                  <a:srgbClr val="002060"/>
                </a:solidFill>
              </a:rPr>
              <a:t> </a:t>
            </a:r>
            <a:r>
              <a:rPr lang="en-US" sz="2800" err="1">
                <a:solidFill>
                  <a:srgbClr val="002060"/>
                </a:solidFill>
              </a:rPr>
              <a:t>thức</a:t>
            </a:r>
            <a:r>
              <a:rPr lang="en-US" sz="2800">
                <a:solidFill>
                  <a:srgbClr val="002060"/>
                </a:solidFill>
              </a:rPr>
              <a:t> </a:t>
            </a:r>
            <a:r>
              <a:rPr lang="en-US" sz="2800" err="1">
                <a:solidFill>
                  <a:srgbClr val="002060"/>
                </a:solidFill>
              </a:rPr>
              <a:t>trừu</a:t>
            </a:r>
            <a:r>
              <a:rPr lang="en-US" sz="2800">
                <a:solidFill>
                  <a:srgbClr val="002060"/>
                </a:solidFill>
              </a:rPr>
              <a:t> </a:t>
            </a:r>
            <a:r>
              <a:rPr lang="en-US" sz="2800" err="1">
                <a:solidFill>
                  <a:srgbClr val="002060"/>
                </a:solidFill>
              </a:rPr>
              <a:t>tượng</a:t>
            </a:r>
            <a:r>
              <a:rPr lang="en-US" sz="2800">
                <a:solidFill>
                  <a:srgbClr val="002060"/>
                </a:solidFill>
              </a:rPr>
              <a:t> </a:t>
            </a:r>
            <a:r>
              <a:rPr lang="en-US" sz="2800" err="1">
                <a:solidFill>
                  <a:srgbClr val="002060"/>
                </a:solidFill>
              </a:rPr>
              <a:t>trong</a:t>
            </a:r>
            <a:r>
              <a:rPr lang="en-US" sz="2800">
                <a:solidFill>
                  <a:srgbClr val="002060"/>
                </a:solidFill>
              </a:rPr>
              <a:t> java</a:t>
            </a:r>
          </a:p>
          <a:p>
            <a:endParaRPr lang="en-US" sz="1600"/>
          </a:p>
        </p:txBody>
      </p:sp>
      <p:sp>
        <p:nvSpPr>
          <p:cNvPr id="9" name="TextBox 8">
            <a:extLst>
              <a:ext uri="{FF2B5EF4-FFF2-40B4-BE49-F238E27FC236}">
                <a16:creationId xmlns:a16="http://schemas.microsoft.com/office/drawing/2014/main" id="{F79F9F2F-82AF-4136-BF78-7D24858139C4}"/>
              </a:ext>
            </a:extLst>
          </p:cNvPr>
          <p:cNvSpPr txBox="1"/>
          <p:nvPr/>
        </p:nvSpPr>
        <p:spPr>
          <a:xfrm>
            <a:off x="547184" y="3759813"/>
            <a:ext cx="7565761" cy="646331"/>
          </a:xfrm>
          <a:prstGeom prst="rect">
            <a:avLst/>
          </a:prstGeom>
          <a:noFill/>
        </p:spPr>
        <p:txBody>
          <a:bodyPr wrap="square" rtlCol="0">
            <a:spAutoFit/>
          </a:bodyPr>
          <a:lstStyle/>
          <a:p>
            <a:pPr marL="285750" indent="-285750" algn="just">
              <a:buFont typeface="Arial" panose="020B0604020202020204" pitchFamily="34" charset="0"/>
              <a:buChar char="•"/>
            </a:pPr>
            <a:r>
              <a:rPr lang="vi-VN">
                <a:solidFill>
                  <a:schemeClr val="bg1"/>
                </a:solidFill>
              </a:rPr>
              <a:t>Phương thức abstract sẽ không có định nghĩa, được theo sau bởi dấu chấm phảy, không có dấu ngoặc nhọn theo sau:</a:t>
            </a:r>
            <a:endParaRPr lang="en-US">
              <a:solidFill>
                <a:schemeClr val="bg1"/>
              </a:solidFill>
            </a:endParaRPr>
          </a:p>
        </p:txBody>
      </p:sp>
      <p:sp>
        <p:nvSpPr>
          <p:cNvPr id="12" name="TextBox 11">
            <a:extLst>
              <a:ext uri="{FF2B5EF4-FFF2-40B4-BE49-F238E27FC236}">
                <a16:creationId xmlns:a16="http://schemas.microsoft.com/office/drawing/2014/main" id="{C6190CCE-46FA-455A-8DD6-2B2DC7406704}"/>
              </a:ext>
            </a:extLst>
          </p:cNvPr>
          <p:cNvSpPr txBox="1"/>
          <p:nvPr/>
        </p:nvSpPr>
        <p:spPr>
          <a:xfrm>
            <a:off x="542700" y="1822121"/>
            <a:ext cx="7570245" cy="646331"/>
          </a:xfrm>
          <a:prstGeom prst="rect">
            <a:avLst/>
          </a:prstGeom>
          <a:noFill/>
        </p:spPr>
        <p:txBody>
          <a:bodyPr wrap="square" rtlCol="0">
            <a:spAutoFit/>
          </a:bodyPr>
          <a:lstStyle/>
          <a:p>
            <a:pPr marL="285750" indent="-285750" algn="just">
              <a:buFont typeface="Arial" panose="020B0604020202020204" pitchFamily="34" charset="0"/>
              <a:buChar char="•"/>
            </a:pPr>
            <a:r>
              <a:rPr lang="vi-VN">
                <a:solidFill>
                  <a:schemeClr val="bg1"/>
                </a:solidFill>
              </a:rPr>
              <a:t>Một phương thức được khai báo là abstract và không có trình triển khai thì đó là phương thức trừu tượng.</a:t>
            </a:r>
          </a:p>
        </p:txBody>
      </p:sp>
      <p:sp>
        <p:nvSpPr>
          <p:cNvPr id="14" name="TextBox 13">
            <a:extLst>
              <a:ext uri="{FF2B5EF4-FFF2-40B4-BE49-F238E27FC236}">
                <a16:creationId xmlns:a16="http://schemas.microsoft.com/office/drawing/2014/main" id="{FA30AFE7-4653-4D53-895F-D13938408EE3}"/>
              </a:ext>
            </a:extLst>
          </p:cNvPr>
          <p:cNvSpPr txBox="1"/>
          <p:nvPr/>
        </p:nvSpPr>
        <p:spPr>
          <a:xfrm>
            <a:off x="542812" y="2669142"/>
            <a:ext cx="7570133" cy="923330"/>
          </a:xfrm>
          <a:prstGeom prst="rect">
            <a:avLst/>
          </a:prstGeom>
          <a:noFill/>
        </p:spPr>
        <p:txBody>
          <a:bodyPr wrap="square" rtlCol="0">
            <a:spAutoFit/>
          </a:bodyPr>
          <a:lstStyle/>
          <a:p>
            <a:pPr marL="285750" indent="-285750" algn="just">
              <a:buFont typeface="Arial" panose="020B0604020202020204" pitchFamily="34" charset="0"/>
              <a:buChar char="•"/>
            </a:pPr>
            <a:r>
              <a:rPr lang="vi-VN">
                <a:solidFill>
                  <a:schemeClr val="bg1"/>
                </a:solidFill>
              </a:rPr>
              <a:t>Từ khóa abstract được sử dụng để khai báo một phương thức dạng abstract. Một phương thức abstract không có thân phương thức.</a:t>
            </a:r>
            <a:endParaRPr lang="en-US">
              <a:solidFill>
                <a:schemeClr val="bg1"/>
              </a:solidFill>
            </a:endParaRPr>
          </a:p>
          <a:p>
            <a:endParaRPr lang="en-US"/>
          </a:p>
        </p:txBody>
      </p:sp>
    </p:spTree>
    <p:extLst>
      <p:ext uri="{BB962C8B-B14F-4D97-AF65-F5344CB8AC3E}">
        <p14:creationId xmlns:p14="http://schemas.microsoft.com/office/powerpoint/2010/main" val="1618300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P spid="1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209</TotalTime>
  <Words>960</Words>
  <Application>Microsoft Office PowerPoint</Application>
  <PresentationFormat>On-screen Show (4:3)</PresentationFormat>
  <Paragraphs>82</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muli</vt:lpstr>
      <vt:lpstr>Segoe UI</vt:lpstr>
      <vt:lpstr>Times New Roman</vt:lpstr>
      <vt:lpstr>Wingdings 2</vt:lpstr>
      <vt:lpstr>Verve</vt:lpstr>
      <vt:lpstr>Lập trình hướng đối tượng với Java Tuần 3</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Tiến độ thực hiện</vt:lpstr>
      <vt:lpstr>Problems</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&lt;Tên đề tài&gt; &lt;tuần báo cáo&gt;</dc:title>
  <dc:creator>Huynh Xuan Phung (FTEL CADS HCM)</dc:creator>
  <cp:lastModifiedBy>Phạm Trịnh Tây Nguyên</cp:lastModifiedBy>
  <cp:revision>72</cp:revision>
  <dcterms:created xsi:type="dcterms:W3CDTF">2021-10-25T12:02:40Z</dcterms:created>
  <dcterms:modified xsi:type="dcterms:W3CDTF">2021-11-15T09:19:24Z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