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58" r:id="rId6"/>
    <p:sldId id="263" r:id="rId7"/>
    <p:sldId id="261" r:id="rId8"/>
    <p:sldId id="264" r:id="rId9"/>
    <p:sldId id="269" r:id="rId10"/>
    <p:sldId id="270" r:id="rId11"/>
    <p:sldId id="271" r:id="rId12"/>
    <p:sldId id="272" r:id="rId13"/>
    <p:sldId id="265" r:id="rId14"/>
    <p:sldId id="266" r:id="rId15"/>
    <p:sldId id="267" r:id="rId16"/>
    <p:sldId id="268" r:id="rId17"/>
    <p:sldId id="274" r:id="rId18"/>
    <p:sldId id="259" r:id="rId19"/>
    <p:sldId id="26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85" d="100"/>
          <a:sy n="85" d="100"/>
        </p:scale>
        <p:origin x="1406" y="67"/>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11/1/2021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11/1/2021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dirty="0"/>
          </a:p>
        </p:txBody>
      </p:sp>
    </p:spTree>
    <p:extLst>
      <p:ext uri="{BB962C8B-B14F-4D97-AF65-F5344CB8AC3E}">
        <p14:creationId xmlns:p14="http://schemas.microsoft.com/office/powerpoint/2010/main" val="2151959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dirty="0"/>
          </a:p>
        </p:txBody>
      </p:sp>
    </p:spTree>
    <p:extLst>
      <p:ext uri="{BB962C8B-B14F-4D97-AF65-F5344CB8AC3E}">
        <p14:creationId xmlns:p14="http://schemas.microsoft.com/office/powerpoint/2010/main" val="203733170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11/1/2021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oracle.com/java/technologies/downloads/#jdk17-windows" TargetMode="Externa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066800"/>
            <a:ext cx="5326856" cy="2263777"/>
          </a:xfrm>
        </p:spPr>
        <p:txBody>
          <a:bodyPr/>
          <a:lstStyle/>
          <a:p>
            <a:r>
              <a:rPr lang="en-US" dirty="0" err="1"/>
              <a:t>Lập</a:t>
            </a:r>
            <a:r>
              <a:rPr lang="en-US" dirty="0"/>
              <a:t> </a:t>
            </a:r>
            <a:r>
              <a:rPr lang="en-US" dirty="0" err="1"/>
              <a:t>trình</a:t>
            </a:r>
            <a:r>
              <a:rPr lang="en-US" dirty="0"/>
              <a:t> h</a:t>
            </a:r>
            <a:r>
              <a:rPr lang="vi-VN" dirty="0"/>
              <a:t>ư</a:t>
            </a:r>
            <a:r>
              <a:rPr lang="en-US" dirty="0" err="1"/>
              <a:t>ớng</a:t>
            </a:r>
            <a:r>
              <a:rPr lang="en-US" dirty="0"/>
              <a:t> </a:t>
            </a:r>
            <a:r>
              <a:rPr lang="en-US" dirty="0" err="1"/>
              <a:t>đối</a:t>
            </a:r>
            <a:r>
              <a:rPr lang="en-US" dirty="0"/>
              <a:t> t</a:t>
            </a:r>
            <a:r>
              <a:rPr lang="vi-VN" dirty="0"/>
              <a:t>ư</a:t>
            </a:r>
            <a:r>
              <a:rPr lang="en-US" dirty="0" err="1"/>
              <a:t>ợng</a:t>
            </a:r>
            <a:r>
              <a:rPr lang="en-US" dirty="0"/>
              <a:t> </a:t>
            </a:r>
            <a:r>
              <a:rPr lang="en-US" dirty="0" err="1"/>
              <a:t>với</a:t>
            </a:r>
            <a:r>
              <a:rPr lang="en-US" dirty="0"/>
              <a:t> Java</a:t>
            </a:r>
            <a:br>
              <a:rPr lang="en-US" dirty="0"/>
            </a:br>
            <a:r>
              <a:rPr lang="en-US" b="0" dirty="0" err="1"/>
              <a:t>Tuần</a:t>
            </a:r>
            <a:r>
              <a:rPr lang="en-US" b="0" dirty="0"/>
              <a:t> 1</a:t>
            </a:r>
          </a:p>
        </p:txBody>
      </p:sp>
      <p:sp>
        <p:nvSpPr>
          <p:cNvPr id="5" name="Text Box 7">
            <a:extLst>
              <a:ext uri="{FF2B5EF4-FFF2-40B4-BE49-F238E27FC236}">
                <a16:creationId xmlns:a16="http://schemas.microsoft.com/office/drawing/2014/main" id="{E3A7EED3-070C-4C76-8296-6A90C4930E45}"/>
              </a:ext>
            </a:extLst>
          </p:cNvPr>
          <p:cNvSpPr txBox="1"/>
          <p:nvPr/>
        </p:nvSpPr>
        <p:spPr>
          <a:xfrm>
            <a:off x="3429000" y="4132542"/>
            <a:ext cx="3200399" cy="1323439"/>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i="1" dirty="0"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Tên</a:t>
            </a:r>
            <a:r>
              <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dirty="0"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thành</a:t>
            </a:r>
            <a:r>
              <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dirty="0"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viên</a:t>
            </a:r>
            <a:r>
              <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dirty="0"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nhóm</a:t>
            </a:r>
            <a:r>
              <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p>
          <a:p>
            <a:r>
              <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Nguyễn </a:t>
            </a:r>
            <a:r>
              <a:rPr lang="en-US" sz="2000" i="1" dirty="0"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Hoàng</a:t>
            </a:r>
            <a:r>
              <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dirty="0"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Hải</a:t>
            </a:r>
            <a:r>
              <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p>
          <a:p>
            <a:r>
              <a:rPr lang="en-US" sz="2000" i="1" dirty="0"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Phạm</a:t>
            </a:r>
            <a:r>
              <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dirty="0"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Trịnh</a:t>
            </a:r>
            <a:r>
              <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dirty="0"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Tây</a:t>
            </a:r>
            <a:r>
              <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dirty="0"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Nguyên</a:t>
            </a:r>
            <a:endPar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endParaRPr>
          </a:p>
          <a:p>
            <a:r>
              <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Nguyễn </a:t>
            </a:r>
            <a:r>
              <a:rPr lang="en-US" sz="2000" i="1" dirty="0"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Nhật</a:t>
            </a:r>
            <a:r>
              <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 Nam</a:t>
            </a:r>
            <a:endParaRPr lang="en-US" sz="2000" dirty="0"/>
          </a:p>
        </p:txBody>
      </p:sp>
      <p:sp>
        <p:nvSpPr>
          <p:cNvPr id="6" name="TextBox 9">
            <a:extLst>
              <a:ext uri="{FF2B5EF4-FFF2-40B4-BE49-F238E27FC236}">
                <a16:creationId xmlns:a16="http://schemas.microsoft.com/office/drawing/2014/main" id="{8933F0DB-8A12-477E-B580-2C6F9290986F}"/>
              </a:ext>
            </a:extLst>
          </p:cNvPr>
          <p:cNvSpPr txBox="1"/>
          <p:nvPr/>
        </p:nvSpPr>
        <p:spPr>
          <a:xfrm>
            <a:off x="6781800" y="4132541"/>
            <a:ext cx="2199736"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MSSV: 	 </a:t>
            </a:r>
          </a:p>
          <a:p>
            <a:r>
              <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20161051</a:t>
            </a:r>
          </a:p>
          <a:p>
            <a:r>
              <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20110528</a:t>
            </a:r>
          </a:p>
          <a:p>
            <a:r>
              <a:rPr lang="en-US" sz="2000"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20110523</a:t>
            </a:r>
            <a:r>
              <a:rPr lang="en-US" i="1" dirty="0">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endParaRPr lang="en-US" dirty="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38069B4-AF6F-4EF9-8AF6-15C648CC42D3}"/>
              </a:ext>
            </a:extLst>
          </p:cNvPr>
          <p:cNvPicPr>
            <a:picLocks noChangeAspect="1"/>
          </p:cNvPicPr>
          <p:nvPr/>
        </p:nvPicPr>
        <p:blipFill>
          <a:blip r:embed="rId2"/>
          <a:stretch>
            <a:fillRect/>
          </a:stretch>
        </p:blipFill>
        <p:spPr>
          <a:xfrm>
            <a:off x="5302900" y="3276600"/>
            <a:ext cx="3917019" cy="3581400"/>
          </a:xfrm>
          <a:prstGeom prst="rect">
            <a:avLst/>
          </a:prstGeom>
        </p:spPr>
      </p:pic>
      <p:sp>
        <p:nvSpPr>
          <p:cNvPr id="2" name="Title 1">
            <a:extLst>
              <a:ext uri="{FF2B5EF4-FFF2-40B4-BE49-F238E27FC236}">
                <a16:creationId xmlns:a16="http://schemas.microsoft.com/office/drawing/2014/main" id="{2DA1BCDC-97D0-4A24-80B8-E9F0D10BDB1E}"/>
              </a:ext>
            </a:extLst>
          </p:cNvPr>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3" name="Content Placeholder 2">
            <a:extLst>
              <a:ext uri="{FF2B5EF4-FFF2-40B4-BE49-F238E27FC236}">
                <a16:creationId xmlns:a16="http://schemas.microsoft.com/office/drawing/2014/main" id="{80284EB8-8B9C-419A-AFB8-3EEF6BD7C51B}"/>
              </a:ext>
            </a:extLst>
          </p:cNvPr>
          <p:cNvSpPr>
            <a:spLocks noGrp="1"/>
          </p:cNvSpPr>
          <p:nvPr>
            <p:ph idx="1"/>
          </p:nvPr>
        </p:nvSpPr>
        <p:spPr>
          <a:xfrm>
            <a:off x="228600" y="1254614"/>
            <a:ext cx="7726680" cy="571500"/>
          </a:xfrm>
        </p:spPr>
        <p:txBody>
          <a:bodyPr/>
          <a:lstStyle/>
          <a:p>
            <a:r>
              <a:rPr lang="en-US" b="1" dirty="0" err="1"/>
              <a:t>Lập</a:t>
            </a:r>
            <a:r>
              <a:rPr lang="en-US" b="1" dirty="0"/>
              <a:t> </a:t>
            </a:r>
            <a:r>
              <a:rPr lang="en-US" b="1" dirty="0" err="1"/>
              <a:t>trình</a:t>
            </a:r>
            <a:r>
              <a:rPr lang="en-US" b="1" dirty="0"/>
              <a:t> h</a:t>
            </a:r>
            <a:r>
              <a:rPr lang="vi-VN" b="1" dirty="0"/>
              <a:t>ư</a:t>
            </a:r>
            <a:r>
              <a:rPr lang="en-US" b="1" dirty="0" err="1"/>
              <a:t>ớng</a:t>
            </a:r>
            <a:r>
              <a:rPr lang="en-US" b="1" dirty="0"/>
              <a:t> </a:t>
            </a:r>
            <a:r>
              <a:rPr lang="en-US" b="1" dirty="0" err="1"/>
              <a:t>đối</a:t>
            </a:r>
            <a:r>
              <a:rPr lang="en-US" b="1" dirty="0"/>
              <a:t> t</a:t>
            </a:r>
            <a:r>
              <a:rPr lang="vi-VN" b="1" dirty="0"/>
              <a:t>ư</a:t>
            </a:r>
            <a:r>
              <a:rPr lang="en-US" b="1" dirty="0" err="1"/>
              <a:t>ợng</a:t>
            </a:r>
            <a:r>
              <a:rPr lang="en-US" b="1" dirty="0"/>
              <a:t> </a:t>
            </a:r>
            <a:r>
              <a:rPr lang="en-US" b="1" dirty="0" err="1"/>
              <a:t>trong</a:t>
            </a:r>
            <a:r>
              <a:rPr lang="en-US" b="1" dirty="0"/>
              <a:t> java</a:t>
            </a:r>
          </a:p>
        </p:txBody>
      </p:sp>
      <p:sp>
        <p:nvSpPr>
          <p:cNvPr id="6" name="TextBox 5">
            <a:extLst>
              <a:ext uri="{FF2B5EF4-FFF2-40B4-BE49-F238E27FC236}">
                <a16:creationId xmlns:a16="http://schemas.microsoft.com/office/drawing/2014/main" id="{9FC28C83-8714-4624-A700-EC1325CC74B1}"/>
              </a:ext>
            </a:extLst>
          </p:cNvPr>
          <p:cNvSpPr txBox="1"/>
          <p:nvPr/>
        </p:nvSpPr>
        <p:spPr>
          <a:xfrm>
            <a:off x="381000" y="1868518"/>
            <a:ext cx="4562475" cy="4524315"/>
          </a:xfrm>
          <a:prstGeom prst="rect">
            <a:avLst/>
          </a:prstGeom>
          <a:noFill/>
        </p:spPr>
        <p:txBody>
          <a:bodyPr wrap="square" rtlCol="0">
            <a:spAutoFit/>
          </a:bodyPr>
          <a:lstStyle/>
          <a:p>
            <a:r>
              <a:rPr lang="en-US" dirty="0">
                <a:solidFill>
                  <a:schemeClr val="bg1"/>
                </a:solidFill>
              </a:rPr>
              <a:t>- </a:t>
            </a:r>
            <a:r>
              <a:rPr lang="vi-VN" b="1" dirty="0">
                <a:solidFill>
                  <a:schemeClr val="bg1"/>
                </a:solidFill>
              </a:rPr>
              <a:t>Lớp</a:t>
            </a:r>
            <a:r>
              <a:rPr lang="vi-VN" dirty="0">
                <a:solidFill>
                  <a:schemeClr val="bg1"/>
                </a:solidFill>
              </a:rPr>
              <a:t> (class) là mô tả về các đối tượng sẽ được tạo ra. Mỗi lớp có tên lớp, trong lớp có các thuộc tính như là dữ liệu của lớp và các ứng xử của lớp đó (các hàm) gọi là các phương thức.</a:t>
            </a:r>
          </a:p>
          <a:p>
            <a:endParaRPr lang="vi-VN" dirty="0">
              <a:solidFill>
                <a:schemeClr val="bg1"/>
              </a:solidFill>
            </a:endParaRPr>
          </a:p>
          <a:p>
            <a:r>
              <a:rPr lang="en-US" dirty="0">
                <a:solidFill>
                  <a:schemeClr val="bg1"/>
                </a:solidFill>
              </a:rPr>
              <a:t>- </a:t>
            </a:r>
            <a:r>
              <a:rPr lang="vi-VN" dirty="0">
                <a:solidFill>
                  <a:schemeClr val="bg1"/>
                </a:solidFill>
              </a:rPr>
              <a:t>Ví dụ một lớp mô tả về </a:t>
            </a:r>
            <a:r>
              <a:rPr lang="vi-VN" u="sng" dirty="0">
                <a:solidFill>
                  <a:schemeClr val="bg1"/>
                </a:solidFill>
              </a:rPr>
              <a:t>con người</a:t>
            </a:r>
            <a:r>
              <a:rPr lang="vi-VN" dirty="0">
                <a:solidFill>
                  <a:schemeClr val="bg1"/>
                </a:solidFill>
              </a:rPr>
              <a:t> có thể có:</a:t>
            </a:r>
            <a:endParaRPr lang="en-US" dirty="0">
              <a:solidFill>
                <a:schemeClr val="bg1"/>
              </a:solidFill>
            </a:endParaRPr>
          </a:p>
          <a:p>
            <a:endParaRPr lang="vi-VN" dirty="0">
              <a:solidFill>
                <a:schemeClr val="bg1"/>
              </a:solidFill>
            </a:endParaRPr>
          </a:p>
          <a:p>
            <a:r>
              <a:rPr lang="en-US" dirty="0">
                <a:solidFill>
                  <a:schemeClr val="bg1"/>
                </a:solidFill>
              </a:rPr>
              <a:t>+ </a:t>
            </a:r>
            <a:r>
              <a:rPr lang="vi-VN" dirty="0">
                <a:solidFill>
                  <a:schemeClr val="bg1"/>
                </a:solidFill>
              </a:rPr>
              <a:t>Các </a:t>
            </a:r>
            <a:r>
              <a:rPr lang="vi-VN" b="1" dirty="0">
                <a:solidFill>
                  <a:schemeClr val="bg1"/>
                </a:solidFill>
              </a:rPr>
              <a:t>thuộc tính</a:t>
            </a:r>
            <a:r>
              <a:rPr lang="vi-VN" dirty="0">
                <a:solidFill>
                  <a:schemeClr val="bg1"/>
                </a:solidFill>
              </a:rPr>
              <a:t>: tên, chiều cao, cân nặng, giới tính, tuổi ...</a:t>
            </a:r>
          </a:p>
          <a:p>
            <a:r>
              <a:rPr lang="en-US" dirty="0">
                <a:solidFill>
                  <a:schemeClr val="bg1"/>
                </a:solidFill>
              </a:rPr>
              <a:t>+ </a:t>
            </a:r>
            <a:r>
              <a:rPr lang="vi-VN" dirty="0">
                <a:solidFill>
                  <a:schemeClr val="bg1"/>
                </a:solidFill>
              </a:rPr>
              <a:t>Các ứng xử</a:t>
            </a:r>
            <a:r>
              <a:rPr lang="en-US" dirty="0">
                <a:solidFill>
                  <a:schemeClr val="bg1"/>
                </a:solidFill>
              </a:rPr>
              <a:t>(</a:t>
            </a:r>
            <a:r>
              <a:rPr lang="en-US" b="1" dirty="0" err="1">
                <a:solidFill>
                  <a:schemeClr val="bg1"/>
                </a:solidFill>
              </a:rPr>
              <a:t>ph</a:t>
            </a:r>
            <a:r>
              <a:rPr lang="vi-VN" b="1" dirty="0">
                <a:solidFill>
                  <a:schemeClr val="bg1"/>
                </a:solidFill>
              </a:rPr>
              <a:t>ư</a:t>
            </a:r>
            <a:r>
              <a:rPr lang="en-US" b="1" dirty="0" err="1">
                <a:solidFill>
                  <a:schemeClr val="bg1"/>
                </a:solidFill>
              </a:rPr>
              <a:t>ơng</a:t>
            </a:r>
            <a:r>
              <a:rPr lang="en-US" b="1" dirty="0">
                <a:solidFill>
                  <a:schemeClr val="bg1"/>
                </a:solidFill>
              </a:rPr>
              <a:t> </a:t>
            </a:r>
            <a:r>
              <a:rPr lang="en-US" b="1" dirty="0" err="1">
                <a:solidFill>
                  <a:schemeClr val="bg1"/>
                </a:solidFill>
              </a:rPr>
              <a:t>thức</a:t>
            </a:r>
            <a:r>
              <a:rPr lang="en-US" dirty="0">
                <a:solidFill>
                  <a:schemeClr val="bg1"/>
                </a:solidFill>
              </a:rPr>
              <a:t>)</a:t>
            </a:r>
            <a:r>
              <a:rPr lang="vi-VN" dirty="0">
                <a:solidFill>
                  <a:schemeClr val="bg1"/>
                </a:solidFill>
              </a:rPr>
              <a:t>: đi, chạy, nhảy, nói, ngủ ...</a:t>
            </a:r>
          </a:p>
          <a:p>
            <a:r>
              <a:rPr lang="en-US" dirty="0">
                <a:solidFill>
                  <a:schemeClr val="bg1"/>
                </a:solidFill>
              </a:rPr>
              <a:t>+ </a:t>
            </a:r>
            <a:r>
              <a:rPr lang="vi-VN" dirty="0">
                <a:solidFill>
                  <a:schemeClr val="bg1"/>
                </a:solidFill>
              </a:rPr>
              <a:t>Từ </a:t>
            </a:r>
            <a:r>
              <a:rPr lang="vi-VN" u="sng" dirty="0">
                <a:solidFill>
                  <a:schemeClr val="bg1"/>
                </a:solidFill>
              </a:rPr>
              <a:t>lớp con người</a:t>
            </a:r>
            <a:r>
              <a:rPr lang="vi-VN" dirty="0">
                <a:solidFill>
                  <a:schemeClr val="bg1"/>
                </a:solidFill>
              </a:rPr>
              <a:t> như vậy tạo ra các </a:t>
            </a:r>
            <a:r>
              <a:rPr lang="vi-VN" b="1" dirty="0">
                <a:solidFill>
                  <a:schemeClr val="bg1"/>
                </a:solidFill>
              </a:rPr>
              <a:t>đối tượng </a:t>
            </a:r>
            <a:r>
              <a:rPr lang="vi-VN" dirty="0">
                <a:solidFill>
                  <a:schemeClr val="bg1"/>
                </a:solidFill>
              </a:rPr>
              <a:t>cụ thể khi chạy chương trình như: Đàn ông, Phụ nữ, Bạn A, Bạn B ..</a:t>
            </a:r>
            <a:endParaRPr lang="en-US" dirty="0" err="1">
              <a:solidFill>
                <a:schemeClr val="bg1"/>
              </a:solidFill>
            </a:endParaRPr>
          </a:p>
        </p:txBody>
      </p:sp>
      <p:pic>
        <p:nvPicPr>
          <p:cNvPr id="7" name="Picture 6">
            <a:extLst>
              <a:ext uri="{FF2B5EF4-FFF2-40B4-BE49-F238E27FC236}">
                <a16:creationId xmlns:a16="http://schemas.microsoft.com/office/drawing/2014/main" id="{1CED4A50-CC81-468B-BCD5-E3B93BF6236A}"/>
              </a:ext>
            </a:extLst>
          </p:cNvPr>
          <p:cNvPicPr>
            <a:picLocks noChangeAspect="1"/>
          </p:cNvPicPr>
          <p:nvPr/>
        </p:nvPicPr>
        <p:blipFill>
          <a:blip r:embed="rId3"/>
          <a:stretch>
            <a:fillRect/>
          </a:stretch>
        </p:blipFill>
        <p:spPr>
          <a:xfrm>
            <a:off x="5307382" y="1263801"/>
            <a:ext cx="3836618" cy="2088999"/>
          </a:xfrm>
          <a:prstGeom prst="rect">
            <a:avLst/>
          </a:prstGeom>
        </p:spPr>
      </p:pic>
    </p:spTree>
    <p:extLst>
      <p:ext uri="{BB962C8B-B14F-4D97-AF65-F5344CB8AC3E}">
        <p14:creationId xmlns:p14="http://schemas.microsoft.com/office/powerpoint/2010/main" val="186716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42"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4CAAC39-533B-4A4E-A26D-79035D01AF45}"/>
              </a:ext>
            </a:extLst>
          </p:cNvPr>
          <p:cNvPicPr>
            <a:picLocks noChangeAspect="1"/>
          </p:cNvPicPr>
          <p:nvPr/>
        </p:nvPicPr>
        <p:blipFill>
          <a:blip r:embed="rId2"/>
          <a:stretch>
            <a:fillRect/>
          </a:stretch>
        </p:blipFill>
        <p:spPr>
          <a:xfrm>
            <a:off x="381000" y="4953000"/>
            <a:ext cx="7726680" cy="1734132"/>
          </a:xfrm>
          <a:prstGeom prst="rect">
            <a:avLst/>
          </a:prstGeom>
        </p:spPr>
      </p:pic>
      <p:pic>
        <p:nvPicPr>
          <p:cNvPr id="16" name="Picture 15">
            <a:extLst>
              <a:ext uri="{FF2B5EF4-FFF2-40B4-BE49-F238E27FC236}">
                <a16:creationId xmlns:a16="http://schemas.microsoft.com/office/drawing/2014/main" id="{7E107657-8C83-4569-9B13-01CE2D685601}"/>
              </a:ext>
            </a:extLst>
          </p:cNvPr>
          <p:cNvPicPr>
            <a:picLocks noChangeAspect="1"/>
          </p:cNvPicPr>
          <p:nvPr/>
        </p:nvPicPr>
        <p:blipFill>
          <a:blip r:embed="rId3"/>
          <a:stretch>
            <a:fillRect/>
          </a:stretch>
        </p:blipFill>
        <p:spPr>
          <a:xfrm>
            <a:off x="304801" y="3001461"/>
            <a:ext cx="7802880" cy="1614474"/>
          </a:xfrm>
          <a:prstGeom prst="rect">
            <a:avLst/>
          </a:prstGeom>
        </p:spPr>
      </p:pic>
      <p:sp>
        <p:nvSpPr>
          <p:cNvPr id="2" name="Title 1">
            <a:extLst>
              <a:ext uri="{FF2B5EF4-FFF2-40B4-BE49-F238E27FC236}">
                <a16:creationId xmlns:a16="http://schemas.microsoft.com/office/drawing/2014/main" id="{2DA1BCDC-97D0-4A24-80B8-E9F0D10BDB1E}"/>
              </a:ext>
            </a:extLst>
          </p:cNvPr>
          <p:cNvSpPr>
            <a:spLocks noGrp="1"/>
          </p:cNvSpPr>
          <p:nvPr>
            <p:ph type="title"/>
          </p:nvPr>
        </p:nvSpPr>
        <p:spPr>
          <a:xfrm>
            <a:off x="466725" y="381198"/>
            <a:ext cx="4638674" cy="675926"/>
          </a:xfrm>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7" name="Content Placeholder 2">
            <a:extLst>
              <a:ext uri="{FF2B5EF4-FFF2-40B4-BE49-F238E27FC236}">
                <a16:creationId xmlns:a16="http://schemas.microsoft.com/office/drawing/2014/main" id="{464189F1-6171-4172-A348-82AB55E63808}"/>
              </a:ext>
            </a:extLst>
          </p:cNvPr>
          <p:cNvSpPr>
            <a:spLocks noGrp="1"/>
          </p:cNvSpPr>
          <p:nvPr>
            <p:ph idx="1"/>
          </p:nvPr>
        </p:nvSpPr>
        <p:spPr>
          <a:xfrm>
            <a:off x="228600" y="1254614"/>
            <a:ext cx="7726680" cy="571500"/>
          </a:xfrm>
        </p:spPr>
        <p:txBody>
          <a:bodyPr/>
          <a:lstStyle/>
          <a:p>
            <a:r>
              <a:rPr lang="en-US" b="1" dirty="0" err="1"/>
              <a:t>Lập</a:t>
            </a:r>
            <a:r>
              <a:rPr lang="en-US" b="1" dirty="0"/>
              <a:t> </a:t>
            </a:r>
            <a:r>
              <a:rPr lang="en-US" b="1" dirty="0" err="1"/>
              <a:t>trình</a:t>
            </a:r>
            <a:r>
              <a:rPr lang="en-US" b="1" dirty="0"/>
              <a:t> h</a:t>
            </a:r>
            <a:r>
              <a:rPr lang="vi-VN" b="1" dirty="0"/>
              <a:t>ư</a:t>
            </a:r>
            <a:r>
              <a:rPr lang="en-US" b="1" dirty="0" err="1"/>
              <a:t>ớng</a:t>
            </a:r>
            <a:r>
              <a:rPr lang="en-US" b="1" dirty="0"/>
              <a:t> </a:t>
            </a:r>
            <a:r>
              <a:rPr lang="en-US" b="1" dirty="0" err="1"/>
              <a:t>đối</a:t>
            </a:r>
            <a:r>
              <a:rPr lang="en-US" b="1" dirty="0"/>
              <a:t> t</a:t>
            </a:r>
            <a:r>
              <a:rPr lang="vi-VN" b="1" dirty="0"/>
              <a:t>ư</a:t>
            </a:r>
            <a:r>
              <a:rPr lang="en-US" b="1" dirty="0" err="1"/>
              <a:t>ợng</a:t>
            </a:r>
            <a:r>
              <a:rPr lang="en-US" b="1" dirty="0"/>
              <a:t> </a:t>
            </a:r>
            <a:r>
              <a:rPr lang="en-US" b="1" dirty="0" err="1"/>
              <a:t>trong</a:t>
            </a:r>
            <a:r>
              <a:rPr lang="en-US" b="1" dirty="0"/>
              <a:t> java</a:t>
            </a:r>
          </a:p>
        </p:txBody>
      </p:sp>
      <p:sp>
        <p:nvSpPr>
          <p:cNvPr id="8" name="TextBox 7">
            <a:extLst>
              <a:ext uri="{FF2B5EF4-FFF2-40B4-BE49-F238E27FC236}">
                <a16:creationId xmlns:a16="http://schemas.microsoft.com/office/drawing/2014/main" id="{66740F7D-62C6-4F92-B845-CA1789B91737}"/>
              </a:ext>
            </a:extLst>
          </p:cNvPr>
          <p:cNvSpPr txBox="1"/>
          <p:nvPr/>
        </p:nvSpPr>
        <p:spPr>
          <a:xfrm>
            <a:off x="381000" y="1872734"/>
            <a:ext cx="5257800" cy="369332"/>
          </a:xfrm>
          <a:prstGeom prst="rect">
            <a:avLst/>
          </a:prstGeom>
          <a:noFill/>
        </p:spPr>
        <p:txBody>
          <a:bodyPr wrap="square" rtlCol="0">
            <a:spAutoFit/>
          </a:bodyPr>
          <a:lstStyle/>
          <a:p>
            <a:pPr algn="l"/>
            <a:r>
              <a:rPr lang="en-US" dirty="0">
                <a:solidFill>
                  <a:schemeClr val="bg1"/>
                </a:solidFill>
              </a:rPr>
              <a:t>Ph</a:t>
            </a:r>
            <a:r>
              <a:rPr lang="vi-VN" dirty="0">
                <a:solidFill>
                  <a:schemeClr val="bg1"/>
                </a:solidFill>
              </a:rPr>
              <a:t>ư</a:t>
            </a:r>
            <a:r>
              <a:rPr lang="en-US" dirty="0" err="1">
                <a:solidFill>
                  <a:schemeClr val="bg1"/>
                </a:solidFill>
              </a:rPr>
              <a:t>ơng</a:t>
            </a:r>
            <a:r>
              <a:rPr lang="en-US" dirty="0">
                <a:solidFill>
                  <a:schemeClr val="bg1"/>
                </a:solidFill>
              </a:rPr>
              <a:t> </a:t>
            </a:r>
            <a:r>
              <a:rPr lang="en-US" dirty="0" err="1">
                <a:solidFill>
                  <a:schemeClr val="bg1"/>
                </a:solidFill>
              </a:rPr>
              <a:t>thức</a:t>
            </a:r>
            <a:r>
              <a:rPr lang="en-US" dirty="0">
                <a:solidFill>
                  <a:schemeClr val="bg1"/>
                </a:solidFill>
              </a:rPr>
              <a:t> getter-setter</a:t>
            </a:r>
          </a:p>
        </p:txBody>
      </p:sp>
      <p:sp>
        <p:nvSpPr>
          <p:cNvPr id="10" name="TextBox 9">
            <a:extLst>
              <a:ext uri="{FF2B5EF4-FFF2-40B4-BE49-F238E27FC236}">
                <a16:creationId xmlns:a16="http://schemas.microsoft.com/office/drawing/2014/main" id="{B75C97C3-EA29-4C4B-8D42-C11D53C05107}"/>
              </a:ext>
            </a:extLst>
          </p:cNvPr>
          <p:cNvSpPr txBox="1"/>
          <p:nvPr/>
        </p:nvSpPr>
        <p:spPr>
          <a:xfrm>
            <a:off x="381000" y="2279010"/>
            <a:ext cx="3648075" cy="646331"/>
          </a:xfrm>
          <a:prstGeom prst="rect">
            <a:avLst/>
          </a:prstGeom>
          <a:noFill/>
        </p:spPr>
        <p:txBody>
          <a:bodyPr wrap="square" rtlCol="0">
            <a:spAutoFit/>
          </a:bodyPr>
          <a:lstStyle/>
          <a:p>
            <a:pPr algn="l"/>
            <a:r>
              <a:rPr lang="en-US" dirty="0">
                <a:solidFill>
                  <a:schemeClr val="bg1"/>
                </a:solidFill>
              </a:rPr>
              <a:t>- </a:t>
            </a:r>
            <a:r>
              <a:rPr lang="en-US" dirty="0" err="1">
                <a:solidFill>
                  <a:schemeClr val="bg1"/>
                </a:solidFill>
              </a:rPr>
              <a:t>Cú</a:t>
            </a:r>
            <a:r>
              <a:rPr lang="en-US" dirty="0">
                <a:solidFill>
                  <a:schemeClr val="bg1"/>
                </a:solidFill>
              </a:rPr>
              <a:t> </a:t>
            </a:r>
            <a:r>
              <a:rPr lang="en-US" dirty="0" err="1">
                <a:solidFill>
                  <a:schemeClr val="bg1"/>
                </a:solidFill>
              </a:rPr>
              <a:t>pháp</a:t>
            </a:r>
            <a:r>
              <a:rPr lang="en-US" dirty="0">
                <a:solidFill>
                  <a:schemeClr val="bg1"/>
                </a:solidFill>
              </a:rPr>
              <a:t>:</a:t>
            </a:r>
          </a:p>
          <a:p>
            <a:pPr algn="l"/>
            <a:endParaRPr lang="en-US" dirty="0">
              <a:solidFill>
                <a:schemeClr val="bg1"/>
              </a:solidFill>
            </a:endParaRPr>
          </a:p>
        </p:txBody>
      </p:sp>
      <p:sp>
        <p:nvSpPr>
          <p:cNvPr id="11" name="TextBox 10">
            <a:extLst>
              <a:ext uri="{FF2B5EF4-FFF2-40B4-BE49-F238E27FC236}">
                <a16:creationId xmlns:a16="http://schemas.microsoft.com/office/drawing/2014/main" id="{7661AD10-698B-42E4-85F5-80D5F86DFC82}"/>
              </a:ext>
            </a:extLst>
          </p:cNvPr>
          <p:cNvSpPr txBox="1"/>
          <p:nvPr/>
        </p:nvSpPr>
        <p:spPr>
          <a:xfrm>
            <a:off x="381000" y="2720077"/>
            <a:ext cx="2590800" cy="369332"/>
          </a:xfrm>
          <a:prstGeom prst="rect">
            <a:avLst/>
          </a:prstGeom>
          <a:noFill/>
        </p:spPr>
        <p:txBody>
          <a:bodyPr wrap="square" rtlCol="0">
            <a:spAutoFit/>
          </a:bodyPr>
          <a:lstStyle/>
          <a:p>
            <a:pPr algn="l"/>
            <a:r>
              <a:rPr lang="en-US" dirty="0">
                <a:solidFill>
                  <a:schemeClr val="bg1"/>
                </a:solidFill>
              </a:rPr>
              <a:t>+ setter:</a:t>
            </a:r>
          </a:p>
        </p:txBody>
      </p:sp>
      <p:sp>
        <p:nvSpPr>
          <p:cNvPr id="13" name="TextBox 12">
            <a:extLst>
              <a:ext uri="{FF2B5EF4-FFF2-40B4-BE49-F238E27FC236}">
                <a16:creationId xmlns:a16="http://schemas.microsoft.com/office/drawing/2014/main" id="{A4A6486A-89F9-42A9-81AD-F2BBFA77447D}"/>
              </a:ext>
            </a:extLst>
          </p:cNvPr>
          <p:cNvSpPr txBox="1"/>
          <p:nvPr/>
        </p:nvSpPr>
        <p:spPr>
          <a:xfrm>
            <a:off x="381000" y="4474998"/>
            <a:ext cx="2590800" cy="369332"/>
          </a:xfrm>
          <a:prstGeom prst="rect">
            <a:avLst/>
          </a:prstGeom>
          <a:noFill/>
        </p:spPr>
        <p:txBody>
          <a:bodyPr wrap="square" rtlCol="0">
            <a:spAutoFit/>
          </a:bodyPr>
          <a:lstStyle/>
          <a:p>
            <a:pPr algn="l"/>
            <a:r>
              <a:rPr lang="en-US" dirty="0">
                <a:solidFill>
                  <a:schemeClr val="bg1"/>
                </a:solidFill>
              </a:rPr>
              <a:t>+ getter:</a:t>
            </a:r>
          </a:p>
        </p:txBody>
      </p:sp>
    </p:spTree>
    <p:extLst>
      <p:ext uri="{BB962C8B-B14F-4D97-AF65-F5344CB8AC3E}">
        <p14:creationId xmlns:p14="http://schemas.microsoft.com/office/powerpoint/2010/main" val="185141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par>
                                <p:cTn id="18" presetID="16" presetClass="entr" presetSubtype="21"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ntr" presetSubtype="4"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518DD33-7352-4236-84D9-563C46A59946}"/>
              </a:ext>
            </a:extLst>
          </p:cNvPr>
          <p:cNvPicPr>
            <a:picLocks noChangeAspect="1"/>
          </p:cNvPicPr>
          <p:nvPr/>
        </p:nvPicPr>
        <p:blipFill>
          <a:blip r:embed="rId2"/>
          <a:stretch>
            <a:fillRect/>
          </a:stretch>
        </p:blipFill>
        <p:spPr>
          <a:xfrm>
            <a:off x="1268507" y="5112039"/>
            <a:ext cx="5513293" cy="1631988"/>
          </a:xfrm>
          <a:prstGeom prst="rect">
            <a:avLst/>
          </a:prstGeom>
        </p:spPr>
      </p:pic>
      <p:sp>
        <p:nvSpPr>
          <p:cNvPr id="2" name="Title 1">
            <a:extLst>
              <a:ext uri="{FF2B5EF4-FFF2-40B4-BE49-F238E27FC236}">
                <a16:creationId xmlns:a16="http://schemas.microsoft.com/office/drawing/2014/main" id="{2DA1BCDC-97D0-4A24-80B8-E9F0D10BDB1E}"/>
              </a:ext>
            </a:extLst>
          </p:cNvPr>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5" name="Content Placeholder 2">
            <a:extLst>
              <a:ext uri="{FF2B5EF4-FFF2-40B4-BE49-F238E27FC236}">
                <a16:creationId xmlns:a16="http://schemas.microsoft.com/office/drawing/2014/main" id="{6180D8A0-37A6-4CAF-BA93-9065A5DFA7A0}"/>
              </a:ext>
            </a:extLst>
          </p:cNvPr>
          <p:cNvSpPr txBox="1">
            <a:spLocks/>
          </p:cNvSpPr>
          <p:nvPr/>
        </p:nvSpPr>
        <p:spPr>
          <a:xfrm>
            <a:off x="228600" y="1254614"/>
            <a:ext cx="7726680" cy="571500"/>
          </a:xfrm>
          <a:prstGeom prst="rect">
            <a:avLst/>
          </a:prstGeom>
        </p:spPr>
        <p:txBody>
          <a:bodyPr vert="horz" anchor="t">
            <a:normAutofit/>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b="1" dirty="0" err="1"/>
              <a:t>Lập</a:t>
            </a:r>
            <a:r>
              <a:rPr lang="en-US" b="1" dirty="0"/>
              <a:t> </a:t>
            </a:r>
            <a:r>
              <a:rPr lang="en-US" b="1" dirty="0" err="1"/>
              <a:t>trình</a:t>
            </a:r>
            <a:r>
              <a:rPr lang="en-US" b="1" dirty="0"/>
              <a:t> h</a:t>
            </a:r>
            <a:r>
              <a:rPr lang="vi-VN" b="1" dirty="0"/>
              <a:t>ư</a:t>
            </a:r>
            <a:r>
              <a:rPr lang="en-US" b="1" dirty="0" err="1"/>
              <a:t>ớng</a:t>
            </a:r>
            <a:r>
              <a:rPr lang="en-US" b="1" dirty="0"/>
              <a:t> </a:t>
            </a:r>
            <a:r>
              <a:rPr lang="en-US" b="1" dirty="0" err="1"/>
              <a:t>đối</a:t>
            </a:r>
            <a:r>
              <a:rPr lang="en-US" b="1" dirty="0"/>
              <a:t> t</a:t>
            </a:r>
            <a:r>
              <a:rPr lang="vi-VN" b="1" dirty="0"/>
              <a:t>ư</a:t>
            </a:r>
            <a:r>
              <a:rPr lang="en-US" b="1" dirty="0" err="1"/>
              <a:t>ợng</a:t>
            </a:r>
            <a:r>
              <a:rPr lang="en-US" b="1" dirty="0"/>
              <a:t> </a:t>
            </a:r>
            <a:r>
              <a:rPr lang="en-US" b="1" dirty="0" err="1"/>
              <a:t>trong</a:t>
            </a:r>
            <a:r>
              <a:rPr lang="en-US" b="1" dirty="0"/>
              <a:t> java</a:t>
            </a:r>
          </a:p>
        </p:txBody>
      </p:sp>
      <p:pic>
        <p:nvPicPr>
          <p:cNvPr id="7" name="Picture 6">
            <a:extLst>
              <a:ext uri="{FF2B5EF4-FFF2-40B4-BE49-F238E27FC236}">
                <a16:creationId xmlns:a16="http://schemas.microsoft.com/office/drawing/2014/main" id="{8216D77E-4991-45DA-8A5F-9590180A15B2}"/>
              </a:ext>
            </a:extLst>
          </p:cNvPr>
          <p:cNvPicPr>
            <a:picLocks noChangeAspect="1"/>
          </p:cNvPicPr>
          <p:nvPr/>
        </p:nvPicPr>
        <p:blipFill>
          <a:blip r:embed="rId3"/>
          <a:stretch>
            <a:fillRect/>
          </a:stretch>
        </p:blipFill>
        <p:spPr>
          <a:xfrm>
            <a:off x="1295401" y="2451639"/>
            <a:ext cx="5334000" cy="2580248"/>
          </a:xfrm>
          <a:prstGeom prst="rect">
            <a:avLst/>
          </a:prstGeom>
        </p:spPr>
      </p:pic>
      <p:sp>
        <p:nvSpPr>
          <p:cNvPr id="8" name="TextBox 7">
            <a:extLst>
              <a:ext uri="{FF2B5EF4-FFF2-40B4-BE49-F238E27FC236}">
                <a16:creationId xmlns:a16="http://schemas.microsoft.com/office/drawing/2014/main" id="{EDA462DE-CB72-4EF4-A9CD-2E0D17668176}"/>
              </a:ext>
            </a:extLst>
          </p:cNvPr>
          <p:cNvSpPr txBox="1"/>
          <p:nvPr/>
        </p:nvSpPr>
        <p:spPr>
          <a:xfrm>
            <a:off x="381000" y="1872734"/>
            <a:ext cx="5257800" cy="369332"/>
          </a:xfrm>
          <a:prstGeom prst="rect">
            <a:avLst/>
          </a:prstGeom>
          <a:noFill/>
        </p:spPr>
        <p:txBody>
          <a:bodyPr wrap="square" rtlCol="0">
            <a:spAutoFit/>
          </a:bodyPr>
          <a:lstStyle/>
          <a:p>
            <a:pPr algn="l"/>
            <a:r>
              <a:rPr lang="en-US" dirty="0">
                <a:solidFill>
                  <a:schemeClr val="bg1"/>
                </a:solidFill>
              </a:rPr>
              <a:t>Ph</a:t>
            </a:r>
            <a:r>
              <a:rPr lang="vi-VN" dirty="0">
                <a:solidFill>
                  <a:schemeClr val="bg1"/>
                </a:solidFill>
              </a:rPr>
              <a:t>ư</a:t>
            </a:r>
            <a:r>
              <a:rPr lang="en-US" dirty="0" err="1">
                <a:solidFill>
                  <a:schemeClr val="bg1"/>
                </a:solidFill>
              </a:rPr>
              <a:t>ơng</a:t>
            </a:r>
            <a:r>
              <a:rPr lang="en-US" dirty="0">
                <a:solidFill>
                  <a:schemeClr val="bg1"/>
                </a:solidFill>
              </a:rPr>
              <a:t> </a:t>
            </a:r>
            <a:r>
              <a:rPr lang="en-US" dirty="0" err="1">
                <a:solidFill>
                  <a:schemeClr val="bg1"/>
                </a:solidFill>
              </a:rPr>
              <a:t>thức</a:t>
            </a:r>
            <a:r>
              <a:rPr lang="en-US" dirty="0">
                <a:solidFill>
                  <a:schemeClr val="bg1"/>
                </a:solidFill>
              </a:rPr>
              <a:t> getter-setter</a:t>
            </a:r>
          </a:p>
        </p:txBody>
      </p:sp>
      <p:sp>
        <p:nvSpPr>
          <p:cNvPr id="10" name="TextBox 9">
            <a:extLst>
              <a:ext uri="{FF2B5EF4-FFF2-40B4-BE49-F238E27FC236}">
                <a16:creationId xmlns:a16="http://schemas.microsoft.com/office/drawing/2014/main" id="{1A65E48A-E88D-4903-AF78-524EBF4F1806}"/>
              </a:ext>
            </a:extLst>
          </p:cNvPr>
          <p:cNvSpPr txBox="1"/>
          <p:nvPr/>
        </p:nvSpPr>
        <p:spPr>
          <a:xfrm>
            <a:off x="466724" y="2311115"/>
            <a:ext cx="2657475" cy="369332"/>
          </a:xfrm>
          <a:prstGeom prst="rect">
            <a:avLst/>
          </a:prstGeom>
          <a:noFill/>
        </p:spPr>
        <p:txBody>
          <a:bodyPr wrap="square" rtlCol="0">
            <a:spAutoFit/>
          </a:bodyPr>
          <a:lstStyle/>
          <a:p>
            <a:pPr algn="l"/>
            <a:r>
              <a:rPr lang="en-US" dirty="0" err="1">
                <a:solidFill>
                  <a:schemeClr val="bg1"/>
                </a:solidFill>
              </a:rPr>
              <a:t>Ví</a:t>
            </a:r>
            <a:r>
              <a:rPr lang="en-US" dirty="0">
                <a:solidFill>
                  <a:schemeClr val="bg1"/>
                </a:solidFill>
              </a:rPr>
              <a:t> </a:t>
            </a:r>
            <a:r>
              <a:rPr lang="en-US" dirty="0" err="1">
                <a:solidFill>
                  <a:schemeClr val="bg1"/>
                </a:solidFill>
              </a:rPr>
              <a:t>dụ</a:t>
            </a:r>
            <a:r>
              <a:rPr lang="en-US" dirty="0">
                <a:solidFill>
                  <a:schemeClr val="bg1"/>
                </a:solidFill>
              </a:rPr>
              <a:t>:</a:t>
            </a:r>
          </a:p>
        </p:txBody>
      </p:sp>
    </p:spTree>
    <p:extLst>
      <p:ext uri="{BB962C8B-B14F-4D97-AF65-F5344CB8AC3E}">
        <p14:creationId xmlns:p14="http://schemas.microsoft.com/office/powerpoint/2010/main" val="349845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6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600"/>
                                        <p:tgtEl>
                                          <p:spTgt spid="10"/>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BCDC-97D0-4A24-80B8-E9F0D10BDB1E}"/>
              </a:ext>
            </a:extLst>
          </p:cNvPr>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5" name="Content Placeholder 2">
            <a:extLst>
              <a:ext uri="{FF2B5EF4-FFF2-40B4-BE49-F238E27FC236}">
                <a16:creationId xmlns:a16="http://schemas.microsoft.com/office/drawing/2014/main" id="{53522368-02C6-4392-8A7A-B5C6B826171B}"/>
              </a:ext>
            </a:extLst>
          </p:cNvPr>
          <p:cNvSpPr txBox="1">
            <a:spLocks/>
          </p:cNvSpPr>
          <p:nvPr/>
        </p:nvSpPr>
        <p:spPr>
          <a:xfrm>
            <a:off x="228600" y="1254614"/>
            <a:ext cx="7726680" cy="571500"/>
          </a:xfrm>
          <a:prstGeom prst="rect">
            <a:avLst/>
          </a:prstGeom>
        </p:spPr>
        <p:txBody>
          <a:bodyPr vert="horz" anchor="t">
            <a:normAutofit/>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b="1" dirty="0" err="1"/>
              <a:t>Lập</a:t>
            </a:r>
            <a:r>
              <a:rPr lang="en-US" b="1" dirty="0"/>
              <a:t> </a:t>
            </a:r>
            <a:r>
              <a:rPr lang="en-US" b="1" dirty="0" err="1"/>
              <a:t>trình</a:t>
            </a:r>
            <a:r>
              <a:rPr lang="en-US" b="1" dirty="0"/>
              <a:t> h</a:t>
            </a:r>
            <a:r>
              <a:rPr lang="vi-VN" b="1" dirty="0"/>
              <a:t>ư</a:t>
            </a:r>
            <a:r>
              <a:rPr lang="en-US" b="1" dirty="0" err="1"/>
              <a:t>ớng</a:t>
            </a:r>
            <a:r>
              <a:rPr lang="en-US" b="1" dirty="0"/>
              <a:t> </a:t>
            </a:r>
            <a:r>
              <a:rPr lang="en-US" b="1" dirty="0" err="1"/>
              <a:t>đối</a:t>
            </a:r>
            <a:r>
              <a:rPr lang="en-US" b="1" dirty="0"/>
              <a:t> t</a:t>
            </a:r>
            <a:r>
              <a:rPr lang="vi-VN" b="1" dirty="0"/>
              <a:t>ư</a:t>
            </a:r>
            <a:r>
              <a:rPr lang="en-US" b="1" dirty="0" err="1"/>
              <a:t>ợng</a:t>
            </a:r>
            <a:r>
              <a:rPr lang="en-US" b="1" dirty="0"/>
              <a:t> </a:t>
            </a:r>
            <a:r>
              <a:rPr lang="en-US" b="1" dirty="0" err="1"/>
              <a:t>trong</a:t>
            </a:r>
            <a:r>
              <a:rPr lang="en-US" b="1" dirty="0"/>
              <a:t> java</a:t>
            </a:r>
          </a:p>
        </p:txBody>
      </p:sp>
      <p:sp>
        <p:nvSpPr>
          <p:cNvPr id="6" name="TextBox 5">
            <a:extLst>
              <a:ext uri="{FF2B5EF4-FFF2-40B4-BE49-F238E27FC236}">
                <a16:creationId xmlns:a16="http://schemas.microsoft.com/office/drawing/2014/main" id="{D2B9C34A-900B-4BFB-AC0E-EE1B0A460E90}"/>
              </a:ext>
            </a:extLst>
          </p:cNvPr>
          <p:cNvSpPr txBox="1"/>
          <p:nvPr/>
        </p:nvSpPr>
        <p:spPr>
          <a:xfrm>
            <a:off x="304800" y="1823428"/>
            <a:ext cx="7991475" cy="369332"/>
          </a:xfrm>
          <a:prstGeom prst="rect">
            <a:avLst/>
          </a:prstGeom>
          <a:noFill/>
        </p:spPr>
        <p:txBody>
          <a:bodyPr wrap="square" rtlCol="0">
            <a:spAutoFit/>
          </a:bodyPr>
          <a:lstStyle/>
          <a:p>
            <a:pPr algn="l"/>
            <a:r>
              <a:rPr lang="en-US" dirty="0">
                <a:solidFill>
                  <a:schemeClr val="bg1"/>
                </a:solidFill>
              </a:rPr>
              <a:t>Ph</a:t>
            </a:r>
            <a:r>
              <a:rPr lang="vi-VN" dirty="0">
                <a:solidFill>
                  <a:schemeClr val="bg1"/>
                </a:solidFill>
              </a:rPr>
              <a:t>ư</a:t>
            </a:r>
            <a:r>
              <a:rPr lang="en-US" dirty="0" err="1">
                <a:solidFill>
                  <a:schemeClr val="bg1"/>
                </a:solidFill>
              </a:rPr>
              <a:t>ơng</a:t>
            </a:r>
            <a:r>
              <a:rPr lang="en-US" dirty="0">
                <a:solidFill>
                  <a:schemeClr val="bg1"/>
                </a:solidFill>
              </a:rPr>
              <a:t> </a:t>
            </a:r>
            <a:r>
              <a:rPr lang="en-US" dirty="0" err="1">
                <a:solidFill>
                  <a:schemeClr val="bg1"/>
                </a:solidFill>
              </a:rPr>
              <a:t>thức</a:t>
            </a:r>
            <a:r>
              <a:rPr lang="en-US" dirty="0">
                <a:solidFill>
                  <a:schemeClr val="bg1"/>
                </a:solidFill>
              </a:rPr>
              <a:t> </a:t>
            </a:r>
            <a:r>
              <a:rPr lang="en-US" dirty="0" err="1">
                <a:solidFill>
                  <a:schemeClr val="bg1"/>
                </a:solidFill>
              </a:rPr>
              <a:t>khởi</a:t>
            </a:r>
            <a:r>
              <a:rPr lang="en-US" dirty="0">
                <a:solidFill>
                  <a:schemeClr val="bg1"/>
                </a:solidFill>
              </a:rPr>
              <a:t> </a:t>
            </a:r>
            <a:r>
              <a:rPr lang="en-US" dirty="0" err="1">
                <a:solidFill>
                  <a:schemeClr val="bg1"/>
                </a:solidFill>
              </a:rPr>
              <a:t>tạo</a:t>
            </a:r>
            <a:r>
              <a:rPr lang="en-US" dirty="0">
                <a:solidFill>
                  <a:schemeClr val="bg1"/>
                </a:solidFill>
              </a:rPr>
              <a:t> (Constructor)</a:t>
            </a:r>
          </a:p>
        </p:txBody>
      </p:sp>
      <p:sp>
        <p:nvSpPr>
          <p:cNvPr id="7" name="TextBox 6">
            <a:extLst>
              <a:ext uri="{FF2B5EF4-FFF2-40B4-BE49-F238E27FC236}">
                <a16:creationId xmlns:a16="http://schemas.microsoft.com/office/drawing/2014/main" id="{344DBE45-7DF7-45F7-85E6-AFF16657D93B}"/>
              </a:ext>
            </a:extLst>
          </p:cNvPr>
          <p:cNvSpPr txBox="1"/>
          <p:nvPr/>
        </p:nvSpPr>
        <p:spPr>
          <a:xfrm>
            <a:off x="304800" y="2199493"/>
            <a:ext cx="8153400" cy="2949525"/>
          </a:xfrm>
          <a:prstGeom prst="rect">
            <a:avLst/>
          </a:prstGeom>
          <a:noFill/>
        </p:spPr>
        <p:txBody>
          <a:bodyPr wrap="square" rtlCol="0">
            <a:spAutoFit/>
          </a:bodyPr>
          <a:lstStyle/>
          <a:p>
            <a:pPr marL="285750" indent="-285750">
              <a:lnSpc>
                <a:spcPct val="150000"/>
              </a:lnSpc>
              <a:buFontTx/>
              <a:buChar char="-"/>
            </a:pPr>
            <a:r>
              <a:rPr lang="en-US" dirty="0">
                <a:solidFill>
                  <a:schemeClr val="bg1"/>
                </a:solidFill>
              </a:rPr>
              <a:t>Constructor đ</a:t>
            </a:r>
            <a:r>
              <a:rPr lang="vi-VN" dirty="0">
                <a:solidFill>
                  <a:schemeClr val="bg1"/>
                </a:solidFill>
              </a:rPr>
              <a:t>ư</a:t>
            </a:r>
            <a:r>
              <a:rPr lang="en-US" dirty="0" err="1">
                <a:solidFill>
                  <a:schemeClr val="bg1"/>
                </a:solidFill>
              </a:rPr>
              <a:t>ợc</a:t>
            </a:r>
            <a:r>
              <a:rPr lang="en-US" dirty="0">
                <a:solidFill>
                  <a:schemeClr val="bg1"/>
                </a:solidFill>
              </a:rPr>
              <a:t> </a:t>
            </a:r>
            <a:r>
              <a:rPr lang="en-US" dirty="0" err="1">
                <a:solidFill>
                  <a:schemeClr val="bg1"/>
                </a:solidFill>
              </a:rPr>
              <a:t>gọi</a:t>
            </a:r>
            <a:r>
              <a:rPr lang="en-US" dirty="0">
                <a:solidFill>
                  <a:schemeClr val="bg1"/>
                </a:solidFill>
              </a:rPr>
              <a:t> </a:t>
            </a:r>
            <a:r>
              <a:rPr lang="en-US" dirty="0" err="1">
                <a:solidFill>
                  <a:schemeClr val="bg1"/>
                </a:solidFill>
              </a:rPr>
              <a:t>tự</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và</a:t>
            </a:r>
            <a:r>
              <a:rPr lang="en-US" dirty="0">
                <a:solidFill>
                  <a:schemeClr val="bg1"/>
                </a:solidFill>
              </a:rPr>
              <a:t> đ</a:t>
            </a:r>
            <a:r>
              <a:rPr lang="vi-VN" dirty="0">
                <a:solidFill>
                  <a:schemeClr val="bg1"/>
                </a:solidFill>
              </a:rPr>
              <a:t>ư</a:t>
            </a:r>
            <a:r>
              <a:rPr lang="en-US" dirty="0" err="1">
                <a:solidFill>
                  <a:schemeClr val="bg1"/>
                </a:solidFill>
              </a:rPr>
              <a:t>ợc</a:t>
            </a:r>
            <a:r>
              <a:rPr lang="en-US" dirty="0">
                <a:solidFill>
                  <a:schemeClr val="bg1"/>
                </a:solidFill>
              </a:rPr>
              <a:t> </a:t>
            </a:r>
            <a:r>
              <a:rPr lang="en-US" dirty="0" err="1">
                <a:solidFill>
                  <a:schemeClr val="bg1"/>
                </a:solidFill>
              </a:rPr>
              <a:t>gọi</a:t>
            </a:r>
            <a:r>
              <a:rPr lang="en-US" dirty="0">
                <a:solidFill>
                  <a:schemeClr val="bg1"/>
                </a:solidFill>
              </a:rPr>
              <a:t> </a:t>
            </a:r>
            <a:r>
              <a:rPr lang="en-US" dirty="0" err="1">
                <a:solidFill>
                  <a:schemeClr val="bg1"/>
                </a:solidFill>
              </a:rPr>
              <a:t>đầu</a:t>
            </a:r>
            <a:r>
              <a:rPr lang="en-US" dirty="0">
                <a:solidFill>
                  <a:schemeClr val="bg1"/>
                </a:solidFill>
              </a:rPr>
              <a:t> </a:t>
            </a:r>
            <a:r>
              <a:rPr lang="en-US" dirty="0" err="1">
                <a:solidFill>
                  <a:schemeClr val="bg1"/>
                </a:solidFill>
              </a:rPr>
              <a:t>tiên</a:t>
            </a:r>
            <a:r>
              <a:rPr lang="en-US" dirty="0">
                <a:solidFill>
                  <a:schemeClr val="bg1"/>
                </a:solidFill>
              </a:rPr>
              <a:t> </a:t>
            </a:r>
            <a:r>
              <a:rPr lang="en-US" dirty="0" err="1">
                <a:solidFill>
                  <a:schemeClr val="bg1"/>
                </a:solidFill>
              </a:rPr>
              <a:t>khi</a:t>
            </a:r>
            <a:r>
              <a:rPr lang="en-US" dirty="0">
                <a:solidFill>
                  <a:schemeClr val="bg1"/>
                </a:solidFill>
              </a:rPr>
              <a:t> </a:t>
            </a:r>
            <a:r>
              <a:rPr lang="en-US" dirty="0" err="1">
                <a:solidFill>
                  <a:schemeClr val="bg1"/>
                </a:solidFill>
              </a:rPr>
              <a:t>một</a:t>
            </a:r>
            <a:r>
              <a:rPr lang="en-US" dirty="0">
                <a:solidFill>
                  <a:schemeClr val="bg1"/>
                </a:solidFill>
              </a:rPr>
              <a:t> project đ</a:t>
            </a:r>
            <a:r>
              <a:rPr lang="vi-VN" dirty="0">
                <a:solidFill>
                  <a:schemeClr val="bg1"/>
                </a:solidFill>
              </a:rPr>
              <a:t>ư</a:t>
            </a:r>
            <a:r>
              <a:rPr lang="en-US" dirty="0" err="1">
                <a:solidFill>
                  <a:schemeClr val="bg1"/>
                </a:solidFill>
              </a:rPr>
              <a:t>ợc</a:t>
            </a:r>
            <a:r>
              <a:rPr lang="en-US" dirty="0">
                <a:solidFill>
                  <a:schemeClr val="bg1"/>
                </a:solidFill>
              </a:rPr>
              <a:t> </a:t>
            </a:r>
            <a:r>
              <a:rPr lang="en-US" dirty="0" err="1">
                <a:solidFill>
                  <a:schemeClr val="bg1"/>
                </a:solidFill>
              </a:rPr>
              <a:t>khởi</a:t>
            </a:r>
            <a:r>
              <a:rPr lang="en-US" dirty="0">
                <a:solidFill>
                  <a:schemeClr val="bg1"/>
                </a:solidFill>
              </a:rPr>
              <a:t> </a:t>
            </a:r>
            <a:r>
              <a:rPr lang="en-US" dirty="0" err="1">
                <a:solidFill>
                  <a:schemeClr val="bg1"/>
                </a:solidFill>
              </a:rPr>
              <a:t>tạo</a:t>
            </a:r>
            <a:r>
              <a:rPr lang="en-US" dirty="0">
                <a:solidFill>
                  <a:schemeClr val="bg1"/>
                </a:solidFill>
              </a:rPr>
              <a:t>.</a:t>
            </a:r>
          </a:p>
          <a:p>
            <a:pPr marL="285750" indent="-285750">
              <a:lnSpc>
                <a:spcPct val="150000"/>
              </a:lnSpc>
              <a:buFontTx/>
              <a:buChar char="-"/>
            </a:pPr>
            <a:r>
              <a:rPr lang="en-US" dirty="0">
                <a:solidFill>
                  <a:schemeClr val="bg1"/>
                </a:solidFill>
              </a:rPr>
              <a:t>Constructor </a:t>
            </a:r>
            <a:r>
              <a:rPr lang="en-US" dirty="0" err="1">
                <a:solidFill>
                  <a:schemeClr val="bg1"/>
                </a:solidFill>
              </a:rPr>
              <a:t>không</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giá</a:t>
            </a:r>
            <a:r>
              <a:rPr lang="en-US" dirty="0">
                <a:solidFill>
                  <a:schemeClr val="bg1"/>
                </a:solidFill>
              </a:rPr>
              <a:t> </a:t>
            </a:r>
            <a:r>
              <a:rPr lang="en-US" dirty="0" err="1">
                <a:solidFill>
                  <a:schemeClr val="bg1"/>
                </a:solidFill>
              </a:rPr>
              <a:t>trị</a:t>
            </a:r>
            <a:r>
              <a:rPr lang="en-US" dirty="0">
                <a:solidFill>
                  <a:schemeClr val="bg1"/>
                </a:solidFill>
              </a:rPr>
              <a:t> </a:t>
            </a:r>
            <a:r>
              <a:rPr lang="en-US" dirty="0" err="1">
                <a:solidFill>
                  <a:schemeClr val="bg1"/>
                </a:solidFill>
              </a:rPr>
              <a:t>trả</a:t>
            </a:r>
            <a:r>
              <a:rPr lang="en-US" dirty="0">
                <a:solidFill>
                  <a:schemeClr val="bg1"/>
                </a:solidFill>
              </a:rPr>
              <a:t> </a:t>
            </a:r>
            <a:r>
              <a:rPr lang="en-US" dirty="0" err="1">
                <a:solidFill>
                  <a:schemeClr val="bg1"/>
                </a:solidFill>
              </a:rPr>
              <a:t>về</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tham</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hoặc</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có</a:t>
            </a:r>
            <a:r>
              <a:rPr lang="en-US" dirty="0">
                <a:solidFill>
                  <a:schemeClr val="bg1"/>
                </a:solidFill>
              </a:rPr>
              <a:t>.</a:t>
            </a:r>
          </a:p>
          <a:p>
            <a:pPr marL="285750" indent="-285750">
              <a:lnSpc>
                <a:spcPct val="150000"/>
              </a:lnSpc>
              <a:buFontTx/>
              <a:buChar char="-"/>
            </a:pPr>
            <a:r>
              <a:rPr lang="en-US" dirty="0">
                <a:solidFill>
                  <a:schemeClr val="bg1"/>
                </a:solidFill>
              </a:rPr>
              <a:t>Constructor </a:t>
            </a:r>
            <a:r>
              <a:rPr lang="en-US" dirty="0" err="1">
                <a:solidFill>
                  <a:schemeClr val="bg1"/>
                </a:solidFill>
              </a:rPr>
              <a:t>phải</a:t>
            </a:r>
            <a:r>
              <a:rPr lang="en-US" dirty="0">
                <a:solidFill>
                  <a:schemeClr val="bg1"/>
                </a:solidFill>
              </a:rPr>
              <a:t> </a:t>
            </a:r>
            <a:r>
              <a:rPr lang="en-US" dirty="0" err="1">
                <a:solidFill>
                  <a:schemeClr val="bg1"/>
                </a:solidFill>
              </a:rPr>
              <a:t>cùng</a:t>
            </a:r>
            <a:r>
              <a:rPr lang="en-US" dirty="0">
                <a:solidFill>
                  <a:schemeClr val="bg1"/>
                </a:solidFill>
              </a:rPr>
              <a:t> </a:t>
            </a:r>
            <a:r>
              <a:rPr lang="en-US" dirty="0" err="1">
                <a:solidFill>
                  <a:schemeClr val="bg1"/>
                </a:solidFill>
              </a:rPr>
              <a:t>tên</a:t>
            </a:r>
            <a:r>
              <a:rPr lang="en-US" dirty="0">
                <a:solidFill>
                  <a:schemeClr val="bg1"/>
                </a:solidFill>
              </a:rPr>
              <a:t> </a:t>
            </a:r>
            <a:r>
              <a:rPr lang="en-US" dirty="0" err="1">
                <a:solidFill>
                  <a:schemeClr val="bg1"/>
                </a:solidFill>
              </a:rPr>
              <a:t>với</a:t>
            </a:r>
            <a:r>
              <a:rPr lang="en-US" dirty="0">
                <a:solidFill>
                  <a:schemeClr val="bg1"/>
                </a:solidFill>
              </a:rPr>
              <a:t> </a:t>
            </a:r>
            <a:r>
              <a:rPr lang="en-US" dirty="0" err="1">
                <a:solidFill>
                  <a:schemeClr val="bg1"/>
                </a:solidFill>
              </a:rPr>
              <a:t>tên</a:t>
            </a:r>
            <a:r>
              <a:rPr lang="en-US" dirty="0">
                <a:solidFill>
                  <a:schemeClr val="bg1"/>
                </a:solidFill>
              </a:rPr>
              <a:t> </a:t>
            </a:r>
            <a:r>
              <a:rPr lang="en-US" dirty="0" err="1">
                <a:solidFill>
                  <a:schemeClr val="bg1"/>
                </a:solidFill>
              </a:rPr>
              <a:t>lớp</a:t>
            </a:r>
            <a:r>
              <a:rPr lang="en-US" dirty="0">
                <a:solidFill>
                  <a:schemeClr val="bg1"/>
                </a:solidFill>
              </a:rPr>
              <a:t>.</a:t>
            </a:r>
          </a:p>
          <a:p>
            <a:pPr marL="285750" indent="-285750">
              <a:lnSpc>
                <a:spcPct val="150000"/>
              </a:lnSpc>
              <a:buFontTx/>
              <a:buChar char="-"/>
            </a:pPr>
            <a:r>
              <a:rPr lang="en-US" dirty="0">
                <a:solidFill>
                  <a:schemeClr val="bg1"/>
                </a:solidFill>
              </a:rPr>
              <a:t>Constructor </a:t>
            </a:r>
            <a:r>
              <a:rPr lang="en-US" dirty="0" err="1">
                <a:solidFill>
                  <a:schemeClr val="bg1"/>
                </a:solidFill>
              </a:rPr>
              <a:t>có</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bị</a:t>
            </a:r>
            <a:r>
              <a:rPr lang="en-US" dirty="0">
                <a:solidFill>
                  <a:schemeClr val="bg1"/>
                </a:solidFill>
              </a:rPr>
              <a:t> </a:t>
            </a:r>
            <a:r>
              <a:rPr lang="en-US" dirty="0" err="1">
                <a:solidFill>
                  <a:schemeClr val="bg1"/>
                </a:solidFill>
              </a:rPr>
              <a:t>nạp</a:t>
            </a:r>
            <a:r>
              <a:rPr lang="en-US" dirty="0">
                <a:solidFill>
                  <a:schemeClr val="bg1"/>
                </a:solidFill>
              </a:rPr>
              <a:t> </a:t>
            </a:r>
            <a:r>
              <a:rPr lang="en-US" dirty="0" err="1">
                <a:solidFill>
                  <a:schemeClr val="bg1"/>
                </a:solidFill>
              </a:rPr>
              <a:t>chồng</a:t>
            </a:r>
            <a:r>
              <a:rPr lang="en-US" dirty="0">
                <a:solidFill>
                  <a:schemeClr val="bg1"/>
                </a:solidFill>
              </a:rPr>
              <a:t> (Overloading).</a:t>
            </a:r>
          </a:p>
          <a:p>
            <a:pPr marL="285750" indent="-285750">
              <a:lnSpc>
                <a:spcPct val="150000"/>
              </a:lnSpc>
              <a:buFontTx/>
              <a:buChar char="-"/>
            </a:pPr>
            <a:r>
              <a:rPr lang="en-US" dirty="0" err="1">
                <a:solidFill>
                  <a:schemeClr val="bg1"/>
                </a:solidFill>
              </a:rPr>
              <a:t>Nếu</a:t>
            </a:r>
            <a:r>
              <a:rPr lang="en-US" dirty="0">
                <a:solidFill>
                  <a:schemeClr val="bg1"/>
                </a:solidFill>
              </a:rPr>
              <a:t> </a:t>
            </a:r>
            <a:r>
              <a:rPr lang="en-US" dirty="0" err="1">
                <a:solidFill>
                  <a:schemeClr val="bg1"/>
                </a:solidFill>
              </a:rPr>
              <a:t>một</a:t>
            </a:r>
            <a:r>
              <a:rPr lang="en-US" dirty="0">
                <a:solidFill>
                  <a:schemeClr val="bg1"/>
                </a:solidFill>
              </a:rPr>
              <a:t> class </a:t>
            </a:r>
            <a:r>
              <a:rPr lang="en-US" dirty="0" err="1">
                <a:solidFill>
                  <a:schemeClr val="bg1"/>
                </a:solidFill>
              </a:rPr>
              <a:t>ch</a:t>
            </a:r>
            <a:r>
              <a:rPr lang="vi-VN" dirty="0">
                <a:solidFill>
                  <a:schemeClr val="bg1"/>
                </a:solidFill>
              </a:rPr>
              <a:t>ư</a:t>
            </a:r>
            <a:r>
              <a:rPr lang="en-US" dirty="0">
                <a:solidFill>
                  <a:schemeClr val="bg1"/>
                </a:solidFill>
              </a:rPr>
              <a:t>a </a:t>
            </a:r>
            <a:r>
              <a:rPr lang="en-US" dirty="0" err="1">
                <a:solidFill>
                  <a:schemeClr val="bg1"/>
                </a:solidFill>
              </a:rPr>
              <a:t>khai</a:t>
            </a:r>
            <a:r>
              <a:rPr lang="en-US" dirty="0">
                <a:solidFill>
                  <a:schemeClr val="bg1"/>
                </a:solidFill>
              </a:rPr>
              <a:t> </a:t>
            </a:r>
            <a:r>
              <a:rPr lang="en-US" dirty="0" err="1">
                <a:solidFill>
                  <a:schemeClr val="bg1"/>
                </a:solidFill>
              </a:rPr>
              <a:t>báo</a:t>
            </a:r>
            <a:r>
              <a:rPr lang="en-US" dirty="0">
                <a:solidFill>
                  <a:schemeClr val="bg1"/>
                </a:solidFill>
              </a:rPr>
              <a:t> constructor </a:t>
            </a:r>
            <a:r>
              <a:rPr lang="en-US" dirty="0" err="1">
                <a:solidFill>
                  <a:schemeClr val="bg1"/>
                </a:solidFill>
              </a:rPr>
              <a:t>thì</a:t>
            </a:r>
            <a:r>
              <a:rPr lang="en-US" dirty="0">
                <a:solidFill>
                  <a:schemeClr val="bg1"/>
                </a:solidFill>
              </a:rPr>
              <a:t> </a:t>
            </a:r>
            <a:r>
              <a:rPr lang="en-US" dirty="0" err="1">
                <a:solidFill>
                  <a:schemeClr val="bg1"/>
                </a:solidFill>
              </a:rPr>
              <a:t>sẽ</a:t>
            </a:r>
            <a:r>
              <a:rPr lang="en-US" dirty="0">
                <a:solidFill>
                  <a:schemeClr val="bg1"/>
                </a:solidFill>
              </a:rPr>
              <a:t> đ</a:t>
            </a:r>
            <a:r>
              <a:rPr lang="vi-VN" dirty="0">
                <a:solidFill>
                  <a:schemeClr val="bg1"/>
                </a:solidFill>
              </a:rPr>
              <a:t>ư</a:t>
            </a:r>
            <a:r>
              <a:rPr lang="en-US" dirty="0" err="1">
                <a:solidFill>
                  <a:schemeClr val="bg1"/>
                </a:solidFill>
              </a:rPr>
              <a:t>ợc</a:t>
            </a:r>
            <a:r>
              <a:rPr lang="en-US" dirty="0">
                <a:solidFill>
                  <a:schemeClr val="bg1"/>
                </a:solidFill>
              </a:rPr>
              <a:t> java </a:t>
            </a:r>
            <a:r>
              <a:rPr lang="en-US" dirty="0" err="1">
                <a:solidFill>
                  <a:schemeClr val="bg1"/>
                </a:solidFill>
              </a:rPr>
              <a:t>cung</a:t>
            </a:r>
            <a:r>
              <a:rPr lang="en-US" dirty="0">
                <a:solidFill>
                  <a:schemeClr val="bg1"/>
                </a:solidFill>
              </a:rPr>
              <a:t> </a:t>
            </a:r>
            <a:r>
              <a:rPr lang="en-US" dirty="0" err="1">
                <a:solidFill>
                  <a:schemeClr val="bg1"/>
                </a:solidFill>
              </a:rPr>
              <a:t>cấp</a:t>
            </a:r>
            <a:r>
              <a:rPr lang="en-US" dirty="0">
                <a:solidFill>
                  <a:schemeClr val="bg1"/>
                </a:solidFill>
              </a:rPr>
              <a:t> </a:t>
            </a:r>
            <a:r>
              <a:rPr lang="en-US" dirty="0" err="1">
                <a:solidFill>
                  <a:schemeClr val="bg1"/>
                </a:solidFill>
              </a:rPr>
              <a:t>cho</a:t>
            </a:r>
            <a:r>
              <a:rPr lang="en-US" dirty="0">
                <a:solidFill>
                  <a:schemeClr val="bg1"/>
                </a:solidFill>
              </a:rPr>
              <a:t> </a:t>
            </a:r>
            <a:r>
              <a:rPr lang="en-US" dirty="0" err="1">
                <a:solidFill>
                  <a:schemeClr val="bg1"/>
                </a:solidFill>
              </a:rPr>
              <a:t>một</a:t>
            </a:r>
            <a:r>
              <a:rPr lang="en-US" dirty="0">
                <a:solidFill>
                  <a:schemeClr val="bg1"/>
                </a:solidFill>
              </a:rPr>
              <a:t> constructor </a:t>
            </a:r>
            <a:r>
              <a:rPr lang="en-US" dirty="0" err="1">
                <a:solidFill>
                  <a:schemeClr val="bg1"/>
                </a:solidFill>
              </a:rPr>
              <a:t>mặc</a:t>
            </a:r>
            <a:r>
              <a:rPr lang="en-US" dirty="0">
                <a:solidFill>
                  <a:schemeClr val="bg1"/>
                </a:solidFill>
              </a:rPr>
              <a:t> </a:t>
            </a:r>
            <a:r>
              <a:rPr lang="en-US" dirty="0" err="1">
                <a:solidFill>
                  <a:schemeClr val="bg1"/>
                </a:solidFill>
              </a:rPr>
              <a:t>định</a:t>
            </a:r>
            <a:r>
              <a:rPr lang="en-US" dirty="0">
                <a:solidFill>
                  <a:schemeClr val="bg1"/>
                </a:solidFill>
              </a:rPr>
              <a:t> (default constructor).</a:t>
            </a:r>
          </a:p>
        </p:txBody>
      </p:sp>
      <p:sp>
        <p:nvSpPr>
          <p:cNvPr id="8" name="TextBox 7">
            <a:extLst>
              <a:ext uri="{FF2B5EF4-FFF2-40B4-BE49-F238E27FC236}">
                <a16:creationId xmlns:a16="http://schemas.microsoft.com/office/drawing/2014/main" id="{A06F14DA-A611-4AAA-AA6A-8B0F2D4C2DE9}"/>
              </a:ext>
            </a:extLst>
          </p:cNvPr>
          <p:cNvSpPr txBox="1"/>
          <p:nvPr/>
        </p:nvSpPr>
        <p:spPr>
          <a:xfrm>
            <a:off x="228600" y="5388060"/>
            <a:ext cx="7991475" cy="369332"/>
          </a:xfrm>
          <a:prstGeom prst="rect">
            <a:avLst/>
          </a:prstGeom>
          <a:noFill/>
        </p:spPr>
        <p:txBody>
          <a:bodyPr wrap="square" rtlCol="0">
            <a:spAutoFit/>
          </a:bodyPr>
          <a:lstStyle/>
          <a:p>
            <a:pPr algn="l"/>
            <a:r>
              <a:rPr lang="en-US" dirty="0">
                <a:solidFill>
                  <a:schemeClr val="bg1"/>
                </a:solidFill>
              </a:rPr>
              <a:t>Ph</a:t>
            </a:r>
            <a:r>
              <a:rPr lang="vi-VN" dirty="0">
                <a:solidFill>
                  <a:schemeClr val="bg1"/>
                </a:solidFill>
              </a:rPr>
              <a:t>ư</a:t>
            </a:r>
            <a:r>
              <a:rPr lang="en-US" dirty="0" err="1">
                <a:solidFill>
                  <a:schemeClr val="bg1"/>
                </a:solidFill>
              </a:rPr>
              <a:t>ơng</a:t>
            </a:r>
            <a:r>
              <a:rPr lang="en-US" dirty="0">
                <a:solidFill>
                  <a:schemeClr val="bg1"/>
                </a:solidFill>
              </a:rPr>
              <a:t> </a:t>
            </a:r>
            <a:r>
              <a:rPr lang="en-US" dirty="0" err="1">
                <a:solidFill>
                  <a:schemeClr val="bg1"/>
                </a:solidFill>
              </a:rPr>
              <a:t>thức</a:t>
            </a:r>
            <a:r>
              <a:rPr lang="en-US" dirty="0">
                <a:solidFill>
                  <a:schemeClr val="bg1"/>
                </a:solidFill>
              </a:rPr>
              <a:t> </a:t>
            </a:r>
            <a:r>
              <a:rPr lang="en-US" dirty="0" err="1">
                <a:solidFill>
                  <a:schemeClr val="bg1"/>
                </a:solidFill>
              </a:rPr>
              <a:t>trùng</a:t>
            </a:r>
            <a:r>
              <a:rPr lang="en-US" dirty="0">
                <a:solidFill>
                  <a:schemeClr val="bg1"/>
                </a:solidFill>
              </a:rPr>
              <a:t> </a:t>
            </a:r>
            <a:r>
              <a:rPr lang="en-US" dirty="0" err="1">
                <a:solidFill>
                  <a:schemeClr val="bg1"/>
                </a:solidFill>
              </a:rPr>
              <a:t>tên</a:t>
            </a:r>
            <a:r>
              <a:rPr lang="en-US" dirty="0">
                <a:solidFill>
                  <a:schemeClr val="bg1"/>
                </a:solidFill>
              </a:rPr>
              <a:t> (Overloading)</a:t>
            </a:r>
          </a:p>
        </p:txBody>
      </p:sp>
      <p:sp>
        <p:nvSpPr>
          <p:cNvPr id="9" name="TextBox 8">
            <a:extLst>
              <a:ext uri="{FF2B5EF4-FFF2-40B4-BE49-F238E27FC236}">
                <a16:creationId xmlns:a16="http://schemas.microsoft.com/office/drawing/2014/main" id="{A8D89082-3D37-49D7-A6F9-61953536865F}"/>
              </a:ext>
            </a:extLst>
          </p:cNvPr>
          <p:cNvSpPr txBox="1"/>
          <p:nvPr/>
        </p:nvSpPr>
        <p:spPr>
          <a:xfrm>
            <a:off x="304800" y="5830471"/>
            <a:ext cx="8305800" cy="646331"/>
          </a:xfrm>
          <a:prstGeom prst="rect">
            <a:avLst/>
          </a:prstGeom>
          <a:noFill/>
        </p:spPr>
        <p:txBody>
          <a:bodyPr wrap="square" rtlCol="0">
            <a:spAutoFit/>
          </a:bodyPr>
          <a:lstStyle/>
          <a:p>
            <a:pPr algn="l"/>
            <a:r>
              <a:rPr lang="en-US" dirty="0">
                <a:solidFill>
                  <a:schemeClr val="bg1"/>
                </a:solidFill>
              </a:rPr>
              <a:t>- Overloading </a:t>
            </a:r>
            <a:r>
              <a:rPr lang="en-US" dirty="0" err="1">
                <a:solidFill>
                  <a:schemeClr val="bg1"/>
                </a:solidFill>
              </a:rPr>
              <a:t>là</a:t>
            </a:r>
            <a:r>
              <a:rPr lang="en-US" dirty="0">
                <a:solidFill>
                  <a:schemeClr val="bg1"/>
                </a:solidFill>
              </a:rPr>
              <a:t> </a:t>
            </a:r>
            <a:r>
              <a:rPr lang="en-US" dirty="0" err="1">
                <a:solidFill>
                  <a:schemeClr val="bg1"/>
                </a:solidFill>
              </a:rPr>
              <a:t>nhiều</a:t>
            </a:r>
            <a:r>
              <a:rPr lang="en-US" dirty="0">
                <a:solidFill>
                  <a:schemeClr val="bg1"/>
                </a:solidFill>
              </a:rPr>
              <a:t> </a:t>
            </a:r>
            <a:r>
              <a:rPr lang="en-US" dirty="0" err="1">
                <a:solidFill>
                  <a:schemeClr val="bg1"/>
                </a:solidFill>
              </a:rPr>
              <a:t>ph</a:t>
            </a:r>
            <a:r>
              <a:rPr lang="vi-VN" dirty="0">
                <a:solidFill>
                  <a:schemeClr val="bg1"/>
                </a:solidFill>
              </a:rPr>
              <a:t>ư</a:t>
            </a:r>
            <a:r>
              <a:rPr lang="en-US" dirty="0" err="1">
                <a:solidFill>
                  <a:schemeClr val="bg1"/>
                </a:solidFill>
              </a:rPr>
              <a:t>ơng</a:t>
            </a:r>
            <a:r>
              <a:rPr lang="en-US" dirty="0">
                <a:solidFill>
                  <a:schemeClr val="bg1"/>
                </a:solidFill>
              </a:rPr>
              <a:t> </a:t>
            </a:r>
            <a:r>
              <a:rPr lang="en-US" dirty="0" err="1">
                <a:solidFill>
                  <a:schemeClr val="bg1"/>
                </a:solidFill>
              </a:rPr>
              <a:t>thức</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lớp</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chung</a:t>
            </a:r>
            <a:r>
              <a:rPr lang="en-US" dirty="0">
                <a:solidFill>
                  <a:schemeClr val="bg1"/>
                </a:solidFill>
              </a:rPr>
              <a:t> </a:t>
            </a:r>
            <a:r>
              <a:rPr lang="en-US" dirty="0" err="1">
                <a:solidFill>
                  <a:schemeClr val="bg1"/>
                </a:solidFill>
              </a:rPr>
              <a:t>tên</a:t>
            </a:r>
            <a:r>
              <a:rPr lang="en-US" dirty="0">
                <a:solidFill>
                  <a:schemeClr val="bg1"/>
                </a:solidFill>
              </a:rPr>
              <a:t> </a:t>
            </a:r>
            <a:r>
              <a:rPr lang="en-US" dirty="0" err="1">
                <a:solidFill>
                  <a:schemeClr val="bg1"/>
                </a:solidFill>
              </a:rPr>
              <a:t>nh</a:t>
            </a:r>
            <a:r>
              <a:rPr lang="vi-VN" dirty="0">
                <a:solidFill>
                  <a:schemeClr val="bg1"/>
                </a:solidFill>
              </a:rPr>
              <a:t>ư</a:t>
            </a:r>
            <a:r>
              <a:rPr lang="en-US" dirty="0">
                <a:solidFill>
                  <a:schemeClr val="bg1"/>
                </a:solidFill>
              </a:rPr>
              <a:t>ng </a:t>
            </a:r>
            <a:r>
              <a:rPr lang="en-US" dirty="0" err="1">
                <a:solidFill>
                  <a:schemeClr val="bg1"/>
                </a:solidFill>
              </a:rPr>
              <a:t>khác</a:t>
            </a:r>
            <a:r>
              <a:rPr lang="en-US" dirty="0">
                <a:solidFill>
                  <a:schemeClr val="bg1"/>
                </a:solidFill>
              </a:rPr>
              <a:t> </a:t>
            </a:r>
            <a:r>
              <a:rPr lang="en-US" dirty="0" err="1">
                <a:solidFill>
                  <a:schemeClr val="bg1"/>
                </a:solidFill>
              </a:rPr>
              <a:t>tham</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truyền</a:t>
            </a:r>
            <a:r>
              <a:rPr lang="en-US" dirty="0">
                <a:solidFill>
                  <a:schemeClr val="bg1"/>
                </a:solidFill>
              </a:rPr>
              <a:t> </a:t>
            </a:r>
            <a:r>
              <a:rPr lang="en-US" dirty="0" err="1">
                <a:solidFill>
                  <a:schemeClr val="bg1"/>
                </a:solidFill>
              </a:rPr>
              <a:t>vào</a:t>
            </a:r>
            <a:r>
              <a:rPr lang="en-US" dirty="0">
                <a:solidFill>
                  <a:schemeClr val="bg1"/>
                </a:solidFill>
              </a:rPr>
              <a:t>.</a:t>
            </a:r>
          </a:p>
        </p:txBody>
      </p:sp>
    </p:spTree>
    <p:extLst>
      <p:ext uri="{BB962C8B-B14F-4D97-AF65-F5344CB8AC3E}">
        <p14:creationId xmlns:p14="http://schemas.microsoft.com/office/powerpoint/2010/main" val="371247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D5BF-6F9E-4A00-9721-2744AF87B5DE}"/>
              </a:ext>
            </a:extLst>
          </p:cNvPr>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4" name="Content Placeholder 2">
            <a:extLst>
              <a:ext uri="{FF2B5EF4-FFF2-40B4-BE49-F238E27FC236}">
                <a16:creationId xmlns:a16="http://schemas.microsoft.com/office/drawing/2014/main" id="{9419E010-C1AC-465A-918A-AE15DDF5D703}"/>
              </a:ext>
            </a:extLst>
          </p:cNvPr>
          <p:cNvSpPr txBox="1">
            <a:spLocks/>
          </p:cNvSpPr>
          <p:nvPr/>
        </p:nvSpPr>
        <p:spPr>
          <a:xfrm>
            <a:off x="228600" y="1254614"/>
            <a:ext cx="7726680" cy="571500"/>
          </a:xfrm>
          <a:prstGeom prst="rect">
            <a:avLst/>
          </a:prstGeom>
        </p:spPr>
        <p:txBody>
          <a:bodyPr vert="horz" anchor="t">
            <a:normAutofit/>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b="1" dirty="0" err="1"/>
              <a:t>Lập</a:t>
            </a:r>
            <a:r>
              <a:rPr lang="en-US" b="1" dirty="0"/>
              <a:t> </a:t>
            </a:r>
            <a:r>
              <a:rPr lang="en-US" b="1" dirty="0" err="1"/>
              <a:t>trình</a:t>
            </a:r>
            <a:r>
              <a:rPr lang="en-US" b="1" dirty="0"/>
              <a:t> h</a:t>
            </a:r>
            <a:r>
              <a:rPr lang="vi-VN" b="1" dirty="0"/>
              <a:t>ư</a:t>
            </a:r>
            <a:r>
              <a:rPr lang="en-US" b="1" dirty="0" err="1"/>
              <a:t>ớng</a:t>
            </a:r>
            <a:r>
              <a:rPr lang="en-US" b="1" dirty="0"/>
              <a:t> </a:t>
            </a:r>
            <a:r>
              <a:rPr lang="en-US" b="1" dirty="0" err="1"/>
              <a:t>đối</a:t>
            </a:r>
            <a:r>
              <a:rPr lang="en-US" b="1" dirty="0"/>
              <a:t> t</a:t>
            </a:r>
            <a:r>
              <a:rPr lang="vi-VN" b="1" dirty="0"/>
              <a:t>ư</a:t>
            </a:r>
            <a:r>
              <a:rPr lang="en-US" b="1" dirty="0" err="1"/>
              <a:t>ợng</a:t>
            </a:r>
            <a:r>
              <a:rPr lang="en-US" b="1" dirty="0"/>
              <a:t> </a:t>
            </a:r>
            <a:r>
              <a:rPr lang="en-US" b="1" dirty="0" err="1"/>
              <a:t>trong</a:t>
            </a:r>
            <a:r>
              <a:rPr lang="en-US" b="1" dirty="0"/>
              <a:t> java</a:t>
            </a:r>
          </a:p>
        </p:txBody>
      </p:sp>
      <p:sp>
        <p:nvSpPr>
          <p:cNvPr id="5" name="TextBox 4">
            <a:extLst>
              <a:ext uri="{FF2B5EF4-FFF2-40B4-BE49-F238E27FC236}">
                <a16:creationId xmlns:a16="http://schemas.microsoft.com/office/drawing/2014/main" id="{6ABFB535-ADB1-45F2-9772-7EFB434FA315}"/>
              </a:ext>
            </a:extLst>
          </p:cNvPr>
          <p:cNvSpPr txBox="1"/>
          <p:nvPr/>
        </p:nvSpPr>
        <p:spPr>
          <a:xfrm>
            <a:off x="304800" y="1823428"/>
            <a:ext cx="7991475" cy="369332"/>
          </a:xfrm>
          <a:prstGeom prst="rect">
            <a:avLst/>
          </a:prstGeom>
          <a:noFill/>
        </p:spPr>
        <p:txBody>
          <a:bodyPr wrap="square" rtlCol="0">
            <a:spAutoFit/>
          </a:bodyPr>
          <a:lstStyle/>
          <a:p>
            <a:pPr algn="l"/>
            <a:r>
              <a:rPr lang="en-US" dirty="0" err="1">
                <a:solidFill>
                  <a:schemeClr val="bg1"/>
                </a:solidFill>
              </a:rPr>
              <a:t>Ví</a:t>
            </a:r>
            <a:r>
              <a:rPr lang="en-US" dirty="0">
                <a:solidFill>
                  <a:schemeClr val="bg1"/>
                </a:solidFill>
              </a:rPr>
              <a:t> </a:t>
            </a:r>
            <a:r>
              <a:rPr lang="en-US" dirty="0" err="1">
                <a:solidFill>
                  <a:schemeClr val="bg1"/>
                </a:solidFill>
              </a:rPr>
              <a:t>dụ</a:t>
            </a:r>
            <a:r>
              <a:rPr lang="en-US" dirty="0">
                <a:solidFill>
                  <a:schemeClr val="bg1"/>
                </a:solidFill>
              </a:rPr>
              <a:t>: </a:t>
            </a:r>
          </a:p>
        </p:txBody>
      </p:sp>
      <p:pic>
        <p:nvPicPr>
          <p:cNvPr id="6" name="Picture 5">
            <a:extLst>
              <a:ext uri="{FF2B5EF4-FFF2-40B4-BE49-F238E27FC236}">
                <a16:creationId xmlns:a16="http://schemas.microsoft.com/office/drawing/2014/main" id="{D8BC221F-3DE6-4B82-9204-41A195C2F00C}"/>
              </a:ext>
            </a:extLst>
          </p:cNvPr>
          <p:cNvPicPr>
            <a:picLocks noChangeAspect="1"/>
          </p:cNvPicPr>
          <p:nvPr/>
        </p:nvPicPr>
        <p:blipFill>
          <a:blip r:embed="rId2"/>
          <a:stretch>
            <a:fillRect/>
          </a:stretch>
        </p:blipFill>
        <p:spPr>
          <a:xfrm>
            <a:off x="1295400" y="1990165"/>
            <a:ext cx="7000875" cy="4625788"/>
          </a:xfrm>
          <a:prstGeom prst="rect">
            <a:avLst/>
          </a:prstGeom>
        </p:spPr>
      </p:pic>
    </p:spTree>
    <p:extLst>
      <p:ext uri="{BB962C8B-B14F-4D97-AF65-F5344CB8AC3E}">
        <p14:creationId xmlns:p14="http://schemas.microsoft.com/office/powerpoint/2010/main" val="170784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Khó khăn khi học Java, bạn có gặp phải">
            <a:extLst>
              <a:ext uri="{FF2B5EF4-FFF2-40B4-BE49-F238E27FC236}">
                <a16:creationId xmlns:a16="http://schemas.microsoft.com/office/drawing/2014/main" id="{875272B2-1517-4672-AA89-2948BFA53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244815"/>
            <a:ext cx="3657600" cy="220218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6" name="Picture 2" descr="Những khó khăn của một lập trình viên lớn tuổi - Tự Học Lập Trình">
            <a:extLst>
              <a:ext uri="{FF2B5EF4-FFF2-40B4-BE49-F238E27FC236}">
                <a16:creationId xmlns:a16="http://schemas.microsoft.com/office/drawing/2014/main" id="{9A55FD39-A53F-4513-9A8D-81DBDA51E1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399" y="2209800"/>
            <a:ext cx="3862892" cy="289716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Rectangle 1"/>
          <p:cNvSpPr>
            <a:spLocks noGrp="1"/>
          </p:cNvSpPr>
          <p:nvPr>
            <p:ph type="title"/>
          </p:nvPr>
        </p:nvSpPr>
        <p:spPr/>
        <p:txBody>
          <a:bodyPr/>
          <a:lstStyle/>
          <a:p>
            <a:r>
              <a:rPr lang="en-US" dirty="0" err="1"/>
              <a:t>Vấn</a:t>
            </a:r>
            <a:r>
              <a:rPr lang="en-US" dirty="0"/>
              <a:t> </a:t>
            </a:r>
            <a:r>
              <a:rPr lang="en-US" dirty="0" err="1"/>
              <a:t>đề</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15</a:t>
            </a:fld>
            <a:endParaRPr lang="en-US" dirty="0"/>
          </a:p>
        </p:txBody>
      </p:sp>
      <p:sp>
        <p:nvSpPr>
          <p:cNvPr id="3" name="Rectangle 2"/>
          <p:cNvSpPr>
            <a:spLocks noGrp="1"/>
          </p:cNvSpPr>
          <p:nvPr>
            <p:ph idx="1"/>
          </p:nvPr>
        </p:nvSpPr>
        <p:spPr>
          <a:xfrm>
            <a:off x="304800" y="1446004"/>
            <a:ext cx="7726680" cy="571500"/>
          </a:xfrm>
        </p:spPr>
        <p:txBody>
          <a:bodyPr>
            <a:noAutofit/>
          </a:bodyPr>
          <a:lstStyle/>
          <a:p>
            <a:r>
              <a:rPr lang="en-US" sz="1800" b="1" dirty="0" err="1"/>
              <a:t>Các</a:t>
            </a:r>
            <a:r>
              <a:rPr lang="en-US" sz="1800" b="1" dirty="0"/>
              <a:t> </a:t>
            </a:r>
            <a:r>
              <a:rPr lang="en-US" sz="1800" b="1" dirty="0" err="1"/>
              <a:t>khó</a:t>
            </a:r>
            <a:r>
              <a:rPr lang="en-US" sz="1800" b="1" dirty="0"/>
              <a:t> </a:t>
            </a:r>
            <a:r>
              <a:rPr lang="en-US" sz="1800" b="1" dirty="0" err="1"/>
              <a:t>khăn</a:t>
            </a:r>
            <a:r>
              <a:rPr lang="en-US" sz="1800" b="1" dirty="0"/>
              <a:t> </a:t>
            </a:r>
            <a:r>
              <a:rPr lang="en-US" sz="1800" b="1" dirty="0" err="1"/>
              <a:t>khi</a:t>
            </a:r>
            <a:r>
              <a:rPr lang="en-US" sz="1800" b="1" dirty="0"/>
              <a:t> </a:t>
            </a:r>
            <a:r>
              <a:rPr lang="en-US" sz="1800" b="1" dirty="0" err="1"/>
              <a:t>thực</a:t>
            </a:r>
            <a:r>
              <a:rPr lang="en-US" sz="1800" b="1" dirty="0"/>
              <a:t> </a:t>
            </a:r>
            <a:r>
              <a:rPr lang="en-US" sz="1800" b="1" dirty="0" err="1"/>
              <a:t>hiện</a:t>
            </a:r>
            <a:r>
              <a:rPr lang="en-US" sz="1800" b="1" dirty="0"/>
              <a:t> </a:t>
            </a:r>
            <a:r>
              <a:rPr lang="en-US" sz="1800" b="1" dirty="0" err="1"/>
              <a:t>đề</a:t>
            </a:r>
            <a:r>
              <a:rPr lang="en-US" sz="1800" b="1" dirty="0"/>
              <a:t> </a:t>
            </a:r>
            <a:r>
              <a:rPr lang="en-US" sz="1800" b="1" dirty="0" err="1"/>
              <a:t>tài</a:t>
            </a:r>
            <a:r>
              <a:rPr lang="en-US" sz="1800" b="1" dirty="0"/>
              <a:t> </a:t>
            </a:r>
            <a:r>
              <a:rPr lang="en-US" sz="1800" b="1" dirty="0" err="1"/>
              <a:t>trong</a:t>
            </a:r>
            <a:r>
              <a:rPr lang="en-US" sz="1800" b="1" dirty="0"/>
              <a:t> </a:t>
            </a:r>
            <a:r>
              <a:rPr lang="en-US" sz="1800" b="1" dirty="0" err="1"/>
              <a:t>tuần</a:t>
            </a:r>
            <a:r>
              <a:rPr lang="en-US" sz="1800" b="1" dirty="0"/>
              <a:t>:</a:t>
            </a:r>
          </a:p>
          <a:p>
            <a:endParaRPr lang="en-US" sz="1600" dirty="0"/>
          </a:p>
          <a:p>
            <a:endParaRPr lang="en-US" sz="1600" dirty="0"/>
          </a:p>
        </p:txBody>
      </p:sp>
      <p:sp>
        <p:nvSpPr>
          <p:cNvPr id="4" name="TextBox 3">
            <a:extLst>
              <a:ext uri="{FF2B5EF4-FFF2-40B4-BE49-F238E27FC236}">
                <a16:creationId xmlns:a16="http://schemas.microsoft.com/office/drawing/2014/main" id="{F0FF8D01-5CD6-43C2-8EA3-FEC9FE28EBBC}"/>
              </a:ext>
            </a:extLst>
          </p:cNvPr>
          <p:cNvSpPr txBox="1"/>
          <p:nvPr/>
        </p:nvSpPr>
        <p:spPr>
          <a:xfrm>
            <a:off x="419100" y="2017504"/>
            <a:ext cx="4572000" cy="2215991"/>
          </a:xfrm>
          <a:prstGeom prst="rect">
            <a:avLst/>
          </a:prstGeom>
          <a:noFill/>
        </p:spPr>
        <p:txBody>
          <a:bodyPr wrap="square" rtlCol="0">
            <a:spAutoFit/>
          </a:bodyPr>
          <a:lstStyle/>
          <a:p>
            <a:pPr marL="285750" indent="-285750" algn="l">
              <a:buFontTx/>
              <a:buChar char="-"/>
            </a:pPr>
            <a:r>
              <a:rPr lang="en-US" sz="2000" dirty="0" err="1">
                <a:solidFill>
                  <a:schemeClr val="bg1"/>
                </a:solidFill>
              </a:rPr>
              <a:t>Tìm</a:t>
            </a:r>
            <a:r>
              <a:rPr lang="en-US" sz="2000" dirty="0">
                <a:solidFill>
                  <a:schemeClr val="bg1"/>
                </a:solidFill>
              </a:rPr>
              <a:t> </a:t>
            </a:r>
            <a:r>
              <a:rPr lang="en-US" sz="2000" dirty="0" err="1">
                <a:solidFill>
                  <a:schemeClr val="bg1"/>
                </a:solidFill>
              </a:rPr>
              <a:t>hiểu</a:t>
            </a:r>
            <a:r>
              <a:rPr lang="en-US" sz="2000" dirty="0">
                <a:solidFill>
                  <a:schemeClr val="bg1"/>
                </a:solidFill>
              </a:rPr>
              <a:t> </a:t>
            </a:r>
            <a:r>
              <a:rPr lang="en-US" sz="2000" dirty="0" err="1">
                <a:solidFill>
                  <a:schemeClr val="bg1"/>
                </a:solidFill>
              </a:rPr>
              <a:t>tiếp</a:t>
            </a:r>
            <a:r>
              <a:rPr lang="en-US" sz="2000" dirty="0">
                <a:solidFill>
                  <a:schemeClr val="bg1"/>
                </a:solidFill>
              </a:rPr>
              <a:t> </a:t>
            </a:r>
            <a:r>
              <a:rPr lang="en-US" sz="2000" dirty="0" err="1">
                <a:solidFill>
                  <a:schemeClr val="bg1"/>
                </a:solidFill>
              </a:rPr>
              <a:t>cận</a:t>
            </a:r>
            <a:r>
              <a:rPr lang="en-US" sz="2000" dirty="0">
                <a:solidFill>
                  <a:schemeClr val="bg1"/>
                </a:solidFill>
              </a:rPr>
              <a:t> </a:t>
            </a:r>
            <a:r>
              <a:rPr lang="en-US" sz="2000" dirty="0" err="1">
                <a:solidFill>
                  <a:schemeClr val="bg1"/>
                </a:solidFill>
              </a:rPr>
              <a:t>và</a:t>
            </a:r>
            <a:r>
              <a:rPr lang="en-US" sz="2000" dirty="0">
                <a:solidFill>
                  <a:schemeClr val="bg1"/>
                </a:solidFill>
              </a:rPr>
              <a:t> </a:t>
            </a:r>
            <a:r>
              <a:rPr lang="en-US" sz="2000" dirty="0" err="1">
                <a:solidFill>
                  <a:schemeClr val="bg1"/>
                </a:solidFill>
              </a:rPr>
              <a:t>làm</a:t>
            </a:r>
            <a:r>
              <a:rPr lang="en-US" sz="2000" dirty="0">
                <a:solidFill>
                  <a:schemeClr val="bg1"/>
                </a:solidFill>
              </a:rPr>
              <a:t> </a:t>
            </a:r>
            <a:r>
              <a:rPr lang="en-US" sz="2000" dirty="0" err="1">
                <a:solidFill>
                  <a:schemeClr val="bg1"/>
                </a:solidFill>
              </a:rPr>
              <a:t>quen</a:t>
            </a:r>
            <a:r>
              <a:rPr lang="en-US" sz="2000" dirty="0">
                <a:solidFill>
                  <a:schemeClr val="bg1"/>
                </a:solidFill>
              </a:rPr>
              <a:t> </a:t>
            </a:r>
            <a:r>
              <a:rPr lang="en-US" sz="2000" dirty="0" err="1">
                <a:solidFill>
                  <a:schemeClr val="bg1"/>
                </a:solidFill>
              </a:rPr>
              <a:t>với</a:t>
            </a:r>
            <a:r>
              <a:rPr lang="en-US" sz="2000" dirty="0">
                <a:solidFill>
                  <a:schemeClr val="bg1"/>
                </a:solidFill>
              </a:rPr>
              <a:t> </a:t>
            </a:r>
            <a:r>
              <a:rPr lang="en-US" sz="2000" dirty="0" err="1">
                <a:solidFill>
                  <a:schemeClr val="bg1"/>
                </a:solidFill>
              </a:rPr>
              <a:t>ngôn</a:t>
            </a:r>
            <a:r>
              <a:rPr lang="en-US" sz="2000" dirty="0">
                <a:solidFill>
                  <a:schemeClr val="bg1"/>
                </a:solidFill>
              </a:rPr>
              <a:t> </a:t>
            </a:r>
            <a:r>
              <a:rPr lang="en-US" sz="2000" dirty="0" err="1">
                <a:solidFill>
                  <a:schemeClr val="bg1"/>
                </a:solidFill>
              </a:rPr>
              <a:t>ngữ</a:t>
            </a:r>
            <a:r>
              <a:rPr lang="en-US" sz="2000" dirty="0">
                <a:solidFill>
                  <a:schemeClr val="bg1"/>
                </a:solidFill>
              </a:rPr>
              <a:t> </a:t>
            </a:r>
            <a:r>
              <a:rPr lang="en-US" sz="2000" dirty="0" err="1">
                <a:solidFill>
                  <a:schemeClr val="bg1"/>
                </a:solidFill>
              </a:rPr>
              <a:t>và</a:t>
            </a:r>
            <a:r>
              <a:rPr lang="en-US" sz="2000" dirty="0">
                <a:solidFill>
                  <a:schemeClr val="bg1"/>
                </a:solidFill>
              </a:rPr>
              <a:t> </a:t>
            </a:r>
            <a:r>
              <a:rPr lang="en-US" sz="2000" dirty="0" err="1">
                <a:solidFill>
                  <a:schemeClr val="bg1"/>
                </a:solidFill>
              </a:rPr>
              <a:t>môi</a:t>
            </a:r>
            <a:r>
              <a:rPr lang="en-US" sz="2000" dirty="0">
                <a:solidFill>
                  <a:schemeClr val="bg1"/>
                </a:solidFill>
              </a:rPr>
              <a:t> tr</a:t>
            </a:r>
            <a:r>
              <a:rPr lang="vi-VN" sz="2000" dirty="0">
                <a:solidFill>
                  <a:schemeClr val="bg1"/>
                </a:solidFill>
              </a:rPr>
              <a:t>ư</a:t>
            </a:r>
            <a:r>
              <a:rPr lang="en-US" sz="2000" dirty="0" err="1">
                <a:solidFill>
                  <a:schemeClr val="bg1"/>
                </a:solidFill>
              </a:rPr>
              <a:t>ờng</a:t>
            </a:r>
            <a:r>
              <a:rPr lang="en-US" sz="2000" dirty="0">
                <a:solidFill>
                  <a:schemeClr val="bg1"/>
                </a:solidFill>
              </a:rPr>
              <a:t> </a:t>
            </a:r>
            <a:r>
              <a:rPr lang="en-US" sz="2000" dirty="0" err="1">
                <a:solidFill>
                  <a:schemeClr val="bg1"/>
                </a:solidFill>
              </a:rPr>
              <a:t>lập</a:t>
            </a:r>
            <a:r>
              <a:rPr lang="en-US" sz="2000" dirty="0">
                <a:solidFill>
                  <a:schemeClr val="bg1"/>
                </a:solidFill>
              </a:rPr>
              <a:t> </a:t>
            </a:r>
            <a:r>
              <a:rPr lang="en-US" sz="2000" dirty="0" err="1">
                <a:solidFill>
                  <a:schemeClr val="bg1"/>
                </a:solidFill>
              </a:rPr>
              <a:t>trình</a:t>
            </a:r>
            <a:r>
              <a:rPr lang="en-US" sz="2000" dirty="0">
                <a:solidFill>
                  <a:schemeClr val="bg1"/>
                </a:solidFill>
              </a:rPr>
              <a:t> </a:t>
            </a:r>
            <a:r>
              <a:rPr lang="en-US" sz="2000" dirty="0" err="1">
                <a:solidFill>
                  <a:schemeClr val="bg1"/>
                </a:solidFill>
              </a:rPr>
              <a:t>mới</a:t>
            </a:r>
            <a:r>
              <a:rPr lang="en-US" sz="2000" dirty="0">
                <a:solidFill>
                  <a:schemeClr val="bg1"/>
                </a:solidFill>
              </a:rPr>
              <a:t> </a:t>
            </a:r>
            <a:r>
              <a:rPr lang="en-US" sz="2000" dirty="0" err="1">
                <a:solidFill>
                  <a:schemeClr val="bg1"/>
                </a:solidFill>
              </a:rPr>
              <a:t>trong</a:t>
            </a:r>
            <a:r>
              <a:rPr lang="en-US" sz="2000" dirty="0">
                <a:solidFill>
                  <a:schemeClr val="bg1"/>
                </a:solidFill>
              </a:rPr>
              <a:t> </a:t>
            </a:r>
            <a:r>
              <a:rPr lang="en-US" sz="2000" dirty="0" err="1">
                <a:solidFill>
                  <a:schemeClr val="bg1"/>
                </a:solidFill>
              </a:rPr>
              <a:t>thời</a:t>
            </a:r>
            <a:r>
              <a:rPr lang="en-US" sz="2000" dirty="0">
                <a:solidFill>
                  <a:schemeClr val="bg1"/>
                </a:solidFill>
              </a:rPr>
              <a:t> </a:t>
            </a:r>
            <a:r>
              <a:rPr lang="en-US" sz="2000" dirty="0" err="1">
                <a:solidFill>
                  <a:schemeClr val="bg1"/>
                </a:solidFill>
              </a:rPr>
              <a:t>gian</a:t>
            </a:r>
            <a:r>
              <a:rPr lang="en-US" sz="2000" dirty="0">
                <a:solidFill>
                  <a:schemeClr val="bg1"/>
                </a:solidFill>
              </a:rPr>
              <a:t> </a:t>
            </a:r>
            <a:r>
              <a:rPr lang="en-US" sz="2000" dirty="0" err="1">
                <a:solidFill>
                  <a:schemeClr val="bg1"/>
                </a:solidFill>
              </a:rPr>
              <a:t>khá</a:t>
            </a:r>
            <a:r>
              <a:rPr lang="en-US" sz="2000" dirty="0">
                <a:solidFill>
                  <a:schemeClr val="bg1"/>
                </a:solidFill>
              </a:rPr>
              <a:t> </a:t>
            </a:r>
            <a:r>
              <a:rPr lang="en-US" sz="2000" dirty="0" err="1">
                <a:solidFill>
                  <a:schemeClr val="bg1"/>
                </a:solidFill>
              </a:rPr>
              <a:t>ngắn</a:t>
            </a:r>
            <a:r>
              <a:rPr lang="en-US" sz="2000" dirty="0">
                <a:solidFill>
                  <a:schemeClr val="bg1"/>
                </a:solidFill>
              </a:rPr>
              <a:t>.</a:t>
            </a:r>
          </a:p>
          <a:p>
            <a:pPr algn="l"/>
            <a:endParaRPr lang="en-US" sz="2000" dirty="0">
              <a:solidFill>
                <a:schemeClr val="bg1"/>
              </a:solidFill>
            </a:endParaRPr>
          </a:p>
          <a:p>
            <a:pPr marL="285750" indent="-285750" algn="l">
              <a:buFontTx/>
              <a:buChar char="-"/>
            </a:pPr>
            <a:r>
              <a:rPr lang="en-US" sz="2000" dirty="0" err="1">
                <a:solidFill>
                  <a:schemeClr val="bg1"/>
                </a:solidFill>
              </a:rPr>
              <a:t>Lựa</a:t>
            </a:r>
            <a:r>
              <a:rPr lang="en-US" sz="2000" dirty="0">
                <a:solidFill>
                  <a:schemeClr val="bg1"/>
                </a:solidFill>
              </a:rPr>
              <a:t> </a:t>
            </a:r>
            <a:r>
              <a:rPr lang="en-US" sz="2000" dirty="0" err="1">
                <a:solidFill>
                  <a:schemeClr val="bg1"/>
                </a:solidFill>
              </a:rPr>
              <a:t>chọn</a:t>
            </a:r>
            <a:r>
              <a:rPr lang="en-US" sz="2000" dirty="0">
                <a:solidFill>
                  <a:schemeClr val="bg1"/>
                </a:solidFill>
              </a:rPr>
              <a:t> </a:t>
            </a:r>
            <a:r>
              <a:rPr lang="en-US" sz="2000" dirty="0" err="1">
                <a:solidFill>
                  <a:schemeClr val="bg1"/>
                </a:solidFill>
              </a:rPr>
              <a:t>nhiều</a:t>
            </a:r>
            <a:r>
              <a:rPr lang="en-US" sz="2000" dirty="0">
                <a:solidFill>
                  <a:schemeClr val="bg1"/>
                </a:solidFill>
              </a:rPr>
              <a:t> </a:t>
            </a:r>
            <a:r>
              <a:rPr lang="en-US" sz="2000" dirty="0" err="1">
                <a:solidFill>
                  <a:schemeClr val="bg1"/>
                </a:solidFill>
              </a:rPr>
              <a:t>nguồn</a:t>
            </a:r>
            <a:r>
              <a:rPr lang="en-US" sz="2000" dirty="0">
                <a:solidFill>
                  <a:schemeClr val="bg1"/>
                </a:solidFill>
              </a:rPr>
              <a:t> </a:t>
            </a:r>
            <a:r>
              <a:rPr lang="en-US" sz="2000" dirty="0" err="1">
                <a:solidFill>
                  <a:schemeClr val="bg1"/>
                </a:solidFill>
              </a:rPr>
              <a:t>tài</a:t>
            </a:r>
            <a:r>
              <a:rPr lang="en-US" sz="2000" dirty="0">
                <a:solidFill>
                  <a:schemeClr val="bg1"/>
                </a:solidFill>
              </a:rPr>
              <a:t> </a:t>
            </a:r>
            <a:r>
              <a:rPr lang="en-US" sz="2000" dirty="0" err="1">
                <a:solidFill>
                  <a:schemeClr val="bg1"/>
                </a:solidFill>
              </a:rPr>
              <a:t>liệu</a:t>
            </a:r>
            <a:r>
              <a:rPr lang="en-US" sz="2000" dirty="0">
                <a:solidFill>
                  <a:schemeClr val="bg1"/>
                </a:solidFill>
              </a:rPr>
              <a:t> </a:t>
            </a:r>
            <a:r>
              <a:rPr lang="en-US" sz="2000" dirty="0" err="1">
                <a:solidFill>
                  <a:schemeClr val="bg1"/>
                </a:solidFill>
              </a:rPr>
              <a:t>chính</a:t>
            </a:r>
            <a:r>
              <a:rPr lang="en-US" sz="2000" dirty="0">
                <a:solidFill>
                  <a:schemeClr val="bg1"/>
                </a:solidFill>
              </a:rPr>
              <a:t> </a:t>
            </a:r>
            <a:r>
              <a:rPr lang="en-US" sz="2000" dirty="0" err="1">
                <a:solidFill>
                  <a:schemeClr val="bg1"/>
                </a:solidFill>
              </a:rPr>
              <a:t>xác</a:t>
            </a:r>
            <a:r>
              <a:rPr lang="en-US" sz="2000" dirty="0">
                <a:solidFill>
                  <a:schemeClr val="bg1"/>
                </a:solidFill>
              </a:rPr>
              <a:t> </a:t>
            </a:r>
            <a:r>
              <a:rPr lang="en-US" sz="2000" dirty="0" err="1">
                <a:solidFill>
                  <a:schemeClr val="bg1"/>
                </a:solidFill>
              </a:rPr>
              <a:t>và</a:t>
            </a:r>
            <a:r>
              <a:rPr lang="en-US" sz="2000" dirty="0">
                <a:solidFill>
                  <a:schemeClr val="bg1"/>
                </a:solidFill>
              </a:rPr>
              <a:t> </a:t>
            </a:r>
            <a:r>
              <a:rPr lang="en-US" sz="2000" dirty="0" err="1">
                <a:solidFill>
                  <a:schemeClr val="bg1"/>
                </a:solidFill>
              </a:rPr>
              <a:t>phù</a:t>
            </a:r>
            <a:r>
              <a:rPr lang="en-US" sz="2000" dirty="0">
                <a:solidFill>
                  <a:schemeClr val="bg1"/>
                </a:solidFill>
              </a:rPr>
              <a:t> </a:t>
            </a:r>
            <a:r>
              <a:rPr lang="en-US" sz="2000" dirty="0" err="1">
                <a:solidFill>
                  <a:schemeClr val="bg1"/>
                </a:solidFill>
              </a:rPr>
              <a:t>hợp</a:t>
            </a:r>
            <a:r>
              <a:rPr lang="en-US" sz="2000" dirty="0">
                <a:solidFill>
                  <a:schemeClr val="bg1"/>
                </a:solidFill>
              </a:rPr>
              <a:t> </a:t>
            </a:r>
            <a:r>
              <a:rPr lang="en-US" sz="2000" dirty="0" err="1">
                <a:solidFill>
                  <a:schemeClr val="bg1"/>
                </a:solidFill>
              </a:rPr>
              <a:t>nhất</a:t>
            </a:r>
            <a:r>
              <a:rPr lang="en-US" sz="2000" dirty="0">
                <a:solidFill>
                  <a:schemeClr val="bg1"/>
                </a:solidFill>
              </a:rPr>
              <a:t>.</a:t>
            </a:r>
          </a:p>
          <a:p>
            <a:pPr marL="285750" indent="-285750" algn="l">
              <a:buFontTx/>
              <a:buChar char="-"/>
            </a:pPr>
            <a:endParaRPr lang="en-US" dirty="0">
              <a:solidFill>
                <a:schemeClr val="bg1"/>
              </a:solidFill>
            </a:endParaRPr>
          </a:p>
        </p:txBody>
      </p:sp>
    </p:spTree>
    <p:extLst>
      <p:ext uri="{BB962C8B-B14F-4D97-AF65-F5344CB8AC3E}">
        <p14:creationId xmlns:p14="http://schemas.microsoft.com/office/powerpoint/2010/main" val="112151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par>
                                <p:cTn id="18" presetID="16" presetClass="entr" presetSubtype="21"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barn(inVertical)">
                                      <p:cBhvr>
                                        <p:cTn id="20" dur="500"/>
                                        <p:tgtEl>
                                          <p:spTgt spid="1026"/>
                                        </p:tgtEl>
                                      </p:cBhvr>
                                    </p:animEffect>
                                  </p:childTnLst>
                                </p:cTn>
                              </p:par>
                              <p:par>
                                <p:cTn id="21" presetID="42"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fade">
                                      <p:cBhvr>
                                        <p:cTn id="23" dur="500"/>
                                        <p:tgtEl>
                                          <p:spTgt spid="1028"/>
                                        </p:tgtEl>
                                      </p:cBhvr>
                                    </p:animEffect>
                                    <p:anim calcmode="lin" valueType="num">
                                      <p:cBhvr>
                                        <p:cTn id="24" dur="500" fill="hold"/>
                                        <p:tgtEl>
                                          <p:spTgt spid="1028"/>
                                        </p:tgtEl>
                                        <p:attrNameLst>
                                          <p:attrName>ppt_x</p:attrName>
                                        </p:attrNameLst>
                                      </p:cBhvr>
                                      <p:tavLst>
                                        <p:tav tm="0">
                                          <p:val>
                                            <p:strVal val="#ppt_x"/>
                                          </p:val>
                                        </p:tav>
                                        <p:tav tm="100000">
                                          <p:val>
                                            <p:strVal val="#ppt_x"/>
                                          </p:val>
                                        </p:tav>
                                      </p:tavLst>
                                    </p:anim>
                                    <p:anim calcmode="lin" valueType="num">
                                      <p:cBhvr>
                                        <p:cTn id="25" dur="5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Kết</a:t>
            </a:r>
            <a:r>
              <a:rPr lang="en-US" dirty="0"/>
              <a:t> </a:t>
            </a:r>
            <a:r>
              <a:rPr lang="en-US" dirty="0" err="1"/>
              <a:t>thúc</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16</a:t>
            </a:fld>
            <a:endParaRPr lang="en-US" dirty="0"/>
          </a:p>
        </p:txBody>
      </p:sp>
      <p:sp>
        <p:nvSpPr>
          <p:cNvPr id="3" name="Rectangle 2"/>
          <p:cNvSpPr>
            <a:spLocks noGrp="1"/>
          </p:cNvSpPr>
          <p:nvPr>
            <p:ph idx="1"/>
          </p:nvPr>
        </p:nvSpPr>
        <p:spPr>
          <a:xfrm>
            <a:off x="309562" y="5097329"/>
            <a:ext cx="8524875" cy="1143000"/>
          </a:xfrm>
        </p:spPr>
        <p:txBody>
          <a:bodyPr>
            <a:noAutofit/>
          </a:bodyPr>
          <a:lstStyle/>
          <a:p>
            <a:r>
              <a:rPr lang="en-US" sz="2800" b="1" dirty="0"/>
              <a:t>- </a:t>
            </a:r>
            <a:r>
              <a:rPr lang="en-US" sz="2800" b="1" dirty="0" err="1"/>
              <a:t>Tuần</a:t>
            </a:r>
            <a:r>
              <a:rPr lang="en-US" sz="2800" b="1" dirty="0"/>
              <a:t> </a:t>
            </a:r>
            <a:r>
              <a:rPr lang="en-US" sz="2800" b="1" dirty="0" err="1"/>
              <a:t>tiếp</a:t>
            </a:r>
            <a:r>
              <a:rPr lang="en-US" sz="2800" b="1" dirty="0"/>
              <a:t> </a:t>
            </a:r>
            <a:r>
              <a:rPr lang="en-US" sz="2800" b="1" dirty="0" err="1"/>
              <a:t>theo</a:t>
            </a:r>
            <a:r>
              <a:rPr lang="en-US" sz="2800" b="1" dirty="0"/>
              <a:t> </a:t>
            </a:r>
            <a:r>
              <a:rPr lang="en-US" sz="2800" b="1" dirty="0" err="1"/>
              <a:t>nhóm</a:t>
            </a:r>
            <a:r>
              <a:rPr lang="en-US" sz="2800" b="1" dirty="0"/>
              <a:t> </a:t>
            </a:r>
            <a:r>
              <a:rPr lang="en-US" sz="2800" b="1" dirty="0" err="1"/>
              <a:t>sẽ</a:t>
            </a:r>
            <a:r>
              <a:rPr lang="en-US" sz="2800" b="1" dirty="0"/>
              <a:t> </a:t>
            </a:r>
            <a:r>
              <a:rPr lang="en-US" sz="2800" b="1" dirty="0" err="1"/>
              <a:t>giới</a:t>
            </a:r>
            <a:r>
              <a:rPr lang="en-US" sz="2800" b="1" dirty="0"/>
              <a:t> </a:t>
            </a:r>
            <a:r>
              <a:rPr lang="en-US" sz="2800" b="1" dirty="0" err="1"/>
              <a:t>thiệu</a:t>
            </a:r>
            <a:r>
              <a:rPr lang="en-US" sz="2800" b="1" dirty="0"/>
              <a:t> </a:t>
            </a:r>
            <a:r>
              <a:rPr lang="en-US" sz="2800" b="1" dirty="0" err="1"/>
              <a:t>cho</a:t>
            </a:r>
            <a:r>
              <a:rPr lang="en-US" sz="2800" b="1" dirty="0"/>
              <a:t> </a:t>
            </a:r>
            <a:r>
              <a:rPr lang="en-US" sz="2800" b="1" dirty="0" err="1"/>
              <a:t>thầy</a:t>
            </a:r>
            <a:r>
              <a:rPr lang="en-US" sz="2800" b="1" dirty="0"/>
              <a:t> </a:t>
            </a:r>
            <a:r>
              <a:rPr lang="en-US" sz="2800" b="1" dirty="0" err="1"/>
              <a:t>và</a:t>
            </a:r>
            <a:r>
              <a:rPr lang="en-US" sz="2800" b="1" dirty="0"/>
              <a:t> </a:t>
            </a:r>
            <a:r>
              <a:rPr lang="en-US" sz="2800" b="1" dirty="0" err="1"/>
              <a:t>các</a:t>
            </a:r>
            <a:r>
              <a:rPr lang="en-US" sz="2800" b="1" dirty="0"/>
              <a:t> </a:t>
            </a:r>
            <a:r>
              <a:rPr lang="en-US" sz="2800" b="1" dirty="0" err="1"/>
              <a:t>bạn</a:t>
            </a:r>
            <a:r>
              <a:rPr lang="en-US" sz="2800" b="1" dirty="0"/>
              <a:t> </a:t>
            </a:r>
            <a:r>
              <a:rPr lang="en-US" sz="2800" b="1" dirty="0" err="1"/>
              <a:t>về</a:t>
            </a:r>
            <a:r>
              <a:rPr lang="en-US" sz="2800" b="1" dirty="0"/>
              <a:t> </a:t>
            </a:r>
            <a:r>
              <a:rPr lang="en-US" sz="2800" b="1" dirty="0" err="1"/>
              <a:t>tính</a:t>
            </a:r>
            <a:r>
              <a:rPr lang="en-US" sz="2800" b="1" dirty="0"/>
              <a:t> </a:t>
            </a:r>
            <a:r>
              <a:rPr lang="en-US" sz="2800" b="1" dirty="0" err="1"/>
              <a:t>đóng</a:t>
            </a:r>
            <a:r>
              <a:rPr lang="en-US" sz="2800" b="1" dirty="0"/>
              <a:t> </a:t>
            </a:r>
            <a:r>
              <a:rPr lang="en-US" sz="2800" b="1" dirty="0" err="1"/>
              <a:t>gói</a:t>
            </a:r>
            <a:r>
              <a:rPr lang="en-US" sz="2800" b="1" dirty="0"/>
              <a:t> </a:t>
            </a:r>
            <a:r>
              <a:rPr lang="en-US" sz="2800" b="1" dirty="0" err="1"/>
              <a:t>trong</a:t>
            </a:r>
            <a:r>
              <a:rPr lang="en-US" sz="2800" b="1" dirty="0"/>
              <a:t> java.</a:t>
            </a:r>
          </a:p>
          <a:p>
            <a:endParaRPr lang="en-US" sz="1600" dirty="0"/>
          </a:p>
          <a:p>
            <a:endParaRPr lang="en-US" sz="1600" dirty="0"/>
          </a:p>
        </p:txBody>
      </p:sp>
      <p:sp>
        <p:nvSpPr>
          <p:cNvPr id="4" name="Cloud 3">
            <a:extLst>
              <a:ext uri="{FF2B5EF4-FFF2-40B4-BE49-F238E27FC236}">
                <a16:creationId xmlns:a16="http://schemas.microsoft.com/office/drawing/2014/main" id="{49318E02-AFCA-407F-9273-EC3603CFBE59}"/>
              </a:ext>
            </a:extLst>
          </p:cNvPr>
          <p:cNvSpPr/>
          <p:nvPr/>
        </p:nvSpPr>
        <p:spPr>
          <a:xfrm>
            <a:off x="381000" y="1789699"/>
            <a:ext cx="8191501" cy="2725453"/>
          </a:xfrm>
          <a:prstGeom prst="clou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a:solidFill>
                  <a:schemeClr val="bg1"/>
                </a:solidFill>
              </a:rPr>
              <a:t>Cảm ơn thầy và các bạn đã theo dõi phần báo cáo của nhóm</a:t>
            </a:r>
            <a:endParaRPr lang="vi-VN" sz="2400" b="1" dirty="0"/>
          </a:p>
        </p:txBody>
      </p:sp>
    </p:spTree>
    <p:extLst>
      <p:ext uri="{BB962C8B-B14F-4D97-AF65-F5344CB8AC3E}">
        <p14:creationId xmlns:p14="http://schemas.microsoft.com/office/powerpoint/2010/main" val="415113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00"/>
                                        <p:tgtEl>
                                          <p:spTgt spid="3">
                                            <p:txEl>
                                              <p:pRg st="0" end="0"/>
                                            </p:txEl>
                                          </p:spTgt>
                                        </p:tgtEl>
                                      </p:cBhvr>
                                    </p:animEffect>
                                    <p:anim calcmode="lin" valueType="num">
                                      <p:cBhvr>
                                        <p:cTn id="8" dur="6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a:t>
            </a:fld>
            <a:endParaRPr lang="en-US" dirty="0"/>
          </a:p>
        </p:txBody>
      </p:sp>
      <p:sp>
        <p:nvSpPr>
          <p:cNvPr id="3" name="Rectangle 2"/>
          <p:cNvSpPr>
            <a:spLocks noGrp="1"/>
          </p:cNvSpPr>
          <p:nvPr>
            <p:ph idx="1"/>
          </p:nvPr>
        </p:nvSpPr>
        <p:spPr>
          <a:xfrm>
            <a:off x="609600" y="1524000"/>
            <a:ext cx="7726680" cy="4822745"/>
          </a:xfrm>
        </p:spPr>
        <p:txBody>
          <a:bodyPr>
            <a:noAutofit/>
          </a:bodyPr>
          <a:lstStyle/>
          <a:p>
            <a:r>
              <a:rPr lang="en-US" sz="1800" dirty="0"/>
              <a:t>-    </a:t>
            </a:r>
            <a:r>
              <a:rPr lang="en-US" sz="1800" dirty="0" err="1"/>
              <a:t>Tìm</a:t>
            </a:r>
            <a:r>
              <a:rPr lang="en-US" sz="1800" dirty="0"/>
              <a:t> </a:t>
            </a:r>
            <a:r>
              <a:rPr lang="en-US" sz="1800" dirty="0" err="1"/>
              <a:t>hiểu</a:t>
            </a:r>
            <a:r>
              <a:rPr lang="en-US" sz="1800" dirty="0"/>
              <a:t> </a:t>
            </a:r>
            <a:r>
              <a:rPr lang="en-US" sz="1800" dirty="0" err="1"/>
              <a:t>về</a:t>
            </a:r>
            <a:r>
              <a:rPr lang="en-US" sz="1800" dirty="0"/>
              <a:t> </a:t>
            </a:r>
            <a:r>
              <a:rPr lang="en-US" sz="1800" dirty="0" err="1"/>
              <a:t>ngôn</a:t>
            </a:r>
            <a:r>
              <a:rPr lang="en-US" sz="1800" dirty="0"/>
              <a:t> </a:t>
            </a:r>
            <a:r>
              <a:rPr lang="en-US" sz="1800" dirty="0" err="1"/>
              <a:t>ngữ</a:t>
            </a:r>
            <a:r>
              <a:rPr lang="en-US" sz="1800" dirty="0"/>
              <a:t> java.</a:t>
            </a:r>
          </a:p>
          <a:p>
            <a:r>
              <a:rPr lang="en-US" sz="1800" dirty="0"/>
              <a:t>-    </a:t>
            </a:r>
            <a:r>
              <a:rPr lang="en-US" sz="1800" dirty="0" err="1"/>
              <a:t>Cài</a:t>
            </a:r>
            <a:r>
              <a:rPr lang="en-US" sz="1800" dirty="0"/>
              <a:t> </a:t>
            </a:r>
            <a:r>
              <a:rPr lang="en-US" sz="1800" dirty="0" err="1"/>
              <a:t>đặt</a:t>
            </a:r>
            <a:r>
              <a:rPr lang="en-US" sz="1800" dirty="0"/>
              <a:t> </a:t>
            </a:r>
            <a:r>
              <a:rPr lang="en-US" sz="1800" dirty="0" err="1"/>
              <a:t>trình</a:t>
            </a:r>
            <a:r>
              <a:rPr lang="en-US" sz="1800" dirty="0"/>
              <a:t> </a:t>
            </a:r>
            <a:r>
              <a:rPr lang="en-US" sz="1800" dirty="0" err="1"/>
              <a:t>biên</a:t>
            </a:r>
            <a:r>
              <a:rPr lang="en-US" sz="1800" dirty="0"/>
              <a:t> </a:t>
            </a:r>
            <a:r>
              <a:rPr lang="en-US" sz="1800" dirty="0" err="1"/>
              <a:t>dịch</a:t>
            </a:r>
            <a:r>
              <a:rPr lang="en-US" sz="1800" dirty="0"/>
              <a:t> </a:t>
            </a:r>
            <a:r>
              <a:rPr lang="en-US" sz="1800" dirty="0" err="1"/>
              <a:t>và</a:t>
            </a:r>
            <a:r>
              <a:rPr lang="en-US" sz="1800" dirty="0"/>
              <a:t> </a:t>
            </a:r>
            <a:r>
              <a:rPr lang="en-US" sz="1800" dirty="0" err="1"/>
              <a:t>phần</a:t>
            </a:r>
            <a:r>
              <a:rPr lang="en-US" sz="1800" dirty="0"/>
              <a:t> </a:t>
            </a:r>
            <a:r>
              <a:rPr lang="en-US" sz="1800" dirty="0" err="1"/>
              <a:t>mềm</a:t>
            </a:r>
            <a:r>
              <a:rPr lang="en-US" sz="1800" dirty="0"/>
              <a:t> </a:t>
            </a:r>
            <a:r>
              <a:rPr lang="en-US" sz="1800" dirty="0" err="1"/>
              <a:t>lập</a:t>
            </a:r>
            <a:r>
              <a:rPr lang="en-US" sz="1800" dirty="0"/>
              <a:t> </a:t>
            </a:r>
            <a:r>
              <a:rPr lang="en-US" sz="1800" dirty="0" err="1"/>
              <a:t>trình</a:t>
            </a:r>
            <a:r>
              <a:rPr lang="en-US" sz="1800" dirty="0"/>
              <a:t> java.</a:t>
            </a:r>
          </a:p>
          <a:p>
            <a:r>
              <a:rPr lang="en-US" sz="1800" dirty="0"/>
              <a:t>-    </a:t>
            </a:r>
            <a:r>
              <a:rPr lang="en-US" sz="1800" dirty="0" err="1"/>
              <a:t>Chạy</a:t>
            </a:r>
            <a:r>
              <a:rPr lang="en-US" sz="1800" dirty="0"/>
              <a:t> </a:t>
            </a:r>
            <a:r>
              <a:rPr lang="en-US" sz="1800" dirty="0" err="1"/>
              <a:t>thử</a:t>
            </a:r>
            <a:r>
              <a:rPr lang="en-US" sz="1800" dirty="0"/>
              <a:t> </a:t>
            </a:r>
            <a:r>
              <a:rPr lang="en-US" sz="1800" dirty="0" err="1"/>
              <a:t>ch</a:t>
            </a:r>
            <a:r>
              <a:rPr lang="vi-VN" sz="1800" dirty="0"/>
              <a:t>ư</a:t>
            </a:r>
            <a:r>
              <a:rPr lang="en-US" sz="1800" dirty="0" err="1"/>
              <a:t>ơng</a:t>
            </a:r>
            <a:r>
              <a:rPr lang="en-US" sz="1800" dirty="0"/>
              <a:t> </a:t>
            </a:r>
            <a:r>
              <a:rPr lang="en-US" sz="1800" dirty="0" err="1"/>
              <a:t>trình</a:t>
            </a:r>
            <a:r>
              <a:rPr lang="en-US" sz="1800" dirty="0"/>
              <a:t> java </a:t>
            </a:r>
            <a:r>
              <a:rPr lang="en-US" sz="1800" dirty="0" err="1"/>
              <a:t>đầu</a:t>
            </a:r>
            <a:r>
              <a:rPr lang="en-US" sz="1800" dirty="0"/>
              <a:t> </a:t>
            </a:r>
            <a:r>
              <a:rPr lang="en-US" sz="1800" dirty="0" err="1"/>
              <a:t>tiên</a:t>
            </a:r>
            <a:r>
              <a:rPr lang="en-US" sz="1800" dirty="0"/>
              <a:t> (</a:t>
            </a:r>
            <a:r>
              <a:rPr lang="en-US" sz="1800" dirty="0" err="1"/>
              <a:t>Helloworld</a:t>
            </a:r>
            <a:r>
              <a:rPr lang="en-US" sz="1800" dirty="0"/>
              <a:t>)</a:t>
            </a:r>
          </a:p>
          <a:p>
            <a:r>
              <a:rPr lang="en-US" sz="1800" dirty="0"/>
              <a:t>-    </a:t>
            </a:r>
            <a:r>
              <a:rPr lang="en-US" sz="1800" dirty="0" err="1"/>
              <a:t>Tìm</a:t>
            </a:r>
            <a:r>
              <a:rPr lang="en-US" sz="1800" dirty="0"/>
              <a:t> </a:t>
            </a:r>
            <a:r>
              <a:rPr lang="en-US" sz="1800" dirty="0" err="1"/>
              <a:t>hiểu</a:t>
            </a:r>
            <a:r>
              <a:rPr lang="en-US" sz="1800" dirty="0"/>
              <a:t> </a:t>
            </a:r>
            <a:r>
              <a:rPr lang="en-US" sz="1800" dirty="0" err="1"/>
              <a:t>về</a:t>
            </a:r>
            <a:r>
              <a:rPr lang="en-US" sz="1800" dirty="0"/>
              <a:t> OOP </a:t>
            </a:r>
            <a:r>
              <a:rPr lang="en-US" sz="1800" dirty="0" err="1"/>
              <a:t>trong</a:t>
            </a:r>
            <a:r>
              <a:rPr lang="en-US" sz="1800" dirty="0"/>
              <a:t> java:</a:t>
            </a:r>
          </a:p>
          <a:p>
            <a:r>
              <a:rPr lang="en-US" sz="1800" dirty="0"/>
              <a:t>+   </a:t>
            </a:r>
            <a:r>
              <a:rPr lang="en-US" sz="1800" dirty="0" err="1"/>
              <a:t>Lớp</a:t>
            </a:r>
            <a:r>
              <a:rPr lang="en-US" sz="1800" dirty="0"/>
              <a:t> </a:t>
            </a:r>
            <a:r>
              <a:rPr lang="en-US" sz="1800" dirty="0" err="1"/>
              <a:t>và</a:t>
            </a:r>
            <a:r>
              <a:rPr lang="en-US" sz="1800" dirty="0"/>
              <a:t> </a:t>
            </a:r>
            <a:r>
              <a:rPr lang="en-US" sz="1800" dirty="0" err="1"/>
              <a:t>đối</a:t>
            </a:r>
            <a:r>
              <a:rPr lang="en-US" sz="1800" dirty="0"/>
              <a:t> t</a:t>
            </a:r>
            <a:r>
              <a:rPr lang="vi-VN" sz="1800" dirty="0"/>
              <a:t>ư</a:t>
            </a:r>
            <a:r>
              <a:rPr lang="en-US" sz="1800" dirty="0" err="1"/>
              <a:t>ợng</a:t>
            </a:r>
            <a:endParaRPr lang="en-US" sz="1800" dirty="0"/>
          </a:p>
          <a:p>
            <a:r>
              <a:rPr lang="en-US" sz="1800" dirty="0"/>
              <a:t>+   </a:t>
            </a:r>
            <a:r>
              <a:rPr lang="en-US" sz="1800" dirty="0" err="1"/>
              <a:t>Thuộc</a:t>
            </a:r>
            <a:r>
              <a:rPr lang="en-US" sz="1800" dirty="0"/>
              <a:t> </a:t>
            </a:r>
            <a:r>
              <a:rPr lang="en-US" sz="1800" dirty="0" err="1"/>
              <a:t>tính</a:t>
            </a:r>
            <a:r>
              <a:rPr lang="en-US" sz="1800" dirty="0"/>
              <a:t> </a:t>
            </a:r>
            <a:r>
              <a:rPr lang="en-US" sz="1800" dirty="0" err="1"/>
              <a:t>và</a:t>
            </a:r>
            <a:r>
              <a:rPr lang="en-US" sz="1800" dirty="0"/>
              <a:t> </a:t>
            </a:r>
            <a:r>
              <a:rPr lang="en-US" sz="1800" dirty="0" err="1"/>
              <a:t>ph</a:t>
            </a:r>
            <a:r>
              <a:rPr lang="vi-VN" sz="1800" dirty="0"/>
              <a:t>ư</a:t>
            </a:r>
            <a:r>
              <a:rPr lang="en-US" sz="1800" dirty="0" err="1"/>
              <a:t>ơng</a:t>
            </a:r>
            <a:r>
              <a:rPr lang="en-US" sz="1800" dirty="0"/>
              <a:t> </a:t>
            </a:r>
            <a:r>
              <a:rPr lang="en-US" sz="1800" dirty="0" err="1"/>
              <a:t>thức</a:t>
            </a:r>
            <a:endParaRPr lang="en-US" sz="1800" dirty="0"/>
          </a:p>
          <a:p>
            <a:r>
              <a:rPr lang="en-US" sz="1800" dirty="0"/>
              <a:t>+   </a:t>
            </a:r>
            <a:r>
              <a:rPr lang="en-US" sz="1800" dirty="0" err="1"/>
              <a:t>Phương</a:t>
            </a:r>
            <a:r>
              <a:rPr lang="en-US" sz="1800" dirty="0"/>
              <a:t> </a:t>
            </a:r>
            <a:r>
              <a:rPr lang="en-US" sz="1800" dirty="0" err="1"/>
              <a:t>thức</a:t>
            </a:r>
            <a:r>
              <a:rPr lang="en-US" sz="1800" dirty="0"/>
              <a:t> get-set </a:t>
            </a:r>
          </a:p>
          <a:p>
            <a:r>
              <a:rPr lang="en-US" sz="1800" dirty="0"/>
              <a:t>+   Ph</a:t>
            </a:r>
            <a:r>
              <a:rPr lang="vi-VN" sz="1800" dirty="0"/>
              <a:t>ư</a:t>
            </a:r>
            <a:r>
              <a:rPr lang="en-US" sz="1800" dirty="0" err="1"/>
              <a:t>ơng</a:t>
            </a:r>
            <a:r>
              <a:rPr lang="en-US" sz="1800" dirty="0"/>
              <a:t> </a:t>
            </a:r>
            <a:r>
              <a:rPr lang="en-US" sz="1800" dirty="0" err="1"/>
              <a:t>thức</a:t>
            </a:r>
            <a:r>
              <a:rPr lang="en-US" sz="1800" dirty="0"/>
              <a:t> </a:t>
            </a:r>
            <a:r>
              <a:rPr lang="en-US" sz="1800" dirty="0" err="1"/>
              <a:t>khởi</a:t>
            </a:r>
            <a:r>
              <a:rPr lang="en-US" sz="1800" dirty="0"/>
              <a:t> </a:t>
            </a:r>
            <a:r>
              <a:rPr lang="en-US" sz="1800" dirty="0" err="1"/>
              <a:t>tạo</a:t>
            </a:r>
            <a:r>
              <a:rPr lang="en-US" sz="1800" dirty="0"/>
              <a:t> (constructor)</a:t>
            </a:r>
          </a:p>
          <a:p>
            <a:r>
              <a:rPr lang="en-US" sz="1800" dirty="0"/>
              <a:t>+   Ph</a:t>
            </a:r>
            <a:r>
              <a:rPr lang="vi-VN" sz="1800" dirty="0"/>
              <a:t>ư</a:t>
            </a:r>
            <a:r>
              <a:rPr lang="en-US" sz="1800" dirty="0" err="1"/>
              <a:t>ơng</a:t>
            </a:r>
            <a:r>
              <a:rPr lang="en-US" sz="1800" dirty="0"/>
              <a:t> </a:t>
            </a:r>
            <a:r>
              <a:rPr lang="en-US" sz="1800" dirty="0" err="1"/>
              <a:t>thức</a:t>
            </a:r>
            <a:r>
              <a:rPr lang="en-US" sz="1800" dirty="0"/>
              <a:t> </a:t>
            </a:r>
            <a:r>
              <a:rPr lang="en-US" sz="1800" dirty="0" err="1"/>
              <a:t>trùng</a:t>
            </a:r>
            <a:r>
              <a:rPr lang="en-US" sz="1800" dirty="0"/>
              <a:t> </a:t>
            </a:r>
            <a:r>
              <a:rPr lang="en-US" sz="1800" dirty="0" err="1"/>
              <a:t>tên</a:t>
            </a:r>
            <a:r>
              <a:rPr lang="en-US" sz="1800" dirty="0"/>
              <a:t> (overloading) </a:t>
            </a:r>
            <a:endParaRPr lang="en-US" sz="1600" dirty="0"/>
          </a:p>
          <a:p>
            <a:pPr marL="349758" indent="-285750">
              <a:buFontTx/>
              <a:buChar char="-"/>
            </a:pPr>
            <a:endParaRPr lang="en-US" sz="16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arn(inVertical)">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Virtual Machine (JVM) là gì?">
            <a:extLst>
              <a:ext uri="{FF2B5EF4-FFF2-40B4-BE49-F238E27FC236}">
                <a16:creationId xmlns:a16="http://schemas.microsoft.com/office/drawing/2014/main" id="{B9C4F754-48A7-4CF8-8046-1161908AF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73660"/>
            <a:ext cx="4876800" cy="32576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0F5D90A-C61E-4ED7-9DA4-8F23764E93B3}"/>
              </a:ext>
            </a:extLst>
          </p:cNvPr>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3" name="Content Placeholder 2">
            <a:extLst>
              <a:ext uri="{FF2B5EF4-FFF2-40B4-BE49-F238E27FC236}">
                <a16:creationId xmlns:a16="http://schemas.microsoft.com/office/drawing/2014/main" id="{97AA9EC4-A64A-4CB7-B5EB-C24988A9477F}"/>
              </a:ext>
            </a:extLst>
          </p:cNvPr>
          <p:cNvSpPr>
            <a:spLocks noGrp="1"/>
          </p:cNvSpPr>
          <p:nvPr>
            <p:ph idx="1"/>
          </p:nvPr>
        </p:nvSpPr>
        <p:spPr>
          <a:xfrm>
            <a:off x="457200" y="1425655"/>
            <a:ext cx="7726680" cy="571500"/>
          </a:xfrm>
        </p:spPr>
        <p:txBody>
          <a:bodyPr/>
          <a:lstStyle/>
          <a:p>
            <a:r>
              <a:rPr lang="en-US" b="1" dirty="0"/>
              <a:t>Java </a:t>
            </a:r>
            <a:r>
              <a:rPr lang="en-US" b="1" dirty="0" err="1"/>
              <a:t>là</a:t>
            </a:r>
            <a:r>
              <a:rPr lang="en-US" b="1" dirty="0"/>
              <a:t> </a:t>
            </a:r>
            <a:r>
              <a:rPr lang="en-US" b="1" dirty="0" err="1"/>
              <a:t>gì</a:t>
            </a:r>
            <a:r>
              <a:rPr lang="en-US" b="1" dirty="0"/>
              <a:t>?</a:t>
            </a:r>
          </a:p>
        </p:txBody>
      </p:sp>
      <p:sp>
        <p:nvSpPr>
          <p:cNvPr id="4" name="TextBox 3">
            <a:extLst>
              <a:ext uri="{FF2B5EF4-FFF2-40B4-BE49-F238E27FC236}">
                <a16:creationId xmlns:a16="http://schemas.microsoft.com/office/drawing/2014/main" id="{20B508D0-64F6-4F7F-B8FF-289034F07D79}"/>
              </a:ext>
            </a:extLst>
          </p:cNvPr>
          <p:cNvSpPr txBox="1"/>
          <p:nvPr/>
        </p:nvSpPr>
        <p:spPr>
          <a:xfrm>
            <a:off x="533400" y="2057400"/>
            <a:ext cx="7924800" cy="369332"/>
          </a:xfrm>
          <a:prstGeom prst="rect">
            <a:avLst/>
          </a:prstGeom>
          <a:noFill/>
        </p:spPr>
        <p:txBody>
          <a:bodyPr wrap="square" rtlCol="0">
            <a:spAutoFit/>
          </a:bodyPr>
          <a:lstStyle/>
          <a:p>
            <a:r>
              <a:rPr lang="en-US" dirty="0">
                <a:solidFill>
                  <a:schemeClr val="bg1"/>
                </a:solidFill>
              </a:rPr>
              <a:t>- Java </a:t>
            </a:r>
            <a:r>
              <a:rPr lang="en-US" dirty="0" err="1">
                <a:solidFill>
                  <a:schemeClr val="bg1"/>
                </a:solidFill>
              </a:rPr>
              <a:t>là</a:t>
            </a:r>
            <a:r>
              <a:rPr lang="en-US" dirty="0">
                <a:solidFill>
                  <a:schemeClr val="bg1"/>
                </a:solidFill>
              </a:rPr>
              <a:t> </a:t>
            </a:r>
            <a:r>
              <a:rPr lang="en-US" dirty="0" err="1">
                <a:solidFill>
                  <a:schemeClr val="bg1"/>
                </a:solidFill>
              </a:rPr>
              <a:t>ngôn</a:t>
            </a:r>
            <a:r>
              <a:rPr lang="en-US" dirty="0">
                <a:solidFill>
                  <a:schemeClr val="bg1"/>
                </a:solidFill>
              </a:rPr>
              <a:t> </a:t>
            </a:r>
            <a:r>
              <a:rPr lang="en-US" dirty="0" err="1">
                <a:solidFill>
                  <a:schemeClr val="bg1"/>
                </a:solidFill>
              </a:rPr>
              <a:t>ngữ</a:t>
            </a:r>
            <a:r>
              <a:rPr lang="en-US" dirty="0">
                <a:solidFill>
                  <a:schemeClr val="bg1"/>
                </a:solidFill>
              </a:rPr>
              <a:t> </a:t>
            </a:r>
            <a:r>
              <a:rPr lang="en-US" dirty="0" err="1">
                <a:solidFill>
                  <a:schemeClr val="bg1"/>
                </a:solidFill>
              </a:rPr>
              <a:t>lập</a:t>
            </a:r>
            <a:r>
              <a:rPr lang="en-US" dirty="0">
                <a:solidFill>
                  <a:schemeClr val="bg1"/>
                </a:solidFill>
              </a:rPr>
              <a:t> </a:t>
            </a:r>
            <a:r>
              <a:rPr lang="en-US" dirty="0" err="1">
                <a:solidFill>
                  <a:schemeClr val="bg1"/>
                </a:solidFill>
              </a:rPr>
              <a:t>trình</a:t>
            </a:r>
            <a:r>
              <a:rPr lang="en-US" dirty="0">
                <a:solidFill>
                  <a:schemeClr val="bg1"/>
                </a:solidFill>
              </a:rPr>
              <a:t> h</a:t>
            </a:r>
            <a:r>
              <a:rPr lang="vi-VN" dirty="0">
                <a:solidFill>
                  <a:schemeClr val="bg1"/>
                </a:solidFill>
              </a:rPr>
              <a:t>ư</a:t>
            </a:r>
            <a:r>
              <a:rPr lang="en-US" dirty="0" err="1">
                <a:solidFill>
                  <a:schemeClr val="bg1"/>
                </a:solidFill>
              </a:rPr>
              <a:t>ớng</a:t>
            </a:r>
            <a:r>
              <a:rPr lang="en-US" dirty="0">
                <a:solidFill>
                  <a:schemeClr val="bg1"/>
                </a:solidFill>
              </a:rPr>
              <a:t> </a:t>
            </a:r>
            <a:r>
              <a:rPr lang="en-US" dirty="0" err="1">
                <a:solidFill>
                  <a:schemeClr val="bg1"/>
                </a:solidFill>
              </a:rPr>
              <a:t>đối</a:t>
            </a:r>
            <a:r>
              <a:rPr lang="en-US" dirty="0">
                <a:solidFill>
                  <a:schemeClr val="bg1"/>
                </a:solidFill>
              </a:rPr>
              <a:t> t</a:t>
            </a:r>
            <a:r>
              <a:rPr lang="vi-VN" dirty="0">
                <a:solidFill>
                  <a:schemeClr val="bg1"/>
                </a:solidFill>
              </a:rPr>
              <a:t>ư</a:t>
            </a:r>
            <a:r>
              <a:rPr lang="en-US" dirty="0" err="1">
                <a:solidFill>
                  <a:schemeClr val="bg1"/>
                </a:solidFill>
              </a:rPr>
              <a:t>ợng</a:t>
            </a:r>
            <a:r>
              <a:rPr lang="en-US" dirty="0">
                <a:solidFill>
                  <a:schemeClr val="bg1"/>
                </a:solidFill>
              </a:rPr>
              <a:t> do Sun Microsystem </a:t>
            </a:r>
            <a:r>
              <a:rPr lang="en-US" dirty="0" err="1">
                <a:solidFill>
                  <a:schemeClr val="bg1"/>
                </a:solidFill>
              </a:rPr>
              <a:t>sáng</a:t>
            </a:r>
            <a:r>
              <a:rPr lang="en-US" dirty="0">
                <a:solidFill>
                  <a:schemeClr val="bg1"/>
                </a:solidFill>
              </a:rPr>
              <a:t> </a:t>
            </a:r>
            <a:r>
              <a:rPr lang="en-US" dirty="0" err="1">
                <a:solidFill>
                  <a:schemeClr val="bg1"/>
                </a:solidFill>
              </a:rPr>
              <a:t>lập</a:t>
            </a:r>
            <a:endParaRPr lang="en-US" dirty="0">
              <a:solidFill>
                <a:schemeClr val="bg1"/>
              </a:solidFill>
            </a:endParaRPr>
          </a:p>
        </p:txBody>
      </p:sp>
      <p:sp>
        <p:nvSpPr>
          <p:cNvPr id="5" name="TextBox 4">
            <a:extLst>
              <a:ext uri="{FF2B5EF4-FFF2-40B4-BE49-F238E27FC236}">
                <a16:creationId xmlns:a16="http://schemas.microsoft.com/office/drawing/2014/main" id="{3F93954E-69D2-47E8-A7B9-D6BC33F85E34}"/>
              </a:ext>
            </a:extLst>
          </p:cNvPr>
          <p:cNvSpPr txBox="1"/>
          <p:nvPr/>
        </p:nvSpPr>
        <p:spPr>
          <a:xfrm>
            <a:off x="533400" y="2590800"/>
            <a:ext cx="7924800" cy="369332"/>
          </a:xfrm>
          <a:prstGeom prst="rect">
            <a:avLst/>
          </a:prstGeom>
          <a:noFill/>
        </p:spPr>
        <p:txBody>
          <a:bodyPr wrap="square" rtlCol="0">
            <a:spAutoFit/>
          </a:bodyPr>
          <a:lstStyle/>
          <a:p>
            <a:r>
              <a:rPr lang="en-US" dirty="0">
                <a:solidFill>
                  <a:schemeClr val="bg1"/>
                </a:solidFill>
              </a:rPr>
              <a:t>- Java đ</a:t>
            </a:r>
            <a:r>
              <a:rPr lang="vi-VN" dirty="0">
                <a:solidFill>
                  <a:schemeClr val="bg1"/>
                </a:solidFill>
              </a:rPr>
              <a:t>ư</a:t>
            </a:r>
            <a:r>
              <a:rPr lang="en-US" dirty="0" err="1">
                <a:solidFill>
                  <a:schemeClr val="bg1"/>
                </a:solidFill>
              </a:rPr>
              <a:t>ợc</a:t>
            </a:r>
            <a:r>
              <a:rPr lang="en-US" dirty="0">
                <a:solidFill>
                  <a:schemeClr val="bg1"/>
                </a:solidFill>
              </a:rPr>
              <a:t> </a:t>
            </a:r>
            <a:r>
              <a:rPr lang="en-US" dirty="0" err="1">
                <a:solidFill>
                  <a:schemeClr val="bg1"/>
                </a:solidFill>
              </a:rPr>
              <a:t>tạo</a:t>
            </a:r>
            <a:r>
              <a:rPr lang="en-US" dirty="0">
                <a:solidFill>
                  <a:schemeClr val="bg1"/>
                </a:solidFill>
              </a:rPr>
              <a:t> ra </a:t>
            </a:r>
            <a:r>
              <a:rPr lang="en-US" dirty="0" err="1">
                <a:solidFill>
                  <a:schemeClr val="bg1"/>
                </a:solidFill>
              </a:rPr>
              <a:t>với</a:t>
            </a:r>
            <a:r>
              <a:rPr lang="en-US" dirty="0">
                <a:solidFill>
                  <a:schemeClr val="bg1"/>
                </a:solidFill>
              </a:rPr>
              <a:t> </a:t>
            </a:r>
            <a:r>
              <a:rPr lang="en-US" dirty="0" err="1">
                <a:solidFill>
                  <a:schemeClr val="bg1"/>
                </a:solidFill>
              </a:rPr>
              <a:t>tiêu</a:t>
            </a:r>
            <a:r>
              <a:rPr lang="en-US" dirty="0">
                <a:solidFill>
                  <a:schemeClr val="bg1"/>
                </a:solidFill>
              </a:rPr>
              <a:t> </a:t>
            </a:r>
            <a:r>
              <a:rPr lang="en-US" dirty="0" err="1">
                <a:solidFill>
                  <a:schemeClr val="bg1"/>
                </a:solidFill>
              </a:rPr>
              <a:t>chí</a:t>
            </a:r>
            <a:r>
              <a:rPr lang="en-US" dirty="0">
                <a:solidFill>
                  <a:schemeClr val="bg1"/>
                </a:solidFill>
              </a:rPr>
              <a:t> “Write Once, Run Anywhere” </a:t>
            </a:r>
          </a:p>
        </p:txBody>
      </p:sp>
      <p:sp>
        <p:nvSpPr>
          <p:cNvPr id="6" name="TextBox 5">
            <a:extLst>
              <a:ext uri="{FF2B5EF4-FFF2-40B4-BE49-F238E27FC236}">
                <a16:creationId xmlns:a16="http://schemas.microsoft.com/office/drawing/2014/main" id="{419CD6D1-62A2-4119-B5AD-ED89F226DED8}"/>
              </a:ext>
            </a:extLst>
          </p:cNvPr>
          <p:cNvSpPr txBox="1"/>
          <p:nvPr/>
        </p:nvSpPr>
        <p:spPr>
          <a:xfrm>
            <a:off x="4563035" y="3411071"/>
            <a:ext cx="3514165" cy="1477328"/>
          </a:xfrm>
          <a:prstGeom prst="rect">
            <a:avLst/>
          </a:prstGeom>
          <a:noFill/>
        </p:spPr>
        <p:txBody>
          <a:bodyPr wrap="square" rtlCol="0">
            <a:spAutoFit/>
          </a:bodyPr>
          <a:lstStyle/>
          <a:p>
            <a:pPr algn="just"/>
            <a:r>
              <a:rPr lang="en-US" dirty="0">
                <a:solidFill>
                  <a:schemeClr val="bg1"/>
                </a:solidFill>
              </a:rPr>
              <a:t>Ch</a:t>
            </a:r>
            <a:r>
              <a:rPr lang="vi-VN" dirty="0">
                <a:solidFill>
                  <a:schemeClr val="bg1"/>
                </a:solidFill>
              </a:rPr>
              <a:t>ư</a:t>
            </a:r>
            <a:r>
              <a:rPr lang="en-US" dirty="0" err="1">
                <a:solidFill>
                  <a:schemeClr val="bg1"/>
                </a:solidFill>
              </a:rPr>
              <a:t>ơng</a:t>
            </a:r>
            <a:r>
              <a:rPr lang="en-US" dirty="0">
                <a:solidFill>
                  <a:schemeClr val="bg1"/>
                </a:solidFill>
              </a:rPr>
              <a:t> </a:t>
            </a:r>
            <a:r>
              <a:rPr lang="en-US" dirty="0" err="1">
                <a:solidFill>
                  <a:schemeClr val="bg1"/>
                </a:solidFill>
              </a:rPr>
              <a:t>trình</a:t>
            </a:r>
            <a:r>
              <a:rPr lang="en-US" dirty="0">
                <a:solidFill>
                  <a:schemeClr val="bg1"/>
                </a:solidFill>
              </a:rPr>
              <a:t> Java </a:t>
            </a:r>
            <a:r>
              <a:rPr lang="en-US" dirty="0" err="1">
                <a:solidFill>
                  <a:schemeClr val="bg1"/>
                </a:solidFill>
              </a:rPr>
              <a:t>nhờ</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máy</a:t>
            </a:r>
            <a:r>
              <a:rPr lang="en-US" dirty="0">
                <a:solidFill>
                  <a:schemeClr val="bg1"/>
                </a:solidFill>
              </a:rPr>
              <a:t> </a:t>
            </a:r>
            <a:r>
              <a:rPr lang="en-US" dirty="0" err="1">
                <a:solidFill>
                  <a:schemeClr val="bg1"/>
                </a:solidFill>
              </a:rPr>
              <a:t>ảo</a:t>
            </a:r>
            <a:r>
              <a:rPr lang="en-US" dirty="0">
                <a:solidFill>
                  <a:schemeClr val="bg1"/>
                </a:solidFill>
              </a:rPr>
              <a:t> java(JVM) </a:t>
            </a:r>
            <a:r>
              <a:rPr lang="en-US" dirty="0" err="1">
                <a:solidFill>
                  <a:schemeClr val="bg1"/>
                </a:solidFill>
              </a:rPr>
              <a:t>nên</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thực</a:t>
            </a:r>
            <a:r>
              <a:rPr lang="en-US" dirty="0">
                <a:solidFill>
                  <a:schemeClr val="bg1"/>
                </a:solidFill>
              </a:rPr>
              <a:t> </a:t>
            </a:r>
            <a:r>
              <a:rPr lang="en-US" dirty="0" err="1">
                <a:solidFill>
                  <a:schemeClr val="bg1"/>
                </a:solidFill>
              </a:rPr>
              <a:t>thi</a:t>
            </a:r>
            <a:r>
              <a:rPr lang="en-US" dirty="0">
                <a:solidFill>
                  <a:schemeClr val="bg1"/>
                </a:solidFill>
              </a:rPr>
              <a:t> đ</a:t>
            </a:r>
            <a:r>
              <a:rPr lang="vi-VN" dirty="0">
                <a:solidFill>
                  <a:schemeClr val="bg1"/>
                </a:solidFill>
              </a:rPr>
              <a:t>ư</a:t>
            </a:r>
            <a:r>
              <a:rPr lang="en-US" dirty="0" err="1">
                <a:solidFill>
                  <a:schemeClr val="bg1"/>
                </a:solidFill>
              </a:rPr>
              <a:t>ợc</a:t>
            </a:r>
            <a:r>
              <a:rPr lang="en-US" dirty="0">
                <a:solidFill>
                  <a:schemeClr val="bg1"/>
                </a:solidFill>
              </a:rPr>
              <a:t> </a:t>
            </a:r>
            <a:r>
              <a:rPr lang="en-US" dirty="0" err="1">
                <a:solidFill>
                  <a:schemeClr val="bg1"/>
                </a:solidFill>
              </a:rPr>
              <a:t>trên</a:t>
            </a:r>
            <a:r>
              <a:rPr lang="en-US" dirty="0">
                <a:solidFill>
                  <a:schemeClr val="bg1"/>
                </a:solidFill>
              </a:rPr>
              <a:t> </a:t>
            </a:r>
            <a:r>
              <a:rPr lang="en-US" dirty="0" err="1">
                <a:solidFill>
                  <a:schemeClr val="bg1"/>
                </a:solidFill>
              </a:rPr>
              <a:t>nhiều</a:t>
            </a:r>
            <a:r>
              <a:rPr lang="en-US" dirty="0">
                <a:solidFill>
                  <a:schemeClr val="bg1"/>
                </a:solidFill>
              </a:rPr>
              <a:t> </a:t>
            </a:r>
            <a:r>
              <a:rPr lang="en-US" dirty="0" err="1">
                <a:solidFill>
                  <a:schemeClr val="bg1"/>
                </a:solidFill>
              </a:rPr>
              <a:t>nền</a:t>
            </a:r>
            <a:r>
              <a:rPr lang="en-US" dirty="0">
                <a:solidFill>
                  <a:schemeClr val="bg1"/>
                </a:solidFill>
              </a:rPr>
              <a:t> </a:t>
            </a:r>
            <a:r>
              <a:rPr lang="en-US" dirty="0" err="1">
                <a:solidFill>
                  <a:schemeClr val="bg1"/>
                </a:solidFill>
              </a:rPr>
              <a:t>tảng</a:t>
            </a:r>
            <a:r>
              <a:rPr lang="en-US" dirty="0">
                <a:solidFill>
                  <a:schemeClr val="bg1"/>
                </a:solidFill>
              </a:rPr>
              <a:t> </a:t>
            </a:r>
            <a:r>
              <a:rPr lang="en-US" dirty="0" err="1">
                <a:solidFill>
                  <a:schemeClr val="bg1"/>
                </a:solidFill>
              </a:rPr>
              <a:t>khác</a:t>
            </a:r>
            <a:r>
              <a:rPr lang="en-US" dirty="0">
                <a:solidFill>
                  <a:schemeClr val="bg1"/>
                </a:solidFill>
              </a:rPr>
              <a:t> </a:t>
            </a:r>
            <a:r>
              <a:rPr lang="en-US" dirty="0" err="1">
                <a:solidFill>
                  <a:schemeClr val="bg1"/>
                </a:solidFill>
              </a:rPr>
              <a:t>nhau</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phụ</a:t>
            </a:r>
            <a:r>
              <a:rPr lang="en-US" dirty="0">
                <a:solidFill>
                  <a:schemeClr val="bg1"/>
                </a:solidFill>
              </a:rPr>
              <a:t> </a:t>
            </a:r>
            <a:r>
              <a:rPr lang="en-US" dirty="0" err="1">
                <a:solidFill>
                  <a:schemeClr val="bg1"/>
                </a:solidFill>
              </a:rPr>
              <a:t>thuộc</a:t>
            </a:r>
            <a:r>
              <a:rPr lang="en-US" dirty="0">
                <a:solidFill>
                  <a:schemeClr val="bg1"/>
                </a:solidFill>
              </a:rPr>
              <a:t> </a:t>
            </a:r>
            <a:r>
              <a:rPr lang="en-US" dirty="0" err="1">
                <a:solidFill>
                  <a:schemeClr val="bg1"/>
                </a:solidFill>
              </a:rPr>
              <a:t>vào</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cứng</a:t>
            </a:r>
            <a:r>
              <a:rPr lang="en-US" dirty="0">
                <a:solidFill>
                  <a:schemeClr val="bg1"/>
                </a:solidFill>
              </a:rPr>
              <a:t>, </a:t>
            </a:r>
            <a:r>
              <a:rPr lang="en-US" dirty="0" err="1">
                <a:solidFill>
                  <a:schemeClr val="bg1"/>
                </a:solidFill>
              </a:rPr>
              <a:t>hệ</a:t>
            </a:r>
            <a:r>
              <a:rPr lang="en-US" dirty="0">
                <a:solidFill>
                  <a:schemeClr val="bg1"/>
                </a:solidFill>
              </a:rPr>
              <a:t> </a:t>
            </a:r>
            <a:r>
              <a:rPr lang="en-US" dirty="0" err="1">
                <a:solidFill>
                  <a:schemeClr val="bg1"/>
                </a:solidFill>
              </a:rPr>
              <a:t>điều</a:t>
            </a:r>
            <a:r>
              <a:rPr lang="en-US" dirty="0">
                <a:solidFill>
                  <a:schemeClr val="bg1"/>
                </a:solidFill>
              </a:rPr>
              <a:t> </a:t>
            </a:r>
            <a:r>
              <a:rPr lang="en-US" dirty="0" err="1">
                <a:solidFill>
                  <a:schemeClr val="bg1"/>
                </a:solidFill>
              </a:rPr>
              <a:t>hành</a:t>
            </a:r>
            <a:r>
              <a:rPr lang="en-US" dirty="0">
                <a:solidFill>
                  <a:schemeClr val="bg1"/>
                </a:solidFill>
              </a:rPr>
              <a:t>, …</a:t>
            </a:r>
          </a:p>
        </p:txBody>
      </p:sp>
    </p:spTree>
    <p:extLst>
      <p:ext uri="{BB962C8B-B14F-4D97-AF65-F5344CB8AC3E}">
        <p14:creationId xmlns:p14="http://schemas.microsoft.com/office/powerpoint/2010/main" val="143700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circle(in)">
                                      <p:cBhvr>
                                        <p:cTn id="24" dur="500"/>
                                        <p:tgtEl>
                                          <p:spTgt spid="1026"/>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1EE8-574A-4586-B008-F5C373BD955F}"/>
              </a:ext>
            </a:extLst>
          </p:cNvPr>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3" name="Content Placeholder 2">
            <a:extLst>
              <a:ext uri="{FF2B5EF4-FFF2-40B4-BE49-F238E27FC236}">
                <a16:creationId xmlns:a16="http://schemas.microsoft.com/office/drawing/2014/main" id="{877AEE6D-69AF-42E4-A0BC-0BFF0D424DA9}"/>
              </a:ext>
            </a:extLst>
          </p:cNvPr>
          <p:cNvSpPr>
            <a:spLocks noGrp="1"/>
          </p:cNvSpPr>
          <p:nvPr>
            <p:ph idx="1"/>
          </p:nvPr>
        </p:nvSpPr>
        <p:spPr/>
        <p:txBody>
          <a:bodyPr/>
          <a:lstStyle/>
          <a:p>
            <a:r>
              <a:rPr lang="en-US" b="1" dirty="0" err="1"/>
              <a:t>Phần</a:t>
            </a:r>
            <a:r>
              <a:rPr lang="en-US" b="1" dirty="0"/>
              <a:t> </a:t>
            </a:r>
            <a:r>
              <a:rPr lang="en-US" b="1" dirty="0" err="1"/>
              <a:t>mềm</a:t>
            </a:r>
            <a:r>
              <a:rPr lang="en-US" b="1" dirty="0"/>
              <a:t> code Java</a:t>
            </a:r>
          </a:p>
        </p:txBody>
      </p:sp>
      <p:sp>
        <p:nvSpPr>
          <p:cNvPr id="6" name="Content Placeholder 2">
            <a:extLst>
              <a:ext uri="{FF2B5EF4-FFF2-40B4-BE49-F238E27FC236}">
                <a16:creationId xmlns:a16="http://schemas.microsoft.com/office/drawing/2014/main" id="{6244586D-6B5A-4EC9-B666-0BFDB7C53F22}"/>
              </a:ext>
            </a:extLst>
          </p:cNvPr>
          <p:cNvSpPr txBox="1">
            <a:spLocks/>
          </p:cNvSpPr>
          <p:nvPr/>
        </p:nvSpPr>
        <p:spPr>
          <a:xfrm>
            <a:off x="457200" y="1997155"/>
            <a:ext cx="7726680" cy="571500"/>
          </a:xfrm>
          <a:prstGeom prst="rect">
            <a:avLst/>
          </a:prstGeom>
        </p:spPr>
        <p:txBody>
          <a:bodyPr vert="horz" anchor="t">
            <a:normAutofit/>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dirty="0" err="1"/>
              <a:t>Bộ</a:t>
            </a:r>
            <a:r>
              <a:rPr lang="en-US" dirty="0"/>
              <a:t> </a:t>
            </a:r>
            <a:r>
              <a:rPr lang="en-US" dirty="0" err="1"/>
              <a:t>cài</a:t>
            </a:r>
            <a:r>
              <a:rPr lang="en-US" dirty="0"/>
              <a:t> </a:t>
            </a:r>
            <a:r>
              <a:rPr lang="en-US" dirty="0" err="1"/>
              <a:t>đặt</a:t>
            </a:r>
            <a:r>
              <a:rPr lang="en-US" dirty="0"/>
              <a:t> JDK (Java Development Kit)</a:t>
            </a:r>
          </a:p>
        </p:txBody>
      </p:sp>
      <p:sp>
        <p:nvSpPr>
          <p:cNvPr id="7" name="Content Placeholder 2">
            <a:extLst>
              <a:ext uri="{FF2B5EF4-FFF2-40B4-BE49-F238E27FC236}">
                <a16:creationId xmlns:a16="http://schemas.microsoft.com/office/drawing/2014/main" id="{221F7807-4F9F-4C2C-9E2A-9C3705B6785C}"/>
              </a:ext>
            </a:extLst>
          </p:cNvPr>
          <p:cNvSpPr txBox="1">
            <a:spLocks/>
          </p:cNvSpPr>
          <p:nvPr/>
        </p:nvSpPr>
        <p:spPr>
          <a:xfrm>
            <a:off x="457200" y="2568655"/>
            <a:ext cx="7924800" cy="571500"/>
          </a:xfrm>
          <a:prstGeom prst="rect">
            <a:avLst/>
          </a:prstGeom>
        </p:spPr>
        <p:txBody>
          <a:bodyPr vert="horz" anchor="t">
            <a:normAutofit fontScale="92500"/>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dirty="0"/>
              <a:t>- </a:t>
            </a:r>
            <a:r>
              <a:rPr lang="en-US" dirty="0">
                <a:hlinkClick r:id="rId2"/>
              </a:rPr>
              <a:t>https://www.oracle.com/java/technologies/downloads/#jdk17-windows</a:t>
            </a:r>
            <a:endParaRPr lang="en-US" dirty="0"/>
          </a:p>
        </p:txBody>
      </p:sp>
      <p:sp>
        <p:nvSpPr>
          <p:cNvPr id="8" name="Rectangle 7">
            <a:extLst>
              <a:ext uri="{FF2B5EF4-FFF2-40B4-BE49-F238E27FC236}">
                <a16:creationId xmlns:a16="http://schemas.microsoft.com/office/drawing/2014/main" id="{05029605-EC6F-4622-8130-D0A07B61481D}"/>
              </a:ext>
            </a:extLst>
          </p:cNvPr>
          <p:cNvSpPr/>
          <p:nvPr/>
        </p:nvSpPr>
        <p:spPr>
          <a:xfrm>
            <a:off x="533400" y="3059668"/>
            <a:ext cx="7162800" cy="369332"/>
          </a:xfrm>
          <a:prstGeom prst="rect">
            <a:avLst/>
          </a:prstGeom>
        </p:spPr>
        <p:txBody>
          <a:bodyPr wrap="square">
            <a:spAutoFit/>
          </a:bodyPr>
          <a:lstStyle/>
          <a:p>
            <a:r>
              <a:rPr lang="en-US" dirty="0">
                <a:solidFill>
                  <a:schemeClr val="bg1"/>
                </a:solidFill>
              </a:rPr>
              <a:t>- </a:t>
            </a:r>
            <a:r>
              <a:rPr lang="en-US" dirty="0" err="1">
                <a:solidFill>
                  <a:schemeClr val="bg1"/>
                </a:solidFill>
              </a:rPr>
              <a:t>Máy</a:t>
            </a:r>
            <a:r>
              <a:rPr lang="en-US" dirty="0">
                <a:solidFill>
                  <a:schemeClr val="bg1"/>
                </a:solidFill>
              </a:rPr>
              <a:t> </a:t>
            </a:r>
            <a:r>
              <a:rPr lang="en-US" dirty="0" err="1">
                <a:solidFill>
                  <a:schemeClr val="bg1"/>
                </a:solidFill>
              </a:rPr>
              <a:t>ảo</a:t>
            </a:r>
            <a:r>
              <a:rPr lang="en-US" dirty="0">
                <a:solidFill>
                  <a:schemeClr val="bg1"/>
                </a:solidFill>
              </a:rPr>
              <a:t> Java (Java Virtual Machine)</a:t>
            </a:r>
          </a:p>
        </p:txBody>
      </p:sp>
      <p:sp>
        <p:nvSpPr>
          <p:cNvPr id="10" name="Content Placeholder 2">
            <a:extLst>
              <a:ext uri="{FF2B5EF4-FFF2-40B4-BE49-F238E27FC236}">
                <a16:creationId xmlns:a16="http://schemas.microsoft.com/office/drawing/2014/main" id="{3A78D21D-DF5A-4AB4-B347-9071541DF701}"/>
              </a:ext>
            </a:extLst>
          </p:cNvPr>
          <p:cNvSpPr txBox="1">
            <a:spLocks/>
          </p:cNvSpPr>
          <p:nvPr/>
        </p:nvSpPr>
        <p:spPr>
          <a:xfrm>
            <a:off x="466725" y="3667294"/>
            <a:ext cx="7726680" cy="571500"/>
          </a:xfrm>
          <a:prstGeom prst="rect">
            <a:avLst/>
          </a:prstGeom>
        </p:spPr>
        <p:txBody>
          <a:bodyPr vert="horz" anchor="t">
            <a:normAutofit/>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dirty="0" err="1"/>
              <a:t>Môi</a:t>
            </a:r>
            <a:r>
              <a:rPr lang="en-US" dirty="0"/>
              <a:t> tr</a:t>
            </a:r>
            <a:r>
              <a:rPr lang="vi-VN" dirty="0"/>
              <a:t>ư</a:t>
            </a:r>
            <a:r>
              <a:rPr lang="en-US" dirty="0" err="1"/>
              <a:t>ờng</a:t>
            </a:r>
            <a:r>
              <a:rPr lang="en-US" dirty="0"/>
              <a:t> </a:t>
            </a:r>
            <a:r>
              <a:rPr lang="en-US" dirty="0" err="1"/>
              <a:t>phát</a:t>
            </a:r>
            <a:r>
              <a:rPr lang="en-US" dirty="0"/>
              <a:t> </a:t>
            </a:r>
            <a:r>
              <a:rPr lang="en-US" dirty="0" err="1"/>
              <a:t>triển</a:t>
            </a:r>
            <a:r>
              <a:rPr lang="en-US" dirty="0"/>
              <a:t> IDE (Integrated Development Environment)</a:t>
            </a:r>
          </a:p>
        </p:txBody>
      </p:sp>
      <p:sp>
        <p:nvSpPr>
          <p:cNvPr id="11" name="Rectangle 10">
            <a:extLst>
              <a:ext uri="{FF2B5EF4-FFF2-40B4-BE49-F238E27FC236}">
                <a16:creationId xmlns:a16="http://schemas.microsoft.com/office/drawing/2014/main" id="{66410F28-0EA7-40A9-A50E-635BCBDE6096}"/>
              </a:ext>
            </a:extLst>
          </p:cNvPr>
          <p:cNvSpPr/>
          <p:nvPr/>
        </p:nvSpPr>
        <p:spPr>
          <a:xfrm>
            <a:off x="533400" y="4046468"/>
            <a:ext cx="2900082" cy="1287532"/>
          </a:xfrm>
          <a:prstGeom prst="rect">
            <a:avLst/>
          </a:prstGeom>
        </p:spPr>
        <p:txBody>
          <a:bodyPr wrap="square">
            <a:spAutoFit/>
          </a:bodyPr>
          <a:lstStyle/>
          <a:p>
            <a:pPr marL="285750" indent="-285750">
              <a:lnSpc>
                <a:spcPct val="150000"/>
              </a:lnSpc>
              <a:buFontTx/>
              <a:buChar char="-"/>
            </a:pPr>
            <a:r>
              <a:rPr lang="en-US" dirty="0" err="1">
                <a:solidFill>
                  <a:schemeClr val="bg1"/>
                </a:solidFill>
              </a:rPr>
              <a:t>Netbeans</a:t>
            </a:r>
            <a:endParaRPr lang="en-US" dirty="0">
              <a:solidFill>
                <a:schemeClr val="bg1"/>
              </a:solidFill>
            </a:endParaRPr>
          </a:p>
          <a:p>
            <a:pPr marL="285750" indent="-285750">
              <a:lnSpc>
                <a:spcPct val="150000"/>
              </a:lnSpc>
              <a:buFontTx/>
              <a:buChar char="-"/>
            </a:pPr>
            <a:r>
              <a:rPr lang="en-US" dirty="0">
                <a:solidFill>
                  <a:schemeClr val="bg1"/>
                </a:solidFill>
              </a:rPr>
              <a:t>Eclipse</a:t>
            </a:r>
          </a:p>
          <a:p>
            <a:pPr marL="285750" indent="-285750">
              <a:lnSpc>
                <a:spcPct val="150000"/>
              </a:lnSpc>
              <a:buFontTx/>
              <a:buChar char="-"/>
            </a:pPr>
            <a:r>
              <a:rPr lang="en-US" dirty="0">
                <a:solidFill>
                  <a:schemeClr val="bg1"/>
                </a:solidFill>
              </a:rPr>
              <a:t>Visual Studio Code</a:t>
            </a:r>
          </a:p>
        </p:txBody>
      </p:sp>
      <p:pic>
        <p:nvPicPr>
          <p:cNvPr id="2054" name="Picture 6" descr="Java Development Tool (Eclipse &amp;amp; Netbeans IDE) – Superior College Jauharabad">
            <a:extLst>
              <a:ext uri="{FF2B5EF4-FFF2-40B4-BE49-F238E27FC236}">
                <a16:creationId xmlns:a16="http://schemas.microsoft.com/office/drawing/2014/main" id="{693DFFB6-2787-4D9F-9E53-C0A58FFE8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297328"/>
            <a:ext cx="3769716" cy="207334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5 Visual Studio Code Extensions Developers Need in 2020 | by Srikar  Kusumanchi | Clever Programmer | Medium">
            <a:extLst>
              <a:ext uri="{FF2B5EF4-FFF2-40B4-BE49-F238E27FC236}">
                <a16:creationId xmlns:a16="http://schemas.microsoft.com/office/drawing/2014/main" id="{465E55C7-DEC6-412D-A980-A857FEFDC6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939" y="5334000"/>
            <a:ext cx="2514601" cy="141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36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additive="base">
                                        <p:cTn id="2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par>
                                <p:cTn id="35" presetID="22" presetClass="entr" presetSubtype="4" fill="hold" nodeType="withEffect">
                                  <p:stCondLst>
                                    <p:cond delay="0"/>
                                  </p:stCondLst>
                                  <p:childTnLst>
                                    <p:set>
                                      <p:cBhvr>
                                        <p:cTn id="36" dur="1" fill="hold">
                                          <p:stCondLst>
                                            <p:cond delay="0"/>
                                          </p:stCondLst>
                                        </p:cTn>
                                        <p:tgtEl>
                                          <p:spTgt spid="2054"/>
                                        </p:tgtEl>
                                        <p:attrNameLst>
                                          <p:attrName>style.visibility</p:attrName>
                                        </p:attrNameLst>
                                      </p:cBhvr>
                                      <p:to>
                                        <p:strVal val="visible"/>
                                      </p:to>
                                    </p:set>
                                    <p:animEffect transition="in" filter="wipe(down)">
                                      <p:cBhvr>
                                        <p:cTn id="37" dur="500"/>
                                        <p:tgtEl>
                                          <p:spTgt spid="2054"/>
                                        </p:tgtEl>
                                      </p:cBhvr>
                                    </p:animEffect>
                                  </p:childTnLst>
                                </p:cTn>
                              </p:par>
                              <p:par>
                                <p:cTn id="38" presetID="22" presetClass="entr" presetSubtype="4" fill="hold" nodeType="withEffect">
                                  <p:stCondLst>
                                    <p:cond delay="0"/>
                                  </p:stCondLst>
                                  <p:childTnLst>
                                    <p:set>
                                      <p:cBhvr>
                                        <p:cTn id="39" dur="1" fill="hold">
                                          <p:stCondLst>
                                            <p:cond delay="0"/>
                                          </p:stCondLst>
                                        </p:cTn>
                                        <p:tgtEl>
                                          <p:spTgt spid="2056"/>
                                        </p:tgtEl>
                                        <p:attrNameLst>
                                          <p:attrName>style.visibility</p:attrName>
                                        </p:attrNameLst>
                                      </p:cBhvr>
                                      <p:to>
                                        <p:strVal val="visible"/>
                                      </p:to>
                                    </p:set>
                                    <p:animEffect transition="in" filter="wipe(down)">
                                      <p:cBhvr>
                                        <p:cTn id="40"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5C40E5A-4EE8-4D08-BF86-87D780F100B1}"/>
              </a:ext>
            </a:extLst>
          </p:cNvPr>
          <p:cNvPicPr>
            <a:picLocks noChangeAspect="1"/>
          </p:cNvPicPr>
          <p:nvPr/>
        </p:nvPicPr>
        <p:blipFill rotWithShape="1">
          <a:blip r:embed="rId2"/>
          <a:srcRect b="13015"/>
          <a:stretch/>
        </p:blipFill>
        <p:spPr>
          <a:xfrm>
            <a:off x="924260" y="1983708"/>
            <a:ext cx="7533939" cy="3920905"/>
          </a:xfrm>
          <a:prstGeom prst="rect">
            <a:avLst/>
          </a:prstGeom>
        </p:spPr>
      </p:pic>
      <p:sp>
        <p:nvSpPr>
          <p:cNvPr id="2" name="Title 1">
            <a:extLst>
              <a:ext uri="{FF2B5EF4-FFF2-40B4-BE49-F238E27FC236}">
                <a16:creationId xmlns:a16="http://schemas.microsoft.com/office/drawing/2014/main" id="{2DA1BCDC-97D0-4A24-80B8-E9F0D10BDB1E}"/>
              </a:ext>
            </a:extLst>
          </p:cNvPr>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3" name="Content Placeholder 2">
            <a:extLst>
              <a:ext uri="{FF2B5EF4-FFF2-40B4-BE49-F238E27FC236}">
                <a16:creationId xmlns:a16="http://schemas.microsoft.com/office/drawing/2014/main" id="{80284EB8-8B9C-419A-AFB8-3EEF6BD7C51B}"/>
              </a:ext>
            </a:extLst>
          </p:cNvPr>
          <p:cNvSpPr>
            <a:spLocks noGrp="1"/>
          </p:cNvSpPr>
          <p:nvPr>
            <p:ph idx="1"/>
          </p:nvPr>
        </p:nvSpPr>
        <p:spPr>
          <a:xfrm>
            <a:off x="500062" y="1177418"/>
            <a:ext cx="7726680" cy="571500"/>
          </a:xfrm>
        </p:spPr>
        <p:txBody>
          <a:bodyPr/>
          <a:lstStyle/>
          <a:p>
            <a:r>
              <a:rPr lang="en-US" b="1" dirty="0"/>
              <a:t>Ch</a:t>
            </a:r>
            <a:r>
              <a:rPr lang="vi-VN" b="1" dirty="0"/>
              <a:t>ư</a:t>
            </a:r>
            <a:r>
              <a:rPr lang="en-US" b="1" dirty="0" err="1"/>
              <a:t>ơng</a:t>
            </a:r>
            <a:r>
              <a:rPr lang="en-US" b="1" dirty="0"/>
              <a:t> </a:t>
            </a:r>
            <a:r>
              <a:rPr lang="en-US" b="1" dirty="0" err="1"/>
              <a:t>trình</a:t>
            </a:r>
            <a:r>
              <a:rPr lang="en-US" b="1" dirty="0"/>
              <a:t> java </a:t>
            </a:r>
            <a:r>
              <a:rPr lang="en-US" b="1" dirty="0" err="1"/>
              <a:t>đầu</a:t>
            </a:r>
            <a:r>
              <a:rPr lang="en-US" b="1" dirty="0"/>
              <a:t> </a:t>
            </a:r>
            <a:r>
              <a:rPr lang="en-US" b="1" dirty="0" err="1"/>
              <a:t>tiên</a:t>
            </a:r>
            <a:r>
              <a:rPr lang="en-US" b="1" dirty="0"/>
              <a:t> (</a:t>
            </a:r>
            <a:r>
              <a:rPr lang="en-US" b="1" dirty="0" err="1"/>
              <a:t>Helloworld</a:t>
            </a:r>
            <a:r>
              <a:rPr lang="en-US" b="1" dirty="0"/>
              <a:t>)</a:t>
            </a:r>
          </a:p>
          <a:p>
            <a:endParaRPr lang="en-US" dirty="0"/>
          </a:p>
        </p:txBody>
      </p:sp>
      <p:sp>
        <p:nvSpPr>
          <p:cNvPr id="8" name="TextBox 7">
            <a:extLst>
              <a:ext uri="{FF2B5EF4-FFF2-40B4-BE49-F238E27FC236}">
                <a16:creationId xmlns:a16="http://schemas.microsoft.com/office/drawing/2014/main" id="{850A5305-55E6-4392-8F0E-D96F9D865A6A}"/>
              </a:ext>
            </a:extLst>
          </p:cNvPr>
          <p:cNvSpPr txBox="1"/>
          <p:nvPr/>
        </p:nvSpPr>
        <p:spPr>
          <a:xfrm>
            <a:off x="500062" y="6116991"/>
            <a:ext cx="8143875" cy="381000"/>
          </a:xfrm>
          <a:prstGeom prst="rect">
            <a:avLst/>
          </a:prstGeom>
          <a:noFill/>
        </p:spPr>
        <p:txBody>
          <a:bodyPr wrap="square" rtlCol="0">
            <a:spAutoFit/>
          </a:bodyPr>
          <a:lstStyle/>
          <a:p>
            <a:r>
              <a:rPr lang="en-US" dirty="0" err="1">
                <a:solidFill>
                  <a:schemeClr val="bg1"/>
                </a:solidFill>
              </a:rPr>
              <a:t>Chạy</a:t>
            </a:r>
            <a:r>
              <a:rPr lang="en-US" dirty="0">
                <a:solidFill>
                  <a:schemeClr val="bg1"/>
                </a:solidFill>
              </a:rPr>
              <a:t> CT Eclipse </a:t>
            </a:r>
            <a:r>
              <a:rPr lang="en-US" dirty="0" err="1">
                <a:solidFill>
                  <a:schemeClr val="bg1"/>
                </a:solidFill>
              </a:rPr>
              <a:t>để</a:t>
            </a:r>
            <a:r>
              <a:rPr lang="en-US" dirty="0">
                <a:solidFill>
                  <a:schemeClr val="bg1"/>
                </a:solidFill>
              </a:rPr>
              <a:t> </a:t>
            </a:r>
            <a:r>
              <a:rPr lang="en-US" dirty="0" err="1">
                <a:solidFill>
                  <a:schemeClr val="bg1"/>
                </a:solidFill>
              </a:rPr>
              <a:t>tạo</a:t>
            </a:r>
            <a:r>
              <a:rPr lang="en-US" dirty="0">
                <a:solidFill>
                  <a:schemeClr val="bg1"/>
                </a:solidFill>
              </a:rPr>
              <a:t> 1 project java: </a:t>
            </a:r>
            <a:r>
              <a:rPr lang="en-US" dirty="0" err="1">
                <a:solidFill>
                  <a:schemeClr val="bg1"/>
                </a:solidFill>
              </a:rPr>
              <a:t>Bạn</a:t>
            </a:r>
            <a:r>
              <a:rPr lang="en-US" dirty="0">
                <a:solidFill>
                  <a:schemeClr val="bg1"/>
                </a:solidFill>
              </a:rPr>
              <a:t> </a:t>
            </a:r>
            <a:r>
              <a:rPr lang="en-US" dirty="0" err="1">
                <a:solidFill>
                  <a:schemeClr val="bg1"/>
                </a:solidFill>
              </a:rPr>
              <a:t>vào</a:t>
            </a:r>
            <a:r>
              <a:rPr lang="en-US" dirty="0">
                <a:solidFill>
                  <a:schemeClr val="bg1"/>
                </a:solidFill>
              </a:rPr>
              <a:t> File -&gt; New -&gt; Java Project.</a:t>
            </a:r>
          </a:p>
        </p:txBody>
      </p:sp>
    </p:spTree>
    <p:extLst>
      <p:ext uri="{BB962C8B-B14F-4D97-AF65-F5344CB8AC3E}">
        <p14:creationId xmlns:p14="http://schemas.microsoft.com/office/powerpoint/2010/main" val="77217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BCDC-97D0-4A24-80B8-E9F0D10BDB1E}"/>
              </a:ext>
            </a:extLst>
          </p:cNvPr>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3" name="Content Placeholder 2">
            <a:extLst>
              <a:ext uri="{FF2B5EF4-FFF2-40B4-BE49-F238E27FC236}">
                <a16:creationId xmlns:a16="http://schemas.microsoft.com/office/drawing/2014/main" id="{80284EB8-8B9C-419A-AFB8-3EEF6BD7C51B}"/>
              </a:ext>
            </a:extLst>
          </p:cNvPr>
          <p:cNvSpPr>
            <a:spLocks noGrp="1"/>
          </p:cNvSpPr>
          <p:nvPr>
            <p:ph idx="1"/>
          </p:nvPr>
        </p:nvSpPr>
        <p:spPr>
          <a:xfrm>
            <a:off x="457199" y="1195312"/>
            <a:ext cx="7726680" cy="571500"/>
          </a:xfrm>
        </p:spPr>
        <p:txBody>
          <a:bodyPr/>
          <a:lstStyle/>
          <a:p>
            <a:r>
              <a:rPr lang="en-US" b="1" dirty="0"/>
              <a:t>Ch</a:t>
            </a:r>
            <a:r>
              <a:rPr lang="vi-VN" b="1" dirty="0"/>
              <a:t>ư</a:t>
            </a:r>
            <a:r>
              <a:rPr lang="en-US" b="1" dirty="0" err="1"/>
              <a:t>ơng</a:t>
            </a:r>
            <a:r>
              <a:rPr lang="en-US" b="1" dirty="0"/>
              <a:t> </a:t>
            </a:r>
            <a:r>
              <a:rPr lang="en-US" b="1" dirty="0" err="1"/>
              <a:t>trình</a:t>
            </a:r>
            <a:r>
              <a:rPr lang="en-US" b="1" dirty="0"/>
              <a:t> java </a:t>
            </a:r>
            <a:r>
              <a:rPr lang="en-US" b="1" dirty="0" err="1"/>
              <a:t>đầu</a:t>
            </a:r>
            <a:r>
              <a:rPr lang="en-US" b="1" dirty="0"/>
              <a:t> </a:t>
            </a:r>
            <a:r>
              <a:rPr lang="en-US" b="1" dirty="0" err="1"/>
              <a:t>tiên</a:t>
            </a:r>
            <a:r>
              <a:rPr lang="en-US" b="1" dirty="0"/>
              <a:t> (</a:t>
            </a:r>
            <a:r>
              <a:rPr lang="en-US" b="1" dirty="0" err="1"/>
              <a:t>Helloworld</a:t>
            </a:r>
            <a:r>
              <a:rPr lang="en-US" b="1" dirty="0"/>
              <a:t>)</a:t>
            </a:r>
          </a:p>
          <a:p>
            <a:endParaRPr lang="en-US" dirty="0"/>
          </a:p>
        </p:txBody>
      </p:sp>
      <p:pic>
        <p:nvPicPr>
          <p:cNvPr id="5" name="Picture 4">
            <a:extLst>
              <a:ext uri="{FF2B5EF4-FFF2-40B4-BE49-F238E27FC236}">
                <a16:creationId xmlns:a16="http://schemas.microsoft.com/office/drawing/2014/main" id="{077C1A2D-2221-49FD-B76D-9611BC79667A}"/>
              </a:ext>
            </a:extLst>
          </p:cNvPr>
          <p:cNvPicPr>
            <a:picLocks noChangeAspect="1"/>
          </p:cNvPicPr>
          <p:nvPr/>
        </p:nvPicPr>
        <p:blipFill>
          <a:blip r:embed="rId2"/>
          <a:stretch>
            <a:fillRect/>
          </a:stretch>
        </p:blipFill>
        <p:spPr>
          <a:xfrm>
            <a:off x="457199" y="1676400"/>
            <a:ext cx="8154879" cy="5029200"/>
          </a:xfrm>
          <a:prstGeom prst="rect">
            <a:avLst/>
          </a:prstGeom>
        </p:spPr>
      </p:pic>
    </p:spTree>
    <p:extLst>
      <p:ext uri="{BB962C8B-B14F-4D97-AF65-F5344CB8AC3E}">
        <p14:creationId xmlns:p14="http://schemas.microsoft.com/office/powerpoint/2010/main" val="79761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BCDC-97D0-4A24-80B8-E9F0D10BDB1E}"/>
              </a:ext>
            </a:extLst>
          </p:cNvPr>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3" name="Content Placeholder 2">
            <a:extLst>
              <a:ext uri="{FF2B5EF4-FFF2-40B4-BE49-F238E27FC236}">
                <a16:creationId xmlns:a16="http://schemas.microsoft.com/office/drawing/2014/main" id="{80284EB8-8B9C-419A-AFB8-3EEF6BD7C51B}"/>
              </a:ext>
            </a:extLst>
          </p:cNvPr>
          <p:cNvSpPr>
            <a:spLocks noGrp="1"/>
          </p:cNvSpPr>
          <p:nvPr>
            <p:ph idx="1"/>
          </p:nvPr>
        </p:nvSpPr>
        <p:spPr>
          <a:xfrm>
            <a:off x="457199" y="1195312"/>
            <a:ext cx="7726680" cy="571500"/>
          </a:xfrm>
        </p:spPr>
        <p:txBody>
          <a:bodyPr/>
          <a:lstStyle/>
          <a:p>
            <a:r>
              <a:rPr lang="en-US" b="1" dirty="0"/>
              <a:t>Ch</a:t>
            </a:r>
            <a:r>
              <a:rPr lang="vi-VN" b="1" dirty="0"/>
              <a:t>ư</a:t>
            </a:r>
            <a:r>
              <a:rPr lang="en-US" b="1" dirty="0" err="1"/>
              <a:t>ơng</a:t>
            </a:r>
            <a:r>
              <a:rPr lang="en-US" b="1" dirty="0"/>
              <a:t> </a:t>
            </a:r>
            <a:r>
              <a:rPr lang="en-US" b="1" dirty="0" err="1"/>
              <a:t>trình</a:t>
            </a:r>
            <a:r>
              <a:rPr lang="en-US" b="1" dirty="0"/>
              <a:t> java </a:t>
            </a:r>
            <a:r>
              <a:rPr lang="en-US" b="1" dirty="0" err="1"/>
              <a:t>đầu</a:t>
            </a:r>
            <a:r>
              <a:rPr lang="en-US" b="1" dirty="0"/>
              <a:t> </a:t>
            </a:r>
            <a:r>
              <a:rPr lang="en-US" b="1" dirty="0" err="1"/>
              <a:t>tiên</a:t>
            </a:r>
            <a:r>
              <a:rPr lang="en-US" b="1" dirty="0"/>
              <a:t> (</a:t>
            </a:r>
            <a:r>
              <a:rPr lang="en-US" b="1" dirty="0" err="1"/>
              <a:t>Helloworld</a:t>
            </a:r>
            <a:r>
              <a:rPr lang="en-US" b="1" dirty="0"/>
              <a:t>)</a:t>
            </a:r>
          </a:p>
          <a:p>
            <a:endParaRPr lang="en-US" dirty="0"/>
          </a:p>
        </p:txBody>
      </p:sp>
      <p:pic>
        <p:nvPicPr>
          <p:cNvPr id="4" name="Picture 3">
            <a:extLst>
              <a:ext uri="{FF2B5EF4-FFF2-40B4-BE49-F238E27FC236}">
                <a16:creationId xmlns:a16="http://schemas.microsoft.com/office/drawing/2014/main" id="{8ECF93BE-8985-421D-BB7C-8AB1388D1664}"/>
              </a:ext>
            </a:extLst>
          </p:cNvPr>
          <p:cNvPicPr>
            <a:picLocks noChangeAspect="1"/>
          </p:cNvPicPr>
          <p:nvPr/>
        </p:nvPicPr>
        <p:blipFill>
          <a:blip r:embed="rId2"/>
          <a:stretch>
            <a:fillRect/>
          </a:stretch>
        </p:blipFill>
        <p:spPr>
          <a:xfrm>
            <a:off x="609600" y="1654105"/>
            <a:ext cx="7726680" cy="5168036"/>
          </a:xfrm>
          <a:prstGeom prst="rect">
            <a:avLst/>
          </a:prstGeom>
        </p:spPr>
      </p:pic>
    </p:spTree>
    <p:extLst>
      <p:ext uri="{BB962C8B-B14F-4D97-AF65-F5344CB8AC3E}">
        <p14:creationId xmlns:p14="http://schemas.microsoft.com/office/powerpoint/2010/main" val="65799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2B408E-F6E3-419D-AC3D-9E5646F989ED}"/>
              </a:ext>
            </a:extLst>
          </p:cNvPr>
          <p:cNvPicPr>
            <a:picLocks noChangeAspect="1"/>
          </p:cNvPicPr>
          <p:nvPr/>
        </p:nvPicPr>
        <p:blipFill>
          <a:blip r:embed="rId2"/>
          <a:stretch>
            <a:fillRect/>
          </a:stretch>
        </p:blipFill>
        <p:spPr>
          <a:xfrm>
            <a:off x="152400" y="1615838"/>
            <a:ext cx="8839200" cy="5242162"/>
          </a:xfrm>
          <a:prstGeom prst="rect">
            <a:avLst/>
          </a:prstGeom>
        </p:spPr>
      </p:pic>
      <p:sp>
        <p:nvSpPr>
          <p:cNvPr id="2" name="Title 1">
            <a:extLst>
              <a:ext uri="{FF2B5EF4-FFF2-40B4-BE49-F238E27FC236}">
                <a16:creationId xmlns:a16="http://schemas.microsoft.com/office/drawing/2014/main" id="{2DA1BCDC-97D0-4A24-80B8-E9F0D10BDB1E}"/>
              </a:ext>
            </a:extLst>
          </p:cNvPr>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3" name="Content Placeholder 2">
            <a:extLst>
              <a:ext uri="{FF2B5EF4-FFF2-40B4-BE49-F238E27FC236}">
                <a16:creationId xmlns:a16="http://schemas.microsoft.com/office/drawing/2014/main" id="{80284EB8-8B9C-419A-AFB8-3EEF6BD7C51B}"/>
              </a:ext>
            </a:extLst>
          </p:cNvPr>
          <p:cNvSpPr>
            <a:spLocks noGrp="1"/>
          </p:cNvSpPr>
          <p:nvPr>
            <p:ph idx="1"/>
          </p:nvPr>
        </p:nvSpPr>
        <p:spPr>
          <a:xfrm>
            <a:off x="457199" y="1195312"/>
            <a:ext cx="7726680" cy="571500"/>
          </a:xfrm>
        </p:spPr>
        <p:txBody>
          <a:bodyPr/>
          <a:lstStyle/>
          <a:p>
            <a:r>
              <a:rPr lang="en-US" b="1" dirty="0"/>
              <a:t>Ch</a:t>
            </a:r>
            <a:r>
              <a:rPr lang="vi-VN" b="1" dirty="0"/>
              <a:t>ư</a:t>
            </a:r>
            <a:r>
              <a:rPr lang="en-US" b="1" dirty="0" err="1"/>
              <a:t>ơng</a:t>
            </a:r>
            <a:r>
              <a:rPr lang="en-US" b="1" dirty="0"/>
              <a:t> </a:t>
            </a:r>
            <a:r>
              <a:rPr lang="en-US" b="1" dirty="0" err="1"/>
              <a:t>trình</a:t>
            </a:r>
            <a:r>
              <a:rPr lang="en-US" b="1" dirty="0"/>
              <a:t> java </a:t>
            </a:r>
            <a:r>
              <a:rPr lang="en-US" b="1" dirty="0" err="1"/>
              <a:t>đầu</a:t>
            </a:r>
            <a:r>
              <a:rPr lang="en-US" b="1" dirty="0"/>
              <a:t> </a:t>
            </a:r>
            <a:r>
              <a:rPr lang="en-US" b="1" dirty="0" err="1"/>
              <a:t>tiên</a:t>
            </a:r>
            <a:r>
              <a:rPr lang="en-US" b="1" dirty="0"/>
              <a:t> (</a:t>
            </a:r>
            <a:r>
              <a:rPr lang="en-US" b="1" dirty="0" err="1"/>
              <a:t>Helloworld</a:t>
            </a:r>
            <a:r>
              <a:rPr lang="en-US" b="1" dirty="0"/>
              <a:t>)</a:t>
            </a:r>
          </a:p>
          <a:p>
            <a:endParaRPr lang="en-US" dirty="0"/>
          </a:p>
        </p:txBody>
      </p:sp>
    </p:spTree>
    <p:extLst>
      <p:ext uri="{BB962C8B-B14F-4D97-AF65-F5344CB8AC3E}">
        <p14:creationId xmlns:p14="http://schemas.microsoft.com/office/powerpoint/2010/main" val="341988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9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BCDC-97D0-4A24-80B8-E9F0D10BDB1E}"/>
              </a:ext>
            </a:extLst>
          </p:cNvPr>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3" name="Content Placeholder 2">
            <a:extLst>
              <a:ext uri="{FF2B5EF4-FFF2-40B4-BE49-F238E27FC236}">
                <a16:creationId xmlns:a16="http://schemas.microsoft.com/office/drawing/2014/main" id="{80284EB8-8B9C-419A-AFB8-3EEF6BD7C51B}"/>
              </a:ext>
            </a:extLst>
          </p:cNvPr>
          <p:cNvSpPr>
            <a:spLocks noGrp="1"/>
          </p:cNvSpPr>
          <p:nvPr>
            <p:ph idx="1"/>
          </p:nvPr>
        </p:nvSpPr>
        <p:spPr>
          <a:xfrm>
            <a:off x="457199" y="1195312"/>
            <a:ext cx="7726680" cy="571500"/>
          </a:xfrm>
        </p:spPr>
        <p:txBody>
          <a:bodyPr/>
          <a:lstStyle/>
          <a:p>
            <a:r>
              <a:rPr lang="en-US" b="1" dirty="0"/>
              <a:t>Ch</a:t>
            </a:r>
            <a:r>
              <a:rPr lang="vi-VN" b="1" dirty="0"/>
              <a:t>ư</a:t>
            </a:r>
            <a:r>
              <a:rPr lang="en-US" b="1" dirty="0" err="1"/>
              <a:t>ơng</a:t>
            </a:r>
            <a:r>
              <a:rPr lang="en-US" b="1" dirty="0"/>
              <a:t> </a:t>
            </a:r>
            <a:r>
              <a:rPr lang="en-US" b="1" dirty="0" err="1"/>
              <a:t>trình</a:t>
            </a:r>
            <a:r>
              <a:rPr lang="en-US" b="1" dirty="0"/>
              <a:t> java </a:t>
            </a:r>
            <a:r>
              <a:rPr lang="en-US" b="1" dirty="0" err="1"/>
              <a:t>đầu</a:t>
            </a:r>
            <a:r>
              <a:rPr lang="en-US" b="1" dirty="0"/>
              <a:t> </a:t>
            </a:r>
            <a:r>
              <a:rPr lang="en-US" b="1" dirty="0" err="1"/>
              <a:t>tiên</a:t>
            </a:r>
            <a:r>
              <a:rPr lang="en-US" b="1" dirty="0"/>
              <a:t> (</a:t>
            </a:r>
            <a:r>
              <a:rPr lang="en-US" b="1" dirty="0" err="1"/>
              <a:t>Helloworld</a:t>
            </a:r>
            <a:r>
              <a:rPr lang="en-US" b="1" dirty="0"/>
              <a:t>)</a:t>
            </a:r>
          </a:p>
          <a:p>
            <a:endParaRPr lang="en-US" dirty="0"/>
          </a:p>
        </p:txBody>
      </p:sp>
      <p:pic>
        <p:nvPicPr>
          <p:cNvPr id="4" name="Picture 3">
            <a:extLst>
              <a:ext uri="{FF2B5EF4-FFF2-40B4-BE49-F238E27FC236}">
                <a16:creationId xmlns:a16="http://schemas.microsoft.com/office/drawing/2014/main" id="{4AFB9DF4-4468-4FB6-A836-53B1DC02AE06}"/>
              </a:ext>
            </a:extLst>
          </p:cNvPr>
          <p:cNvPicPr>
            <a:picLocks noChangeAspect="1"/>
          </p:cNvPicPr>
          <p:nvPr/>
        </p:nvPicPr>
        <p:blipFill>
          <a:blip r:embed="rId2"/>
          <a:stretch>
            <a:fillRect/>
          </a:stretch>
        </p:blipFill>
        <p:spPr>
          <a:xfrm>
            <a:off x="304799" y="1600200"/>
            <a:ext cx="8534401" cy="5334000"/>
          </a:xfrm>
          <a:prstGeom prst="rect">
            <a:avLst/>
          </a:prstGeom>
        </p:spPr>
      </p:pic>
    </p:spTree>
    <p:extLst>
      <p:ext uri="{BB962C8B-B14F-4D97-AF65-F5344CB8AC3E}">
        <p14:creationId xmlns:p14="http://schemas.microsoft.com/office/powerpoint/2010/main" val="319990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txDef>
      <a:spPr>
        <a:noFill/>
      </a:spPr>
      <a:bodyPr wrap="square" rtlCol="0">
        <a:spAutoFit/>
      </a:bodyPr>
      <a:lstStyle>
        <a:defPPr algn="l">
          <a:defRPr dirty="0" err="1" smtClean="0">
            <a:solidFill>
              <a:schemeClr val="bg1"/>
            </a:solidFill>
          </a:defRPr>
        </a:defPPr>
      </a:lstStyle>
    </a:txDef>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DCB47EFB-BDBB-4CE5-A848-1507BE3B7989}">
  <ds:schemaRefs>
    <ds:schemaRef ds:uri="http://schemas.openxmlformats.org/package/2006/metadata/core-properties"/>
    <ds:schemaRef ds:uri="http://schemas.microsoft.com/office/2006/documentManagement/types"/>
    <ds:schemaRef ds:uri="71af3243-3dd4-4a8d-8c0d-dd76da1f02a5"/>
    <ds:schemaRef ds:uri="http://purl.org/dc/elements/1.1/"/>
    <ds:schemaRef ds:uri="http://purl.org/dc/terms/"/>
    <ds:schemaRef ds:uri="http://www.w3.org/XML/1998/namespace"/>
    <ds:schemaRef ds:uri="http://schemas.microsoft.com/office/2006/metadata/properties"/>
    <ds:schemaRef ds:uri="http://purl.org/dc/dcmitype/"/>
    <ds:schemaRef ds:uri="http://schemas.microsoft.com/office/infopath/2007/PartnerControl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496</TotalTime>
  <Words>810</Words>
  <Application>Microsoft Office PowerPoint</Application>
  <PresentationFormat>On-screen Show (4:3)</PresentationFormat>
  <Paragraphs>91</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 UI</vt:lpstr>
      <vt:lpstr>Times New Roman</vt:lpstr>
      <vt:lpstr>Wingdings 2</vt:lpstr>
      <vt:lpstr>Verve</vt:lpstr>
      <vt:lpstr>Lập trình hướng đối tượng với Java Tuần 1</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Vấn đề</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&lt;Tên đề tài&gt; &lt;tuần báo cáo&gt;</dc:title>
  <dc:creator>Huynh Xuan Phung (FTEL CADS HCM)</dc:creator>
  <cp:lastModifiedBy>Nguyễn Nam</cp:lastModifiedBy>
  <cp:revision>75</cp:revision>
  <dcterms:created xsi:type="dcterms:W3CDTF">2021-10-25T12:02:40Z</dcterms:created>
  <dcterms:modified xsi:type="dcterms:W3CDTF">2021-11-01T10:13:16Z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