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1" r:id="rId5"/>
    <p:sldId id="275" r:id="rId6"/>
    <p:sldId id="295" r:id="rId7"/>
    <p:sldId id="296" r:id="rId8"/>
    <p:sldId id="297" r:id="rId9"/>
    <p:sldId id="298" r:id="rId10"/>
    <p:sldId id="299" r:id="rId11"/>
    <p:sldId id="300" r:id="rId12"/>
    <p:sldId id="30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EF7D"/>
    <a:srgbClr val="11998E"/>
    <a:srgbClr val="F37335"/>
    <a:srgbClr val="FDC830"/>
    <a:srgbClr val="752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89DB85-C42C-4FB4-ACFB-AA80D16C23A2}" v="3058" dt="2025-01-12T16:13:25.4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0" autoAdjust="0"/>
    <p:restoredTop sz="95033" autoAdjust="0"/>
  </p:normalViewPr>
  <p:slideViewPr>
    <p:cSldViewPr snapToGrid="0" snapToObjects="1" showGuides="1">
      <p:cViewPr varScale="1">
        <p:scale>
          <a:sx n="105" d="100"/>
          <a:sy n="105" d="100"/>
        </p:scale>
        <p:origin x="196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B9C57-9DE0-864D-8892-8E383CD10053}" type="datetimeFigureOut">
              <a:rPr lang="en-VN" smtClean="0"/>
              <a:t>05/04/2025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2230F-6A15-1C40-B7C8-A7F6E63A524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6622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2230F-6A15-1C40-B7C8-A7F6E63A524E}" type="slidenum">
              <a:rPr lang="en-VN" smtClean="0"/>
              <a:t>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09119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2230F-6A15-1C40-B7C8-A7F6E63A524E}" type="slidenum">
              <a:rPr lang="en-VN" smtClean="0"/>
              <a:t>10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39888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719B2E-DC3C-7989-BF9C-E418B1F120BA}"/>
              </a:ext>
            </a:extLst>
          </p:cNvPr>
          <p:cNvSpPr/>
          <p:nvPr userDrawn="1"/>
        </p:nvSpPr>
        <p:spPr>
          <a:xfrm>
            <a:off x="-24143" y="0"/>
            <a:ext cx="633743" cy="6858000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F8ED77-1B03-1740-9FA5-C31B68B30520}"/>
              </a:ext>
            </a:extLst>
          </p:cNvPr>
          <p:cNvSpPr/>
          <p:nvPr userDrawn="1"/>
        </p:nvSpPr>
        <p:spPr>
          <a:xfrm flipV="1">
            <a:off x="-31247" y="0"/>
            <a:ext cx="633743" cy="6858000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A63ACE-37E2-79AD-3312-2CAEC1D54166}"/>
              </a:ext>
            </a:extLst>
          </p:cNvPr>
          <p:cNvSpPr txBox="1"/>
          <p:nvPr userDrawn="1"/>
        </p:nvSpPr>
        <p:spPr>
          <a:xfrm rot="16200000">
            <a:off x="-1800908" y="4465666"/>
            <a:ext cx="4173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600" b="1" dirty="0">
                <a:solidFill>
                  <a:schemeClr val="bg1"/>
                </a:solidFill>
              </a:rPr>
              <a:t>FACULTY OF COMPUTER ENGINEERING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23591"/>
            <a:ext cx="9144000" cy="2387600"/>
          </a:xfrm>
          <a:prstGeom prst="roundRect">
            <a:avLst>
              <a:gd name="adj" fmla="val 3901"/>
            </a:avLst>
          </a:prstGeom>
          <a:noFill/>
          <a:ln w="25400"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6000" b="1">
                <a:gradFill flip="none" rotWithShape="1">
                  <a:gsLst>
                    <a:gs pos="0">
                      <a:srgbClr val="11998E"/>
                    </a:gs>
                    <a:gs pos="100000">
                      <a:srgbClr val="38EF7D"/>
                    </a:gs>
                  </a:gsLst>
                  <a:lin ang="16200000" scaled="1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3D80-2A77-FF40-B2F3-C1B60766027B}" type="datetime3">
              <a:rPr lang="en-US" smtClean="0"/>
              <a:t>4 May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Copyrights 2024 CE-UIT. All Rights Reserved.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C394D7-1EFF-FAA3-89F8-A3FE670BE2B5}"/>
              </a:ext>
            </a:extLst>
          </p:cNvPr>
          <p:cNvGrpSpPr/>
          <p:nvPr userDrawn="1"/>
        </p:nvGrpSpPr>
        <p:grpSpPr>
          <a:xfrm>
            <a:off x="11508226" y="243069"/>
            <a:ext cx="546132" cy="546132"/>
            <a:chOff x="11082048" y="197383"/>
            <a:chExt cx="486579" cy="486579"/>
          </a:xfrm>
          <a:gradFill>
            <a:gsLst>
              <a:gs pos="0">
                <a:srgbClr val="38EF7D">
                  <a:alpha val="65273"/>
                </a:srgbClr>
              </a:gs>
              <a:gs pos="100000">
                <a:srgbClr val="11998E">
                  <a:alpha val="65000"/>
                </a:srgbClr>
              </a:gs>
            </a:gsLst>
            <a:lin ang="2700000" scaled="1"/>
          </a:gra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358F1D4-800B-8791-DFC5-8A5607735CCD}"/>
                </a:ext>
              </a:extLst>
            </p:cNvPr>
            <p:cNvSpPr/>
            <p:nvPr userDrawn="1"/>
          </p:nvSpPr>
          <p:spPr>
            <a:xfrm>
              <a:off x="11082048" y="197383"/>
              <a:ext cx="486579" cy="4865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20D358D-A251-F06A-7DC9-D456AA169459}"/>
                </a:ext>
              </a:extLst>
            </p:cNvPr>
            <p:cNvSpPr/>
            <p:nvPr userDrawn="1"/>
          </p:nvSpPr>
          <p:spPr>
            <a:xfrm>
              <a:off x="11215170" y="330505"/>
              <a:ext cx="220337" cy="2203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568A42A-7730-4E7F-BB19-5F94929B0802}"/>
              </a:ext>
            </a:extLst>
          </p:cNvPr>
          <p:cNvGrpSpPr/>
          <p:nvPr userDrawn="1"/>
        </p:nvGrpSpPr>
        <p:grpSpPr>
          <a:xfrm>
            <a:off x="4479985" y="131938"/>
            <a:ext cx="3232030" cy="768394"/>
            <a:chOff x="4280055" y="84406"/>
            <a:chExt cx="3631889" cy="863458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2DB618A9-33C1-376A-428B-F9CC7F7D80AF}"/>
                </a:ext>
              </a:extLst>
            </p:cNvPr>
            <p:cNvSpPr/>
            <p:nvPr userDrawn="1"/>
          </p:nvSpPr>
          <p:spPr>
            <a:xfrm>
              <a:off x="4280055" y="155868"/>
              <a:ext cx="3631889" cy="71764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38EF7D"/>
                </a:gs>
                <a:gs pos="100000">
                  <a:srgbClr val="752AFF"/>
                </a:gs>
              </a:gsLst>
              <a:lin ang="2700000" scaled="1"/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B65CCD6-D2F8-CF1A-F92C-147178B9AE40}"/>
                </a:ext>
              </a:extLst>
            </p:cNvPr>
            <p:cNvSpPr/>
            <p:nvPr userDrawn="1"/>
          </p:nvSpPr>
          <p:spPr>
            <a:xfrm>
              <a:off x="4345594" y="214327"/>
              <a:ext cx="3500812" cy="6007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18" name="Picture 17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0E79988A-FC21-2FFF-EC33-6DB4853FB1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15084" y="84406"/>
              <a:ext cx="871486" cy="863458"/>
            </a:xfrm>
            <a:prstGeom prst="rect">
              <a:avLst/>
            </a:prstGeom>
          </p:spPr>
        </p:pic>
        <p:pic>
          <p:nvPicPr>
            <p:cNvPr id="20" name="Picture 19" descr="A picture containing clipart, vector graphics&#10;&#10;Description automatically generated">
              <a:extLst>
                <a:ext uri="{FF2B5EF4-FFF2-40B4-BE49-F238E27FC236}">
                  <a16:creationId xmlns:a16="http://schemas.microsoft.com/office/drawing/2014/main" id="{1E57E620-C26D-491A-ECBF-0FCA22233E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05430" y="111027"/>
              <a:ext cx="979518" cy="810216"/>
            </a:xfrm>
            <a:prstGeom prst="rect">
              <a:avLst/>
            </a:prstGeom>
          </p:spPr>
        </p:pic>
      </p:grp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269B9A8A-4866-4619-F199-78B5353609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5542055"/>
            <a:ext cx="9144000" cy="5191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lvl="0"/>
            <a:r>
              <a:rPr lang="en-VN" dirty="0"/>
              <a:t>Địa điểm, Ngày Tháng Năm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2A9389A2-74BD-31C8-FDCD-6A93E9D759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30283" y="1550070"/>
            <a:ext cx="2365717" cy="381000"/>
          </a:xfrm>
          <a:prstGeom prst="roundRect">
            <a:avLst>
              <a:gd name="adj" fmla="val 8146"/>
            </a:avLst>
          </a:prstGeom>
          <a:gradFill flip="none" rotWithShape="1">
            <a:gsLst>
              <a:gs pos="100000">
                <a:schemeClr val="accent3">
                  <a:lumMod val="75000"/>
                </a:schemeClr>
              </a:gs>
              <a:gs pos="0">
                <a:schemeClr val="accent4">
                  <a:lumMod val="75000"/>
                </a:schemeClr>
              </a:gs>
            </a:gsLst>
            <a:lin ang="2700000" scaled="1"/>
            <a:tileRect/>
          </a:gradFill>
          <a:effectLst>
            <a:innerShdw blurRad="127000">
              <a:schemeClr val="bg1">
                <a:alpha val="80000"/>
              </a:schemeClr>
            </a:innerShdw>
          </a:effectLst>
        </p:spPr>
        <p:txBody>
          <a:bodyPr vert="horz" lIns="91440" tIns="45720" rIns="91440" bIns="45720" rtlCol="0" anchor="ctr">
            <a:noAutofit/>
          </a:bodyPr>
          <a:lstStyle>
            <a:lvl1pPr>
              <a:defRPr lang="en-VN" sz="1600" b="1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VN" dirty="0"/>
              <a:t>Loại trình bày</a:t>
            </a:r>
          </a:p>
        </p:txBody>
      </p:sp>
      <p:sp>
        <p:nvSpPr>
          <p:cNvPr id="52" name="Text Placeholder 50">
            <a:extLst>
              <a:ext uri="{FF2B5EF4-FFF2-40B4-BE49-F238E27FC236}">
                <a16:creationId xmlns:a16="http://schemas.microsoft.com/office/drawing/2014/main" id="{11F19A4B-2FBF-1F37-52BA-2EEAE4CA8E7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4309683"/>
            <a:ext cx="3388242" cy="381000"/>
          </a:xfrm>
          <a:prstGeom prst="roundRect">
            <a:avLst>
              <a:gd name="adj" fmla="val 8146"/>
            </a:avLst>
          </a:prstGeom>
          <a:gradFill flip="none" rotWithShape="1">
            <a:gsLst>
              <a:gs pos="100000">
                <a:schemeClr val="accent3">
                  <a:lumMod val="75000"/>
                </a:schemeClr>
              </a:gs>
              <a:gs pos="0">
                <a:schemeClr val="accent4">
                  <a:lumMod val="75000"/>
                </a:schemeClr>
              </a:gs>
            </a:gsLst>
            <a:lin ang="2700000" scaled="1"/>
            <a:tileRect/>
          </a:gradFill>
          <a:effectLst>
            <a:innerShdw blurRad="127000">
              <a:schemeClr val="bg1">
                <a:alpha val="80000"/>
              </a:schemeClr>
            </a:innerShdw>
          </a:effectLst>
        </p:spPr>
        <p:txBody>
          <a:bodyPr vert="horz" lIns="91440" tIns="45720" rIns="91440" bIns="45720" rtlCol="0" anchor="ctr">
            <a:noAutofit/>
          </a:bodyPr>
          <a:lstStyle>
            <a:lvl1pPr>
              <a:defRPr lang="en-VN" sz="1600" b="1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VN" dirty="0"/>
              <a:t>Trình bày: 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09692" y="333573"/>
            <a:ext cx="2743200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19DDC379-1E06-2848-14F1-C16A9CCE4619}"/>
              </a:ext>
            </a:extLst>
          </p:cNvPr>
          <p:cNvSpPr/>
          <p:nvPr userDrawn="1"/>
        </p:nvSpPr>
        <p:spPr>
          <a:xfrm>
            <a:off x="0" y="1418"/>
            <a:ext cx="12194479" cy="6863661"/>
          </a:xfrm>
          <a:custGeom>
            <a:avLst/>
            <a:gdLst>
              <a:gd name="connsiteX0" fmla="*/ 0 w 12194479"/>
              <a:gd name="connsiteY0" fmla="*/ 6598375 h 6863661"/>
              <a:gd name="connsiteX1" fmla="*/ 262456 w 12194479"/>
              <a:gd name="connsiteY1" fmla="*/ 6860831 h 6863661"/>
              <a:gd name="connsiteX2" fmla="*/ 11932023 w 12194479"/>
              <a:gd name="connsiteY2" fmla="*/ 6860831 h 6863661"/>
              <a:gd name="connsiteX3" fmla="*/ 12194479 w 12194479"/>
              <a:gd name="connsiteY3" fmla="*/ 6598375 h 6863661"/>
              <a:gd name="connsiteX4" fmla="*/ 12194479 w 12194479"/>
              <a:gd name="connsiteY4" fmla="*/ 6863661 h 6863661"/>
              <a:gd name="connsiteX5" fmla="*/ 0 w 12194479"/>
              <a:gd name="connsiteY5" fmla="*/ 6863661 h 6863661"/>
              <a:gd name="connsiteX6" fmla="*/ 0 w 12194479"/>
              <a:gd name="connsiteY6" fmla="*/ 0 h 6863661"/>
              <a:gd name="connsiteX7" fmla="*/ 12194479 w 12194479"/>
              <a:gd name="connsiteY7" fmla="*/ 0 h 6863661"/>
              <a:gd name="connsiteX8" fmla="*/ 12194479 w 12194479"/>
              <a:gd name="connsiteY8" fmla="*/ 265287 h 6863661"/>
              <a:gd name="connsiteX9" fmla="*/ 11932023 w 12194479"/>
              <a:gd name="connsiteY9" fmla="*/ 2831 h 6863661"/>
              <a:gd name="connsiteX10" fmla="*/ 262456 w 12194479"/>
              <a:gd name="connsiteY10" fmla="*/ 2831 h 6863661"/>
              <a:gd name="connsiteX11" fmla="*/ 0 w 12194479"/>
              <a:gd name="connsiteY11" fmla="*/ 265287 h 6863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4479" h="6863661">
                <a:moveTo>
                  <a:pt x="0" y="6598375"/>
                </a:moveTo>
                <a:cubicBezTo>
                  <a:pt x="0" y="6743325"/>
                  <a:pt x="117506" y="6860831"/>
                  <a:pt x="262456" y="6860831"/>
                </a:cubicBezTo>
                <a:lnTo>
                  <a:pt x="11932023" y="6860831"/>
                </a:lnTo>
                <a:cubicBezTo>
                  <a:pt x="12076973" y="6860831"/>
                  <a:pt x="12194479" y="6743325"/>
                  <a:pt x="12194479" y="6598375"/>
                </a:cubicBezTo>
                <a:lnTo>
                  <a:pt x="12194479" y="6863661"/>
                </a:lnTo>
                <a:lnTo>
                  <a:pt x="0" y="6863661"/>
                </a:lnTo>
                <a:close/>
                <a:moveTo>
                  <a:pt x="0" y="0"/>
                </a:moveTo>
                <a:lnTo>
                  <a:pt x="12194479" y="0"/>
                </a:lnTo>
                <a:lnTo>
                  <a:pt x="12194479" y="265287"/>
                </a:lnTo>
                <a:cubicBezTo>
                  <a:pt x="12194479" y="120337"/>
                  <a:pt x="12076973" y="2831"/>
                  <a:pt x="11932023" y="2831"/>
                </a:cubicBezTo>
                <a:lnTo>
                  <a:pt x="262456" y="2831"/>
                </a:lnTo>
                <a:cubicBezTo>
                  <a:pt x="117506" y="2831"/>
                  <a:pt x="0" y="120337"/>
                  <a:pt x="0" y="26528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000" y="977990"/>
            <a:ext cx="10980000" cy="98640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  <a:defRPr lang="en-US" sz="4400" b="1" kern="1200" dirty="0">
                <a:gradFill flip="none" rotWithShape="1">
                  <a:gsLst>
                    <a:gs pos="0">
                      <a:schemeClr val="accent4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0595-1D13-FB4B-A345-0906822BCC7D}" type="datetime3">
              <a:rPr lang="en-US" smtClean="0"/>
              <a:t>4 May 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Copyrights 2024 CE-UIT. All Rights Reserved.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636FC2-729D-C9CA-CC90-21D4CBEC73A2}"/>
              </a:ext>
            </a:extLst>
          </p:cNvPr>
          <p:cNvSpPr/>
          <p:nvPr userDrawn="1"/>
        </p:nvSpPr>
        <p:spPr>
          <a:xfrm rot="5400000">
            <a:off x="5778985" y="-5780045"/>
            <a:ext cx="631552" cy="12194479"/>
          </a:xfrm>
          <a:prstGeom prst="rect">
            <a:avLst/>
          </a:prstGeom>
          <a:gradFill>
            <a:gsLst>
              <a:gs pos="0">
                <a:srgbClr val="38EF7D"/>
              </a:gs>
              <a:gs pos="100000">
                <a:srgbClr val="11998E"/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A385C0-495A-0190-FBE8-231CFC660C3A}"/>
              </a:ext>
            </a:extLst>
          </p:cNvPr>
          <p:cNvSpPr/>
          <p:nvPr userDrawn="1"/>
        </p:nvSpPr>
        <p:spPr>
          <a:xfrm rot="5400000" flipV="1">
            <a:off x="5778984" y="-5781463"/>
            <a:ext cx="631552" cy="12194479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t="2756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AA5F0-C810-9BFE-4A24-47254E96DDA4}"/>
              </a:ext>
            </a:extLst>
          </p:cNvPr>
          <p:cNvSpPr txBox="1"/>
          <p:nvPr userDrawn="1"/>
        </p:nvSpPr>
        <p:spPr>
          <a:xfrm>
            <a:off x="240281" y="141423"/>
            <a:ext cx="7420291" cy="337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600" b="1" dirty="0">
                <a:solidFill>
                  <a:schemeClr val="bg1"/>
                </a:solidFill>
              </a:rPr>
              <a:t>FACULTY OF COMPUTER ENGINEERING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7F5DC64-C53E-D570-F572-A07974B9F1B5}"/>
              </a:ext>
            </a:extLst>
          </p:cNvPr>
          <p:cNvGrpSpPr/>
          <p:nvPr userDrawn="1"/>
        </p:nvGrpSpPr>
        <p:grpSpPr>
          <a:xfrm>
            <a:off x="4479985" y="241694"/>
            <a:ext cx="3232030" cy="768394"/>
            <a:chOff x="4280055" y="84406"/>
            <a:chExt cx="3631889" cy="863458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A9113C1-A485-B1D0-18A2-2B4ACB6C023B}"/>
                </a:ext>
              </a:extLst>
            </p:cNvPr>
            <p:cNvSpPr/>
            <p:nvPr userDrawn="1"/>
          </p:nvSpPr>
          <p:spPr>
            <a:xfrm>
              <a:off x="4280055" y="155868"/>
              <a:ext cx="3631889" cy="71764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38EF7D"/>
                </a:gs>
                <a:gs pos="100000">
                  <a:srgbClr val="752AFF"/>
                </a:gs>
              </a:gsLst>
              <a:lin ang="2700000" scaled="1"/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81A74BC-FADD-5AAC-4592-F1F01A7FEE2B}"/>
                </a:ext>
              </a:extLst>
            </p:cNvPr>
            <p:cNvSpPr/>
            <p:nvPr userDrawn="1"/>
          </p:nvSpPr>
          <p:spPr>
            <a:xfrm>
              <a:off x="4345594" y="214327"/>
              <a:ext cx="3500812" cy="6007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12" name="Picture 11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03279EC9-0774-3A5C-2866-2FEBE99211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15084" y="84406"/>
              <a:ext cx="871486" cy="863458"/>
            </a:xfrm>
            <a:prstGeom prst="rect">
              <a:avLst/>
            </a:prstGeom>
          </p:spPr>
        </p:pic>
        <p:pic>
          <p:nvPicPr>
            <p:cNvPr id="13" name="Picture 12" descr="A picture containing clipart, vector graphics&#10;&#10;Description automatically generated">
              <a:extLst>
                <a:ext uri="{FF2B5EF4-FFF2-40B4-BE49-F238E27FC236}">
                  <a16:creationId xmlns:a16="http://schemas.microsoft.com/office/drawing/2014/main" id="{40729B2C-F0E2-C8ED-820D-2150BC3929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05430" y="111027"/>
              <a:ext cx="979518" cy="810216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D48359-0185-411D-3829-537B58B51408}"/>
              </a:ext>
            </a:extLst>
          </p:cNvPr>
          <p:cNvGrpSpPr/>
          <p:nvPr userDrawn="1"/>
        </p:nvGrpSpPr>
        <p:grpSpPr>
          <a:xfrm>
            <a:off x="11508226" y="6270255"/>
            <a:ext cx="546132" cy="546132"/>
            <a:chOff x="11082048" y="197383"/>
            <a:chExt cx="486579" cy="486579"/>
          </a:xfrm>
          <a:gradFill>
            <a:gsLst>
              <a:gs pos="0">
                <a:srgbClr val="38EF7D">
                  <a:alpha val="65273"/>
                </a:srgbClr>
              </a:gs>
              <a:gs pos="100000">
                <a:srgbClr val="11998E">
                  <a:alpha val="65000"/>
                </a:srgbClr>
              </a:gs>
            </a:gsLst>
            <a:lin ang="2700000" scaled="1"/>
          </a:gra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6F2E26B-6E6E-A080-698A-20804C4088BF}"/>
                </a:ext>
              </a:extLst>
            </p:cNvPr>
            <p:cNvSpPr/>
            <p:nvPr userDrawn="1"/>
          </p:nvSpPr>
          <p:spPr>
            <a:xfrm>
              <a:off x="11082048" y="197383"/>
              <a:ext cx="486579" cy="4865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E87EB44-478E-3F0B-3713-00B3ED19FFD9}"/>
                </a:ext>
              </a:extLst>
            </p:cNvPr>
            <p:cNvSpPr/>
            <p:nvPr userDrawn="1"/>
          </p:nvSpPr>
          <p:spPr>
            <a:xfrm>
              <a:off x="11215170" y="330505"/>
              <a:ext cx="220337" cy="2203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725A6CA3-8A6F-8240-FE9F-93A63D7F2742}"/>
              </a:ext>
            </a:extLst>
          </p:cNvPr>
          <p:cNvSpPr/>
          <p:nvPr userDrawn="1"/>
        </p:nvSpPr>
        <p:spPr>
          <a:xfrm>
            <a:off x="0" y="1418"/>
            <a:ext cx="12194479" cy="6863661"/>
          </a:xfrm>
          <a:custGeom>
            <a:avLst/>
            <a:gdLst>
              <a:gd name="connsiteX0" fmla="*/ 0 w 12194479"/>
              <a:gd name="connsiteY0" fmla="*/ 6598375 h 6863661"/>
              <a:gd name="connsiteX1" fmla="*/ 262456 w 12194479"/>
              <a:gd name="connsiteY1" fmla="*/ 6860831 h 6863661"/>
              <a:gd name="connsiteX2" fmla="*/ 11932023 w 12194479"/>
              <a:gd name="connsiteY2" fmla="*/ 6860831 h 6863661"/>
              <a:gd name="connsiteX3" fmla="*/ 12194479 w 12194479"/>
              <a:gd name="connsiteY3" fmla="*/ 6598375 h 6863661"/>
              <a:gd name="connsiteX4" fmla="*/ 12194479 w 12194479"/>
              <a:gd name="connsiteY4" fmla="*/ 6863661 h 6863661"/>
              <a:gd name="connsiteX5" fmla="*/ 0 w 12194479"/>
              <a:gd name="connsiteY5" fmla="*/ 6863661 h 6863661"/>
              <a:gd name="connsiteX6" fmla="*/ 0 w 12194479"/>
              <a:gd name="connsiteY6" fmla="*/ 0 h 6863661"/>
              <a:gd name="connsiteX7" fmla="*/ 12194479 w 12194479"/>
              <a:gd name="connsiteY7" fmla="*/ 0 h 6863661"/>
              <a:gd name="connsiteX8" fmla="*/ 12194479 w 12194479"/>
              <a:gd name="connsiteY8" fmla="*/ 265287 h 6863661"/>
              <a:gd name="connsiteX9" fmla="*/ 11932023 w 12194479"/>
              <a:gd name="connsiteY9" fmla="*/ 2831 h 6863661"/>
              <a:gd name="connsiteX10" fmla="*/ 262456 w 12194479"/>
              <a:gd name="connsiteY10" fmla="*/ 2831 h 6863661"/>
              <a:gd name="connsiteX11" fmla="*/ 0 w 12194479"/>
              <a:gd name="connsiteY11" fmla="*/ 265287 h 6863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4479" h="6863661">
                <a:moveTo>
                  <a:pt x="0" y="6598375"/>
                </a:moveTo>
                <a:cubicBezTo>
                  <a:pt x="0" y="6743325"/>
                  <a:pt x="117506" y="6860831"/>
                  <a:pt x="262456" y="6860831"/>
                </a:cubicBezTo>
                <a:lnTo>
                  <a:pt x="11932023" y="6860831"/>
                </a:lnTo>
                <a:cubicBezTo>
                  <a:pt x="12076973" y="6860831"/>
                  <a:pt x="12194479" y="6743325"/>
                  <a:pt x="12194479" y="6598375"/>
                </a:cubicBezTo>
                <a:lnTo>
                  <a:pt x="12194479" y="6863661"/>
                </a:lnTo>
                <a:lnTo>
                  <a:pt x="0" y="6863661"/>
                </a:lnTo>
                <a:close/>
                <a:moveTo>
                  <a:pt x="0" y="0"/>
                </a:moveTo>
                <a:lnTo>
                  <a:pt x="12194479" y="0"/>
                </a:lnTo>
                <a:lnTo>
                  <a:pt x="12194479" y="265287"/>
                </a:lnTo>
                <a:cubicBezTo>
                  <a:pt x="12194479" y="120337"/>
                  <a:pt x="12076973" y="2831"/>
                  <a:pt x="11932023" y="2831"/>
                </a:cubicBezTo>
                <a:lnTo>
                  <a:pt x="262456" y="2831"/>
                </a:lnTo>
                <a:cubicBezTo>
                  <a:pt x="117506" y="2831"/>
                  <a:pt x="0" y="120337"/>
                  <a:pt x="0" y="26528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409692" y="6356350"/>
            <a:ext cx="2743200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7E87-33E4-774F-A870-A86FB4A2E684}" type="datetime3">
              <a:rPr lang="en-US" smtClean="0"/>
              <a:t>4 May 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Copyrights 2024 CE-UIT.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7E87-33E4-774F-A870-A86FB4A2E684}" type="datetime3">
              <a:rPr lang="en-US" smtClean="0"/>
              <a:t>4 May 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Copyrights 2024 CE-UIT.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58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7E87-33E4-774F-A870-A86FB4A2E684}" type="datetime3">
              <a:rPr lang="en-US" smtClean="0"/>
              <a:t>4 May 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Copyrights 2024 CE-UIT.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71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6" y="1248198"/>
            <a:ext cx="4114799" cy="1399587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  <a:defRPr lang="en-US" sz="4000" b="1" kern="1200" dirty="0">
                <a:gradFill flip="none" rotWithShape="1">
                  <a:gsLst>
                    <a:gs pos="0">
                      <a:schemeClr val="accent4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47490"/>
            <a:ext cx="6325038" cy="47885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7226" y="2777068"/>
            <a:ext cx="4114799" cy="32669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5163-90AE-AD4E-90CC-EF8132230884}" type="datetime3">
              <a:rPr lang="en-US" smtClean="0"/>
              <a:t>4 May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Copyrights 2024 CE-UIT. All Rights Reserved.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F4E612-1058-8C98-5698-29AC0F96CCFC}"/>
              </a:ext>
            </a:extLst>
          </p:cNvPr>
          <p:cNvSpPr/>
          <p:nvPr userDrawn="1"/>
        </p:nvSpPr>
        <p:spPr>
          <a:xfrm rot="5400000">
            <a:off x="5778985" y="-5780045"/>
            <a:ext cx="631552" cy="12194479"/>
          </a:xfrm>
          <a:prstGeom prst="rect">
            <a:avLst/>
          </a:prstGeom>
          <a:gradFill>
            <a:gsLst>
              <a:gs pos="0">
                <a:srgbClr val="38EF7D"/>
              </a:gs>
              <a:gs pos="100000">
                <a:srgbClr val="11998E"/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6C02E4-C8F1-CFE1-7D10-8623040C9C70}"/>
              </a:ext>
            </a:extLst>
          </p:cNvPr>
          <p:cNvSpPr/>
          <p:nvPr userDrawn="1"/>
        </p:nvSpPr>
        <p:spPr>
          <a:xfrm rot="5400000" flipV="1">
            <a:off x="5778984" y="-5781463"/>
            <a:ext cx="631552" cy="12194479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t="2756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41C53F-A49B-53F0-C3F1-679406363096}"/>
              </a:ext>
            </a:extLst>
          </p:cNvPr>
          <p:cNvSpPr txBox="1"/>
          <p:nvPr userDrawn="1"/>
        </p:nvSpPr>
        <p:spPr>
          <a:xfrm>
            <a:off x="240281" y="141423"/>
            <a:ext cx="7420291" cy="337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600" b="1" dirty="0">
                <a:solidFill>
                  <a:schemeClr val="bg1"/>
                </a:solidFill>
              </a:rPr>
              <a:t>FACULTY OF COMPUTER ENGINEERING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D11EC5-BDDA-E9D0-4DEA-3DF925376418}"/>
              </a:ext>
            </a:extLst>
          </p:cNvPr>
          <p:cNvGrpSpPr/>
          <p:nvPr userDrawn="1"/>
        </p:nvGrpSpPr>
        <p:grpSpPr>
          <a:xfrm>
            <a:off x="4479985" y="241694"/>
            <a:ext cx="3232030" cy="768394"/>
            <a:chOff x="4280055" y="84406"/>
            <a:chExt cx="3631889" cy="863458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1D52B6A8-0087-00B0-3232-F07D0531A071}"/>
                </a:ext>
              </a:extLst>
            </p:cNvPr>
            <p:cNvSpPr/>
            <p:nvPr userDrawn="1"/>
          </p:nvSpPr>
          <p:spPr>
            <a:xfrm>
              <a:off x="4280055" y="155868"/>
              <a:ext cx="3631889" cy="71764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38EF7D"/>
                </a:gs>
                <a:gs pos="100000">
                  <a:srgbClr val="752AFF"/>
                </a:gs>
              </a:gsLst>
              <a:lin ang="2700000" scaled="1"/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4A6EF4E7-68D7-4757-F5BC-40A00600395C}"/>
                </a:ext>
              </a:extLst>
            </p:cNvPr>
            <p:cNvSpPr/>
            <p:nvPr userDrawn="1"/>
          </p:nvSpPr>
          <p:spPr>
            <a:xfrm>
              <a:off x="4345594" y="214327"/>
              <a:ext cx="3500812" cy="6007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14" name="Picture 13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FF366716-D0A3-BA9D-EAEF-1DD9CCC2F2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15084" y="84406"/>
              <a:ext cx="871486" cy="863458"/>
            </a:xfrm>
            <a:prstGeom prst="rect">
              <a:avLst/>
            </a:prstGeom>
          </p:spPr>
        </p:pic>
        <p:pic>
          <p:nvPicPr>
            <p:cNvPr id="15" name="Picture 14" descr="A picture containing clipart, vector graphics&#10;&#10;Description automatically generated">
              <a:extLst>
                <a:ext uri="{FF2B5EF4-FFF2-40B4-BE49-F238E27FC236}">
                  <a16:creationId xmlns:a16="http://schemas.microsoft.com/office/drawing/2014/main" id="{B3C5B766-CE3D-A784-0576-67400911DF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05430" y="111027"/>
              <a:ext cx="979518" cy="810216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C0EBB2-4B0D-F995-4530-D9916005BC53}"/>
              </a:ext>
            </a:extLst>
          </p:cNvPr>
          <p:cNvGrpSpPr/>
          <p:nvPr userDrawn="1"/>
        </p:nvGrpSpPr>
        <p:grpSpPr>
          <a:xfrm>
            <a:off x="11508226" y="6270255"/>
            <a:ext cx="546132" cy="546132"/>
            <a:chOff x="11082048" y="197383"/>
            <a:chExt cx="486579" cy="486579"/>
          </a:xfrm>
          <a:gradFill>
            <a:gsLst>
              <a:gs pos="0">
                <a:srgbClr val="38EF7D">
                  <a:alpha val="65273"/>
                </a:srgbClr>
              </a:gs>
              <a:gs pos="100000">
                <a:srgbClr val="11998E">
                  <a:alpha val="65000"/>
                </a:srgbClr>
              </a:gs>
            </a:gsLst>
            <a:lin ang="2700000" scaled="1"/>
          </a:gra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F1E5B57-26E0-13A1-B4C3-FBB674F761F8}"/>
                </a:ext>
              </a:extLst>
            </p:cNvPr>
            <p:cNvSpPr/>
            <p:nvPr userDrawn="1"/>
          </p:nvSpPr>
          <p:spPr>
            <a:xfrm>
              <a:off x="11082048" y="197383"/>
              <a:ext cx="486579" cy="4865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01CDAB9-F5F1-D42C-1271-4A7D18D9DC06}"/>
                </a:ext>
              </a:extLst>
            </p:cNvPr>
            <p:cNvSpPr/>
            <p:nvPr userDrawn="1"/>
          </p:nvSpPr>
          <p:spPr>
            <a:xfrm>
              <a:off x="11215170" y="330505"/>
              <a:ext cx="220337" cy="2203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</p:grpSp>
      <p:sp>
        <p:nvSpPr>
          <p:cNvPr id="19" name="Freeform 18">
            <a:extLst>
              <a:ext uri="{FF2B5EF4-FFF2-40B4-BE49-F238E27FC236}">
                <a16:creationId xmlns:a16="http://schemas.microsoft.com/office/drawing/2014/main" id="{2AB873A6-A6DD-3337-0E8F-2FC03C939D1C}"/>
              </a:ext>
            </a:extLst>
          </p:cNvPr>
          <p:cNvSpPr/>
          <p:nvPr userDrawn="1"/>
        </p:nvSpPr>
        <p:spPr>
          <a:xfrm>
            <a:off x="0" y="1418"/>
            <a:ext cx="12194479" cy="6863661"/>
          </a:xfrm>
          <a:custGeom>
            <a:avLst/>
            <a:gdLst>
              <a:gd name="connsiteX0" fmla="*/ 0 w 12194479"/>
              <a:gd name="connsiteY0" fmla="*/ 6598375 h 6863661"/>
              <a:gd name="connsiteX1" fmla="*/ 262456 w 12194479"/>
              <a:gd name="connsiteY1" fmla="*/ 6860831 h 6863661"/>
              <a:gd name="connsiteX2" fmla="*/ 11932023 w 12194479"/>
              <a:gd name="connsiteY2" fmla="*/ 6860831 h 6863661"/>
              <a:gd name="connsiteX3" fmla="*/ 12194479 w 12194479"/>
              <a:gd name="connsiteY3" fmla="*/ 6598375 h 6863661"/>
              <a:gd name="connsiteX4" fmla="*/ 12194479 w 12194479"/>
              <a:gd name="connsiteY4" fmla="*/ 6863661 h 6863661"/>
              <a:gd name="connsiteX5" fmla="*/ 0 w 12194479"/>
              <a:gd name="connsiteY5" fmla="*/ 6863661 h 6863661"/>
              <a:gd name="connsiteX6" fmla="*/ 0 w 12194479"/>
              <a:gd name="connsiteY6" fmla="*/ 0 h 6863661"/>
              <a:gd name="connsiteX7" fmla="*/ 12194479 w 12194479"/>
              <a:gd name="connsiteY7" fmla="*/ 0 h 6863661"/>
              <a:gd name="connsiteX8" fmla="*/ 12194479 w 12194479"/>
              <a:gd name="connsiteY8" fmla="*/ 265287 h 6863661"/>
              <a:gd name="connsiteX9" fmla="*/ 11932023 w 12194479"/>
              <a:gd name="connsiteY9" fmla="*/ 2831 h 6863661"/>
              <a:gd name="connsiteX10" fmla="*/ 262456 w 12194479"/>
              <a:gd name="connsiteY10" fmla="*/ 2831 h 6863661"/>
              <a:gd name="connsiteX11" fmla="*/ 0 w 12194479"/>
              <a:gd name="connsiteY11" fmla="*/ 265287 h 6863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4479" h="6863661">
                <a:moveTo>
                  <a:pt x="0" y="6598375"/>
                </a:moveTo>
                <a:cubicBezTo>
                  <a:pt x="0" y="6743325"/>
                  <a:pt x="117506" y="6860831"/>
                  <a:pt x="262456" y="6860831"/>
                </a:cubicBezTo>
                <a:lnTo>
                  <a:pt x="11932023" y="6860831"/>
                </a:lnTo>
                <a:cubicBezTo>
                  <a:pt x="12076973" y="6860831"/>
                  <a:pt x="12194479" y="6743325"/>
                  <a:pt x="12194479" y="6598375"/>
                </a:cubicBezTo>
                <a:lnTo>
                  <a:pt x="12194479" y="6863661"/>
                </a:lnTo>
                <a:lnTo>
                  <a:pt x="0" y="6863661"/>
                </a:lnTo>
                <a:close/>
                <a:moveTo>
                  <a:pt x="0" y="0"/>
                </a:moveTo>
                <a:lnTo>
                  <a:pt x="12194479" y="0"/>
                </a:lnTo>
                <a:lnTo>
                  <a:pt x="12194479" y="265287"/>
                </a:lnTo>
                <a:cubicBezTo>
                  <a:pt x="12194479" y="120337"/>
                  <a:pt x="12076973" y="2831"/>
                  <a:pt x="11932023" y="2831"/>
                </a:cubicBezTo>
                <a:lnTo>
                  <a:pt x="262456" y="2831"/>
                </a:lnTo>
                <a:cubicBezTo>
                  <a:pt x="117506" y="2831"/>
                  <a:pt x="0" y="120337"/>
                  <a:pt x="0" y="26528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09692" y="6356350"/>
            <a:ext cx="2743200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6" y="1270699"/>
            <a:ext cx="4114799" cy="1162180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  <a:defRPr lang="en-US" sz="4000" b="1" kern="1200" dirty="0">
                <a:gradFill flip="none" rotWithShape="1">
                  <a:gsLst>
                    <a:gs pos="0">
                      <a:schemeClr val="accent4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70699"/>
            <a:ext cx="6325038" cy="479649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7226" y="2561454"/>
            <a:ext cx="4114799" cy="35057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818E-E997-CB43-BA3A-7A12F66A1845}" type="datetime3">
              <a:rPr lang="en-US" smtClean="0"/>
              <a:t>4 May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Copyrights 2024 CE-UIT. All Rights Reserved.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772E24-BD94-18AA-FD01-31FA7CF5560F}"/>
              </a:ext>
            </a:extLst>
          </p:cNvPr>
          <p:cNvSpPr/>
          <p:nvPr userDrawn="1"/>
        </p:nvSpPr>
        <p:spPr>
          <a:xfrm rot="5400000">
            <a:off x="5778985" y="-5780045"/>
            <a:ext cx="631552" cy="12194479"/>
          </a:xfrm>
          <a:prstGeom prst="rect">
            <a:avLst/>
          </a:prstGeom>
          <a:gradFill>
            <a:gsLst>
              <a:gs pos="0">
                <a:srgbClr val="38EF7D"/>
              </a:gs>
              <a:gs pos="100000">
                <a:srgbClr val="11998E"/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E4A83D-52D2-F989-EF30-67F8142259A4}"/>
              </a:ext>
            </a:extLst>
          </p:cNvPr>
          <p:cNvSpPr/>
          <p:nvPr userDrawn="1"/>
        </p:nvSpPr>
        <p:spPr>
          <a:xfrm rot="5400000" flipV="1">
            <a:off x="5778984" y="-5781463"/>
            <a:ext cx="631552" cy="12194479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t="2756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0737FF-EF11-8E07-04CA-FAD856E16DB6}"/>
              </a:ext>
            </a:extLst>
          </p:cNvPr>
          <p:cNvSpPr txBox="1"/>
          <p:nvPr userDrawn="1"/>
        </p:nvSpPr>
        <p:spPr>
          <a:xfrm>
            <a:off x="240281" y="141423"/>
            <a:ext cx="7420291" cy="337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600" b="1" dirty="0">
                <a:solidFill>
                  <a:schemeClr val="bg1"/>
                </a:solidFill>
              </a:rPr>
              <a:t>FACULTY OF COMPUTER ENGINEERING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AD20DF5-E25A-3691-7DBA-3D6427D54E16}"/>
              </a:ext>
            </a:extLst>
          </p:cNvPr>
          <p:cNvGrpSpPr/>
          <p:nvPr userDrawn="1"/>
        </p:nvGrpSpPr>
        <p:grpSpPr>
          <a:xfrm>
            <a:off x="4479985" y="241694"/>
            <a:ext cx="3232030" cy="768394"/>
            <a:chOff x="4280055" y="84406"/>
            <a:chExt cx="3631889" cy="863458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667AD773-D1F6-2C2E-459A-06DB6685C3FB}"/>
                </a:ext>
              </a:extLst>
            </p:cNvPr>
            <p:cNvSpPr/>
            <p:nvPr userDrawn="1"/>
          </p:nvSpPr>
          <p:spPr>
            <a:xfrm>
              <a:off x="4280055" y="155868"/>
              <a:ext cx="3631889" cy="71764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38EF7D"/>
                </a:gs>
                <a:gs pos="100000">
                  <a:srgbClr val="752AFF"/>
                </a:gs>
              </a:gsLst>
              <a:lin ang="2700000" scaled="1"/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38EDDB1-984D-1061-4FC7-D2B6F17C5211}"/>
                </a:ext>
              </a:extLst>
            </p:cNvPr>
            <p:cNvSpPr/>
            <p:nvPr userDrawn="1"/>
          </p:nvSpPr>
          <p:spPr>
            <a:xfrm>
              <a:off x="4345594" y="214327"/>
              <a:ext cx="3500812" cy="6007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14" name="Picture 13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E076CEEA-0F0E-CB1E-716A-FD615E82AB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15084" y="84406"/>
              <a:ext cx="871486" cy="863458"/>
            </a:xfrm>
            <a:prstGeom prst="rect">
              <a:avLst/>
            </a:prstGeom>
          </p:spPr>
        </p:pic>
        <p:pic>
          <p:nvPicPr>
            <p:cNvPr id="15" name="Picture 14" descr="A picture containing clipart, vector graphics&#10;&#10;Description automatically generated">
              <a:extLst>
                <a:ext uri="{FF2B5EF4-FFF2-40B4-BE49-F238E27FC236}">
                  <a16:creationId xmlns:a16="http://schemas.microsoft.com/office/drawing/2014/main" id="{AE0E7314-9B82-0D4E-10FD-26E7AC94AE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05430" y="111027"/>
              <a:ext cx="979518" cy="810216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7DE05D-821F-6133-B08D-FBA35FA266C4}"/>
              </a:ext>
            </a:extLst>
          </p:cNvPr>
          <p:cNvGrpSpPr/>
          <p:nvPr userDrawn="1"/>
        </p:nvGrpSpPr>
        <p:grpSpPr>
          <a:xfrm>
            <a:off x="11508226" y="6270255"/>
            <a:ext cx="546132" cy="546132"/>
            <a:chOff x="11082048" y="197383"/>
            <a:chExt cx="486579" cy="486579"/>
          </a:xfrm>
          <a:gradFill>
            <a:gsLst>
              <a:gs pos="0">
                <a:srgbClr val="38EF7D">
                  <a:alpha val="65273"/>
                </a:srgbClr>
              </a:gs>
              <a:gs pos="100000">
                <a:srgbClr val="11998E">
                  <a:alpha val="65000"/>
                </a:srgbClr>
              </a:gs>
            </a:gsLst>
            <a:lin ang="2700000" scaled="1"/>
          </a:gra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20B1677-C94F-846B-77EE-9A193D11F54B}"/>
                </a:ext>
              </a:extLst>
            </p:cNvPr>
            <p:cNvSpPr/>
            <p:nvPr userDrawn="1"/>
          </p:nvSpPr>
          <p:spPr>
            <a:xfrm>
              <a:off x="11082048" y="197383"/>
              <a:ext cx="486579" cy="4865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5A92C3F-4715-4909-6588-378EC050C246}"/>
                </a:ext>
              </a:extLst>
            </p:cNvPr>
            <p:cNvSpPr/>
            <p:nvPr userDrawn="1"/>
          </p:nvSpPr>
          <p:spPr>
            <a:xfrm>
              <a:off x="11215170" y="330505"/>
              <a:ext cx="220337" cy="2203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</p:grpSp>
      <p:sp>
        <p:nvSpPr>
          <p:cNvPr id="19" name="Freeform 18">
            <a:extLst>
              <a:ext uri="{FF2B5EF4-FFF2-40B4-BE49-F238E27FC236}">
                <a16:creationId xmlns:a16="http://schemas.microsoft.com/office/drawing/2014/main" id="{AC99D0E8-C446-4E6E-2E7F-3C5E6A007D9D}"/>
              </a:ext>
            </a:extLst>
          </p:cNvPr>
          <p:cNvSpPr/>
          <p:nvPr userDrawn="1"/>
        </p:nvSpPr>
        <p:spPr>
          <a:xfrm>
            <a:off x="0" y="1418"/>
            <a:ext cx="12194479" cy="6863661"/>
          </a:xfrm>
          <a:custGeom>
            <a:avLst/>
            <a:gdLst>
              <a:gd name="connsiteX0" fmla="*/ 0 w 12194479"/>
              <a:gd name="connsiteY0" fmla="*/ 6598375 h 6863661"/>
              <a:gd name="connsiteX1" fmla="*/ 262456 w 12194479"/>
              <a:gd name="connsiteY1" fmla="*/ 6860831 h 6863661"/>
              <a:gd name="connsiteX2" fmla="*/ 11932023 w 12194479"/>
              <a:gd name="connsiteY2" fmla="*/ 6860831 h 6863661"/>
              <a:gd name="connsiteX3" fmla="*/ 12194479 w 12194479"/>
              <a:gd name="connsiteY3" fmla="*/ 6598375 h 6863661"/>
              <a:gd name="connsiteX4" fmla="*/ 12194479 w 12194479"/>
              <a:gd name="connsiteY4" fmla="*/ 6863661 h 6863661"/>
              <a:gd name="connsiteX5" fmla="*/ 0 w 12194479"/>
              <a:gd name="connsiteY5" fmla="*/ 6863661 h 6863661"/>
              <a:gd name="connsiteX6" fmla="*/ 0 w 12194479"/>
              <a:gd name="connsiteY6" fmla="*/ 0 h 6863661"/>
              <a:gd name="connsiteX7" fmla="*/ 12194479 w 12194479"/>
              <a:gd name="connsiteY7" fmla="*/ 0 h 6863661"/>
              <a:gd name="connsiteX8" fmla="*/ 12194479 w 12194479"/>
              <a:gd name="connsiteY8" fmla="*/ 265287 h 6863661"/>
              <a:gd name="connsiteX9" fmla="*/ 11932023 w 12194479"/>
              <a:gd name="connsiteY9" fmla="*/ 2831 h 6863661"/>
              <a:gd name="connsiteX10" fmla="*/ 262456 w 12194479"/>
              <a:gd name="connsiteY10" fmla="*/ 2831 h 6863661"/>
              <a:gd name="connsiteX11" fmla="*/ 0 w 12194479"/>
              <a:gd name="connsiteY11" fmla="*/ 265287 h 6863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4479" h="6863661">
                <a:moveTo>
                  <a:pt x="0" y="6598375"/>
                </a:moveTo>
                <a:cubicBezTo>
                  <a:pt x="0" y="6743325"/>
                  <a:pt x="117506" y="6860831"/>
                  <a:pt x="262456" y="6860831"/>
                </a:cubicBezTo>
                <a:lnTo>
                  <a:pt x="11932023" y="6860831"/>
                </a:lnTo>
                <a:cubicBezTo>
                  <a:pt x="12076973" y="6860831"/>
                  <a:pt x="12194479" y="6743325"/>
                  <a:pt x="12194479" y="6598375"/>
                </a:cubicBezTo>
                <a:lnTo>
                  <a:pt x="12194479" y="6863661"/>
                </a:lnTo>
                <a:lnTo>
                  <a:pt x="0" y="6863661"/>
                </a:lnTo>
                <a:close/>
                <a:moveTo>
                  <a:pt x="0" y="0"/>
                </a:moveTo>
                <a:lnTo>
                  <a:pt x="12194479" y="0"/>
                </a:lnTo>
                <a:lnTo>
                  <a:pt x="12194479" y="265287"/>
                </a:lnTo>
                <a:cubicBezTo>
                  <a:pt x="12194479" y="120337"/>
                  <a:pt x="12076973" y="2831"/>
                  <a:pt x="11932023" y="2831"/>
                </a:cubicBezTo>
                <a:lnTo>
                  <a:pt x="262456" y="2831"/>
                </a:lnTo>
                <a:cubicBezTo>
                  <a:pt x="117506" y="2831"/>
                  <a:pt x="0" y="120337"/>
                  <a:pt x="0" y="26528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09692" y="6356350"/>
            <a:ext cx="2743200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29761"/>
            <a:ext cx="10515600" cy="77654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  <a:defRPr lang="en-US" sz="4400" b="1" kern="1200" dirty="0">
                <a:gradFill flip="none" rotWithShape="1">
                  <a:gsLst>
                    <a:gs pos="0">
                      <a:schemeClr val="accent4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92404"/>
            <a:ext cx="10515600" cy="438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75B1-5554-9E4B-9A38-5905F72F5940}" type="datetime3">
              <a:rPr lang="en-US" smtClean="0"/>
              <a:t>4 May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Copyrights 2024 CE-UIT. All Rights Reserved.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DC0A23-1328-52C6-A081-D12BD93902E5}"/>
              </a:ext>
            </a:extLst>
          </p:cNvPr>
          <p:cNvSpPr/>
          <p:nvPr userDrawn="1"/>
        </p:nvSpPr>
        <p:spPr>
          <a:xfrm rot="5400000">
            <a:off x="5778985" y="-5780045"/>
            <a:ext cx="631552" cy="12194479"/>
          </a:xfrm>
          <a:prstGeom prst="rect">
            <a:avLst/>
          </a:prstGeom>
          <a:gradFill>
            <a:gsLst>
              <a:gs pos="0">
                <a:srgbClr val="38EF7D"/>
              </a:gs>
              <a:gs pos="100000">
                <a:srgbClr val="11998E"/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CE3DD9-51D1-E19D-3E06-90C65EDEDC8F}"/>
              </a:ext>
            </a:extLst>
          </p:cNvPr>
          <p:cNvSpPr/>
          <p:nvPr userDrawn="1"/>
        </p:nvSpPr>
        <p:spPr>
          <a:xfrm rot="5400000" flipV="1">
            <a:off x="5778984" y="-5781463"/>
            <a:ext cx="631552" cy="12194479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t="2756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BB84F3-1D66-E2E8-E826-723A4E767341}"/>
              </a:ext>
            </a:extLst>
          </p:cNvPr>
          <p:cNvSpPr txBox="1"/>
          <p:nvPr userDrawn="1"/>
        </p:nvSpPr>
        <p:spPr>
          <a:xfrm>
            <a:off x="240281" y="141423"/>
            <a:ext cx="7420291" cy="337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600" b="1" dirty="0">
                <a:solidFill>
                  <a:schemeClr val="bg1"/>
                </a:solidFill>
              </a:rPr>
              <a:t>FACULTY OF COMPUTER ENGINEERING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EAF201-E1DC-4486-4B93-4B7F751A4654}"/>
              </a:ext>
            </a:extLst>
          </p:cNvPr>
          <p:cNvGrpSpPr/>
          <p:nvPr userDrawn="1"/>
        </p:nvGrpSpPr>
        <p:grpSpPr>
          <a:xfrm>
            <a:off x="4479985" y="241694"/>
            <a:ext cx="3232030" cy="768394"/>
            <a:chOff x="4280055" y="84406"/>
            <a:chExt cx="3631889" cy="86345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E5497DE0-0B16-BC6B-6FF5-9B929CD769D5}"/>
                </a:ext>
              </a:extLst>
            </p:cNvPr>
            <p:cNvSpPr/>
            <p:nvPr userDrawn="1"/>
          </p:nvSpPr>
          <p:spPr>
            <a:xfrm>
              <a:off x="4280055" y="155868"/>
              <a:ext cx="3631889" cy="71764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38EF7D"/>
                </a:gs>
                <a:gs pos="100000">
                  <a:srgbClr val="752AFF"/>
                </a:gs>
              </a:gsLst>
              <a:lin ang="2700000" scaled="1"/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329FDB57-B8ED-7771-901B-1E7618CEFA1A}"/>
                </a:ext>
              </a:extLst>
            </p:cNvPr>
            <p:cNvSpPr/>
            <p:nvPr userDrawn="1"/>
          </p:nvSpPr>
          <p:spPr>
            <a:xfrm>
              <a:off x="4345594" y="214327"/>
              <a:ext cx="3500812" cy="6007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13" name="Picture 12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70695794-09CF-65D2-FE84-CDEAC81942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15084" y="84406"/>
              <a:ext cx="871486" cy="863458"/>
            </a:xfrm>
            <a:prstGeom prst="rect">
              <a:avLst/>
            </a:prstGeom>
          </p:spPr>
        </p:pic>
        <p:pic>
          <p:nvPicPr>
            <p:cNvPr id="14" name="Picture 13" descr="A picture containing clipart, vector graphics&#10;&#10;Description automatically generated">
              <a:extLst>
                <a:ext uri="{FF2B5EF4-FFF2-40B4-BE49-F238E27FC236}">
                  <a16:creationId xmlns:a16="http://schemas.microsoft.com/office/drawing/2014/main" id="{07E79F0D-50D3-99AC-B977-26D27AD098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05430" y="111027"/>
              <a:ext cx="979518" cy="81021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6E71496-B352-9AE6-2AFB-7F84245DBA7F}"/>
              </a:ext>
            </a:extLst>
          </p:cNvPr>
          <p:cNvGrpSpPr/>
          <p:nvPr userDrawn="1"/>
        </p:nvGrpSpPr>
        <p:grpSpPr>
          <a:xfrm>
            <a:off x="11508226" y="6270255"/>
            <a:ext cx="546132" cy="546132"/>
            <a:chOff x="11082048" y="197383"/>
            <a:chExt cx="486579" cy="486579"/>
          </a:xfrm>
          <a:gradFill>
            <a:gsLst>
              <a:gs pos="0">
                <a:srgbClr val="38EF7D">
                  <a:alpha val="65273"/>
                </a:srgbClr>
              </a:gs>
              <a:gs pos="100000">
                <a:srgbClr val="11998E">
                  <a:alpha val="65000"/>
                </a:srgbClr>
              </a:gs>
            </a:gsLst>
            <a:lin ang="2700000" scaled="1"/>
          </a:gra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41E81DB-4E8D-E98B-BF91-1CFFC0BAEBDF}"/>
                </a:ext>
              </a:extLst>
            </p:cNvPr>
            <p:cNvSpPr/>
            <p:nvPr userDrawn="1"/>
          </p:nvSpPr>
          <p:spPr>
            <a:xfrm>
              <a:off x="11082048" y="197383"/>
              <a:ext cx="486579" cy="4865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3025DD8-AFB9-10B6-DDE8-D2282F9E5CE3}"/>
                </a:ext>
              </a:extLst>
            </p:cNvPr>
            <p:cNvSpPr/>
            <p:nvPr userDrawn="1"/>
          </p:nvSpPr>
          <p:spPr>
            <a:xfrm>
              <a:off x="11215170" y="330505"/>
              <a:ext cx="220337" cy="2203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</p:grpSp>
      <p:sp>
        <p:nvSpPr>
          <p:cNvPr id="18" name="Freeform 17">
            <a:extLst>
              <a:ext uri="{FF2B5EF4-FFF2-40B4-BE49-F238E27FC236}">
                <a16:creationId xmlns:a16="http://schemas.microsoft.com/office/drawing/2014/main" id="{4F0D81A6-FA21-21F6-FF6F-EFBBD913E859}"/>
              </a:ext>
            </a:extLst>
          </p:cNvPr>
          <p:cNvSpPr/>
          <p:nvPr userDrawn="1"/>
        </p:nvSpPr>
        <p:spPr>
          <a:xfrm>
            <a:off x="0" y="1418"/>
            <a:ext cx="12194479" cy="6863661"/>
          </a:xfrm>
          <a:custGeom>
            <a:avLst/>
            <a:gdLst>
              <a:gd name="connsiteX0" fmla="*/ 0 w 12194479"/>
              <a:gd name="connsiteY0" fmla="*/ 6598375 h 6863661"/>
              <a:gd name="connsiteX1" fmla="*/ 262456 w 12194479"/>
              <a:gd name="connsiteY1" fmla="*/ 6860831 h 6863661"/>
              <a:gd name="connsiteX2" fmla="*/ 11932023 w 12194479"/>
              <a:gd name="connsiteY2" fmla="*/ 6860831 h 6863661"/>
              <a:gd name="connsiteX3" fmla="*/ 12194479 w 12194479"/>
              <a:gd name="connsiteY3" fmla="*/ 6598375 h 6863661"/>
              <a:gd name="connsiteX4" fmla="*/ 12194479 w 12194479"/>
              <a:gd name="connsiteY4" fmla="*/ 6863661 h 6863661"/>
              <a:gd name="connsiteX5" fmla="*/ 0 w 12194479"/>
              <a:gd name="connsiteY5" fmla="*/ 6863661 h 6863661"/>
              <a:gd name="connsiteX6" fmla="*/ 0 w 12194479"/>
              <a:gd name="connsiteY6" fmla="*/ 0 h 6863661"/>
              <a:gd name="connsiteX7" fmla="*/ 12194479 w 12194479"/>
              <a:gd name="connsiteY7" fmla="*/ 0 h 6863661"/>
              <a:gd name="connsiteX8" fmla="*/ 12194479 w 12194479"/>
              <a:gd name="connsiteY8" fmla="*/ 265287 h 6863661"/>
              <a:gd name="connsiteX9" fmla="*/ 11932023 w 12194479"/>
              <a:gd name="connsiteY9" fmla="*/ 2831 h 6863661"/>
              <a:gd name="connsiteX10" fmla="*/ 262456 w 12194479"/>
              <a:gd name="connsiteY10" fmla="*/ 2831 h 6863661"/>
              <a:gd name="connsiteX11" fmla="*/ 0 w 12194479"/>
              <a:gd name="connsiteY11" fmla="*/ 265287 h 6863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4479" h="6863661">
                <a:moveTo>
                  <a:pt x="0" y="6598375"/>
                </a:moveTo>
                <a:cubicBezTo>
                  <a:pt x="0" y="6743325"/>
                  <a:pt x="117506" y="6860831"/>
                  <a:pt x="262456" y="6860831"/>
                </a:cubicBezTo>
                <a:lnTo>
                  <a:pt x="11932023" y="6860831"/>
                </a:lnTo>
                <a:cubicBezTo>
                  <a:pt x="12076973" y="6860831"/>
                  <a:pt x="12194479" y="6743325"/>
                  <a:pt x="12194479" y="6598375"/>
                </a:cubicBezTo>
                <a:lnTo>
                  <a:pt x="12194479" y="6863661"/>
                </a:lnTo>
                <a:lnTo>
                  <a:pt x="0" y="6863661"/>
                </a:lnTo>
                <a:close/>
                <a:moveTo>
                  <a:pt x="0" y="0"/>
                </a:moveTo>
                <a:lnTo>
                  <a:pt x="12194479" y="0"/>
                </a:lnTo>
                <a:lnTo>
                  <a:pt x="12194479" y="265287"/>
                </a:lnTo>
                <a:cubicBezTo>
                  <a:pt x="12194479" y="120337"/>
                  <a:pt x="12076973" y="2831"/>
                  <a:pt x="11932023" y="2831"/>
                </a:cubicBezTo>
                <a:lnTo>
                  <a:pt x="262456" y="2831"/>
                </a:lnTo>
                <a:cubicBezTo>
                  <a:pt x="117506" y="2831"/>
                  <a:pt x="0" y="120337"/>
                  <a:pt x="0" y="26528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09692" y="6356350"/>
            <a:ext cx="2743200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038421"/>
            <a:ext cx="2628900" cy="5138542"/>
          </a:xfrm>
        </p:spPr>
        <p:txBody>
          <a:bodyPr vert="eaVer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  <a:defRPr lang="en-US" sz="4400" b="1" kern="1200" dirty="0">
                <a:gradFill flip="none" rotWithShape="1">
                  <a:gsLst>
                    <a:gs pos="0">
                      <a:schemeClr val="accent4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038421"/>
            <a:ext cx="7734300" cy="51385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4986-AD58-F748-BD5B-19DAFB14C4B2}" type="datetime3">
              <a:rPr lang="en-US" smtClean="0"/>
              <a:t>4 May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Copyrights 2024 CE-UIT. All Rights Reserved.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7F3936-136F-C194-2C47-66CE68C8B563}"/>
              </a:ext>
            </a:extLst>
          </p:cNvPr>
          <p:cNvSpPr/>
          <p:nvPr userDrawn="1"/>
        </p:nvSpPr>
        <p:spPr>
          <a:xfrm rot="5400000">
            <a:off x="5778985" y="-5780045"/>
            <a:ext cx="631552" cy="12194479"/>
          </a:xfrm>
          <a:prstGeom prst="rect">
            <a:avLst/>
          </a:prstGeom>
          <a:gradFill>
            <a:gsLst>
              <a:gs pos="0">
                <a:srgbClr val="38EF7D"/>
              </a:gs>
              <a:gs pos="100000">
                <a:srgbClr val="11998E"/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AECB53-429D-BB1E-41F9-39259E111926}"/>
              </a:ext>
            </a:extLst>
          </p:cNvPr>
          <p:cNvSpPr/>
          <p:nvPr userDrawn="1"/>
        </p:nvSpPr>
        <p:spPr>
          <a:xfrm rot="5400000" flipV="1">
            <a:off x="5778984" y="-5781463"/>
            <a:ext cx="631552" cy="12194479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t="2756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02EFEB-91F7-F4A9-6DC7-57C29D79F9F9}"/>
              </a:ext>
            </a:extLst>
          </p:cNvPr>
          <p:cNvSpPr txBox="1"/>
          <p:nvPr userDrawn="1"/>
        </p:nvSpPr>
        <p:spPr>
          <a:xfrm>
            <a:off x="240281" y="141423"/>
            <a:ext cx="7420291" cy="337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600" b="1" dirty="0">
                <a:solidFill>
                  <a:schemeClr val="bg1"/>
                </a:solidFill>
              </a:rPr>
              <a:t>FACULTY OF COMPUTER ENGINEERING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8202369-F8E5-A40E-96BF-5D9E8B5F1F16}"/>
              </a:ext>
            </a:extLst>
          </p:cNvPr>
          <p:cNvGrpSpPr/>
          <p:nvPr userDrawn="1"/>
        </p:nvGrpSpPr>
        <p:grpSpPr>
          <a:xfrm>
            <a:off x="4479985" y="241694"/>
            <a:ext cx="3232030" cy="768394"/>
            <a:chOff x="4280055" y="84406"/>
            <a:chExt cx="3631889" cy="86345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48153D4-0D7E-5E40-CC29-BA0D3438A6E0}"/>
                </a:ext>
              </a:extLst>
            </p:cNvPr>
            <p:cNvSpPr/>
            <p:nvPr userDrawn="1"/>
          </p:nvSpPr>
          <p:spPr>
            <a:xfrm>
              <a:off x="4280055" y="155868"/>
              <a:ext cx="3631889" cy="71764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38EF7D"/>
                </a:gs>
                <a:gs pos="100000">
                  <a:srgbClr val="752AFF"/>
                </a:gs>
              </a:gsLst>
              <a:lin ang="2700000" scaled="1"/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5D12D13-7CA6-581B-369D-0786B7CDA747}"/>
                </a:ext>
              </a:extLst>
            </p:cNvPr>
            <p:cNvSpPr/>
            <p:nvPr userDrawn="1"/>
          </p:nvSpPr>
          <p:spPr>
            <a:xfrm>
              <a:off x="4345594" y="214327"/>
              <a:ext cx="3500812" cy="6007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13" name="Picture 12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C7D78A2B-7E0F-7276-F0FD-6896232239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15084" y="84406"/>
              <a:ext cx="871486" cy="863458"/>
            </a:xfrm>
            <a:prstGeom prst="rect">
              <a:avLst/>
            </a:prstGeom>
          </p:spPr>
        </p:pic>
        <p:pic>
          <p:nvPicPr>
            <p:cNvPr id="14" name="Picture 13" descr="A picture containing clipart, vector graphics&#10;&#10;Description automatically generated">
              <a:extLst>
                <a:ext uri="{FF2B5EF4-FFF2-40B4-BE49-F238E27FC236}">
                  <a16:creationId xmlns:a16="http://schemas.microsoft.com/office/drawing/2014/main" id="{774A90A5-5FD0-9383-6265-C82BA61F99A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05430" y="111027"/>
              <a:ext cx="979518" cy="81021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949A0B-E506-5DE7-2A23-C2CA5436DE0A}"/>
              </a:ext>
            </a:extLst>
          </p:cNvPr>
          <p:cNvGrpSpPr/>
          <p:nvPr userDrawn="1"/>
        </p:nvGrpSpPr>
        <p:grpSpPr>
          <a:xfrm>
            <a:off x="11508226" y="6270255"/>
            <a:ext cx="546132" cy="546132"/>
            <a:chOff x="11082048" y="197383"/>
            <a:chExt cx="486579" cy="486579"/>
          </a:xfrm>
          <a:gradFill>
            <a:gsLst>
              <a:gs pos="0">
                <a:srgbClr val="38EF7D">
                  <a:alpha val="65273"/>
                </a:srgbClr>
              </a:gs>
              <a:gs pos="100000">
                <a:srgbClr val="11998E">
                  <a:alpha val="65000"/>
                </a:srgbClr>
              </a:gs>
            </a:gsLst>
            <a:lin ang="2700000" scaled="1"/>
          </a:gra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D395D56-A0D5-B2F3-8B05-9F07E63BF0C4}"/>
                </a:ext>
              </a:extLst>
            </p:cNvPr>
            <p:cNvSpPr/>
            <p:nvPr userDrawn="1"/>
          </p:nvSpPr>
          <p:spPr>
            <a:xfrm>
              <a:off x="11082048" y="197383"/>
              <a:ext cx="486579" cy="4865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BF5558D-A677-95F7-5700-2D1E71FBD838}"/>
                </a:ext>
              </a:extLst>
            </p:cNvPr>
            <p:cNvSpPr/>
            <p:nvPr userDrawn="1"/>
          </p:nvSpPr>
          <p:spPr>
            <a:xfrm>
              <a:off x="11215170" y="330505"/>
              <a:ext cx="220337" cy="2203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</p:grpSp>
      <p:sp>
        <p:nvSpPr>
          <p:cNvPr id="18" name="Freeform 17">
            <a:extLst>
              <a:ext uri="{FF2B5EF4-FFF2-40B4-BE49-F238E27FC236}">
                <a16:creationId xmlns:a16="http://schemas.microsoft.com/office/drawing/2014/main" id="{A797F9EA-0DAE-4EA8-F91E-D25EC18E94F5}"/>
              </a:ext>
            </a:extLst>
          </p:cNvPr>
          <p:cNvSpPr/>
          <p:nvPr userDrawn="1"/>
        </p:nvSpPr>
        <p:spPr>
          <a:xfrm>
            <a:off x="0" y="1418"/>
            <a:ext cx="12194479" cy="6863661"/>
          </a:xfrm>
          <a:custGeom>
            <a:avLst/>
            <a:gdLst>
              <a:gd name="connsiteX0" fmla="*/ 0 w 12194479"/>
              <a:gd name="connsiteY0" fmla="*/ 6598375 h 6863661"/>
              <a:gd name="connsiteX1" fmla="*/ 262456 w 12194479"/>
              <a:gd name="connsiteY1" fmla="*/ 6860831 h 6863661"/>
              <a:gd name="connsiteX2" fmla="*/ 11932023 w 12194479"/>
              <a:gd name="connsiteY2" fmla="*/ 6860831 h 6863661"/>
              <a:gd name="connsiteX3" fmla="*/ 12194479 w 12194479"/>
              <a:gd name="connsiteY3" fmla="*/ 6598375 h 6863661"/>
              <a:gd name="connsiteX4" fmla="*/ 12194479 w 12194479"/>
              <a:gd name="connsiteY4" fmla="*/ 6863661 h 6863661"/>
              <a:gd name="connsiteX5" fmla="*/ 0 w 12194479"/>
              <a:gd name="connsiteY5" fmla="*/ 6863661 h 6863661"/>
              <a:gd name="connsiteX6" fmla="*/ 0 w 12194479"/>
              <a:gd name="connsiteY6" fmla="*/ 0 h 6863661"/>
              <a:gd name="connsiteX7" fmla="*/ 12194479 w 12194479"/>
              <a:gd name="connsiteY7" fmla="*/ 0 h 6863661"/>
              <a:gd name="connsiteX8" fmla="*/ 12194479 w 12194479"/>
              <a:gd name="connsiteY8" fmla="*/ 265287 h 6863661"/>
              <a:gd name="connsiteX9" fmla="*/ 11932023 w 12194479"/>
              <a:gd name="connsiteY9" fmla="*/ 2831 h 6863661"/>
              <a:gd name="connsiteX10" fmla="*/ 262456 w 12194479"/>
              <a:gd name="connsiteY10" fmla="*/ 2831 h 6863661"/>
              <a:gd name="connsiteX11" fmla="*/ 0 w 12194479"/>
              <a:gd name="connsiteY11" fmla="*/ 265287 h 6863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4479" h="6863661">
                <a:moveTo>
                  <a:pt x="0" y="6598375"/>
                </a:moveTo>
                <a:cubicBezTo>
                  <a:pt x="0" y="6743325"/>
                  <a:pt x="117506" y="6860831"/>
                  <a:pt x="262456" y="6860831"/>
                </a:cubicBezTo>
                <a:lnTo>
                  <a:pt x="11932023" y="6860831"/>
                </a:lnTo>
                <a:cubicBezTo>
                  <a:pt x="12076973" y="6860831"/>
                  <a:pt x="12194479" y="6743325"/>
                  <a:pt x="12194479" y="6598375"/>
                </a:cubicBezTo>
                <a:lnTo>
                  <a:pt x="12194479" y="6863661"/>
                </a:lnTo>
                <a:lnTo>
                  <a:pt x="0" y="6863661"/>
                </a:lnTo>
                <a:close/>
                <a:moveTo>
                  <a:pt x="0" y="0"/>
                </a:moveTo>
                <a:lnTo>
                  <a:pt x="12194479" y="0"/>
                </a:lnTo>
                <a:lnTo>
                  <a:pt x="12194479" y="265287"/>
                </a:lnTo>
                <a:cubicBezTo>
                  <a:pt x="12194479" y="120337"/>
                  <a:pt x="12076973" y="2831"/>
                  <a:pt x="11932023" y="2831"/>
                </a:cubicBezTo>
                <a:lnTo>
                  <a:pt x="262456" y="2831"/>
                </a:lnTo>
                <a:cubicBezTo>
                  <a:pt x="117506" y="2831"/>
                  <a:pt x="0" y="120337"/>
                  <a:pt x="0" y="26528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09692" y="6356350"/>
            <a:ext cx="2743200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36403" y="6356350"/>
            <a:ext cx="2743200" cy="365125"/>
          </a:xfrm>
        </p:spPr>
        <p:txBody>
          <a:bodyPr/>
          <a:lstStyle/>
          <a:p>
            <a:fld id="{ACF17CAC-8297-FC4A-82FA-F61255D7A70E}" type="datetime3">
              <a:rPr lang="en-US" smtClean="0"/>
              <a:t>4 May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2650" y="6356350"/>
            <a:ext cx="4114800" cy="365125"/>
          </a:xfrm>
        </p:spPr>
        <p:txBody>
          <a:bodyPr/>
          <a:lstStyle/>
          <a:p>
            <a:r>
              <a:rPr lang="en-US"/>
              <a:t>Copyrights 2024 CE-UIT. All Rights Reserved.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42C0F1-5644-4389-360B-5397956CD38A}"/>
              </a:ext>
            </a:extLst>
          </p:cNvPr>
          <p:cNvSpPr/>
          <p:nvPr userDrawn="1"/>
        </p:nvSpPr>
        <p:spPr>
          <a:xfrm>
            <a:off x="-24143" y="0"/>
            <a:ext cx="4056393" cy="6858000"/>
          </a:xfrm>
          <a:prstGeom prst="rect">
            <a:avLst/>
          </a:prstGeom>
          <a:gradFill>
            <a:gsLst>
              <a:gs pos="0">
                <a:srgbClr val="38EF7D"/>
              </a:gs>
              <a:gs pos="100000">
                <a:srgbClr val="11998E"/>
              </a:gs>
            </a:gsLst>
            <a:lin ang="54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1B0644-6BE5-3A17-CB9E-03CC0ADBCAC3}"/>
              </a:ext>
            </a:extLst>
          </p:cNvPr>
          <p:cNvSpPr/>
          <p:nvPr userDrawn="1"/>
        </p:nvSpPr>
        <p:spPr>
          <a:xfrm flipV="1">
            <a:off x="-31247" y="0"/>
            <a:ext cx="1804783" cy="6858000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1CABA6-14B3-43D2-ED89-BD749E5AF92A}"/>
              </a:ext>
            </a:extLst>
          </p:cNvPr>
          <p:cNvSpPr txBox="1"/>
          <p:nvPr userDrawn="1"/>
        </p:nvSpPr>
        <p:spPr>
          <a:xfrm rot="16200000">
            <a:off x="-1800908" y="4465666"/>
            <a:ext cx="4173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600" b="1" dirty="0">
                <a:solidFill>
                  <a:schemeClr val="bg1"/>
                </a:solidFill>
              </a:rPr>
              <a:t>FACULTY OF COMPUTER ENGINEERING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6CA6459-D804-2D1E-9BE6-04D9777C2161}"/>
              </a:ext>
            </a:extLst>
          </p:cNvPr>
          <p:cNvGrpSpPr/>
          <p:nvPr userDrawn="1"/>
        </p:nvGrpSpPr>
        <p:grpSpPr>
          <a:xfrm>
            <a:off x="4479985" y="131938"/>
            <a:ext cx="3232030" cy="768394"/>
            <a:chOff x="4280055" y="84406"/>
            <a:chExt cx="3631889" cy="863458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55D6C41E-6B27-7E5A-648B-DD401B12DFC5}"/>
                </a:ext>
              </a:extLst>
            </p:cNvPr>
            <p:cNvSpPr/>
            <p:nvPr userDrawn="1"/>
          </p:nvSpPr>
          <p:spPr>
            <a:xfrm>
              <a:off x="4280055" y="155868"/>
              <a:ext cx="3631889" cy="71764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38EF7D"/>
                </a:gs>
                <a:gs pos="100000">
                  <a:srgbClr val="752AFF"/>
                </a:gs>
              </a:gsLst>
              <a:lin ang="2700000" scaled="1"/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B567EB7E-D89E-FE6D-1F1D-A9C48547288A}"/>
                </a:ext>
              </a:extLst>
            </p:cNvPr>
            <p:cNvSpPr/>
            <p:nvPr userDrawn="1"/>
          </p:nvSpPr>
          <p:spPr>
            <a:xfrm>
              <a:off x="4345594" y="214327"/>
              <a:ext cx="3500812" cy="6007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15" name="Picture 14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49BDC9CC-F359-3B37-10BB-43B8820735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15084" y="84406"/>
              <a:ext cx="871486" cy="863458"/>
            </a:xfrm>
            <a:prstGeom prst="rect">
              <a:avLst/>
            </a:prstGeom>
          </p:spPr>
        </p:pic>
        <p:pic>
          <p:nvPicPr>
            <p:cNvPr id="16" name="Picture 15" descr="A picture containing clipart, vector graphics&#10;&#10;Description automatically generated">
              <a:extLst>
                <a:ext uri="{FF2B5EF4-FFF2-40B4-BE49-F238E27FC236}">
                  <a16:creationId xmlns:a16="http://schemas.microsoft.com/office/drawing/2014/main" id="{D9063C0E-6124-70AB-5990-6A8D28B5DA3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05430" y="111027"/>
              <a:ext cx="979518" cy="810216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B48FC94-0045-6DC4-777D-4F5E40C1D399}"/>
              </a:ext>
            </a:extLst>
          </p:cNvPr>
          <p:cNvGrpSpPr/>
          <p:nvPr userDrawn="1"/>
        </p:nvGrpSpPr>
        <p:grpSpPr>
          <a:xfrm>
            <a:off x="11508226" y="243069"/>
            <a:ext cx="546132" cy="546132"/>
            <a:chOff x="11082048" y="197383"/>
            <a:chExt cx="486579" cy="486579"/>
          </a:xfrm>
          <a:gradFill>
            <a:gsLst>
              <a:gs pos="0">
                <a:srgbClr val="38EF7D">
                  <a:alpha val="65273"/>
                </a:srgbClr>
              </a:gs>
              <a:gs pos="100000">
                <a:srgbClr val="11998E">
                  <a:alpha val="65000"/>
                </a:srgbClr>
              </a:gs>
            </a:gsLst>
            <a:lin ang="2700000" scaled="1"/>
          </a:gra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9120F02-27FC-FEC5-707D-FDA64409C1B6}"/>
                </a:ext>
              </a:extLst>
            </p:cNvPr>
            <p:cNvSpPr/>
            <p:nvPr userDrawn="1"/>
          </p:nvSpPr>
          <p:spPr>
            <a:xfrm>
              <a:off x="11082048" y="197383"/>
              <a:ext cx="486579" cy="4865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3BF5235-1626-C61A-115C-C67CC9015074}"/>
                </a:ext>
              </a:extLst>
            </p:cNvPr>
            <p:cNvSpPr/>
            <p:nvPr userDrawn="1"/>
          </p:nvSpPr>
          <p:spPr>
            <a:xfrm>
              <a:off x="11215170" y="330505"/>
              <a:ext cx="220337" cy="2203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09692" y="332284"/>
            <a:ext cx="27432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A5FA796-6DE2-7146-15EE-C9B175F7F587}"/>
              </a:ext>
            </a:extLst>
          </p:cNvPr>
          <p:cNvSpPr/>
          <p:nvPr userDrawn="1"/>
        </p:nvSpPr>
        <p:spPr>
          <a:xfrm>
            <a:off x="1136821" y="1450428"/>
            <a:ext cx="10210628" cy="4289654"/>
          </a:xfrm>
          <a:prstGeom prst="roundRect">
            <a:avLst>
              <a:gd name="adj" fmla="val 2701"/>
            </a:avLst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388E92E-709B-64D5-4BEC-56AE8C45F3A5}"/>
              </a:ext>
            </a:extLst>
          </p:cNvPr>
          <p:cNvSpPr/>
          <p:nvPr userDrawn="1"/>
        </p:nvSpPr>
        <p:spPr>
          <a:xfrm>
            <a:off x="1136821" y="1450428"/>
            <a:ext cx="10210628" cy="4289654"/>
          </a:xfrm>
          <a:prstGeom prst="roundRect">
            <a:avLst>
              <a:gd name="adj" fmla="val 2701"/>
            </a:avLst>
          </a:prstGeom>
          <a:gradFill>
            <a:gsLst>
              <a:gs pos="0">
                <a:srgbClr val="38EF7D">
                  <a:alpha val="40000"/>
                </a:srgbClr>
              </a:gs>
              <a:gs pos="100000">
                <a:srgbClr val="11998E">
                  <a:alpha val="40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362" y="2425382"/>
            <a:ext cx="9177548" cy="1505953"/>
          </a:xfrm>
          <a:prstGeom prst="rect">
            <a:avLst/>
          </a:prstGeom>
          <a:noFill/>
          <a:ln w="12700">
            <a:noFill/>
          </a:ln>
          <a:effectLst/>
        </p:spPr>
        <p:txBody>
          <a:bodyPr anchor="ctr">
            <a:normAutofit/>
          </a:bodyPr>
          <a:lstStyle>
            <a:lvl1pPr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3362" y="4108231"/>
            <a:ext cx="5564835" cy="7419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4340540A-BFD6-C001-24D2-E0A446DCF91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653362" y="561276"/>
            <a:ext cx="2052637" cy="1785937"/>
          </a:xfrm>
        </p:spPr>
        <p:txBody>
          <a:bodyPr>
            <a:noAutofit/>
          </a:bodyPr>
          <a:lstStyle>
            <a:lvl1pPr marL="0" indent="0">
              <a:buNone/>
              <a:defRPr sz="11500" b="1">
                <a:solidFill>
                  <a:schemeClr val="bg1">
                    <a:alpha val="65236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VN" dirty="0"/>
              <a:t>01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801A917-2F30-C5E0-9749-96D2AA3258C3}"/>
              </a:ext>
            </a:extLst>
          </p:cNvPr>
          <p:cNvSpPr/>
          <p:nvPr userDrawn="1"/>
        </p:nvSpPr>
        <p:spPr>
          <a:xfrm>
            <a:off x="0" y="1418"/>
            <a:ext cx="12194479" cy="6863661"/>
          </a:xfrm>
          <a:custGeom>
            <a:avLst/>
            <a:gdLst>
              <a:gd name="connsiteX0" fmla="*/ 0 w 12194479"/>
              <a:gd name="connsiteY0" fmla="*/ 6598375 h 6863661"/>
              <a:gd name="connsiteX1" fmla="*/ 262456 w 12194479"/>
              <a:gd name="connsiteY1" fmla="*/ 6860831 h 6863661"/>
              <a:gd name="connsiteX2" fmla="*/ 11932023 w 12194479"/>
              <a:gd name="connsiteY2" fmla="*/ 6860831 h 6863661"/>
              <a:gd name="connsiteX3" fmla="*/ 12194479 w 12194479"/>
              <a:gd name="connsiteY3" fmla="*/ 6598375 h 6863661"/>
              <a:gd name="connsiteX4" fmla="*/ 12194479 w 12194479"/>
              <a:gd name="connsiteY4" fmla="*/ 6863661 h 6863661"/>
              <a:gd name="connsiteX5" fmla="*/ 0 w 12194479"/>
              <a:gd name="connsiteY5" fmla="*/ 6863661 h 6863661"/>
              <a:gd name="connsiteX6" fmla="*/ 0 w 12194479"/>
              <a:gd name="connsiteY6" fmla="*/ 0 h 6863661"/>
              <a:gd name="connsiteX7" fmla="*/ 12194479 w 12194479"/>
              <a:gd name="connsiteY7" fmla="*/ 0 h 6863661"/>
              <a:gd name="connsiteX8" fmla="*/ 12194479 w 12194479"/>
              <a:gd name="connsiteY8" fmla="*/ 265287 h 6863661"/>
              <a:gd name="connsiteX9" fmla="*/ 11932023 w 12194479"/>
              <a:gd name="connsiteY9" fmla="*/ 2831 h 6863661"/>
              <a:gd name="connsiteX10" fmla="*/ 262456 w 12194479"/>
              <a:gd name="connsiteY10" fmla="*/ 2831 h 6863661"/>
              <a:gd name="connsiteX11" fmla="*/ 0 w 12194479"/>
              <a:gd name="connsiteY11" fmla="*/ 265287 h 6863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4479" h="6863661">
                <a:moveTo>
                  <a:pt x="0" y="6598375"/>
                </a:moveTo>
                <a:cubicBezTo>
                  <a:pt x="0" y="6743325"/>
                  <a:pt x="117506" y="6860831"/>
                  <a:pt x="262456" y="6860831"/>
                </a:cubicBezTo>
                <a:lnTo>
                  <a:pt x="11932023" y="6860831"/>
                </a:lnTo>
                <a:cubicBezTo>
                  <a:pt x="12076973" y="6860831"/>
                  <a:pt x="12194479" y="6743325"/>
                  <a:pt x="12194479" y="6598375"/>
                </a:cubicBezTo>
                <a:lnTo>
                  <a:pt x="12194479" y="6863661"/>
                </a:lnTo>
                <a:lnTo>
                  <a:pt x="0" y="6863661"/>
                </a:lnTo>
                <a:close/>
                <a:moveTo>
                  <a:pt x="0" y="0"/>
                </a:moveTo>
                <a:lnTo>
                  <a:pt x="12194479" y="0"/>
                </a:lnTo>
                <a:lnTo>
                  <a:pt x="12194479" y="265287"/>
                </a:lnTo>
                <a:cubicBezTo>
                  <a:pt x="12194479" y="120337"/>
                  <a:pt x="12076973" y="2831"/>
                  <a:pt x="11932023" y="2831"/>
                </a:cubicBezTo>
                <a:lnTo>
                  <a:pt x="262456" y="2831"/>
                </a:lnTo>
                <a:cubicBezTo>
                  <a:pt x="117506" y="2831"/>
                  <a:pt x="0" y="120337"/>
                  <a:pt x="0" y="26528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000" y="1036767"/>
            <a:ext cx="10980000" cy="890663"/>
          </a:xfrm>
        </p:spPr>
        <p:txBody>
          <a:bodyPr/>
          <a:lstStyle>
            <a:lvl1pPr marL="0" indent="0">
              <a:buFont typeface="+mj-lt"/>
              <a:buNone/>
              <a:defRPr b="1">
                <a:gradFill flip="none" rotWithShape="1">
                  <a:gsLst>
                    <a:gs pos="0">
                      <a:schemeClr val="accent4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000" y="2020279"/>
            <a:ext cx="10980000" cy="4156684"/>
          </a:xfrm>
        </p:spPr>
        <p:txBody>
          <a:bodyPr/>
          <a:lstStyle>
            <a:lvl1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3164" y="6356350"/>
            <a:ext cx="2743200" cy="365125"/>
          </a:xfrm>
        </p:spPr>
        <p:txBody>
          <a:bodyPr/>
          <a:lstStyle/>
          <a:p>
            <a:fld id="{A4B08D6D-E5AB-054C-8BBA-2EAE96362CB2}" type="datetime3">
              <a:rPr lang="en-US" smtClean="0"/>
              <a:t>4 May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33564" y="6356350"/>
            <a:ext cx="4114800" cy="365125"/>
          </a:xfrm>
        </p:spPr>
        <p:txBody>
          <a:bodyPr/>
          <a:lstStyle/>
          <a:p>
            <a:r>
              <a:rPr lang="en-US"/>
              <a:t>Copyrights 2024 CE-UIT. All Rights Reserved.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7F0F65-AD9D-F4EF-651A-F8557E5CEDEF}"/>
              </a:ext>
            </a:extLst>
          </p:cNvPr>
          <p:cNvSpPr/>
          <p:nvPr userDrawn="1"/>
        </p:nvSpPr>
        <p:spPr>
          <a:xfrm rot="5400000">
            <a:off x="5778985" y="-5780045"/>
            <a:ext cx="631552" cy="12194479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792619-8016-D1B1-D5B6-0463FC873115}"/>
              </a:ext>
            </a:extLst>
          </p:cNvPr>
          <p:cNvSpPr/>
          <p:nvPr userDrawn="1"/>
        </p:nvSpPr>
        <p:spPr>
          <a:xfrm rot="5400000" flipV="1">
            <a:off x="5780224" y="-5781463"/>
            <a:ext cx="631552" cy="12194479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t="2756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34CFDC-8819-F613-CB53-B010209F03B3}"/>
              </a:ext>
            </a:extLst>
          </p:cNvPr>
          <p:cNvSpPr txBox="1"/>
          <p:nvPr userDrawn="1"/>
        </p:nvSpPr>
        <p:spPr>
          <a:xfrm>
            <a:off x="240281" y="141423"/>
            <a:ext cx="7420291" cy="337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600" b="1" dirty="0">
                <a:solidFill>
                  <a:schemeClr val="bg1"/>
                </a:solidFill>
              </a:rPr>
              <a:t>FACULTY OF COMPUTER ENGINEERING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47D5C7-4917-CA09-77DC-A3EC771CB75C}"/>
              </a:ext>
            </a:extLst>
          </p:cNvPr>
          <p:cNvGrpSpPr/>
          <p:nvPr userDrawn="1"/>
        </p:nvGrpSpPr>
        <p:grpSpPr>
          <a:xfrm>
            <a:off x="4479985" y="241694"/>
            <a:ext cx="3232030" cy="768394"/>
            <a:chOff x="4280055" y="84406"/>
            <a:chExt cx="3631889" cy="86345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8D4D6A6-CC45-52A4-171D-81125CDEE0BB}"/>
                </a:ext>
              </a:extLst>
            </p:cNvPr>
            <p:cNvSpPr/>
            <p:nvPr userDrawn="1"/>
          </p:nvSpPr>
          <p:spPr>
            <a:xfrm>
              <a:off x="4280055" y="155868"/>
              <a:ext cx="3631889" cy="71764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38EF7D"/>
                </a:gs>
                <a:gs pos="100000">
                  <a:srgbClr val="752AFF"/>
                </a:gs>
              </a:gsLst>
              <a:lin ang="2700000" scaled="1"/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10A2D28-A8FF-8313-ADCB-2B72C390FACF}"/>
                </a:ext>
              </a:extLst>
            </p:cNvPr>
            <p:cNvSpPr/>
            <p:nvPr userDrawn="1"/>
          </p:nvSpPr>
          <p:spPr>
            <a:xfrm>
              <a:off x="4345594" y="214327"/>
              <a:ext cx="3500812" cy="6007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13" name="Picture 12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1E73120D-A83C-0746-0C19-5132936E24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15084" y="84406"/>
              <a:ext cx="871486" cy="863458"/>
            </a:xfrm>
            <a:prstGeom prst="rect">
              <a:avLst/>
            </a:prstGeom>
          </p:spPr>
        </p:pic>
        <p:pic>
          <p:nvPicPr>
            <p:cNvPr id="14" name="Picture 13" descr="A picture containing clipart, vector graphics&#10;&#10;Description automatically generated">
              <a:extLst>
                <a:ext uri="{FF2B5EF4-FFF2-40B4-BE49-F238E27FC236}">
                  <a16:creationId xmlns:a16="http://schemas.microsoft.com/office/drawing/2014/main" id="{FF279D30-BA02-4EF4-72A0-69A0DFA1F18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05430" y="111027"/>
              <a:ext cx="979518" cy="810216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5A5037-1013-FEAC-916D-D7685B8E78E3}"/>
              </a:ext>
            </a:extLst>
          </p:cNvPr>
          <p:cNvGrpSpPr/>
          <p:nvPr userDrawn="1"/>
        </p:nvGrpSpPr>
        <p:grpSpPr>
          <a:xfrm>
            <a:off x="11508226" y="6270255"/>
            <a:ext cx="546132" cy="546132"/>
            <a:chOff x="11082048" y="197383"/>
            <a:chExt cx="486579" cy="486579"/>
          </a:xfrm>
          <a:gradFill>
            <a:gsLst>
              <a:gs pos="0">
                <a:srgbClr val="38EF7D">
                  <a:alpha val="65273"/>
                </a:srgbClr>
              </a:gs>
              <a:gs pos="100000">
                <a:srgbClr val="11998E">
                  <a:alpha val="65000"/>
                </a:srgbClr>
              </a:gs>
            </a:gsLst>
            <a:lin ang="2700000" scaled="1"/>
          </a:gradFill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6836040-223F-32E9-6652-247D1B1776AC}"/>
                </a:ext>
              </a:extLst>
            </p:cNvPr>
            <p:cNvSpPr/>
            <p:nvPr userDrawn="1"/>
          </p:nvSpPr>
          <p:spPr>
            <a:xfrm>
              <a:off x="11082048" y="197383"/>
              <a:ext cx="486579" cy="4865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C7C8B3B-CA71-8CB4-C831-5785E5171D6A}"/>
                </a:ext>
              </a:extLst>
            </p:cNvPr>
            <p:cNvSpPr/>
            <p:nvPr userDrawn="1"/>
          </p:nvSpPr>
          <p:spPr>
            <a:xfrm>
              <a:off x="11215170" y="330505"/>
              <a:ext cx="220337" cy="2203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422944" y="6356350"/>
            <a:ext cx="27432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DCEAF726-95E1-8A34-13F1-109FB98C6990}"/>
              </a:ext>
            </a:extLst>
          </p:cNvPr>
          <p:cNvSpPr/>
          <p:nvPr userDrawn="1"/>
        </p:nvSpPr>
        <p:spPr>
          <a:xfrm>
            <a:off x="0" y="1418"/>
            <a:ext cx="12194479" cy="6863661"/>
          </a:xfrm>
          <a:custGeom>
            <a:avLst/>
            <a:gdLst>
              <a:gd name="connsiteX0" fmla="*/ 0 w 12194479"/>
              <a:gd name="connsiteY0" fmla="*/ 6598375 h 6863661"/>
              <a:gd name="connsiteX1" fmla="*/ 262456 w 12194479"/>
              <a:gd name="connsiteY1" fmla="*/ 6860831 h 6863661"/>
              <a:gd name="connsiteX2" fmla="*/ 11932023 w 12194479"/>
              <a:gd name="connsiteY2" fmla="*/ 6860831 h 6863661"/>
              <a:gd name="connsiteX3" fmla="*/ 12194479 w 12194479"/>
              <a:gd name="connsiteY3" fmla="*/ 6598375 h 6863661"/>
              <a:gd name="connsiteX4" fmla="*/ 12194479 w 12194479"/>
              <a:gd name="connsiteY4" fmla="*/ 6863661 h 6863661"/>
              <a:gd name="connsiteX5" fmla="*/ 0 w 12194479"/>
              <a:gd name="connsiteY5" fmla="*/ 6863661 h 6863661"/>
              <a:gd name="connsiteX6" fmla="*/ 0 w 12194479"/>
              <a:gd name="connsiteY6" fmla="*/ 0 h 6863661"/>
              <a:gd name="connsiteX7" fmla="*/ 12194479 w 12194479"/>
              <a:gd name="connsiteY7" fmla="*/ 0 h 6863661"/>
              <a:gd name="connsiteX8" fmla="*/ 12194479 w 12194479"/>
              <a:gd name="connsiteY8" fmla="*/ 265287 h 6863661"/>
              <a:gd name="connsiteX9" fmla="*/ 11932023 w 12194479"/>
              <a:gd name="connsiteY9" fmla="*/ 2831 h 6863661"/>
              <a:gd name="connsiteX10" fmla="*/ 262456 w 12194479"/>
              <a:gd name="connsiteY10" fmla="*/ 2831 h 6863661"/>
              <a:gd name="connsiteX11" fmla="*/ 0 w 12194479"/>
              <a:gd name="connsiteY11" fmla="*/ 265287 h 6863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4479" h="6863661">
                <a:moveTo>
                  <a:pt x="0" y="6598375"/>
                </a:moveTo>
                <a:cubicBezTo>
                  <a:pt x="0" y="6743325"/>
                  <a:pt x="117506" y="6860831"/>
                  <a:pt x="262456" y="6860831"/>
                </a:cubicBezTo>
                <a:lnTo>
                  <a:pt x="11932023" y="6860831"/>
                </a:lnTo>
                <a:cubicBezTo>
                  <a:pt x="12076973" y="6860831"/>
                  <a:pt x="12194479" y="6743325"/>
                  <a:pt x="12194479" y="6598375"/>
                </a:cubicBezTo>
                <a:lnTo>
                  <a:pt x="12194479" y="6863661"/>
                </a:lnTo>
                <a:lnTo>
                  <a:pt x="0" y="6863661"/>
                </a:lnTo>
                <a:close/>
                <a:moveTo>
                  <a:pt x="0" y="0"/>
                </a:moveTo>
                <a:lnTo>
                  <a:pt x="12194479" y="0"/>
                </a:lnTo>
                <a:lnTo>
                  <a:pt x="12194479" y="265287"/>
                </a:lnTo>
                <a:cubicBezTo>
                  <a:pt x="12194479" y="120337"/>
                  <a:pt x="12076973" y="2831"/>
                  <a:pt x="11932023" y="2831"/>
                </a:cubicBezTo>
                <a:lnTo>
                  <a:pt x="262456" y="2831"/>
                </a:lnTo>
                <a:cubicBezTo>
                  <a:pt x="117506" y="2831"/>
                  <a:pt x="0" y="120337"/>
                  <a:pt x="0" y="26528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55042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000" y="1036767"/>
            <a:ext cx="10980000" cy="890663"/>
          </a:xfrm>
        </p:spPr>
        <p:txBody>
          <a:bodyPr/>
          <a:lstStyle>
            <a:lvl1pPr marL="0" indent="0">
              <a:buFont typeface="+mj-lt"/>
              <a:buNone/>
              <a:defRPr b="1">
                <a:gradFill flip="none" rotWithShape="1">
                  <a:gsLst>
                    <a:gs pos="0">
                      <a:schemeClr val="accent4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000" y="2020279"/>
            <a:ext cx="10980000" cy="4156684"/>
          </a:xfrm>
        </p:spPr>
        <p:txBody>
          <a:bodyPr/>
          <a:lstStyle>
            <a:lvl1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3164" y="6356350"/>
            <a:ext cx="2743200" cy="365125"/>
          </a:xfrm>
        </p:spPr>
        <p:txBody>
          <a:bodyPr/>
          <a:lstStyle/>
          <a:p>
            <a:fld id="{A4B08D6D-E5AB-054C-8BBA-2EAE96362CB2}" type="datetime3">
              <a:rPr lang="en-US" smtClean="0"/>
              <a:t>4 May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33564" y="6356350"/>
            <a:ext cx="4114800" cy="365125"/>
          </a:xfrm>
        </p:spPr>
        <p:txBody>
          <a:bodyPr/>
          <a:lstStyle/>
          <a:p>
            <a:r>
              <a:rPr lang="en-US"/>
              <a:t>Copyrights 2024 CE-UIT. All Rights Reserved.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7F0F65-AD9D-F4EF-651A-F8557E5CEDEF}"/>
              </a:ext>
            </a:extLst>
          </p:cNvPr>
          <p:cNvSpPr/>
          <p:nvPr userDrawn="1"/>
        </p:nvSpPr>
        <p:spPr>
          <a:xfrm rot="5400000">
            <a:off x="5778985" y="-5780045"/>
            <a:ext cx="631552" cy="12194479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792619-8016-D1B1-D5B6-0463FC873115}"/>
              </a:ext>
            </a:extLst>
          </p:cNvPr>
          <p:cNvSpPr/>
          <p:nvPr userDrawn="1"/>
        </p:nvSpPr>
        <p:spPr>
          <a:xfrm rot="5400000" flipV="1">
            <a:off x="5780224" y="-5781463"/>
            <a:ext cx="631552" cy="12194479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t="2756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34CFDC-8819-F613-CB53-B010209F03B3}"/>
              </a:ext>
            </a:extLst>
          </p:cNvPr>
          <p:cNvSpPr txBox="1"/>
          <p:nvPr userDrawn="1"/>
        </p:nvSpPr>
        <p:spPr>
          <a:xfrm>
            <a:off x="240281" y="141423"/>
            <a:ext cx="7420291" cy="337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600" b="1" dirty="0">
                <a:solidFill>
                  <a:schemeClr val="bg1"/>
                </a:solidFill>
              </a:rPr>
              <a:t>FACULTY OF COMPUTER ENGINEERING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47D5C7-4917-CA09-77DC-A3EC771CB75C}"/>
              </a:ext>
            </a:extLst>
          </p:cNvPr>
          <p:cNvGrpSpPr/>
          <p:nvPr userDrawn="1"/>
        </p:nvGrpSpPr>
        <p:grpSpPr>
          <a:xfrm>
            <a:off x="4479985" y="241694"/>
            <a:ext cx="3232030" cy="768394"/>
            <a:chOff x="4280055" y="84406"/>
            <a:chExt cx="3631889" cy="86345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8D4D6A6-CC45-52A4-171D-81125CDEE0BB}"/>
                </a:ext>
              </a:extLst>
            </p:cNvPr>
            <p:cNvSpPr/>
            <p:nvPr userDrawn="1"/>
          </p:nvSpPr>
          <p:spPr>
            <a:xfrm>
              <a:off x="4280055" y="155868"/>
              <a:ext cx="3631889" cy="71764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38EF7D"/>
                </a:gs>
                <a:gs pos="100000">
                  <a:srgbClr val="752AFF"/>
                </a:gs>
              </a:gsLst>
              <a:lin ang="2700000" scaled="1"/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10A2D28-A8FF-8313-ADCB-2B72C390FACF}"/>
                </a:ext>
              </a:extLst>
            </p:cNvPr>
            <p:cNvSpPr/>
            <p:nvPr userDrawn="1"/>
          </p:nvSpPr>
          <p:spPr>
            <a:xfrm>
              <a:off x="4345594" y="214327"/>
              <a:ext cx="3500812" cy="6007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13" name="Picture 12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1E73120D-A83C-0746-0C19-5132936E24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15084" y="84406"/>
              <a:ext cx="871486" cy="863458"/>
            </a:xfrm>
            <a:prstGeom prst="rect">
              <a:avLst/>
            </a:prstGeom>
          </p:spPr>
        </p:pic>
        <p:pic>
          <p:nvPicPr>
            <p:cNvPr id="14" name="Picture 13" descr="A picture containing clipart, vector graphics&#10;&#10;Description automatically generated">
              <a:extLst>
                <a:ext uri="{FF2B5EF4-FFF2-40B4-BE49-F238E27FC236}">
                  <a16:creationId xmlns:a16="http://schemas.microsoft.com/office/drawing/2014/main" id="{FF279D30-BA02-4EF4-72A0-69A0DFA1F18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05430" y="111027"/>
              <a:ext cx="979518" cy="810216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5A5037-1013-FEAC-916D-D7685B8E78E3}"/>
              </a:ext>
            </a:extLst>
          </p:cNvPr>
          <p:cNvGrpSpPr/>
          <p:nvPr userDrawn="1"/>
        </p:nvGrpSpPr>
        <p:grpSpPr>
          <a:xfrm>
            <a:off x="11508226" y="6270255"/>
            <a:ext cx="546132" cy="546132"/>
            <a:chOff x="11082048" y="197383"/>
            <a:chExt cx="486579" cy="486579"/>
          </a:xfrm>
          <a:gradFill>
            <a:gsLst>
              <a:gs pos="0">
                <a:srgbClr val="38EF7D">
                  <a:alpha val="65273"/>
                </a:srgbClr>
              </a:gs>
              <a:gs pos="100000">
                <a:srgbClr val="11998E">
                  <a:alpha val="65000"/>
                </a:srgbClr>
              </a:gs>
            </a:gsLst>
            <a:lin ang="2700000" scaled="1"/>
          </a:gradFill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6836040-223F-32E9-6652-247D1B1776AC}"/>
                </a:ext>
              </a:extLst>
            </p:cNvPr>
            <p:cNvSpPr/>
            <p:nvPr userDrawn="1"/>
          </p:nvSpPr>
          <p:spPr>
            <a:xfrm>
              <a:off x="11082048" y="197383"/>
              <a:ext cx="486579" cy="4865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C7C8B3B-CA71-8CB4-C831-5785E5171D6A}"/>
                </a:ext>
              </a:extLst>
            </p:cNvPr>
            <p:cNvSpPr/>
            <p:nvPr userDrawn="1"/>
          </p:nvSpPr>
          <p:spPr>
            <a:xfrm>
              <a:off x="11215170" y="330505"/>
              <a:ext cx="220337" cy="2203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422944" y="6356350"/>
            <a:ext cx="27432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DCEAF726-95E1-8A34-13F1-109FB98C6990}"/>
              </a:ext>
            </a:extLst>
          </p:cNvPr>
          <p:cNvSpPr/>
          <p:nvPr userDrawn="1"/>
        </p:nvSpPr>
        <p:spPr>
          <a:xfrm>
            <a:off x="0" y="1418"/>
            <a:ext cx="12194479" cy="6863661"/>
          </a:xfrm>
          <a:custGeom>
            <a:avLst/>
            <a:gdLst>
              <a:gd name="connsiteX0" fmla="*/ 0 w 12194479"/>
              <a:gd name="connsiteY0" fmla="*/ 6598375 h 6863661"/>
              <a:gd name="connsiteX1" fmla="*/ 262456 w 12194479"/>
              <a:gd name="connsiteY1" fmla="*/ 6860831 h 6863661"/>
              <a:gd name="connsiteX2" fmla="*/ 11932023 w 12194479"/>
              <a:gd name="connsiteY2" fmla="*/ 6860831 h 6863661"/>
              <a:gd name="connsiteX3" fmla="*/ 12194479 w 12194479"/>
              <a:gd name="connsiteY3" fmla="*/ 6598375 h 6863661"/>
              <a:gd name="connsiteX4" fmla="*/ 12194479 w 12194479"/>
              <a:gd name="connsiteY4" fmla="*/ 6863661 h 6863661"/>
              <a:gd name="connsiteX5" fmla="*/ 0 w 12194479"/>
              <a:gd name="connsiteY5" fmla="*/ 6863661 h 6863661"/>
              <a:gd name="connsiteX6" fmla="*/ 0 w 12194479"/>
              <a:gd name="connsiteY6" fmla="*/ 0 h 6863661"/>
              <a:gd name="connsiteX7" fmla="*/ 12194479 w 12194479"/>
              <a:gd name="connsiteY7" fmla="*/ 0 h 6863661"/>
              <a:gd name="connsiteX8" fmla="*/ 12194479 w 12194479"/>
              <a:gd name="connsiteY8" fmla="*/ 265287 h 6863661"/>
              <a:gd name="connsiteX9" fmla="*/ 11932023 w 12194479"/>
              <a:gd name="connsiteY9" fmla="*/ 2831 h 6863661"/>
              <a:gd name="connsiteX10" fmla="*/ 262456 w 12194479"/>
              <a:gd name="connsiteY10" fmla="*/ 2831 h 6863661"/>
              <a:gd name="connsiteX11" fmla="*/ 0 w 12194479"/>
              <a:gd name="connsiteY11" fmla="*/ 265287 h 6863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4479" h="6863661">
                <a:moveTo>
                  <a:pt x="0" y="6598375"/>
                </a:moveTo>
                <a:cubicBezTo>
                  <a:pt x="0" y="6743325"/>
                  <a:pt x="117506" y="6860831"/>
                  <a:pt x="262456" y="6860831"/>
                </a:cubicBezTo>
                <a:lnTo>
                  <a:pt x="11932023" y="6860831"/>
                </a:lnTo>
                <a:cubicBezTo>
                  <a:pt x="12076973" y="6860831"/>
                  <a:pt x="12194479" y="6743325"/>
                  <a:pt x="12194479" y="6598375"/>
                </a:cubicBezTo>
                <a:lnTo>
                  <a:pt x="12194479" y="6863661"/>
                </a:lnTo>
                <a:lnTo>
                  <a:pt x="0" y="6863661"/>
                </a:lnTo>
                <a:close/>
                <a:moveTo>
                  <a:pt x="0" y="0"/>
                </a:moveTo>
                <a:lnTo>
                  <a:pt x="12194479" y="0"/>
                </a:lnTo>
                <a:lnTo>
                  <a:pt x="12194479" y="265287"/>
                </a:lnTo>
                <a:cubicBezTo>
                  <a:pt x="12194479" y="120337"/>
                  <a:pt x="12076973" y="2831"/>
                  <a:pt x="11932023" y="2831"/>
                </a:cubicBezTo>
                <a:lnTo>
                  <a:pt x="262456" y="2831"/>
                </a:lnTo>
                <a:cubicBezTo>
                  <a:pt x="117506" y="2831"/>
                  <a:pt x="0" y="120337"/>
                  <a:pt x="0" y="26528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4280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000" y="1036767"/>
            <a:ext cx="10980000" cy="890663"/>
          </a:xfrm>
        </p:spPr>
        <p:txBody>
          <a:bodyPr/>
          <a:lstStyle>
            <a:lvl1pPr marL="0" indent="0">
              <a:buFont typeface="+mj-lt"/>
              <a:buNone/>
              <a:defRPr b="1">
                <a:gradFill flip="none" rotWithShape="1">
                  <a:gsLst>
                    <a:gs pos="0">
                      <a:schemeClr val="accent4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000" y="2020279"/>
            <a:ext cx="10980000" cy="4156684"/>
          </a:xfrm>
        </p:spPr>
        <p:txBody>
          <a:bodyPr/>
          <a:lstStyle>
            <a:lvl1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3164" y="6356350"/>
            <a:ext cx="2743200" cy="365125"/>
          </a:xfrm>
        </p:spPr>
        <p:txBody>
          <a:bodyPr/>
          <a:lstStyle/>
          <a:p>
            <a:fld id="{A4B08D6D-E5AB-054C-8BBA-2EAE96362CB2}" type="datetime3">
              <a:rPr lang="en-US" smtClean="0"/>
              <a:t>4 May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33564" y="6356350"/>
            <a:ext cx="4114800" cy="365125"/>
          </a:xfrm>
        </p:spPr>
        <p:txBody>
          <a:bodyPr/>
          <a:lstStyle/>
          <a:p>
            <a:r>
              <a:rPr lang="en-US"/>
              <a:t>Copyrights 2024 CE-UIT. All Rights Reserved.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7F0F65-AD9D-F4EF-651A-F8557E5CEDEF}"/>
              </a:ext>
            </a:extLst>
          </p:cNvPr>
          <p:cNvSpPr/>
          <p:nvPr userDrawn="1"/>
        </p:nvSpPr>
        <p:spPr>
          <a:xfrm rot="5400000">
            <a:off x="5778985" y="-5780045"/>
            <a:ext cx="631552" cy="12194479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792619-8016-D1B1-D5B6-0463FC873115}"/>
              </a:ext>
            </a:extLst>
          </p:cNvPr>
          <p:cNvSpPr/>
          <p:nvPr userDrawn="1"/>
        </p:nvSpPr>
        <p:spPr>
          <a:xfrm rot="5400000" flipV="1">
            <a:off x="5780224" y="-5781463"/>
            <a:ext cx="631552" cy="12194479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t="2756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34CFDC-8819-F613-CB53-B010209F03B3}"/>
              </a:ext>
            </a:extLst>
          </p:cNvPr>
          <p:cNvSpPr txBox="1"/>
          <p:nvPr userDrawn="1"/>
        </p:nvSpPr>
        <p:spPr>
          <a:xfrm>
            <a:off x="240281" y="141423"/>
            <a:ext cx="7420291" cy="337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600" b="1" dirty="0">
                <a:solidFill>
                  <a:schemeClr val="bg1"/>
                </a:solidFill>
              </a:rPr>
              <a:t>FACULTY OF COMPUTER ENGINEERING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47D5C7-4917-CA09-77DC-A3EC771CB75C}"/>
              </a:ext>
            </a:extLst>
          </p:cNvPr>
          <p:cNvGrpSpPr/>
          <p:nvPr userDrawn="1"/>
        </p:nvGrpSpPr>
        <p:grpSpPr>
          <a:xfrm>
            <a:off x="4479985" y="241694"/>
            <a:ext cx="3232030" cy="768394"/>
            <a:chOff x="4280055" y="84406"/>
            <a:chExt cx="3631889" cy="86345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8D4D6A6-CC45-52A4-171D-81125CDEE0BB}"/>
                </a:ext>
              </a:extLst>
            </p:cNvPr>
            <p:cNvSpPr/>
            <p:nvPr userDrawn="1"/>
          </p:nvSpPr>
          <p:spPr>
            <a:xfrm>
              <a:off x="4280055" y="155868"/>
              <a:ext cx="3631889" cy="71764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38EF7D"/>
                </a:gs>
                <a:gs pos="100000">
                  <a:srgbClr val="752AFF"/>
                </a:gs>
              </a:gsLst>
              <a:lin ang="2700000" scaled="1"/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10A2D28-A8FF-8313-ADCB-2B72C390FACF}"/>
                </a:ext>
              </a:extLst>
            </p:cNvPr>
            <p:cNvSpPr/>
            <p:nvPr userDrawn="1"/>
          </p:nvSpPr>
          <p:spPr>
            <a:xfrm>
              <a:off x="4345594" y="214327"/>
              <a:ext cx="3500812" cy="6007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13" name="Picture 12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1E73120D-A83C-0746-0C19-5132936E24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15084" y="84406"/>
              <a:ext cx="871486" cy="863458"/>
            </a:xfrm>
            <a:prstGeom prst="rect">
              <a:avLst/>
            </a:prstGeom>
          </p:spPr>
        </p:pic>
        <p:pic>
          <p:nvPicPr>
            <p:cNvPr id="14" name="Picture 13" descr="A picture containing clipart, vector graphics&#10;&#10;Description automatically generated">
              <a:extLst>
                <a:ext uri="{FF2B5EF4-FFF2-40B4-BE49-F238E27FC236}">
                  <a16:creationId xmlns:a16="http://schemas.microsoft.com/office/drawing/2014/main" id="{FF279D30-BA02-4EF4-72A0-69A0DFA1F18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05430" y="111027"/>
              <a:ext cx="979518" cy="810216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5A5037-1013-FEAC-916D-D7685B8E78E3}"/>
              </a:ext>
            </a:extLst>
          </p:cNvPr>
          <p:cNvGrpSpPr/>
          <p:nvPr userDrawn="1"/>
        </p:nvGrpSpPr>
        <p:grpSpPr>
          <a:xfrm>
            <a:off x="11508226" y="6270255"/>
            <a:ext cx="546132" cy="546132"/>
            <a:chOff x="11082048" y="197383"/>
            <a:chExt cx="486579" cy="486579"/>
          </a:xfrm>
          <a:gradFill>
            <a:gsLst>
              <a:gs pos="0">
                <a:srgbClr val="38EF7D">
                  <a:alpha val="65273"/>
                </a:srgbClr>
              </a:gs>
              <a:gs pos="100000">
                <a:srgbClr val="11998E">
                  <a:alpha val="65000"/>
                </a:srgbClr>
              </a:gs>
            </a:gsLst>
            <a:lin ang="2700000" scaled="1"/>
          </a:gradFill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6836040-223F-32E9-6652-247D1B1776AC}"/>
                </a:ext>
              </a:extLst>
            </p:cNvPr>
            <p:cNvSpPr/>
            <p:nvPr userDrawn="1"/>
          </p:nvSpPr>
          <p:spPr>
            <a:xfrm>
              <a:off x="11082048" y="197383"/>
              <a:ext cx="486579" cy="4865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C7C8B3B-CA71-8CB4-C831-5785E5171D6A}"/>
                </a:ext>
              </a:extLst>
            </p:cNvPr>
            <p:cNvSpPr/>
            <p:nvPr userDrawn="1"/>
          </p:nvSpPr>
          <p:spPr>
            <a:xfrm>
              <a:off x="11215170" y="330505"/>
              <a:ext cx="220337" cy="2203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422944" y="6356350"/>
            <a:ext cx="27432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DCEAF726-95E1-8A34-13F1-109FB98C6990}"/>
              </a:ext>
            </a:extLst>
          </p:cNvPr>
          <p:cNvSpPr/>
          <p:nvPr userDrawn="1"/>
        </p:nvSpPr>
        <p:spPr>
          <a:xfrm>
            <a:off x="0" y="1418"/>
            <a:ext cx="12194479" cy="6863661"/>
          </a:xfrm>
          <a:custGeom>
            <a:avLst/>
            <a:gdLst>
              <a:gd name="connsiteX0" fmla="*/ 0 w 12194479"/>
              <a:gd name="connsiteY0" fmla="*/ 6598375 h 6863661"/>
              <a:gd name="connsiteX1" fmla="*/ 262456 w 12194479"/>
              <a:gd name="connsiteY1" fmla="*/ 6860831 h 6863661"/>
              <a:gd name="connsiteX2" fmla="*/ 11932023 w 12194479"/>
              <a:gd name="connsiteY2" fmla="*/ 6860831 h 6863661"/>
              <a:gd name="connsiteX3" fmla="*/ 12194479 w 12194479"/>
              <a:gd name="connsiteY3" fmla="*/ 6598375 h 6863661"/>
              <a:gd name="connsiteX4" fmla="*/ 12194479 w 12194479"/>
              <a:gd name="connsiteY4" fmla="*/ 6863661 h 6863661"/>
              <a:gd name="connsiteX5" fmla="*/ 0 w 12194479"/>
              <a:gd name="connsiteY5" fmla="*/ 6863661 h 6863661"/>
              <a:gd name="connsiteX6" fmla="*/ 0 w 12194479"/>
              <a:gd name="connsiteY6" fmla="*/ 0 h 6863661"/>
              <a:gd name="connsiteX7" fmla="*/ 12194479 w 12194479"/>
              <a:gd name="connsiteY7" fmla="*/ 0 h 6863661"/>
              <a:gd name="connsiteX8" fmla="*/ 12194479 w 12194479"/>
              <a:gd name="connsiteY8" fmla="*/ 265287 h 6863661"/>
              <a:gd name="connsiteX9" fmla="*/ 11932023 w 12194479"/>
              <a:gd name="connsiteY9" fmla="*/ 2831 h 6863661"/>
              <a:gd name="connsiteX10" fmla="*/ 262456 w 12194479"/>
              <a:gd name="connsiteY10" fmla="*/ 2831 h 6863661"/>
              <a:gd name="connsiteX11" fmla="*/ 0 w 12194479"/>
              <a:gd name="connsiteY11" fmla="*/ 265287 h 6863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4479" h="6863661">
                <a:moveTo>
                  <a:pt x="0" y="6598375"/>
                </a:moveTo>
                <a:cubicBezTo>
                  <a:pt x="0" y="6743325"/>
                  <a:pt x="117506" y="6860831"/>
                  <a:pt x="262456" y="6860831"/>
                </a:cubicBezTo>
                <a:lnTo>
                  <a:pt x="11932023" y="6860831"/>
                </a:lnTo>
                <a:cubicBezTo>
                  <a:pt x="12076973" y="6860831"/>
                  <a:pt x="12194479" y="6743325"/>
                  <a:pt x="12194479" y="6598375"/>
                </a:cubicBezTo>
                <a:lnTo>
                  <a:pt x="12194479" y="6863661"/>
                </a:lnTo>
                <a:lnTo>
                  <a:pt x="0" y="6863661"/>
                </a:lnTo>
                <a:close/>
                <a:moveTo>
                  <a:pt x="0" y="0"/>
                </a:moveTo>
                <a:lnTo>
                  <a:pt x="12194479" y="0"/>
                </a:lnTo>
                <a:lnTo>
                  <a:pt x="12194479" y="265287"/>
                </a:lnTo>
                <a:cubicBezTo>
                  <a:pt x="12194479" y="120337"/>
                  <a:pt x="12076973" y="2831"/>
                  <a:pt x="11932023" y="2831"/>
                </a:cubicBezTo>
                <a:lnTo>
                  <a:pt x="262456" y="2831"/>
                </a:lnTo>
                <a:cubicBezTo>
                  <a:pt x="117506" y="2831"/>
                  <a:pt x="0" y="120337"/>
                  <a:pt x="0" y="26528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4434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000" y="1036767"/>
            <a:ext cx="10980000" cy="890663"/>
          </a:xfrm>
        </p:spPr>
        <p:txBody>
          <a:bodyPr/>
          <a:lstStyle>
            <a:lvl1pPr marL="0" indent="0">
              <a:buFont typeface="+mj-lt"/>
              <a:buNone/>
              <a:defRPr b="1">
                <a:gradFill flip="none" rotWithShape="1">
                  <a:gsLst>
                    <a:gs pos="0">
                      <a:schemeClr val="accent4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000" y="2020279"/>
            <a:ext cx="10980000" cy="4156684"/>
          </a:xfrm>
        </p:spPr>
        <p:txBody>
          <a:bodyPr/>
          <a:lstStyle>
            <a:lvl1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3164" y="6356350"/>
            <a:ext cx="2743200" cy="365125"/>
          </a:xfrm>
        </p:spPr>
        <p:txBody>
          <a:bodyPr/>
          <a:lstStyle/>
          <a:p>
            <a:fld id="{A4B08D6D-E5AB-054C-8BBA-2EAE96362CB2}" type="datetime3">
              <a:rPr lang="en-US" smtClean="0"/>
              <a:t>4 May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33564" y="6356350"/>
            <a:ext cx="4114800" cy="365125"/>
          </a:xfrm>
        </p:spPr>
        <p:txBody>
          <a:bodyPr/>
          <a:lstStyle/>
          <a:p>
            <a:r>
              <a:rPr lang="en-US"/>
              <a:t>Copyrights 2024 CE-UIT. All Rights Reserved.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7F0F65-AD9D-F4EF-651A-F8557E5CEDEF}"/>
              </a:ext>
            </a:extLst>
          </p:cNvPr>
          <p:cNvSpPr/>
          <p:nvPr userDrawn="1"/>
        </p:nvSpPr>
        <p:spPr>
          <a:xfrm rot="5400000">
            <a:off x="5778985" y="-5780045"/>
            <a:ext cx="631552" cy="12194479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792619-8016-D1B1-D5B6-0463FC873115}"/>
              </a:ext>
            </a:extLst>
          </p:cNvPr>
          <p:cNvSpPr/>
          <p:nvPr userDrawn="1"/>
        </p:nvSpPr>
        <p:spPr>
          <a:xfrm rot="5400000" flipV="1">
            <a:off x="5780224" y="-5781463"/>
            <a:ext cx="631552" cy="12194479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t="2756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34CFDC-8819-F613-CB53-B010209F03B3}"/>
              </a:ext>
            </a:extLst>
          </p:cNvPr>
          <p:cNvSpPr txBox="1"/>
          <p:nvPr userDrawn="1"/>
        </p:nvSpPr>
        <p:spPr>
          <a:xfrm>
            <a:off x="240281" y="141423"/>
            <a:ext cx="7420291" cy="337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600" b="1" dirty="0">
                <a:solidFill>
                  <a:schemeClr val="bg1"/>
                </a:solidFill>
              </a:rPr>
              <a:t>FACULTY OF COMPUTER ENGINEERING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47D5C7-4917-CA09-77DC-A3EC771CB75C}"/>
              </a:ext>
            </a:extLst>
          </p:cNvPr>
          <p:cNvGrpSpPr/>
          <p:nvPr userDrawn="1"/>
        </p:nvGrpSpPr>
        <p:grpSpPr>
          <a:xfrm>
            <a:off x="4479985" y="241694"/>
            <a:ext cx="3232030" cy="768394"/>
            <a:chOff x="4280055" y="84406"/>
            <a:chExt cx="3631889" cy="86345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8D4D6A6-CC45-52A4-171D-81125CDEE0BB}"/>
                </a:ext>
              </a:extLst>
            </p:cNvPr>
            <p:cNvSpPr/>
            <p:nvPr userDrawn="1"/>
          </p:nvSpPr>
          <p:spPr>
            <a:xfrm>
              <a:off x="4280055" y="155868"/>
              <a:ext cx="3631889" cy="71764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38EF7D"/>
                </a:gs>
                <a:gs pos="100000">
                  <a:srgbClr val="752AFF"/>
                </a:gs>
              </a:gsLst>
              <a:lin ang="2700000" scaled="1"/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10A2D28-A8FF-8313-ADCB-2B72C390FACF}"/>
                </a:ext>
              </a:extLst>
            </p:cNvPr>
            <p:cNvSpPr/>
            <p:nvPr userDrawn="1"/>
          </p:nvSpPr>
          <p:spPr>
            <a:xfrm>
              <a:off x="4345594" y="214327"/>
              <a:ext cx="3500812" cy="6007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13" name="Picture 12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1E73120D-A83C-0746-0C19-5132936E24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15084" y="84406"/>
              <a:ext cx="871486" cy="863458"/>
            </a:xfrm>
            <a:prstGeom prst="rect">
              <a:avLst/>
            </a:prstGeom>
          </p:spPr>
        </p:pic>
        <p:pic>
          <p:nvPicPr>
            <p:cNvPr id="14" name="Picture 13" descr="A picture containing clipart, vector graphics&#10;&#10;Description automatically generated">
              <a:extLst>
                <a:ext uri="{FF2B5EF4-FFF2-40B4-BE49-F238E27FC236}">
                  <a16:creationId xmlns:a16="http://schemas.microsoft.com/office/drawing/2014/main" id="{FF279D30-BA02-4EF4-72A0-69A0DFA1F18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05430" y="111027"/>
              <a:ext cx="979518" cy="810216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5A5037-1013-FEAC-916D-D7685B8E78E3}"/>
              </a:ext>
            </a:extLst>
          </p:cNvPr>
          <p:cNvGrpSpPr/>
          <p:nvPr userDrawn="1"/>
        </p:nvGrpSpPr>
        <p:grpSpPr>
          <a:xfrm>
            <a:off x="11508226" y="6270255"/>
            <a:ext cx="546132" cy="546132"/>
            <a:chOff x="11082048" y="197383"/>
            <a:chExt cx="486579" cy="486579"/>
          </a:xfrm>
          <a:gradFill>
            <a:gsLst>
              <a:gs pos="0">
                <a:srgbClr val="38EF7D">
                  <a:alpha val="65273"/>
                </a:srgbClr>
              </a:gs>
              <a:gs pos="100000">
                <a:srgbClr val="11998E">
                  <a:alpha val="65000"/>
                </a:srgbClr>
              </a:gs>
            </a:gsLst>
            <a:lin ang="2700000" scaled="1"/>
          </a:gradFill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6836040-223F-32E9-6652-247D1B1776AC}"/>
                </a:ext>
              </a:extLst>
            </p:cNvPr>
            <p:cNvSpPr/>
            <p:nvPr userDrawn="1"/>
          </p:nvSpPr>
          <p:spPr>
            <a:xfrm>
              <a:off x="11082048" y="197383"/>
              <a:ext cx="486579" cy="4865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C7C8B3B-CA71-8CB4-C831-5785E5171D6A}"/>
                </a:ext>
              </a:extLst>
            </p:cNvPr>
            <p:cNvSpPr/>
            <p:nvPr userDrawn="1"/>
          </p:nvSpPr>
          <p:spPr>
            <a:xfrm>
              <a:off x="11215170" y="330505"/>
              <a:ext cx="220337" cy="2203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422944" y="6356350"/>
            <a:ext cx="27432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DCEAF726-95E1-8A34-13F1-109FB98C6990}"/>
              </a:ext>
            </a:extLst>
          </p:cNvPr>
          <p:cNvSpPr/>
          <p:nvPr userDrawn="1"/>
        </p:nvSpPr>
        <p:spPr>
          <a:xfrm>
            <a:off x="0" y="1418"/>
            <a:ext cx="12194479" cy="6863661"/>
          </a:xfrm>
          <a:custGeom>
            <a:avLst/>
            <a:gdLst>
              <a:gd name="connsiteX0" fmla="*/ 0 w 12194479"/>
              <a:gd name="connsiteY0" fmla="*/ 6598375 h 6863661"/>
              <a:gd name="connsiteX1" fmla="*/ 262456 w 12194479"/>
              <a:gd name="connsiteY1" fmla="*/ 6860831 h 6863661"/>
              <a:gd name="connsiteX2" fmla="*/ 11932023 w 12194479"/>
              <a:gd name="connsiteY2" fmla="*/ 6860831 h 6863661"/>
              <a:gd name="connsiteX3" fmla="*/ 12194479 w 12194479"/>
              <a:gd name="connsiteY3" fmla="*/ 6598375 h 6863661"/>
              <a:gd name="connsiteX4" fmla="*/ 12194479 w 12194479"/>
              <a:gd name="connsiteY4" fmla="*/ 6863661 h 6863661"/>
              <a:gd name="connsiteX5" fmla="*/ 0 w 12194479"/>
              <a:gd name="connsiteY5" fmla="*/ 6863661 h 6863661"/>
              <a:gd name="connsiteX6" fmla="*/ 0 w 12194479"/>
              <a:gd name="connsiteY6" fmla="*/ 0 h 6863661"/>
              <a:gd name="connsiteX7" fmla="*/ 12194479 w 12194479"/>
              <a:gd name="connsiteY7" fmla="*/ 0 h 6863661"/>
              <a:gd name="connsiteX8" fmla="*/ 12194479 w 12194479"/>
              <a:gd name="connsiteY8" fmla="*/ 265287 h 6863661"/>
              <a:gd name="connsiteX9" fmla="*/ 11932023 w 12194479"/>
              <a:gd name="connsiteY9" fmla="*/ 2831 h 6863661"/>
              <a:gd name="connsiteX10" fmla="*/ 262456 w 12194479"/>
              <a:gd name="connsiteY10" fmla="*/ 2831 h 6863661"/>
              <a:gd name="connsiteX11" fmla="*/ 0 w 12194479"/>
              <a:gd name="connsiteY11" fmla="*/ 265287 h 6863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4479" h="6863661">
                <a:moveTo>
                  <a:pt x="0" y="6598375"/>
                </a:moveTo>
                <a:cubicBezTo>
                  <a:pt x="0" y="6743325"/>
                  <a:pt x="117506" y="6860831"/>
                  <a:pt x="262456" y="6860831"/>
                </a:cubicBezTo>
                <a:lnTo>
                  <a:pt x="11932023" y="6860831"/>
                </a:lnTo>
                <a:cubicBezTo>
                  <a:pt x="12076973" y="6860831"/>
                  <a:pt x="12194479" y="6743325"/>
                  <a:pt x="12194479" y="6598375"/>
                </a:cubicBezTo>
                <a:lnTo>
                  <a:pt x="12194479" y="6863661"/>
                </a:lnTo>
                <a:lnTo>
                  <a:pt x="0" y="6863661"/>
                </a:lnTo>
                <a:close/>
                <a:moveTo>
                  <a:pt x="0" y="0"/>
                </a:moveTo>
                <a:lnTo>
                  <a:pt x="12194479" y="0"/>
                </a:lnTo>
                <a:lnTo>
                  <a:pt x="12194479" y="265287"/>
                </a:lnTo>
                <a:cubicBezTo>
                  <a:pt x="12194479" y="120337"/>
                  <a:pt x="12076973" y="2831"/>
                  <a:pt x="11932023" y="2831"/>
                </a:cubicBezTo>
                <a:lnTo>
                  <a:pt x="262456" y="2831"/>
                </a:lnTo>
                <a:cubicBezTo>
                  <a:pt x="117506" y="2831"/>
                  <a:pt x="0" y="120337"/>
                  <a:pt x="0" y="26528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1037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000" y="1036767"/>
            <a:ext cx="10980000" cy="890663"/>
          </a:xfrm>
        </p:spPr>
        <p:txBody>
          <a:bodyPr/>
          <a:lstStyle>
            <a:lvl1pPr marL="0" indent="0">
              <a:buFont typeface="+mj-lt"/>
              <a:buNone/>
              <a:defRPr b="1">
                <a:gradFill flip="none" rotWithShape="1">
                  <a:gsLst>
                    <a:gs pos="0">
                      <a:schemeClr val="accent4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000" y="2020279"/>
            <a:ext cx="10980000" cy="4156684"/>
          </a:xfrm>
        </p:spPr>
        <p:txBody>
          <a:bodyPr/>
          <a:lstStyle>
            <a:lvl1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3164" y="6356350"/>
            <a:ext cx="2743200" cy="365125"/>
          </a:xfrm>
        </p:spPr>
        <p:txBody>
          <a:bodyPr/>
          <a:lstStyle/>
          <a:p>
            <a:fld id="{A4B08D6D-E5AB-054C-8BBA-2EAE96362CB2}" type="datetime3">
              <a:rPr lang="en-US" smtClean="0"/>
              <a:t>4 May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33564" y="6356350"/>
            <a:ext cx="4114800" cy="365125"/>
          </a:xfrm>
        </p:spPr>
        <p:txBody>
          <a:bodyPr/>
          <a:lstStyle/>
          <a:p>
            <a:r>
              <a:rPr lang="en-US"/>
              <a:t>Copyrights 2024 CE-UIT. All Rights Reserved.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7F0F65-AD9D-F4EF-651A-F8557E5CEDEF}"/>
              </a:ext>
            </a:extLst>
          </p:cNvPr>
          <p:cNvSpPr/>
          <p:nvPr userDrawn="1"/>
        </p:nvSpPr>
        <p:spPr>
          <a:xfrm rot="5400000">
            <a:off x="5778985" y="-5780045"/>
            <a:ext cx="631552" cy="12194479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792619-8016-D1B1-D5B6-0463FC873115}"/>
              </a:ext>
            </a:extLst>
          </p:cNvPr>
          <p:cNvSpPr/>
          <p:nvPr userDrawn="1"/>
        </p:nvSpPr>
        <p:spPr>
          <a:xfrm rot="5400000" flipV="1">
            <a:off x="5780224" y="-5781463"/>
            <a:ext cx="631552" cy="12194479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t="2756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34CFDC-8819-F613-CB53-B010209F03B3}"/>
              </a:ext>
            </a:extLst>
          </p:cNvPr>
          <p:cNvSpPr txBox="1"/>
          <p:nvPr userDrawn="1"/>
        </p:nvSpPr>
        <p:spPr>
          <a:xfrm>
            <a:off x="240281" y="141423"/>
            <a:ext cx="7420291" cy="337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600" b="1" dirty="0">
                <a:solidFill>
                  <a:schemeClr val="bg1"/>
                </a:solidFill>
              </a:rPr>
              <a:t>FACULTY OF COMPUTER ENGINEERING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47D5C7-4917-CA09-77DC-A3EC771CB75C}"/>
              </a:ext>
            </a:extLst>
          </p:cNvPr>
          <p:cNvGrpSpPr/>
          <p:nvPr userDrawn="1"/>
        </p:nvGrpSpPr>
        <p:grpSpPr>
          <a:xfrm>
            <a:off x="4479985" y="241694"/>
            <a:ext cx="3232030" cy="768394"/>
            <a:chOff x="4280055" y="84406"/>
            <a:chExt cx="3631889" cy="86345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8D4D6A6-CC45-52A4-171D-81125CDEE0BB}"/>
                </a:ext>
              </a:extLst>
            </p:cNvPr>
            <p:cNvSpPr/>
            <p:nvPr userDrawn="1"/>
          </p:nvSpPr>
          <p:spPr>
            <a:xfrm>
              <a:off x="4280055" y="155868"/>
              <a:ext cx="3631889" cy="71764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38EF7D"/>
                </a:gs>
                <a:gs pos="100000">
                  <a:srgbClr val="752AFF"/>
                </a:gs>
              </a:gsLst>
              <a:lin ang="2700000" scaled="1"/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10A2D28-A8FF-8313-ADCB-2B72C390FACF}"/>
                </a:ext>
              </a:extLst>
            </p:cNvPr>
            <p:cNvSpPr/>
            <p:nvPr userDrawn="1"/>
          </p:nvSpPr>
          <p:spPr>
            <a:xfrm>
              <a:off x="4345594" y="214327"/>
              <a:ext cx="3500812" cy="6007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13" name="Picture 12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1E73120D-A83C-0746-0C19-5132936E24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15084" y="84406"/>
              <a:ext cx="871486" cy="863458"/>
            </a:xfrm>
            <a:prstGeom prst="rect">
              <a:avLst/>
            </a:prstGeom>
          </p:spPr>
        </p:pic>
        <p:pic>
          <p:nvPicPr>
            <p:cNvPr id="14" name="Picture 13" descr="A picture containing clipart, vector graphics&#10;&#10;Description automatically generated">
              <a:extLst>
                <a:ext uri="{FF2B5EF4-FFF2-40B4-BE49-F238E27FC236}">
                  <a16:creationId xmlns:a16="http://schemas.microsoft.com/office/drawing/2014/main" id="{FF279D30-BA02-4EF4-72A0-69A0DFA1F18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05430" y="111027"/>
              <a:ext cx="979518" cy="810216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5A5037-1013-FEAC-916D-D7685B8E78E3}"/>
              </a:ext>
            </a:extLst>
          </p:cNvPr>
          <p:cNvGrpSpPr/>
          <p:nvPr userDrawn="1"/>
        </p:nvGrpSpPr>
        <p:grpSpPr>
          <a:xfrm>
            <a:off x="11508226" y="6270255"/>
            <a:ext cx="546132" cy="546132"/>
            <a:chOff x="11082048" y="197383"/>
            <a:chExt cx="486579" cy="486579"/>
          </a:xfrm>
          <a:gradFill>
            <a:gsLst>
              <a:gs pos="0">
                <a:srgbClr val="38EF7D">
                  <a:alpha val="65273"/>
                </a:srgbClr>
              </a:gs>
              <a:gs pos="100000">
                <a:srgbClr val="11998E">
                  <a:alpha val="65000"/>
                </a:srgbClr>
              </a:gs>
            </a:gsLst>
            <a:lin ang="2700000" scaled="1"/>
          </a:gradFill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6836040-223F-32E9-6652-247D1B1776AC}"/>
                </a:ext>
              </a:extLst>
            </p:cNvPr>
            <p:cNvSpPr/>
            <p:nvPr userDrawn="1"/>
          </p:nvSpPr>
          <p:spPr>
            <a:xfrm>
              <a:off x="11082048" y="197383"/>
              <a:ext cx="486579" cy="4865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C7C8B3B-CA71-8CB4-C831-5785E5171D6A}"/>
                </a:ext>
              </a:extLst>
            </p:cNvPr>
            <p:cNvSpPr/>
            <p:nvPr userDrawn="1"/>
          </p:nvSpPr>
          <p:spPr>
            <a:xfrm>
              <a:off x="11215170" y="330505"/>
              <a:ext cx="220337" cy="2203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422944" y="6356350"/>
            <a:ext cx="27432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DCEAF726-95E1-8A34-13F1-109FB98C6990}"/>
              </a:ext>
            </a:extLst>
          </p:cNvPr>
          <p:cNvSpPr/>
          <p:nvPr userDrawn="1"/>
        </p:nvSpPr>
        <p:spPr>
          <a:xfrm>
            <a:off x="0" y="1418"/>
            <a:ext cx="12194479" cy="6863661"/>
          </a:xfrm>
          <a:custGeom>
            <a:avLst/>
            <a:gdLst>
              <a:gd name="connsiteX0" fmla="*/ 0 w 12194479"/>
              <a:gd name="connsiteY0" fmla="*/ 6598375 h 6863661"/>
              <a:gd name="connsiteX1" fmla="*/ 262456 w 12194479"/>
              <a:gd name="connsiteY1" fmla="*/ 6860831 h 6863661"/>
              <a:gd name="connsiteX2" fmla="*/ 11932023 w 12194479"/>
              <a:gd name="connsiteY2" fmla="*/ 6860831 h 6863661"/>
              <a:gd name="connsiteX3" fmla="*/ 12194479 w 12194479"/>
              <a:gd name="connsiteY3" fmla="*/ 6598375 h 6863661"/>
              <a:gd name="connsiteX4" fmla="*/ 12194479 w 12194479"/>
              <a:gd name="connsiteY4" fmla="*/ 6863661 h 6863661"/>
              <a:gd name="connsiteX5" fmla="*/ 0 w 12194479"/>
              <a:gd name="connsiteY5" fmla="*/ 6863661 h 6863661"/>
              <a:gd name="connsiteX6" fmla="*/ 0 w 12194479"/>
              <a:gd name="connsiteY6" fmla="*/ 0 h 6863661"/>
              <a:gd name="connsiteX7" fmla="*/ 12194479 w 12194479"/>
              <a:gd name="connsiteY7" fmla="*/ 0 h 6863661"/>
              <a:gd name="connsiteX8" fmla="*/ 12194479 w 12194479"/>
              <a:gd name="connsiteY8" fmla="*/ 265287 h 6863661"/>
              <a:gd name="connsiteX9" fmla="*/ 11932023 w 12194479"/>
              <a:gd name="connsiteY9" fmla="*/ 2831 h 6863661"/>
              <a:gd name="connsiteX10" fmla="*/ 262456 w 12194479"/>
              <a:gd name="connsiteY10" fmla="*/ 2831 h 6863661"/>
              <a:gd name="connsiteX11" fmla="*/ 0 w 12194479"/>
              <a:gd name="connsiteY11" fmla="*/ 265287 h 6863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4479" h="6863661">
                <a:moveTo>
                  <a:pt x="0" y="6598375"/>
                </a:moveTo>
                <a:cubicBezTo>
                  <a:pt x="0" y="6743325"/>
                  <a:pt x="117506" y="6860831"/>
                  <a:pt x="262456" y="6860831"/>
                </a:cubicBezTo>
                <a:lnTo>
                  <a:pt x="11932023" y="6860831"/>
                </a:lnTo>
                <a:cubicBezTo>
                  <a:pt x="12076973" y="6860831"/>
                  <a:pt x="12194479" y="6743325"/>
                  <a:pt x="12194479" y="6598375"/>
                </a:cubicBezTo>
                <a:lnTo>
                  <a:pt x="12194479" y="6863661"/>
                </a:lnTo>
                <a:lnTo>
                  <a:pt x="0" y="6863661"/>
                </a:lnTo>
                <a:close/>
                <a:moveTo>
                  <a:pt x="0" y="0"/>
                </a:moveTo>
                <a:lnTo>
                  <a:pt x="12194479" y="0"/>
                </a:lnTo>
                <a:lnTo>
                  <a:pt x="12194479" y="265287"/>
                </a:lnTo>
                <a:cubicBezTo>
                  <a:pt x="12194479" y="120337"/>
                  <a:pt x="12076973" y="2831"/>
                  <a:pt x="11932023" y="2831"/>
                </a:cubicBezTo>
                <a:lnTo>
                  <a:pt x="262456" y="2831"/>
                </a:lnTo>
                <a:cubicBezTo>
                  <a:pt x="117506" y="2831"/>
                  <a:pt x="0" y="120337"/>
                  <a:pt x="0" y="26528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21615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000" y="898975"/>
            <a:ext cx="10980000" cy="84123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  <a:defRPr lang="en-US" sz="4400" b="1" kern="1200" dirty="0">
                <a:gradFill flip="none" rotWithShape="1">
                  <a:gsLst>
                    <a:gs pos="0">
                      <a:schemeClr val="accent4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6856" y="2006210"/>
            <a:ext cx="5310000" cy="417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6000" y="2006210"/>
            <a:ext cx="5310000" cy="417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05FC-80DB-0148-874D-D86DE9D2ADC5}" type="datetime3">
              <a:rPr lang="en-US" smtClean="0"/>
              <a:t>4 May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Copyrights 2024 CE-UIT. All Rights Reserved.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5501B7-06E2-F246-2BAD-EAF23122D87C}"/>
              </a:ext>
            </a:extLst>
          </p:cNvPr>
          <p:cNvSpPr/>
          <p:nvPr userDrawn="1"/>
        </p:nvSpPr>
        <p:spPr>
          <a:xfrm rot="5400000">
            <a:off x="5778985" y="-5780045"/>
            <a:ext cx="631552" cy="12194479"/>
          </a:xfrm>
          <a:prstGeom prst="rect">
            <a:avLst/>
          </a:prstGeom>
          <a:gradFill>
            <a:gsLst>
              <a:gs pos="0">
                <a:srgbClr val="38EF7D"/>
              </a:gs>
              <a:gs pos="100000">
                <a:srgbClr val="11998E"/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FA2C82-F7CF-516D-BCFE-BD30ECC9EA5A}"/>
              </a:ext>
            </a:extLst>
          </p:cNvPr>
          <p:cNvSpPr/>
          <p:nvPr userDrawn="1"/>
        </p:nvSpPr>
        <p:spPr>
          <a:xfrm rot="5400000" flipV="1">
            <a:off x="5778984" y="-5781463"/>
            <a:ext cx="631552" cy="12194479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t="2756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8F8FF-3914-88F4-7096-A2992F1DABC0}"/>
              </a:ext>
            </a:extLst>
          </p:cNvPr>
          <p:cNvSpPr txBox="1"/>
          <p:nvPr userDrawn="1"/>
        </p:nvSpPr>
        <p:spPr>
          <a:xfrm>
            <a:off x="240281" y="141423"/>
            <a:ext cx="7420291" cy="337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600" b="1" dirty="0">
                <a:solidFill>
                  <a:schemeClr val="bg1"/>
                </a:solidFill>
              </a:rPr>
              <a:t>FACULTY OF COMPUTER ENGINEERING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9A1157-FF7F-7C1B-C247-077067BBC028}"/>
              </a:ext>
            </a:extLst>
          </p:cNvPr>
          <p:cNvGrpSpPr/>
          <p:nvPr userDrawn="1"/>
        </p:nvGrpSpPr>
        <p:grpSpPr>
          <a:xfrm>
            <a:off x="4479985" y="241694"/>
            <a:ext cx="3232030" cy="768394"/>
            <a:chOff x="4280055" y="84406"/>
            <a:chExt cx="3631889" cy="863458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7F4C074-B87D-1D6E-559E-9B5F5A6D59D5}"/>
                </a:ext>
              </a:extLst>
            </p:cNvPr>
            <p:cNvSpPr/>
            <p:nvPr userDrawn="1"/>
          </p:nvSpPr>
          <p:spPr>
            <a:xfrm>
              <a:off x="4280055" y="155868"/>
              <a:ext cx="3631889" cy="71764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38EF7D"/>
                </a:gs>
                <a:gs pos="100000">
                  <a:srgbClr val="752AFF"/>
                </a:gs>
              </a:gsLst>
              <a:lin ang="2700000" scaled="1"/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051A38B1-9970-6D8A-99F0-1519F63F8C21}"/>
                </a:ext>
              </a:extLst>
            </p:cNvPr>
            <p:cNvSpPr/>
            <p:nvPr userDrawn="1"/>
          </p:nvSpPr>
          <p:spPr>
            <a:xfrm>
              <a:off x="4345594" y="214327"/>
              <a:ext cx="3500812" cy="6007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14" name="Picture 13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CDAB1087-5677-0CD0-2E97-0AC0475A5D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15084" y="84406"/>
              <a:ext cx="871486" cy="863458"/>
            </a:xfrm>
            <a:prstGeom prst="rect">
              <a:avLst/>
            </a:prstGeom>
          </p:spPr>
        </p:pic>
        <p:pic>
          <p:nvPicPr>
            <p:cNvPr id="15" name="Picture 14" descr="A picture containing clipart, vector graphics&#10;&#10;Description automatically generated">
              <a:extLst>
                <a:ext uri="{FF2B5EF4-FFF2-40B4-BE49-F238E27FC236}">
                  <a16:creationId xmlns:a16="http://schemas.microsoft.com/office/drawing/2014/main" id="{75F57DD9-9F2F-64B5-ABD6-42254D27DA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05430" y="111027"/>
              <a:ext cx="979518" cy="810216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EDAAF6-0642-D0AC-8393-BCA7C5A21D37}"/>
              </a:ext>
            </a:extLst>
          </p:cNvPr>
          <p:cNvGrpSpPr/>
          <p:nvPr userDrawn="1"/>
        </p:nvGrpSpPr>
        <p:grpSpPr>
          <a:xfrm>
            <a:off x="11508226" y="6270255"/>
            <a:ext cx="546132" cy="546132"/>
            <a:chOff x="11082048" y="197383"/>
            <a:chExt cx="486579" cy="486579"/>
          </a:xfrm>
          <a:gradFill>
            <a:gsLst>
              <a:gs pos="0">
                <a:srgbClr val="38EF7D">
                  <a:alpha val="65273"/>
                </a:srgbClr>
              </a:gs>
              <a:gs pos="100000">
                <a:srgbClr val="11998E">
                  <a:alpha val="65000"/>
                </a:srgbClr>
              </a:gs>
            </a:gsLst>
            <a:lin ang="2700000" scaled="1"/>
          </a:gra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D9D6F2C-9702-AFF6-0F7A-DB2E2C1FF67A}"/>
                </a:ext>
              </a:extLst>
            </p:cNvPr>
            <p:cNvSpPr/>
            <p:nvPr userDrawn="1"/>
          </p:nvSpPr>
          <p:spPr>
            <a:xfrm>
              <a:off x="11082048" y="197383"/>
              <a:ext cx="486579" cy="4865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FED086E-27AD-496B-CF1A-0F2B00E50490}"/>
                </a:ext>
              </a:extLst>
            </p:cNvPr>
            <p:cNvSpPr/>
            <p:nvPr userDrawn="1"/>
          </p:nvSpPr>
          <p:spPr>
            <a:xfrm>
              <a:off x="11215170" y="330505"/>
              <a:ext cx="220337" cy="2203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</p:grpSp>
      <p:sp>
        <p:nvSpPr>
          <p:cNvPr id="19" name="Freeform 18">
            <a:extLst>
              <a:ext uri="{FF2B5EF4-FFF2-40B4-BE49-F238E27FC236}">
                <a16:creationId xmlns:a16="http://schemas.microsoft.com/office/drawing/2014/main" id="{C849CBBA-8A36-61D9-7C3A-A5B8C98344BA}"/>
              </a:ext>
            </a:extLst>
          </p:cNvPr>
          <p:cNvSpPr/>
          <p:nvPr userDrawn="1"/>
        </p:nvSpPr>
        <p:spPr>
          <a:xfrm>
            <a:off x="0" y="1418"/>
            <a:ext cx="12194479" cy="6863661"/>
          </a:xfrm>
          <a:custGeom>
            <a:avLst/>
            <a:gdLst>
              <a:gd name="connsiteX0" fmla="*/ 0 w 12194479"/>
              <a:gd name="connsiteY0" fmla="*/ 6598375 h 6863661"/>
              <a:gd name="connsiteX1" fmla="*/ 262456 w 12194479"/>
              <a:gd name="connsiteY1" fmla="*/ 6860831 h 6863661"/>
              <a:gd name="connsiteX2" fmla="*/ 11932023 w 12194479"/>
              <a:gd name="connsiteY2" fmla="*/ 6860831 h 6863661"/>
              <a:gd name="connsiteX3" fmla="*/ 12194479 w 12194479"/>
              <a:gd name="connsiteY3" fmla="*/ 6598375 h 6863661"/>
              <a:gd name="connsiteX4" fmla="*/ 12194479 w 12194479"/>
              <a:gd name="connsiteY4" fmla="*/ 6863661 h 6863661"/>
              <a:gd name="connsiteX5" fmla="*/ 0 w 12194479"/>
              <a:gd name="connsiteY5" fmla="*/ 6863661 h 6863661"/>
              <a:gd name="connsiteX6" fmla="*/ 0 w 12194479"/>
              <a:gd name="connsiteY6" fmla="*/ 0 h 6863661"/>
              <a:gd name="connsiteX7" fmla="*/ 12194479 w 12194479"/>
              <a:gd name="connsiteY7" fmla="*/ 0 h 6863661"/>
              <a:gd name="connsiteX8" fmla="*/ 12194479 w 12194479"/>
              <a:gd name="connsiteY8" fmla="*/ 265287 h 6863661"/>
              <a:gd name="connsiteX9" fmla="*/ 11932023 w 12194479"/>
              <a:gd name="connsiteY9" fmla="*/ 2831 h 6863661"/>
              <a:gd name="connsiteX10" fmla="*/ 262456 w 12194479"/>
              <a:gd name="connsiteY10" fmla="*/ 2831 h 6863661"/>
              <a:gd name="connsiteX11" fmla="*/ 0 w 12194479"/>
              <a:gd name="connsiteY11" fmla="*/ 265287 h 6863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4479" h="6863661">
                <a:moveTo>
                  <a:pt x="0" y="6598375"/>
                </a:moveTo>
                <a:cubicBezTo>
                  <a:pt x="0" y="6743325"/>
                  <a:pt x="117506" y="6860831"/>
                  <a:pt x="262456" y="6860831"/>
                </a:cubicBezTo>
                <a:lnTo>
                  <a:pt x="11932023" y="6860831"/>
                </a:lnTo>
                <a:cubicBezTo>
                  <a:pt x="12076973" y="6860831"/>
                  <a:pt x="12194479" y="6743325"/>
                  <a:pt x="12194479" y="6598375"/>
                </a:cubicBezTo>
                <a:lnTo>
                  <a:pt x="12194479" y="6863661"/>
                </a:lnTo>
                <a:lnTo>
                  <a:pt x="0" y="6863661"/>
                </a:lnTo>
                <a:close/>
                <a:moveTo>
                  <a:pt x="0" y="0"/>
                </a:moveTo>
                <a:lnTo>
                  <a:pt x="12194479" y="0"/>
                </a:lnTo>
                <a:lnTo>
                  <a:pt x="12194479" y="265287"/>
                </a:lnTo>
                <a:cubicBezTo>
                  <a:pt x="12194479" y="120337"/>
                  <a:pt x="12076973" y="2831"/>
                  <a:pt x="11932023" y="2831"/>
                </a:cubicBezTo>
                <a:lnTo>
                  <a:pt x="262456" y="2831"/>
                </a:lnTo>
                <a:cubicBezTo>
                  <a:pt x="117506" y="2831"/>
                  <a:pt x="0" y="120337"/>
                  <a:pt x="0" y="26528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09692" y="6356350"/>
            <a:ext cx="2743200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000" y="891895"/>
            <a:ext cx="10980000" cy="989289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  <a:defRPr lang="en-US" sz="4400" b="1" kern="1200" dirty="0">
                <a:gradFill flip="none" rotWithShape="1">
                  <a:gsLst>
                    <a:gs pos="0">
                      <a:schemeClr val="accent4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001" y="1992588"/>
            <a:ext cx="5310000" cy="643036"/>
          </a:xfrm>
        </p:spPr>
        <p:txBody>
          <a:bodyPr anchor="ctr"/>
          <a:lstStyle>
            <a:lvl1pPr marL="0" indent="0">
              <a:buNone/>
              <a:defRPr sz="2400" b="1">
                <a:gradFill flip="none" rotWithShape="1">
                  <a:gsLst>
                    <a:gs pos="0">
                      <a:schemeClr val="accent6"/>
                    </a:gs>
                    <a:gs pos="100000">
                      <a:schemeClr val="accent5"/>
                    </a:gs>
                  </a:gsLst>
                  <a:lin ang="2700000" scaled="1"/>
                  <a:tileRect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6001" y="2747028"/>
            <a:ext cx="5310000" cy="34426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6000" y="1992588"/>
            <a:ext cx="5310000" cy="643036"/>
          </a:xfrm>
        </p:spPr>
        <p:txBody>
          <a:bodyPr anchor="ctr">
            <a:normAutofit/>
          </a:bodyPr>
          <a:lstStyle>
            <a:lvl1pPr marL="0" indent="0">
              <a:buNone/>
              <a:defRPr lang="en-US" sz="2400" b="1" kern="1200" dirty="0">
                <a:gradFill flip="none" rotWithShape="1">
                  <a:gsLst>
                    <a:gs pos="0">
                      <a:schemeClr val="accent6"/>
                    </a:gs>
                    <a:gs pos="100000">
                      <a:schemeClr val="accent5"/>
                    </a:gs>
                  </a:gsLst>
                  <a:lin ang="2700000" scaled="1"/>
                  <a:tileRect/>
                </a:gra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6000" y="2747028"/>
            <a:ext cx="5310000" cy="34426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97B-A544-724E-B7AA-E954CECFEC59}" type="datetime3">
              <a:rPr lang="en-US" smtClean="0"/>
              <a:t>4 May 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Copyrights 2024 CE-UIT. All Rights Reserved.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F7C7FE-91AA-777B-FCF1-8DFE0AC663E2}"/>
              </a:ext>
            </a:extLst>
          </p:cNvPr>
          <p:cNvSpPr/>
          <p:nvPr userDrawn="1"/>
        </p:nvSpPr>
        <p:spPr>
          <a:xfrm rot="5400000">
            <a:off x="5778985" y="-5780045"/>
            <a:ext cx="631552" cy="12194479"/>
          </a:xfrm>
          <a:prstGeom prst="rect">
            <a:avLst/>
          </a:prstGeom>
          <a:gradFill>
            <a:gsLst>
              <a:gs pos="0">
                <a:srgbClr val="38EF7D"/>
              </a:gs>
              <a:gs pos="100000">
                <a:srgbClr val="11998E"/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62D67D-95A8-A852-CF14-572C6CE00ED0}"/>
              </a:ext>
            </a:extLst>
          </p:cNvPr>
          <p:cNvSpPr/>
          <p:nvPr userDrawn="1"/>
        </p:nvSpPr>
        <p:spPr>
          <a:xfrm rot="5400000" flipV="1">
            <a:off x="5778984" y="-5781463"/>
            <a:ext cx="631552" cy="12194479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t="2756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71CB91-0E23-8BF0-4ADC-5082D6650DF4}"/>
              </a:ext>
            </a:extLst>
          </p:cNvPr>
          <p:cNvSpPr txBox="1"/>
          <p:nvPr userDrawn="1"/>
        </p:nvSpPr>
        <p:spPr>
          <a:xfrm>
            <a:off x="240281" y="141423"/>
            <a:ext cx="7420291" cy="337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600" b="1" dirty="0">
                <a:solidFill>
                  <a:schemeClr val="bg1"/>
                </a:solidFill>
              </a:rPr>
              <a:t>FACULTY OF COMPUTER ENGINEERING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AD86C4-FCFD-9291-27AD-78AEB135B122}"/>
              </a:ext>
            </a:extLst>
          </p:cNvPr>
          <p:cNvGrpSpPr/>
          <p:nvPr userDrawn="1"/>
        </p:nvGrpSpPr>
        <p:grpSpPr>
          <a:xfrm>
            <a:off x="4479985" y="241694"/>
            <a:ext cx="3232030" cy="768394"/>
            <a:chOff x="4280055" y="84406"/>
            <a:chExt cx="3631889" cy="863458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CF0A3C9-A5C5-7885-0000-B445E4181054}"/>
                </a:ext>
              </a:extLst>
            </p:cNvPr>
            <p:cNvSpPr/>
            <p:nvPr userDrawn="1"/>
          </p:nvSpPr>
          <p:spPr>
            <a:xfrm>
              <a:off x="4280055" y="155868"/>
              <a:ext cx="3631889" cy="71764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38EF7D"/>
                </a:gs>
                <a:gs pos="100000">
                  <a:srgbClr val="752AFF"/>
                </a:gs>
              </a:gsLst>
              <a:lin ang="2700000" scaled="1"/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2A842F66-7AA0-4602-5FF9-D5131812A65A}"/>
                </a:ext>
              </a:extLst>
            </p:cNvPr>
            <p:cNvSpPr/>
            <p:nvPr userDrawn="1"/>
          </p:nvSpPr>
          <p:spPr>
            <a:xfrm>
              <a:off x="4345594" y="214327"/>
              <a:ext cx="3500812" cy="6007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16" name="Picture 15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B096FE08-51CC-1D46-80F1-45BD3824B1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15084" y="84406"/>
              <a:ext cx="871486" cy="863458"/>
            </a:xfrm>
            <a:prstGeom prst="rect">
              <a:avLst/>
            </a:prstGeom>
          </p:spPr>
        </p:pic>
        <p:pic>
          <p:nvPicPr>
            <p:cNvPr id="17" name="Picture 16" descr="A picture containing clipart, vector graphics&#10;&#10;Description automatically generated">
              <a:extLst>
                <a:ext uri="{FF2B5EF4-FFF2-40B4-BE49-F238E27FC236}">
                  <a16:creationId xmlns:a16="http://schemas.microsoft.com/office/drawing/2014/main" id="{49B7CFC8-73D7-D65B-98B9-1026DEA312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05430" y="111027"/>
              <a:ext cx="979518" cy="810216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A207177-F45D-1E4B-327B-7ADB21C03E0D}"/>
              </a:ext>
            </a:extLst>
          </p:cNvPr>
          <p:cNvGrpSpPr/>
          <p:nvPr userDrawn="1"/>
        </p:nvGrpSpPr>
        <p:grpSpPr>
          <a:xfrm>
            <a:off x="11508226" y="6270255"/>
            <a:ext cx="546132" cy="546132"/>
            <a:chOff x="11082048" y="197383"/>
            <a:chExt cx="486579" cy="486579"/>
          </a:xfrm>
          <a:gradFill>
            <a:gsLst>
              <a:gs pos="0">
                <a:srgbClr val="38EF7D">
                  <a:alpha val="65273"/>
                </a:srgbClr>
              </a:gs>
              <a:gs pos="100000">
                <a:srgbClr val="11998E">
                  <a:alpha val="65000"/>
                </a:srgbClr>
              </a:gs>
            </a:gsLst>
            <a:lin ang="2700000" scaled="1"/>
          </a:gra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944A9A0-279D-4287-22A6-B50BEFA9D41A}"/>
                </a:ext>
              </a:extLst>
            </p:cNvPr>
            <p:cNvSpPr/>
            <p:nvPr userDrawn="1"/>
          </p:nvSpPr>
          <p:spPr>
            <a:xfrm>
              <a:off x="11082048" y="197383"/>
              <a:ext cx="486579" cy="4865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9E2F26-1088-5258-841C-AB0BAAE822E4}"/>
                </a:ext>
              </a:extLst>
            </p:cNvPr>
            <p:cNvSpPr/>
            <p:nvPr userDrawn="1"/>
          </p:nvSpPr>
          <p:spPr>
            <a:xfrm>
              <a:off x="11215170" y="330505"/>
              <a:ext cx="220337" cy="2203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E418F7BB-B3EC-2462-55FF-B70CB9656121}"/>
              </a:ext>
            </a:extLst>
          </p:cNvPr>
          <p:cNvSpPr/>
          <p:nvPr userDrawn="1"/>
        </p:nvSpPr>
        <p:spPr>
          <a:xfrm>
            <a:off x="0" y="1418"/>
            <a:ext cx="12194479" cy="6863661"/>
          </a:xfrm>
          <a:custGeom>
            <a:avLst/>
            <a:gdLst>
              <a:gd name="connsiteX0" fmla="*/ 0 w 12194479"/>
              <a:gd name="connsiteY0" fmla="*/ 6598375 h 6863661"/>
              <a:gd name="connsiteX1" fmla="*/ 262456 w 12194479"/>
              <a:gd name="connsiteY1" fmla="*/ 6860831 h 6863661"/>
              <a:gd name="connsiteX2" fmla="*/ 11932023 w 12194479"/>
              <a:gd name="connsiteY2" fmla="*/ 6860831 h 6863661"/>
              <a:gd name="connsiteX3" fmla="*/ 12194479 w 12194479"/>
              <a:gd name="connsiteY3" fmla="*/ 6598375 h 6863661"/>
              <a:gd name="connsiteX4" fmla="*/ 12194479 w 12194479"/>
              <a:gd name="connsiteY4" fmla="*/ 6863661 h 6863661"/>
              <a:gd name="connsiteX5" fmla="*/ 0 w 12194479"/>
              <a:gd name="connsiteY5" fmla="*/ 6863661 h 6863661"/>
              <a:gd name="connsiteX6" fmla="*/ 0 w 12194479"/>
              <a:gd name="connsiteY6" fmla="*/ 0 h 6863661"/>
              <a:gd name="connsiteX7" fmla="*/ 12194479 w 12194479"/>
              <a:gd name="connsiteY7" fmla="*/ 0 h 6863661"/>
              <a:gd name="connsiteX8" fmla="*/ 12194479 w 12194479"/>
              <a:gd name="connsiteY8" fmla="*/ 265287 h 6863661"/>
              <a:gd name="connsiteX9" fmla="*/ 11932023 w 12194479"/>
              <a:gd name="connsiteY9" fmla="*/ 2831 h 6863661"/>
              <a:gd name="connsiteX10" fmla="*/ 262456 w 12194479"/>
              <a:gd name="connsiteY10" fmla="*/ 2831 h 6863661"/>
              <a:gd name="connsiteX11" fmla="*/ 0 w 12194479"/>
              <a:gd name="connsiteY11" fmla="*/ 265287 h 6863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4479" h="6863661">
                <a:moveTo>
                  <a:pt x="0" y="6598375"/>
                </a:moveTo>
                <a:cubicBezTo>
                  <a:pt x="0" y="6743325"/>
                  <a:pt x="117506" y="6860831"/>
                  <a:pt x="262456" y="6860831"/>
                </a:cubicBezTo>
                <a:lnTo>
                  <a:pt x="11932023" y="6860831"/>
                </a:lnTo>
                <a:cubicBezTo>
                  <a:pt x="12076973" y="6860831"/>
                  <a:pt x="12194479" y="6743325"/>
                  <a:pt x="12194479" y="6598375"/>
                </a:cubicBezTo>
                <a:lnTo>
                  <a:pt x="12194479" y="6863661"/>
                </a:lnTo>
                <a:lnTo>
                  <a:pt x="0" y="6863661"/>
                </a:lnTo>
                <a:close/>
                <a:moveTo>
                  <a:pt x="0" y="0"/>
                </a:moveTo>
                <a:lnTo>
                  <a:pt x="12194479" y="0"/>
                </a:lnTo>
                <a:lnTo>
                  <a:pt x="12194479" y="265287"/>
                </a:lnTo>
                <a:cubicBezTo>
                  <a:pt x="12194479" y="120337"/>
                  <a:pt x="12076973" y="2831"/>
                  <a:pt x="11932023" y="2831"/>
                </a:cubicBezTo>
                <a:lnTo>
                  <a:pt x="262456" y="2831"/>
                </a:lnTo>
                <a:cubicBezTo>
                  <a:pt x="117506" y="2831"/>
                  <a:pt x="0" y="120337"/>
                  <a:pt x="0" y="26528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09692" y="6356350"/>
            <a:ext cx="2743200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9Slide.vn - 2019">
            <a:extLst>
              <a:ext uri="{FF2B5EF4-FFF2-40B4-BE49-F238E27FC236}">
                <a16:creationId xmlns:a16="http://schemas.microsoft.com/office/drawing/2014/main" id="{2E2EF8C9-F38D-9516-1D87-18E6996ECB8C}"/>
              </a:ext>
            </a:extLst>
          </p:cNvPr>
          <p:cNvSpPr txBox="1"/>
          <p:nvPr userDrawn="1"/>
        </p:nvSpPr>
        <p:spPr>
          <a:xfrm>
            <a:off x="0" y="-1543110"/>
            <a:ext cx="12192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000">
                <a:solidFill>
                  <a:srgbClr val="C3C3C3"/>
                </a:solidFill>
              </a:rPr>
              <a:t>www.9slide.vn</a:t>
            </a:r>
            <a:endParaRPr lang="en-VN" sz="2000">
              <a:solidFill>
                <a:srgbClr val="C3C3C3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EE0CA-0453-9B47-838C-B39080F57770}" type="datetime3">
              <a:rPr lang="en-US" smtClean="0"/>
              <a:t>4 May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Copyrights 2024 CE-UIT.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F631ED36-F92A-CE11-0084-292D548DE0CF}"/>
              </a:ext>
            </a:extLst>
          </p:cNvPr>
          <p:cNvSpPr/>
          <p:nvPr userDrawn="1"/>
        </p:nvSpPr>
        <p:spPr>
          <a:xfrm>
            <a:off x="0" y="1418"/>
            <a:ext cx="12194479" cy="6863661"/>
          </a:xfrm>
          <a:custGeom>
            <a:avLst/>
            <a:gdLst>
              <a:gd name="connsiteX0" fmla="*/ 0 w 12194479"/>
              <a:gd name="connsiteY0" fmla="*/ 6598375 h 6863661"/>
              <a:gd name="connsiteX1" fmla="*/ 262456 w 12194479"/>
              <a:gd name="connsiteY1" fmla="*/ 6860831 h 6863661"/>
              <a:gd name="connsiteX2" fmla="*/ 11932023 w 12194479"/>
              <a:gd name="connsiteY2" fmla="*/ 6860831 h 6863661"/>
              <a:gd name="connsiteX3" fmla="*/ 12194479 w 12194479"/>
              <a:gd name="connsiteY3" fmla="*/ 6598375 h 6863661"/>
              <a:gd name="connsiteX4" fmla="*/ 12194479 w 12194479"/>
              <a:gd name="connsiteY4" fmla="*/ 6863661 h 6863661"/>
              <a:gd name="connsiteX5" fmla="*/ 0 w 12194479"/>
              <a:gd name="connsiteY5" fmla="*/ 6863661 h 6863661"/>
              <a:gd name="connsiteX6" fmla="*/ 0 w 12194479"/>
              <a:gd name="connsiteY6" fmla="*/ 0 h 6863661"/>
              <a:gd name="connsiteX7" fmla="*/ 12194479 w 12194479"/>
              <a:gd name="connsiteY7" fmla="*/ 0 h 6863661"/>
              <a:gd name="connsiteX8" fmla="*/ 12194479 w 12194479"/>
              <a:gd name="connsiteY8" fmla="*/ 265287 h 6863661"/>
              <a:gd name="connsiteX9" fmla="*/ 11932023 w 12194479"/>
              <a:gd name="connsiteY9" fmla="*/ 2831 h 6863661"/>
              <a:gd name="connsiteX10" fmla="*/ 262456 w 12194479"/>
              <a:gd name="connsiteY10" fmla="*/ 2831 h 6863661"/>
              <a:gd name="connsiteX11" fmla="*/ 0 w 12194479"/>
              <a:gd name="connsiteY11" fmla="*/ 265287 h 6863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4479" h="6863661">
                <a:moveTo>
                  <a:pt x="0" y="6598375"/>
                </a:moveTo>
                <a:cubicBezTo>
                  <a:pt x="0" y="6743325"/>
                  <a:pt x="117506" y="6860831"/>
                  <a:pt x="262456" y="6860831"/>
                </a:cubicBezTo>
                <a:lnTo>
                  <a:pt x="11932023" y="6860831"/>
                </a:lnTo>
                <a:cubicBezTo>
                  <a:pt x="12076973" y="6860831"/>
                  <a:pt x="12194479" y="6743325"/>
                  <a:pt x="12194479" y="6598375"/>
                </a:cubicBezTo>
                <a:lnTo>
                  <a:pt x="12194479" y="6863661"/>
                </a:lnTo>
                <a:lnTo>
                  <a:pt x="0" y="6863661"/>
                </a:lnTo>
                <a:close/>
                <a:moveTo>
                  <a:pt x="0" y="0"/>
                </a:moveTo>
                <a:lnTo>
                  <a:pt x="12194479" y="0"/>
                </a:lnTo>
                <a:lnTo>
                  <a:pt x="12194479" y="265287"/>
                </a:lnTo>
                <a:cubicBezTo>
                  <a:pt x="12194479" y="120337"/>
                  <a:pt x="12076973" y="2831"/>
                  <a:pt x="11932023" y="2831"/>
                </a:cubicBezTo>
                <a:lnTo>
                  <a:pt x="262456" y="2831"/>
                </a:lnTo>
                <a:cubicBezTo>
                  <a:pt x="117506" y="2831"/>
                  <a:pt x="0" y="120337"/>
                  <a:pt x="0" y="26528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4" r:id="rId4"/>
    <p:sldLayoutId id="2147483663" r:id="rId5"/>
    <p:sldLayoutId id="2147483662" r:id="rId6"/>
    <p:sldLayoutId id="2147483661" r:id="rId7"/>
    <p:sldLayoutId id="2147483652" r:id="rId8"/>
    <p:sldLayoutId id="2147483653" r:id="rId9"/>
    <p:sldLayoutId id="2147483654" r:id="rId10"/>
    <p:sldLayoutId id="2147483655" r:id="rId11"/>
    <p:sldLayoutId id="2147483666" r:id="rId12"/>
    <p:sldLayoutId id="2147483665" r:id="rId13"/>
    <p:sldLayoutId id="2147483656" r:id="rId14"/>
    <p:sldLayoutId id="2147483657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29C4-99A1-6E4F-4374-1D5CEAAC4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408" y="1591081"/>
            <a:ext cx="9974317" cy="1837919"/>
          </a:xfrm>
        </p:spPr>
        <p:txBody>
          <a:bodyPr>
            <a:noAutofit/>
          </a:bodyPr>
          <a:lstStyle/>
          <a:p>
            <a:r>
              <a:rPr lang="en-US" sz="3000" dirty="0"/>
              <a:t>THIẾT KẾ PHẦN MỀM TẠO STICK DIAGRAM</a:t>
            </a:r>
            <a:endParaRPr lang="en-VN" sz="3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1DE20-70D6-DD65-B1D0-08C5B47A043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30283" y="1217560"/>
            <a:ext cx="2996338" cy="38100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BÁO CÁO GIỮA KỲ ĐỒ ÁN MÔN HỌC</a:t>
            </a:r>
            <a:endParaRPr lang="en-VN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1E99C6-9F71-2563-42D3-79554AE1E10D}"/>
              </a:ext>
            </a:extLst>
          </p:cNvPr>
          <p:cNvSpPr txBox="1"/>
          <p:nvPr/>
        </p:nvSpPr>
        <p:spPr>
          <a:xfrm>
            <a:off x="1524000" y="3681350"/>
            <a:ext cx="9144000" cy="1079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VN" sz="2400" b="1" dirty="0">
                <a:solidFill>
                  <a:schemeClr val="accent4"/>
                </a:solidFill>
              </a:rPr>
              <a:t>GVHD: </a:t>
            </a:r>
            <a:r>
              <a:rPr lang="vi-VN" sz="2400" b="1" dirty="0" err="1">
                <a:solidFill>
                  <a:schemeClr val="accent4"/>
                </a:solidFill>
              </a:rPr>
              <a:t>Ths</a:t>
            </a:r>
            <a:r>
              <a:rPr lang="vi-VN" sz="2400" b="1" dirty="0">
                <a:solidFill>
                  <a:schemeClr val="accent4"/>
                </a:solidFill>
              </a:rPr>
              <a:t>. Ngô Hiếu Trường</a:t>
            </a:r>
            <a:endParaRPr lang="en-US" sz="2400" b="1" dirty="0">
              <a:solidFill>
                <a:schemeClr val="accent4"/>
              </a:solidFill>
            </a:endParaRPr>
          </a:p>
          <a:p>
            <a:pPr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400" b="1" dirty="0">
                <a:solidFill>
                  <a:schemeClr val="accent4"/>
                </a:solidFill>
              </a:rPr>
              <a:t>Sinh </a:t>
            </a:r>
            <a:r>
              <a:rPr lang="en-US" sz="2400" b="1" dirty="0" err="1">
                <a:solidFill>
                  <a:schemeClr val="accent4"/>
                </a:solidFill>
              </a:rPr>
              <a:t>viên</a:t>
            </a:r>
            <a:r>
              <a:rPr lang="en-US" sz="2400" b="1" dirty="0">
                <a:solidFill>
                  <a:schemeClr val="accent4"/>
                </a:solidFill>
              </a:rPr>
              <a:t> </a:t>
            </a:r>
            <a:r>
              <a:rPr lang="en-US" sz="2400" b="1" dirty="0" err="1">
                <a:solidFill>
                  <a:schemeClr val="accent4"/>
                </a:solidFill>
              </a:rPr>
              <a:t>thực</a:t>
            </a:r>
            <a:r>
              <a:rPr lang="en-US" sz="2400" b="1" dirty="0">
                <a:solidFill>
                  <a:schemeClr val="accent4"/>
                </a:solidFill>
              </a:rPr>
              <a:t> </a:t>
            </a:r>
            <a:r>
              <a:rPr lang="en-US" sz="2400" b="1" dirty="0" err="1">
                <a:solidFill>
                  <a:schemeClr val="accent4"/>
                </a:solidFill>
              </a:rPr>
              <a:t>hiện</a:t>
            </a:r>
            <a:r>
              <a:rPr lang="en-US" sz="2400" b="1" dirty="0">
                <a:solidFill>
                  <a:schemeClr val="accent4"/>
                </a:solidFill>
              </a:rPr>
              <a:t>: Nguyễn Nhật Tân - 22521307</a:t>
            </a:r>
          </a:p>
        </p:txBody>
      </p:sp>
    </p:spTree>
    <p:extLst>
      <p:ext uri="{BB962C8B-B14F-4D97-AF65-F5344CB8AC3E}">
        <p14:creationId xmlns:p14="http://schemas.microsoft.com/office/powerpoint/2010/main" val="2052702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B5795-3FC6-F22C-2044-298A451F6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9E2AC-B7FE-CD5B-61AD-FAF68527C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Copyrights 2024 CE-UIT.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35BE9-CCCA-BE96-9E1A-3F806EF1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6466E97-2035-1F4B-FC26-8AD86575F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000" y="1036767"/>
            <a:ext cx="10980000" cy="890663"/>
          </a:xfrm>
        </p:spPr>
        <p:txBody>
          <a:bodyPr>
            <a:normAutofit/>
          </a:bodyPr>
          <a:lstStyle/>
          <a:p>
            <a:r>
              <a:rPr lang="en-US" dirty="0"/>
              <a:t>3</a:t>
            </a:r>
            <a:r>
              <a:rPr lang="en-VN" dirty="0"/>
              <a:t>.</a:t>
            </a:r>
            <a:r>
              <a:rPr lang="en-US" dirty="0"/>
              <a:t>6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VDD, GND </a:t>
            </a:r>
            <a:r>
              <a:rPr lang="en-US" dirty="0" err="1"/>
              <a:t>và</a:t>
            </a:r>
            <a:r>
              <a:rPr lang="en-US" dirty="0"/>
              <a:t> OUTPUT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EFA99-EC17-0D50-AC70-52FB2EB8A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051" y="1751817"/>
            <a:ext cx="10200864" cy="4156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1800" dirty="0">
                <a:latin typeface="+mj-lt"/>
              </a:rPr>
              <a:t>Điểm có hậu tố "S" (source) sẽ được nối với VDD (PMOS) và GND (NMOS) nếu th</a:t>
            </a:r>
            <a:r>
              <a:rPr lang="en-US" sz="1800" dirty="0" err="1">
                <a:latin typeface="+mj-lt"/>
              </a:rPr>
              <a:t>ỏa</a:t>
            </a:r>
            <a:r>
              <a:rPr lang="vi-VN" sz="1800" dirty="0">
                <a:latin typeface="+mj-lt"/>
              </a:rPr>
              <a:t> điều kiện sau: </a:t>
            </a:r>
            <a:endParaRPr lang="en-US" sz="1800" dirty="0">
              <a:latin typeface="+mj-lt"/>
            </a:endParaRPr>
          </a:p>
          <a:p>
            <a:pPr>
              <a:buFont typeface="Times New Roman" panose="02020603050405020304" pitchFamily="18" charset="0"/>
              <a:buChar char="-"/>
            </a:pPr>
            <a:r>
              <a:rPr lang="vi-VN" sz="1800" dirty="0">
                <a:latin typeface="+mj-lt"/>
              </a:rPr>
              <a:t>Nó chỉ kết nối với điểm D của chính nó</a:t>
            </a:r>
            <a:r>
              <a:rPr lang="en-US" sz="1800" dirty="0">
                <a:latin typeface="+mj-lt"/>
              </a:rPr>
              <a:t>.</a:t>
            </a:r>
            <a:r>
              <a:rPr lang="vi-VN" sz="1800" dirty="0">
                <a:latin typeface="+mj-lt"/>
              </a:rPr>
              <a:t> </a:t>
            </a:r>
            <a:endParaRPr lang="en-US" sz="1800" dirty="0">
              <a:latin typeface="+mj-lt"/>
            </a:endParaRPr>
          </a:p>
          <a:p>
            <a:pPr>
              <a:buFont typeface="Times New Roman" panose="02020603050405020304" pitchFamily="18" charset="0"/>
              <a:buChar char="-"/>
            </a:pPr>
            <a:r>
              <a:rPr lang="vi-VN" sz="1800" dirty="0">
                <a:latin typeface="+mj-lt"/>
              </a:rPr>
              <a:t>Không có bất kỳ điểm D nào khác trong đồ thị nối với nó. </a:t>
            </a:r>
            <a:endParaRPr lang="en-US" sz="1800" dirty="0">
              <a:latin typeface="+mj-lt"/>
            </a:endParaRPr>
          </a:p>
          <a:p>
            <a:pPr marL="0" indent="0">
              <a:buNone/>
            </a:pPr>
            <a:r>
              <a:rPr lang="vi-VN" sz="1800" dirty="0">
                <a:latin typeface="+mj-lt"/>
              </a:rPr>
              <a:t>Điểm có hậu tố "D" (drain) sẽ được nối với Output nếu thõa điều kiện sau: </a:t>
            </a:r>
            <a:endParaRPr lang="en-US" sz="1800" dirty="0">
              <a:latin typeface="+mj-lt"/>
            </a:endParaRPr>
          </a:p>
          <a:p>
            <a:pPr>
              <a:buFont typeface="Times New Roman" panose="02020603050405020304" pitchFamily="18" charset="0"/>
              <a:buChar char="-"/>
            </a:pPr>
            <a:r>
              <a:rPr lang="vi-VN" sz="1800" dirty="0">
                <a:latin typeface="+mj-lt"/>
              </a:rPr>
              <a:t>Chỉ kết nối với điểm S của chính nó</a:t>
            </a:r>
            <a:r>
              <a:rPr lang="en-US" sz="1800" dirty="0">
                <a:latin typeface="+mj-lt"/>
              </a:rPr>
              <a:t>.</a:t>
            </a:r>
            <a:r>
              <a:rPr lang="vi-VN" sz="1800" dirty="0">
                <a:latin typeface="+mj-lt"/>
              </a:rPr>
              <a:t> </a:t>
            </a:r>
            <a:endParaRPr lang="en-US" sz="1800" dirty="0">
              <a:latin typeface="+mj-lt"/>
            </a:endParaRPr>
          </a:p>
          <a:p>
            <a:pPr>
              <a:buFont typeface="Times New Roman" panose="02020603050405020304" pitchFamily="18" charset="0"/>
              <a:buChar char="-"/>
            </a:pPr>
            <a:r>
              <a:rPr lang="vi-VN" sz="1800" dirty="0">
                <a:latin typeface="+mj-lt"/>
              </a:rPr>
              <a:t>Không có bất kỳ điểm S nào khác trong đồ thị nối với nó.</a:t>
            </a:r>
            <a:endParaRPr lang="en-US" sz="1800" dirty="0">
              <a:latin typeface="+mj-lt"/>
            </a:endParaRPr>
          </a:p>
        </p:txBody>
      </p:sp>
      <p:pic>
        <p:nvPicPr>
          <p:cNvPr id="7" name="Picture 6" descr="A black screen with many small colored objects&#10;&#10;AI-generated content may be incorrect.">
            <a:extLst>
              <a:ext uri="{FF2B5EF4-FFF2-40B4-BE49-F238E27FC236}">
                <a16:creationId xmlns:a16="http://schemas.microsoft.com/office/drawing/2014/main" id="{006EC2D0-BDF4-5A27-84B9-445FE4834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389" y="4493277"/>
            <a:ext cx="7655134" cy="1807335"/>
          </a:xfrm>
          <a:prstGeom prst="rect">
            <a:avLst/>
          </a:prstGeom>
        </p:spPr>
      </p:pic>
      <p:pic>
        <p:nvPicPr>
          <p:cNvPr id="13" name="Content Placeholder 12" descr="A diagram of a circuit&#10;&#10;AI-generated content may be incorrect.">
            <a:extLst>
              <a:ext uri="{FF2B5EF4-FFF2-40B4-BE49-F238E27FC236}">
                <a16:creationId xmlns:a16="http://schemas.microsoft.com/office/drawing/2014/main" id="{389E93F8-02F1-50B1-07AE-53A1C4BD85A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4" t="6870" r="13184" b="13360"/>
          <a:stretch/>
        </p:blipFill>
        <p:spPr bwMode="auto">
          <a:xfrm>
            <a:off x="9316928" y="2526686"/>
            <a:ext cx="2477616" cy="32304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71098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CEA79-1ED5-7C7A-681A-8D3B430E6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D896F-031F-377F-6189-85AD1D3B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47EF62A-AE7B-2D73-FF70-3A419E982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000" y="1036767"/>
            <a:ext cx="10980000" cy="890663"/>
          </a:xfrm>
        </p:spPr>
        <p:txBody>
          <a:bodyPr/>
          <a:lstStyle/>
          <a:p>
            <a:r>
              <a:rPr lang="en-US" dirty="0"/>
              <a:t>3.7 </a:t>
            </a:r>
            <a:r>
              <a:rPr lang="en-US" dirty="0" err="1"/>
              <a:t>Vẽ</a:t>
            </a:r>
            <a:r>
              <a:rPr lang="en-US" dirty="0"/>
              <a:t> Stick Diagram</a:t>
            </a:r>
            <a:endParaRPr lang="en-VN" dirty="0"/>
          </a:p>
        </p:txBody>
      </p:sp>
      <p:pic>
        <p:nvPicPr>
          <p:cNvPr id="33" name="Content Placeholder 32" descr="A diagram of a system&#10;&#10;AI-generated content may be incorrect.">
            <a:extLst>
              <a:ext uri="{FF2B5EF4-FFF2-40B4-BE49-F238E27FC236}">
                <a16:creationId xmlns:a16="http://schemas.microsoft.com/office/drawing/2014/main" id="{AAAE2AE2-A317-3E14-4478-A08C918CA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4668" y="1883300"/>
            <a:ext cx="2531253" cy="4898731"/>
          </a:xfrm>
        </p:spPr>
      </p:pic>
    </p:spTree>
    <p:extLst>
      <p:ext uri="{BB962C8B-B14F-4D97-AF65-F5344CB8AC3E}">
        <p14:creationId xmlns:p14="http://schemas.microsoft.com/office/powerpoint/2010/main" val="911561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C3826-0006-2276-E82B-21C186767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96C79-B4A3-5C37-217F-D0CCC5A82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C531FBF-58CD-1C49-7EB8-C18065DFC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000" y="1036767"/>
            <a:ext cx="10980000" cy="890663"/>
          </a:xfrm>
        </p:spPr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:</a:t>
            </a:r>
            <a:endParaRPr lang="en-VN" dirty="0"/>
          </a:p>
        </p:txBody>
      </p:sp>
      <p:pic>
        <p:nvPicPr>
          <p:cNvPr id="7" name="Picture 6" descr="A diagram of a circuit&#10;&#10;AI-generated content may be incorrect.">
            <a:extLst>
              <a:ext uri="{FF2B5EF4-FFF2-40B4-BE49-F238E27FC236}">
                <a16:creationId xmlns:a16="http://schemas.microsoft.com/office/drawing/2014/main" id="{4F3337E5-9757-E2DB-7B25-FD443FB43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637" y="2544489"/>
            <a:ext cx="4763690" cy="26633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08C1E0-8ABC-8F51-CEF8-C4B31A49902A}"/>
              </a:ext>
            </a:extLst>
          </p:cNvPr>
          <p:cNvSpPr txBox="1"/>
          <p:nvPr/>
        </p:nvSpPr>
        <p:spPr>
          <a:xfrm>
            <a:off x="992289" y="1659242"/>
            <a:ext cx="5298675" cy="5657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>
              <a:lnSpc>
                <a:spcPct val="150000"/>
              </a:lnSpc>
            </a:pPr>
            <a:r>
              <a:rPr lang="en-US" sz="15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Đạt </a:t>
            </a:r>
            <a:r>
              <a:rPr lang="en-US" sz="1500" b="1" kern="1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5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15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Biết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cách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vẽ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Stick Diagram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biểu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thức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Boolean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từ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3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đến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4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biến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marR="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Tìm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đi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Euler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vùng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NMOS, PMOS. </a:t>
            </a:r>
            <a:endParaRPr lang="en-US" sz="1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Tìm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điểm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nối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nguồn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output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từng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vùng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NMOS, PMOS. </a:t>
            </a:r>
            <a:endParaRPr lang="en-US" sz="1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Sử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dụng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ngôn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ngữ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Python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thực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hiện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việc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vẽ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Stick Diagram. </a:t>
            </a:r>
          </a:p>
          <a:p>
            <a:pPr marR="0" lvl="0" algn="just">
              <a:lnSpc>
                <a:spcPct val="150000"/>
              </a:lnSpc>
              <a:spcAft>
                <a:spcPts val="800"/>
              </a:spcAft>
            </a:pPr>
            <a:r>
              <a:rPr lang="en-US" sz="1500" b="1" kern="1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Chưa</a:t>
            </a:r>
            <a:r>
              <a:rPr lang="en-US" sz="15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b="1" kern="1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đạt</a:t>
            </a:r>
            <a:r>
              <a:rPr lang="en-US" sz="15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b="1" kern="1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5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phần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tử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logic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quá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lớn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dẫn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đến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sai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sót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Không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xử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lí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biểu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thức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sau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khi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tối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ưu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vẫn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còn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biến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trùng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Việc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vẽ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như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VDD, GND,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ndiff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pdiff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chỉ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tương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đối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phù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hợp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biểu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thức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3 – 4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biến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còn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5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biến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trở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lên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dễ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xảy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ra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sai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5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sót</a:t>
            </a:r>
            <a:r>
              <a:rPr lang="en-US" sz="1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  <a:endParaRPr lang="en-US" sz="1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50000"/>
              </a:lnSpc>
              <a:spcAft>
                <a:spcPts val="800"/>
              </a:spcAft>
            </a:pPr>
            <a:endParaRPr lang="en-US" sz="1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402850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9E84C-3683-652F-CF31-A1F9AD732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Nội dung báo cáo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5CE7DB-4EF2-E577-7045-907EE0ED1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32860" y="3850428"/>
            <a:ext cx="4114800" cy="365125"/>
          </a:xfrm>
        </p:spPr>
        <p:txBody>
          <a:bodyPr/>
          <a:lstStyle/>
          <a:p>
            <a:r>
              <a:rPr lang="en-US" dirty="0"/>
              <a:t>Copyrights 2024 CE-UIT.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44F55-1C93-504E-9D59-CA42F611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E7A0637-CEE0-29B3-3E51-8DACCCDE2A10}"/>
              </a:ext>
            </a:extLst>
          </p:cNvPr>
          <p:cNvGrpSpPr/>
          <p:nvPr/>
        </p:nvGrpSpPr>
        <p:grpSpPr>
          <a:xfrm>
            <a:off x="1033164" y="2094865"/>
            <a:ext cx="7770177" cy="948373"/>
            <a:chOff x="1033164" y="2094865"/>
            <a:chExt cx="7770177" cy="948373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F261A7D-28B4-1B84-D8E2-11C9EDDBFA1E}"/>
                </a:ext>
              </a:extLst>
            </p:cNvPr>
            <p:cNvSpPr/>
            <p:nvPr/>
          </p:nvSpPr>
          <p:spPr>
            <a:xfrm>
              <a:off x="1033164" y="2094865"/>
              <a:ext cx="7770177" cy="948373"/>
            </a:xfrm>
            <a:prstGeom prst="roundRect">
              <a:avLst>
                <a:gd name="adj" fmla="val 6767"/>
              </a:avLst>
            </a:prstGeom>
            <a:solidFill>
              <a:schemeClr val="bg1"/>
            </a:solidFill>
            <a:ln w="19050">
              <a:solidFill>
                <a:schemeClr val="accent4">
                  <a:lumMod val="75000"/>
                </a:schemeClr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VN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D45351B-999A-54A2-68EA-9E33D3ECF433}"/>
                </a:ext>
              </a:extLst>
            </p:cNvPr>
            <p:cNvSpPr/>
            <p:nvPr/>
          </p:nvSpPr>
          <p:spPr>
            <a:xfrm>
              <a:off x="1193006" y="2265441"/>
              <a:ext cx="607219" cy="60721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sz="28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7EE7FB7-C0E4-A1B4-DB55-6B757C313225}"/>
                </a:ext>
              </a:extLst>
            </p:cNvPr>
            <p:cNvSpPr txBox="1"/>
            <p:nvPr/>
          </p:nvSpPr>
          <p:spPr>
            <a:xfrm>
              <a:off x="1862399" y="2338218"/>
              <a:ext cx="694094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 err="1"/>
                <a:t>Tổng</a:t>
              </a:r>
              <a:r>
                <a:rPr lang="en-US" sz="2400" dirty="0"/>
                <a:t> </a:t>
              </a:r>
              <a:r>
                <a:rPr lang="en-US" sz="2400" dirty="0" err="1"/>
                <a:t>quan</a:t>
              </a:r>
              <a:r>
                <a:rPr lang="en-US" sz="2400" dirty="0"/>
                <a:t> về </a:t>
              </a:r>
              <a:r>
                <a:rPr lang="en-US" sz="2400" dirty="0" err="1"/>
                <a:t>đồ</a:t>
              </a:r>
              <a:r>
                <a:rPr lang="en-US" sz="2400" dirty="0"/>
                <a:t> </a:t>
              </a:r>
              <a:r>
                <a:rPr lang="en-US" sz="2400" dirty="0" err="1"/>
                <a:t>án</a:t>
              </a:r>
              <a:r>
                <a:rPr lang="en-US" sz="2400" dirty="0"/>
                <a:t>	</a:t>
              </a:r>
              <a:endParaRPr lang="en-VN" sz="24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B93310-8338-04AE-BD6F-ECFF66EFE9D6}"/>
              </a:ext>
            </a:extLst>
          </p:cNvPr>
          <p:cNvGrpSpPr/>
          <p:nvPr/>
        </p:nvGrpSpPr>
        <p:grpSpPr>
          <a:xfrm>
            <a:off x="1033164" y="3255196"/>
            <a:ext cx="7770177" cy="948373"/>
            <a:chOff x="1033164" y="3239499"/>
            <a:chExt cx="7770177" cy="948373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F2C7C36-DBA2-4FF8-A24D-527781AE8EE7}"/>
                </a:ext>
              </a:extLst>
            </p:cNvPr>
            <p:cNvSpPr/>
            <p:nvPr/>
          </p:nvSpPr>
          <p:spPr>
            <a:xfrm>
              <a:off x="1033164" y="3239499"/>
              <a:ext cx="7770177" cy="948373"/>
            </a:xfrm>
            <a:prstGeom prst="roundRect">
              <a:avLst>
                <a:gd name="adj" fmla="val 6767"/>
              </a:avLst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VN" sz="2200">
                <a:solidFill>
                  <a:schemeClr val="bg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EEA81DE-5C39-814F-98C8-9799897FAEEB}"/>
                </a:ext>
              </a:extLst>
            </p:cNvPr>
            <p:cNvSpPr/>
            <p:nvPr/>
          </p:nvSpPr>
          <p:spPr>
            <a:xfrm>
              <a:off x="1193005" y="3410075"/>
              <a:ext cx="607219" cy="60721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sz="28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C7C750D-FB6C-0D48-11D1-777CC1189796}"/>
                </a:ext>
              </a:extLst>
            </p:cNvPr>
            <p:cNvSpPr txBox="1"/>
            <p:nvPr/>
          </p:nvSpPr>
          <p:spPr>
            <a:xfrm>
              <a:off x="1862399" y="3482851"/>
              <a:ext cx="660924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 err="1">
                  <a:solidFill>
                    <a:schemeClr val="bg1"/>
                  </a:solidFill>
                </a:rPr>
                <a:t>Thuật</a:t>
              </a:r>
              <a:r>
                <a:rPr lang="en-US" sz="2400" dirty="0">
                  <a:solidFill>
                    <a:schemeClr val="bg1"/>
                  </a:solidFill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</a:rPr>
                <a:t>toán</a:t>
              </a:r>
              <a:r>
                <a:rPr lang="en-US" sz="2400" dirty="0">
                  <a:solidFill>
                    <a:schemeClr val="bg1"/>
                  </a:solidFill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</a:rPr>
                <a:t>tổng</a:t>
              </a:r>
              <a:r>
                <a:rPr lang="en-US" sz="2400" dirty="0">
                  <a:solidFill>
                    <a:schemeClr val="bg1"/>
                  </a:solidFill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</a:rPr>
                <a:t>quát</a:t>
              </a:r>
              <a:endParaRPr lang="en-VN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6F08B0B-13CE-0C19-BAD9-060AC4DD6F08}"/>
              </a:ext>
            </a:extLst>
          </p:cNvPr>
          <p:cNvGrpSpPr/>
          <p:nvPr/>
        </p:nvGrpSpPr>
        <p:grpSpPr>
          <a:xfrm>
            <a:off x="1033164" y="4415527"/>
            <a:ext cx="7770177" cy="948373"/>
            <a:chOff x="1033164" y="4431224"/>
            <a:chExt cx="7770177" cy="948373"/>
          </a:xfrm>
        </p:grpSpPr>
        <p:sp>
          <p:nvSpPr>
            <p:cNvPr id="15" name="Rounded Rectangle 6">
              <a:extLst>
                <a:ext uri="{FF2B5EF4-FFF2-40B4-BE49-F238E27FC236}">
                  <a16:creationId xmlns:a16="http://schemas.microsoft.com/office/drawing/2014/main" id="{F1448787-01D4-9B57-C8D6-4852D1688A7C}"/>
                </a:ext>
              </a:extLst>
            </p:cNvPr>
            <p:cNvSpPr/>
            <p:nvPr/>
          </p:nvSpPr>
          <p:spPr>
            <a:xfrm>
              <a:off x="1033164" y="4431224"/>
              <a:ext cx="7770177" cy="948373"/>
            </a:xfrm>
            <a:prstGeom prst="roundRect">
              <a:avLst>
                <a:gd name="adj" fmla="val 6767"/>
              </a:avLst>
            </a:prstGeom>
            <a:solidFill>
              <a:schemeClr val="bg1"/>
            </a:solidFill>
            <a:ln w="19050">
              <a:solidFill>
                <a:schemeClr val="accent4">
                  <a:lumMod val="75000"/>
                </a:schemeClr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VN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A80A263-3857-AB29-9ADD-DBB55F785253}"/>
                </a:ext>
              </a:extLst>
            </p:cNvPr>
            <p:cNvSpPr/>
            <p:nvPr/>
          </p:nvSpPr>
          <p:spPr>
            <a:xfrm>
              <a:off x="1193006" y="4601800"/>
              <a:ext cx="607219" cy="60721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VN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889582-D1BF-AA43-C49F-F5B33014116F}"/>
                </a:ext>
              </a:extLst>
            </p:cNvPr>
            <p:cNvSpPr txBox="1"/>
            <p:nvPr/>
          </p:nvSpPr>
          <p:spPr>
            <a:xfrm>
              <a:off x="1862400" y="4674577"/>
              <a:ext cx="660924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 err="1"/>
                <a:t>Cơ</a:t>
              </a:r>
              <a:r>
                <a:rPr lang="en-US" sz="2400" dirty="0"/>
                <a:t> </a:t>
              </a:r>
              <a:r>
                <a:rPr lang="en-US" sz="2400" dirty="0" err="1"/>
                <a:t>chế</a:t>
              </a:r>
              <a:r>
                <a:rPr lang="en-US" sz="2400" dirty="0"/>
                <a:t> </a:t>
              </a:r>
              <a:r>
                <a:rPr lang="en-US" sz="2400" dirty="0" err="1"/>
                <a:t>hoạt</a:t>
              </a:r>
              <a:r>
                <a:rPr lang="en-US" sz="2400" dirty="0"/>
                <a:t> </a:t>
              </a:r>
              <a:r>
                <a:rPr lang="en-US" sz="2400" dirty="0" err="1"/>
                <a:t>động</a:t>
              </a:r>
              <a:endParaRPr lang="en-VN" sz="24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FA8A22-CE55-67A8-9AFF-40EDDC95FC03}"/>
              </a:ext>
            </a:extLst>
          </p:cNvPr>
          <p:cNvGrpSpPr/>
          <p:nvPr/>
        </p:nvGrpSpPr>
        <p:grpSpPr>
          <a:xfrm>
            <a:off x="1033164" y="5575858"/>
            <a:ext cx="7770177" cy="948373"/>
            <a:chOff x="1033164" y="5575858"/>
            <a:chExt cx="7770177" cy="948373"/>
          </a:xfrm>
        </p:grpSpPr>
        <p:sp>
          <p:nvSpPr>
            <p:cNvPr id="19" name="Rounded Rectangle 9">
              <a:extLst>
                <a:ext uri="{FF2B5EF4-FFF2-40B4-BE49-F238E27FC236}">
                  <a16:creationId xmlns:a16="http://schemas.microsoft.com/office/drawing/2014/main" id="{A7273024-F982-5A73-BA89-9F231004D90B}"/>
                </a:ext>
              </a:extLst>
            </p:cNvPr>
            <p:cNvSpPr/>
            <p:nvPr/>
          </p:nvSpPr>
          <p:spPr>
            <a:xfrm>
              <a:off x="1033164" y="5575858"/>
              <a:ext cx="7770177" cy="948373"/>
            </a:xfrm>
            <a:prstGeom prst="roundRect">
              <a:avLst>
                <a:gd name="adj" fmla="val 6767"/>
              </a:avLst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VN" sz="2200">
                <a:solidFill>
                  <a:schemeClr val="bg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BE4969A-B312-14CB-795B-054DC3E0FE64}"/>
                </a:ext>
              </a:extLst>
            </p:cNvPr>
            <p:cNvSpPr/>
            <p:nvPr/>
          </p:nvSpPr>
          <p:spPr>
            <a:xfrm>
              <a:off x="1193005" y="5746434"/>
              <a:ext cx="607219" cy="60721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VN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7F4F9A-6266-8C8C-2ABD-6DABB3ECE8E4}"/>
                </a:ext>
              </a:extLst>
            </p:cNvPr>
            <p:cNvSpPr txBox="1"/>
            <p:nvPr/>
          </p:nvSpPr>
          <p:spPr>
            <a:xfrm>
              <a:off x="1862399" y="5819210"/>
              <a:ext cx="660924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 err="1">
                  <a:solidFill>
                    <a:schemeClr val="bg1"/>
                  </a:solidFill>
                </a:rPr>
                <a:t>Kết</a:t>
              </a:r>
              <a:r>
                <a:rPr lang="en-US" sz="2400" dirty="0">
                  <a:solidFill>
                    <a:schemeClr val="bg1"/>
                  </a:solidFill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</a:rPr>
                <a:t>quả</a:t>
              </a:r>
              <a:r>
                <a:rPr lang="en-US" sz="2400" dirty="0">
                  <a:solidFill>
                    <a:schemeClr val="bg1"/>
                  </a:solidFill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</a:rPr>
                <a:t>đạt</a:t>
              </a:r>
              <a:r>
                <a:rPr lang="en-US" sz="2400" dirty="0">
                  <a:solidFill>
                    <a:schemeClr val="bg1"/>
                  </a:solidFill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</a:rPr>
                <a:t>được</a:t>
              </a:r>
              <a:endParaRPr lang="en-VN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495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B7D05-0C4E-A77F-E26E-F3AF1D5B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1.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:</a:t>
            </a:r>
            <a:endParaRPr lang="en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C65A7-EBE0-CFEF-DECA-4B82E5337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Copyrights 2024 CE-UIT.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B323D-3E60-D198-26D8-C64C76E6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A5B37F-5E30-1D79-6244-2064E83AF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736" y="2020279"/>
            <a:ext cx="10417264" cy="4077740"/>
          </a:xfrm>
        </p:spPr>
        <p:txBody>
          <a:bodyPr/>
          <a:lstStyle/>
          <a:p>
            <a:pPr marR="0" lvl="0" algn="just">
              <a:lnSpc>
                <a:spcPct val="150000"/>
              </a:lnSpc>
              <a:buFontTx/>
              <a:buChar char="-"/>
            </a:pP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Tên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đề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tài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Chuyển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đổi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biểu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thức</a:t>
            </a:r>
            <a:r>
              <a:rPr lang="en-US" sz="2000" b="1" kern="100" spc="2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Boolean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thành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Stick diagram.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50000"/>
              </a:lnSpc>
              <a:buFontTx/>
              <a:buChar char="-"/>
            </a:pP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Ngôn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ngữ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lập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trình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sử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dụng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Python.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50000"/>
              </a:lnSpc>
              <a:spcAft>
                <a:spcPts val="800"/>
              </a:spcAft>
              <a:buFontTx/>
              <a:buChar char="-"/>
            </a:pP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Đầu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vào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biểu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thức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Boolean.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50000"/>
              </a:lnSpc>
              <a:buFontTx/>
              <a:buChar char="-"/>
            </a:pP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Đầu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mô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hình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Stick Diagram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biểu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thức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50000"/>
              </a:lnSpc>
              <a:buFontTx/>
              <a:buChar char="-"/>
            </a:pP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Yêu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cầu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đề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tài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Tx/>
              <a:buChar char="-"/>
            </a:pPr>
            <a:r>
              <a:rPr lang="en-US" sz="2000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Vẽ</a:t>
            </a:r>
            <a:r>
              <a:rPr lang="en-US" sz="20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0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mô</a:t>
            </a:r>
            <a:r>
              <a:rPr lang="en-US" sz="20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hình</a:t>
            </a:r>
            <a:r>
              <a:rPr lang="en-US" sz="20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Stick Diagram </a:t>
            </a:r>
            <a:r>
              <a:rPr lang="en-US" sz="2000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20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biểu</a:t>
            </a:r>
            <a:r>
              <a:rPr lang="en-US" sz="20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thức</a:t>
            </a:r>
            <a:r>
              <a:rPr lang="en-US" sz="20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20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lượng</a:t>
            </a:r>
            <a:r>
              <a:rPr lang="en-US" sz="20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biến</a:t>
            </a:r>
            <a:r>
              <a:rPr lang="en-US" sz="20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từ</a:t>
            </a:r>
            <a:r>
              <a:rPr lang="en-US" sz="20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3 </a:t>
            </a:r>
            <a:r>
              <a:rPr lang="en-US" sz="2000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đến</a:t>
            </a:r>
            <a:r>
              <a:rPr lang="en-US" sz="20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4 </a:t>
            </a:r>
            <a:r>
              <a:rPr lang="en-US" sz="2000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biến</a:t>
            </a:r>
            <a:r>
              <a:rPr lang="en-US" sz="20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50000"/>
              </a:lnSpc>
              <a:spcAft>
                <a:spcPts val="800"/>
              </a:spcAft>
              <a:buFontTx/>
              <a:buChar char="-"/>
            </a:pPr>
            <a:r>
              <a:rPr lang="en-US" sz="2000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20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xử</a:t>
            </a:r>
            <a:r>
              <a:rPr lang="en-US" sz="20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sz="20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0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biểu</a:t>
            </a:r>
            <a:r>
              <a:rPr lang="en-US" sz="20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thức</a:t>
            </a:r>
            <a:r>
              <a:rPr lang="en-US" sz="20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20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chứa</a:t>
            </a:r>
            <a:r>
              <a:rPr lang="en-US" sz="20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biến</a:t>
            </a:r>
            <a:r>
              <a:rPr lang="en-US" sz="20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trùng</a:t>
            </a:r>
            <a:r>
              <a:rPr lang="en-US" sz="20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20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vẽ</a:t>
            </a:r>
            <a:r>
              <a:rPr lang="en-US" sz="20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0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mô</a:t>
            </a:r>
            <a:r>
              <a:rPr lang="en-US" sz="20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hình</a:t>
            </a:r>
            <a:r>
              <a:rPr lang="en-US" sz="20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Stick Diagram.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580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CF85-E9DC-CE6F-1505-4F1261E32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2.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:</a:t>
            </a:r>
            <a:endParaRPr lang="en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AD507-0259-B42B-993D-FEB88662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Copyrights 2024 CE-UIT.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B00C4-D25B-870A-BDED-B4451C75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21D7F8C-3B63-1173-566A-F9BABF36D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121" y="1866508"/>
            <a:ext cx="10475657" cy="4336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	</a:t>
            </a:r>
            <a:endParaRPr lang="en-VN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10FEFF-2594-C38A-5807-010421B0624A}"/>
              </a:ext>
            </a:extLst>
          </p:cNvPr>
          <p:cNvSpPr txBox="1"/>
          <p:nvPr/>
        </p:nvSpPr>
        <p:spPr>
          <a:xfrm>
            <a:off x="943164" y="2073419"/>
            <a:ext cx="10305672" cy="465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>
              <a:lnSpc>
                <a:spcPct val="150000"/>
              </a:lnSpc>
              <a:spcAft>
                <a:spcPts val="800"/>
              </a:spcAft>
            </a:pPr>
            <a:r>
              <a:rPr lang="en-US" sz="18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Tối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ưu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biểu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thức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→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Vẽ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Schematic Diagram →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Tìm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đi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Euler →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Vẽ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Stick Diagram.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80FCFD-5983-53AC-0AED-295403DDCAE4}"/>
                  </a:ext>
                </a:extLst>
              </p:cNvPr>
              <p:cNvSpPr txBox="1"/>
              <p:nvPr/>
            </p:nvSpPr>
            <p:spPr>
              <a:xfrm>
                <a:off x="384751" y="3304729"/>
                <a:ext cx="2688700" cy="408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14:m>
                  <m:oMath xmlns:m="http://schemas.openxmlformats.org/officeDocument/2006/math">
                    <m:r>
                      <a:rPr lang="en-US" sz="1600" i="1" spc="-55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sz="1600" i="1" spc="-55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 </m:t>
                    </m:r>
                    <m:bar>
                      <m:barPr>
                        <m:pos m:val="top"/>
                        <m:ctrlPr>
                          <a:rPr lang="en-US" sz="1600" i="1" spc="-55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sz="1600" i="1" spc="-55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1600" i="1" spc="-55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1600" i="1" spc="-55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en-US" sz="1600" i="1" spc="-55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600" i="1" spc="-55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1600" i="1" spc="-55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1600" i="1" spc="-55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en-US" sz="1600" i="1" spc="-55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600" i="1" spc="-55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sz="1600" i="1" spc="-55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1600" i="1" spc="-55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bar>
                  </m:oMath>
                </a14:m>
                <a:r>
                  <a:rPr lang="en-US" sz="1600" spc="-55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</a:rPr>
                  <a:t> </a:t>
                </a:r>
                <a:endParaRPr lang="en-US" sz="1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80FCFD-5983-53AC-0AED-295403DDC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51" y="3304729"/>
                <a:ext cx="2688700" cy="4083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9A3F8A-575A-F029-CCBB-183948741BF5}"/>
              </a:ext>
            </a:extLst>
          </p:cNvPr>
          <p:cNvCxnSpPr>
            <a:cxnSpLocks/>
          </p:cNvCxnSpPr>
          <p:nvPr/>
        </p:nvCxnSpPr>
        <p:spPr>
          <a:xfrm>
            <a:off x="1683465" y="3845679"/>
            <a:ext cx="0" cy="3875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A0AA43-8315-10C6-69FB-330F9BE585F6}"/>
                  </a:ext>
                </a:extLst>
              </p:cNvPr>
              <p:cNvSpPr txBox="1"/>
              <p:nvPr/>
            </p:nvSpPr>
            <p:spPr>
              <a:xfrm>
                <a:off x="412220" y="4345464"/>
                <a:ext cx="2633762" cy="508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pc="-55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sz="1600" b="0" i="1" spc="-55" smtClean="0">
                          <a:effectLst/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bar>
                        <m:barPr>
                          <m:pos m:val="top"/>
                          <m:ctrlPr>
                            <a:rPr lang="en-US" sz="1600" i="1" spc="-55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arPr>
                        <m:e>
                          <m:r>
                            <a:rPr lang="en-US" sz="1600" i="1" spc="-55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sz="1600" i="1" spc="-55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1600" i="1" spc="-55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spc="-55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  <m:r>
                                <a:rPr lang="en-US" sz="1600" i="1" spc="-55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600" i="1" spc="-55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  <m:r>
                                <a:rPr lang="en-US" sz="1600" i="1" spc="-55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600" i="1" spc="-55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ba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A0AA43-8315-10C6-69FB-330F9BE58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20" y="4345464"/>
                <a:ext cx="2633762" cy="5084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35E49DF-A53A-F2C1-A42A-32D7246E4A0C}"/>
              </a:ext>
            </a:extLst>
          </p:cNvPr>
          <p:cNvSpPr txBox="1"/>
          <p:nvPr/>
        </p:nvSpPr>
        <p:spPr>
          <a:xfrm>
            <a:off x="269475" y="5164977"/>
            <a:ext cx="2827979" cy="414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+mj-lt"/>
              </a:rPr>
              <a:t>Rút </a:t>
            </a:r>
            <a:r>
              <a:rPr lang="en-US" dirty="0" err="1">
                <a:latin typeface="+mj-lt"/>
              </a:rPr>
              <a:t>gọn</a:t>
            </a:r>
            <a:r>
              <a:rPr lang="en-US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biểu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thức</a:t>
            </a:r>
            <a:endParaRPr lang="en-US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D3CB8F-A7F9-6597-9A9B-E05B7203DC6D}"/>
              </a:ext>
            </a:extLst>
          </p:cNvPr>
          <p:cNvSpPr txBox="1"/>
          <p:nvPr/>
        </p:nvSpPr>
        <p:spPr>
          <a:xfrm>
            <a:off x="127387" y="3000073"/>
            <a:ext cx="3203427" cy="207877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532449-208A-B220-C697-DFB7B4205B8B}"/>
              </a:ext>
            </a:extLst>
          </p:cNvPr>
          <p:cNvCxnSpPr/>
          <p:nvPr/>
        </p:nvCxnSpPr>
        <p:spPr>
          <a:xfrm>
            <a:off x="3439597" y="4039458"/>
            <a:ext cx="527519" cy="0"/>
          </a:xfrm>
          <a:prstGeom prst="straightConnector1">
            <a:avLst/>
          </a:prstGeom>
          <a:ln w="22225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diagram of a circuit&#10;&#10;AI-generated content may be incorrect.">
            <a:extLst>
              <a:ext uri="{FF2B5EF4-FFF2-40B4-BE49-F238E27FC236}">
                <a16:creationId xmlns:a16="http://schemas.microsoft.com/office/drawing/2014/main" id="{00AED029-5443-82F1-4B75-E5FD4CA168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4" t="6870" r="13184" b="13360"/>
          <a:stretch/>
        </p:blipFill>
        <p:spPr bwMode="auto">
          <a:xfrm>
            <a:off x="4061615" y="2978564"/>
            <a:ext cx="1837055" cy="214046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A43B125-6C01-54B5-642C-E4AB724BFBF0}"/>
              </a:ext>
            </a:extLst>
          </p:cNvPr>
          <p:cNvSpPr txBox="1"/>
          <p:nvPr/>
        </p:nvSpPr>
        <p:spPr>
          <a:xfrm>
            <a:off x="4061614" y="5200884"/>
            <a:ext cx="1837055" cy="379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 err="1">
                <a:latin typeface="+mj-lt"/>
              </a:rPr>
              <a:t>Vẽ</a:t>
            </a:r>
            <a:r>
              <a:rPr lang="en-US" sz="1600" dirty="0">
                <a:latin typeface="+mj-lt"/>
              </a:rPr>
              <a:t> Schematic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22F141-1FDA-DAA2-4739-720F810EDC61}"/>
              </a:ext>
            </a:extLst>
          </p:cNvPr>
          <p:cNvCxnSpPr>
            <a:cxnSpLocks/>
          </p:cNvCxnSpPr>
          <p:nvPr/>
        </p:nvCxnSpPr>
        <p:spPr>
          <a:xfrm>
            <a:off x="6049573" y="4039458"/>
            <a:ext cx="581341" cy="0"/>
          </a:xfrm>
          <a:prstGeom prst="straightConnector1">
            <a:avLst/>
          </a:prstGeom>
          <a:ln w="22225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A diagram of a circuit&#10;&#10;AI-generated content may be incorrect.">
            <a:extLst>
              <a:ext uri="{FF2B5EF4-FFF2-40B4-BE49-F238E27FC236}">
                <a16:creationId xmlns:a16="http://schemas.microsoft.com/office/drawing/2014/main" id="{5B5F7234-15CC-902D-6A75-5A9CE429BA5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5" t="14904" r="7202" b="5363"/>
          <a:stretch/>
        </p:blipFill>
        <p:spPr bwMode="auto">
          <a:xfrm>
            <a:off x="6795910" y="2978563"/>
            <a:ext cx="1777453" cy="21864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8" name="Picture 27" descr="A graph paper with writing on it&#10;&#10;AI-generated content may be incorrect.">
            <a:extLst>
              <a:ext uri="{FF2B5EF4-FFF2-40B4-BE49-F238E27FC236}">
                <a16:creationId xmlns:a16="http://schemas.microsoft.com/office/drawing/2014/main" id="{141C26BB-18A4-6253-59F2-8E5775DC3EA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26" t="8737" r="4480" b="23961"/>
          <a:stretch/>
        </p:blipFill>
        <p:spPr bwMode="auto">
          <a:xfrm rot="16200000">
            <a:off x="9567554" y="2943915"/>
            <a:ext cx="2164904" cy="22772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E69561-FD8C-6794-61C5-F01163CFC881}"/>
              </a:ext>
            </a:extLst>
          </p:cNvPr>
          <p:cNvCxnSpPr/>
          <p:nvPr/>
        </p:nvCxnSpPr>
        <p:spPr>
          <a:xfrm>
            <a:off x="8720106" y="4105717"/>
            <a:ext cx="575285" cy="0"/>
          </a:xfrm>
          <a:prstGeom prst="straightConnector1">
            <a:avLst/>
          </a:prstGeom>
          <a:ln w="22225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200EA4F-4080-0128-76FC-5A0C4363A09B}"/>
              </a:ext>
            </a:extLst>
          </p:cNvPr>
          <p:cNvSpPr txBox="1"/>
          <p:nvPr/>
        </p:nvSpPr>
        <p:spPr>
          <a:xfrm>
            <a:off x="6861028" y="5200884"/>
            <a:ext cx="1653187" cy="380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latin typeface="+mj-lt"/>
              </a:rPr>
              <a:t>Euler Path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FEA3CC-6161-5D45-3466-61262EB1FF0E}"/>
              </a:ext>
            </a:extLst>
          </p:cNvPr>
          <p:cNvSpPr txBox="1"/>
          <p:nvPr/>
        </p:nvSpPr>
        <p:spPr>
          <a:xfrm>
            <a:off x="9511396" y="5204136"/>
            <a:ext cx="2277220" cy="380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latin typeface="+mj-lt"/>
              </a:rPr>
              <a:t>Stick Diagram</a:t>
            </a:r>
          </a:p>
        </p:txBody>
      </p:sp>
    </p:spTree>
    <p:extLst>
      <p:ext uri="{BB962C8B-B14F-4D97-AF65-F5344CB8AC3E}">
        <p14:creationId xmlns:p14="http://schemas.microsoft.com/office/powerpoint/2010/main" val="58336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B371A-F82B-75BA-D0DB-3F8D4F9E2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4613F5-E1B3-8F3F-6D44-3F123C6D0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Copyrights 2024 CE-UIT.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9EECE-BFCD-C7D8-C382-65708D86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22EA2F8-921A-8252-8AAE-90EC8FCD0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000" y="800174"/>
            <a:ext cx="10980000" cy="1330984"/>
          </a:xfrm>
        </p:spPr>
        <p:txBody>
          <a:bodyPr>
            <a:normAutofit/>
          </a:bodyPr>
          <a:lstStyle/>
          <a:p>
            <a:r>
              <a:rPr lang="en-US" sz="3500" dirty="0"/>
              <a:t>3. </a:t>
            </a:r>
            <a:r>
              <a:rPr lang="en-US" sz="3500" dirty="0" err="1"/>
              <a:t>Cơ</a:t>
            </a:r>
            <a:r>
              <a:rPr lang="en-US" sz="3500" dirty="0"/>
              <a:t> </a:t>
            </a:r>
            <a:r>
              <a:rPr lang="en-US" sz="3500" dirty="0" err="1"/>
              <a:t>chế</a:t>
            </a:r>
            <a:r>
              <a:rPr lang="en-US" sz="3500" dirty="0"/>
              <a:t> </a:t>
            </a:r>
            <a:r>
              <a:rPr lang="en-US" sz="3500" dirty="0" err="1"/>
              <a:t>hoạt</a:t>
            </a:r>
            <a:r>
              <a:rPr lang="en-US" sz="3500" dirty="0"/>
              <a:t> </a:t>
            </a:r>
            <a:r>
              <a:rPr lang="en-US" sz="3500" dirty="0" err="1"/>
              <a:t>động</a:t>
            </a:r>
            <a:r>
              <a:rPr lang="en-US" sz="3500" dirty="0"/>
              <a:t>:</a:t>
            </a:r>
            <a:br>
              <a:rPr lang="en-US" sz="3500" dirty="0"/>
            </a:br>
            <a:r>
              <a:rPr lang="en-US" sz="3500" dirty="0"/>
              <a:t>	</a:t>
            </a:r>
            <a:r>
              <a:rPr lang="en-US" sz="3000" dirty="0"/>
              <a:t>3.1 </a:t>
            </a:r>
            <a:r>
              <a:rPr lang="en-US" sz="3000" dirty="0" err="1"/>
              <a:t>Thuật</a:t>
            </a:r>
            <a:r>
              <a:rPr lang="en-US" sz="3000" dirty="0"/>
              <a:t> </a:t>
            </a:r>
            <a:r>
              <a:rPr lang="en-US" sz="3000" dirty="0" err="1"/>
              <a:t>toán</a:t>
            </a:r>
            <a:r>
              <a:rPr lang="en-US" sz="3000" dirty="0"/>
              <a:t> </a:t>
            </a:r>
            <a:r>
              <a:rPr lang="en-US" sz="3000" dirty="0" err="1"/>
              <a:t>rút</a:t>
            </a:r>
            <a:r>
              <a:rPr lang="en-US" sz="3000" dirty="0"/>
              <a:t> </a:t>
            </a:r>
            <a:r>
              <a:rPr lang="en-US" sz="3000" dirty="0" err="1"/>
              <a:t>gọn</a:t>
            </a:r>
            <a:r>
              <a:rPr lang="en-US" sz="3000" dirty="0"/>
              <a:t> </a:t>
            </a:r>
            <a:r>
              <a:rPr lang="en-US" sz="3000" dirty="0" err="1"/>
              <a:t>biểu</a:t>
            </a:r>
            <a:r>
              <a:rPr lang="en-US" sz="3000" dirty="0"/>
              <a:t> </a:t>
            </a:r>
            <a:r>
              <a:rPr lang="en-US" sz="3000" dirty="0" err="1"/>
              <a:t>thức</a:t>
            </a:r>
            <a:r>
              <a:rPr lang="en-US" sz="3000" dirty="0"/>
              <a:t>:</a:t>
            </a:r>
            <a:endParaRPr lang="en-VN" sz="3000" dirty="0"/>
          </a:p>
        </p:txBody>
      </p:sp>
      <p:pic>
        <p:nvPicPr>
          <p:cNvPr id="2" name="Picture 1" descr="A diagram of a flowchart&#10;&#10;AI-generated content may be incorrect.">
            <a:extLst>
              <a:ext uri="{FF2B5EF4-FFF2-40B4-BE49-F238E27FC236}">
                <a16:creationId xmlns:a16="http://schemas.microsoft.com/office/drawing/2014/main" id="{A0FB01AA-633F-6799-56DF-F66086250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86" y="1992302"/>
            <a:ext cx="3034240" cy="457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5C6C09-F3DC-2E17-C0E9-14F659447D48}"/>
              </a:ext>
            </a:extLst>
          </p:cNvPr>
          <p:cNvSpPr txBox="1"/>
          <p:nvPr/>
        </p:nvSpPr>
        <p:spPr>
          <a:xfrm>
            <a:off x="4509425" y="2248615"/>
            <a:ext cx="7496869" cy="2164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err="1">
                <a:latin typeface="+mj-lt"/>
              </a:rPr>
              <a:t>Biểu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thức</a:t>
            </a:r>
            <a:r>
              <a:rPr lang="en-US" dirty="0">
                <a:latin typeface="+mj-lt"/>
              </a:rPr>
              <a:t>: (A+B)*(A+B+C)  = A*A + A*B + A*C + B*A + B*B + B*C</a:t>
            </a:r>
          </a:p>
          <a:p>
            <a:pPr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+mj-lt"/>
              </a:rPr>
              <a:t>						= A + A*B + A*C + B*B + B*C</a:t>
            </a:r>
          </a:p>
          <a:p>
            <a:pPr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latin typeface="+mj-lt"/>
              </a:rPr>
              <a:t>						= A + B</a:t>
            </a:r>
          </a:p>
          <a:p>
            <a:pPr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err="1">
                <a:latin typeface="+mj-lt"/>
              </a:rPr>
              <a:t>Biểu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thức</a:t>
            </a:r>
            <a:r>
              <a:rPr lang="en-US" dirty="0">
                <a:latin typeface="+mj-lt"/>
              </a:rPr>
              <a:t>: A*B + A*C + A*D = A * (B+C+D)</a:t>
            </a:r>
          </a:p>
          <a:p>
            <a:pPr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dirty="0" err="1">
                <a:latin typeface="+mj-lt"/>
              </a:rPr>
              <a:t>Màn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kết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quả</a:t>
            </a:r>
            <a:r>
              <a:rPr lang="en-US" dirty="0">
                <a:latin typeface="+mj-lt"/>
              </a:rPr>
              <a:t>:</a:t>
            </a:r>
          </a:p>
        </p:txBody>
      </p:sp>
      <p:pic>
        <p:nvPicPr>
          <p:cNvPr id="7" name="Picture 6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D47D9B5B-6261-D16F-B9B2-10E41D11E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363" y="5196259"/>
            <a:ext cx="4297045" cy="549275"/>
          </a:xfrm>
          <a:prstGeom prst="rect">
            <a:avLst/>
          </a:prstGeom>
        </p:spPr>
      </p:pic>
      <p:pic>
        <p:nvPicPr>
          <p:cNvPr id="11" name="Picture 10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382AD9DE-14FF-D574-0707-2ECA17CC6D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1363" y="4581443"/>
            <a:ext cx="4275455" cy="58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99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11D06-BDD9-29BE-EDA8-2D794EFA1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4A212-5F7D-E75B-99BA-0106F513E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Copyrights 2024 CE-UIT.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6C65B3-C45E-FECA-A51E-F4EEC32E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61D9EF5-6054-6292-0BEE-7F6524B9F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000" y="1036767"/>
            <a:ext cx="10980000" cy="890663"/>
          </a:xfrm>
        </p:spPr>
        <p:txBody>
          <a:bodyPr/>
          <a:lstStyle/>
          <a:p>
            <a:r>
              <a:rPr lang="en-US" dirty="0"/>
              <a:t>3.2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Schematic</a:t>
            </a:r>
            <a:endParaRPr lang="en-VN" dirty="0"/>
          </a:p>
        </p:txBody>
      </p:sp>
      <p:pic>
        <p:nvPicPr>
          <p:cNvPr id="13" name="Content Placeholder 12" descr="A diagram of a circuit&#10;&#10;AI-generated content may be incorrect.">
            <a:extLst>
              <a:ext uri="{FF2B5EF4-FFF2-40B4-BE49-F238E27FC236}">
                <a16:creationId xmlns:a16="http://schemas.microsoft.com/office/drawing/2014/main" id="{C3E23EE6-6011-01DD-B9D5-6A4DD5143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4" t="6870" r="13184" b="13360"/>
          <a:stretch/>
        </p:blipFill>
        <p:spPr bwMode="auto">
          <a:xfrm>
            <a:off x="385194" y="2736283"/>
            <a:ext cx="1848690" cy="24103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 descr="A graph paper with writing on it&#10;&#10;AI-generated content may be incorrect.">
            <a:extLst>
              <a:ext uri="{FF2B5EF4-FFF2-40B4-BE49-F238E27FC236}">
                <a16:creationId xmlns:a16="http://schemas.microsoft.com/office/drawing/2014/main" id="{E673C569-D0A8-CAEA-DF7A-A2F293C1C86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8" t="23798" r="17736" b="18670"/>
          <a:stretch/>
        </p:blipFill>
        <p:spPr bwMode="auto">
          <a:xfrm>
            <a:off x="3501294" y="4045061"/>
            <a:ext cx="1812906" cy="20966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 descr="A graph paper with circles and lines drawn on it&#10;&#10;AI-generated content may be incorrect.">
            <a:extLst>
              <a:ext uri="{FF2B5EF4-FFF2-40B4-BE49-F238E27FC236}">
                <a16:creationId xmlns:a16="http://schemas.microsoft.com/office/drawing/2014/main" id="{E52EE5BE-D554-C281-6432-E514DC42A1D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9" t="19955" r="23093" b="8434"/>
          <a:stretch/>
        </p:blipFill>
        <p:spPr bwMode="auto">
          <a:xfrm>
            <a:off x="3506969" y="1994853"/>
            <a:ext cx="1812906" cy="18934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25781E-C5F2-2876-F94F-EA647EF841DE}"/>
              </a:ext>
            </a:extLst>
          </p:cNvPr>
          <p:cNvCxnSpPr>
            <a:cxnSpLocks/>
          </p:cNvCxnSpPr>
          <p:nvPr/>
        </p:nvCxnSpPr>
        <p:spPr>
          <a:xfrm>
            <a:off x="2482808" y="3941479"/>
            <a:ext cx="769065" cy="0"/>
          </a:xfrm>
          <a:prstGeom prst="straightConnector1">
            <a:avLst/>
          </a:prstGeom>
          <a:ln w="22225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AC53D77-E85A-1C0F-F9FC-3A45A55E88E4}"/>
                  </a:ext>
                </a:extLst>
              </p:cNvPr>
              <p:cNvSpPr txBox="1"/>
              <p:nvPr/>
            </p:nvSpPr>
            <p:spPr>
              <a:xfrm>
                <a:off x="5625679" y="1927430"/>
                <a:ext cx="6181127" cy="4542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dirty="0" err="1">
                    <a:latin typeface="+mj-lt"/>
                  </a:rPr>
                  <a:t>Để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có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thể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dễ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dạng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biểu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diễn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cấu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trúc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mạch</a:t>
                </a:r>
                <a:r>
                  <a:rPr lang="en-US" dirty="0">
                    <a:latin typeface="+mj-lt"/>
                  </a:rPr>
                  <a:t>, ta </a:t>
                </a:r>
                <a:r>
                  <a:rPr lang="en-US" dirty="0" err="1">
                    <a:latin typeface="+mj-lt"/>
                  </a:rPr>
                  <a:t>sử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dụng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sơ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đồ</a:t>
                </a:r>
                <a:r>
                  <a:rPr lang="en-US" dirty="0">
                    <a:latin typeface="+mj-lt"/>
                  </a:rPr>
                  <a:t> Graph </a:t>
                </a:r>
                <a:r>
                  <a:rPr lang="en-US" dirty="0" err="1">
                    <a:latin typeface="+mj-lt"/>
                  </a:rPr>
                  <a:t>để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mô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tả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cấu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trúc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mạch</a:t>
                </a:r>
                <a:r>
                  <a:rPr lang="en-US" dirty="0">
                    <a:latin typeface="+mj-lt"/>
                  </a:rPr>
                  <a:t> .</a:t>
                </a:r>
              </a:p>
              <a:p>
                <a:pPr algn="l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dirty="0" err="1">
                    <a:latin typeface="+mj-lt"/>
                  </a:rPr>
                  <a:t>Phân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tích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các</a:t>
                </a:r>
                <a:r>
                  <a:rPr lang="en-US" dirty="0">
                    <a:latin typeface="+mj-lt"/>
                  </a:rPr>
                  <a:t> node </a:t>
                </a:r>
                <a:r>
                  <a:rPr lang="en-US" dirty="0" err="1">
                    <a:latin typeface="+mj-lt"/>
                  </a:rPr>
                  <a:t>ghép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nối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với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đuôi</a:t>
                </a:r>
                <a:r>
                  <a:rPr lang="en-US" dirty="0">
                    <a:latin typeface="+mj-lt"/>
                  </a:rPr>
                  <a:t> S </a:t>
                </a:r>
                <a:r>
                  <a:rPr lang="en-US" dirty="0" err="1">
                    <a:latin typeface="+mj-lt"/>
                  </a:rPr>
                  <a:t>và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đuôi</a:t>
                </a:r>
                <a:r>
                  <a:rPr lang="en-US" dirty="0">
                    <a:latin typeface="+mj-lt"/>
                  </a:rPr>
                  <a:t> D </a:t>
                </a:r>
                <a:r>
                  <a:rPr lang="en-US" dirty="0" err="1">
                    <a:latin typeface="+mj-lt"/>
                  </a:rPr>
                  <a:t>để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có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thể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diễn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tả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rõ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ràng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cấu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trúc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mạch</a:t>
                </a:r>
                <a:r>
                  <a:rPr lang="en-US" dirty="0">
                    <a:latin typeface="+mj-lt"/>
                  </a:rPr>
                  <a:t> song </a:t>
                </a:r>
                <a:r>
                  <a:rPr lang="en-US" dirty="0" err="1">
                    <a:latin typeface="+mj-lt"/>
                  </a:rPr>
                  <a:t>song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hoăc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nối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tiếp</a:t>
                </a:r>
                <a:endParaRPr lang="en-US" dirty="0">
                  <a:latin typeface="+mj-lt"/>
                </a:endParaRPr>
              </a:p>
              <a:p>
                <a:pPr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dirty="0" err="1">
                    <a:latin typeface="+mj-lt"/>
                  </a:rPr>
                  <a:t>Ví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dụ</a:t>
                </a:r>
                <a:r>
                  <a:rPr lang="en-US" dirty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b="1" i="1" kern="100" spc="-55" smtClean="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𝒀</m:t>
                    </m:r>
                    <m:r>
                      <a:rPr lang="en-US" sz="1800" b="1" i="1" kern="100" spc="-55" smtClean="0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 </m:t>
                    </m:r>
                    <m:bar>
                      <m:barPr>
                        <m:pos m:val="top"/>
                        <m:ctrlPr>
                          <a:rPr lang="en-US" sz="1800" b="1" i="1" kern="100" spc="-55">
                            <a:effectLst/>
                            <a:latin typeface="+mj-lt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sz="1800" b="1" i="1" kern="100" spc="-55">
                            <a:effectLst/>
                            <a:latin typeface="+mj-lt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𝑨</m:t>
                        </m:r>
                        <m:r>
                          <a:rPr lang="en-US" sz="1800" b="1" i="1" kern="100" spc="-55">
                            <a:effectLst/>
                            <a:latin typeface="+mj-lt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1800" b="1" i="1" kern="100" spc="-55">
                            <a:effectLst/>
                            <a:latin typeface="+mj-lt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𝑩</m:t>
                        </m:r>
                        <m:r>
                          <a:rPr lang="en-US" sz="1800" b="1" i="1" kern="100" spc="-55">
                            <a:effectLst/>
                            <a:latin typeface="+mj-lt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b="1" i="1" kern="100" spc="-55">
                            <a:effectLst/>
                            <a:latin typeface="+mj-lt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𝑨</m:t>
                        </m:r>
                        <m:r>
                          <a:rPr lang="en-US" sz="1800" b="1" i="1" kern="100" spc="-55">
                            <a:effectLst/>
                            <a:latin typeface="+mj-lt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1800" b="1" i="1" kern="100" spc="-55">
                            <a:effectLst/>
                            <a:latin typeface="+mj-lt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𝑪</m:t>
                        </m:r>
                        <m:r>
                          <a:rPr lang="en-US" sz="1800" b="1" i="1" kern="100" spc="-55">
                            <a:effectLst/>
                            <a:latin typeface="+mj-lt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b="1" i="1" kern="100" spc="-55">
                            <a:effectLst/>
                            <a:latin typeface="+mj-lt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𝑨</m:t>
                        </m:r>
                        <m:r>
                          <a:rPr lang="en-US" sz="1800" b="1" i="1" kern="100" spc="-55">
                            <a:effectLst/>
                            <a:latin typeface="+mj-lt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1800" b="1" i="1" kern="100" spc="-55">
                            <a:effectLst/>
                            <a:latin typeface="+mj-lt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𝑫</m:t>
                        </m:r>
                      </m:e>
                    </m:bar>
                    <m:r>
                      <a:rPr lang="en-US" sz="1800" b="1" i="1" kern="100" spc="-55"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 </m:t>
                    </m:r>
                    <m:bar>
                      <m:barPr>
                        <m:pos m:val="top"/>
                        <m:ctrlPr>
                          <a:rPr lang="en-US" sz="1800" b="1" i="1" kern="100" spc="-55">
                            <a:effectLst/>
                            <a:latin typeface="+mj-lt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sz="1800" b="1" i="1" kern="100" spc="-55">
                            <a:effectLst/>
                            <a:latin typeface="+mj-lt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𝑨</m:t>
                        </m:r>
                        <m:r>
                          <a:rPr lang="en-US" sz="1800" b="1" i="1" kern="100" spc="-55">
                            <a:effectLst/>
                            <a:latin typeface="+mj-lt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sz="1800" b="1" i="1" kern="100" spc="-55">
                                <a:effectLst/>
                                <a:latin typeface="+mj-lt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b="1" i="1" kern="100" spc="-55">
                                <a:effectLst/>
                                <a:latin typeface="+mj-lt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𝑩</m:t>
                            </m:r>
                            <m:r>
                              <a:rPr lang="en-US" sz="1800" b="1" i="1" kern="100" spc="-55">
                                <a:effectLst/>
                                <a:latin typeface="+mj-lt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800" b="1" i="1" kern="100" spc="-55">
                                <a:effectLst/>
                                <a:latin typeface="+mj-lt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𝑪</m:t>
                            </m:r>
                            <m:r>
                              <a:rPr lang="en-US" sz="1800" b="1" i="1" kern="100" spc="-55">
                                <a:effectLst/>
                                <a:latin typeface="+mj-lt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1800" b="1" i="1" kern="100" spc="-55">
                                <a:effectLst/>
                                <a:latin typeface="+mj-lt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𝑫</m:t>
                            </m:r>
                          </m:e>
                        </m:d>
                      </m:e>
                    </m:bar>
                  </m:oMath>
                </a14:m>
                <a:endParaRPr lang="en-US" sz="1800" kern="100" dirty="0">
                  <a:effectLst/>
                  <a:latin typeface="+mj-lt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285750" indent="-285750" algn="l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  <a:buFont typeface="Times New Roman" panose="02020603050405020304" pitchFamily="18" charset="0"/>
                  <a:buChar char="-"/>
                </a:pPr>
                <a:r>
                  <a:rPr lang="en-US" dirty="0" err="1">
                    <a:latin typeface="+mj-lt"/>
                  </a:rPr>
                  <a:t>Biểu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thức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này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có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các</a:t>
                </a:r>
                <a:r>
                  <a:rPr lang="en-US" dirty="0">
                    <a:latin typeface="+mj-lt"/>
                  </a:rPr>
                  <a:t> node </a:t>
                </a:r>
                <a:r>
                  <a:rPr lang="en-US" dirty="0" err="1">
                    <a:latin typeface="+mj-lt"/>
                  </a:rPr>
                  <a:t>chính</a:t>
                </a:r>
                <a:r>
                  <a:rPr lang="en-US" dirty="0">
                    <a:latin typeface="+mj-lt"/>
                  </a:rPr>
                  <a:t>: </a:t>
                </a:r>
                <a:r>
                  <a:rPr lang="en-US" b="1" dirty="0">
                    <a:latin typeface="+mj-lt"/>
                  </a:rPr>
                  <a:t>A, B, C, D</a:t>
                </a:r>
              </a:p>
              <a:p>
                <a:pPr marL="285750" indent="-285750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  <a:buFont typeface="Times New Roman" panose="02020603050405020304" pitchFamily="18" charset="0"/>
                  <a:buChar char="-"/>
                </a:pPr>
                <a:r>
                  <a:rPr lang="en-US" dirty="0" err="1">
                    <a:latin typeface="+mj-lt"/>
                  </a:rPr>
                  <a:t>Thêm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các</a:t>
                </a:r>
                <a:r>
                  <a:rPr lang="en-US" dirty="0">
                    <a:latin typeface="+mj-lt"/>
                  </a:rPr>
                  <a:t> </a:t>
                </a:r>
                <a:r>
                  <a:rPr lang="en-US" dirty="0" err="1">
                    <a:latin typeface="+mj-lt"/>
                  </a:rPr>
                  <a:t>đuôi</a:t>
                </a:r>
                <a:r>
                  <a:rPr lang="en-US" dirty="0">
                    <a:latin typeface="+mj-lt"/>
                  </a:rPr>
                  <a:t> S, D </a:t>
                </a:r>
                <a:r>
                  <a:rPr lang="en-US" dirty="0" err="1">
                    <a:latin typeface="+mj-lt"/>
                  </a:rPr>
                  <a:t>vào</a:t>
                </a:r>
                <a:r>
                  <a:rPr lang="en-US" dirty="0">
                    <a:latin typeface="+mj-lt"/>
                  </a:rPr>
                  <a:t> node ta </a:t>
                </a:r>
                <a:r>
                  <a:rPr lang="en-US" dirty="0" err="1">
                    <a:latin typeface="+mj-lt"/>
                  </a:rPr>
                  <a:t>được</a:t>
                </a:r>
                <a:r>
                  <a:rPr lang="en-US" dirty="0">
                    <a:latin typeface="+mj-lt"/>
                  </a:rPr>
                  <a:t>: </a:t>
                </a:r>
                <a:r>
                  <a:rPr lang="en-US" sz="1800" b="1" kern="100" dirty="0">
                    <a:effectLst/>
                    <a:latin typeface="+mj-lt"/>
                    <a:ea typeface="Aptos" panose="020B0004020202020204" pitchFamily="34" charset="0"/>
                    <a:cs typeface="Times New Roman" panose="02020603050405020304" pitchFamily="18" charset="0"/>
                  </a:rPr>
                  <a:t>AS, AD, BS, BD, CS, CD, DS, DD</a:t>
                </a:r>
              </a:p>
              <a:p>
                <a:pPr marL="285750" indent="-285750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  <a:buFont typeface="Times New Roman" panose="02020603050405020304" pitchFamily="18" charset="0"/>
                  <a:buChar char="-"/>
                </a:pPr>
                <a:r>
                  <a:rPr lang="en-US" sz="1800" kern="100" dirty="0">
                    <a:effectLst/>
                    <a:latin typeface="+mj-lt"/>
                    <a:ea typeface="Aptos" panose="020B0004020202020204" pitchFamily="34" charset="0"/>
                    <a:cs typeface="Times New Roman" panose="02020603050405020304" pitchFamily="18" charset="0"/>
                  </a:rPr>
                  <a:t>Sau </a:t>
                </a:r>
                <a:r>
                  <a:rPr lang="en-US" sz="1800" kern="100" dirty="0" err="1">
                    <a:effectLst/>
                    <a:latin typeface="+mj-lt"/>
                    <a:ea typeface="Aptos" panose="020B0004020202020204" pitchFamily="34" charset="0"/>
                    <a:cs typeface="Times New Roman" panose="02020603050405020304" pitchFamily="18" charset="0"/>
                  </a:rPr>
                  <a:t>khi</a:t>
                </a:r>
                <a:r>
                  <a:rPr lang="en-US" sz="1800" kern="100" dirty="0">
                    <a:effectLst/>
                    <a:latin typeface="+mj-lt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+mj-lt"/>
                    <a:ea typeface="Aptos" panose="020B0004020202020204" pitchFamily="34" charset="0"/>
                    <a:cs typeface="Times New Roman" panose="02020603050405020304" pitchFamily="18" charset="0"/>
                  </a:rPr>
                  <a:t>ghép</a:t>
                </a:r>
                <a:r>
                  <a:rPr lang="en-US" sz="1800" kern="100" dirty="0">
                    <a:effectLst/>
                    <a:latin typeface="+mj-lt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+mj-lt"/>
                    <a:ea typeface="Aptos" panose="020B0004020202020204" pitchFamily="34" charset="0"/>
                    <a:cs typeface="Times New Roman" panose="02020603050405020304" pitchFamily="18" charset="0"/>
                  </a:rPr>
                  <a:t>nối</a:t>
                </a:r>
                <a:r>
                  <a:rPr lang="en-US" sz="1800" kern="100" dirty="0">
                    <a:effectLst/>
                    <a:latin typeface="+mj-lt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+mj-lt"/>
                    <a:ea typeface="Aptos" panose="020B0004020202020204" pitchFamily="34" charset="0"/>
                    <a:cs typeface="Times New Roman" panose="02020603050405020304" pitchFamily="18" charset="0"/>
                  </a:rPr>
                  <a:t>lại</a:t>
                </a:r>
                <a:r>
                  <a:rPr lang="en-US" sz="1800" kern="100" dirty="0">
                    <a:effectLst/>
                    <a:latin typeface="+mj-lt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+mj-lt"/>
                    <a:ea typeface="Aptos" panose="020B0004020202020204" pitchFamily="34" charset="0"/>
                    <a:cs typeface="Times New Roman" panose="02020603050405020304" pitchFamily="18" charset="0"/>
                  </a:rPr>
                  <a:t>các</a:t>
                </a:r>
                <a:r>
                  <a:rPr lang="en-US" sz="1800" kern="100" dirty="0">
                    <a:effectLst/>
                    <a:latin typeface="+mj-lt"/>
                    <a:ea typeface="Aptos" panose="020B0004020202020204" pitchFamily="34" charset="0"/>
                    <a:cs typeface="Times New Roman" panose="02020603050405020304" pitchFamily="18" charset="0"/>
                  </a:rPr>
                  <a:t> node </a:t>
                </a:r>
                <a:r>
                  <a:rPr lang="en-US" sz="1800" kern="100" dirty="0" err="1">
                    <a:effectLst/>
                    <a:latin typeface="+mj-lt"/>
                    <a:ea typeface="Aptos" panose="020B0004020202020204" pitchFamily="34" charset="0"/>
                    <a:cs typeface="Times New Roman" panose="02020603050405020304" pitchFamily="18" charset="0"/>
                  </a:rPr>
                  <a:t>theo</a:t>
                </a:r>
                <a:r>
                  <a:rPr lang="en-US" sz="1800" kern="100" dirty="0">
                    <a:effectLst/>
                    <a:latin typeface="+mj-lt"/>
                    <a:ea typeface="Aptos" panose="020B0004020202020204" pitchFamily="34" charset="0"/>
                    <a:cs typeface="Times New Roman" panose="02020603050405020304" pitchFamily="18" charset="0"/>
                  </a:rPr>
                  <a:t> Schematic </a:t>
                </a:r>
                <a:r>
                  <a:rPr lang="en-US" sz="1800" kern="100" dirty="0" err="1">
                    <a:effectLst/>
                    <a:latin typeface="+mj-lt"/>
                    <a:ea typeface="Aptos" panose="020B0004020202020204" pitchFamily="34" charset="0"/>
                    <a:cs typeface="Times New Roman" panose="02020603050405020304" pitchFamily="18" charset="0"/>
                  </a:rPr>
                  <a:t>thì</a:t>
                </a:r>
                <a:r>
                  <a:rPr lang="en-US" sz="1800" kern="100" dirty="0">
                    <a:effectLst/>
                    <a:latin typeface="+mj-lt"/>
                    <a:ea typeface="Aptos" panose="020B0004020202020204" pitchFamily="34" charset="0"/>
                    <a:cs typeface="Times New Roman" panose="02020603050405020304" pitchFamily="18" charset="0"/>
                  </a:rPr>
                  <a:t> ta </a:t>
                </a:r>
                <a:r>
                  <a:rPr lang="en-US" sz="1800" kern="100" dirty="0" err="1">
                    <a:effectLst/>
                    <a:latin typeface="+mj-lt"/>
                    <a:ea typeface="Aptos" panose="020B0004020202020204" pitchFamily="34" charset="0"/>
                    <a:cs typeface="Times New Roman" panose="02020603050405020304" pitchFamily="18" charset="0"/>
                  </a:rPr>
                  <a:t>được</a:t>
                </a:r>
                <a:r>
                  <a:rPr lang="en-US" sz="1800" kern="100" dirty="0">
                    <a:effectLst/>
                    <a:latin typeface="+mj-lt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+mj-lt"/>
                    <a:ea typeface="Aptos" panose="020B0004020202020204" pitchFamily="34" charset="0"/>
                    <a:cs typeface="Times New Roman" panose="02020603050405020304" pitchFamily="18" charset="0"/>
                  </a:rPr>
                  <a:t>sơ</a:t>
                </a:r>
                <a:r>
                  <a:rPr lang="en-US" sz="1800" kern="100" dirty="0">
                    <a:effectLst/>
                    <a:latin typeface="+mj-lt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+mj-lt"/>
                    <a:ea typeface="Aptos" panose="020B0004020202020204" pitchFamily="34" charset="0"/>
                    <a:cs typeface="Times New Roman" panose="02020603050405020304" pitchFamily="18" charset="0"/>
                  </a:rPr>
                  <a:t>đồ</a:t>
                </a:r>
                <a:r>
                  <a:rPr lang="en-US" sz="1800" kern="100" dirty="0">
                    <a:effectLst/>
                    <a:latin typeface="+mj-lt"/>
                    <a:ea typeface="Aptos" panose="020B0004020202020204" pitchFamily="34" charset="0"/>
                    <a:cs typeface="Times New Roman" panose="02020603050405020304" pitchFamily="18" charset="0"/>
                  </a:rPr>
                  <a:t> Graph </a:t>
                </a:r>
                <a:r>
                  <a:rPr lang="en-US" sz="1800" kern="100" dirty="0" err="1">
                    <a:effectLst/>
                    <a:latin typeface="+mj-lt"/>
                    <a:ea typeface="Aptos" panose="020B0004020202020204" pitchFamily="34" charset="0"/>
                    <a:cs typeface="Times New Roman" panose="02020603050405020304" pitchFamily="18" charset="0"/>
                  </a:rPr>
                  <a:t>như</a:t>
                </a:r>
                <a:r>
                  <a:rPr lang="en-US" sz="1800" kern="100" dirty="0">
                    <a:effectLst/>
                    <a:latin typeface="+mj-lt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+mj-lt"/>
                    <a:ea typeface="Aptos" panose="020B0004020202020204" pitchFamily="34" charset="0"/>
                    <a:cs typeface="Times New Roman" panose="02020603050405020304" pitchFamily="18" charset="0"/>
                  </a:rPr>
                  <a:t>bên</a:t>
                </a:r>
                <a:r>
                  <a:rPr lang="en-US" sz="1800" kern="100" dirty="0">
                    <a:effectLst/>
                    <a:latin typeface="+mj-lt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+mj-lt"/>
                    <a:ea typeface="Aptos" panose="020B0004020202020204" pitchFamily="34" charset="0"/>
                    <a:cs typeface="Times New Roman" panose="02020603050405020304" pitchFamily="18" charset="0"/>
                  </a:rPr>
                  <a:t>phải</a:t>
                </a:r>
                <a:endParaRPr lang="en-US" sz="1800" kern="100" dirty="0">
                  <a:effectLst/>
                  <a:latin typeface="+mj-lt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30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AC53D77-E85A-1C0F-F9FC-3A45A55E8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679" y="1927430"/>
                <a:ext cx="6181127" cy="4542334"/>
              </a:xfrm>
              <a:prstGeom prst="rect">
                <a:avLst/>
              </a:prstGeom>
              <a:blipFill>
                <a:blip r:embed="rId5"/>
                <a:stretch>
                  <a:fillRect l="-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147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70A36-1BB1-7AB5-1FD9-FD8F7CAB0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E3B44-F770-9B9A-ECFD-3D5AF21C3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Copyrights 2024 CE-UIT.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2D1CF-D23B-BF5B-3F45-7FB16774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7D5263E-74C3-3584-0A01-555253818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000" y="1036767"/>
            <a:ext cx="10980000" cy="890663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VN" dirty="0"/>
              <a:t>.</a:t>
            </a:r>
            <a:r>
              <a:rPr lang="en-US" dirty="0"/>
              <a:t>3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NMOS</a:t>
            </a:r>
            <a:endParaRPr lang="en-VN" dirty="0"/>
          </a:p>
        </p:txBody>
      </p:sp>
      <p:pic>
        <p:nvPicPr>
          <p:cNvPr id="7" name="Content Placeholder 6" descr="A diagram of a flowchart&#10;&#10;AI-generated content may be incorrect.">
            <a:extLst>
              <a:ext uri="{FF2B5EF4-FFF2-40B4-BE49-F238E27FC236}">
                <a16:creationId xmlns:a16="http://schemas.microsoft.com/office/drawing/2014/main" id="{565A9315-8239-A1E0-BE71-475B1E8B9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315" y="1927430"/>
            <a:ext cx="4084642" cy="4156075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776C22-E85E-A225-C05C-F2DC166D6DD6}"/>
              </a:ext>
            </a:extLst>
          </p:cNvPr>
          <p:cNvSpPr txBox="1"/>
          <p:nvPr/>
        </p:nvSpPr>
        <p:spPr>
          <a:xfrm>
            <a:off x="5823249" y="2478492"/>
            <a:ext cx="5971295" cy="2729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vi-VN" dirty="0">
                <a:latin typeface="+mj-lt"/>
              </a:rPr>
              <a:t>Đối với NMOS pull-down thì ta cần biết rằng để mô hình hóa phép OR hoặc phép AND thì ta cần phải vẽ Source và Drain tương ứng: </a:t>
            </a:r>
            <a:endParaRPr lang="en-US" dirty="0">
              <a:latin typeface="+mj-lt"/>
            </a:endParaRPr>
          </a:p>
          <a:p>
            <a:pPr marL="285750" indent="-285750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Times New Roman" panose="02020603050405020304" pitchFamily="18" charset="0"/>
              <a:buChar char="-"/>
            </a:pPr>
            <a:r>
              <a:rPr lang="vi-VN" dirty="0">
                <a:latin typeface="+mj-lt"/>
              </a:rPr>
              <a:t>Phép OR thì sẽ nối Drain node 1 – Drain node 2 và Source node 1 – Source node 2. </a:t>
            </a:r>
            <a:endParaRPr lang="en-US" dirty="0">
              <a:latin typeface="+mj-lt"/>
            </a:endParaRPr>
          </a:p>
          <a:p>
            <a:pPr marL="285750" indent="-285750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Times New Roman" panose="02020603050405020304" pitchFamily="18" charset="0"/>
              <a:buChar char="-"/>
            </a:pPr>
            <a:r>
              <a:rPr lang="vi-VN" dirty="0">
                <a:latin typeface="+mj-lt"/>
              </a:rPr>
              <a:t>Phép AND sẽ được nối nối tiếp Source node 1 – Drain node 2 hoặc Drain node 1– Source node 2.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9473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10240-8F10-91E1-E344-FCEE1ECD9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5BDFD-0DE8-D224-3931-0C4EEB190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D44D3BA-DE9F-9043-3B32-1A448DBE3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000" y="1036767"/>
            <a:ext cx="10980000" cy="890663"/>
          </a:xfrm>
        </p:spPr>
        <p:txBody>
          <a:bodyPr>
            <a:normAutofit fontScale="90000"/>
          </a:bodyPr>
          <a:lstStyle/>
          <a:p>
            <a:r>
              <a:rPr lang="en-US" dirty="0"/>
              <a:t>3.4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Euler </a:t>
            </a:r>
            <a:r>
              <a:rPr lang="en-US" dirty="0" err="1"/>
              <a:t>cho</a:t>
            </a:r>
            <a:r>
              <a:rPr lang="en-US" dirty="0"/>
              <a:t> PMOS </a:t>
            </a:r>
            <a:r>
              <a:rPr lang="en-US" dirty="0" err="1"/>
              <a:t>và</a:t>
            </a:r>
            <a:r>
              <a:rPr lang="en-US" dirty="0"/>
              <a:t> NMOS </a:t>
            </a:r>
            <a:endParaRPr lang="en-VN" dirty="0"/>
          </a:p>
        </p:txBody>
      </p:sp>
      <p:pic>
        <p:nvPicPr>
          <p:cNvPr id="7" name="Content Placeholder 6" descr="A graph paper with circles and lines drawn on it&#10;&#10;AI-generated content may be incorrect.">
            <a:extLst>
              <a:ext uri="{FF2B5EF4-FFF2-40B4-BE49-F238E27FC236}">
                <a16:creationId xmlns:a16="http://schemas.microsoft.com/office/drawing/2014/main" id="{12B9942C-05B2-8B00-6E1B-6BD99845C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99" t="19955" r="23093" b="8434"/>
          <a:stretch/>
        </p:blipFill>
        <p:spPr bwMode="auto">
          <a:xfrm>
            <a:off x="740718" y="1927430"/>
            <a:ext cx="1954124" cy="21176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Picture 12" descr="A graph paper with writing on it&#10;&#10;AI-generated content may be incorrect.">
            <a:extLst>
              <a:ext uri="{FF2B5EF4-FFF2-40B4-BE49-F238E27FC236}">
                <a16:creationId xmlns:a16="http://schemas.microsoft.com/office/drawing/2014/main" id="{BF883453-56DF-3803-704A-EA05C5079F7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8" t="23798" r="17736" b="18670"/>
          <a:stretch/>
        </p:blipFill>
        <p:spPr bwMode="auto">
          <a:xfrm>
            <a:off x="740718" y="4096396"/>
            <a:ext cx="1954124" cy="22599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1A54D7D-C287-3953-55AE-6E4F43ADCCA2}"/>
              </a:ext>
            </a:extLst>
          </p:cNvPr>
          <p:cNvSpPr txBox="1"/>
          <p:nvPr/>
        </p:nvSpPr>
        <p:spPr>
          <a:xfrm>
            <a:off x="2888622" y="1769984"/>
            <a:ext cx="8697378" cy="5908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Times New Roman" panose="02020603050405020304" pitchFamily="18" charset="0"/>
              <a:buChar char="-"/>
            </a:pP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Trong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đồ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thị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NMOS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được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vẽ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có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tới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3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đỉnh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bậc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3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là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CD, BD, BS. Do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đó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không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thể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tồn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tại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đường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đi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Euler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phù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hợp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cho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cả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hai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đồ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thị</a:t>
            </a:r>
            <a:r>
              <a:rPr lang="en-US" sz="1600" dirty="0">
                <a:latin typeface="+mj-lt"/>
                <a:ea typeface="Aptos" panose="020B0004020202020204" pitchFamily="34" charset="0"/>
              </a:rPr>
              <a:t> PMOS </a:t>
            </a:r>
            <a:r>
              <a:rPr lang="en-US" sz="1600" dirty="0" err="1">
                <a:latin typeface="+mj-lt"/>
                <a:ea typeface="Aptos" panose="020B0004020202020204" pitchFamily="34" charset="0"/>
              </a:rPr>
              <a:t>và</a:t>
            </a:r>
            <a:r>
              <a:rPr lang="en-US" sz="1600" dirty="0">
                <a:latin typeface="+mj-lt"/>
                <a:ea typeface="Aptos" panose="020B0004020202020204" pitchFamily="34" charset="0"/>
              </a:rPr>
              <a:t> NMOS.</a:t>
            </a:r>
            <a:endParaRPr lang="en-US" sz="1600" dirty="0">
              <a:effectLst/>
              <a:latin typeface="+mj-lt"/>
              <a:ea typeface="Aptos" panose="020B0004020202020204" pitchFamily="34" charset="0"/>
            </a:endParaRPr>
          </a:p>
          <a:p>
            <a:pPr marL="285750" indent="-285750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Times New Roman" panose="02020603050405020304" pitchFamily="18" charset="0"/>
              <a:buChar char="-"/>
            </a:pP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Thực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tế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thì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Euler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không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áp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dụng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hiệu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quả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trực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tiếp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trong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việc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xử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lý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đồ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thị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tổng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quát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như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thế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này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của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biểu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thức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logic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mà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chỉ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phù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hợp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với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Schematic Diagram.</a:t>
            </a:r>
          </a:p>
          <a:p>
            <a:pPr marL="285750" indent="-285750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Times New Roman" panose="02020603050405020304" pitchFamily="18" charset="0"/>
              <a:buChar char="-"/>
            </a:pP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Thay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vì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sử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dụng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đường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đi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Euler, ta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sẽ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thay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thế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bằng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đường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đi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Hamilton. </a:t>
            </a:r>
          </a:p>
          <a:p>
            <a:pPr marL="285750" indent="-285750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Times New Roman" panose="02020603050405020304" pitchFamily="18" charset="0"/>
              <a:buChar char="-"/>
            </a:pP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Đường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đi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Hamilton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cho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phép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duyệt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qua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tất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cả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các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đỉnh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của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đồ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thị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đúng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một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lần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,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điều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này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đảm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bảo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tính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khả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thi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khi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áp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dụng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lên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cả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hai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mạng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transistor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vì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khi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đi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qua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tất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cả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các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đỉnh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thì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đồng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nghĩa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với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việc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đã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đi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qua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tất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cả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các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CMOS.</a:t>
            </a:r>
          </a:p>
          <a:p>
            <a:pPr marL="285750" indent="-285750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Times New Roman" panose="02020603050405020304" pitchFamily="18" charset="0"/>
              <a:buChar char="-"/>
            </a:pP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Tuy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nhiên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,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trong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trường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hợp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này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, ta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cần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thêm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một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ràng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buộc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đặc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biệt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: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các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điểm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nguồn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và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đích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(S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và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D)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của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cùng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một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biến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phải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luôn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được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đi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liền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kề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với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nhau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trong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đường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đi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.</a:t>
            </a:r>
          </a:p>
          <a:p>
            <a:pPr marL="285750" indent="-285750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Times New Roman" panose="02020603050405020304" pitchFamily="18" charset="0"/>
              <a:buChar char="-"/>
            </a:pP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Theo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ví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dụ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bên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hình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</a:rPr>
              <a:t>thì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</a:rPr>
              <a:t> </a:t>
            </a:r>
            <a:r>
              <a:rPr lang="pt-BR" sz="1600" dirty="0">
                <a:effectLst/>
                <a:latin typeface="+mj-lt"/>
                <a:ea typeface="Aptos" panose="020B0004020202020204" pitchFamily="34" charset="0"/>
              </a:rPr>
              <a:t>Euler path NMOS:  ['AD', 'AS', 'CD', 'CS', 'BS', 'BD', 'DD', 'DS’]</a:t>
            </a:r>
          </a:p>
          <a:p>
            <a:pPr marL="285750" indent="-285750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Times New Roman" panose="02020603050405020304" pitchFamily="18" charset="0"/>
              <a:buChar char="-"/>
            </a:pPr>
            <a:r>
              <a:rPr lang="en-US" sz="1600" dirty="0" err="1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H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oán</a:t>
            </a:r>
            <a:r>
              <a:rPr lang="en-US" sz="1600" spc="-7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đổi</a:t>
            </a:r>
            <a:r>
              <a:rPr lang="en-US" sz="1600" spc="-7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vị</a:t>
            </a:r>
            <a:r>
              <a:rPr lang="en-US" sz="1600" spc="-7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trí</a:t>
            </a:r>
            <a:r>
              <a:rPr lang="en-US" sz="1600" spc="-7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en-US" sz="1600" spc="-7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600" spc="-8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D</a:t>
            </a:r>
            <a:r>
              <a:rPr lang="en-US" sz="1600" spc="-7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1600" spc="-7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node</a:t>
            </a:r>
            <a:r>
              <a:rPr lang="en-US" sz="1600" spc="-65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spc="-65" dirty="0" err="1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chẳn</a:t>
            </a:r>
            <a:r>
              <a:rPr lang="en-US" sz="1600" spc="-7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1600" spc="-55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euler</a:t>
            </a:r>
            <a:r>
              <a:rPr lang="en-US" sz="1600" spc="-8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path</a:t>
            </a:r>
            <a:r>
              <a:rPr lang="en-US" sz="1600" spc="-8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NMOS </a:t>
            </a:r>
            <a:r>
              <a:rPr lang="en-US" sz="1600" spc="-1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thì</a:t>
            </a:r>
            <a:r>
              <a:rPr lang="en-US" sz="1600" spc="-1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spc="-1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sẽ</a:t>
            </a:r>
            <a:r>
              <a:rPr lang="en-US" sz="1600" spc="-1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spc="-1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600" spc="-1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Euler path PMOS:          </a:t>
            </a:r>
            <a:r>
              <a:rPr lang="en-US" sz="1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['AD', 'AS', 'CS', 'CD', 'BS', 'BD', 'DS', 'DD']</a:t>
            </a:r>
          </a:p>
          <a:p>
            <a:pPr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endParaRPr lang="en-US" sz="1600" spc="-10" dirty="0">
              <a:effectLst/>
              <a:latin typeface="+mj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endParaRPr lang="en-US" sz="1600" dirty="0">
              <a:effectLst/>
              <a:latin typeface="+mj-lt"/>
              <a:ea typeface="Aptos" panose="020B0004020202020204" pitchFamily="34" charset="0"/>
            </a:endParaRPr>
          </a:p>
          <a:p>
            <a:pPr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025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55771-ED8D-1A01-1B77-B79D19DFE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E0E276-9D72-67A1-2F94-E2219010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D10CD8F-4A7F-8A8D-2DA4-8AD140A42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000" y="1036767"/>
            <a:ext cx="10980000" cy="890663"/>
          </a:xfrm>
        </p:spPr>
        <p:txBody>
          <a:bodyPr/>
          <a:lstStyle/>
          <a:p>
            <a:r>
              <a:rPr lang="en-US" dirty="0"/>
              <a:t>3</a:t>
            </a:r>
            <a:r>
              <a:rPr lang="en-VN" dirty="0"/>
              <a:t>.</a:t>
            </a:r>
            <a:r>
              <a:rPr lang="en-US" dirty="0"/>
              <a:t>5</a:t>
            </a:r>
            <a:r>
              <a:rPr lang="en-VN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PMOS</a:t>
            </a:r>
            <a:endParaRPr lang="en-VN" dirty="0"/>
          </a:p>
        </p:txBody>
      </p:sp>
      <p:pic>
        <p:nvPicPr>
          <p:cNvPr id="13" name="Content Placeholder 12" descr="A diagram of a flowchart&#10;&#10;AI-generated content may be incorrect.">
            <a:extLst>
              <a:ext uri="{FF2B5EF4-FFF2-40B4-BE49-F238E27FC236}">
                <a16:creationId xmlns:a16="http://schemas.microsoft.com/office/drawing/2014/main" id="{6125C079-00FD-FB57-4614-8127BC766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935" y="1927430"/>
            <a:ext cx="5439565" cy="44101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4EDA0A-3F90-AC6E-690F-BACE95E3F8EF}"/>
              </a:ext>
            </a:extLst>
          </p:cNvPr>
          <p:cNvSpPr txBox="1"/>
          <p:nvPr/>
        </p:nvSpPr>
        <p:spPr>
          <a:xfrm>
            <a:off x="7133531" y="2187954"/>
            <a:ext cx="4729445" cy="3889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600" dirty="0" err="1">
                <a:latin typeface="+mj-lt"/>
              </a:rPr>
              <a:t>Có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một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vài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điểm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khác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biệt</a:t>
            </a:r>
            <a:r>
              <a:rPr lang="en-US" sz="1600" dirty="0">
                <a:latin typeface="+mj-lt"/>
              </a:rPr>
              <a:t> so </a:t>
            </a:r>
            <a:r>
              <a:rPr lang="en-US" sz="1600" dirty="0" err="1">
                <a:latin typeface="+mj-lt"/>
              </a:rPr>
              <a:t>với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bên</a:t>
            </a:r>
            <a:r>
              <a:rPr lang="en-US" sz="1600" dirty="0">
                <a:latin typeface="+mj-lt"/>
              </a:rPr>
              <a:t> NMOS </a:t>
            </a:r>
            <a:r>
              <a:rPr lang="en-US" sz="1600" dirty="0" err="1">
                <a:latin typeface="+mj-lt"/>
              </a:rPr>
              <a:t>là</a:t>
            </a:r>
            <a:r>
              <a:rPr lang="en-US" sz="1600" dirty="0">
                <a:latin typeface="+mj-lt"/>
              </a:rPr>
              <a:t>:</a:t>
            </a:r>
          </a:p>
          <a:p>
            <a:pPr marL="285750" indent="-285750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Times New Roman" panose="02020603050405020304" pitchFamily="18" charset="0"/>
              <a:buChar char="-"/>
            </a:pPr>
            <a:r>
              <a:rPr lang="en-US" sz="1600" dirty="0" err="1">
                <a:latin typeface="+mj-lt"/>
              </a:rPr>
              <a:t>Sử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dụng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biểu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thức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đảo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ngược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để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vẽ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sơ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đồ</a:t>
            </a:r>
            <a:r>
              <a:rPr lang="en-US" sz="1600" dirty="0">
                <a:latin typeface="+mj-lt"/>
              </a:rPr>
              <a:t>.</a:t>
            </a:r>
          </a:p>
          <a:p>
            <a:pPr marL="285750" indent="-285750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Times New Roman" panose="02020603050405020304" pitchFamily="18" charset="0"/>
              <a:buChar char="-"/>
            </a:pPr>
            <a:r>
              <a:rPr lang="en-US" sz="1600" dirty="0" err="1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Đ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ồ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thị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vùng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PMOS pull-up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thì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ta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cần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dựa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vào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Euler path PMOS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vẽ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đường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đi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đồ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thị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+mj-lt"/>
            </a:endParaRPr>
          </a:p>
          <a:p>
            <a:pPr marL="285750" indent="-285750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Times New Roman" panose="02020603050405020304" pitchFamily="18" charset="0"/>
              <a:buChar char="-"/>
            </a:pPr>
            <a:r>
              <a:rPr lang="en-US" sz="1600" dirty="0" err="1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ần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phải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kiểm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tra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thêm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việc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đã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tồn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tại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sự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kết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nối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hai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node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chưa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vì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rất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thể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node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cạnh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đã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được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hình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thành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từ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việc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tạo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đồ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thị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dựa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trên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Euler path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sẵn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Times New Roman" panose="02020603050405020304" pitchFamily="18" charset="0"/>
              <a:buChar char="-"/>
            </a:pPr>
            <a:r>
              <a:rPr lang="en-US" sz="1600" dirty="0" err="1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ử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dụng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phương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pháp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lọc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bổ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sung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dựa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trên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600" spc="-25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cạnh</a:t>
            </a:r>
            <a:r>
              <a:rPr lang="en-US" sz="1600" spc="-25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đã</a:t>
            </a:r>
            <a:r>
              <a:rPr lang="en-US" sz="1600" spc="-25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tồn</a:t>
            </a:r>
            <a:r>
              <a:rPr lang="en-US" sz="1600" spc="-25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tại</a:t>
            </a:r>
            <a:r>
              <a:rPr lang="en-US" sz="1600" spc="-25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ở</a:t>
            </a:r>
            <a:r>
              <a:rPr lang="en-US" sz="1600" spc="-25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vùng</a:t>
            </a:r>
            <a:r>
              <a:rPr lang="en-US" sz="1600" spc="-25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NMOS</a:t>
            </a:r>
            <a:r>
              <a:rPr lang="en-US" sz="1600" spc="-25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pull</a:t>
            </a:r>
            <a:r>
              <a:rPr lang="en-US" sz="1600" spc="-2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–</a:t>
            </a:r>
            <a:r>
              <a:rPr lang="en-US" sz="1600" spc="-25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down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loại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bỏ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hoặc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thêm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cạnh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còn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thiếu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đồ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thị</a:t>
            </a:r>
            <a:r>
              <a:rPr lang="en-US" sz="16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PMOS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4643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CE Green v2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0071FF"/>
      </a:accent2>
      <a:accent3>
        <a:srgbClr val="38EF7D"/>
      </a:accent3>
      <a:accent4>
        <a:srgbClr val="029676"/>
      </a:accent4>
      <a:accent5>
        <a:srgbClr val="F5AF19"/>
      </a:accent5>
      <a:accent6>
        <a:srgbClr val="F12711"/>
      </a:accent6>
      <a:hlink>
        <a:srgbClr val="6B9F25"/>
      </a:hlink>
      <a:folHlink>
        <a:srgbClr val="BA690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>
            <a:lumMod val="50000"/>
          </a:schemeClr>
        </a:solidFill>
        <a:ln>
          <a:noFill/>
        </a:ln>
      </a:spPr>
      <a:bodyPr rtlCol="0" anchor="ctr"/>
      <a:lstStyle>
        <a:defPPr algn="ctr">
          <a:defRPr dirty="0">
            <a:solidFill>
              <a:schemeClr val="accent4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accent3">
              <a:lumMod val="50000"/>
            </a:schemeClr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30000"/>
          </a:lnSpc>
          <a:spcBef>
            <a:spcPts val="300"/>
          </a:spcBef>
          <a:spcAft>
            <a:spcPts val="300"/>
          </a:spcAft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3942</TotalTime>
  <Words>1223</Words>
  <Application>Microsoft Office PowerPoint</Application>
  <PresentationFormat>Widescreen</PresentationFormat>
  <Paragraphs>100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Arial</vt:lpstr>
      <vt:lpstr>Calibri</vt:lpstr>
      <vt:lpstr>Cambria Math</vt:lpstr>
      <vt:lpstr>Symbol</vt:lpstr>
      <vt:lpstr>Times New Roman</vt:lpstr>
      <vt:lpstr>Office Theme</vt:lpstr>
      <vt:lpstr>THIẾT KẾ PHẦN MỀM TẠO STICK DIAGRAM</vt:lpstr>
      <vt:lpstr>Nội dung báo cáo</vt:lpstr>
      <vt:lpstr>1. Tổng quan về đồ án:</vt:lpstr>
      <vt:lpstr>2. Thuật toán tổng quát:</vt:lpstr>
      <vt:lpstr>3. Cơ chế hoạt động:  3.1 Thuật toán rút gọn biểu thức:</vt:lpstr>
      <vt:lpstr>3.2 Mô hình hóa Schematic</vt:lpstr>
      <vt:lpstr>3.3 Tạo đồ thị NMOS</vt:lpstr>
      <vt:lpstr>3.4 Tìm đường đi Euler cho PMOS và NMOS </vt:lpstr>
      <vt:lpstr>3.5 Tạo đồ thị PMOS</vt:lpstr>
      <vt:lpstr>3.6 Tìm điểm nối VDD, GND và OUTPUT</vt:lpstr>
      <vt:lpstr>3.7 Vẽ Stick Diagram</vt:lpstr>
      <vt:lpstr>4. Kết quả đạt được:</vt:lpstr>
    </vt:vector>
  </TitlesOfParts>
  <Manager>9Slide.vn</Manager>
  <Company>9Slide.vn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Tan</dc:creator>
  <dc:description>9Slide.vn</dc:description>
  <cp:lastModifiedBy>Nguyễn Nhật Tân</cp:lastModifiedBy>
  <cp:revision>655</cp:revision>
  <dcterms:created xsi:type="dcterms:W3CDTF">2022-06-26T12:27:32Z</dcterms:created>
  <dcterms:modified xsi:type="dcterms:W3CDTF">2025-05-04T15:51:19Z</dcterms:modified>
  <cp:category>9Slide.vn</cp:category>
</cp:coreProperties>
</file>