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4.xml" ContentType="application/inkml+xml"/>
  <Override PartName="/ppt/notesSlides/notesSlide27.xml" ContentType="application/vnd.openxmlformats-officedocument.presentationml.notesSlide+xml"/>
  <Override PartName="/ppt/ink/ink15.xml" ContentType="application/inkml+xml"/>
  <Override PartName="/ppt/notesSlides/notesSlide28.xml" ContentType="application/vnd.openxmlformats-officedocument.presentationml.notesSlide+xml"/>
  <Override PartName="/ppt/ink/ink1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32" r:id="rId1"/>
  </p:sldMasterIdLst>
  <p:notesMasterIdLst>
    <p:notesMasterId r:id="rId54"/>
  </p:notesMasterIdLst>
  <p:handoutMasterIdLst>
    <p:handoutMasterId r:id="rId55"/>
  </p:handoutMasterIdLst>
  <p:sldIdLst>
    <p:sldId id="448" r:id="rId2"/>
    <p:sldId id="510" r:id="rId3"/>
    <p:sldId id="450" r:id="rId4"/>
    <p:sldId id="258" r:id="rId5"/>
    <p:sldId id="452" r:id="rId6"/>
    <p:sldId id="480" r:id="rId7"/>
    <p:sldId id="516" r:id="rId8"/>
    <p:sldId id="530" r:id="rId9"/>
    <p:sldId id="531" r:id="rId10"/>
    <p:sldId id="454" r:id="rId11"/>
    <p:sldId id="463" r:id="rId12"/>
    <p:sldId id="460" r:id="rId13"/>
    <p:sldId id="511" r:id="rId14"/>
    <p:sldId id="517" r:id="rId15"/>
    <p:sldId id="462" r:id="rId16"/>
    <p:sldId id="469" r:id="rId17"/>
    <p:sldId id="470" r:id="rId18"/>
    <p:sldId id="482" r:id="rId19"/>
    <p:sldId id="512" r:id="rId20"/>
    <p:sldId id="518" r:id="rId21"/>
    <p:sldId id="488" r:id="rId22"/>
    <p:sldId id="456" r:id="rId23"/>
    <p:sldId id="490" r:id="rId24"/>
    <p:sldId id="494" r:id="rId25"/>
    <p:sldId id="519" r:id="rId26"/>
    <p:sldId id="514" r:id="rId27"/>
    <p:sldId id="498" r:id="rId28"/>
    <p:sldId id="508" r:id="rId29"/>
    <p:sldId id="532" r:id="rId30"/>
    <p:sldId id="515" r:id="rId31"/>
    <p:sldId id="542" r:id="rId32"/>
    <p:sldId id="535" r:id="rId33"/>
    <p:sldId id="536" r:id="rId34"/>
    <p:sldId id="537" r:id="rId35"/>
    <p:sldId id="538" r:id="rId36"/>
    <p:sldId id="539" r:id="rId37"/>
    <p:sldId id="522" r:id="rId38"/>
    <p:sldId id="523" r:id="rId39"/>
    <p:sldId id="540" r:id="rId40"/>
    <p:sldId id="520" r:id="rId41"/>
    <p:sldId id="521" r:id="rId42"/>
    <p:sldId id="525" r:id="rId43"/>
    <p:sldId id="526" r:id="rId44"/>
    <p:sldId id="527" r:id="rId45"/>
    <p:sldId id="528" r:id="rId46"/>
    <p:sldId id="529" r:id="rId47"/>
    <p:sldId id="533" r:id="rId48"/>
    <p:sldId id="541" r:id="rId49"/>
    <p:sldId id="534" r:id="rId50"/>
    <p:sldId id="504" r:id="rId51"/>
    <p:sldId id="505" r:id="rId52"/>
    <p:sldId id="503" r:id="rId53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CECECE"/>
    <a:srgbClr val="919191"/>
    <a:srgbClr val="009094"/>
    <a:srgbClr val="FCFEB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88539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B73DA-431F-45D3-8A0C-1E625839DBF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2C8818-66B8-4961-9DF8-C2096A212810}">
      <dgm:prSet phldrT="[Text]"/>
      <dgm:spPr/>
      <dgm:t>
        <a:bodyPr/>
        <a:lstStyle/>
        <a:p>
          <a:r>
            <a:rPr lang="vi-VN" dirty="0" smtClean="0"/>
            <a:t>Cú pháp câu lệnh for</a:t>
          </a:r>
          <a:endParaRPr lang="en-US" dirty="0"/>
        </a:p>
      </dgm:t>
    </dgm:pt>
    <dgm:pt modelId="{06CBAA43-FB1E-4BEE-9528-11417F924DF6}" type="parTrans" cxnId="{EE864E77-AF84-4788-95D2-889EBA0E9CBE}">
      <dgm:prSet/>
      <dgm:spPr/>
      <dgm:t>
        <a:bodyPr/>
        <a:lstStyle/>
        <a:p>
          <a:endParaRPr lang="en-US"/>
        </a:p>
      </dgm:t>
    </dgm:pt>
    <dgm:pt modelId="{7E4C5A2A-95DD-43DD-B1B7-458CE1732E8E}" type="sibTrans" cxnId="{EE864E77-AF84-4788-95D2-889EBA0E9CBE}">
      <dgm:prSet/>
      <dgm:spPr/>
      <dgm:t>
        <a:bodyPr/>
        <a:lstStyle/>
        <a:p>
          <a:endParaRPr lang="en-US"/>
        </a:p>
      </dgm:t>
    </dgm:pt>
    <dgm:pt modelId="{FBF0FBBE-86CB-490B-BF8A-4E03C64C8106}">
      <dgm:prSet phldrT="[Text]"/>
      <dgm:spPr/>
      <dgm:t>
        <a:bodyPr/>
        <a:lstStyle/>
        <a:p>
          <a:r>
            <a:rPr lang="vi-VN" dirty="0" smtClean="0"/>
            <a:t>Các tham số câu lệnh for</a:t>
          </a:r>
          <a:endParaRPr lang="en-US" dirty="0"/>
        </a:p>
      </dgm:t>
    </dgm:pt>
    <dgm:pt modelId="{06D96979-DCEA-48E0-9BE6-57C7E1CAAFA0}" type="parTrans" cxnId="{4811B742-EB6B-4363-82C7-5EE88D4BB491}">
      <dgm:prSet/>
      <dgm:spPr/>
      <dgm:t>
        <a:bodyPr/>
        <a:lstStyle/>
        <a:p>
          <a:endParaRPr lang="en-US"/>
        </a:p>
      </dgm:t>
    </dgm:pt>
    <dgm:pt modelId="{2F70D30D-CD8F-4A3B-8A29-87EE7514B622}" type="sibTrans" cxnId="{4811B742-EB6B-4363-82C7-5EE88D4BB491}">
      <dgm:prSet/>
      <dgm:spPr/>
      <dgm:t>
        <a:bodyPr/>
        <a:lstStyle/>
        <a:p>
          <a:endParaRPr lang="en-US"/>
        </a:p>
      </dgm:t>
    </dgm:pt>
    <dgm:pt modelId="{D25396CB-9160-4409-9D2B-B76B5D849DF2}">
      <dgm:prSet phldrT="[Text]"/>
      <dgm:spPr/>
      <dgm:t>
        <a:bodyPr/>
        <a:lstStyle/>
        <a:p>
          <a:r>
            <a:rPr lang="vi-VN" dirty="0" smtClean="0"/>
            <a:t>Viết chương trình sử dụng câu lệnh for</a:t>
          </a:r>
          <a:endParaRPr lang="en-US" dirty="0"/>
        </a:p>
      </dgm:t>
    </dgm:pt>
    <dgm:pt modelId="{2DEE0397-FFC9-4BB5-9A7F-40E148C2DCDB}" type="parTrans" cxnId="{6EE245A6-E2D7-4199-8458-18C58AE85969}">
      <dgm:prSet/>
      <dgm:spPr/>
      <dgm:t>
        <a:bodyPr/>
        <a:lstStyle/>
        <a:p>
          <a:endParaRPr lang="en-US"/>
        </a:p>
      </dgm:t>
    </dgm:pt>
    <dgm:pt modelId="{879F199C-3529-4632-87A6-87421374F916}" type="sibTrans" cxnId="{6EE245A6-E2D7-4199-8458-18C58AE85969}">
      <dgm:prSet/>
      <dgm:spPr/>
      <dgm:t>
        <a:bodyPr/>
        <a:lstStyle/>
        <a:p>
          <a:endParaRPr lang="en-US"/>
        </a:p>
      </dgm:t>
    </dgm:pt>
    <dgm:pt modelId="{BFB77B22-010A-48AF-B1EB-0EA32FBB2BE9}">
      <dgm:prSet/>
      <dgm:spPr/>
      <dgm:t>
        <a:bodyPr/>
        <a:lstStyle/>
        <a:p>
          <a:r>
            <a:rPr lang="vi-VN" dirty="0" smtClean="0"/>
            <a:t>Câu lệnh for lồng nhau</a:t>
          </a:r>
          <a:endParaRPr lang="en-US" dirty="0"/>
        </a:p>
      </dgm:t>
    </dgm:pt>
    <dgm:pt modelId="{2829F9E6-9ED3-4891-A980-470CF88C4854}" type="parTrans" cxnId="{67757E24-0048-4538-9F51-1B1E33056AF8}">
      <dgm:prSet/>
      <dgm:spPr/>
      <dgm:t>
        <a:bodyPr/>
        <a:lstStyle/>
        <a:p>
          <a:endParaRPr lang="en-US"/>
        </a:p>
      </dgm:t>
    </dgm:pt>
    <dgm:pt modelId="{848AFB05-2D2F-4252-A866-366BFBA16541}" type="sibTrans" cxnId="{67757E24-0048-4538-9F51-1B1E33056AF8}">
      <dgm:prSet/>
      <dgm:spPr/>
      <dgm:t>
        <a:bodyPr/>
        <a:lstStyle/>
        <a:p>
          <a:endParaRPr lang="en-US"/>
        </a:p>
      </dgm:t>
    </dgm:pt>
    <dgm:pt modelId="{05F18210-DB8B-47F1-9E74-F922740BA516}" type="pres">
      <dgm:prSet presAssocID="{D7BB73DA-431F-45D3-8A0C-1E625839DB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91EA8B-8C0A-49CB-884E-F627E1B5E0E0}" type="pres">
      <dgm:prSet presAssocID="{D7BB73DA-431F-45D3-8A0C-1E625839DBF2}" presName="Name1" presStyleCnt="0"/>
      <dgm:spPr/>
    </dgm:pt>
    <dgm:pt modelId="{8D53658A-30C4-470C-ACB2-4DF3BA7FE707}" type="pres">
      <dgm:prSet presAssocID="{D7BB73DA-431F-45D3-8A0C-1E625839DBF2}" presName="cycle" presStyleCnt="0"/>
      <dgm:spPr/>
    </dgm:pt>
    <dgm:pt modelId="{E9389BE3-89A8-4282-89D7-F868322ECD48}" type="pres">
      <dgm:prSet presAssocID="{D7BB73DA-431F-45D3-8A0C-1E625839DBF2}" presName="srcNode" presStyleLbl="node1" presStyleIdx="0" presStyleCnt="4"/>
      <dgm:spPr/>
    </dgm:pt>
    <dgm:pt modelId="{F1FBDBDD-8483-4BC8-9CAE-949EC15365B7}" type="pres">
      <dgm:prSet presAssocID="{D7BB73DA-431F-45D3-8A0C-1E625839DBF2}" presName="conn" presStyleLbl="parChTrans1D2" presStyleIdx="0" presStyleCnt="1"/>
      <dgm:spPr/>
      <dgm:t>
        <a:bodyPr/>
        <a:lstStyle/>
        <a:p>
          <a:endParaRPr lang="en-US"/>
        </a:p>
      </dgm:t>
    </dgm:pt>
    <dgm:pt modelId="{A956BD78-8F87-4E69-B8CD-8F146F5DCF06}" type="pres">
      <dgm:prSet presAssocID="{D7BB73DA-431F-45D3-8A0C-1E625839DBF2}" presName="extraNode" presStyleLbl="node1" presStyleIdx="0" presStyleCnt="4"/>
      <dgm:spPr/>
    </dgm:pt>
    <dgm:pt modelId="{DA1D480B-9EAB-4B74-AD44-4A4268524002}" type="pres">
      <dgm:prSet presAssocID="{D7BB73DA-431F-45D3-8A0C-1E625839DBF2}" presName="dstNode" presStyleLbl="node1" presStyleIdx="0" presStyleCnt="4"/>
      <dgm:spPr/>
    </dgm:pt>
    <dgm:pt modelId="{E07D682E-CA5B-44E2-A9AD-45B1193FCC34}" type="pres">
      <dgm:prSet presAssocID="{222C8818-66B8-4961-9DF8-C2096A21281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E98F1-8319-47DB-9EBC-2C22D937E66E}" type="pres">
      <dgm:prSet presAssocID="{222C8818-66B8-4961-9DF8-C2096A212810}" presName="accent_1" presStyleCnt="0"/>
      <dgm:spPr/>
    </dgm:pt>
    <dgm:pt modelId="{0F68C0E5-D951-4571-94E4-1ED09DA5247B}" type="pres">
      <dgm:prSet presAssocID="{222C8818-66B8-4961-9DF8-C2096A212810}" presName="accentRepeatNode" presStyleLbl="solidFgAcc1" presStyleIdx="0" presStyleCnt="4" custLinFactNeighborX="-8856" custLinFactNeighborY="-10013"/>
      <dgm:spPr/>
    </dgm:pt>
    <dgm:pt modelId="{549171FA-D36E-46F3-93F1-F2AAF1AD6230}" type="pres">
      <dgm:prSet presAssocID="{FBF0FBBE-86CB-490B-BF8A-4E03C64C8106}" presName="text_2" presStyleLbl="node1" presStyleIdx="1" presStyleCnt="4" custLinFactNeighborX="-73" custLinFactNeighborY="-9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846D-72C5-420F-8B2E-AC7648C930D9}" type="pres">
      <dgm:prSet presAssocID="{FBF0FBBE-86CB-490B-BF8A-4E03C64C8106}" presName="accent_2" presStyleCnt="0"/>
      <dgm:spPr/>
    </dgm:pt>
    <dgm:pt modelId="{AC502676-C025-4160-A50D-77358180E95B}" type="pres">
      <dgm:prSet presAssocID="{FBF0FBBE-86CB-490B-BF8A-4E03C64C8106}" presName="accentRepeatNode" presStyleLbl="solidFgAcc1" presStyleIdx="1" presStyleCnt="4"/>
      <dgm:spPr/>
    </dgm:pt>
    <dgm:pt modelId="{010399FE-2E13-4200-813A-2C42EEE10655}" type="pres">
      <dgm:prSet presAssocID="{D25396CB-9160-4409-9D2B-B76B5D849DF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2879C-EC42-4150-92EA-526AB61B99F1}" type="pres">
      <dgm:prSet presAssocID="{D25396CB-9160-4409-9D2B-B76B5D849DF2}" presName="accent_3" presStyleCnt="0"/>
      <dgm:spPr/>
    </dgm:pt>
    <dgm:pt modelId="{0CD99D85-FB3D-40E1-8F27-481A54EBC6A6}" type="pres">
      <dgm:prSet presAssocID="{D25396CB-9160-4409-9D2B-B76B5D849DF2}" presName="accentRepeatNode" presStyleLbl="solidFgAcc1" presStyleIdx="2" presStyleCnt="4"/>
      <dgm:spPr/>
    </dgm:pt>
    <dgm:pt modelId="{9786E288-8620-4E9A-A0F9-98B30B2035C6}" type="pres">
      <dgm:prSet presAssocID="{BFB77B22-010A-48AF-B1EB-0EA32FBB2BE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F51B-AB13-469B-AAEA-E80388012523}" type="pres">
      <dgm:prSet presAssocID="{BFB77B22-010A-48AF-B1EB-0EA32FBB2BE9}" presName="accent_4" presStyleCnt="0"/>
      <dgm:spPr/>
    </dgm:pt>
    <dgm:pt modelId="{042E88F1-F7AE-45D2-99C2-00F1CE08A4A8}" type="pres">
      <dgm:prSet presAssocID="{BFB77B22-010A-48AF-B1EB-0EA32FBB2BE9}" presName="accentRepeatNode" presStyleLbl="solidFgAcc1" presStyleIdx="3" presStyleCnt="4"/>
      <dgm:spPr/>
    </dgm:pt>
  </dgm:ptLst>
  <dgm:cxnLst>
    <dgm:cxn modelId="{89C5F39B-11B3-49DC-A843-FF4AC1F47987}" type="presOf" srcId="{7E4C5A2A-95DD-43DD-B1B7-458CE1732E8E}" destId="{F1FBDBDD-8483-4BC8-9CAE-949EC15365B7}" srcOrd="0" destOrd="0" presId="urn:microsoft.com/office/officeart/2008/layout/VerticalCurvedList"/>
    <dgm:cxn modelId="{407E3F8D-0B35-4743-B122-F59BA485BAF6}" type="presOf" srcId="{D25396CB-9160-4409-9D2B-B76B5D849DF2}" destId="{010399FE-2E13-4200-813A-2C42EEE10655}" srcOrd="0" destOrd="0" presId="urn:microsoft.com/office/officeart/2008/layout/VerticalCurvedList"/>
    <dgm:cxn modelId="{4811B742-EB6B-4363-82C7-5EE88D4BB491}" srcId="{D7BB73DA-431F-45D3-8A0C-1E625839DBF2}" destId="{FBF0FBBE-86CB-490B-BF8A-4E03C64C8106}" srcOrd="1" destOrd="0" parTransId="{06D96979-DCEA-48E0-9BE6-57C7E1CAAFA0}" sibTransId="{2F70D30D-CD8F-4A3B-8A29-87EE7514B622}"/>
    <dgm:cxn modelId="{6EE245A6-E2D7-4199-8458-18C58AE85969}" srcId="{D7BB73DA-431F-45D3-8A0C-1E625839DBF2}" destId="{D25396CB-9160-4409-9D2B-B76B5D849DF2}" srcOrd="2" destOrd="0" parTransId="{2DEE0397-FFC9-4BB5-9A7F-40E148C2DCDB}" sibTransId="{879F199C-3529-4632-87A6-87421374F916}"/>
    <dgm:cxn modelId="{0C8484E4-D307-4F5C-A9F8-E25E1A70B9BB}" type="presOf" srcId="{222C8818-66B8-4961-9DF8-C2096A212810}" destId="{E07D682E-CA5B-44E2-A9AD-45B1193FCC34}" srcOrd="0" destOrd="0" presId="urn:microsoft.com/office/officeart/2008/layout/VerticalCurvedList"/>
    <dgm:cxn modelId="{EE864E77-AF84-4788-95D2-889EBA0E9CBE}" srcId="{D7BB73DA-431F-45D3-8A0C-1E625839DBF2}" destId="{222C8818-66B8-4961-9DF8-C2096A212810}" srcOrd="0" destOrd="0" parTransId="{06CBAA43-FB1E-4BEE-9528-11417F924DF6}" sibTransId="{7E4C5A2A-95DD-43DD-B1B7-458CE1732E8E}"/>
    <dgm:cxn modelId="{53C9990D-05A1-4012-8971-46832EFDFB6C}" type="presOf" srcId="{BFB77B22-010A-48AF-B1EB-0EA32FBB2BE9}" destId="{9786E288-8620-4E9A-A0F9-98B30B2035C6}" srcOrd="0" destOrd="0" presId="urn:microsoft.com/office/officeart/2008/layout/VerticalCurvedList"/>
    <dgm:cxn modelId="{F80D6131-680E-43E8-8845-DC4DDCF63945}" type="presOf" srcId="{D7BB73DA-431F-45D3-8A0C-1E625839DBF2}" destId="{05F18210-DB8B-47F1-9E74-F922740BA516}" srcOrd="0" destOrd="0" presId="urn:microsoft.com/office/officeart/2008/layout/VerticalCurvedList"/>
    <dgm:cxn modelId="{67757E24-0048-4538-9F51-1B1E33056AF8}" srcId="{D7BB73DA-431F-45D3-8A0C-1E625839DBF2}" destId="{BFB77B22-010A-48AF-B1EB-0EA32FBB2BE9}" srcOrd="3" destOrd="0" parTransId="{2829F9E6-9ED3-4891-A980-470CF88C4854}" sibTransId="{848AFB05-2D2F-4252-A866-366BFBA16541}"/>
    <dgm:cxn modelId="{CBF03824-0164-4D8D-A4C1-EC925EB194A0}" type="presOf" srcId="{FBF0FBBE-86CB-490B-BF8A-4E03C64C8106}" destId="{549171FA-D36E-46F3-93F1-F2AAF1AD6230}" srcOrd="0" destOrd="0" presId="urn:microsoft.com/office/officeart/2008/layout/VerticalCurvedList"/>
    <dgm:cxn modelId="{357CFE38-B2D0-4910-83F7-3EAF48FDA039}" type="presParOf" srcId="{05F18210-DB8B-47F1-9E74-F922740BA516}" destId="{8791EA8B-8C0A-49CB-884E-F627E1B5E0E0}" srcOrd="0" destOrd="0" presId="urn:microsoft.com/office/officeart/2008/layout/VerticalCurvedList"/>
    <dgm:cxn modelId="{7A110EC3-C36E-4149-A7A3-A02B74BD0881}" type="presParOf" srcId="{8791EA8B-8C0A-49CB-884E-F627E1B5E0E0}" destId="{8D53658A-30C4-470C-ACB2-4DF3BA7FE707}" srcOrd="0" destOrd="0" presId="urn:microsoft.com/office/officeart/2008/layout/VerticalCurvedList"/>
    <dgm:cxn modelId="{F8A71686-A3FE-4F1A-9244-96AC11ACBAE0}" type="presParOf" srcId="{8D53658A-30C4-470C-ACB2-4DF3BA7FE707}" destId="{E9389BE3-89A8-4282-89D7-F868322ECD48}" srcOrd="0" destOrd="0" presId="urn:microsoft.com/office/officeart/2008/layout/VerticalCurvedList"/>
    <dgm:cxn modelId="{D6E2C4B3-AC68-4C6B-BE97-477A60C124BA}" type="presParOf" srcId="{8D53658A-30C4-470C-ACB2-4DF3BA7FE707}" destId="{F1FBDBDD-8483-4BC8-9CAE-949EC15365B7}" srcOrd="1" destOrd="0" presId="urn:microsoft.com/office/officeart/2008/layout/VerticalCurvedList"/>
    <dgm:cxn modelId="{79B300AB-C905-4EEE-AC0B-870618E546B1}" type="presParOf" srcId="{8D53658A-30C4-470C-ACB2-4DF3BA7FE707}" destId="{A956BD78-8F87-4E69-B8CD-8F146F5DCF06}" srcOrd="2" destOrd="0" presId="urn:microsoft.com/office/officeart/2008/layout/VerticalCurvedList"/>
    <dgm:cxn modelId="{8FE6BA32-EF8D-4E91-9D99-B34EA0442D46}" type="presParOf" srcId="{8D53658A-30C4-470C-ACB2-4DF3BA7FE707}" destId="{DA1D480B-9EAB-4B74-AD44-4A4268524002}" srcOrd="3" destOrd="0" presId="urn:microsoft.com/office/officeart/2008/layout/VerticalCurvedList"/>
    <dgm:cxn modelId="{56DC95BC-30DC-476F-A4B7-B15D7E1E8953}" type="presParOf" srcId="{8791EA8B-8C0A-49CB-884E-F627E1B5E0E0}" destId="{E07D682E-CA5B-44E2-A9AD-45B1193FCC34}" srcOrd="1" destOrd="0" presId="urn:microsoft.com/office/officeart/2008/layout/VerticalCurvedList"/>
    <dgm:cxn modelId="{09C97928-07CF-40C7-86CE-DFE434C26E0E}" type="presParOf" srcId="{8791EA8B-8C0A-49CB-884E-F627E1B5E0E0}" destId="{D0AE98F1-8319-47DB-9EBC-2C22D937E66E}" srcOrd="2" destOrd="0" presId="urn:microsoft.com/office/officeart/2008/layout/VerticalCurvedList"/>
    <dgm:cxn modelId="{7187FEF5-45CE-41F7-9118-12A026BAFD8F}" type="presParOf" srcId="{D0AE98F1-8319-47DB-9EBC-2C22D937E66E}" destId="{0F68C0E5-D951-4571-94E4-1ED09DA5247B}" srcOrd="0" destOrd="0" presId="urn:microsoft.com/office/officeart/2008/layout/VerticalCurvedList"/>
    <dgm:cxn modelId="{04A6B202-6CD0-437B-8810-47508C692917}" type="presParOf" srcId="{8791EA8B-8C0A-49CB-884E-F627E1B5E0E0}" destId="{549171FA-D36E-46F3-93F1-F2AAF1AD6230}" srcOrd="3" destOrd="0" presId="urn:microsoft.com/office/officeart/2008/layout/VerticalCurvedList"/>
    <dgm:cxn modelId="{7BD65D51-9D33-4CD8-87D5-BFFC2E49701C}" type="presParOf" srcId="{8791EA8B-8C0A-49CB-884E-F627E1B5E0E0}" destId="{ED20846D-72C5-420F-8B2E-AC7648C930D9}" srcOrd="4" destOrd="0" presId="urn:microsoft.com/office/officeart/2008/layout/VerticalCurvedList"/>
    <dgm:cxn modelId="{DC196FF0-B83D-4FC3-9ED9-D399F59FF7B3}" type="presParOf" srcId="{ED20846D-72C5-420F-8B2E-AC7648C930D9}" destId="{AC502676-C025-4160-A50D-77358180E95B}" srcOrd="0" destOrd="0" presId="urn:microsoft.com/office/officeart/2008/layout/VerticalCurvedList"/>
    <dgm:cxn modelId="{92F1077A-0203-48C6-AFCB-E83D07338670}" type="presParOf" srcId="{8791EA8B-8C0A-49CB-884E-F627E1B5E0E0}" destId="{010399FE-2E13-4200-813A-2C42EEE10655}" srcOrd="5" destOrd="0" presId="urn:microsoft.com/office/officeart/2008/layout/VerticalCurvedList"/>
    <dgm:cxn modelId="{18C648B5-A960-491D-953D-14A9F8A0AE48}" type="presParOf" srcId="{8791EA8B-8C0A-49CB-884E-F627E1B5E0E0}" destId="{2EC2879C-EC42-4150-92EA-526AB61B99F1}" srcOrd="6" destOrd="0" presId="urn:microsoft.com/office/officeart/2008/layout/VerticalCurvedList"/>
    <dgm:cxn modelId="{B497534D-D5B7-4724-9E5E-D41BAB733628}" type="presParOf" srcId="{2EC2879C-EC42-4150-92EA-526AB61B99F1}" destId="{0CD99D85-FB3D-40E1-8F27-481A54EBC6A6}" srcOrd="0" destOrd="0" presId="urn:microsoft.com/office/officeart/2008/layout/VerticalCurvedList"/>
    <dgm:cxn modelId="{BFF2B237-CF9B-471C-A32B-8D54BBCE574B}" type="presParOf" srcId="{8791EA8B-8C0A-49CB-884E-F627E1B5E0E0}" destId="{9786E288-8620-4E9A-A0F9-98B30B2035C6}" srcOrd="7" destOrd="0" presId="urn:microsoft.com/office/officeart/2008/layout/VerticalCurvedList"/>
    <dgm:cxn modelId="{37DBD1C8-912B-4852-A750-6505EF673284}" type="presParOf" srcId="{8791EA8B-8C0A-49CB-884E-F627E1B5E0E0}" destId="{DC75F51B-AB13-469B-AAEA-E80388012523}" srcOrd="8" destOrd="0" presId="urn:microsoft.com/office/officeart/2008/layout/VerticalCurvedList"/>
    <dgm:cxn modelId="{787C2DF9-B037-4130-B37E-DF4220235FCA}" type="presParOf" srcId="{DC75F51B-AB13-469B-AAEA-E80388012523}" destId="{042E88F1-F7AE-45D2-99C2-00F1CE08A4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BDBDD-8483-4BC8-9CAE-949EC15365B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682E-CA5B-44E2-A9AD-45B1193FCC34}">
      <dsp:nvSpPr>
        <dsp:cNvPr id="0" name=""/>
        <dsp:cNvSpPr/>
      </dsp:nvSpPr>
      <dsp:spPr>
        <a:xfrm>
          <a:off x="460128" y="312440"/>
          <a:ext cx="6876084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Cú pháp câu lệnh for</a:t>
          </a:r>
          <a:endParaRPr lang="en-US" sz="2700" kern="1200" dirty="0"/>
        </a:p>
      </dsp:txBody>
      <dsp:txXfrm>
        <a:off x="460128" y="312440"/>
        <a:ext cx="6876084" cy="625205"/>
      </dsp:txXfrm>
    </dsp:sp>
    <dsp:sp modelId="{0F68C0E5-D951-4571-94E4-1ED09DA5247B}">
      <dsp:nvSpPr>
        <dsp:cNvPr id="0" name=""/>
        <dsp:cNvSpPr/>
      </dsp:nvSpPr>
      <dsp:spPr>
        <a:xfrm>
          <a:off x="164" y="156037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71FA-D36E-46F3-93F1-F2AAF1AD6230}">
      <dsp:nvSpPr>
        <dsp:cNvPr id="0" name=""/>
        <dsp:cNvSpPr/>
      </dsp:nvSpPr>
      <dsp:spPr>
        <a:xfrm>
          <a:off x="813815" y="1188009"/>
          <a:ext cx="6517640" cy="625205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Các tham số câu lệnh for</a:t>
          </a:r>
          <a:endParaRPr lang="en-US" sz="2700" kern="1200" dirty="0"/>
        </a:p>
      </dsp:txBody>
      <dsp:txXfrm>
        <a:off x="813815" y="1188009"/>
        <a:ext cx="6517640" cy="625205"/>
      </dsp:txXfrm>
    </dsp:sp>
    <dsp:sp modelId="{AC502676-C025-4160-A50D-77358180E95B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399FE-2E13-4200-813A-2C42EEE10655}">
      <dsp:nvSpPr>
        <dsp:cNvPr id="0" name=""/>
        <dsp:cNvSpPr/>
      </dsp:nvSpPr>
      <dsp:spPr>
        <a:xfrm>
          <a:off x="818573" y="2188382"/>
          <a:ext cx="6517640" cy="625205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Viết chương trình sử dụng câu lệnh for</a:t>
          </a:r>
          <a:endParaRPr lang="en-US" sz="2700" kern="1200" dirty="0"/>
        </a:p>
      </dsp:txBody>
      <dsp:txXfrm>
        <a:off x="818573" y="2188382"/>
        <a:ext cx="6517640" cy="625205"/>
      </dsp:txXfrm>
    </dsp:sp>
    <dsp:sp modelId="{0CD99D85-FB3D-40E1-8F27-481A54EBC6A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6E288-8620-4E9A-A0F9-98B30B2035C6}">
      <dsp:nvSpPr>
        <dsp:cNvPr id="0" name=""/>
        <dsp:cNvSpPr/>
      </dsp:nvSpPr>
      <dsp:spPr>
        <a:xfrm>
          <a:off x="460128" y="3126353"/>
          <a:ext cx="6876084" cy="62520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Câu lệnh for lồng nhau</a:t>
          </a:r>
          <a:endParaRPr lang="en-US" sz="2700" kern="1200" dirty="0"/>
        </a:p>
      </dsp:txBody>
      <dsp:txXfrm>
        <a:off x="460128" y="3126353"/>
        <a:ext cx="6876084" cy="625205"/>
      </dsp:txXfrm>
    </dsp:sp>
    <dsp:sp modelId="{042E88F1-F7AE-45D2-99C2-00F1CE08A4A8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3996-BFC0-4664-83E5-759C067D031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3E0-6386-4946-86FC-58240FD28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70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2T07:02:56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7045 16123,'25'0,"-1"0,1 0,25 0,-25 0,24 0,-24 0,0 0,25 0,-26 0,26 0,0 0,-26 0,1 0,0 0,0 0,0 0,24 0,-24 0,0 0,0 0,-1 0,1 0,0 0</inkml:trace>
  <inkml:trace contextRef="#ctx0" brushRef="#br0" timeOffset="8272.8658">7194 17587,'25'0,"-1"0,26 0,-25 0,24 0,-24 0,0 0,0 0,0 0,-1 0,1 0,0 0,0 0,0 0,-1 0,1 0,0 0,0 0,0 0,-1 0,1 0,0 0,0 0,0 0,-1 0,1 0,25 0,-1 0,-24 0,0 0,0 0,0 0,-1 0,1 0,0 0,0 0,0 0,0 0,-25 24,24-24</inkml:trace>
  <inkml:trace contextRef="#ctx0" brushRef="#br0" timeOffset="18405.3114">3498 17562,'25'0,"-1"0,1 0,0 0,0 0,0 0,-1-25,1 25,0 0,0 0,0 0,-1 0,-24-25,25 25,0 0,0 0,0 0,-1 0,26 0,-25 0,0 0,24 0,-24 0,0 0,0 0,0 0,-1 0,1 0,0 0,0 0,0 0,-1 0,1 0,25 0,-25 0,-1 0,1 0,0 0,0 0,24 0,-24 0,0 0,0 0,24 0,-24 0,0 0,0 0,0 0,24 0,-24 0,0 0,0 0,-1 0,1 0,0 0,0 0,0 0,0 0,-1 0,26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09T08:24:33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16148 13022</inkml:trace>
  <inkml:trace contextRef="#ctx0" brushRef="#br0" timeOffset="882.2115">16148 13022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1T08:21:34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9501 14858</inkml:trace>
  <inkml:trace contextRef="#ctx0" brushRef="#br0" timeOffset="608155.5788">12725 11212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09T07:58:1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15602 12750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09T08:33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8037 17388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4T01:48:01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5408 6896,'0'-25,"25"0,-1-25,-24 1,0 24,0 0,0 0,-24 25,-1 0,25-24,-25 24,0 0,0 0,1 0,-1 0,0-25,0 0,25 0,-25 25,1-25,-26 1,0 24,26 0,-1-25,-25 0,0 0,26 0,-1 25,0 0,0 0,-24 0,24-24,0 24,-25 0,26 0,-51 0,26 0,-1 0,25 0,0 0,1 0,-26 0,25 0,0 0,-74 0,50 0,-1 24,25 1,0 0,1-25,24 25,0 0,0-1,0 1,0 0,-25 0,25 0,0-1,0 1,0 25</inkml:trace>
  <inkml:trace contextRef="#ctx0" brushRef="#br0" timeOffset="1311.7782">3944 6350,'0'25,"0"0,0 24,0 1,0-25,0-1,0 1,0 50,0-51,0 26,0-25,0 24,0-24,0 25,25-50,0 0,0 0,0 0,-1 0,224 0,-223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1T09:54:25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9997 11782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9:50:41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14660 15032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7:01:29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4812 10071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7:06:49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6921 13791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6T06:02:32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15404 13742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7:18:11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15528 6276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1T07:47:38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 11286,'0'25,"0"0,0 0,0-1,0 1,0 0,0 0,0 0,0-1,0 1,0 0,0 0,0 0,0-1,0 1,0 0,0 0,0 0,0-1,0 1,0 0,0 0,0 0,0-1,0 1,0 0,0 0,0 0,0 24,0-24,0 0,0 0,0-1,0 1,0 0,0 0,0 0,0 0,0-1,0 1,0 0,0 0,0 0,0-1,0 1,0 0,0 0,0 0,0-1,0 1,0 0</inkml:trace>
  <inkml:trace contextRef="#ctx0" brushRef="#br0" timeOffset="1698.7208">1067 11336,'0'25,"0"-1,0 1,0 0,0 0,0 24,0-24,0 25,0 24,0-49,25 25,-25-1,0 26,0-26,0 1,0 24,0 1,0-51,0 26,0-25,0 25,0-26,0 1,0 25,0-25,0-1,0 1,0 0,0 25,0-26,0 1,0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00:54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5011 11931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7:52:27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9327 8235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7:59:59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12973 11038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vi-VN"/>
              <a:t>1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CD7EACB-D3EE-4338-9A90-0D5444361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9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2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5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7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6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7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9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7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3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8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2514600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2462213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0417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9900" y="257114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53975" y="88423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3975" y="8382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534400" cy="6397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29350"/>
            <a:ext cx="2476500" cy="47625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73380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76200" y="1371600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3716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1447800"/>
            <a:ext cx="9015412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534400" cy="990600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29350"/>
            <a:ext cx="2476500" cy="47625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1000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88A44D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953000" y="617220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Khoa CKhoa CNTT - Uneti</a:t>
            </a:r>
          </a:p>
          <a:p>
            <a:pPr>
              <a:defRPr/>
            </a:pPr>
            <a:r>
              <a:rPr lang="en-US" smtClean="0">
                <a:solidFill>
                  <a:srgbClr val="0070C0"/>
                </a:solidFill>
              </a:rPr>
              <a:t>Khoa CNTT - Uneti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381000" cy="381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9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3"/>
          <p:cNvSpPr txBox="1">
            <a:spLocks noChangeArrowheads="1"/>
          </p:cNvSpPr>
          <p:nvPr/>
        </p:nvSpPr>
        <p:spPr bwMode="auto">
          <a:xfrm>
            <a:off x="228600" y="221159"/>
            <a:ext cx="8686800" cy="7694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rgbClr val="0070C0"/>
                </a:solidFill>
                <a:cs typeface="Arial" charset="0"/>
              </a:rPr>
              <a:t>         ĐẠI HỌC KINH TẾ KỸ THUẬT CÔNG NGHIỆP</a:t>
            </a:r>
          </a:p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KHOA CÔNG NGHỆ THÔNG TIN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auto">
          <a:xfrm>
            <a:off x="0" y="2667000"/>
            <a:ext cx="9144000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 err="1">
                <a:solidFill>
                  <a:schemeClr val="bg1"/>
                </a:solidFill>
              </a:rPr>
              <a:t>Bài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Thực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Tập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Tuần</a:t>
            </a:r>
            <a:r>
              <a:rPr lang="en-US" sz="4000" dirty="0" smtClean="0">
                <a:solidFill>
                  <a:schemeClr val="bg1"/>
                </a:solidFill>
              </a:rPr>
              <a:t> 3</a:t>
            </a:r>
          </a:p>
          <a:p>
            <a:pPr algn="ctr"/>
            <a:r>
              <a:rPr lang="en-US" sz="3200" b="0" dirty="0" err="1">
                <a:solidFill>
                  <a:schemeClr val="bg1"/>
                </a:solidFill>
              </a:rPr>
              <a:t>Giải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</a:rPr>
              <a:t>b</a:t>
            </a:r>
            <a:r>
              <a:rPr lang="vi-VN" sz="3200" b="0" dirty="0" smtClean="0">
                <a:solidFill>
                  <a:schemeClr val="bg1"/>
                </a:solidFill>
              </a:rPr>
              <a:t>t</a:t>
            </a:r>
            <a:r>
              <a:rPr lang="en-US" sz="3200" b="0" dirty="0" smtClean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với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cấu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trúc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lệnh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cơ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bản</a:t>
            </a:r>
            <a:r>
              <a:rPr lang="en-US" sz="3200" b="0" dirty="0">
                <a:solidFill>
                  <a:schemeClr val="bg1"/>
                </a:solidFill>
              </a:rPr>
              <a:t> - </a:t>
            </a:r>
            <a:r>
              <a:rPr lang="en-US" sz="3200" b="0" dirty="0" err="1">
                <a:solidFill>
                  <a:schemeClr val="bg1"/>
                </a:solidFill>
              </a:rPr>
              <a:t>Câu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b="0" dirty="0" err="1">
                <a:solidFill>
                  <a:schemeClr val="bg1"/>
                </a:solidFill>
              </a:rPr>
              <a:t>lệnh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vi-VN" sz="3200" b="0" dirty="0" smtClean="0">
                <a:solidFill>
                  <a:schemeClr val="bg1"/>
                </a:solidFill>
              </a:rPr>
              <a:t>for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362200" y="6335712"/>
            <a:ext cx="4495800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err="1">
                <a:solidFill>
                  <a:srgbClr val="254061"/>
                </a:solidFill>
              </a:rPr>
              <a:t>Hà</a:t>
            </a:r>
            <a:r>
              <a:rPr lang="en-US" sz="1800" dirty="0">
                <a:solidFill>
                  <a:srgbClr val="254061"/>
                </a:solidFill>
              </a:rPr>
              <a:t> </a:t>
            </a:r>
            <a:r>
              <a:rPr lang="en-US" sz="1800" dirty="0" err="1">
                <a:solidFill>
                  <a:srgbClr val="254061"/>
                </a:solidFill>
              </a:rPr>
              <a:t>Nội</a:t>
            </a:r>
            <a:r>
              <a:rPr lang="en-US" sz="1800" dirty="0">
                <a:solidFill>
                  <a:srgbClr val="254061"/>
                </a:solidFill>
              </a:rPr>
              <a:t> – </a:t>
            </a:r>
            <a:r>
              <a:rPr lang="en-US" sz="1800" dirty="0" smtClean="0">
                <a:solidFill>
                  <a:srgbClr val="254061"/>
                </a:solidFill>
              </a:rPr>
              <a:t>2018  </a:t>
            </a:r>
            <a:endParaRPr lang="en-US" sz="3200" dirty="0">
              <a:solidFill>
                <a:srgbClr val="25406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35F999-5046-423F-BFD5-3C24992F4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4" b="-4167"/>
          <a:stretch/>
        </p:blipFill>
        <p:spPr>
          <a:xfrm>
            <a:off x="304800" y="152400"/>
            <a:ext cx="990600" cy="8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4171" y="990600"/>
            <a:ext cx="8665029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Trong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bài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thực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hành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này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sinh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viên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tìm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hiểu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và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thực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hành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cách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vi-VN" sz="2400" dirty="0" smtClean="0">
                <a:solidFill>
                  <a:srgbClr val="C00000"/>
                </a:solidFill>
              </a:rPr>
              <a:t>sử </a:t>
            </a:r>
            <a:r>
              <a:rPr lang="en-US" sz="2400" dirty="0" err="1" smtClean="0">
                <a:solidFill>
                  <a:srgbClr val="C00000"/>
                </a:solidFill>
              </a:rPr>
              <a:t>dụng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câu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lệnh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vi-VN" sz="2400" dirty="0" smtClean="0">
                <a:solidFill>
                  <a:srgbClr val="C00000"/>
                </a:solidFill>
              </a:rPr>
              <a:t>for để tính tổng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 smtClean="0"/>
              <a:t>Bài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toán</a:t>
            </a:r>
            <a:r>
              <a:rPr lang="en-US" sz="2400" b="1" dirty="0" smtClean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 smtClean="0"/>
              <a:t>Viết</a:t>
            </a:r>
            <a:r>
              <a:rPr lang="en-US" sz="2400" dirty="0" smtClean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r>
              <a:rPr lang="en-US" sz="2400" dirty="0"/>
              <a:t> </a:t>
            </a:r>
            <a:r>
              <a:rPr lang="vi-VN" sz="2400" dirty="0" smtClean="0"/>
              <a:t>tính tổng các số nguyên từ 1 đến n</a:t>
            </a:r>
            <a:r>
              <a:rPr lang="en-US" sz="2400" dirty="0" smtClean="0"/>
              <a:t>. </a:t>
            </a:r>
            <a:r>
              <a:rPr lang="en-US" sz="2400" dirty="0" err="1" smtClean="0"/>
              <a:t>Với</a:t>
            </a:r>
            <a:r>
              <a:rPr lang="en-US" sz="2400" dirty="0" smtClean="0"/>
              <a:t> n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bàn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S = 1 + 2 + 3 + … + n</a:t>
            </a:r>
          </a:p>
          <a:p>
            <a:pPr marL="290513" indent="0" algn="just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>
                <a:solidFill>
                  <a:srgbClr val="FF0000"/>
                </a:solidFill>
              </a:rPr>
              <a:t>.1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196760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5" y="1057420"/>
            <a:ext cx="8499502" cy="6019800"/>
          </a:xfrm>
        </p:spPr>
        <p:txBody>
          <a:bodyPr rtlCol="0">
            <a:noAutofit/>
          </a:bodyPr>
          <a:lstStyle/>
          <a:p>
            <a:pPr algn="just">
              <a:buFontTx/>
              <a:buChar char="-"/>
            </a:pPr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1: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file*.cpp 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File\New</a:t>
            </a:r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>
              <a:buFontTx/>
              <a:buChar char="-"/>
            </a:pPr>
            <a:r>
              <a:rPr lang="en-US" sz="2200" dirty="0"/>
              <a:t>File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,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b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2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gõ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h</a:t>
            </a:r>
            <a:r>
              <a:rPr lang="vi-VN" sz="2200" dirty="0"/>
              <a:t>ư</a:t>
            </a:r>
            <a:r>
              <a:rPr lang="en-US" sz="2200" dirty="0" err="1"/>
              <a:t>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.</a:t>
            </a:r>
          </a:p>
          <a:p>
            <a:pPr marL="593725" lvl="2" indent="0" algn="just"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228600" y="-49864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1.1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56530D0-0A64-4758-A05A-0981E4B77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66" b="73715"/>
          <a:stretch/>
        </p:blipFill>
        <p:spPr>
          <a:xfrm>
            <a:off x="429753" y="2133600"/>
            <a:ext cx="8437156" cy="17602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443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478982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2: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3: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báo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main() là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chính</a:t>
            </a:r>
            <a:r>
              <a:rPr lang="en-US" sz="2400" dirty="0"/>
              <a:t> </a:t>
            </a:r>
            <a:r>
              <a:rPr lang="en-US" sz="2400" dirty="0" err="1"/>
              <a:t>của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void   main()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4: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S</a:t>
            </a:r>
            <a:r>
              <a:rPr lang="en-US" sz="2400" b="1" dirty="0"/>
              <a:t> 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, n; 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 //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là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biến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điều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khiển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của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vòng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for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20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 S=0;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khai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báo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và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khởi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tạo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biến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tổng</a:t>
            </a:r>
            <a:endParaRPr lang="en-US" sz="20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292768" y="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59280" y="5804280"/>
              <a:ext cx="1714680" cy="53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920" y="5794920"/>
                <a:ext cx="173340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305800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5: </a:t>
            </a:r>
            <a:r>
              <a:rPr lang="en-US" sz="2400" dirty="0" err="1"/>
              <a:t>Nhập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vi-VN" sz="2400" dirty="0" smtClean="0"/>
              <a:t>cho số </a:t>
            </a:r>
            <a:r>
              <a:rPr lang="en-US" sz="2400" dirty="0" smtClean="0"/>
              <a:t>n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6: </a:t>
            </a:r>
            <a:r>
              <a:rPr lang="en-US" sz="2400" dirty="0" smtClean="0"/>
              <a:t>S</a:t>
            </a:r>
            <a:r>
              <a:rPr lang="vi-VN" sz="2400" dirty="0" smtClean="0"/>
              <a:t>ử</a:t>
            </a:r>
            <a:r>
              <a:rPr lang="en-US" sz="2400" dirty="0" smtClean="0"/>
              <a:t> </a:t>
            </a:r>
            <a:r>
              <a:rPr lang="en-US" sz="2400" dirty="0" err="1"/>
              <a:t>dụng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 for </a:t>
            </a:r>
            <a:r>
              <a:rPr lang="en-US" sz="2400" dirty="0" err="1"/>
              <a:t>đê</a:t>
            </a:r>
            <a:r>
              <a:rPr lang="en-US" sz="2400" dirty="0"/>
              <a:t>̉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&lt;=n;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hoac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S +=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/>
              <a:t>Bước </a:t>
            </a:r>
            <a:r>
              <a:rPr lang="en-US" sz="2400" b="1" dirty="0"/>
              <a:t>7</a:t>
            </a:r>
            <a:r>
              <a:rPr lang="vi-VN" sz="2400" dirty="0"/>
              <a:t>: In kết quả ra màn hình</a:t>
            </a:r>
            <a:r>
              <a:rPr lang="en-US" sz="24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&lt;&lt;"Tong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tu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1 den " &lt;&lt;n&lt;&lt;” la 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32320" y="362556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960" y="3616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5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S=0;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n;i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hoac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 += 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&lt;&lt;"Tong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tu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1 den " &lt;&lt;n&lt;&lt;” la 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228600" y="62948"/>
            <a:ext cx="8610600" cy="7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91560" y="49647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2200" y="4955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545440" y="494712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6080" y="4937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12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5638800"/>
          </a:xfrm>
        </p:spPr>
        <p:txBody>
          <a:bodyPr rtlCol="0">
            <a:noAutofit/>
          </a:bodyPr>
          <a:lstStyle/>
          <a:p>
            <a:pPr algn="just">
              <a:buFontTx/>
              <a:buChar char="-"/>
            </a:pPr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</a:t>
            </a:r>
            <a:r>
              <a:rPr lang="en-US" sz="2200" b="1" dirty="0" smtClean="0"/>
              <a:t>8: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,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thanh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: File\Save\</a:t>
            </a:r>
            <a:r>
              <a:rPr lang="en-US" sz="2200" dirty="0" err="1"/>
              <a:t>Gõ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file </a:t>
            </a:r>
            <a:r>
              <a:rPr lang="en-US" sz="2200" dirty="0" err="1"/>
              <a:t>cần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/>
              <a:t>u\Save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  </a:t>
            </a:r>
            <a:r>
              <a:rPr lang="en-US" sz="2200" dirty="0" err="1"/>
              <a:t>Ấn</a:t>
            </a:r>
            <a:r>
              <a:rPr lang="en-US" sz="2200" dirty="0"/>
              <a:t> F5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</a:t>
            </a:r>
            <a:r>
              <a:rPr lang="vi-VN" sz="2200" dirty="0"/>
              <a:t>ư</a:t>
            </a:r>
            <a:r>
              <a:rPr lang="en-US" sz="2200" err="1"/>
              <a:t>ơng</a:t>
            </a:r>
            <a:r>
              <a:rPr lang="en-US" sz="2200"/>
              <a:t> </a:t>
            </a:r>
            <a:r>
              <a:rPr lang="en-US" sz="2200" smtClean="0"/>
              <a:t>trình</a:t>
            </a:r>
            <a:endParaRPr lang="en-US" sz="2200" dirty="0"/>
          </a:p>
          <a:p>
            <a:pPr marL="593725" lvl="2" indent="0" algn="just"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382000" y="6261652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7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1.1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F0E6429-B43B-4AAF-A994-28B612BB8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7" t="-683" r="22500" b="21578"/>
          <a:stretch/>
        </p:blipFill>
        <p:spPr>
          <a:xfrm>
            <a:off x="952500" y="2244562"/>
            <a:ext cx="7239000" cy="4066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5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/>
              <a:t>  </a:t>
            </a:r>
            <a:r>
              <a:rPr lang="en-US" sz="2200" smtClean="0"/>
              <a:t>Lư</a:t>
            </a:r>
            <a:r>
              <a:rPr lang="vi-VN" sz="2200" smtClean="0"/>
              <a:t>u </a:t>
            </a:r>
            <a:r>
              <a:rPr lang="vi-VN" sz="2200" dirty="0"/>
              <a:t>bài, </a:t>
            </a: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vi-VN" sz="2200" dirty="0"/>
              <a:t>dịch chương trình, nếu có lỗi phải sửa lỗi, nếu chương trình chạy đúng sẽ cho kết quả như </a:t>
            </a:r>
            <a:r>
              <a:rPr lang="vi-VN" sz="2200" dirty="0" smtClean="0"/>
              <a:t>sau:</a:t>
            </a: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Tóm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lại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 err="1">
                <a:solidFill>
                  <a:srgbClr val="C00000"/>
                </a:solidFill>
              </a:rPr>
              <a:t>Trong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bài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thực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hành</a:t>
            </a:r>
            <a:r>
              <a:rPr lang="en-US" sz="2200" dirty="0">
                <a:solidFill>
                  <a:srgbClr val="C00000"/>
                </a:solidFill>
              </a:rPr>
              <a:t> 01 </a:t>
            </a:r>
            <a:r>
              <a:rPr lang="en-US" sz="2200" dirty="0" err="1">
                <a:solidFill>
                  <a:srgbClr val="C00000"/>
                </a:solidFill>
              </a:rPr>
              <a:t>chúng</a:t>
            </a:r>
            <a:r>
              <a:rPr lang="en-US" sz="2200" dirty="0">
                <a:solidFill>
                  <a:srgbClr val="C00000"/>
                </a:solidFill>
              </a:rPr>
              <a:t> ta </a:t>
            </a:r>
            <a:r>
              <a:rPr lang="en-US" sz="2200" dirty="0" err="1">
                <a:solidFill>
                  <a:srgbClr val="C00000"/>
                </a:solidFill>
              </a:rPr>
              <a:t>đã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biết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cách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xây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dựng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một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chương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trình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cơ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bản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của</a:t>
            </a:r>
            <a:r>
              <a:rPr lang="en-US" sz="2200" dirty="0" smtClean="0">
                <a:solidFill>
                  <a:srgbClr val="C00000"/>
                </a:solidFill>
              </a:rPr>
              <a:t> C++, </a:t>
            </a:r>
            <a:r>
              <a:rPr lang="en-US" sz="2200" dirty="0" err="1" smtClean="0">
                <a:solidFill>
                  <a:srgbClr val="C00000"/>
                </a:solidFill>
              </a:rPr>
              <a:t>cách</a:t>
            </a:r>
            <a:r>
              <a:rPr lang="en-US" sz="2200" dirty="0" smtClean="0">
                <a:solidFill>
                  <a:srgbClr val="C00000"/>
                </a:solidFill>
              </a:rPr>
              <a:t> s</a:t>
            </a:r>
            <a:r>
              <a:rPr lang="vi-VN" sz="2200" dirty="0" smtClean="0">
                <a:solidFill>
                  <a:srgbClr val="C00000"/>
                </a:solidFill>
              </a:rPr>
              <a:t>ử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dụng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câu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lệnh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vi-VN" sz="2200" dirty="0" smtClean="0">
                <a:solidFill>
                  <a:srgbClr val="C00000"/>
                </a:solidFill>
              </a:rPr>
              <a:t>for.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909E422-9B45-40A4-8F2E-F16E3E74AB0B}"/>
              </a:ext>
            </a:extLst>
          </p:cNvPr>
          <p:cNvSpPr txBox="1">
            <a:spLocks/>
          </p:cNvSpPr>
          <p:nvPr/>
        </p:nvSpPr>
        <p:spPr bwMode="auto">
          <a:xfrm>
            <a:off x="228600" y="62948"/>
            <a:ext cx="8610600" cy="6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1.1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b="75348"/>
          <a:stretch/>
        </p:blipFill>
        <p:spPr bwMode="auto">
          <a:xfrm>
            <a:off x="1676400" y="2146300"/>
            <a:ext cx="5791200" cy="144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962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5CCDE-7399-41B7-8499-BBBF0FD5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699DFC-C77D-4B3D-8411-CEEBB99E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B85BC3-6B2A-43AF-999E-0EC0629C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B2304D2-B886-413A-A21B-F7059CFAE9C1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C588EE9-E185-479F-A03A-6BBE6FCC4766}"/>
              </a:ext>
            </a:extLst>
          </p:cNvPr>
          <p:cNvSpPr/>
          <p:nvPr/>
        </p:nvSpPr>
        <p:spPr>
          <a:xfrm>
            <a:off x="76200" y="1036638"/>
            <a:ext cx="89916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465138" algn="l"/>
              </a:tabLst>
            </a:pPr>
            <a:r>
              <a:rPr lang="en-US" sz="2200" b="0" dirty="0"/>
              <a:t>	</a:t>
            </a:r>
            <a:r>
              <a:rPr lang="en-US" sz="2200" b="0" dirty="0" err="1">
                <a:solidFill>
                  <a:srgbClr val="C00000"/>
                </a:solidFill>
              </a:rPr>
              <a:t>Trong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bài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thực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hành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này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sinh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 smtClean="0">
                <a:solidFill>
                  <a:srgbClr val="C00000"/>
                </a:solidFill>
              </a:rPr>
              <a:t>viên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en-US" sz="2200" b="0" dirty="0" err="1" smtClean="0">
                <a:solidFill>
                  <a:srgbClr val="C00000"/>
                </a:solidFill>
              </a:rPr>
              <a:t>tìm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hiểu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và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thực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hành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 smtClean="0">
                <a:solidFill>
                  <a:srgbClr val="C00000"/>
                </a:solidFill>
              </a:rPr>
              <a:t>cách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vi-VN" sz="2200" b="0" dirty="0" smtClean="0">
                <a:solidFill>
                  <a:srgbClr val="C00000"/>
                </a:solidFill>
              </a:rPr>
              <a:t>sử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en-US" sz="2200" b="0" dirty="0" err="1" smtClean="0">
                <a:solidFill>
                  <a:srgbClr val="C00000"/>
                </a:solidFill>
              </a:rPr>
              <a:t>dụng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en-US" sz="2200" b="0" dirty="0" err="1" smtClean="0">
                <a:solidFill>
                  <a:srgbClr val="C00000"/>
                </a:solidFill>
              </a:rPr>
              <a:t>câu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en-US" sz="2200" b="0" dirty="0" err="1" smtClean="0">
                <a:solidFill>
                  <a:srgbClr val="C00000"/>
                </a:solidFill>
              </a:rPr>
              <a:t>lệnh</a:t>
            </a:r>
            <a:r>
              <a:rPr lang="en-US" sz="2200" b="0" dirty="0" smtClean="0">
                <a:solidFill>
                  <a:srgbClr val="C00000"/>
                </a:solidFill>
              </a:rPr>
              <a:t> </a:t>
            </a:r>
            <a:r>
              <a:rPr lang="vi-VN" sz="2200" b="0" dirty="0" smtClean="0">
                <a:solidFill>
                  <a:srgbClr val="C00000"/>
                </a:solidFill>
              </a:rPr>
              <a:t>for để tính tích.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</a:t>
            </a:r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r>
              <a:rPr lang="en-US" sz="2200" b="0" dirty="0"/>
              <a:t>	</a:t>
            </a:r>
            <a:r>
              <a:rPr lang="vi-VN" sz="2200" b="0" dirty="0" smtClean="0"/>
              <a:t>Viết chương trình tính giai thừa n (n nguyên dương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nhập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vào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từ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bàn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phím</a:t>
            </a:r>
            <a:r>
              <a:rPr lang="vi-VN" sz="2200" b="0" dirty="0" smtClean="0"/>
              <a:t>).</a:t>
            </a:r>
            <a:endParaRPr lang="en-US" sz="2200" b="0" dirty="0" smtClean="0"/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r>
              <a:rPr lang="en-US" sz="2200" b="0" dirty="0"/>
              <a:t>	</a:t>
            </a:r>
            <a:r>
              <a:rPr lang="en-US" sz="2200" b="0" dirty="0" smtClean="0"/>
              <a:t>			P = 1*2*3 * … * n = n !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791497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1: </a:t>
            </a:r>
            <a:r>
              <a:rPr lang="en-US" sz="2400" dirty="0" err="1"/>
              <a:t>Tạo</a:t>
            </a:r>
            <a:r>
              <a:rPr lang="en-US" sz="2400" dirty="0"/>
              <a:t> file </a:t>
            </a:r>
            <a:r>
              <a:rPr lang="en-US" sz="2400" dirty="0" err="1"/>
              <a:t>mới</a:t>
            </a:r>
            <a:r>
              <a:rPr lang="en-US" sz="2400" dirty="0"/>
              <a:t>: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01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2: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3: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báo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main() là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chính</a:t>
            </a:r>
            <a:r>
              <a:rPr lang="en-US" sz="2400" dirty="0"/>
              <a:t> </a:t>
            </a:r>
            <a:r>
              <a:rPr lang="en-US" sz="2400" dirty="0" err="1"/>
              <a:t>của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4: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P</a:t>
            </a:r>
            <a:r>
              <a:rPr lang="en-US" sz="2400" b="1" dirty="0"/>
              <a:t> 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sz="2000" i="1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,n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là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biến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điều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khiển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của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vòng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for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i="1" dirty="0" smtClean="0">
                <a:latin typeface="Courier New" charset="0"/>
                <a:ea typeface="Courier New" charset="0"/>
                <a:cs typeface="Courier New" charset="0"/>
              </a:rPr>
              <a:t>float P=1; //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khai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báo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và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khởi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tạo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biến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tích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=1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93725" lvl="2" indent="0" algn="just">
              <a:lnSpc>
                <a:spcPct val="150000"/>
              </a:lnSpc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1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5: </a:t>
            </a:r>
            <a:r>
              <a:rPr lang="en-US" sz="2400" dirty="0" err="1"/>
              <a:t>Nhập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6: </a:t>
            </a:r>
            <a:r>
              <a:rPr lang="en-US" sz="2400" dirty="0" smtClean="0"/>
              <a:t>S</a:t>
            </a:r>
            <a:r>
              <a:rPr lang="vi-VN" sz="2400" dirty="0" smtClean="0"/>
              <a:t>ử </a:t>
            </a:r>
            <a:r>
              <a:rPr lang="en-US" sz="2400" dirty="0" err="1" smtClean="0"/>
              <a:t>dụng</a:t>
            </a:r>
            <a:r>
              <a:rPr lang="en-US" sz="2400" dirty="0" smtClean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 for </a:t>
            </a:r>
            <a:r>
              <a:rPr lang="en-US" sz="2400" dirty="0" err="1"/>
              <a:t>đê</a:t>
            </a:r>
            <a:r>
              <a:rPr lang="en-US" sz="2400" dirty="0"/>
              <a:t>̉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&lt;=n;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= P *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hoac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P *=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/>
              <a:t>Bước </a:t>
            </a:r>
            <a:r>
              <a:rPr lang="en-US" sz="2400" b="1" dirty="0"/>
              <a:t>7</a:t>
            </a:r>
            <a:r>
              <a:rPr lang="vi-VN" sz="2400" dirty="0"/>
              <a:t>: In kết quả ra màn hình</a:t>
            </a:r>
            <a:r>
              <a:rPr lang="en-US" sz="24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&lt;&lt;"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Giai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thua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cua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 " &lt;&lt;n&lt;&lt;”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la “&lt;&lt;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P&lt;&lt;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81000" y="62948"/>
            <a:ext cx="8458200" cy="7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90080" y="225936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0720" y="2250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158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grpSp>
        <p:nvGrpSpPr>
          <p:cNvPr id="30" name="Group 110"/>
          <p:cNvGrpSpPr>
            <a:grpSpLocks/>
          </p:cNvGrpSpPr>
          <p:nvPr/>
        </p:nvGrpSpPr>
        <p:grpSpPr bwMode="auto">
          <a:xfrm>
            <a:off x="894724" y="1295400"/>
            <a:ext cx="7354551" cy="3158056"/>
            <a:chOff x="1278" y="940"/>
            <a:chExt cx="2994" cy="1931"/>
          </a:xfrm>
        </p:grpSpPr>
        <p:grpSp>
          <p:nvGrpSpPr>
            <p:cNvPr id="31" name="Group 19"/>
            <p:cNvGrpSpPr>
              <a:grpSpLocks/>
            </p:cNvGrpSpPr>
            <p:nvPr/>
          </p:nvGrpSpPr>
          <p:grpSpPr bwMode="auto">
            <a:xfrm>
              <a:off x="1278" y="940"/>
              <a:ext cx="2994" cy="606"/>
              <a:chOff x="1182" y="1324"/>
              <a:chExt cx="2994" cy="606"/>
            </a:xfrm>
          </p:grpSpPr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462" y="1422"/>
                <a:ext cx="2714" cy="39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0" scaled="1"/>
              </a:gradFill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1182" y="1324"/>
                <a:ext cx="621" cy="606"/>
                <a:chOff x="596" y="746"/>
                <a:chExt cx="1160" cy="1115"/>
              </a:xfrm>
            </p:grpSpPr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gray">
                <a:xfrm rot="1758052">
                  <a:off x="747" y="987"/>
                  <a:ext cx="960" cy="76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gray">
                <a:xfrm rot="1758052">
                  <a:off x="596" y="746"/>
                  <a:ext cx="1160" cy="111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Oval 62"/>
                <p:cNvSpPr>
                  <a:spLocks noChangeArrowheads="1"/>
                </p:cNvSpPr>
                <p:nvPr/>
              </p:nvSpPr>
              <p:spPr bwMode="gray">
                <a:xfrm>
                  <a:off x="816" y="1008"/>
                  <a:ext cx="432" cy="730"/>
                </a:xfrm>
                <a:prstGeom prst="ellipse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gray">
              <a:xfrm>
                <a:off x="1728" y="1488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M</a:t>
                </a:r>
                <a:r>
                  <a:rPr lang="vi-VN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ục tiêu bài học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gray">
              <a:xfrm>
                <a:off x="1370" y="1454"/>
                <a:ext cx="231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400" smtClean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  <a:endParaRPr lang="en-US" sz="24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1298" y="1630"/>
              <a:ext cx="2974" cy="514"/>
              <a:chOff x="1250" y="1774"/>
              <a:chExt cx="2974" cy="514"/>
            </a:xfrm>
          </p:grpSpPr>
          <p:sp>
            <p:nvSpPr>
              <p:cNvPr id="41" name="AutoShape 28"/>
              <p:cNvSpPr>
                <a:spLocks noChangeArrowheads="1"/>
              </p:cNvSpPr>
              <p:nvPr/>
            </p:nvSpPr>
            <p:spPr bwMode="gray">
              <a:xfrm>
                <a:off x="1510" y="1921"/>
                <a:ext cx="2714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39999"/>
                    </a:schemeClr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gray">
              <a:xfrm rot="1758052">
                <a:off x="1308" y="1817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30"/>
              <p:cNvSpPr>
                <a:spLocks noChangeArrowheads="1"/>
              </p:cNvSpPr>
              <p:nvPr/>
            </p:nvSpPr>
            <p:spPr bwMode="gray">
              <a:xfrm rot="1758052">
                <a:off x="1250" y="1774"/>
                <a:ext cx="561" cy="514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31"/>
              <p:cNvSpPr>
                <a:spLocks noChangeArrowheads="1"/>
              </p:cNvSpPr>
              <p:nvPr/>
            </p:nvSpPr>
            <p:spPr bwMode="gray">
              <a:xfrm>
                <a:off x="1263" y="1891"/>
                <a:ext cx="231" cy="23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32"/>
              <p:cNvSpPr txBox="1">
                <a:spLocks noChangeArrowheads="1"/>
              </p:cNvSpPr>
              <p:nvPr/>
            </p:nvSpPr>
            <p:spPr bwMode="gray">
              <a:xfrm>
                <a:off x="1774" y="1971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vi-VN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Hướng dẫn học tập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gray">
              <a:xfrm>
                <a:off x="1450" y="1948"/>
                <a:ext cx="169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2</a:t>
                </a:r>
                <a:endParaRPr lang="en-US" sz="24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87"/>
            <p:cNvGrpSpPr>
              <a:grpSpLocks/>
            </p:cNvGrpSpPr>
            <p:nvPr/>
          </p:nvGrpSpPr>
          <p:grpSpPr bwMode="auto">
            <a:xfrm>
              <a:off x="1288" y="2289"/>
              <a:ext cx="2984" cy="582"/>
              <a:chOff x="1192" y="1617"/>
              <a:chExt cx="2984" cy="582"/>
            </a:xfrm>
          </p:grpSpPr>
          <p:sp>
            <p:nvSpPr>
              <p:cNvPr id="35" name="AutoShape 88"/>
              <p:cNvSpPr>
                <a:spLocks noChangeArrowheads="1"/>
              </p:cNvSpPr>
              <p:nvPr/>
            </p:nvSpPr>
            <p:spPr bwMode="gray">
              <a:xfrm>
                <a:off x="1462" y="1743"/>
                <a:ext cx="2714" cy="37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0" scaled="1"/>
              </a:gradFill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2400"/>
              </a:p>
            </p:txBody>
          </p:sp>
          <p:grpSp>
            <p:nvGrpSpPr>
              <p:cNvPr id="36" name="Group 89"/>
              <p:cNvGrpSpPr>
                <a:grpSpLocks/>
              </p:cNvGrpSpPr>
              <p:nvPr/>
            </p:nvGrpSpPr>
            <p:grpSpPr bwMode="auto">
              <a:xfrm>
                <a:off x="1192" y="1617"/>
                <a:ext cx="586" cy="582"/>
                <a:chOff x="613" y="1277"/>
                <a:chExt cx="1094" cy="1064"/>
              </a:xfrm>
            </p:grpSpPr>
            <p:sp>
              <p:nvSpPr>
                <p:cNvPr id="39" name="Oval 90"/>
                <p:cNvSpPr>
                  <a:spLocks noChangeArrowheads="1"/>
                </p:cNvSpPr>
                <p:nvPr/>
              </p:nvSpPr>
              <p:spPr bwMode="gray">
                <a:xfrm rot="1758052">
                  <a:off x="747" y="1439"/>
                  <a:ext cx="960" cy="76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91"/>
                <p:cNvSpPr>
                  <a:spLocks noChangeArrowheads="1"/>
                </p:cNvSpPr>
                <p:nvPr/>
              </p:nvSpPr>
              <p:spPr bwMode="gray">
                <a:xfrm rot="1758052">
                  <a:off x="613" y="1277"/>
                  <a:ext cx="1086" cy="10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93"/>
              <p:cNvSpPr txBox="1">
                <a:spLocks noChangeArrowheads="1"/>
              </p:cNvSpPr>
              <p:nvPr/>
            </p:nvSpPr>
            <p:spPr bwMode="gray">
              <a:xfrm>
                <a:off x="1728" y="1757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N</a:t>
                </a:r>
                <a:r>
                  <a:rPr lang="vi-VN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ội dung bài học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 Box 94"/>
              <p:cNvSpPr txBox="1">
                <a:spLocks noChangeArrowheads="1"/>
              </p:cNvSpPr>
              <p:nvPr/>
            </p:nvSpPr>
            <p:spPr bwMode="gray">
              <a:xfrm>
                <a:off x="1410" y="1757"/>
                <a:ext cx="169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smtClean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3</a:t>
                </a:r>
                <a:endParaRPr lang="en-US" sz="24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Oval 107"/>
            <p:cNvSpPr>
              <a:spLocks noChangeArrowheads="1"/>
            </p:cNvSpPr>
            <p:nvPr/>
          </p:nvSpPr>
          <p:spPr bwMode="gray">
            <a:xfrm>
              <a:off x="1313" y="2350"/>
              <a:ext cx="231" cy="23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AutoShape 28"/>
          <p:cNvSpPr>
            <a:spLocks noChangeArrowheads="1"/>
          </p:cNvSpPr>
          <p:nvPr/>
        </p:nvSpPr>
        <p:spPr bwMode="gray">
          <a:xfrm>
            <a:off x="1616392" y="5000043"/>
            <a:ext cx="6666750" cy="56423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gray">
          <a:xfrm rot="1758052">
            <a:off x="977720" y="4890468"/>
            <a:ext cx="1378057" cy="84062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gray">
          <a:xfrm>
            <a:off x="2264889" y="5081816"/>
            <a:ext cx="5305888" cy="461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Giao nhiệm vụ tuần tiếp theo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gray">
          <a:xfrm>
            <a:off x="1469006" y="5044201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8" name="Oval 31"/>
          <p:cNvSpPr>
            <a:spLocks noChangeArrowheads="1"/>
          </p:cNvSpPr>
          <p:nvPr/>
        </p:nvSpPr>
        <p:spPr bwMode="gray">
          <a:xfrm>
            <a:off x="975789" y="1429878"/>
            <a:ext cx="567435" cy="384331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1"/>
          <p:cNvSpPr>
            <a:spLocks noChangeArrowheads="1"/>
          </p:cNvSpPr>
          <p:nvPr/>
        </p:nvSpPr>
        <p:spPr bwMode="gray">
          <a:xfrm>
            <a:off x="1060455" y="4867346"/>
            <a:ext cx="567435" cy="384331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float		P=1;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duong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n;i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hoặc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2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2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200" i="1" dirty="0" err="1" smtClean="0">
                <a:latin typeface="Courier New" charset="0"/>
                <a:ea typeface="Courier New" charset="0"/>
                <a:cs typeface="Courier New" charset="0"/>
              </a:rPr>
              <a:t>Giai</a:t>
            </a:r>
            <a:r>
              <a:rPr lang="en-US" sz="22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i="1" dirty="0" err="1" smtClean="0">
                <a:latin typeface="Courier New" charset="0"/>
                <a:ea typeface="Courier New" charset="0"/>
                <a:cs typeface="Courier New" charset="0"/>
              </a:rPr>
              <a:t>thua</a:t>
            </a:r>
            <a:r>
              <a:rPr lang="en-US" sz="22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i="1" dirty="0" err="1" smtClean="0">
                <a:latin typeface="Courier New" charset="0"/>
                <a:ea typeface="Courier New" charset="0"/>
                <a:cs typeface="Courier New" charset="0"/>
              </a:rPr>
              <a:t>cua</a:t>
            </a:r>
            <a:r>
              <a:rPr lang="en-US" sz="2200" i="1" dirty="0" smtClean="0">
                <a:latin typeface="Courier New" charset="0"/>
                <a:ea typeface="Courier New" charset="0"/>
                <a:cs typeface="Courier New" charset="0"/>
              </a:rPr>
              <a:t> " </a:t>
            </a:r>
            <a:r>
              <a:rPr lang="en-US" sz="2200" i="1" dirty="0">
                <a:latin typeface="Courier New" charset="0"/>
                <a:ea typeface="Courier New" charset="0"/>
                <a:cs typeface="Courier New" charset="0"/>
              </a:rPr>
              <a:t>&lt;&lt;n&lt;&lt;” la </a:t>
            </a:r>
            <a:r>
              <a:rPr lang="en-US" sz="2200" i="1" dirty="0" smtClean="0">
                <a:latin typeface="Courier New" charset="0"/>
                <a:ea typeface="Courier New" charset="0"/>
                <a:cs typeface="Courier New" charset="0"/>
              </a:rPr>
              <a:t>“&lt;&lt;P&lt;&lt;</a:t>
            </a:r>
            <a:r>
              <a:rPr lang="en-US" sz="22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2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2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2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i="1" dirty="0" smtClean="0">
                <a:latin typeface="Courier New" charset="0"/>
                <a:ea typeface="Courier New" charset="0"/>
                <a:cs typeface="Courier New" charset="0"/>
              </a:rPr>
              <a:t>return 0;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7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</a:t>
            </a:r>
            <a:r>
              <a:rPr lang="en-US" sz="2200" b="1" dirty="0" smtClean="0"/>
              <a:t>8: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01	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vi-VN" sz="2200" dirty="0"/>
              <a:t>dịch chương trình, nếu có lỗi phải sửa lỗi, nếu chương trình chạy đúng sẽ cho kết quả 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fr-FR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“</a:t>
            </a:r>
            <a:r>
              <a:rPr lang="en-US" sz="22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B3_</a:t>
            </a:r>
            <a:r>
              <a:rPr lang="vi-VN" sz="22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Tóm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lại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 err="1">
                <a:solidFill>
                  <a:srgbClr val="C00000"/>
                </a:solidFill>
              </a:rPr>
              <a:t>Trong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bài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thực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hành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này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chúng</a:t>
            </a:r>
            <a:r>
              <a:rPr lang="en-US" sz="2200" dirty="0">
                <a:solidFill>
                  <a:srgbClr val="C00000"/>
                </a:solidFill>
              </a:rPr>
              <a:t> ta </a:t>
            </a:r>
            <a:r>
              <a:rPr lang="en-US" sz="2200" dirty="0" smtClean="0">
                <a:solidFill>
                  <a:srgbClr val="C00000"/>
                </a:solidFill>
              </a:rPr>
              <a:t>sẽ </a:t>
            </a:r>
            <a:r>
              <a:rPr lang="en-US" sz="2200" dirty="0" err="1" smtClean="0">
                <a:solidFill>
                  <a:srgbClr val="C00000"/>
                </a:solidFill>
              </a:rPr>
              <a:t>biết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cách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sư</a:t>
            </a:r>
            <a:r>
              <a:rPr lang="en-US" sz="2200" dirty="0" smtClean="0">
                <a:solidFill>
                  <a:srgbClr val="C00000"/>
                </a:solidFill>
              </a:rPr>
              <a:t>̉ </a:t>
            </a:r>
            <a:r>
              <a:rPr lang="en-US" sz="2200" dirty="0" err="1" smtClean="0">
                <a:solidFill>
                  <a:srgbClr val="C00000"/>
                </a:solidFill>
              </a:rPr>
              <a:t>dụng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câu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lệnh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vi-VN" sz="2200" dirty="0" smtClean="0">
                <a:solidFill>
                  <a:srgbClr val="C00000"/>
                </a:solidFill>
              </a:rPr>
              <a:t>for</a:t>
            </a:r>
            <a:r>
              <a:rPr lang="en-US" sz="2200" dirty="0" smtClean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006" y="6248400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B2304D2-B886-413A-A21B-F7059CFAE9C1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b="70044"/>
          <a:stretch/>
        </p:blipFill>
        <p:spPr bwMode="auto">
          <a:xfrm>
            <a:off x="1653540" y="2438400"/>
            <a:ext cx="5836920" cy="144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4038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II.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ỜNG XUYÊN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gợi</a:t>
            </a:r>
            <a:r>
              <a:rPr lang="en-US" sz="2200" dirty="0"/>
              <a:t> ý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.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+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(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tạo</a:t>
            </a:r>
            <a:r>
              <a:rPr lang="en-US" sz="2200" dirty="0"/>
              <a:t> file ban </a:t>
            </a:r>
            <a:r>
              <a:rPr lang="en-US" sz="2200" dirty="0" err="1"/>
              <a:t>đầu</a:t>
            </a:r>
            <a:r>
              <a:rPr lang="en-US" sz="2200" dirty="0"/>
              <a:t>,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,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ở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+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trình nhập vào 1 số nguyên dương n. In ra màn hình tất cả các ước số của </a:t>
            </a:r>
            <a:r>
              <a:rPr lang="vi-VN" sz="2400" dirty="0" smtClean="0"/>
              <a:t>n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Ví dụ: </a:t>
            </a:r>
            <a:r>
              <a:rPr lang="vi-VN" sz="2400" dirty="0" smtClean="0"/>
              <a:t>Nhập n = 20, thì chương trình in 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 smtClean="0"/>
              <a:t>Các ước số của 20 là:</a:t>
            </a:r>
          </a:p>
          <a:p>
            <a:pPr marL="593725" lvl="2" indent="0" algn="just">
              <a:lnSpc>
                <a:spcPct val="150000"/>
              </a:lnSpc>
              <a:buNone/>
            </a:pPr>
            <a:r>
              <a:rPr lang="vi-VN" sz="2400" dirty="0" smtClean="0"/>
              <a:t>	1	2 	4 	5 	10	20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228600" y="62948"/>
            <a:ext cx="8610600" cy="6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2.1</a:t>
            </a:r>
            <a:r>
              <a:rPr lang="en-US" sz="3200" b="1" dirty="0">
                <a:solidFill>
                  <a:srgbClr val="FF0000"/>
                </a:solidFill>
              </a:rPr>
              <a:t>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</p:spTree>
    <p:extLst>
      <p:ext uri="{BB962C8B-B14F-4D97-AF65-F5344CB8AC3E}">
        <p14:creationId xmlns:p14="http://schemas.microsoft.com/office/powerpoint/2010/main" val="314712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H</a:t>
            </a:r>
            <a:r>
              <a:rPr lang="vi-VN" sz="2000" b="1" dirty="0"/>
              <a:t>ư</a:t>
            </a:r>
            <a:r>
              <a:rPr lang="en-US" sz="2000" b="1" dirty="0" err="1"/>
              <a:t>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000" b="1" dirty="0" smtClean="0"/>
              <a:t>Khai báo và nhập vào số n</a:t>
            </a:r>
            <a:r>
              <a:rPr lang="en-US" sz="20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nguyen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duong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";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&gt;&gt;n;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/>
              <a:t>Đoạn</a:t>
            </a:r>
            <a:r>
              <a:rPr lang="en-US" sz="2000" b="1" dirty="0"/>
              <a:t> </a:t>
            </a:r>
            <a:r>
              <a:rPr lang="en-US" sz="2000" b="1" dirty="0" err="1"/>
              <a:t>lệnh</a:t>
            </a:r>
            <a:r>
              <a:rPr lang="en-US" sz="2000" b="1" dirty="0"/>
              <a:t> </a:t>
            </a:r>
            <a:r>
              <a:rPr lang="vi-VN" sz="2000" b="1" dirty="0"/>
              <a:t>in ra các ước số của n</a:t>
            </a:r>
            <a:endParaRPr lang="en-US" sz="20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&lt;&lt;”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“&lt;&lt;n&lt;&lt;” la: “&lt;&lt;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vi-V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(n%i ==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cout&lt;&lt;i&lt;&lt;”\t”;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69963" eaLnBrk="0" hangingPunct="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sz="18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Khoa CNTT - Uneti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2.1</a:t>
            </a:r>
            <a:r>
              <a:rPr lang="en-US" sz="3200" b="1" dirty="0">
                <a:solidFill>
                  <a:srgbClr val="FF0000"/>
                </a:solidFill>
              </a:rPr>
              <a:t>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1480" y="4062960"/>
              <a:ext cx="72000" cy="482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4053600"/>
                <a:ext cx="9072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382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duong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uoc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cua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“&lt;&lt;n&lt;&lt;“ la:”&lt;&lt;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n%i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== 0)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&lt;&lt;”\t”;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return 0;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2.1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03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8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fr-FR" sz="2200" b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“</a:t>
            </a:r>
            <a:r>
              <a:rPr lang="en-US" sz="2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B3_</a:t>
            </a:r>
            <a:r>
              <a:rPr lang="vi-VN" sz="2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</a:p>
          <a:p>
            <a:pPr algn="just">
              <a:lnSpc>
                <a:spcPct val="200000"/>
              </a:lnSpc>
            </a:pPr>
            <a:r>
              <a:rPr lang="vi-VN" sz="2200" b="1" dirty="0" smtClean="0">
                <a:cs typeface="Courier New" panose="02070309020205020404" pitchFamily="49" charset="0"/>
              </a:rPr>
              <a:t>Kết quả khi chạy chương trình</a:t>
            </a:r>
            <a:endParaRPr lang="en-US" sz="2200" b="1" dirty="0"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</a:pPr>
            <a:endParaRPr lang="en-US" sz="2200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66611"/>
          <a:stretch/>
        </p:blipFill>
        <p:spPr bwMode="auto">
          <a:xfrm>
            <a:off x="1653540" y="3619500"/>
            <a:ext cx="583692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085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 smtClean="0"/>
              <a:t>Bài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toán</a:t>
            </a:r>
            <a:r>
              <a:rPr lang="en-US" sz="2200" b="1" dirty="0" smtClean="0"/>
              <a:t>: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n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/>
              <a:t>Ví dụ: với n </a:t>
            </a:r>
            <a:r>
              <a:rPr lang="vi-VN" sz="2400" dirty="0" smtClean="0"/>
              <a:t>= </a:t>
            </a:r>
            <a:r>
              <a:rPr lang="en-US" sz="2400" dirty="0" smtClean="0"/>
              <a:t>6</a:t>
            </a:r>
            <a:r>
              <a:rPr lang="vi-VN" sz="2400" dirty="0" smtClean="0"/>
              <a:t> </a:t>
            </a:r>
            <a:r>
              <a:rPr lang="vi-VN" sz="2400" dirty="0"/>
              <a:t>thì in ra bảng nhân </a:t>
            </a:r>
            <a:r>
              <a:rPr lang="en-US" sz="2400" dirty="0"/>
              <a:t>6</a:t>
            </a:r>
            <a:r>
              <a:rPr lang="vi-VN" sz="2400" dirty="0" smtClean="0"/>
              <a:t>.</a:t>
            </a:r>
            <a:r>
              <a:rPr lang="en-US" sz="2400" dirty="0" smtClean="0"/>
              <a:t>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/>
              <a:t>H</a:t>
            </a:r>
            <a:r>
              <a:rPr lang="vi-VN" sz="2400" b="1" dirty="0"/>
              <a:t>ư</a:t>
            </a:r>
            <a:r>
              <a:rPr lang="en-US" sz="2400" b="1" dirty="0" err="1"/>
              <a:t>ớng</a:t>
            </a:r>
            <a:r>
              <a:rPr lang="en-US" sz="2400" b="1" dirty="0"/>
              <a:t> </a:t>
            </a:r>
            <a:r>
              <a:rPr lang="en-US" sz="2400" b="1" dirty="0" err="1"/>
              <a:t>dẫn</a:t>
            </a:r>
            <a:r>
              <a:rPr lang="en-US" sz="2400" b="1" dirty="0"/>
              <a:t>: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200" dirty="0" smtClean="0"/>
              <a:t>Dùng vòng lặp for để chạy các thừa số thứ 2 trong bảng nhân 2. Thừa số này chạy từ 1 đến 10.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006" y="6248400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909E422-9B45-40A4-8F2E-F16E3E74AB0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2.2 H</a:t>
            </a:r>
            <a:r>
              <a:rPr lang="vi-VN" sz="3200" dirty="0">
                <a:solidFill>
                  <a:srgbClr val="FF0000"/>
                </a:solidFill>
              </a:rPr>
              <a:t>Ư</a:t>
            </a:r>
            <a:r>
              <a:rPr lang="en-US" sz="3200" dirty="0">
                <a:solidFill>
                  <a:srgbClr val="FF0000"/>
                </a:solidFill>
              </a:rPr>
              <a:t>ỚNG DẪN THỰC HÀNH BÀI 04</a:t>
            </a:r>
          </a:p>
        </p:txBody>
      </p:sp>
    </p:spTree>
    <p:extLst>
      <p:ext uri="{BB962C8B-B14F-4D97-AF65-F5344CB8AC3E}">
        <p14:creationId xmlns:p14="http://schemas.microsoft.com/office/powerpoint/2010/main" val="364931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vi-VN" sz="2400" b="1" dirty="0" smtClean="0"/>
              <a:t>N</a:t>
            </a:r>
            <a:r>
              <a:rPr lang="en-US" sz="2400" b="1" dirty="0" err="1" smtClean="0"/>
              <a:t>hập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</a:t>
            </a:r>
            <a:r>
              <a:rPr lang="vi-VN" sz="2400" b="1" dirty="0" smtClean="0"/>
              <a:t>á</a:t>
            </a:r>
            <a:r>
              <a:rPr lang="en-US" sz="2400" b="1" dirty="0" smtClean="0"/>
              <a:t> trị c</a:t>
            </a:r>
            <a:r>
              <a:rPr lang="vi-VN" sz="2400" b="1" dirty="0" smtClean="0"/>
              <a:t>ho n</a:t>
            </a:r>
            <a:endParaRPr lang="en-US" sz="2400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	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n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 n: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sz="2400" b="1" dirty="0" err="1"/>
              <a:t>Đoạn</a:t>
            </a:r>
            <a:r>
              <a:rPr lang="en-US" sz="2400" b="1" dirty="0"/>
              <a:t> </a:t>
            </a:r>
            <a:r>
              <a:rPr lang="en-US" sz="2400" b="1" dirty="0" err="1"/>
              <a:t>lệnh</a:t>
            </a:r>
            <a:r>
              <a:rPr lang="en-US" sz="2400" b="1" dirty="0"/>
              <a:t> </a:t>
            </a:r>
            <a:r>
              <a:rPr lang="vi-VN" sz="2400" b="1" dirty="0"/>
              <a:t>in ra bảng nhân n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“&lt;&lt;n&lt;&lt;":"&lt;&lt;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&lt;&lt;“\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”&lt;&lt;n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&lt;&lt;"x“&lt;&lt;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&lt;&lt;“= “&lt;&lt;n*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04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6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n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 n: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“&lt;&lt;n&lt;&lt;":"&lt;&lt;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&lt;&lt;“\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”&lt;&lt;n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&lt;&lt;"x“&lt;&lt;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&lt;&lt;“= “&lt;&lt;n*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04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3960" y="429516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4285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792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77525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MỤC TIÊU BÀI HỌC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6019800"/>
          </a:xfrm>
        </p:spPr>
        <p:txBody>
          <a:bodyPr rtlCol="0">
            <a:noAutofit/>
          </a:bodyPr>
          <a:lstStyle/>
          <a:p>
            <a:pPr lvl="1" algn="just">
              <a:buSzPct val="100000"/>
            </a:pPr>
            <a:r>
              <a:rPr lang="en-US" sz="2200" b="1" dirty="0" err="1" smtClean="0"/>
              <a:t>Mục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tiêu</a:t>
            </a:r>
            <a:r>
              <a:rPr lang="en-US" sz="2200" b="1" dirty="0" smtClean="0"/>
              <a:t>:</a:t>
            </a:r>
          </a:p>
          <a:p>
            <a:pPr marL="319088" lvl="1" indent="0" algn="just">
              <a:buNone/>
            </a:pPr>
            <a:r>
              <a:rPr lang="vi-VN" sz="2200" dirty="0"/>
              <a:t>Trang bị cho sinh viên kỹ năng lập trình cơ bản trong C++: </a:t>
            </a:r>
          </a:p>
          <a:p>
            <a:pPr marL="319088" lvl="1" indent="0" algn="just">
              <a:buNone/>
            </a:pPr>
            <a:r>
              <a:rPr lang="vi-VN" sz="2200" dirty="0"/>
              <a:t>+ Cú pháp câu lệnh </a:t>
            </a:r>
            <a:r>
              <a:rPr lang="vi-VN" sz="2200" dirty="0" smtClean="0"/>
              <a:t>for</a:t>
            </a:r>
            <a:endParaRPr lang="vi-VN" sz="2200" dirty="0"/>
          </a:p>
          <a:p>
            <a:pPr marL="319088" lvl="1" indent="0" algn="just">
              <a:buNone/>
            </a:pPr>
            <a:r>
              <a:rPr lang="vi-VN" sz="2200" dirty="0"/>
              <a:t>+ </a:t>
            </a:r>
            <a:r>
              <a:rPr lang="vi-VN" sz="2200" dirty="0" smtClean="0"/>
              <a:t>Các tham số câu lệnh for</a:t>
            </a:r>
            <a:endParaRPr lang="vi-VN" sz="2200" dirty="0"/>
          </a:p>
          <a:p>
            <a:pPr marL="319088" lvl="1" indent="0" algn="just">
              <a:buNone/>
            </a:pPr>
            <a:r>
              <a:rPr lang="vi-VN" sz="2200" dirty="0"/>
              <a:t>+ Viết chương trình sử dụng câu lệnh </a:t>
            </a:r>
            <a:r>
              <a:rPr lang="vi-VN" sz="2200" dirty="0" smtClean="0"/>
              <a:t>for </a:t>
            </a:r>
            <a:endParaRPr lang="vi-VN" sz="2200" dirty="0"/>
          </a:p>
          <a:p>
            <a:pPr marL="319088" lvl="1" indent="0" algn="just">
              <a:buNone/>
            </a:pPr>
            <a:r>
              <a:rPr lang="vi-VN" sz="2200" dirty="0"/>
              <a:t>+ Phát hiện và sửa lỗi </a:t>
            </a:r>
          </a:p>
          <a:p>
            <a:pPr lvl="1" algn="just"/>
            <a:r>
              <a:rPr lang="en-US" sz="2200" b="1" dirty="0" err="1" smtClean="0"/>
              <a:t>Kết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quả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đạt</a:t>
            </a:r>
            <a:r>
              <a:rPr lang="en-US" sz="2200" b="1" dirty="0" smtClean="0"/>
              <a:t> đ</a:t>
            </a:r>
            <a:r>
              <a:rPr lang="vi-VN" sz="2200" b="1" dirty="0" smtClean="0"/>
              <a:t>ư</a:t>
            </a:r>
            <a:r>
              <a:rPr lang="en-US" sz="2200" b="1" dirty="0" err="1" smtClean="0"/>
              <a:t>ợc</a:t>
            </a:r>
            <a:r>
              <a:rPr lang="en-US" sz="2200" b="1" dirty="0" smtClean="0"/>
              <a:t>:</a:t>
            </a:r>
          </a:p>
          <a:p>
            <a:pPr marL="319088" lvl="1" indent="0" algn="just">
              <a:buNone/>
            </a:pPr>
            <a:r>
              <a:rPr lang="vi-VN" sz="2200" dirty="0" smtClean="0"/>
              <a:t>Sinh viên thành thạo các câu lệnh </a:t>
            </a:r>
            <a:r>
              <a:rPr lang="vi-VN" sz="2200" b="1" dirty="0" smtClean="0"/>
              <a:t>for</a:t>
            </a:r>
            <a:r>
              <a:rPr lang="vi-VN" sz="2200" dirty="0" smtClean="0"/>
              <a:t> áp dụng giải các bài tập từ đơn giản đến phức tạp.</a:t>
            </a: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fr-FR" sz="2200" b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“</a:t>
            </a:r>
            <a:r>
              <a:rPr lang="en-US" sz="2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B3_</a:t>
            </a:r>
            <a:r>
              <a:rPr lang="vi-VN" sz="2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</a:p>
          <a:p>
            <a:pPr algn="just">
              <a:lnSpc>
                <a:spcPct val="200000"/>
              </a:lnSpc>
            </a:pPr>
            <a:r>
              <a:rPr lang="vi-VN" sz="2200" b="1" dirty="0" smtClean="0"/>
              <a:t>Kết quả khi chạy chương trình</a:t>
            </a:r>
            <a:endParaRPr lang="en-US" sz="2200" b="1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b="51009"/>
          <a:stretch/>
        </p:blipFill>
        <p:spPr bwMode="auto">
          <a:xfrm>
            <a:off x="1626870" y="3352800"/>
            <a:ext cx="589026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1740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vi-V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(j=1; j&lt;=10; j++)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&lt;&lt;"x“&lt;&lt;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&lt;&lt;“= “&lt;&lt;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*j&lt;&lt;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04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1673" y="945874"/>
            <a:ext cx="8686800" cy="510540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 smtClean="0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400" dirty="0"/>
              <a:t>Viết chương </a:t>
            </a:r>
            <a:r>
              <a:rPr lang="vi-VN" sz="2400" dirty="0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endParaRPr lang="en-US" sz="2400" dirty="0" smtClean="0"/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/>
              <a:t>	S = 2 + 4 + 6 +  … + 2n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	 </a:t>
            </a:r>
            <a:r>
              <a:rPr lang="en-US" sz="2400" dirty="0" smtClean="0"/>
              <a:t>  = 2.1 + 2.2 + … + 2.n </a:t>
            </a:r>
            <a:endParaRPr lang="en-US" sz="2400" dirty="0"/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&lt;=2*n;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+=2)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 = S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  +=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S = S 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2*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810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05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08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 //S = 2+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+ 6 +…+ 2n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		//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1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S=0;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Nhập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=2;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&lt;=2*n;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+=2)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hoặc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S += 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&lt;&lt;"Tong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la: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76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 //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2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		//S = 2.1 + 2.2 + .. +2.n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S=0;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Nhập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&lt;=n;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2*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hoặc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S += 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2*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&lt;&lt;"Tong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la: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228600" y="62948"/>
            <a:ext cx="8610600" cy="7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41A6D94-036A-4AD1-8CBA-E6AE3D71D3C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 smtClean="0"/>
                  <a:t>Bài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toán</a:t>
                </a:r>
                <a:r>
                  <a:rPr lang="en-US" sz="2400" b="1" dirty="0"/>
                  <a:t>: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vi-VN" sz="2400" dirty="0"/>
                  <a:t>Viết chương </a:t>
                </a:r>
                <a:r>
                  <a:rPr lang="vi-VN" sz="2400" dirty="0" smtClean="0"/>
                  <a:t>trình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tổng</a:t>
                </a:r>
                <a:endParaRPr lang="en-US" sz="2400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smtClean="0"/>
                  <a:t>		S 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 smtClean="0"/>
                  <a:t>…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41A6D94-036A-4AD1-8CBA-E6AE3D71D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09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1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	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float		S=0;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&lt;=n;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)1/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	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&lt;&lt;"Tong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la: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57720" y="29646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360" y="29552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670280" y="39736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0920" y="3964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782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trình </a:t>
            </a:r>
            <a:r>
              <a:rPr lang="en-US" sz="2400" dirty="0" smtClean="0"/>
              <a:t>in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abcd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a + b = c + 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Ví dụ:    2341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81000" y="62948"/>
            <a:ext cx="8458200" cy="6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06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0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05553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b="1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co 4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chu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thoa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man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c+d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la:”&lt;&lt;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9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 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b=0; b&lt;=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9;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b++)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	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c=0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c&lt;=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9;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c++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 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d=0;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9;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d++)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==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c+d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&lt;&lt;a*1000+b*100+c*10+d&lt;&lt;“\t”;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eturn 0;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buNone/>
            </a:pPr>
            <a:endParaRPr lang="en-US" sz="2000" dirty="0"/>
          </a:p>
          <a:p>
            <a:pPr marL="319088" lvl="1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228600" y="143158"/>
            <a:ext cx="8610600" cy="62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06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05553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n, a, b, c, d;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co 4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chu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thoa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man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c+d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la:”&lt;&lt;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n=1000;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&lt;=9999; n++)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a = n/1000;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b = n%1000/100;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c = n%100/10;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d = n%10;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c+d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&lt;&lt;n&lt;&lt;“\t”;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buNone/>
            </a:pPr>
            <a:endParaRPr lang="en-US" sz="2000" dirty="0"/>
          </a:p>
          <a:p>
            <a:pPr marL="319088" lvl="1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06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13280" y="46879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3920" y="46785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63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228600" y="1097607"/>
            <a:ext cx="8763000" cy="4693593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hoàn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tốt</a:t>
            </a:r>
            <a:r>
              <a:rPr lang="en-US" sz="2000" b="1" dirty="0"/>
              <a:t> </a:t>
            </a: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học</a:t>
            </a:r>
            <a:r>
              <a:rPr lang="en-US" sz="2000" b="1" dirty="0"/>
              <a:t> </a:t>
            </a:r>
            <a:r>
              <a:rPr lang="en-US" sz="2000" b="1" dirty="0" err="1"/>
              <a:t>này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nhiệm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sau</a:t>
            </a:r>
            <a:r>
              <a:rPr lang="en-US" sz="2000" b="1" dirty="0"/>
              <a:t>: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400" dirty="0"/>
              <a:t>	</a:t>
            </a:r>
            <a:r>
              <a:rPr lang="en-US" sz="2200" dirty="0"/>
              <a:t>- </a:t>
            </a:r>
            <a:r>
              <a:rPr lang="en-US" sz="2200" dirty="0" err="1"/>
              <a:t>Đọc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: “</a:t>
            </a:r>
            <a:r>
              <a:rPr lang="en-US" sz="2200" dirty="0" smtClean="0"/>
              <a:t>B3_</a:t>
            </a:r>
            <a:r>
              <a:rPr lang="vi-VN" sz="2200" dirty="0" smtClean="0"/>
              <a:t>Tailieu_TTLTCB</a:t>
            </a:r>
            <a:r>
              <a:rPr lang="en-US" sz="2200" dirty="0" smtClean="0"/>
              <a:t>”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nhắc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“E. TÓM TẮT LÝ THUYẾT”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/>
              <a:t>-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,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Cfree</a:t>
            </a:r>
            <a:r>
              <a:rPr lang="en-US" sz="2200" dirty="0"/>
              <a:t> 5.0. 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 	-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nhà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Trao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, </a:t>
            </a:r>
            <a:r>
              <a:rPr lang="en-US" sz="2200" dirty="0" err="1"/>
              <a:t>thảo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giảng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qua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: 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000" dirty="0"/>
              <a:t>		 </a:t>
            </a:r>
            <a:r>
              <a:rPr lang="en-US" sz="2400" dirty="0"/>
              <a:t>+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đàn</a:t>
            </a:r>
            <a:r>
              <a:rPr lang="en-US" sz="2000" dirty="0"/>
              <a:t>.</a:t>
            </a:r>
          </a:p>
          <a:p>
            <a:pPr marL="0" indent="0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000" dirty="0"/>
              <a:t>	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59E0990-9966-4CF3-9CA9-1E0DB210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HỌC TẬP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xmlns="" id="{F0535A40-74A5-43C2-AD1A-8FAED54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trình nhập vào 1 số nguyên dương n. In ra màn hình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hảo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vi n.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hảo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vi-VN" sz="2400" dirty="0" smtClean="0"/>
              <a:t>các </a:t>
            </a:r>
            <a:r>
              <a:rPr lang="vi-VN" sz="2400" dirty="0"/>
              <a:t>ước số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kể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Ví dụ: 6 = 1 + 2 + 3 		=&gt;	 6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hảo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28 = 1 + 2 + 4 + 7 + 14 	=&gt; 28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hảo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n = 100. In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Cac</a:t>
            </a:r>
            <a:r>
              <a:rPr lang="en-US" sz="2400" dirty="0" smtClean="0"/>
              <a:t> so </a:t>
            </a:r>
            <a:r>
              <a:rPr lang="en-US" sz="2400" dirty="0" err="1" smtClean="0"/>
              <a:t>hoan</a:t>
            </a:r>
            <a:r>
              <a:rPr lang="en-US" sz="2400" dirty="0" smtClean="0"/>
              <a:t> </a:t>
            </a:r>
            <a:r>
              <a:rPr lang="en-US" sz="2400" dirty="0" err="1" smtClean="0"/>
              <a:t>hao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pham</a:t>
            </a:r>
            <a:r>
              <a:rPr lang="en-US" sz="2400" dirty="0" smtClean="0"/>
              <a:t> vi 100 la: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		6	28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20360" y="4036320"/>
              <a:ext cx="1161000" cy="1312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000" y="4026960"/>
                <a:ext cx="117972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791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05553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n; 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duong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hoan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hao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trong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pham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vi “&lt;&lt;n&lt;&lt;“ la:”&lt;&lt;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 = 0;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j =1; j&lt;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j++)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i%j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== 0)		S += j;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(S ==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&lt;&lt;“\t”;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buNone/>
            </a:pPr>
            <a:endParaRPr lang="en-US" sz="2000" dirty="0"/>
          </a:p>
          <a:p>
            <a:pPr marL="319088" lvl="1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16720" y="45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7360" y="458064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39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</a:t>
            </a:r>
            <a:r>
              <a:rPr lang="vi-VN" sz="2400" dirty="0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1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dương</a:t>
            </a:r>
            <a:r>
              <a:rPr lang="en-US" sz="2400" dirty="0" smtClean="0"/>
              <a:t> n. In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vi n.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893320" y="625968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960" y="6250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899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05553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n; 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duong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trong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pham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vi “&lt;&lt;n&lt;&lt;“ la:”&lt;&lt;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=2;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count = 0;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//count 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để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đếm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các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ước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của</a:t>
            </a:r>
            <a:r>
              <a:rPr lang="en-US" sz="24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j =1; j&lt;=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j++)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i%j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== 0)		count++;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(count ==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	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&lt;&lt;“\t”;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buNone/>
            </a:pPr>
            <a:endParaRPr lang="en-US" sz="2000" dirty="0"/>
          </a:p>
          <a:p>
            <a:pPr marL="319088" lvl="1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3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</a:t>
            </a:r>
            <a:r>
              <a:rPr lang="vi-VN" sz="2400" dirty="0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1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dương</a:t>
            </a:r>
            <a:r>
              <a:rPr lang="en-US" sz="2400" dirty="0" smtClean="0"/>
              <a:t> n. In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vi n.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08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93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05553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math.h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n; 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duong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chinh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phuong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trong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pham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vi“&lt;&lt;n &lt;&lt;“ la:”&lt;&lt;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&lt;=n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))==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&lt;&lt;“\t”;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eturn 0;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buNone/>
            </a:pPr>
            <a:endParaRPr lang="en-US" sz="2000" dirty="0"/>
          </a:p>
          <a:p>
            <a:pPr marL="319088" lvl="1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2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</a:t>
            </a:r>
            <a:r>
              <a:rPr lang="vi-VN" sz="2400" dirty="0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en-US" sz="2400" dirty="0" smtClean="0"/>
              <a:t>S = 1 + 4 + 9 + 16 + … +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marL="457200" indent="-457200" algn="just">
              <a:lnSpc>
                <a:spcPct val="150000"/>
              </a:lnSpc>
              <a:buFont typeface="Wingdings 2" pitchFamily="18" charset="2"/>
              <a:buAutoNum type="alphaLcParenR"/>
            </a:pPr>
            <a:r>
              <a:rPr lang="en-US" sz="2400" dirty="0"/>
              <a:t>S = 1 - 4 + 9 - 16 + … +(-1)</a:t>
            </a:r>
            <a:r>
              <a:rPr lang="en-US" sz="2400" baseline="30000" dirty="0"/>
              <a:t>(n-1)</a:t>
            </a:r>
            <a:r>
              <a:rPr lang="en-US" sz="2400" dirty="0"/>
              <a:t>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aseline="30000" dirty="0"/>
              <a:t>	</a:t>
            </a:r>
            <a:endParaRPr lang="en-US" sz="2400" baseline="30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aseline="30000" dirty="0"/>
              <a:t>	</a:t>
            </a:r>
            <a:r>
              <a:rPr lang="en-US" sz="2400" dirty="0"/>
              <a:t>S = </a:t>
            </a:r>
            <a:r>
              <a:rPr lang="en-US" sz="2400" dirty="0" smtClean="0"/>
              <a:t>1*1 </a:t>
            </a:r>
            <a:r>
              <a:rPr lang="en-US" sz="2400" dirty="0"/>
              <a:t>+ </a:t>
            </a:r>
            <a:r>
              <a:rPr lang="en-US" sz="2400" dirty="0" smtClean="0"/>
              <a:t>2*2 </a:t>
            </a:r>
            <a:r>
              <a:rPr lang="en-US" sz="2400" dirty="0"/>
              <a:t>+ </a:t>
            </a:r>
            <a:r>
              <a:rPr lang="en-US" sz="2400" dirty="0" smtClean="0"/>
              <a:t>3*3 </a:t>
            </a:r>
            <a:r>
              <a:rPr lang="en-US" sz="2400" dirty="0"/>
              <a:t>+ </a:t>
            </a:r>
            <a:r>
              <a:rPr lang="en-US" sz="2400" dirty="0" smtClean="0"/>
              <a:t>4*4 </a:t>
            </a:r>
            <a:r>
              <a:rPr lang="en-US" sz="2400" dirty="0"/>
              <a:t>+ … + </a:t>
            </a:r>
            <a:r>
              <a:rPr lang="en-US" sz="2400" dirty="0" smtClean="0"/>
              <a:t>n*n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09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419840" y="2286000"/>
              <a:ext cx="545040" cy="196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480" y="2276640"/>
                <a:ext cx="56376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88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math.h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	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float		S=0;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&lt;=n;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pow(i,2);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&lt;&lt;"Tong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la: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98920" y="42415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080" y="4178160"/>
                <a:ext cx="32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84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2400" dirty="0"/>
              <a:t>Viết chương </a:t>
            </a:r>
            <a:r>
              <a:rPr lang="vi-VN" sz="2400" dirty="0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	S = 1 - 4 + 9 - 16 + … +(-1)</a:t>
            </a:r>
            <a:r>
              <a:rPr lang="en-US" sz="2400" baseline="30000" dirty="0" smtClean="0"/>
              <a:t>(n-1)</a:t>
            </a:r>
            <a:r>
              <a:rPr lang="en-US" sz="2400" dirty="0" smtClean="0"/>
              <a:t>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aseline="30000" dirty="0"/>
              <a:t>	</a:t>
            </a:r>
            <a:endParaRPr lang="en-US" sz="2400" baseline="30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aseline="30000" dirty="0"/>
              <a:t>	</a:t>
            </a:r>
            <a:r>
              <a:rPr lang="en-US" sz="2400" dirty="0"/>
              <a:t>S = </a:t>
            </a:r>
            <a:r>
              <a:rPr lang="en-US" sz="2400" dirty="0" smtClean="0"/>
              <a:t>(-1)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1*1 + (-1)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2*2 </a:t>
            </a:r>
            <a:r>
              <a:rPr lang="en-US" sz="2400" dirty="0"/>
              <a:t>+ </a:t>
            </a:r>
            <a:r>
              <a:rPr lang="en-US" sz="2400" dirty="0" smtClean="0"/>
              <a:t>3*3 </a:t>
            </a:r>
            <a:r>
              <a:rPr lang="en-US" sz="2400" dirty="0"/>
              <a:t>-</a:t>
            </a:r>
            <a:r>
              <a:rPr lang="en-US" sz="2400" dirty="0" smtClean="0"/>
              <a:t> 4*4 </a:t>
            </a:r>
            <a:r>
              <a:rPr lang="en-US" sz="2400" dirty="0"/>
              <a:t>+ … + </a:t>
            </a:r>
            <a:r>
              <a:rPr lang="en-US" sz="2400" dirty="0" smtClean="0"/>
              <a:t>n*n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09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3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926335"/>
            <a:ext cx="8783782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math.h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()		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{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, n;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	S=0;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&lt;&lt;“</a:t>
            </a:r>
            <a:r>
              <a:rPr lang="en-US" sz="2400" i="1" smtClean="0">
                <a:latin typeface="Courier New" charset="0"/>
                <a:ea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n: “;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&gt;&gt;n;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&lt;=n;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		S = S +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pow(-1,i-1)* pow(i,2);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&lt;&lt;"Tong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la: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“&lt;&lt;S&lt;&lt;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3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77600" y="54115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8240" y="5402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91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77525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NỘI DUNG BÀI HỌC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35527" y="1066800"/>
            <a:ext cx="8305800" cy="6019800"/>
          </a:xfrm>
        </p:spPr>
        <p:txBody>
          <a:bodyPr rtlCol="0">
            <a:noAutofit/>
          </a:bodyPr>
          <a:lstStyle/>
          <a:p>
            <a:pPr marL="319088" lvl="1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I. H</a:t>
            </a:r>
            <a:r>
              <a:rPr lang="vi-VN" sz="2800" b="1" dirty="0"/>
              <a:t>ư</a:t>
            </a:r>
            <a:r>
              <a:rPr lang="en-US" sz="2800" b="1" dirty="0" err="1"/>
              <a:t>ớng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ban </a:t>
            </a:r>
            <a:r>
              <a:rPr lang="en-US" sz="2800" b="1" dirty="0" err="1"/>
              <a:t>đầu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1.1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1.2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1.3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1.4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  <a:endParaRPr lang="en-US" sz="2400" dirty="0"/>
          </a:p>
          <a:p>
            <a:pPr marL="319088" lvl="1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II. H</a:t>
            </a:r>
            <a:r>
              <a:rPr lang="vi-VN" sz="2800" b="1" dirty="0"/>
              <a:t>ư</a:t>
            </a:r>
            <a:r>
              <a:rPr lang="en-US" sz="2800" b="1" dirty="0" err="1"/>
              <a:t>ớng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</a:t>
            </a:r>
            <a:r>
              <a:rPr lang="en-US" sz="2800" b="1" dirty="0" err="1"/>
              <a:t>th</a:t>
            </a:r>
            <a:r>
              <a:rPr lang="vi-VN" sz="2800" b="1" dirty="0"/>
              <a:t>ư</a:t>
            </a:r>
            <a:r>
              <a:rPr lang="en-US" sz="2800" b="1" dirty="0" err="1"/>
              <a:t>ờng</a:t>
            </a:r>
            <a:r>
              <a:rPr lang="en-US" sz="2800" b="1" dirty="0"/>
              <a:t> </a:t>
            </a:r>
            <a:r>
              <a:rPr lang="en-US" sz="2800" b="1" dirty="0" err="1"/>
              <a:t>xuyên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2.1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03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2.2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04</a:t>
            </a:r>
          </a:p>
          <a:p>
            <a:pPr marL="347663" lvl="2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III.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1" algn="just">
              <a:lnSpc>
                <a:spcPct val="150000"/>
              </a:lnSpc>
              <a:buSzPct val="100000"/>
            </a:pPr>
            <a:endParaRPr lang="en-US" dirty="0"/>
          </a:p>
          <a:p>
            <a:pPr marL="593725" lvl="2" indent="0" algn="just">
              <a:lnSpc>
                <a:spcPct val="150000"/>
              </a:lnSpc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31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A4A16-B0D3-492D-8E90-E1216EEF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EC4B4-DBC9-4217-AD90-5CA90EA086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98298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nhớ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buổi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hành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98D979-09BF-4D8F-A6EF-74FAE81F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1C19BB-D356-45F8-B475-CAB8A5B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06B3576-8418-4A64-9D6B-ADA70D231248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III. TỔNG KẾT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04D1F406-E7A5-4D68-A816-2D3996CB6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59397"/>
              </p:ext>
            </p:extLst>
          </p:nvPr>
        </p:nvGraphicFramePr>
        <p:xfrm>
          <a:off x="304800" y="175260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76B504-F669-421E-A1DF-AB1880828E69}"/>
              </a:ext>
            </a:extLst>
          </p:cNvPr>
          <p:cNvSpPr txBox="1"/>
          <p:nvPr/>
        </p:nvSpPr>
        <p:spPr>
          <a:xfrm>
            <a:off x="474785" y="2102133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985F22-2DB8-45EE-9D23-E56A3BDF6367}"/>
              </a:ext>
            </a:extLst>
          </p:cNvPr>
          <p:cNvSpPr txBox="1"/>
          <p:nvPr/>
        </p:nvSpPr>
        <p:spPr>
          <a:xfrm>
            <a:off x="838200" y="2978351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8A4501-3027-435E-A99B-08A9559747B2}"/>
              </a:ext>
            </a:extLst>
          </p:cNvPr>
          <p:cNvSpPr txBox="1"/>
          <p:nvPr/>
        </p:nvSpPr>
        <p:spPr>
          <a:xfrm>
            <a:off x="885092" y="4024791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B74506-EC5F-45EB-89A7-6BB2B82AF461}"/>
              </a:ext>
            </a:extLst>
          </p:cNvPr>
          <p:cNvSpPr txBox="1"/>
          <p:nvPr/>
        </p:nvSpPr>
        <p:spPr>
          <a:xfrm>
            <a:off x="515815" y="49530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0999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43758-C640-419C-9264-DE2AC20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Lời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D545B3-C286-4E8A-AA2B-5200CA5621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2229" y="1333500"/>
            <a:ext cx="86868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học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nếu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hiểu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phần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thì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trao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đổi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giảng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viên</a:t>
            </a:r>
            <a:r>
              <a:rPr lang="en-US" dirty="0">
                <a:solidFill>
                  <a:srgbClr val="C00000"/>
                </a:solidFill>
              </a:rPr>
              <a:t> qua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gửi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diễn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đàn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hoặc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gửi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email </a:t>
            </a:r>
            <a:r>
              <a:rPr lang="vi-VN" dirty="0" smtClean="0">
                <a:solidFill>
                  <a:srgbClr val="C00000"/>
                </a:solidFill>
              </a:rPr>
              <a:t>cho giảng viên.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290C0F-031E-4A44-A266-7D4D49C6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DF47A1-3002-4CD4-9E92-8EF60040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073F2-6B3F-45AD-B36A-C1ADF7E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4CC1DB-6FB0-4A84-A773-3B2B3BB07C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buổi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D file “</a:t>
            </a:r>
            <a:r>
              <a:rPr lang="en-US" sz="2400" dirty="0" smtClean="0"/>
              <a:t>B3_</a:t>
            </a:r>
            <a:r>
              <a:rPr lang="vi-VN" sz="2400" dirty="0" smtClean="0"/>
              <a:t>Baitap</a:t>
            </a:r>
            <a:r>
              <a:rPr lang="en-US" sz="2400" dirty="0" smtClean="0"/>
              <a:t>_T</a:t>
            </a:r>
            <a:r>
              <a:rPr lang="vi-VN" sz="2400" dirty="0" smtClean="0"/>
              <a:t>TLTCB</a:t>
            </a:r>
            <a:r>
              <a:rPr lang="en-US" sz="2400" dirty="0" smtClean="0"/>
              <a:t>.</a:t>
            </a:r>
            <a:r>
              <a:rPr lang="en-US" sz="2400" dirty="0" err="1" smtClean="0"/>
              <a:t>docx</a:t>
            </a:r>
            <a:r>
              <a:rPr lang="en-US" sz="2400" dirty="0" smtClean="0"/>
              <a:t>”.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 smtClean="0"/>
              <a:t>tiếp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sz="2400" b="1" dirty="0" err="1">
                <a:solidFill>
                  <a:schemeClr val="dk1"/>
                </a:solidFill>
              </a:rPr>
              <a:t>Giải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bài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tập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với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Cấu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trúc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lặp</a:t>
            </a:r>
            <a:r>
              <a:rPr lang="en-US" sz="2400" b="1" dirty="0">
                <a:solidFill>
                  <a:schemeClr val="dk1"/>
                </a:solidFill>
              </a:rPr>
              <a:t> – </a:t>
            </a:r>
            <a:r>
              <a:rPr lang="en-US" sz="2400" b="1" dirty="0" err="1">
                <a:solidFill>
                  <a:schemeClr val="dk1"/>
                </a:solidFill>
              </a:rPr>
              <a:t>Câu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lệnh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vi-VN" sz="2400" b="1" dirty="0" smtClean="0">
                <a:solidFill>
                  <a:schemeClr val="dk1"/>
                </a:solidFill>
              </a:rPr>
              <a:t>while, do...while</a:t>
            </a:r>
            <a:endParaRPr lang="en-US" sz="24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vi-VN" sz="2400" dirty="0"/>
              <a:t>+ Cú pháp câu lệnh </a:t>
            </a:r>
            <a:r>
              <a:rPr lang="vi-VN" sz="2400" dirty="0" smtClean="0"/>
              <a:t>while</a:t>
            </a:r>
            <a:r>
              <a:rPr lang="en-US" sz="2400" dirty="0" smtClean="0"/>
              <a:t>,</a:t>
            </a:r>
            <a:endParaRPr lang="vi-VN" sz="2400" dirty="0"/>
          </a:p>
          <a:p>
            <a:pPr marL="0" indent="0">
              <a:buNone/>
            </a:pPr>
            <a:r>
              <a:rPr lang="vi-VN" sz="2400" dirty="0"/>
              <a:t>+ Cú pháp câu lệnh </a:t>
            </a:r>
            <a:r>
              <a:rPr lang="vi-VN" sz="2400" dirty="0" smtClean="0"/>
              <a:t>do ... while</a:t>
            </a:r>
            <a:r>
              <a:rPr lang="en-US" sz="2400" dirty="0" smtClean="0"/>
              <a:t>,</a:t>
            </a:r>
            <a:endParaRPr lang="vi-VN" sz="2400" dirty="0"/>
          </a:p>
          <a:p>
            <a:pPr marL="0" indent="0">
              <a:buNone/>
            </a:pPr>
            <a:r>
              <a:rPr lang="vi-VN" sz="2400" dirty="0"/>
              <a:t>+ Viết chương trình sử dụng câu lệnh </a:t>
            </a:r>
            <a:r>
              <a:rPr lang="vi-VN" sz="2400" dirty="0" smtClean="0"/>
              <a:t>while</a:t>
            </a:r>
            <a:r>
              <a:rPr lang="en-US" sz="2400" dirty="0" smtClean="0"/>
              <a:t>, </a:t>
            </a:r>
            <a:r>
              <a:rPr lang="vi-VN" sz="2400" dirty="0" smtClean="0"/>
              <a:t>do ... while</a:t>
            </a:r>
            <a:endParaRPr lang="vi-VN" sz="2400" dirty="0"/>
          </a:p>
          <a:p>
            <a:pPr marL="0" indent="0">
              <a:buNone/>
            </a:pPr>
            <a:r>
              <a:rPr lang="vi-VN" sz="2400" dirty="0"/>
              <a:t>+ Phát hiện và sửa </a:t>
            </a:r>
            <a:r>
              <a:rPr lang="vi-VN" sz="2400" dirty="0" smtClean="0"/>
              <a:t>lỗi</a:t>
            </a:r>
            <a:r>
              <a:rPr lang="en-US" sz="2400" dirty="0" smtClean="0"/>
              <a:t>.</a:t>
            </a:r>
            <a:endParaRPr lang="vi-V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9F798E-695D-4EBD-ACF7-0AA5413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9C1C78-AA4E-4576-9501-CB7A33BD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A51E73D-B81E-486C-8A00-72FFC2099A52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III. GIAO NHIỆM VỤ TUẦN TIẾP THEO</a:t>
            </a:r>
          </a:p>
        </p:txBody>
      </p:sp>
    </p:spTree>
    <p:extLst>
      <p:ext uri="{BB962C8B-B14F-4D97-AF65-F5344CB8AC3E}">
        <p14:creationId xmlns:p14="http://schemas.microsoft.com/office/powerpoint/2010/main" val="7126856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7BFCF-C7A0-4B22-B70B-3DC672F3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3976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I.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BAN ĐẦU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FD38F-C326-4419-B1A6-721DF4922B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đọc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E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“</a:t>
            </a:r>
            <a:r>
              <a:rPr lang="en-US" sz="2200" i="1" dirty="0" smtClean="0"/>
              <a:t>B3_</a:t>
            </a:r>
            <a:r>
              <a:rPr lang="vi-VN" sz="2200" i="1" dirty="0" smtClean="0"/>
              <a:t>Tailieu_TTLTCB</a:t>
            </a:r>
            <a:r>
              <a:rPr lang="en-US" sz="2200" i="1" dirty="0" smtClean="0"/>
              <a:t>”</a:t>
            </a:r>
            <a:endParaRPr lang="en-US" sz="2200" i="1" dirty="0"/>
          </a:p>
          <a:p>
            <a:pPr>
              <a:lnSpc>
                <a:spcPct val="150000"/>
              </a:lnSpc>
            </a:pP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vi-VN" sz="2200" dirty="0"/>
              <a:t>để hiểu rõ về </a:t>
            </a:r>
            <a:r>
              <a:rPr lang="en-US" sz="2200" dirty="0" err="1" smtClean="0"/>
              <a:t>cách</a:t>
            </a:r>
            <a:r>
              <a:rPr lang="en-US" sz="2200" dirty="0" smtClean="0"/>
              <a:t> s</a:t>
            </a:r>
            <a:r>
              <a:rPr lang="vi-VN" sz="2200" dirty="0" smtClean="0"/>
              <a:t>ử </a:t>
            </a:r>
            <a:r>
              <a:rPr lang="en-US" sz="2200" dirty="0" err="1" smtClean="0"/>
              <a:t>dụng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lệnh</a:t>
            </a:r>
            <a:r>
              <a:rPr lang="en-US" sz="2200" dirty="0" smtClean="0"/>
              <a:t> </a:t>
            </a:r>
            <a:r>
              <a:rPr lang="vi-VN" sz="2200" dirty="0" smtClean="0"/>
              <a:t>for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643F08-12E6-40BF-AC80-1D6A840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202362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BB889A-E302-4A68-B89F-4D02D0E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26162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2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631382" cy="6019800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2200" b="1" dirty="0" err="1" smtClean="0"/>
              <a:t>Câu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lệnh</a:t>
            </a:r>
            <a:r>
              <a:rPr lang="en-US" sz="2200" b="1" dirty="0" smtClean="0"/>
              <a:t> for</a:t>
            </a:r>
            <a:endParaRPr lang="en-US" sz="2200" dirty="0" smtClean="0"/>
          </a:p>
          <a:p>
            <a:pPr algn="just">
              <a:buFontTx/>
              <a:buChar char="-"/>
            </a:pPr>
            <a:r>
              <a:rPr lang="en-US" sz="2200" b="1" dirty="0" err="1" smtClean="0"/>
              <a:t>Cú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pháp</a:t>
            </a:r>
            <a:endParaRPr lang="en-US" sz="2200" b="1" dirty="0" smtClean="0"/>
          </a:p>
          <a:p>
            <a:pPr marL="0" indent="0" algn="just">
              <a:buNone/>
            </a:pPr>
            <a:r>
              <a:rPr lang="en-US" sz="2200" b="1" dirty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9088" lvl="1" indent="0" algn="just">
              <a:buNone/>
            </a:pPr>
            <a:r>
              <a:rPr lang="en-US" sz="2000" dirty="0" smtClean="0"/>
              <a:t>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Char char="-"/>
            </a:pPr>
            <a:r>
              <a:rPr lang="en-US" sz="2200" b="1" dirty="0" err="1" smtClean="0"/>
              <a:t>Trong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đó</a:t>
            </a:r>
            <a:r>
              <a:rPr lang="en-US" sz="2200" b="1" dirty="0" smtClean="0"/>
              <a:t>: </a:t>
            </a:r>
            <a:endParaRPr lang="en-US" sz="2200" b="1" dirty="0"/>
          </a:p>
          <a:p>
            <a:pPr algn="just">
              <a:buFontTx/>
              <a:buChar char="-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ệnh_khởi_tạo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lệnh_tăng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giảm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gồm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nhiều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lệnh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thì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ngăn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cách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nhau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bởi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dấu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phảy</a:t>
            </a:r>
            <a:r>
              <a:rPr lang="en-US" sz="2000" dirty="0" smtClean="0">
                <a:cs typeface="Courier New" panose="02070309020205020404" pitchFamily="49" charset="0"/>
              </a:rPr>
              <a:t> (,)</a:t>
            </a:r>
          </a:p>
          <a:p>
            <a:pPr algn="just">
              <a:buFontTx/>
              <a:buChar char="-"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Lệnh_lặp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nếu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có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từ</a:t>
            </a:r>
            <a:r>
              <a:rPr lang="en-US" sz="2000" dirty="0">
                <a:cs typeface="Courier New" panose="02070309020205020404" pitchFamily="49" charset="0"/>
              </a:rPr>
              <a:t> 2 </a:t>
            </a:r>
            <a:r>
              <a:rPr lang="en-US" sz="2000" dirty="0" err="1">
                <a:cs typeface="Courier New" panose="02070309020205020404" pitchFamily="49" charset="0"/>
              </a:rPr>
              <a:t>lệnh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trở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lên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thì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phải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đặt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trong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cặp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dấu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ngoặc</a:t>
            </a:r>
            <a:r>
              <a:rPr lang="en-US" sz="2000" dirty="0">
                <a:cs typeface="Courier New" panose="02070309020205020404" pitchFamily="49" charset="0"/>
              </a:rPr>
              <a:t> { </a:t>
            </a:r>
            <a:r>
              <a:rPr lang="en-US" sz="2000" dirty="0" err="1">
                <a:cs typeface="Courier New" panose="02070309020205020404" pitchFamily="49" charset="0"/>
              </a:rPr>
              <a:t>và</a:t>
            </a:r>
            <a:r>
              <a:rPr lang="en-US" sz="2000" dirty="0">
                <a:cs typeface="Courier New" panose="02070309020205020404" pitchFamily="49" charset="0"/>
              </a:rPr>
              <a:t> } </a:t>
            </a:r>
            <a:r>
              <a:rPr lang="en-US" sz="2000" dirty="0" smtClean="0">
                <a:cs typeface="Courier New" panose="02070309020205020404" pitchFamily="49" charset="0"/>
              </a:rPr>
              <a:t>	</a:t>
            </a:r>
          </a:p>
          <a:p>
            <a:pPr algn="just">
              <a:buFontTx/>
              <a:buChar char="-"/>
            </a:pPr>
            <a:r>
              <a:rPr lang="en-US" sz="2000" dirty="0" err="1" smtClean="0">
                <a:cs typeface="Courier New" panose="02070309020205020404" pitchFamily="49" charset="0"/>
              </a:rPr>
              <a:t>Các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tham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số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của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câu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lệnh</a:t>
            </a:r>
            <a:r>
              <a:rPr lang="en-US" sz="2000" dirty="0" smtClean="0">
                <a:cs typeface="Courier New" panose="02070309020205020404" pitchFamily="49" charset="0"/>
              </a:rPr>
              <a:t> for </a:t>
            </a:r>
            <a:r>
              <a:rPr lang="en-US" sz="2000" dirty="0" err="1" smtClean="0">
                <a:cs typeface="Courier New" panose="02070309020205020404" pitchFamily="49" charset="0"/>
              </a:rPr>
              <a:t>có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thể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thiếu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nhưng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dấu</a:t>
            </a:r>
            <a:r>
              <a:rPr lang="en-US" sz="2000" dirty="0" smtClean="0">
                <a:cs typeface="Courier New" panose="02070309020205020404" pitchFamily="49" charset="0"/>
              </a:rPr>
              <a:t> ; </a:t>
            </a:r>
            <a:r>
              <a:rPr lang="en-US" sz="2000" dirty="0" err="1" smtClean="0">
                <a:cs typeface="Courier New" panose="02070309020205020404" pitchFamily="49" charset="0"/>
              </a:rPr>
              <a:t>cần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được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giữ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nguyên</a:t>
            </a:r>
            <a:r>
              <a:rPr lang="en-US" sz="2000" dirty="0" smtClean="0">
                <a:cs typeface="Courier New" panose="02070309020205020404" pitchFamily="49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VD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điều_kiện_lặp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lệnh_tăng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giảm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720" y="1984721"/>
            <a:ext cx="7482480" cy="92333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lệnh_khởi_tạo</a:t>
            </a:r>
            <a:r>
              <a:rPr lang="en-US" sz="18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điều_kiện_lặp</a:t>
            </a:r>
            <a:r>
              <a:rPr lang="en-US" sz="18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lệnh_tăng</a:t>
            </a:r>
            <a:r>
              <a:rPr lang="en-US" sz="18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giảm</a:t>
            </a:r>
            <a:r>
              <a:rPr lang="en-US" sz="1800" b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ệnh_lặp</a:t>
            </a:r>
            <a:r>
              <a:rPr lang="en-US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507BFCF-C7A0-4B22-B70B-3DC672F3F3ED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smtClean="0">
                <a:solidFill>
                  <a:srgbClr val="FF0000"/>
                </a:solidFill>
              </a:rPr>
              <a:t>I. H</a:t>
            </a:r>
            <a:r>
              <a:rPr lang="vi-VN" sz="3200" b="1" smtClean="0">
                <a:solidFill>
                  <a:srgbClr val="FF0000"/>
                </a:solidFill>
              </a:rPr>
              <a:t>Ư</a:t>
            </a:r>
            <a:r>
              <a:rPr lang="en-US" sz="3200" b="1" smtClean="0">
                <a:solidFill>
                  <a:srgbClr val="FF0000"/>
                </a:solidFill>
              </a:rPr>
              <a:t>ỚNG DẪN BAN ĐẦU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40885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631382" cy="6019800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2000" b="1" dirty="0" err="1" smtClean="0">
                <a:cs typeface="Courier New" panose="02070309020205020404" pitchFamily="49" charset="0"/>
              </a:rPr>
              <a:t>Ví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dụ</a:t>
            </a:r>
            <a:r>
              <a:rPr lang="en-US" sz="2000" b="1" dirty="0" smtClean="0">
                <a:cs typeface="Courier New" panose="02070309020205020404" pitchFamily="49" charset="0"/>
              </a:rPr>
              <a:t>:	</a:t>
            </a:r>
            <a:r>
              <a:rPr lang="en-US" sz="2000" dirty="0" err="1" smtClean="0">
                <a:cs typeface="Courier New" panose="02070309020205020404" pitchFamily="49" charset="0"/>
              </a:rPr>
              <a:t>Viết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ra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màn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hình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các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số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từ</a:t>
            </a:r>
            <a:r>
              <a:rPr lang="en-US" sz="2000" dirty="0" smtClean="0">
                <a:cs typeface="Courier New" panose="02070309020205020404" pitchFamily="49" charset="0"/>
              </a:rPr>
              <a:t> 1 </a:t>
            </a:r>
            <a:r>
              <a:rPr lang="en-US" sz="2000" dirty="0" err="1" smtClean="0">
                <a:cs typeface="Courier New" panose="02070309020205020404" pitchFamily="49" charset="0"/>
              </a:rPr>
              <a:t>đến</a:t>
            </a:r>
            <a:r>
              <a:rPr lang="en-US" sz="2000" dirty="0" smtClean="0">
                <a:cs typeface="Courier New" panose="02070309020205020404" pitchFamily="49" charset="0"/>
              </a:rPr>
              <a:t> 10, </a:t>
            </a:r>
            <a:r>
              <a:rPr lang="en-US" sz="2000" dirty="0" err="1" smtClean="0">
                <a:cs typeface="Courier New" panose="02070309020205020404" pitchFamily="49" charset="0"/>
              </a:rPr>
              <a:t>mỗi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số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viết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trên</a:t>
            </a:r>
            <a:r>
              <a:rPr lang="en-US" sz="2000" dirty="0" smtClean="0">
                <a:cs typeface="Courier New" panose="02070309020205020404" pitchFamily="49" charset="0"/>
              </a:rPr>
              <a:t> 1 </a:t>
            </a:r>
            <a:r>
              <a:rPr lang="en-US" sz="2000" dirty="0" err="1" smtClean="0">
                <a:cs typeface="Courier New" panose="02070309020205020404" pitchFamily="49" charset="0"/>
              </a:rPr>
              <a:t>dòng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tích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vì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dùng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&lt;&lt;1&lt;&lt;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&lt;&lt;2&lt;&lt;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......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&lt;&lt;10&lt;&lt;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dùng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507BFCF-C7A0-4B22-B70B-3DC672F3F3ED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smtClean="0">
                <a:solidFill>
                  <a:srgbClr val="FF0000"/>
                </a:solidFill>
              </a:rPr>
              <a:t>I. H</a:t>
            </a:r>
            <a:r>
              <a:rPr lang="vi-VN" sz="3200" b="1" smtClean="0">
                <a:solidFill>
                  <a:srgbClr val="FF0000"/>
                </a:solidFill>
              </a:rPr>
              <a:t>Ư</a:t>
            </a:r>
            <a:r>
              <a:rPr lang="en-US" sz="3200" b="1" smtClean="0">
                <a:solidFill>
                  <a:srgbClr val="FF0000"/>
                </a:solidFill>
              </a:rPr>
              <a:t>ỚNG DẪN BAN ĐẦU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757591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631382" cy="6019800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2000" b="1" dirty="0" err="1" smtClean="0">
                <a:cs typeface="Courier New" panose="02070309020205020404" pitchFamily="49" charset="0"/>
              </a:rPr>
              <a:t>Ví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dụ</a:t>
            </a:r>
            <a:r>
              <a:rPr lang="en-US" sz="2000" b="1" dirty="0" smtClean="0">
                <a:cs typeface="Courier New" panose="02070309020205020404" pitchFamily="49" charset="0"/>
              </a:rPr>
              <a:t>:	</a:t>
            </a:r>
            <a:r>
              <a:rPr lang="en-US" sz="2000" dirty="0" err="1" smtClean="0">
                <a:cs typeface="Courier New" panose="02070309020205020404" pitchFamily="49" charset="0"/>
              </a:rPr>
              <a:t>Viết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ra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màn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hình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các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số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từ</a:t>
            </a:r>
            <a:r>
              <a:rPr lang="en-US" sz="2000" dirty="0" smtClean="0">
                <a:cs typeface="Courier New" panose="02070309020205020404" pitchFamily="49" charset="0"/>
              </a:rPr>
              <a:t> 10 </a:t>
            </a:r>
            <a:r>
              <a:rPr lang="en-US" sz="2000" dirty="0" err="1" smtClean="0">
                <a:cs typeface="Courier New" panose="02070309020205020404" pitchFamily="49" charset="0"/>
              </a:rPr>
              <a:t>đến</a:t>
            </a:r>
            <a:r>
              <a:rPr lang="en-US" sz="2000" dirty="0" smtClean="0">
                <a:cs typeface="Courier New" panose="02070309020205020404" pitchFamily="49" charset="0"/>
              </a:rPr>
              <a:t> 1, </a:t>
            </a:r>
            <a:r>
              <a:rPr lang="en-US" sz="2000" dirty="0" err="1" smtClean="0">
                <a:cs typeface="Courier New" panose="02070309020205020404" pitchFamily="49" charset="0"/>
              </a:rPr>
              <a:t>mỗi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số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viết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cs typeface="Courier New" panose="02070309020205020404" pitchFamily="49" charset="0"/>
              </a:rPr>
              <a:t>trên</a:t>
            </a:r>
            <a:r>
              <a:rPr lang="en-US" sz="2000" dirty="0" smtClean="0">
                <a:cs typeface="Courier New" panose="02070309020205020404" pitchFamily="49" charset="0"/>
              </a:rPr>
              <a:t> 1 </a:t>
            </a:r>
            <a:r>
              <a:rPr lang="en-US" sz="2000" dirty="0" err="1" smtClean="0">
                <a:cs typeface="Courier New" panose="02070309020205020404" pitchFamily="49" charset="0"/>
              </a:rPr>
              <a:t>dòng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tích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vì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dùng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&lt;&lt;10&lt;&lt;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&lt;&lt;9&lt;&lt;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......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&lt;&lt;1&lt;&lt;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dùng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507BFCF-C7A0-4B22-B70B-3DC672F3F3ED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smtClean="0">
                <a:solidFill>
                  <a:srgbClr val="FF0000"/>
                </a:solidFill>
              </a:rPr>
              <a:t>I. H</a:t>
            </a:r>
            <a:r>
              <a:rPr lang="vi-VN" sz="3200" b="1" smtClean="0">
                <a:solidFill>
                  <a:srgbClr val="FF0000"/>
                </a:solidFill>
              </a:rPr>
              <a:t>Ư</a:t>
            </a:r>
            <a:r>
              <a:rPr lang="en-US" sz="3200" b="1" smtClean="0">
                <a:solidFill>
                  <a:srgbClr val="FF0000"/>
                </a:solidFill>
              </a:rPr>
              <a:t>ỚNG DẪN BAN ĐẦU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633675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51450409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15990</TotalTime>
  <Words>2302</Words>
  <Application>Microsoft Office PowerPoint</Application>
  <PresentationFormat>On-screen Show (4:3)</PresentationFormat>
  <Paragraphs>615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Courier New</vt:lpstr>
      <vt:lpstr>Times New Roman</vt:lpstr>
      <vt:lpstr>Wingdings 2</vt:lpstr>
      <vt:lpstr>Equity</vt:lpstr>
      <vt:lpstr>PowerPoint Presentation</vt:lpstr>
      <vt:lpstr>NỘI DUNG</vt:lpstr>
      <vt:lpstr>MỤC TIÊU BÀI HỌC </vt:lpstr>
      <vt:lpstr>HƯỚNG DẪN HỌC TẬP</vt:lpstr>
      <vt:lpstr>NỘI DUNG BÀI HỌC</vt:lpstr>
      <vt:lpstr>I. HƯỚNG DẪN BAN ĐẦU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HƯỚNG DẪN THƯỜNG XUYÊN</vt:lpstr>
      <vt:lpstr>PowerPoint Presentation</vt:lpstr>
      <vt:lpstr>PowerPoint Presentation</vt:lpstr>
      <vt:lpstr>PowerPoint Presentation</vt:lpstr>
      <vt:lpstr>2.1 HƯỚNG DẪN THỰC HÀNH BÀI 03</vt:lpstr>
      <vt:lpstr>PowerPoint Presentation</vt:lpstr>
      <vt:lpstr>2.2 HƯỚNG DẪN THỰC HÀNH BÀI 04</vt:lpstr>
      <vt:lpstr>2.2 HƯỚNG DẪN THỰC HÀNH BÀI 04</vt:lpstr>
      <vt:lpstr>2.2 HƯỚNG DẪN THỰC HÀNH BÀI 04</vt:lpstr>
      <vt:lpstr>2.2 HƯỚNG DẪN THỰC HÀNH BÀI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Lời ngỏ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#: Title</dc:title>
  <dc:creator>ncannon</dc:creator>
  <cp:lastModifiedBy>saocodon</cp:lastModifiedBy>
  <cp:revision>1070</cp:revision>
  <dcterms:created xsi:type="dcterms:W3CDTF">2002-07-19T18:38:37Z</dcterms:created>
  <dcterms:modified xsi:type="dcterms:W3CDTF">2022-03-04T09:52:19Z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3.1.1005</vt:lpwstr>
  </property>
</Properties>
</file>