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32" r:id="rId1"/>
  </p:sldMasterIdLst>
  <p:notesMasterIdLst>
    <p:notesMasterId r:id="rId43"/>
  </p:notesMasterIdLst>
  <p:handoutMasterIdLst>
    <p:handoutMasterId r:id="rId44"/>
  </p:handoutMasterIdLst>
  <p:sldIdLst>
    <p:sldId id="256" r:id="rId2"/>
    <p:sldId id="510" r:id="rId3"/>
    <p:sldId id="450" r:id="rId4"/>
    <p:sldId id="258" r:id="rId5"/>
    <p:sldId id="452" r:id="rId6"/>
    <p:sldId id="480" r:id="rId7"/>
    <p:sldId id="454" r:id="rId8"/>
    <p:sldId id="463" r:id="rId9"/>
    <p:sldId id="460" r:id="rId10"/>
    <p:sldId id="522" r:id="rId11"/>
    <p:sldId id="462" r:id="rId12"/>
    <p:sldId id="523" r:id="rId13"/>
    <p:sldId id="469" r:id="rId14"/>
    <p:sldId id="470" r:id="rId15"/>
    <p:sldId id="482" r:id="rId16"/>
    <p:sldId id="512" r:id="rId17"/>
    <p:sldId id="519" r:id="rId18"/>
    <p:sldId id="524" r:id="rId19"/>
    <p:sldId id="488" r:id="rId20"/>
    <p:sldId id="456" r:id="rId21"/>
    <p:sldId id="490" r:id="rId22"/>
    <p:sldId id="529" r:id="rId23"/>
    <p:sldId id="514" r:id="rId24"/>
    <p:sldId id="498" r:id="rId25"/>
    <p:sldId id="508" r:id="rId26"/>
    <p:sldId id="515" r:id="rId27"/>
    <p:sldId id="517" r:id="rId28"/>
    <p:sldId id="526" r:id="rId29"/>
    <p:sldId id="525" r:id="rId30"/>
    <p:sldId id="533" r:id="rId31"/>
    <p:sldId id="532" r:id="rId32"/>
    <p:sldId id="530" r:id="rId33"/>
    <p:sldId id="531" r:id="rId34"/>
    <p:sldId id="527" r:id="rId35"/>
    <p:sldId id="528" r:id="rId36"/>
    <p:sldId id="534" r:id="rId37"/>
    <p:sldId id="535" r:id="rId38"/>
    <p:sldId id="536" r:id="rId39"/>
    <p:sldId id="504" r:id="rId40"/>
    <p:sldId id="503" r:id="rId41"/>
    <p:sldId id="505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CC"/>
    <a:srgbClr val="CECECE"/>
    <a:srgbClr val="919191"/>
    <a:srgbClr val="009094"/>
    <a:srgbClr val="FCFEB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98" autoAdjust="0"/>
    <p:restoredTop sz="88151" autoAdjust="0"/>
  </p:normalViewPr>
  <p:slideViewPr>
    <p:cSldViewPr>
      <p:cViewPr varScale="1">
        <p:scale>
          <a:sx n="62" d="100"/>
          <a:sy n="62" d="100"/>
        </p:scale>
        <p:origin x="87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B73DA-431F-45D3-8A0C-1E625839DBF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2C8818-66B8-4961-9DF8-C2096A212810}">
      <dgm:prSet phldrT="[Text]" custT="1"/>
      <dgm:spPr/>
      <dgm:t>
        <a:bodyPr/>
        <a:lstStyle/>
        <a:p>
          <a:r>
            <a:rPr lang="en-US" sz="2400" dirty="0" err="1"/>
            <a:t>Khai</a:t>
          </a:r>
          <a:r>
            <a:rPr lang="en-US" sz="2400" dirty="0"/>
            <a:t> </a:t>
          </a:r>
          <a:r>
            <a:rPr lang="en-US" sz="2400" dirty="0" err="1"/>
            <a:t>báo</a:t>
          </a:r>
          <a:r>
            <a:rPr lang="en-US" sz="2400" dirty="0"/>
            <a:t> </a:t>
          </a:r>
          <a:r>
            <a:rPr lang="en-US" sz="2400" dirty="0" err="1"/>
            <a:t>xâu</a:t>
          </a:r>
          <a:r>
            <a:rPr lang="en-US" sz="2400" dirty="0"/>
            <a:t> </a:t>
          </a:r>
          <a:r>
            <a:rPr lang="en-US" sz="2400" dirty="0" err="1"/>
            <a:t>ký</a:t>
          </a:r>
          <a:r>
            <a:rPr lang="en-US" sz="2400" dirty="0"/>
            <a:t> </a:t>
          </a:r>
          <a:r>
            <a:rPr lang="en-US" sz="2400" dirty="0" err="1"/>
            <a:t>tự</a:t>
          </a:r>
          <a:endParaRPr lang="en-US" sz="2400" dirty="0"/>
        </a:p>
      </dgm:t>
    </dgm:pt>
    <dgm:pt modelId="{06CBAA43-FB1E-4BEE-9528-11417F924DF6}" type="parTrans" cxnId="{EE864E77-AF84-4788-95D2-889EBA0E9CBE}">
      <dgm:prSet/>
      <dgm:spPr/>
      <dgm:t>
        <a:bodyPr/>
        <a:lstStyle/>
        <a:p>
          <a:endParaRPr lang="en-US" sz="2400"/>
        </a:p>
      </dgm:t>
    </dgm:pt>
    <dgm:pt modelId="{7E4C5A2A-95DD-43DD-B1B7-458CE1732E8E}" type="sibTrans" cxnId="{EE864E77-AF84-4788-95D2-889EBA0E9CBE}">
      <dgm:prSet/>
      <dgm:spPr/>
      <dgm:t>
        <a:bodyPr/>
        <a:lstStyle/>
        <a:p>
          <a:endParaRPr lang="en-US" sz="2400"/>
        </a:p>
      </dgm:t>
    </dgm:pt>
    <dgm:pt modelId="{FBF0FBBE-86CB-490B-BF8A-4E03C64C8106}">
      <dgm:prSet phldrT="[Text]" custT="1"/>
      <dgm:spPr/>
      <dgm:t>
        <a:bodyPr/>
        <a:lstStyle/>
        <a:p>
          <a:r>
            <a:rPr lang="en-US" sz="2400" dirty="0"/>
            <a:t>Thao </a:t>
          </a:r>
          <a:r>
            <a:rPr lang="en-US" sz="2400" dirty="0" err="1"/>
            <a:t>tác</a:t>
          </a:r>
          <a:r>
            <a:rPr lang="en-US" sz="2400" dirty="0"/>
            <a:t> </a:t>
          </a:r>
          <a:r>
            <a:rPr lang="en-US" sz="2400" dirty="0" err="1"/>
            <a:t>trên</a:t>
          </a:r>
          <a:r>
            <a:rPr lang="en-US" sz="2400" dirty="0"/>
            <a:t> </a:t>
          </a:r>
          <a:r>
            <a:rPr lang="en-US" sz="2400" dirty="0" err="1"/>
            <a:t>xâu</a:t>
          </a:r>
          <a:r>
            <a:rPr lang="en-US" sz="2400" dirty="0"/>
            <a:t> </a:t>
          </a:r>
          <a:r>
            <a:rPr lang="en-US" sz="2400" dirty="0" err="1"/>
            <a:t>ký</a:t>
          </a:r>
          <a:r>
            <a:rPr lang="en-US" sz="2400" dirty="0"/>
            <a:t> </a:t>
          </a:r>
          <a:r>
            <a:rPr lang="en-US" sz="2400" dirty="0" err="1"/>
            <a:t>tự</a:t>
          </a:r>
          <a:endParaRPr lang="en-US" sz="2400" dirty="0"/>
        </a:p>
      </dgm:t>
    </dgm:pt>
    <dgm:pt modelId="{06D96979-DCEA-48E0-9BE6-57C7E1CAAFA0}" type="parTrans" cxnId="{4811B742-EB6B-4363-82C7-5EE88D4BB491}">
      <dgm:prSet/>
      <dgm:spPr/>
      <dgm:t>
        <a:bodyPr/>
        <a:lstStyle/>
        <a:p>
          <a:endParaRPr lang="en-US" sz="2400"/>
        </a:p>
      </dgm:t>
    </dgm:pt>
    <dgm:pt modelId="{2F70D30D-CD8F-4A3B-8A29-87EE7514B622}" type="sibTrans" cxnId="{4811B742-EB6B-4363-82C7-5EE88D4BB491}">
      <dgm:prSet/>
      <dgm:spPr/>
      <dgm:t>
        <a:bodyPr/>
        <a:lstStyle/>
        <a:p>
          <a:endParaRPr lang="en-US" sz="2400"/>
        </a:p>
      </dgm:t>
    </dgm:pt>
    <dgm:pt modelId="{D25396CB-9160-4409-9D2B-B76B5D849DF2}">
      <dgm:prSet phldrT="[Text]" custT="1"/>
      <dgm:spPr/>
      <dgm:t>
        <a:bodyPr/>
        <a:lstStyle/>
        <a:p>
          <a:r>
            <a:rPr lang="en-US" sz="2400" dirty="0" err="1"/>
            <a:t>Các</a:t>
          </a:r>
          <a:r>
            <a:rPr lang="en-US" sz="2400" dirty="0"/>
            <a:t> </a:t>
          </a:r>
          <a:r>
            <a:rPr lang="en-US" sz="2400" dirty="0" err="1"/>
            <a:t>hàm</a:t>
          </a:r>
          <a:r>
            <a:rPr lang="en-US" sz="2400" dirty="0"/>
            <a:t> </a:t>
          </a:r>
          <a:r>
            <a:rPr lang="en-US" sz="2400" dirty="0" err="1"/>
            <a:t>xử</a:t>
          </a:r>
          <a:r>
            <a:rPr lang="en-US" sz="2400" dirty="0"/>
            <a:t> </a:t>
          </a:r>
          <a:r>
            <a:rPr lang="en-US" sz="2400" dirty="0" err="1"/>
            <a:t>lý</a:t>
          </a:r>
          <a:r>
            <a:rPr lang="en-US" sz="2400" dirty="0"/>
            <a:t> </a:t>
          </a:r>
          <a:r>
            <a:rPr lang="en-US" sz="2400" dirty="0" err="1"/>
            <a:t>xâu</a:t>
          </a:r>
          <a:endParaRPr lang="en-US" sz="2400" dirty="0"/>
        </a:p>
      </dgm:t>
    </dgm:pt>
    <dgm:pt modelId="{2DEE0397-FFC9-4BB5-9A7F-40E148C2DCDB}" type="parTrans" cxnId="{6EE245A6-E2D7-4199-8458-18C58AE85969}">
      <dgm:prSet/>
      <dgm:spPr/>
      <dgm:t>
        <a:bodyPr/>
        <a:lstStyle/>
        <a:p>
          <a:endParaRPr lang="en-US" sz="2400"/>
        </a:p>
      </dgm:t>
    </dgm:pt>
    <dgm:pt modelId="{879F199C-3529-4632-87A6-87421374F916}" type="sibTrans" cxnId="{6EE245A6-E2D7-4199-8458-18C58AE85969}">
      <dgm:prSet/>
      <dgm:spPr/>
      <dgm:t>
        <a:bodyPr/>
        <a:lstStyle/>
        <a:p>
          <a:endParaRPr lang="en-US" sz="2400"/>
        </a:p>
      </dgm:t>
    </dgm:pt>
    <dgm:pt modelId="{05F18210-DB8B-47F1-9E74-F922740BA516}" type="pres">
      <dgm:prSet presAssocID="{D7BB73DA-431F-45D3-8A0C-1E625839DBF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791EA8B-8C0A-49CB-884E-F627E1B5E0E0}" type="pres">
      <dgm:prSet presAssocID="{D7BB73DA-431F-45D3-8A0C-1E625839DBF2}" presName="Name1" presStyleCnt="0"/>
      <dgm:spPr/>
    </dgm:pt>
    <dgm:pt modelId="{8D53658A-30C4-470C-ACB2-4DF3BA7FE707}" type="pres">
      <dgm:prSet presAssocID="{D7BB73DA-431F-45D3-8A0C-1E625839DBF2}" presName="cycle" presStyleCnt="0"/>
      <dgm:spPr/>
    </dgm:pt>
    <dgm:pt modelId="{E9389BE3-89A8-4282-89D7-F868322ECD48}" type="pres">
      <dgm:prSet presAssocID="{D7BB73DA-431F-45D3-8A0C-1E625839DBF2}" presName="srcNode" presStyleLbl="node1" presStyleIdx="0" presStyleCnt="3"/>
      <dgm:spPr/>
    </dgm:pt>
    <dgm:pt modelId="{F1FBDBDD-8483-4BC8-9CAE-949EC15365B7}" type="pres">
      <dgm:prSet presAssocID="{D7BB73DA-431F-45D3-8A0C-1E625839DBF2}" presName="conn" presStyleLbl="parChTrans1D2" presStyleIdx="0" presStyleCnt="1"/>
      <dgm:spPr/>
      <dgm:t>
        <a:bodyPr/>
        <a:lstStyle/>
        <a:p>
          <a:endParaRPr lang="en-US"/>
        </a:p>
      </dgm:t>
    </dgm:pt>
    <dgm:pt modelId="{A956BD78-8F87-4E69-B8CD-8F146F5DCF06}" type="pres">
      <dgm:prSet presAssocID="{D7BB73DA-431F-45D3-8A0C-1E625839DBF2}" presName="extraNode" presStyleLbl="node1" presStyleIdx="0" presStyleCnt="3"/>
      <dgm:spPr/>
    </dgm:pt>
    <dgm:pt modelId="{DA1D480B-9EAB-4B74-AD44-4A4268524002}" type="pres">
      <dgm:prSet presAssocID="{D7BB73DA-431F-45D3-8A0C-1E625839DBF2}" presName="dstNode" presStyleLbl="node1" presStyleIdx="0" presStyleCnt="3"/>
      <dgm:spPr/>
    </dgm:pt>
    <dgm:pt modelId="{E07D682E-CA5B-44E2-A9AD-45B1193FCC34}" type="pres">
      <dgm:prSet presAssocID="{222C8818-66B8-4961-9DF8-C2096A21281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E98F1-8319-47DB-9EBC-2C22D937E66E}" type="pres">
      <dgm:prSet presAssocID="{222C8818-66B8-4961-9DF8-C2096A212810}" presName="accent_1" presStyleCnt="0"/>
      <dgm:spPr/>
    </dgm:pt>
    <dgm:pt modelId="{0F68C0E5-D951-4571-94E4-1ED09DA5247B}" type="pres">
      <dgm:prSet presAssocID="{222C8818-66B8-4961-9DF8-C2096A212810}" presName="accentRepeatNode" presStyleLbl="solidFgAcc1" presStyleIdx="0" presStyleCnt="3" custLinFactNeighborX="-8856" custLinFactNeighborY="-10013"/>
      <dgm:spPr/>
    </dgm:pt>
    <dgm:pt modelId="{549171FA-D36E-46F3-93F1-F2AAF1AD6230}" type="pres">
      <dgm:prSet presAssocID="{FBF0FBBE-86CB-490B-BF8A-4E03C64C8106}" presName="text_2" presStyleLbl="node1" presStyleIdx="1" presStyleCnt="3" custLinFactNeighborX="-73" custLinFactNeighborY="-9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0846D-72C5-420F-8B2E-AC7648C930D9}" type="pres">
      <dgm:prSet presAssocID="{FBF0FBBE-86CB-490B-BF8A-4E03C64C8106}" presName="accent_2" presStyleCnt="0"/>
      <dgm:spPr/>
    </dgm:pt>
    <dgm:pt modelId="{AC502676-C025-4160-A50D-77358180E95B}" type="pres">
      <dgm:prSet presAssocID="{FBF0FBBE-86CB-490B-BF8A-4E03C64C8106}" presName="accentRepeatNode" presStyleLbl="solidFgAcc1" presStyleIdx="1" presStyleCnt="3" custLinFactNeighborY="-12612"/>
      <dgm:spPr/>
    </dgm:pt>
    <dgm:pt modelId="{010399FE-2E13-4200-813A-2C42EEE10655}" type="pres">
      <dgm:prSet presAssocID="{D25396CB-9160-4409-9D2B-B76B5D849DF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2879C-EC42-4150-92EA-526AB61B99F1}" type="pres">
      <dgm:prSet presAssocID="{D25396CB-9160-4409-9D2B-B76B5D849DF2}" presName="accent_3" presStyleCnt="0"/>
      <dgm:spPr/>
    </dgm:pt>
    <dgm:pt modelId="{0CD99D85-FB3D-40E1-8F27-481A54EBC6A6}" type="pres">
      <dgm:prSet presAssocID="{D25396CB-9160-4409-9D2B-B76B5D849DF2}" presName="accentRepeatNode" presStyleLbl="solidFgAcc1" presStyleIdx="2" presStyleCnt="3"/>
      <dgm:spPr/>
    </dgm:pt>
  </dgm:ptLst>
  <dgm:cxnLst>
    <dgm:cxn modelId="{89C5F39B-11B3-49DC-A843-FF4AC1F47987}" type="presOf" srcId="{7E4C5A2A-95DD-43DD-B1B7-458CE1732E8E}" destId="{F1FBDBDD-8483-4BC8-9CAE-949EC15365B7}" srcOrd="0" destOrd="0" presId="urn:microsoft.com/office/officeart/2008/layout/VerticalCurvedList"/>
    <dgm:cxn modelId="{407E3F8D-0B35-4743-B122-F59BA485BAF6}" type="presOf" srcId="{D25396CB-9160-4409-9D2B-B76B5D849DF2}" destId="{010399FE-2E13-4200-813A-2C42EEE10655}" srcOrd="0" destOrd="0" presId="urn:microsoft.com/office/officeart/2008/layout/VerticalCurvedList"/>
    <dgm:cxn modelId="{4811B742-EB6B-4363-82C7-5EE88D4BB491}" srcId="{D7BB73DA-431F-45D3-8A0C-1E625839DBF2}" destId="{FBF0FBBE-86CB-490B-BF8A-4E03C64C8106}" srcOrd="1" destOrd="0" parTransId="{06D96979-DCEA-48E0-9BE6-57C7E1CAAFA0}" sibTransId="{2F70D30D-CD8F-4A3B-8A29-87EE7514B622}"/>
    <dgm:cxn modelId="{6EE245A6-E2D7-4199-8458-18C58AE85969}" srcId="{D7BB73DA-431F-45D3-8A0C-1E625839DBF2}" destId="{D25396CB-9160-4409-9D2B-B76B5D849DF2}" srcOrd="2" destOrd="0" parTransId="{2DEE0397-FFC9-4BB5-9A7F-40E148C2DCDB}" sibTransId="{879F199C-3529-4632-87A6-87421374F916}"/>
    <dgm:cxn modelId="{0C8484E4-D307-4F5C-A9F8-E25E1A70B9BB}" type="presOf" srcId="{222C8818-66B8-4961-9DF8-C2096A212810}" destId="{E07D682E-CA5B-44E2-A9AD-45B1193FCC34}" srcOrd="0" destOrd="0" presId="urn:microsoft.com/office/officeart/2008/layout/VerticalCurvedList"/>
    <dgm:cxn modelId="{EE864E77-AF84-4788-95D2-889EBA0E9CBE}" srcId="{D7BB73DA-431F-45D3-8A0C-1E625839DBF2}" destId="{222C8818-66B8-4961-9DF8-C2096A212810}" srcOrd="0" destOrd="0" parTransId="{06CBAA43-FB1E-4BEE-9528-11417F924DF6}" sibTransId="{7E4C5A2A-95DD-43DD-B1B7-458CE1732E8E}"/>
    <dgm:cxn modelId="{F80D6131-680E-43E8-8845-DC4DDCF63945}" type="presOf" srcId="{D7BB73DA-431F-45D3-8A0C-1E625839DBF2}" destId="{05F18210-DB8B-47F1-9E74-F922740BA516}" srcOrd="0" destOrd="0" presId="urn:microsoft.com/office/officeart/2008/layout/VerticalCurvedList"/>
    <dgm:cxn modelId="{CBF03824-0164-4D8D-A4C1-EC925EB194A0}" type="presOf" srcId="{FBF0FBBE-86CB-490B-BF8A-4E03C64C8106}" destId="{549171FA-D36E-46F3-93F1-F2AAF1AD6230}" srcOrd="0" destOrd="0" presId="urn:microsoft.com/office/officeart/2008/layout/VerticalCurvedList"/>
    <dgm:cxn modelId="{357CFE38-B2D0-4910-83F7-3EAF48FDA039}" type="presParOf" srcId="{05F18210-DB8B-47F1-9E74-F922740BA516}" destId="{8791EA8B-8C0A-49CB-884E-F627E1B5E0E0}" srcOrd="0" destOrd="0" presId="urn:microsoft.com/office/officeart/2008/layout/VerticalCurvedList"/>
    <dgm:cxn modelId="{7A110EC3-C36E-4149-A7A3-A02B74BD0881}" type="presParOf" srcId="{8791EA8B-8C0A-49CB-884E-F627E1B5E0E0}" destId="{8D53658A-30C4-470C-ACB2-4DF3BA7FE707}" srcOrd="0" destOrd="0" presId="urn:microsoft.com/office/officeart/2008/layout/VerticalCurvedList"/>
    <dgm:cxn modelId="{F8A71686-A3FE-4F1A-9244-96AC11ACBAE0}" type="presParOf" srcId="{8D53658A-30C4-470C-ACB2-4DF3BA7FE707}" destId="{E9389BE3-89A8-4282-89D7-F868322ECD48}" srcOrd="0" destOrd="0" presId="urn:microsoft.com/office/officeart/2008/layout/VerticalCurvedList"/>
    <dgm:cxn modelId="{D6E2C4B3-AC68-4C6B-BE97-477A60C124BA}" type="presParOf" srcId="{8D53658A-30C4-470C-ACB2-4DF3BA7FE707}" destId="{F1FBDBDD-8483-4BC8-9CAE-949EC15365B7}" srcOrd="1" destOrd="0" presId="urn:microsoft.com/office/officeart/2008/layout/VerticalCurvedList"/>
    <dgm:cxn modelId="{79B300AB-C905-4EEE-AC0B-870618E546B1}" type="presParOf" srcId="{8D53658A-30C4-470C-ACB2-4DF3BA7FE707}" destId="{A956BD78-8F87-4E69-B8CD-8F146F5DCF06}" srcOrd="2" destOrd="0" presId="urn:microsoft.com/office/officeart/2008/layout/VerticalCurvedList"/>
    <dgm:cxn modelId="{8FE6BA32-EF8D-4E91-9D99-B34EA0442D46}" type="presParOf" srcId="{8D53658A-30C4-470C-ACB2-4DF3BA7FE707}" destId="{DA1D480B-9EAB-4B74-AD44-4A4268524002}" srcOrd="3" destOrd="0" presId="urn:microsoft.com/office/officeart/2008/layout/VerticalCurvedList"/>
    <dgm:cxn modelId="{56DC95BC-30DC-476F-A4B7-B15D7E1E8953}" type="presParOf" srcId="{8791EA8B-8C0A-49CB-884E-F627E1B5E0E0}" destId="{E07D682E-CA5B-44E2-A9AD-45B1193FCC34}" srcOrd="1" destOrd="0" presId="urn:microsoft.com/office/officeart/2008/layout/VerticalCurvedList"/>
    <dgm:cxn modelId="{09C97928-07CF-40C7-86CE-DFE434C26E0E}" type="presParOf" srcId="{8791EA8B-8C0A-49CB-884E-F627E1B5E0E0}" destId="{D0AE98F1-8319-47DB-9EBC-2C22D937E66E}" srcOrd="2" destOrd="0" presId="urn:microsoft.com/office/officeart/2008/layout/VerticalCurvedList"/>
    <dgm:cxn modelId="{7187FEF5-45CE-41F7-9118-12A026BAFD8F}" type="presParOf" srcId="{D0AE98F1-8319-47DB-9EBC-2C22D937E66E}" destId="{0F68C0E5-D951-4571-94E4-1ED09DA5247B}" srcOrd="0" destOrd="0" presId="urn:microsoft.com/office/officeart/2008/layout/VerticalCurvedList"/>
    <dgm:cxn modelId="{04A6B202-6CD0-437B-8810-47508C692917}" type="presParOf" srcId="{8791EA8B-8C0A-49CB-884E-F627E1B5E0E0}" destId="{549171FA-D36E-46F3-93F1-F2AAF1AD6230}" srcOrd="3" destOrd="0" presId="urn:microsoft.com/office/officeart/2008/layout/VerticalCurvedList"/>
    <dgm:cxn modelId="{7BD65D51-9D33-4CD8-87D5-BFFC2E49701C}" type="presParOf" srcId="{8791EA8B-8C0A-49CB-884E-F627E1B5E0E0}" destId="{ED20846D-72C5-420F-8B2E-AC7648C930D9}" srcOrd="4" destOrd="0" presId="urn:microsoft.com/office/officeart/2008/layout/VerticalCurvedList"/>
    <dgm:cxn modelId="{DC196FF0-B83D-4FC3-9ED9-D399F59FF7B3}" type="presParOf" srcId="{ED20846D-72C5-420F-8B2E-AC7648C930D9}" destId="{AC502676-C025-4160-A50D-77358180E95B}" srcOrd="0" destOrd="0" presId="urn:microsoft.com/office/officeart/2008/layout/VerticalCurvedList"/>
    <dgm:cxn modelId="{92F1077A-0203-48C6-AFCB-E83D07338670}" type="presParOf" srcId="{8791EA8B-8C0A-49CB-884E-F627E1B5E0E0}" destId="{010399FE-2E13-4200-813A-2C42EEE10655}" srcOrd="5" destOrd="0" presId="urn:microsoft.com/office/officeart/2008/layout/VerticalCurvedList"/>
    <dgm:cxn modelId="{18C648B5-A960-491D-953D-14A9F8A0AE48}" type="presParOf" srcId="{8791EA8B-8C0A-49CB-884E-F627E1B5E0E0}" destId="{2EC2879C-EC42-4150-92EA-526AB61B99F1}" srcOrd="6" destOrd="0" presId="urn:microsoft.com/office/officeart/2008/layout/VerticalCurvedList"/>
    <dgm:cxn modelId="{B497534D-D5B7-4724-9E5E-D41BAB733628}" type="presParOf" srcId="{2EC2879C-EC42-4150-92EA-526AB61B99F1}" destId="{0CD99D85-FB3D-40E1-8F27-481A54EBC6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63996-BFC0-4664-83E5-759C067D031A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4C3E0-6386-4946-86FC-58240FD28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670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4-22T07:20:56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12030,'0'25,"0"0,0 0,0-1,0 1,0 0,0 0,0 0,0 0,0-1,0 51,0-50,0-1,0 51,0-50,-25-1,25 26,0 74,0-99,0 0,0-1,0 1,0 0,0 0,0 0,0-1,0 26,0 0,0-1,0-24,0 25,0-26,-24 1,24 0,0 25,0-25,0-1,0 26,0-25,0 49,0-24,0 148,0-148,0-1,0 1,0-25,0 0,0-1,0 1,0 0,0 25,0-26,0 26</inkml:trace>
  <inkml:trace contextRef="#ctx0" brushRef="#br0" timeOffset="1726.5861">2357 14684,'0'25,"0"198,0-123,0-26,0-24,0 49,0-50,0 51,0-51,0 1,0 24,0-24,0-25,0 24,0-24,0 25,0-1,0-24,0 99,0-99,0 25,0 24,0-49,0 24,0 1,0 0,0-1,0 100,0-124,0 49,0-24,0-25,0 0,0 24,0-24,0 0</inkml:trace>
  <inkml:trace contextRef="#ctx0" brushRef="#br0" timeOffset="18485.64">19522 9947,'24'0,"1"0,0 0,0 0,0 0,-1 0,1 0,0 0,0 0,0 0,-1 0,76 0,-75 0,-1 0,1 0,0 0,0 0</inkml:trace>
  <inkml:trace contextRef="#ctx0" brushRef="#br0" timeOffset="20243.3304">20663 9872,'24'0,"76"0,-26 25,-49-25,0 0,24 0,1 0,-25 0,0 0,-1 0,26 0,24 0,-24 0,-25 0,49 0,-24 0,-25 0,-1 0,1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4-26T08:42:55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4639 4688,'25'0,"-1"0,1 0,99-25,-74 0,-1 25,1-24,0 24,-25-25,24 25,1 0,49 0,-49 0,49 0,0 0,-49 0,-26 0,51 0,-50 0,24 0,1 0,49 0,-49 0,74 0,-75 0,-24 0,25 0,-25 0,24 0,26 0,-1 0,-49 0,24 0,1 0,49 0,-74 0,74 0,-74 0,0 0,24 0,75 0,-99 0,124 0,-99 0,-1 0,-24 0,0 0,0 0,24 0,51 0,-51 0,150 0,-175 0,26 0,49 0,-49 0,24 0,-49 0,74 0,-74 0,0 0,25 0,-26 0,1 0,0 0,49 0,-49 0,0 0,0 0,0 0,74 0,-50 0,75 0,-99 0,25 0,24 25,-24-1,-1-24,-24 0,0 0</inkml:trace>
  <inkml:trace contextRef="#ctx0" brushRef="#br0" timeOffset="3672.032">13494 9996,'25'0,"0"0,0 0,-1 0,1 0,0 0,0 0,0 0,24 0,150-49,-125 49,-24-25,-26 25,1 0,0 0,0 0,0 0,-1 0,26 0,-25 0,24 0,-24 0,25 0,-25 0,24 0,-24 0,0 0,0 0,0 0,-1 0,1 0,0 0,0 0,24 0,-24 0,25 0,-25 0,24 0,-24 0,25 0,-26 0,1 0,0 0,0 0,0 0,24 0,1 0,-25 0,-1 0,26 0,24 0,26 0,-51 0,26 0,74 0,-125 0,26 0,24 0,-49 0,25 0,-25 0,24 0,-24 0,0 0,0 0,24 0,1 0,-25 0,24 0,1 0,24 0,-24 0,-25 0,-1 0,26 0,0 0,-26 0,26 0,0 0,-25 0,-1 0,1 0,0 0,0 0,0 0,24 0,-24 0,49 0,-49-25,0 25,25 0,-26 0,26 0,-25 0,0 0,-1 0,1 0,25 0,-1 0,-24 0,0 0,25 0,-26 0,1 0,0 0,0 0,24 0,1 0,-25 0,25 0,24 0,-24 0,24 0,-24 0,-1 0,1 0,-1 0,1 0,0 0,-26 0,26 0,0 0,-26 0,1 0,0 0,0 0,24 0,1 0,-25 0,24 25,1-25,0 0,-26 25,1-25,25 0,-25 0,24 0,-24 0,25 0,-50 24</inkml:trace>
  <inkml:trace contextRef="#ctx0" brushRef="#br0" timeOffset="7314.8867">3895 11212,'24'0,"1"0,0 0,0 0,0 0,0 0,-1 0,1 0,0 0,25 0,-1 0,-24 0,0 0,24 0,-24 0,25 0,-25 0,-1 0,1 0,0 0,25 0,-26 0,1 0,0 0,0 0,24 0,1 0,-25 0,0 0,-1 0,1 0,25 0,-25 0,-1 0,1 0,0 0,0 0,0 0,0 0,-1 0,1 0,50 0,-51 0,1 0,0 0,25 0,-26 0,1 0,25 0,-25 0,24 0,1 0,-25 0,-1 0,1 0,0 0,0 0,24 0,1 0,124 0,-125 0,100 0,-124 0,0 0,0 0,-1 0,1 0,25 0,-25 0,24 25,75-25,-74 0,74 0,-99 0,-1 0,1 0,0 0,0 0,0 0,-1 0,1 0,0 0,0 0,24 0,-24 0,0 0,0 0,24 0,-24 0</inkml:trace>
  <inkml:trace contextRef="#ctx0" brushRef="#br0" timeOffset="14149.6336">2233 14709,'0'25,"0"0,0 0,0 24,0-24,0 0,0 0,0-1,0 26,0-25,0 24,0-24,0 25,0-25,-50 24,50-24,-25 25,25-26,0 1,0 0,0 0,0 0,-24 24,24-24,0 0,0 0,0 24,0-24,0 25,-25-25,25 24,0-24,0 0,0 0,0-1,0 1,0 0,0 0,0 0,0-1,0 26,-50 0,50-26,0 1,0 0,0 49,0-24,0-25,0 24,0-24,0 0,0 0,0 0,0 0,0-1,25-24,0 25,-25 0,25-25,-25 25,24-25,-24 25</inkml:trace>
  <inkml:trace contextRef="#ctx0" brushRef="#br0" timeOffset="21110.2617">8037 16594,'0'-24,"25"24,0 0,-1-25,76 0,-51 25,-24 0,25 0,-1 0,-24-25,0 25,25 0,-1 0,-24 0,25 0,-26 0,26 0,-25 0,24 0,-24 0,0 0,0 0,0 0,-1 0,1 0,0 0,0 0,0 0,-1 0,1 0,0 0,0 0,0 0,-1 0,1 0,0 0</inkml:trace>
  <inkml:trace contextRef="#ctx0" brushRef="#br0" timeOffset="22863.459">10815 16495,'25'0,"25"0,-26 0,51 0,-26 0,1 0,24 0,-49 0,0 0,0 0,0 0,-1 0,1 0,0 0,0 0,99 0,-99 0,0 0,-1 0,1 0,0 0,25 0,-26 0,1 0,0 0</inkml:trace>
  <inkml:trace contextRef="#ctx0" brushRef="#br0" timeOffset="29163.0959">2134 12030,'0'25,"0"0,0 0,24-25,-24 49,0-24,0 50,0-1,0-49,0 24,0 1,0 0,0-26,0 1,0 0,0 0,0 24,0 1,-24 99,24-124,0-1,0 26,0-25,0 0,0-1,0 76,-25-51,25 1,0-25,0 0,0-1,0 1,0 50,0-51,0 1,0 0,0 0,0 0,0-1,0 26,0 0,0 24,0-49,0 0,0-1,0 1,0 0,0 0,0 0</inkml:trace>
  <inkml:trace contextRef="#ctx0" brushRef="#br0" timeOffset="40823.404">1935 12105,'-25'0,"1"0,24 24,0 1,0 0,0 0,0 0,0 0,0-1,0 1,-25 0,25 0,-25 24,25-24,-50 25,50-25,25-25,-25 24,0 1,0 0,0 0,0 0,0-1,0 1,0 0,0 0,0 0,25 49,-25-49,25 148,-25-148,0 0,0 0,0 0,0 99,0-75,0 26,0-50,0-1,0 26,0-25,25 24,-25-24,49 25,-49-25,25 24,0-24,-25 25,0-26,25-24,-1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vi-VN"/>
              <a:t>1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CD7EACB-D3EE-4338-9A90-0D5444361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9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79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5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8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4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36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96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6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88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6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5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7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02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7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2514600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2462213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4041775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9900" y="257114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53975" y="88423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3975" y="838200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534400" cy="6397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229350"/>
            <a:ext cx="2476500" cy="47625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73380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172200"/>
            <a:ext cx="5334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76200" y="1371600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371600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1447800"/>
            <a:ext cx="9015412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534400" cy="990600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76400"/>
            <a:ext cx="8686800" cy="44958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229350"/>
            <a:ext cx="2476500" cy="47625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1000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88A44D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vi-VN">
              <a:solidFill>
                <a:srgbClr val="FFFFFF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953000" y="617220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381000" cy="3810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>
            <a:extLst>
              <a:ext uri="{FF2B5EF4-FFF2-40B4-BE49-F238E27FC236}">
                <a16:creationId xmlns="" xmlns:a16="http://schemas.microsoft.com/office/drawing/2014/main" id="{6EA171ED-D379-4246-85C3-C8DF27AF3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1159"/>
            <a:ext cx="8686800" cy="76944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dirty="0">
                <a:solidFill>
                  <a:srgbClr val="0070C0"/>
                </a:solidFill>
                <a:cs typeface="Arial" charset="0"/>
              </a:rPr>
              <a:t>         ĐẠI HỌC KINH TẾ KỸ THUẬT CÔNG NGHIỆP</a:t>
            </a:r>
          </a:p>
          <a:p>
            <a:pPr algn="ctr"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KHOA CÔNG NGHỆ THÔNG 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98CB6FA-1EA0-45FA-A672-884E1195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4" b="-4167"/>
          <a:stretch/>
        </p:blipFill>
        <p:spPr>
          <a:xfrm>
            <a:off x="304800" y="152400"/>
            <a:ext cx="990600" cy="843064"/>
          </a:xfrm>
          <a:prstGeom prst="rect">
            <a:avLst/>
          </a:prstGeom>
        </p:spPr>
      </p:pic>
      <p:sp>
        <p:nvSpPr>
          <p:cNvPr id="6" name="Text Box 13">
            <a:extLst>
              <a:ext uri="{FF2B5EF4-FFF2-40B4-BE49-F238E27FC236}">
                <a16:creationId xmlns="" xmlns:a16="http://schemas.microsoft.com/office/drawing/2014/main" id="{B0831B20-EF14-425F-9DF1-0EC66F9A3909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469900" y="2621960"/>
            <a:ext cx="8229600" cy="136960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4000" b="1" dirty="0" err="1">
                <a:solidFill>
                  <a:schemeClr val="bg1"/>
                </a:solidFill>
              </a:rPr>
              <a:t>Bài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Thực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smtClean="0">
                <a:solidFill>
                  <a:schemeClr val="bg1"/>
                </a:solidFill>
              </a:rPr>
              <a:t>Tập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Giải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bài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tập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xâu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ký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tự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="" xmlns:a16="http://schemas.microsoft.com/office/drawing/2014/main" id="{904BA92B-9578-4828-9BAA-0DDF6349285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454426" y="6236731"/>
            <a:ext cx="64008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err="1">
                <a:solidFill>
                  <a:srgbClr val="254061"/>
                </a:solidFill>
              </a:rPr>
              <a:t>Hà</a:t>
            </a:r>
            <a:r>
              <a:rPr lang="en-US" sz="2000" b="1" dirty="0">
                <a:solidFill>
                  <a:srgbClr val="254061"/>
                </a:solidFill>
              </a:rPr>
              <a:t> </a:t>
            </a:r>
            <a:r>
              <a:rPr lang="en-US" sz="2000" b="1" dirty="0" err="1">
                <a:solidFill>
                  <a:srgbClr val="254061"/>
                </a:solidFill>
              </a:rPr>
              <a:t>Nội</a:t>
            </a:r>
            <a:r>
              <a:rPr lang="en-US" sz="2000" b="1" dirty="0">
                <a:solidFill>
                  <a:srgbClr val="254061"/>
                </a:solidFill>
              </a:rPr>
              <a:t> - </a:t>
            </a:r>
            <a:r>
              <a:rPr lang="en-US" sz="2000" b="1" dirty="0" smtClean="0">
                <a:solidFill>
                  <a:srgbClr val="254061"/>
                </a:solidFill>
              </a:rPr>
              <a:t>2018</a:t>
            </a:r>
            <a:endParaRPr lang="en-US" sz="3600" b="1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4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6526" y="838200"/>
            <a:ext cx="8707582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6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xâu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n=strlen(s);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vi-VN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400" b="1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ớc</a:t>
            </a:r>
            <a:r>
              <a:rPr lang="en-US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7: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xâu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for( int i=0;i&lt;n;i++)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cout&lt;&lt;s[i];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cout&lt;&lt;endl;</a:t>
            </a:r>
            <a:endParaRPr lang="en-US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vi-VN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400" b="1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ớc</a:t>
            </a:r>
            <a:r>
              <a:rPr lang="en-US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8: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xâu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đảo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cout&lt;&lt;"\n Xau dao nguoc la: ";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for( int i=n;i&gt;=0;i--)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out&lt;&lt;s[i];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out&lt;&lt;endl;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 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</p:spTree>
    <p:extLst>
      <p:ext uri="{BB962C8B-B14F-4D97-AF65-F5344CB8AC3E}">
        <p14:creationId xmlns:p14="http://schemas.microsoft.com/office/powerpoint/2010/main" val="45463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305800" cy="6019800"/>
          </a:xfrm>
        </p:spPr>
        <p:txBody>
          <a:bodyPr rtlCol="0">
            <a:noAutofit/>
          </a:bodyPr>
          <a:lstStyle/>
          <a:p>
            <a:pPr algn="just"/>
            <a:r>
              <a:rPr lang="en-US" sz="2200" b="1" dirty="0"/>
              <a:t>B</a:t>
            </a:r>
            <a:r>
              <a:rPr lang="vi-VN" sz="2200" b="1" dirty="0"/>
              <a:t>ư</a:t>
            </a:r>
            <a:r>
              <a:rPr lang="en-US" sz="2200" b="1" dirty="0" err="1"/>
              <a:t>ớc</a:t>
            </a:r>
            <a:r>
              <a:rPr lang="en-US" sz="2200" b="1" dirty="0"/>
              <a:t> 9: </a:t>
            </a:r>
            <a:r>
              <a:rPr lang="en-US" sz="2200" dirty="0" err="1"/>
              <a:t>Lưu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,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ch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thanh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: File\Save\</a:t>
            </a:r>
            <a:r>
              <a:rPr lang="en-US" sz="2200" dirty="0" err="1"/>
              <a:t>Gõ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file </a:t>
            </a:r>
            <a:r>
              <a:rPr lang="en-US" sz="2200" dirty="0" err="1"/>
              <a:t>cần</a:t>
            </a:r>
            <a:r>
              <a:rPr lang="en-US" sz="2200" dirty="0"/>
              <a:t> l</a:t>
            </a:r>
            <a:r>
              <a:rPr lang="vi-VN" sz="2200" dirty="0"/>
              <a:t>ư</a:t>
            </a:r>
            <a:r>
              <a:rPr lang="en-US" sz="2200" dirty="0"/>
              <a:t>u\Save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   </a:t>
            </a:r>
            <a:r>
              <a:rPr lang="en-US" sz="2200" dirty="0" err="1"/>
              <a:t>Ấn</a:t>
            </a:r>
            <a:r>
              <a:rPr lang="en-US" sz="2200" dirty="0"/>
              <a:t> F5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ch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	</a:t>
            </a:r>
          </a:p>
          <a:p>
            <a:pPr marL="593725" lvl="2" indent="0" algn="just">
              <a:buNone/>
            </a:pP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382000" y="6261652"/>
            <a:ext cx="533400" cy="533400"/>
          </a:xfrm>
        </p:spPr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F0E6429-B43B-4AAF-A994-28B612BB8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7" t="-683" r="22500" b="21578"/>
          <a:stretch/>
        </p:blipFill>
        <p:spPr>
          <a:xfrm>
            <a:off x="952500" y="2244562"/>
            <a:ext cx="7239000" cy="40667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152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0" y="731520"/>
            <a:ext cx="8478982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include&lt;</a:t>
            </a:r>
            <a:r>
              <a:rPr 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iostream.h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</a:t>
            </a:r>
            <a:r>
              <a:rPr lang="en-US" sz="2400" i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string.h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 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s[50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n;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&lt;&lt;"\nNhap xau: ";cin.getline(s,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n=strlen(s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cout&lt;&lt;"\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nXau d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la: “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&lt;&lt;s&lt;&lt;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&lt;&lt;"\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nXau 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dao nguoc la: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i=n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;i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&gt;=0;i-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-)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out&lt;&lt;s[i];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out&lt;&lt;endl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 dirty="0"/>
          </a:p>
          <a:p>
            <a:pPr marL="4572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1722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 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12880" y="3553920"/>
              <a:ext cx="6929640" cy="2491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520" y="3544560"/>
                <a:ext cx="6948360" cy="25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42960" y="1652040"/>
              <a:ext cx="6197760" cy="432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600" y="1642680"/>
                <a:ext cx="6216480" cy="434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294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2C1A9-808C-4019-8964-4A4C176C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224CD-1338-4156-9214-F55C02305E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200" dirty="0"/>
              <a:t> 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biên</a:t>
            </a:r>
            <a:r>
              <a:rPr lang="en-US" sz="2200" dirty="0"/>
              <a:t> </a:t>
            </a:r>
            <a:r>
              <a:rPr lang="vi-VN" sz="2200" dirty="0"/>
              <a:t>dịch chương trình, nếu có lỗi phải sửa lỗi, nếu chương trình chạy đúng sẽ cho kết quả như sau:</a:t>
            </a: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rgbClr val="C00000"/>
                </a:solidFill>
              </a:rPr>
              <a:t>Tóm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lại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  <a:r>
              <a:rPr lang="en-US" sz="2200" dirty="0" err="1">
                <a:solidFill>
                  <a:srgbClr val="C00000"/>
                </a:solidFill>
              </a:rPr>
              <a:t>Trong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bài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thực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hành</a:t>
            </a:r>
            <a:r>
              <a:rPr lang="en-US" sz="2200" dirty="0">
                <a:solidFill>
                  <a:srgbClr val="C00000"/>
                </a:solidFill>
              </a:rPr>
              <a:t> 01 </a:t>
            </a:r>
            <a:r>
              <a:rPr lang="en-US" sz="2200" dirty="0" err="1">
                <a:solidFill>
                  <a:srgbClr val="C00000"/>
                </a:solidFill>
              </a:rPr>
              <a:t>chúng</a:t>
            </a:r>
            <a:r>
              <a:rPr lang="en-US" sz="2200" dirty="0">
                <a:solidFill>
                  <a:srgbClr val="C00000"/>
                </a:solidFill>
              </a:rPr>
              <a:t> ta </a:t>
            </a:r>
            <a:r>
              <a:rPr lang="en-US" sz="2200" dirty="0" err="1">
                <a:solidFill>
                  <a:srgbClr val="C00000"/>
                </a:solidFill>
              </a:rPr>
              <a:t>đã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biết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cách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khai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báo</a:t>
            </a:r>
            <a:r>
              <a:rPr lang="en-US" sz="2200" dirty="0">
                <a:solidFill>
                  <a:srgbClr val="C00000"/>
                </a:solidFill>
              </a:rPr>
              <a:t>  </a:t>
            </a:r>
            <a:r>
              <a:rPr lang="en-US" sz="2200" dirty="0" err="1">
                <a:solidFill>
                  <a:srgbClr val="C00000"/>
                </a:solidFill>
              </a:rPr>
              <a:t>xâu</a:t>
            </a:r>
            <a:r>
              <a:rPr lang="en-US" sz="2200" dirty="0">
                <a:solidFill>
                  <a:srgbClr val="C00000"/>
                </a:solidFill>
              </a:rPr>
              <a:t>, </a:t>
            </a:r>
            <a:r>
              <a:rPr lang="en-US" sz="2200" dirty="0" err="1">
                <a:solidFill>
                  <a:srgbClr val="C00000"/>
                </a:solidFill>
              </a:rPr>
              <a:t>nhập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và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hiển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thị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giá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trị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của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xâu</a:t>
            </a:r>
            <a:r>
              <a:rPr lang="en-US" sz="2200" dirty="0">
                <a:solidFill>
                  <a:srgbClr val="C00000"/>
                </a:solidFill>
              </a:rPr>
              <a:t>.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0D77DE-1BA1-4A89-8D9B-8B17A111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E34D2C-DEFD-44EB-9605-BFB491B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A909E422-9B45-40A4-8F2E-F16E3E74AB0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7466F71-02E3-433D-A74E-1ABD5BD5882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65"/>
          <a:stretch/>
        </p:blipFill>
        <p:spPr bwMode="auto">
          <a:xfrm>
            <a:off x="990600" y="2057400"/>
            <a:ext cx="7696200" cy="152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9628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55CCDE-7399-41B7-8499-BBBF0FD5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699DFC-C77D-4B3D-8411-CEEBB99E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B85BC3-6B2A-43AF-999E-0EC0629C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B2304D2-B886-413A-A21B-F7059CFAE9C1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C588EE9-E185-479F-A03A-6BBE6FCC4766}"/>
              </a:ext>
            </a:extLst>
          </p:cNvPr>
          <p:cNvSpPr/>
          <p:nvPr/>
        </p:nvSpPr>
        <p:spPr>
          <a:xfrm>
            <a:off x="76200" y="1036638"/>
            <a:ext cx="8991600" cy="2701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  <a:tabLst>
                <a:tab pos="465138" algn="l"/>
              </a:tabLst>
            </a:pPr>
            <a:r>
              <a:rPr lang="en-US" sz="2200" b="0" dirty="0"/>
              <a:t>	</a:t>
            </a:r>
            <a:r>
              <a:rPr lang="en-US" sz="2200" b="0" dirty="0" err="1">
                <a:solidFill>
                  <a:srgbClr val="C00000"/>
                </a:solidFill>
              </a:rPr>
              <a:t>Trong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bài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thực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hành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này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sinh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viên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tìm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hiểu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và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thực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hành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cách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thao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tác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trên</a:t>
            </a:r>
            <a:r>
              <a:rPr lang="en-US" sz="2200" b="0" dirty="0">
                <a:solidFill>
                  <a:srgbClr val="C00000"/>
                </a:solidFill>
              </a:rPr>
              <a:t> </a:t>
            </a:r>
            <a:r>
              <a:rPr lang="en-US" sz="2200" b="0" dirty="0" err="1">
                <a:solidFill>
                  <a:srgbClr val="C00000"/>
                </a:solidFill>
              </a:rPr>
              <a:t>xâu</a:t>
            </a:r>
            <a:r>
              <a:rPr lang="en-US" sz="2200" b="0" dirty="0">
                <a:solidFill>
                  <a:srgbClr val="C00000"/>
                </a:solidFill>
              </a:rPr>
              <a:t>:</a:t>
            </a: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: 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xâu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xâu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tabLst>
                <a:tab pos="406400" algn="l"/>
                <a:tab pos="465138" algn="l"/>
              </a:tabLst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791497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1057420"/>
            <a:ext cx="8776856" cy="6019800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1: </a:t>
            </a:r>
            <a:r>
              <a:rPr lang="en-US" sz="2400" dirty="0" err="1"/>
              <a:t>Tạo</a:t>
            </a:r>
            <a:r>
              <a:rPr lang="en-US" sz="2400" dirty="0"/>
              <a:t> file </a:t>
            </a:r>
            <a:r>
              <a:rPr lang="en-US" sz="2400" dirty="0" err="1"/>
              <a:t>mới</a:t>
            </a:r>
            <a:r>
              <a:rPr lang="en-US" sz="2400" dirty="0"/>
              <a:t>: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h</a:t>
            </a:r>
            <a:r>
              <a:rPr lang="vi-VN" sz="2400" dirty="0"/>
              <a:t>ư</a:t>
            </a:r>
            <a:r>
              <a:rPr lang="en-US" sz="2400" dirty="0" err="1"/>
              <a:t>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ở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01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2: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include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&lt;</a:t>
            </a:r>
            <a:r>
              <a:rPr lang="en-US" sz="2400" i="1" dirty="0" err="1">
                <a:latin typeface="Courier New" charset="0"/>
                <a:ea typeface="Courier New" charset="0"/>
                <a:cs typeface="Courier New" charset="0"/>
              </a:rPr>
              <a:t>iostream.h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3: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báo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main() là </a:t>
            </a:r>
            <a:r>
              <a:rPr lang="en-US" sz="2400" dirty="0" err="1"/>
              <a:t>hàm</a:t>
            </a:r>
            <a:r>
              <a:rPr lang="en-US" sz="2400" dirty="0"/>
              <a:t> </a:t>
            </a:r>
            <a:r>
              <a:rPr lang="en-US" sz="2400" dirty="0" err="1"/>
              <a:t>chính</a:t>
            </a:r>
            <a:r>
              <a:rPr lang="en-US" sz="2400" dirty="0"/>
              <a:t> </a:t>
            </a:r>
            <a:r>
              <a:rPr lang="en-US" sz="2400" dirty="0" err="1"/>
              <a:t>của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trình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	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  int 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4: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xâu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char s[50];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</p:spTree>
    <p:extLst>
      <p:ext uri="{BB962C8B-B14F-4D97-AF65-F5344CB8AC3E}">
        <p14:creationId xmlns:p14="http://schemas.microsoft.com/office/powerpoint/2010/main" val="2670017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901148"/>
            <a:ext cx="8776856" cy="6019800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5: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xâu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just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cout&lt;&lt;"\nNhap xau: ";cin.getline(s,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sz="24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6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xâu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n=strlen(s);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0"/>
              </a:spcAft>
            </a:pP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vi-VN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ớc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7: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xâu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rỗng</a:t>
            </a:r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63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vi-VN" sz="2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(n==0)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63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vi-VN" sz="2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	cout&lt;&lt;"Khong co tu nao trong xau";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63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vi-VN" sz="2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	return 0;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63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vi-VN" sz="2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7A9812D-0539-4090-972C-D190DF97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8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4" y="1143000"/>
            <a:ext cx="8776856" cy="6019800"/>
          </a:xfrm>
        </p:spPr>
        <p:txBody>
          <a:bodyPr rtlCol="0">
            <a:noAutofit/>
          </a:bodyPr>
          <a:lstStyle/>
          <a:p>
            <a:pPr>
              <a:lnSpc>
                <a:spcPts val="1800"/>
              </a:lnSpc>
              <a:spcAft>
                <a:spcPts val="0"/>
              </a:spcAft>
            </a:pP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vi-VN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ớc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8: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xâu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67335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n--;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7335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for(i=0;i&lt;=n;i++)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7335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(s[i]==' ') d++;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7335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cout&lt;&lt;"So tu trong xau: "&lt;&lt;d&lt;&lt;endl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</p:spTree>
    <p:extLst>
      <p:ext uri="{BB962C8B-B14F-4D97-AF65-F5344CB8AC3E}">
        <p14:creationId xmlns:p14="http://schemas.microsoft.com/office/powerpoint/2010/main" val="1354597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0" y="731520"/>
            <a:ext cx="9144000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include&lt;</a:t>
            </a:r>
            <a:r>
              <a:rPr 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iostream.h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</a:t>
            </a:r>
            <a:r>
              <a:rPr lang="en-US" sz="2400" i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string.h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 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s[50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n, d=1;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&lt;&lt;"\nNhap xau: ";cin.getline(s,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n=strlen(s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cout&lt;&lt;"\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nXau d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la: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“&lt;&lt;s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i=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7335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vi-VN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(s[i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]==' ') 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7335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&lt;&lt;"So tu trong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xau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la: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"&lt;&lt;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d&lt;&lt;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out&lt;&lt;endl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 dirty="0"/>
          </a:p>
          <a:p>
            <a:pPr marL="4572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1722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n-US" sz="3200" b="1" dirty="0" smtClean="0">
                <a:solidFill>
                  <a:srgbClr val="FF0000"/>
                </a:solidFill>
              </a:rPr>
              <a:t>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02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85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2C1A9-808C-4019-8964-4A4C176C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224CD-1338-4156-9214-F55C02305E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200" b="1" dirty="0"/>
              <a:t>B</a:t>
            </a:r>
            <a:r>
              <a:rPr lang="vi-VN" sz="2200" b="1" dirty="0"/>
              <a:t>ư</a:t>
            </a:r>
            <a:r>
              <a:rPr lang="en-US" sz="2200" b="1" dirty="0" err="1"/>
              <a:t>ớc</a:t>
            </a:r>
            <a:r>
              <a:rPr lang="en-US" sz="2200" b="1" dirty="0"/>
              <a:t> 9: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t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01	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sz="2200" dirty="0" err="1"/>
              <a:t>Biên</a:t>
            </a:r>
            <a:r>
              <a:rPr lang="en-US" sz="2200" dirty="0"/>
              <a:t> </a:t>
            </a:r>
            <a:r>
              <a:rPr lang="vi-VN" sz="2200" dirty="0"/>
              <a:t>dịch chương trình, nếu có lỗi phải sửa lỗi, nếu chương trình chạy đúng sẽ cho kết quả 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fr-FR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Ch</a:t>
            </a:r>
            <a:r>
              <a:rPr lang="vi-VN" sz="2200" dirty="0">
                <a:solidFill>
                  <a:srgbClr val="C00000"/>
                </a:solidFill>
                <a:cs typeface="Courier New" panose="02070309020205020404" pitchFamily="49" charset="0"/>
              </a:rPr>
              <a:t>ư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ơng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trình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hoàn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chỉnh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sinh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viên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xem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trong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tài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C00000"/>
                </a:solidFill>
                <a:cs typeface="Courier New" panose="02070309020205020404" pitchFamily="49" charset="0"/>
              </a:rPr>
              <a:t>liệu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 “B9_</a:t>
            </a:r>
            <a:r>
              <a:rPr lang="vi-VN" sz="2200" dirty="0">
                <a:solidFill>
                  <a:srgbClr val="C00000"/>
                </a:solidFill>
                <a:cs typeface="Courier New" panose="02070309020205020404" pitchFamily="49" charset="0"/>
              </a:rPr>
              <a:t>Tailieu_TTLTCB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”</a:t>
            </a: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 err="1">
                <a:solidFill>
                  <a:srgbClr val="C00000"/>
                </a:solidFill>
              </a:rPr>
              <a:t>Tóm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lại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  <a:r>
              <a:rPr lang="en-US" sz="2200" dirty="0" err="1">
                <a:solidFill>
                  <a:srgbClr val="C00000"/>
                </a:solidFill>
              </a:rPr>
              <a:t>Trong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bài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thực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hành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này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chúng</a:t>
            </a:r>
            <a:r>
              <a:rPr lang="en-US" sz="2200" dirty="0">
                <a:solidFill>
                  <a:srgbClr val="C00000"/>
                </a:solidFill>
              </a:rPr>
              <a:t> ta sẽ </a:t>
            </a:r>
            <a:r>
              <a:rPr lang="en-US" sz="2200" dirty="0" err="1">
                <a:solidFill>
                  <a:srgbClr val="C00000"/>
                </a:solidFill>
              </a:rPr>
              <a:t>biết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cách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thao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tác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trên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xâu</a:t>
            </a:r>
            <a:r>
              <a:rPr lang="en-US" sz="2200" dirty="0">
                <a:solidFill>
                  <a:srgbClr val="C00000"/>
                </a:solidFill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0D77DE-1BA1-4A89-8D9B-8B17A111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006" y="6248400"/>
            <a:ext cx="37338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E34D2C-DEFD-44EB-9605-BFB491B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9B2304D2-B886-413A-A21B-F7059CFAE9C1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8FCE961-66F7-4EBF-8F0A-0EE8789717A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34"/>
          <a:stretch/>
        </p:blipFill>
        <p:spPr bwMode="auto">
          <a:xfrm>
            <a:off x="322006" y="2514600"/>
            <a:ext cx="8528818" cy="144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4038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2948"/>
            <a:ext cx="8534400" cy="8382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NỘI DUNG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30" name="Group 110"/>
          <p:cNvGrpSpPr>
            <a:grpSpLocks/>
          </p:cNvGrpSpPr>
          <p:nvPr/>
        </p:nvGrpSpPr>
        <p:grpSpPr bwMode="auto">
          <a:xfrm>
            <a:off x="894724" y="1295400"/>
            <a:ext cx="7354551" cy="3158056"/>
            <a:chOff x="1278" y="940"/>
            <a:chExt cx="2994" cy="1931"/>
          </a:xfrm>
        </p:grpSpPr>
        <p:grpSp>
          <p:nvGrpSpPr>
            <p:cNvPr id="31" name="Group 19"/>
            <p:cNvGrpSpPr>
              <a:grpSpLocks/>
            </p:cNvGrpSpPr>
            <p:nvPr/>
          </p:nvGrpSpPr>
          <p:grpSpPr bwMode="auto">
            <a:xfrm>
              <a:off x="1278" y="940"/>
              <a:ext cx="2994" cy="606"/>
              <a:chOff x="1182" y="1324"/>
              <a:chExt cx="2994" cy="606"/>
            </a:xfrm>
          </p:grpSpPr>
          <p:sp>
            <p:nvSpPr>
              <p:cNvPr id="47" name="AutoShape 20"/>
              <p:cNvSpPr>
                <a:spLocks noChangeArrowheads="1"/>
              </p:cNvSpPr>
              <p:nvPr/>
            </p:nvSpPr>
            <p:spPr bwMode="gray">
              <a:xfrm>
                <a:off x="1462" y="1422"/>
                <a:ext cx="2714" cy="39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50000"/>
                    </a:schemeClr>
                  </a:gs>
                </a:gsLst>
                <a:lin ang="0" scaled="1"/>
              </a:gradFill>
              <a:ln w="38100" algn="ctr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48" name="Group 21"/>
              <p:cNvGrpSpPr>
                <a:grpSpLocks/>
              </p:cNvGrpSpPr>
              <p:nvPr/>
            </p:nvGrpSpPr>
            <p:grpSpPr bwMode="auto">
              <a:xfrm>
                <a:off x="1182" y="1324"/>
                <a:ext cx="621" cy="606"/>
                <a:chOff x="596" y="746"/>
                <a:chExt cx="1160" cy="1115"/>
              </a:xfrm>
            </p:grpSpPr>
            <p:sp>
              <p:nvSpPr>
                <p:cNvPr id="51" name="Oval 50"/>
                <p:cNvSpPr>
                  <a:spLocks noChangeArrowheads="1"/>
                </p:cNvSpPr>
                <p:nvPr/>
              </p:nvSpPr>
              <p:spPr bwMode="gray">
                <a:xfrm rot="1758052">
                  <a:off x="747" y="987"/>
                  <a:ext cx="960" cy="76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51"/>
                <p:cNvSpPr>
                  <a:spLocks noChangeArrowheads="1"/>
                </p:cNvSpPr>
                <p:nvPr/>
              </p:nvSpPr>
              <p:spPr bwMode="gray">
                <a:xfrm rot="1758052">
                  <a:off x="596" y="746"/>
                  <a:ext cx="1160" cy="111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Oval 62"/>
                <p:cNvSpPr>
                  <a:spLocks noChangeArrowheads="1"/>
                </p:cNvSpPr>
                <p:nvPr/>
              </p:nvSpPr>
              <p:spPr bwMode="gray">
                <a:xfrm>
                  <a:off x="816" y="1008"/>
                  <a:ext cx="432" cy="730"/>
                </a:xfrm>
                <a:prstGeom prst="ellipse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9" name="Text Box 25"/>
              <p:cNvSpPr txBox="1">
                <a:spLocks noChangeArrowheads="1"/>
              </p:cNvSpPr>
              <p:nvPr/>
            </p:nvSpPr>
            <p:spPr bwMode="gray">
              <a:xfrm>
                <a:off x="1728" y="1488"/>
                <a:ext cx="2160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M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ục tiêu bài học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Text Box 26"/>
              <p:cNvSpPr txBox="1">
                <a:spLocks noChangeArrowheads="1"/>
              </p:cNvSpPr>
              <p:nvPr/>
            </p:nvSpPr>
            <p:spPr bwMode="gray">
              <a:xfrm>
                <a:off x="1370" y="1454"/>
                <a:ext cx="231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40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1</a:t>
                </a:r>
                <a:endParaRPr lang="en-US" sz="2400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2" name="Group 27"/>
            <p:cNvGrpSpPr>
              <a:grpSpLocks/>
            </p:cNvGrpSpPr>
            <p:nvPr/>
          </p:nvGrpSpPr>
          <p:grpSpPr bwMode="auto">
            <a:xfrm>
              <a:off x="1298" y="1630"/>
              <a:ext cx="2974" cy="514"/>
              <a:chOff x="1250" y="1774"/>
              <a:chExt cx="2974" cy="514"/>
            </a:xfrm>
          </p:grpSpPr>
          <p:sp>
            <p:nvSpPr>
              <p:cNvPr id="41" name="AutoShape 28"/>
              <p:cNvSpPr>
                <a:spLocks noChangeArrowheads="1"/>
              </p:cNvSpPr>
              <p:nvPr/>
            </p:nvSpPr>
            <p:spPr bwMode="gray">
              <a:xfrm>
                <a:off x="1510" y="1921"/>
                <a:ext cx="2714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39999"/>
                    </a:schemeClr>
                  </a:gs>
                </a:gsLst>
                <a:lin ang="0" scaled="1"/>
              </a:gradFill>
              <a:ln w="38100" algn="ctr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2" name="Oval 29"/>
              <p:cNvSpPr>
                <a:spLocks noChangeArrowheads="1"/>
              </p:cNvSpPr>
              <p:nvPr/>
            </p:nvSpPr>
            <p:spPr bwMode="gray">
              <a:xfrm rot="1758052">
                <a:off x="1308" y="1817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30"/>
              <p:cNvSpPr>
                <a:spLocks noChangeArrowheads="1"/>
              </p:cNvSpPr>
              <p:nvPr/>
            </p:nvSpPr>
            <p:spPr bwMode="gray">
              <a:xfrm rot="1758052">
                <a:off x="1250" y="1774"/>
                <a:ext cx="561" cy="514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31"/>
              <p:cNvSpPr>
                <a:spLocks noChangeArrowheads="1"/>
              </p:cNvSpPr>
              <p:nvPr/>
            </p:nvSpPr>
            <p:spPr bwMode="gray">
              <a:xfrm>
                <a:off x="1263" y="1891"/>
                <a:ext cx="231" cy="23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32"/>
              <p:cNvSpPr txBox="1">
                <a:spLocks noChangeArrowheads="1"/>
              </p:cNvSpPr>
              <p:nvPr/>
            </p:nvSpPr>
            <p:spPr bwMode="gray">
              <a:xfrm>
                <a:off x="1774" y="1971"/>
                <a:ext cx="2160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Hướng dẫn học tập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Text Box 33"/>
              <p:cNvSpPr txBox="1">
                <a:spLocks noChangeArrowheads="1"/>
              </p:cNvSpPr>
              <p:nvPr/>
            </p:nvSpPr>
            <p:spPr bwMode="gray">
              <a:xfrm>
                <a:off x="1450" y="1948"/>
                <a:ext cx="169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2</a:t>
                </a:r>
              </a:p>
            </p:txBody>
          </p:sp>
        </p:grpSp>
        <p:grpSp>
          <p:nvGrpSpPr>
            <p:cNvPr id="33" name="Group 87"/>
            <p:cNvGrpSpPr>
              <a:grpSpLocks/>
            </p:cNvGrpSpPr>
            <p:nvPr/>
          </p:nvGrpSpPr>
          <p:grpSpPr bwMode="auto">
            <a:xfrm>
              <a:off x="1288" y="2289"/>
              <a:ext cx="2984" cy="582"/>
              <a:chOff x="1192" y="1617"/>
              <a:chExt cx="2984" cy="582"/>
            </a:xfrm>
          </p:grpSpPr>
          <p:sp>
            <p:nvSpPr>
              <p:cNvPr id="35" name="AutoShape 88"/>
              <p:cNvSpPr>
                <a:spLocks noChangeArrowheads="1"/>
              </p:cNvSpPr>
              <p:nvPr/>
            </p:nvSpPr>
            <p:spPr bwMode="gray">
              <a:xfrm>
                <a:off x="1462" y="1743"/>
                <a:ext cx="2714" cy="37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50000"/>
                    </a:schemeClr>
                  </a:gs>
                </a:gsLst>
                <a:lin ang="0" scaled="1"/>
              </a:gradFill>
              <a:ln w="38100" algn="ctr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 sz="2400"/>
              </a:p>
            </p:txBody>
          </p:sp>
          <p:grpSp>
            <p:nvGrpSpPr>
              <p:cNvPr id="36" name="Group 89"/>
              <p:cNvGrpSpPr>
                <a:grpSpLocks/>
              </p:cNvGrpSpPr>
              <p:nvPr/>
            </p:nvGrpSpPr>
            <p:grpSpPr bwMode="auto">
              <a:xfrm>
                <a:off x="1192" y="1617"/>
                <a:ext cx="586" cy="582"/>
                <a:chOff x="613" y="1277"/>
                <a:chExt cx="1094" cy="1064"/>
              </a:xfrm>
            </p:grpSpPr>
            <p:sp>
              <p:nvSpPr>
                <p:cNvPr id="39" name="Oval 90"/>
                <p:cNvSpPr>
                  <a:spLocks noChangeArrowheads="1"/>
                </p:cNvSpPr>
                <p:nvPr/>
              </p:nvSpPr>
              <p:spPr bwMode="gray">
                <a:xfrm rot="1758052">
                  <a:off x="747" y="1439"/>
                  <a:ext cx="960" cy="76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91"/>
                <p:cNvSpPr>
                  <a:spLocks noChangeArrowheads="1"/>
                </p:cNvSpPr>
                <p:nvPr/>
              </p:nvSpPr>
              <p:spPr bwMode="gray">
                <a:xfrm rot="1758052">
                  <a:off x="613" y="1277"/>
                  <a:ext cx="1086" cy="10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Text Box 93"/>
              <p:cNvSpPr txBox="1">
                <a:spLocks noChangeArrowheads="1"/>
              </p:cNvSpPr>
              <p:nvPr/>
            </p:nvSpPr>
            <p:spPr bwMode="gray">
              <a:xfrm>
                <a:off x="1728" y="1757"/>
                <a:ext cx="2160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N</a:t>
                </a:r>
                <a:r>
                  <a:rPr lang="vi-VN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ội dung bài học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 Box 94"/>
              <p:cNvSpPr txBox="1">
                <a:spLocks noChangeArrowheads="1"/>
              </p:cNvSpPr>
              <p:nvPr/>
            </p:nvSpPr>
            <p:spPr bwMode="gray">
              <a:xfrm>
                <a:off x="1410" y="1757"/>
                <a:ext cx="169" cy="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3</a:t>
                </a:r>
              </a:p>
            </p:txBody>
          </p:sp>
        </p:grpSp>
        <p:sp>
          <p:nvSpPr>
            <p:cNvPr id="34" name="Oval 107"/>
            <p:cNvSpPr>
              <a:spLocks noChangeArrowheads="1"/>
            </p:cNvSpPr>
            <p:nvPr/>
          </p:nvSpPr>
          <p:spPr bwMode="gray">
            <a:xfrm>
              <a:off x="1313" y="2350"/>
              <a:ext cx="231" cy="23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AutoShape 28"/>
          <p:cNvSpPr>
            <a:spLocks noChangeArrowheads="1"/>
          </p:cNvSpPr>
          <p:nvPr/>
        </p:nvSpPr>
        <p:spPr bwMode="gray">
          <a:xfrm>
            <a:off x="1616392" y="5000043"/>
            <a:ext cx="6666750" cy="56423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39999"/>
                </a:scheme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gray">
          <a:xfrm rot="1758052">
            <a:off x="977720" y="4890468"/>
            <a:ext cx="1378057" cy="84062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gray">
          <a:xfrm>
            <a:off x="2264889" y="5081816"/>
            <a:ext cx="5305888" cy="461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Giao nhiệm vụ tuần tiếp theo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33"/>
          <p:cNvSpPr txBox="1">
            <a:spLocks noChangeArrowheads="1"/>
          </p:cNvSpPr>
          <p:nvPr/>
        </p:nvSpPr>
        <p:spPr bwMode="gray">
          <a:xfrm>
            <a:off x="1469006" y="5044201"/>
            <a:ext cx="4154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4</a:t>
            </a:r>
          </a:p>
        </p:txBody>
      </p:sp>
      <p:sp>
        <p:nvSpPr>
          <p:cNvPr id="68" name="Oval 31"/>
          <p:cNvSpPr>
            <a:spLocks noChangeArrowheads="1"/>
          </p:cNvSpPr>
          <p:nvPr/>
        </p:nvSpPr>
        <p:spPr bwMode="gray">
          <a:xfrm>
            <a:off x="975789" y="1429878"/>
            <a:ext cx="567435" cy="384331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31"/>
          <p:cNvSpPr>
            <a:spLocks noChangeArrowheads="1"/>
          </p:cNvSpPr>
          <p:nvPr/>
        </p:nvSpPr>
        <p:spPr bwMode="gray">
          <a:xfrm>
            <a:off x="1060455" y="4867346"/>
            <a:ext cx="567435" cy="384331"/>
          </a:xfrm>
          <a:prstGeom prst="ellipse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3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F1337-3CB2-4D09-948F-305DBE3F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II.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ỜNG XUYÊN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gợi</a:t>
            </a:r>
            <a:r>
              <a:rPr lang="en-US" sz="2200" dirty="0"/>
              <a:t> ý </a:t>
            </a: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dẫn</a:t>
            </a:r>
            <a:r>
              <a:rPr lang="en-US" sz="2200" dirty="0"/>
              <a:t>.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	+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(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</a:t>
            </a:r>
            <a:r>
              <a:rPr lang="en-US" sz="2200" dirty="0" err="1"/>
              <a:t>tạo</a:t>
            </a:r>
            <a:r>
              <a:rPr lang="en-US" sz="2200" dirty="0"/>
              <a:t> file ban </a:t>
            </a:r>
            <a:r>
              <a:rPr lang="en-US" sz="2200" dirty="0" err="1"/>
              <a:t>đầu</a:t>
            </a:r>
            <a:r>
              <a:rPr lang="en-US" sz="2200" dirty="0"/>
              <a:t>,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thư</a:t>
            </a:r>
            <a:r>
              <a:rPr lang="en-US" sz="2200" dirty="0"/>
              <a:t> </a:t>
            </a:r>
            <a:r>
              <a:rPr lang="en-US" sz="2200" dirty="0" err="1"/>
              <a:t>viện</a:t>
            </a:r>
            <a:r>
              <a:rPr lang="en-US" sz="2200" dirty="0"/>
              <a:t>,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chất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ở 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	+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thiện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95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F1337-3CB2-4D09-948F-305DBE3F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: </a:t>
            </a:r>
            <a:r>
              <a:rPr lang="vi-VN" dirty="0"/>
              <a:t>Nhập xâu s  kiểm tra xâu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vi-VN" dirty="0" smtClean="0"/>
              <a:t>đối </a:t>
            </a:r>
            <a:r>
              <a:rPr lang="vi-VN" dirty="0"/>
              <a:t>xứng không?</a:t>
            </a:r>
            <a:r>
              <a:rPr lang="en-US" sz="2400" b="1" dirty="0"/>
              <a:t> </a:t>
            </a:r>
          </a:p>
          <a:p>
            <a:pPr marL="274638" lvl="1" indent="0">
              <a:lnSpc>
                <a:spcPct val="200000"/>
              </a:lnSpc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endParaRPr lang="en-US" sz="2600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14E75B-C850-41C4-8018-8AC2EBC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9D9501F-2987-489B-A38B-DFC237F3892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2.1</a:t>
            </a:r>
            <a:r>
              <a:rPr lang="en-US" sz="3200" b="1" dirty="0">
                <a:solidFill>
                  <a:srgbClr val="FF0000"/>
                </a:solidFill>
              </a:rPr>
              <a:t>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03</a:t>
            </a:r>
          </a:p>
        </p:txBody>
      </p:sp>
    </p:spTree>
    <p:extLst>
      <p:ext uri="{BB962C8B-B14F-4D97-AF65-F5344CB8AC3E}">
        <p14:creationId xmlns:p14="http://schemas.microsoft.com/office/powerpoint/2010/main" val="3147126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F1337-3CB2-4D09-948F-305DBE3F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1A6D94-036A-4AD1-8CBA-E6AE3D71D3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899160"/>
            <a:ext cx="8915400" cy="5105400"/>
          </a:xfrm>
        </p:spPr>
        <p:txBody>
          <a:bodyPr/>
          <a:lstStyle/>
          <a:p>
            <a:pPr marL="274638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iostream.h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638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char 	s[50];</a:t>
            </a:r>
          </a:p>
          <a:p>
            <a:pPr marL="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n,kt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vao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mot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xau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ky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:”;</a:t>
            </a:r>
          </a:p>
          <a:p>
            <a:pPr marL="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cin.getline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(s,50);</a:t>
            </a:r>
          </a:p>
          <a:p>
            <a:pPr marL="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274638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74638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(s[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]!=s[n-i-1])</a:t>
            </a:r>
          </a:p>
          <a:p>
            <a:pPr marL="27463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638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==1)</a:t>
            </a:r>
          </a:p>
          <a:p>
            <a:pPr marL="27463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&lt;&lt;"\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nXau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xung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638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63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&lt;&lt;"\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nXau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khong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xung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"&lt;&lt;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638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638" lvl="1" indent="0">
              <a:lnSpc>
                <a:spcPct val="200000"/>
              </a:lnSpc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endParaRPr lang="en-US" sz="2600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27BF5C-269C-4CB1-BC19-49613F98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9D9501F-2987-489B-A38B-DFC237F3892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2.1</a:t>
            </a:r>
            <a:r>
              <a:rPr lang="en-US" sz="3200" b="1" dirty="0">
                <a:solidFill>
                  <a:srgbClr val="FF0000"/>
                </a:solidFill>
              </a:rPr>
              <a:t>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03</a:t>
            </a:r>
          </a:p>
        </p:txBody>
      </p:sp>
    </p:spTree>
    <p:extLst>
      <p:ext uri="{BB962C8B-B14F-4D97-AF65-F5344CB8AC3E}">
        <p14:creationId xmlns:p14="http://schemas.microsoft.com/office/powerpoint/2010/main" val="4151782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fr-FR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Ch</a:t>
            </a:r>
            <a:r>
              <a:rPr lang="vi-VN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ư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ơng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trình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hoàn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chỉnh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sinh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viên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xem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trong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tài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liệu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“B8_</a:t>
            </a:r>
            <a:r>
              <a:rPr lang="vi-VN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Tailieu_TTLTCB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”</a:t>
            </a:r>
          </a:p>
          <a:p>
            <a:pPr algn="just">
              <a:lnSpc>
                <a:spcPct val="200000"/>
              </a:lnSpc>
            </a:pPr>
            <a:r>
              <a:rPr lang="vi-VN" sz="2200" b="1" dirty="0">
                <a:cs typeface="Courier New" panose="02070309020205020404" pitchFamily="49" charset="0"/>
              </a:rPr>
              <a:t>Kết quả khi chạy chương trình</a:t>
            </a:r>
            <a:endParaRPr lang="en-US" sz="2200" b="1" dirty="0">
              <a:cs typeface="Courier New" panose="02070309020205020404" pitchFamily="49" charset="0"/>
            </a:endParaRPr>
          </a:p>
          <a:p>
            <a:pPr algn="just">
              <a:lnSpc>
                <a:spcPct val="200000"/>
              </a:lnSpc>
            </a:pPr>
            <a:endParaRPr lang="en-US" sz="2200" dirty="0"/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2.1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B928884-3501-4BAB-A86A-D75D95F0EF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9"/>
          <a:stretch/>
        </p:blipFill>
        <p:spPr bwMode="auto">
          <a:xfrm>
            <a:off x="762000" y="3602710"/>
            <a:ext cx="7696200" cy="1426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0852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2C1A9-808C-4019-8964-4A4C176C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224CD-1338-4156-9214-F55C02305E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: </a:t>
            </a:r>
            <a:r>
              <a:rPr lang="vi-VN" dirty="0"/>
              <a:t>Nhập xâu s chưa chuẩn hóa (xâu bị thừa dấu cách trống). Chuẩn hóa xâu đã nhập?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0D77DE-1BA1-4A89-8D9B-8B17A111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006" y="6248400"/>
            <a:ext cx="37338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E34D2C-DEFD-44EB-9605-BFB491B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A909E422-9B45-40A4-8F2E-F16E3E74AB0B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2.2 H</a:t>
            </a:r>
            <a:r>
              <a:rPr lang="vi-VN" sz="3200" dirty="0">
                <a:solidFill>
                  <a:srgbClr val="FF0000"/>
                </a:solidFill>
              </a:rPr>
              <a:t>Ư</a:t>
            </a:r>
            <a:r>
              <a:rPr lang="en-US" sz="3200" dirty="0">
                <a:solidFill>
                  <a:srgbClr val="FF0000"/>
                </a:solidFill>
              </a:rPr>
              <a:t>ỚNG DẪN THỰC HÀNH BÀI 04</a:t>
            </a:r>
          </a:p>
        </p:txBody>
      </p:sp>
    </p:spTree>
    <p:extLst>
      <p:ext uri="{BB962C8B-B14F-4D97-AF65-F5344CB8AC3E}">
        <p14:creationId xmlns:p14="http://schemas.microsoft.com/office/powerpoint/2010/main" val="3649313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 err="1">
                <a:latin typeface="+mj-lt"/>
                <a:cs typeface="Courier New" panose="02070309020205020404" pitchFamily="49" charset="0"/>
              </a:rPr>
              <a:t>Đoạn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+mj-lt"/>
                <a:cs typeface="Courier New" panose="02070309020205020404" pitchFamily="49" charset="0"/>
              </a:rPr>
              <a:t>lệnh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+mj-lt"/>
                <a:cs typeface="Courier New" panose="02070309020205020404" pitchFamily="49" charset="0"/>
              </a:rPr>
              <a:t>chuẩn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+mj-lt"/>
                <a:cs typeface="Courier New" panose="02070309020205020404" pitchFamily="49" charset="0"/>
              </a:rPr>
              <a:t>hóa</a:t>
            </a:r>
            <a:r>
              <a:rPr lang="en-US" sz="28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+mj-lt"/>
                <a:cs typeface="Courier New" panose="02070309020205020404" pitchFamily="49" charset="0"/>
              </a:rPr>
              <a:t>xâu</a:t>
            </a:r>
            <a:endParaRPr lang="en-US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[d]==' 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[d]='\0';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[0]==' 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)-1;i++)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[i+1];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]!='\0')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]==' 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[i-1]==' 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for(j=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i;j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)-1;j++)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[j+1];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2.2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04</a:t>
            </a:r>
          </a:p>
        </p:txBody>
      </p:sp>
    </p:spTree>
    <p:extLst>
      <p:ext uri="{BB962C8B-B14F-4D97-AF65-F5344CB8AC3E}">
        <p14:creationId xmlns:p14="http://schemas.microsoft.com/office/powerpoint/2010/main" val="2660365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2.2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04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fr-FR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Ch</a:t>
            </a:r>
            <a:r>
              <a:rPr lang="vi-VN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ư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ơng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trình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hoàn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chỉnh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sinh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viên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xem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trong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tài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liệu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 “B8_</a:t>
            </a:r>
            <a:r>
              <a:rPr lang="vi-VN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Tailieu_TTLTCB</a:t>
            </a:r>
            <a:r>
              <a:rPr lang="en-US" sz="2200" b="1" dirty="0">
                <a:solidFill>
                  <a:srgbClr val="C00000"/>
                </a:solidFill>
                <a:cs typeface="Courier New" panose="02070309020205020404" pitchFamily="49" charset="0"/>
              </a:rPr>
              <a:t>”</a:t>
            </a:r>
          </a:p>
          <a:p>
            <a:pPr algn="just">
              <a:lnSpc>
                <a:spcPct val="200000"/>
              </a:lnSpc>
            </a:pPr>
            <a:r>
              <a:rPr lang="vi-VN" sz="2200" b="1" dirty="0"/>
              <a:t>Kết quả khi chạy chương trình</a:t>
            </a:r>
            <a:endParaRPr lang="en-US" sz="2200" b="1" dirty="0"/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AE1EFDB-FAA7-4FCA-89D5-EC7DB487EA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87"/>
          <a:stretch/>
        </p:blipFill>
        <p:spPr bwMode="auto">
          <a:xfrm>
            <a:off x="609600" y="3619500"/>
            <a:ext cx="8077200" cy="1409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1740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7B402B-1ACC-4986-955C-8430B9E5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III. BÀI TẬP TỰ GIẢI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0296BD-2DE8-4B5F-9621-661F1C26AE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err="1"/>
              <a:t>Bài</a:t>
            </a:r>
            <a:r>
              <a:rPr lang="en-US" sz="2400" b="1" dirty="0"/>
              <a:t> 5. </a:t>
            </a:r>
            <a:r>
              <a:rPr lang="vi-VN" sz="2400" dirty="0"/>
              <a:t>Nhập vào xâu ký tự gồm các chữ thường. Hãy in ra xâu in hoa?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 err="1"/>
              <a:t>Bài</a:t>
            </a:r>
            <a:r>
              <a:rPr lang="en-US" sz="2400" b="1" dirty="0"/>
              <a:t> 6.  </a:t>
            </a:r>
            <a:r>
              <a:rPr lang="vi-VN" sz="2400" dirty="0"/>
              <a:t>Nhập 2 xâu, so sánh 2 xâu đó</a:t>
            </a:r>
            <a:r>
              <a:rPr lang="en-US" sz="2400" dirty="0"/>
              <a:t>?</a:t>
            </a:r>
          </a:p>
          <a:p>
            <a:pPr marL="0" indent="0" algn="just">
              <a:buNone/>
            </a:pPr>
            <a:r>
              <a:rPr lang="en-US" sz="2400" b="1" dirty="0" err="1"/>
              <a:t>Bài</a:t>
            </a:r>
            <a:r>
              <a:rPr lang="en-US" sz="2400" b="1" dirty="0"/>
              <a:t> 7</a:t>
            </a:r>
            <a:r>
              <a:rPr lang="en-US" sz="2400" dirty="0"/>
              <a:t>. </a:t>
            </a:r>
            <a:r>
              <a:rPr lang="vi-VN" sz="2400" dirty="0"/>
              <a:t> Nhập xâu tìm ký tự trên xâu</a:t>
            </a:r>
            <a:r>
              <a:rPr lang="en-US" sz="2400" dirty="0"/>
              <a:t>? (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r>
              <a:rPr lang="en-US" sz="2400" b="1" dirty="0" err="1"/>
              <a:t>Bài</a:t>
            </a:r>
            <a:r>
              <a:rPr lang="en-US" sz="2400" b="1" dirty="0"/>
              <a:t> 8. </a:t>
            </a:r>
            <a:r>
              <a:rPr lang="vi-VN" sz="2400" b="1" dirty="0"/>
              <a:t> </a:t>
            </a:r>
            <a:r>
              <a:rPr lang="vi-VN" sz="2400" dirty="0"/>
              <a:t>Nhập xâu s đếm số lượng ký tự là </a:t>
            </a:r>
            <a:r>
              <a:rPr lang="en-US" sz="2400" dirty="0"/>
              <a:t>‘</a:t>
            </a:r>
            <a:r>
              <a:rPr lang="vi-VN" sz="2400" dirty="0"/>
              <a:t>a</a:t>
            </a:r>
            <a:r>
              <a:rPr lang="en-US" sz="2400" dirty="0"/>
              <a:t>’</a:t>
            </a:r>
            <a:r>
              <a:rPr lang="vi-VN" sz="2400" dirty="0"/>
              <a:t>,</a:t>
            </a:r>
            <a:r>
              <a:rPr lang="en-US" sz="2400" dirty="0"/>
              <a:t>’</a:t>
            </a:r>
            <a:r>
              <a:rPr lang="vi-VN" sz="2400" dirty="0"/>
              <a:t>b</a:t>
            </a:r>
            <a:r>
              <a:rPr lang="en-US" sz="2400" dirty="0"/>
              <a:t>’</a:t>
            </a:r>
            <a:r>
              <a:rPr lang="vi-VN" sz="2400" dirty="0"/>
              <a:t> trên xâu?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 err="1"/>
              <a:t>Bài</a:t>
            </a:r>
            <a:r>
              <a:rPr lang="en-US" sz="2400" b="1" dirty="0"/>
              <a:t> 9. </a:t>
            </a:r>
            <a:r>
              <a:rPr lang="vi-VN" sz="2400" dirty="0"/>
              <a:t>Nhập xâu họ tên chuẩn (không thừa dấu cách trống trên xâu) hãy tách họ?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 err="1"/>
              <a:t>Bài</a:t>
            </a:r>
            <a:r>
              <a:rPr lang="en-US" sz="2400" b="1" dirty="0"/>
              <a:t> 10. </a:t>
            </a:r>
            <a:r>
              <a:rPr lang="vi-VN" sz="2400" dirty="0"/>
              <a:t>Nhập xâu họ tên chuẩn (không thừa dấu cách trống trên xâu) hãy tách </a:t>
            </a:r>
            <a:r>
              <a:rPr lang="en-US" sz="2400" dirty="0" err="1"/>
              <a:t>tên</a:t>
            </a:r>
            <a:r>
              <a:rPr lang="vi-VN" sz="2400" dirty="0"/>
              <a:t>?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 err="1"/>
              <a:t>Bài</a:t>
            </a:r>
            <a:r>
              <a:rPr lang="en-US" sz="2400" b="1" dirty="0"/>
              <a:t> 11</a:t>
            </a:r>
            <a:r>
              <a:rPr lang="en-US" sz="2400" dirty="0"/>
              <a:t>. </a:t>
            </a:r>
            <a:r>
              <a:rPr lang="vi-VN" sz="2400" dirty="0"/>
              <a:t>Nhập xâu s (chú ý nhập xâu theo chuẩn, có dấu cách phân biệt các từ), kiểm tra trong xâu có tồn tại xâu t nhập từ bàn phím không?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 err="1"/>
              <a:t>Bài</a:t>
            </a:r>
            <a:r>
              <a:rPr lang="en-US" sz="2400" b="1" dirty="0"/>
              <a:t> 12.</a:t>
            </a:r>
            <a:r>
              <a:rPr lang="vi-VN" sz="2400" b="1" dirty="0"/>
              <a:t> </a:t>
            </a:r>
            <a:r>
              <a:rPr lang="vi-VN" sz="2400" dirty="0"/>
              <a:t>Đếm tần suất xuất hiện của mỗi ký tự trên xâu</a:t>
            </a:r>
            <a:r>
              <a:rPr lang="en-US" sz="2400" dirty="0"/>
              <a:t>?</a:t>
            </a:r>
          </a:p>
          <a:p>
            <a:pPr algn="just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7948E5-524E-459B-9037-911EDE5F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B07724-B47E-48C4-8A01-0BC3B708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44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7B402B-1ACC-4986-955C-8430B9E5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III. BÀI TẬP TỰ GIẢI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0296BD-2DE8-4B5F-9621-661F1C26AE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err="1"/>
              <a:t>Bài</a:t>
            </a:r>
            <a:r>
              <a:rPr lang="en-US" sz="2400" b="1" dirty="0"/>
              <a:t> 5. </a:t>
            </a:r>
            <a:r>
              <a:rPr lang="vi-VN" sz="2400" dirty="0"/>
              <a:t>Nhập vào xâu ký tự gồm các chữ thường. Hãy in ra xâu in hoa</a:t>
            </a:r>
            <a:r>
              <a:rPr lang="vi-VN" sz="2400" dirty="0" smtClean="0"/>
              <a:t>?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string.h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chữ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chữ</a:t>
            </a:r>
            <a:r>
              <a:rPr lang="en-US" sz="2400" dirty="0" smtClean="0"/>
              <a:t> </a:t>
            </a:r>
            <a:r>
              <a:rPr lang="en-US" sz="2400" dirty="0" err="1" smtClean="0"/>
              <a:t>hoa</a:t>
            </a:r>
            <a:r>
              <a:rPr lang="en-US" sz="2400" dirty="0" smtClean="0"/>
              <a:t> (upper)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: </a:t>
            </a:r>
            <a:r>
              <a:rPr lang="en-US" sz="2400" b="1" dirty="0" err="1" smtClean="0">
                <a:solidFill>
                  <a:srgbClr val="FF0000"/>
                </a:solidFill>
              </a:rPr>
              <a:t>strupr</a:t>
            </a:r>
            <a:r>
              <a:rPr lang="en-US" sz="2400" b="1" dirty="0" smtClean="0">
                <a:solidFill>
                  <a:srgbClr val="FF0000"/>
                </a:solidFill>
              </a:rPr>
              <a:t>(s)</a:t>
            </a:r>
            <a:endParaRPr lang="en-US" sz="2400" b="1" dirty="0">
              <a:solidFill>
                <a:srgbClr val="FF0000"/>
              </a:solidFill>
            </a:endParaRP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xâu</a:t>
            </a:r>
            <a:r>
              <a:rPr lang="en-US" sz="2400" dirty="0" smtClean="0"/>
              <a:t> </a:t>
            </a:r>
            <a:r>
              <a:rPr lang="en-US" sz="2400" dirty="0" err="1" smtClean="0"/>
              <a:t>chữ</a:t>
            </a:r>
            <a:r>
              <a:rPr lang="en-US" sz="2400" dirty="0" smtClean="0"/>
              <a:t> </a:t>
            </a:r>
            <a:r>
              <a:rPr lang="en-US" sz="2400" dirty="0" err="1" smtClean="0"/>
              <a:t>hoa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chữ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(lower)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: </a:t>
            </a:r>
            <a:r>
              <a:rPr lang="en-US" sz="2400" b="1" dirty="0" err="1" smtClean="0">
                <a:solidFill>
                  <a:srgbClr val="FF0000"/>
                </a:solidFill>
              </a:rPr>
              <a:t>strlwr</a:t>
            </a:r>
            <a:r>
              <a:rPr lang="en-US" sz="2400" b="1" dirty="0" smtClean="0">
                <a:solidFill>
                  <a:srgbClr val="FF0000"/>
                </a:solidFill>
              </a:rPr>
              <a:t>(s)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7948E5-524E-459B-9037-911EDE5F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B07724-B47E-48C4-8A01-0BC3B708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11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5240" y="1004170"/>
            <a:ext cx="9144000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include&lt;</a:t>
            </a:r>
            <a:r>
              <a:rPr 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iostream.h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</a:t>
            </a:r>
            <a:r>
              <a:rPr lang="en-US" sz="2400" i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string.h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s[50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&lt;&lt;"\nNhap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thuong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";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cin.getline(s,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0);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hoa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la: ”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400" b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strupr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(s)&lt;&lt;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return 0;</a:t>
            </a:r>
            <a:endParaRPr lang="en-US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1722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 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05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2948"/>
            <a:ext cx="8534400" cy="8382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MỤC TIÊU BÀI HỌC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6019800"/>
          </a:xfrm>
        </p:spPr>
        <p:txBody>
          <a:bodyPr rtlCol="0">
            <a:noAutofit/>
          </a:bodyPr>
          <a:lstStyle/>
          <a:p>
            <a:pPr lvl="1" algn="just">
              <a:lnSpc>
                <a:spcPct val="130000"/>
              </a:lnSpc>
              <a:spcBef>
                <a:spcPts val="0"/>
              </a:spcBef>
              <a:buSzPct val="100000"/>
            </a:pPr>
            <a:r>
              <a:rPr lang="en-US" sz="2200" b="1" dirty="0" err="1"/>
              <a:t>Mục</a:t>
            </a:r>
            <a:r>
              <a:rPr lang="en-US" sz="2200" b="1" dirty="0"/>
              <a:t> </a:t>
            </a:r>
            <a:r>
              <a:rPr lang="en-US" sz="2200" b="1" dirty="0" err="1"/>
              <a:t>tiêu</a:t>
            </a:r>
            <a:r>
              <a:rPr lang="en-US" sz="2200" b="1" dirty="0"/>
              <a:t>:</a:t>
            </a:r>
            <a:endParaRPr lang="vi-VN" sz="2200" dirty="0"/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200" dirty="0"/>
              <a:t>Trang bị cho sinh viên kỹ năng lập trình cơ bản trong C++: </a:t>
            </a:r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200" dirty="0"/>
              <a:t>+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xâu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endParaRPr lang="en-US" sz="2200" dirty="0"/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200" dirty="0"/>
              <a:t>+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xâu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endParaRPr lang="en-US" sz="2200" dirty="0"/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200" dirty="0"/>
              <a:t>+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xâu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endParaRPr lang="en-US" sz="2200" dirty="0"/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200" dirty="0"/>
              <a:t>+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sửa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endParaRPr lang="en-US" sz="2200" dirty="0"/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200" b="1" dirty="0" err="1"/>
              <a:t>Kết</a:t>
            </a:r>
            <a:r>
              <a:rPr lang="en-US" sz="2200" b="1" dirty="0"/>
              <a:t> </a:t>
            </a:r>
            <a:r>
              <a:rPr lang="en-US" sz="2200" b="1" dirty="0" err="1"/>
              <a:t>quả</a:t>
            </a:r>
            <a:r>
              <a:rPr lang="en-US" sz="2200" b="1" dirty="0"/>
              <a:t> </a:t>
            </a:r>
            <a:r>
              <a:rPr lang="en-US" sz="2200" b="1" dirty="0" err="1"/>
              <a:t>đạt</a:t>
            </a:r>
            <a:r>
              <a:rPr lang="en-US" sz="2200" b="1" dirty="0"/>
              <a:t> đ</a:t>
            </a:r>
            <a:r>
              <a:rPr lang="vi-VN" sz="2200" b="1" dirty="0"/>
              <a:t>ư</a:t>
            </a:r>
            <a:r>
              <a:rPr lang="en-US" sz="2200" b="1" dirty="0" err="1"/>
              <a:t>ợc</a:t>
            </a:r>
            <a:r>
              <a:rPr lang="en-US" sz="2200" b="1" dirty="0"/>
              <a:t>:</a:t>
            </a:r>
          </a:p>
          <a:p>
            <a:pPr marL="319088" lvl="1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200" dirty="0"/>
              <a:t>Sinh viên thành thạo các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b="1" dirty="0" err="1"/>
              <a:t>Xâu</a:t>
            </a:r>
            <a:r>
              <a:rPr lang="en-US" sz="2200" b="1" dirty="0"/>
              <a:t> </a:t>
            </a:r>
            <a:r>
              <a:rPr lang="en-US" sz="2200" b="1" dirty="0" err="1"/>
              <a:t>ký</a:t>
            </a:r>
            <a:r>
              <a:rPr lang="en-US" sz="2200" b="1" dirty="0"/>
              <a:t> </a:t>
            </a:r>
            <a:r>
              <a:rPr lang="en-US" sz="2200" b="1" dirty="0" err="1"/>
              <a:t>tự</a:t>
            </a:r>
            <a:r>
              <a:rPr lang="en-US" sz="2200" dirty="0"/>
              <a:t>,</a:t>
            </a:r>
            <a:r>
              <a:rPr lang="vi-VN" sz="2200" b="1" dirty="0"/>
              <a:t> </a:t>
            </a:r>
            <a:r>
              <a:rPr lang="vi-VN" sz="2200" dirty="0"/>
              <a:t>áp dụng giải các bài tập từ đơn giản đến phức tạp.</a:t>
            </a: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5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5240" y="1004170"/>
            <a:ext cx="9144000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include&lt;</a:t>
            </a:r>
            <a:r>
              <a:rPr 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iostream.h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</a:t>
            </a:r>
            <a:r>
              <a:rPr lang="en-US" sz="2400" i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string.h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 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s[50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n;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&lt;&lt;"\nNhap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thuong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";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cin.getline(s,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0);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n=strlen(s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i=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(s[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]&gt;=97 &amp;&amp; s[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]&lt;=122)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s[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=s[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– 32;</a:t>
            </a:r>
          </a:p>
          <a:p>
            <a:pPr marL="26733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hoa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la: ”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s&lt;&lt;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 dirty="0"/>
          </a:p>
          <a:p>
            <a:pPr marL="4572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1722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 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05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1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7B402B-1ACC-4986-955C-8430B9E5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III. BÀI TẬP TỰ GIẢI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0296BD-2DE8-4B5F-9621-661F1C26AE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9154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err="1" smtClean="0"/>
              <a:t>Bài</a:t>
            </a:r>
            <a:r>
              <a:rPr lang="en-US" sz="2400" b="1" dirty="0" smtClean="0"/>
              <a:t> </a:t>
            </a:r>
            <a:r>
              <a:rPr lang="en-US" sz="2400" b="1" dirty="0"/>
              <a:t>6.  </a:t>
            </a:r>
            <a:r>
              <a:rPr lang="vi-VN" sz="2400" dirty="0"/>
              <a:t>Nhập 2 xâu, so sánh 2 xâu đó</a:t>
            </a:r>
            <a:r>
              <a:rPr lang="en-US" sz="2400" dirty="0" smtClean="0"/>
              <a:t>?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  0 </a:t>
            </a:r>
            <a:r>
              <a:rPr lang="en-US" sz="2400" dirty="0" err="1" smtClean="0"/>
              <a:t>nếu</a:t>
            </a:r>
            <a:r>
              <a:rPr lang="en-US" sz="2400" dirty="0" smtClean="0"/>
              <a:t> s1=s2</a:t>
            </a:r>
            <a:endParaRPr lang="en-US" sz="2200" dirty="0" smtClean="0"/>
          </a:p>
          <a:p>
            <a:pPr algn="just"/>
            <a:r>
              <a:rPr lang="en-US" sz="2400" dirty="0" err="1" smtClean="0"/>
              <a:t>Để</a:t>
            </a:r>
            <a:r>
              <a:rPr lang="en-US" sz="2400" dirty="0" smtClean="0"/>
              <a:t> so </a:t>
            </a:r>
            <a:r>
              <a:rPr lang="en-US" sz="2400" dirty="0" err="1" smtClean="0"/>
              <a:t>sánh</a:t>
            </a:r>
            <a:r>
              <a:rPr lang="en-US" sz="2400" dirty="0" smtClean="0"/>
              <a:t> 2 </a:t>
            </a:r>
            <a:r>
              <a:rPr lang="en-US" sz="2400" dirty="0" err="1" smtClean="0"/>
              <a:t>xâu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strcmp</a:t>
            </a:r>
            <a:r>
              <a:rPr lang="en-US" sz="2400" b="1" dirty="0" smtClean="0">
                <a:solidFill>
                  <a:srgbClr val="FF0000"/>
                </a:solidFill>
              </a:rPr>
              <a:t>(s1, s2)    </a:t>
            </a:r>
            <a:r>
              <a:rPr lang="en-US" sz="2400" dirty="0" smtClean="0"/>
              <a:t>1 </a:t>
            </a:r>
            <a:r>
              <a:rPr lang="en-US" sz="2400" dirty="0" err="1" smtClean="0"/>
              <a:t>nếu</a:t>
            </a:r>
            <a:r>
              <a:rPr lang="en-US" sz="2400" dirty="0" smtClean="0"/>
              <a:t> s1&gt;s2</a:t>
            </a:r>
            <a:endParaRPr lang="en-US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s1&lt;s2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include&lt;</a:t>
            </a:r>
            <a:r>
              <a:rPr 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iostream.h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</a:t>
            </a:r>
            <a:r>
              <a:rPr 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string.h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 main()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[50]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s2[50]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cout&lt;&lt;"\nNhap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1: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";cin.getline(s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&lt;&lt;"\nNhap xau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cin.getline(s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&lt;&lt;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strcmp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(s1, s2)&lt;&lt;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7948E5-524E-459B-9037-911EDE5F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B07724-B47E-48C4-8A01-0BC3B708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6659880" y="1630680"/>
            <a:ext cx="152400" cy="990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0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7B402B-1ACC-4986-955C-8430B9E5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III. BÀI TẬP TỰ GIẢI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0296BD-2DE8-4B5F-9621-661F1C26AE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err="1" smtClean="0"/>
              <a:t>Bài</a:t>
            </a:r>
            <a:r>
              <a:rPr lang="en-US" sz="2400" b="1" dirty="0" smtClean="0"/>
              <a:t> </a:t>
            </a:r>
            <a:r>
              <a:rPr lang="en-US" sz="2400" b="1" dirty="0"/>
              <a:t>7</a:t>
            </a:r>
            <a:r>
              <a:rPr lang="en-US" sz="2400" dirty="0"/>
              <a:t>. </a:t>
            </a:r>
            <a:r>
              <a:rPr lang="vi-VN" sz="2400" dirty="0"/>
              <a:t> Nhập xâu tìm ký tự trên xâu</a:t>
            </a:r>
            <a:r>
              <a:rPr lang="en-US" sz="2400" dirty="0"/>
              <a:t>? (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)</a:t>
            </a:r>
          </a:p>
          <a:p>
            <a:pPr algn="just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7948E5-524E-459B-9037-911EDE5F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B07724-B47E-48C4-8A01-0BC3B708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46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55428"/>
            <a:ext cx="9144000" cy="6019800"/>
          </a:xfrm>
        </p:spPr>
        <p:txBody>
          <a:bodyPr rtlCol="0"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include&lt;</a:t>
            </a:r>
            <a:r>
              <a:rPr 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iostream.h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</a:t>
            </a:r>
            <a:r>
              <a:rPr lang="en-US" sz="2400" i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string.h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 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s[50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n, k=0;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&lt;&lt;"\nNhap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</a:t>
            </a:r>
            <a:r>
              <a:rPr lang="vi-VN" sz="240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cin.getline(s,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0);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&lt;&lt;“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:”;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n=strlen(s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i=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(s[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]==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k = 1;</a:t>
            </a:r>
          </a:p>
          <a:p>
            <a:pPr marL="26733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(k==1)  </a:t>
            </a:r>
          </a:p>
          <a:p>
            <a:pPr marL="26733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&lt;&lt;“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”&lt;&lt;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&lt;&lt;“ co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”&lt;&lt;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6733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 marL="26733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&lt;&lt;“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”&lt;&lt;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&lt;&lt;“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 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xau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”&lt;&lt;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6733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1722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 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07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32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7B402B-1ACC-4986-955C-8430B9E5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III. BÀI TẬP TỰ GIẢI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0296BD-2DE8-4B5F-9621-661F1C26AE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err="1" smtClean="0"/>
              <a:t>Bài</a:t>
            </a:r>
            <a:r>
              <a:rPr lang="en-US" sz="2400" b="1" dirty="0" smtClean="0"/>
              <a:t> </a:t>
            </a:r>
            <a:r>
              <a:rPr lang="en-US" sz="2400" b="1" dirty="0"/>
              <a:t>8. </a:t>
            </a:r>
            <a:r>
              <a:rPr lang="vi-VN" sz="2400" b="1" dirty="0"/>
              <a:t> </a:t>
            </a:r>
            <a:r>
              <a:rPr lang="vi-VN" sz="2400" dirty="0"/>
              <a:t>Nhập xâu s đếm số lượng ký tự là </a:t>
            </a:r>
            <a:r>
              <a:rPr lang="en-US" sz="2400" dirty="0"/>
              <a:t>‘</a:t>
            </a:r>
            <a:r>
              <a:rPr lang="vi-VN" sz="2400" dirty="0"/>
              <a:t>a</a:t>
            </a:r>
            <a:r>
              <a:rPr lang="en-US" sz="2400" dirty="0"/>
              <a:t>’</a:t>
            </a:r>
            <a:r>
              <a:rPr lang="vi-VN" sz="2400" dirty="0"/>
              <a:t>,</a:t>
            </a:r>
            <a:r>
              <a:rPr lang="en-US" sz="2400" dirty="0"/>
              <a:t>’</a:t>
            </a:r>
            <a:r>
              <a:rPr lang="vi-VN" sz="2400" dirty="0"/>
              <a:t>b</a:t>
            </a:r>
            <a:r>
              <a:rPr lang="en-US" sz="2400" dirty="0"/>
              <a:t>’</a:t>
            </a:r>
            <a:r>
              <a:rPr lang="vi-VN" sz="2400" dirty="0"/>
              <a:t> trên xâu?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7948E5-524E-459B-9037-911EDE5F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B07724-B47E-48C4-8A01-0BC3B708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3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5240" y="1004170"/>
            <a:ext cx="9144000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include&lt;</a:t>
            </a:r>
            <a:r>
              <a:rPr 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iostream.h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</a:t>
            </a:r>
            <a:r>
              <a:rPr lang="en-US" sz="2400" i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string.h</a:t>
            </a: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 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s[50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n, d=0;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&lt;&lt;"\nNhap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";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cin.getline(s,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0);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n=strlen(s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i=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(s[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]==‘a’ || s[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]==‘b’)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d++;</a:t>
            </a:r>
          </a:p>
          <a:p>
            <a:pPr marL="26733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“So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la: ”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1722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. 2 </a:t>
            </a: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</a:t>
            </a:r>
            <a:r>
              <a:rPr lang="en-US" sz="3200" b="1" dirty="0" smtClean="0">
                <a:solidFill>
                  <a:srgbClr val="FF0000"/>
                </a:solidFill>
              </a:rPr>
              <a:t>08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04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7B402B-1ACC-4986-955C-8430B9E5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III. BÀI TẬP TỰ GIẢI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0296BD-2DE8-4B5F-9621-661F1C26AE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err="1" smtClean="0"/>
              <a:t>Bài</a:t>
            </a:r>
            <a:r>
              <a:rPr lang="en-US" sz="2400" b="1" dirty="0" smtClean="0"/>
              <a:t> </a:t>
            </a:r>
            <a:r>
              <a:rPr lang="en-US" sz="2400" b="1" dirty="0"/>
              <a:t>9. </a:t>
            </a:r>
            <a:r>
              <a:rPr lang="vi-VN" sz="2400" dirty="0"/>
              <a:t>Nhập xâu họ tên chuẩn (không thừa dấu cách trống trên xâu) hãy tách họ?</a:t>
            </a:r>
            <a:endParaRPr lang="en-US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</a:t>
            </a:r>
            <a:r>
              <a:rPr 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iostream.h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</a:t>
            </a:r>
            <a:r>
              <a:rPr 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string.h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 main()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s[50];</a:t>
            </a:r>
            <a:endParaRPr lang="en-US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cout&lt;&lt;"\nNhap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xau: ";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cin.getline(s,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(s[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!= ‘ ‘)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	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&lt;&lt;s[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			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7948E5-524E-459B-9037-911EDE5F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B07724-B47E-48C4-8A01-0BC3B708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03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7B402B-1ACC-4986-955C-8430B9E5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III. BÀI TẬP TỰ GIẢI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0296BD-2DE8-4B5F-9621-661F1C26AE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err="1" smtClean="0"/>
              <a:t>Bài</a:t>
            </a:r>
            <a:r>
              <a:rPr lang="en-US" sz="2400" b="1" dirty="0" smtClean="0"/>
              <a:t> </a:t>
            </a:r>
            <a:r>
              <a:rPr lang="en-US" sz="2400" b="1" dirty="0"/>
              <a:t>10. </a:t>
            </a:r>
            <a:r>
              <a:rPr lang="vi-VN" sz="2400" dirty="0"/>
              <a:t>Nhập xâu họ tên chuẩn (không thừa dấu cách trống trên xâu) hãy tách </a:t>
            </a:r>
            <a:r>
              <a:rPr lang="en-US" sz="2400" dirty="0" err="1"/>
              <a:t>tên</a:t>
            </a:r>
            <a:r>
              <a:rPr lang="vi-VN" sz="2400" dirty="0"/>
              <a:t>?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7948E5-524E-459B-9037-911EDE5F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B07724-B47E-48C4-8A01-0BC3B708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78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7B402B-1ACC-4986-955C-8430B9E5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III. BÀI TẬP TỰ GIẢI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0296BD-2DE8-4B5F-9621-661F1C26AE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899160"/>
            <a:ext cx="8686800" cy="580644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</a:t>
            </a:r>
            <a:r>
              <a:rPr 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iostream.h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</a:t>
            </a:r>
            <a:r>
              <a:rPr 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string.h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 main()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s[50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ten[20]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n,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cout&lt;&lt;"\nNhap 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xau: ";cin.getline(s,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vi-VN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=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strlen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(s);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n-1;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(s[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!= ‘ ‘)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   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ten[j] = s[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--;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j++;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k=j-1;k&gt;=0;k-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-)  </a:t>
            </a:r>
            <a:r>
              <a:rPr lang="en-US" sz="24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&lt;&lt;ten[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B07724-B47E-48C4-8A01-0BC3B708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19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8A4A16-B0D3-492D-8E90-E1216EEF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4EC4B4-DBC9-4217-AD90-5CA90EA086F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9829800" cy="480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</a:rPr>
              <a:t>Kiến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cần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ghi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nhớ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buổi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hành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D98D979-09BF-4D8F-A6EF-74FAE81F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1C19BB-D356-45F8-B475-CAB8A5B9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706B3576-8418-4A64-9D6B-ADA70D231248}"/>
              </a:ext>
            </a:extLst>
          </p:cNvPr>
          <p:cNvSpPr txBox="1">
            <a:spLocks/>
          </p:cNvSpPr>
          <p:nvPr/>
        </p:nvSpPr>
        <p:spPr bwMode="auto">
          <a:xfrm>
            <a:off x="381000" y="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III. TỔNG KẾT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04D1F406-E7A5-4D68-A816-2D3996CB6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752383"/>
              </p:ext>
            </p:extLst>
          </p:nvPr>
        </p:nvGraphicFramePr>
        <p:xfrm>
          <a:off x="1335505" y="1790700"/>
          <a:ext cx="6477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776B504-F669-421E-A1DF-AB1880828E69}"/>
              </a:ext>
            </a:extLst>
          </p:cNvPr>
          <p:cNvSpPr txBox="1"/>
          <p:nvPr/>
        </p:nvSpPr>
        <p:spPr>
          <a:xfrm>
            <a:off x="1524000" y="20574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5985F22-2DB8-45EE-9D23-E56A3BDF6367}"/>
              </a:ext>
            </a:extLst>
          </p:cNvPr>
          <p:cNvSpPr txBox="1"/>
          <p:nvPr/>
        </p:nvSpPr>
        <p:spPr>
          <a:xfrm>
            <a:off x="1828800" y="30480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8A4501-3027-435E-A99B-08A9559747B2}"/>
              </a:ext>
            </a:extLst>
          </p:cNvPr>
          <p:cNvSpPr txBox="1"/>
          <p:nvPr/>
        </p:nvSpPr>
        <p:spPr>
          <a:xfrm>
            <a:off x="1600200" y="41910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6959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4"/>
          <p:cNvSpPr>
            <a:spLocks noGrp="1"/>
          </p:cNvSpPr>
          <p:nvPr>
            <p:ph idx="1"/>
          </p:nvPr>
        </p:nvSpPr>
        <p:spPr>
          <a:xfrm>
            <a:off x="228600" y="1097607"/>
            <a:ext cx="8763000" cy="4693593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hoàn</a:t>
            </a:r>
            <a:r>
              <a:rPr lang="en-US" sz="2000" b="1" dirty="0"/>
              <a:t> </a:t>
            </a:r>
            <a:r>
              <a:rPr lang="en-US" sz="2000" b="1" dirty="0" err="1"/>
              <a:t>thành</a:t>
            </a:r>
            <a:r>
              <a:rPr lang="en-US" sz="2000" b="1" dirty="0"/>
              <a:t> </a:t>
            </a:r>
            <a:r>
              <a:rPr lang="en-US" sz="2000" b="1" dirty="0" err="1"/>
              <a:t>tốt</a:t>
            </a:r>
            <a:r>
              <a:rPr lang="en-US" sz="2000" b="1" dirty="0"/>
              <a:t> </a:t>
            </a: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học</a:t>
            </a:r>
            <a:r>
              <a:rPr lang="en-US" sz="2000" b="1" dirty="0"/>
              <a:t> </a:t>
            </a:r>
            <a:r>
              <a:rPr lang="en-US" sz="2000" b="1" dirty="0" err="1"/>
              <a:t>này</a:t>
            </a:r>
            <a:r>
              <a:rPr lang="en-US" sz="2000" b="1" dirty="0"/>
              <a:t> </a:t>
            </a:r>
            <a:r>
              <a:rPr lang="en-US" sz="2000" b="1" dirty="0" err="1"/>
              <a:t>sinh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</a:t>
            </a:r>
            <a:r>
              <a:rPr lang="en-US" sz="2000" b="1" dirty="0" err="1"/>
              <a:t>cần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hiện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nhiệm</a:t>
            </a:r>
            <a:r>
              <a:rPr lang="en-US" sz="2000" b="1" dirty="0"/>
              <a:t> </a:t>
            </a:r>
            <a:r>
              <a:rPr lang="en-US" sz="2000" b="1" dirty="0" err="1"/>
              <a:t>vụ</a:t>
            </a:r>
            <a:r>
              <a:rPr lang="en-US" sz="2000" b="1" dirty="0"/>
              <a:t> </a:t>
            </a:r>
            <a:r>
              <a:rPr lang="en-US" sz="2000" b="1" dirty="0" err="1"/>
              <a:t>sau</a:t>
            </a:r>
            <a:r>
              <a:rPr lang="en-US" sz="2000" b="1" dirty="0"/>
              <a:t>: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400" dirty="0"/>
              <a:t>	</a:t>
            </a:r>
            <a:r>
              <a:rPr lang="en-US" sz="2200" dirty="0"/>
              <a:t>- </a:t>
            </a:r>
            <a:r>
              <a:rPr lang="en-US" sz="2200" dirty="0" err="1"/>
              <a:t>Đọc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: “B9_</a:t>
            </a:r>
            <a:r>
              <a:rPr lang="vi-VN" sz="2200" dirty="0"/>
              <a:t>Tailieu_TTLTCB</a:t>
            </a:r>
            <a:r>
              <a:rPr lang="en-US" sz="2200" dirty="0"/>
              <a:t>”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nhắc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thuyết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 “E. TÓM TẮT LÝ THUYẾT”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/>
              <a:t>- </a:t>
            </a:r>
            <a:r>
              <a:rPr lang="en-US" sz="2200" dirty="0" err="1"/>
              <a:t>Cài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,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Cfree</a:t>
            </a:r>
            <a:r>
              <a:rPr lang="en-US" sz="2200" dirty="0"/>
              <a:t> 5.0. 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/>
              <a:t>	-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.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/>
              <a:t> 	-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cuối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.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/>
              <a:t>	-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nhà</a:t>
            </a:r>
            <a:r>
              <a:rPr lang="en-US" sz="2200" dirty="0"/>
              <a:t>.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200" dirty="0"/>
              <a:t>	- </a:t>
            </a:r>
            <a:r>
              <a:rPr lang="en-US" sz="2200" dirty="0" err="1"/>
              <a:t>Trao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, </a:t>
            </a:r>
            <a:r>
              <a:rPr lang="en-US" sz="2200" dirty="0" err="1"/>
              <a:t>thảo</a:t>
            </a:r>
            <a:r>
              <a:rPr lang="en-US" sz="2200" dirty="0"/>
              <a:t> </a:t>
            </a:r>
            <a:r>
              <a:rPr lang="en-US" sz="2200" dirty="0" err="1"/>
              <a:t>luận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giảng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qua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: </a:t>
            </a:r>
          </a:p>
          <a:p>
            <a:pPr marL="0" indent="0" algn="just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000" dirty="0"/>
              <a:t>		 </a:t>
            </a:r>
            <a:r>
              <a:rPr lang="en-US" sz="2400" dirty="0"/>
              <a:t>+ </a:t>
            </a:r>
            <a:r>
              <a:rPr lang="en-US" sz="2000" dirty="0" err="1"/>
              <a:t>Thảo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đàn</a:t>
            </a:r>
            <a:r>
              <a:rPr lang="en-US" sz="2000" dirty="0"/>
              <a:t>.</a:t>
            </a:r>
          </a:p>
          <a:p>
            <a:pPr marL="0" indent="0" defTabSz="514350">
              <a:spcBef>
                <a:spcPts val="600"/>
              </a:spcBef>
              <a:spcAft>
                <a:spcPts val="600"/>
              </a:spcAft>
              <a:buNone/>
              <a:tabLst>
                <a:tab pos="285750" algn="l"/>
              </a:tabLst>
            </a:pPr>
            <a:r>
              <a:rPr lang="en-US" sz="2000" dirty="0"/>
              <a:t>		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59E0990-9966-4CF3-9CA9-1E0DB210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HỌC TẬP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F0535A40-74A5-43C2-AD1A-8FAED541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172200"/>
            <a:ext cx="533400" cy="533400"/>
          </a:xfrm>
        </p:spPr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073F2-6B3F-45AD-B36A-C1ADF7E1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4CC1DB-6FB0-4A84-A773-3B2B3BB07C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buổi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2.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tiếp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con </a:t>
            </a:r>
            <a:r>
              <a:rPr lang="en-US" b="1" dirty="0" err="1"/>
              <a:t>trỏ</a:t>
            </a:r>
            <a:endParaRPr lang="en-US" dirty="0"/>
          </a:p>
          <a:p>
            <a:pPr marL="465138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&amp;,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*</a:t>
            </a:r>
          </a:p>
          <a:p>
            <a:pPr marL="465138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marL="465138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465138"/>
            <a:r>
              <a:rPr lang="de-DE" dirty="0"/>
              <a:t>Viết chương trình sử dụng con trỏ</a:t>
            </a:r>
            <a:endParaRPr lang="en-US" dirty="0"/>
          </a:p>
          <a:p>
            <a:pPr marL="465138"/>
            <a:r>
              <a:rPr lang="de-DE" dirty="0"/>
              <a:t>Phát hiện và sửa lỗi</a:t>
            </a:r>
            <a:endParaRPr lang="vi-V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A9F798E-695D-4EBD-ACF7-0AA5413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99C1C78-AA4E-4576-9501-CB7A33BD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A51E73D-B81E-486C-8A00-72FFC2099A52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III. GIAO NHIỆM VỤ TUẦN TIẾP THEO</a:t>
            </a:r>
          </a:p>
        </p:txBody>
      </p:sp>
    </p:spTree>
    <p:extLst>
      <p:ext uri="{BB962C8B-B14F-4D97-AF65-F5344CB8AC3E}">
        <p14:creationId xmlns:p14="http://schemas.microsoft.com/office/powerpoint/2010/main" val="712685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543758-C640-419C-9264-DE2AC200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Lời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ngỏ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D545B3-C286-4E8A-AA2B-5200CA5621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2229" y="1333500"/>
            <a:ext cx="86868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quá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trình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học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tập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nếu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sinh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viên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không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hiểu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phần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nào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thì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trao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đổi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với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giảng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viên</a:t>
            </a:r>
            <a:r>
              <a:rPr lang="en-US" dirty="0">
                <a:solidFill>
                  <a:srgbClr val="C00000"/>
                </a:solidFill>
              </a:rPr>
              <a:t> qua </a:t>
            </a:r>
            <a:r>
              <a:rPr lang="en-US" dirty="0" err="1">
                <a:solidFill>
                  <a:srgbClr val="C00000"/>
                </a:solidFill>
              </a:rPr>
              <a:t>hình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thức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gửi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câu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hỏi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diễn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đàn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hoặc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gửi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vào</a:t>
            </a:r>
            <a:r>
              <a:rPr lang="en-US" dirty="0">
                <a:solidFill>
                  <a:srgbClr val="C00000"/>
                </a:solidFill>
              </a:rPr>
              <a:t> email </a:t>
            </a:r>
            <a:r>
              <a:rPr lang="en-US" dirty="0" err="1">
                <a:solidFill>
                  <a:srgbClr val="C00000"/>
                </a:solidFill>
              </a:rPr>
              <a:t>cho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</a:t>
            </a:r>
            <a:r>
              <a:rPr lang="vi-VN" dirty="0" smtClean="0">
                <a:solidFill>
                  <a:srgbClr val="C00000"/>
                </a:solidFill>
              </a:rPr>
              <a:t>ảng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viên</a:t>
            </a:r>
            <a:r>
              <a:rPr lang="en-US" smtClean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290C0F-031E-4A44-A266-7D4D49C6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ADF47A1-3002-4CD4-9E92-8EF60040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287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2948"/>
            <a:ext cx="8534400" cy="8382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NỘI DUNG BÀI HỌC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35527" y="1066800"/>
            <a:ext cx="8305800" cy="6019800"/>
          </a:xfrm>
        </p:spPr>
        <p:txBody>
          <a:bodyPr rtlCol="0">
            <a:noAutofit/>
          </a:bodyPr>
          <a:lstStyle/>
          <a:p>
            <a:pPr marL="319088" lvl="1" indent="0" algn="just">
              <a:lnSpc>
                <a:spcPct val="150000"/>
              </a:lnSpc>
              <a:buSzPct val="100000"/>
              <a:buNone/>
            </a:pPr>
            <a:r>
              <a:rPr lang="en-US" sz="2800" b="1" dirty="0"/>
              <a:t>I. H</a:t>
            </a:r>
            <a:r>
              <a:rPr lang="vi-VN" sz="2800" b="1" dirty="0"/>
              <a:t>ư</a:t>
            </a:r>
            <a:r>
              <a:rPr lang="en-US" sz="2800" b="1" dirty="0" err="1"/>
              <a:t>ớng</a:t>
            </a:r>
            <a:r>
              <a:rPr lang="en-US" sz="2800" b="1" dirty="0"/>
              <a:t> </a:t>
            </a:r>
            <a:r>
              <a:rPr lang="en-US" sz="2800" b="1" dirty="0" err="1"/>
              <a:t>dẫn</a:t>
            </a:r>
            <a:r>
              <a:rPr lang="en-US" sz="2800" b="1" dirty="0"/>
              <a:t> ban </a:t>
            </a:r>
            <a:r>
              <a:rPr lang="en-US" sz="2800" b="1" dirty="0" err="1"/>
              <a:t>đầu</a:t>
            </a:r>
            <a:r>
              <a:rPr lang="en-US" sz="2800" b="1" dirty="0"/>
              <a:t> (90 </a:t>
            </a:r>
            <a:r>
              <a:rPr lang="en-US" sz="2800" b="1" dirty="0" err="1"/>
              <a:t>phút</a:t>
            </a:r>
            <a:r>
              <a:rPr lang="en-US" sz="2800" b="1" dirty="0"/>
              <a:t>)</a:t>
            </a:r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1.1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</a:t>
            </a:r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1.2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</a:t>
            </a:r>
          </a:p>
          <a:p>
            <a:pPr marL="319088" lvl="1" indent="0" algn="just">
              <a:lnSpc>
                <a:spcPct val="150000"/>
              </a:lnSpc>
              <a:buSzPct val="100000"/>
              <a:buNone/>
            </a:pPr>
            <a:r>
              <a:rPr lang="en-US" sz="2800" b="1" dirty="0"/>
              <a:t>II. H</a:t>
            </a:r>
            <a:r>
              <a:rPr lang="vi-VN" sz="2800" b="1" dirty="0"/>
              <a:t>ư</a:t>
            </a:r>
            <a:r>
              <a:rPr lang="en-US" sz="2800" b="1" dirty="0" err="1"/>
              <a:t>ớng</a:t>
            </a:r>
            <a:r>
              <a:rPr lang="en-US" sz="2800" b="1" dirty="0"/>
              <a:t> </a:t>
            </a:r>
            <a:r>
              <a:rPr lang="en-US" sz="2800" b="1" dirty="0" err="1"/>
              <a:t>dẫn</a:t>
            </a:r>
            <a:r>
              <a:rPr lang="en-US" sz="2800" b="1" dirty="0"/>
              <a:t> </a:t>
            </a:r>
            <a:r>
              <a:rPr lang="en-US" sz="2800" b="1" dirty="0" err="1"/>
              <a:t>th</a:t>
            </a:r>
            <a:r>
              <a:rPr lang="vi-VN" sz="2800" b="1" dirty="0"/>
              <a:t>ư</a:t>
            </a:r>
            <a:r>
              <a:rPr lang="en-US" sz="2800" b="1" dirty="0" err="1"/>
              <a:t>ờng</a:t>
            </a:r>
            <a:r>
              <a:rPr lang="en-US" sz="2800" b="1" dirty="0"/>
              <a:t> </a:t>
            </a:r>
            <a:r>
              <a:rPr lang="en-US" sz="2800" b="1" dirty="0" err="1"/>
              <a:t>xuyên</a:t>
            </a:r>
            <a:r>
              <a:rPr lang="en-US" sz="2800" b="1" dirty="0"/>
              <a:t> (90 </a:t>
            </a:r>
            <a:r>
              <a:rPr lang="en-US" sz="2800" b="1" dirty="0" err="1"/>
              <a:t>phút</a:t>
            </a:r>
            <a:r>
              <a:rPr lang="en-US" sz="2800" b="1" dirty="0"/>
              <a:t>)</a:t>
            </a:r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2.1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03</a:t>
            </a:r>
          </a:p>
          <a:p>
            <a:pPr marL="593725" lvl="2" indent="0" algn="just">
              <a:lnSpc>
                <a:spcPct val="150000"/>
              </a:lnSpc>
              <a:buSzPct val="100000"/>
              <a:buNone/>
            </a:pPr>
            <a:r>
              <a:rPr lang="en-US" dirty="0"/>
              <a:t>2.2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04</a:t>
            </a:r>
          </a:p>
          <a:p>
            <a:pPr marL="347663" lvl="2" indent="0" algn="just">
              <a:lnSpc>
                <a:spcPct val="150000"/>
              </a:lnSpc>
              <a:buSzPct val="100000"/>
              <a:buNone/>
            </a:pPr>
            <a:r>
              <a:rPr lang="en-US" sz="2800" b="1" dirty="0"/>
              <a:t>III.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tập</a:t>
            </a:r>
            <a:r>
              <a:rPr lang="en-US" sz="2800" b="1" dirty="0"/>
              <a:t> </a:t>
            </a:r>
            <a:r>
              <a:rPr lang="en-US" sz="2800" b="1" dirty="0" err="1"/>
              <a:t>tự</a:t>
            </a:r>
            <a:r>
              <a:rPr lang="en-US" sz="2800" b="1" dirty="0"/>
              <a:t> </a:t>
            </a:r>
            <a:r>
              <a:rPr lang="en-US" sz="2800" b="1" dirty="0" err="1"/>
              <a:t>giải</a:t>
            </a:r>
            <a:r>
              <a:rPr lang="en-US" sz="2800" b="1" dirty="0"/>
              <a:t> (90 </a:t>
            </a:r>
            <a:r>
              <a:rPr lang="en-US" sz="2800" b="1" dirty="0" err="1"/>
              <a:t>phút</a:t>
            </a:r>
            <a:r>
              <a:rPr lang="en-US" sz="2800" b="1" dirty="0"/>
              <a:t>)</a:t>
            </a:r>
          </a:p>
          <a:p>
            <a:pPr lvl="2" algn="just">
              <a:lnSpc>
                <a:spcPct val="150000"/>
              </a:lnSpc>
              <a:buSzPct val="100000"/>
            </a:pPr>
            <a:endParaRPr lang="en-US" sz="2400" b="1" dirty="0"/>
          </a:p>
          <a:p>
            <a:pPr lvl="2" algn="just">
              <a:lnSpc>
                <a:spcPct val="150000"/>
              </a:lnSpc>
              <a:buSzPct val="100000"/>
            </a:pPr>
            <a:endParaRPr lang="en-US" sz="2400" b="1" dirty="0"/>
          </a:p>
          <a:p>
            <a:pPr lvl="2" algn="just">
              <a:lnSpc>
                <a:spcPct val="150000"/>
              </a:lnSpc>
              <a:buSzPct val="100000"/>
            </a:pPr>
            <a:endParaRPr lang="en-US" sz="2400" b="1" dirty="0"/>
          </a:p>
          <a:p>
            <a:pPr lvl="1" algn="just">
              <a:lnSpc>
                <a:spcPct val="150000"/>
              </a:lnSpc>
              <a:buSzPct val="100000"/>
            </a:pPr>
            <a:endParaRPr lang="en-US" dirty="0"/>
          </a:p>
          <a:p>
            <a:pPr marL="593725" lvl="2" indent="0" algn="just">
              <a:lnSpc>
                <a:spcPct val="150000"/>
              </a:lnSpc>
              <a:buNone/>
            </a:pP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31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07BFCF-C7A0-4B22-B70B-3DC672F3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63976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I.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BAN ĐẦU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8FD38F-C326-4419-B1A6-721DF4922B1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cài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đọc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nhớ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thuyết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 E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“</a:t>
            </a:r>
            <a:r>
              <a:rPr lang="en-US" sz="2200" i="1" dirty="0"/>
              <a:t>B9_</a:t>
            </a:r>
            <a:r>
              <a:rPr lang="vi-VN" sz="2200" i="1" dirty="0"/>
              <a:t>Tailieu_TTLTCB</a:t>
            </a:r>
            <a:r>
              <a:rPr lang="en-US" sz="2200" i="1" dirty="0"/>
              <a:t>”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dẫn</a:t>
            </a:r>
            <a:r>
              <a:rPr lang="en-US" sz="2200" dirty="0"/>
              <a:t> chi </a:t>
            </a:r>
            <a:r>
              <a:rPr lang="en-US" sz="2200" dirty="0" err="1"/>
              <a:t>tiết</a:t>
            </a:r>
            <a:r>
              <a:rPr lang="en-US" sz="2200" dirty="0"/>
              <a:t> </a:t>
            </a: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vi-VN" sz="2200" dirty="0"/>
              <a:t>để hiểu rõ về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xâu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3643F08-12E6-40BF-AC80-1D6A840B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202362"/>
            <a:ext cx="37338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ABB889A-E302-4A68-B89F-4D02D0E5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126162"/>
            <a:ext cx="533400" cy="533400"/>
          </a:xfrm>
        </p:spPr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2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4171" y="990600"/>
            <a:ext cx="8665029" cy="60198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C00000"/>
                </a:solidFill>
              </a:rPr>
              <a:t>Trong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bài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thực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hành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này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sinh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viên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tìm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hiểu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và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thực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hành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cách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khai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báo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nhập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xuất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xâu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ký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tự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toán</a:t>
            </a:r>
            <a:r>
              <a:rPr lang="en-US" sz="2400" b="1" dirty="0"/>
              <a:t>: </a:t>
            </a:r>
            <a:r>
              <a:rPr lang="vi-VN" dirty="0"/>
              <a:t>Nhập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</a:t>
            </a:r>
            <a:r>
              <a:rPr lang="vi-VN" dirty="0"/>
              <a:t> in xâu đảo ngược?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174171" y="2846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.1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</p:spTree>
    <p:extLst>
      <p:ext uri="{BB962C8B-B14F-4D97-AF65-F5344CB8AC3E}">
        <p14:creationId xmlns:p14="http://schemas.microsoft.com/office/powerpoint/2010/main" val="196760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14745" y="1057420"/>
            <a:ext cx="8499502" cy="6019800"/>
          </a:xfrm>
        </p:spPr>
        <p:txBody>
          <a:bodyPr rtlCol="0">
            <a:noAutofit/>
          </a:bodyPr>
          <a:lstStyle/>
          <a:p>
            <a:pPr algn="just"/>
            <a:r>
              <a:rPr lang="en-US" sz="2200" b="1" dirty="0"/>
              <a:t>B</a:t>
            </a:r>
            <a:r>
              <a:rPr lang="vi-VN" sz="2200" b="1" dirty="0"/>
              <a:t>ư</a:t>
            </a:r>
            <a:r>
              <a:rPr lang="en-US" sz="2200" b="1" dirty="0" err="1"/>
              <a:t>ớc</a:t>
            </a:r>
            <a:r>
              <a:rPr lang="en-US" sz="2200" b="1" dirty="0"/>
              <a:t> 1: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file*.cpp 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File\New</a:t>
            </a:r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algn="just">
              <a:buFontTx/>
              <a:buChar char="-"/>
            </a:pPr>
            <a:endParaRPr lang="en-US" sz="2200" dirty="0"/>
          </a:p>
          <a:p>
            <a:pPr marL="0" indent="0" algn="just">
              <a:buNone/>
            </a:pPr>
            <a:endParaRPr lang="en-US" sz="2200" dirty="0"/>
          </a:p>
          <a:p>
            <a:pPr algn="just">
              <a:buFontTx/>
              <a:buChar char="-"/>
            </a:pPr>
            <a:r>
              <a:rPr lang="en-US" sz="2200" dirty="0"/>
              <a:t>File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,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sang b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2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gõ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lệnh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b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h</a:t>
            </a:r>
            <a:r>
              <a:rPr lang="vi-VN" sz="2200" dirty="0"/>
              <a:t>ư</a:t>
            </a:r>
            <a:r>
              <a:rPr lang="en-US" sz="2200" dirty="0" err="1"/>
              <a:t>ớng</a:t>
            </a:r>
            <a:r>
              <a:rPr lang="en-US" sz="2200" dirty="0"/>
              <a:t> </a:t>
            </a:r>
            <a:r>
              <a:rPr lang="en-US" sz="2200" dirty="0" err="1"/>
              <a:t>dẫn</a:t>
            </a:r>
            <a:r>
              <a:rPr lang="en-US" sz="2200" dirty="0"/>
              <a:t>.</a:t>
            </a:r>
          </a:p>
          <a:p>
            <a:pPr marL="593725" lvl="2" indent="0" algn="just">
              <a:buNone/>
            </a:pPr>
            <a:endParaRPr lang="en-US" sz="2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56530D0-0A64-4758-A05A-0981E4B77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166" b="73715"/>
          <a:stretch/>
        </p:blipFill>
        <p:spPr>
          <a:xfrm>
            <a:off x="429753" y="2133600"/>
            <a:ext cx="8437156" cy="17602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0443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1043565"/>
            <a:ext cx="8478982" cy="6019800"/>
          </a:xfrm>
        </p:spPr>
        <p:txBody>
          <a:bodyPr rtlCol="0">
            <a:no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vi-VN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400" b="1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ớc</a:t>
            </a:r>
            <a:r>
              <a:rPr lang="en-US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2: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</a:t>
            </a:r>
            <a:r>
              <a:rPr 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iostream.h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vi-VN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400" b="1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ớc</a:t>
            </a:r>
            <a:r>
              <a:rPr lang="en-US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báo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main() là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hàm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chính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trình</a:t>
            </a:r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 main()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vi-VN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400" b="1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ớc</a:t>
            </a:r>
            <a:r>
              <a:rPr lang="en-US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4: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xâu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s[50];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vi-VN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400" b="1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ớc</a:t>
            </a:r>
            <a:r>
              <a:rPr lang="en-US" sz="24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5: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xâu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30000"/>
              </a:lnSpc>
              <a:spcAft>
                <a:spcPts val="0"/>
              </a:spcAft>
              <a:buNone/>
            </a:pP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cout&lt;&lt;"\nNhap xau: ";cin.getline(s,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0);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E64FB-66AC-43B4-904B-B7353FDA04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968E47-0A17-4AD9-92B8-8D4AC780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0CA4BD-12F2-473E-80B1-CCE0BDB3EFCC}"/>
              </a:ext>
            </a:extLst>
          </p:cNvPr>
          <p:cNvSpPr txBox="1">
            <a:spLocks/>
          </p:cNvSpPr>
          <p:nvPr/>
        </p:nvSpPr>
        <p:spPr bwMode="auto">
          <a:xfrm>
            <a:off x="304800" y="62948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FF0000"/>
                </a:solidFill>
              </a:rPr>
              <a:t>1. 1 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>
                <a:solidFill>
                  <a:srgbClr val="FF0000"/>
                </a:solidFill>
              </a:rPr>
              <a:t>ỚNG DẪN THỰC HÀNH BÀI 01</a:t>
            </a:r>
          </a:p>
        </p:txBody>
      </p:sp>
    </p:spTree>
    <p:extLst>
      <p:ext uri="{BB962C8B-B14F-4D97-AF65-F5344CB8AC3E}">
        <p14:creationId xmlns:p14="http://schemas.microsoft.com/office/powerpoint/2010/main" val="12893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16873</TotalTime>
  <Words>1580</Words>
  <Application>Microsoft Office PowerPoint</Application>
  <PresentationFormat>On-screen Show (4:3)</PresentationFormat>
  <Paragraphs>402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Wingdings 2</vt:lpstr>
      <vt:lpstr>Equity</vt:lpstr>
      <vt:lpstr>Bài Thực Tập Giải bài tập xâu ký tự</vt:lpstr>
      <vt:lpstr>NỘI DUNG</vt:lpstr>
      <vt:lpstr>MỤC TIÊU BÀI HỌC </vt:lpstr>
      <vt:lpstr>HƯỚNG DẪN HỌC TẬP</vt:lpstr>
      <vt:lpstr>NỘI DUNG BÀI HỌC</vt:lpstr>
      <vt:lpstr>I. HƯỚNG DẪN BAN ĐẦU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HƯỚNG DẪN THƯỜNG XUYÊN</vt:lpstr>
      <vt:lpstr>PowerPoint Presentation</vt:lpstr>
      <vt:lpstr>PowerPoint Presentation</vt:lpstr>
      <vt:lpstr>2.1 HƯỚNG DẪN THỰC HÀNH BÀI 03</vt:lpstr>
      <vt:lpstr>PowerPoint Presentation</vt:lpstr>
      <vt:lpstr>2.2 HƯỚNG DẪN THỰC HÀNH BÀI 04</vt:lpstr>
      <vt:lpstr>2.2 HƯỚNG DẪN THỰC HÀNH BÀI 04</vt:lpstr>
      <vt:lpstr>III. BÀI TẬP TỰ GIẢI</vt:lpstr>
      <vt:lpstr>III. BÀI TẬP TỰ GIẢI</vt:lpstr>
      <vt:lpstr>PowerPoint Presentation</vt:lpstr>
      <vt:lpstr>PowerPoint Presentation</vt:lpstr>
      <vt:lpstr>III. BÀI TẬP TỰ GIẢI</vt:lpstr>
      <vt:lpstr>III. BÀI TẬP TỰ GIẢI</vt:lpstr>
      <vt:lpstr>PowerPoint Presentation</vt:lpstr>
      <vt:lpstr>III. BÀI TẬP TỰ GIẢI</vt:lpstr>
      <vt:lpstr>PowerPoint Presentation</vt:lpstr>
      <vt:lpstr>III. BÀI TẬP TỰ GIẢI</vt:lpstr>
      <vt:lpstr>III. BÀI TẬP TỰ GIẢI</vt:lpstr>
      <vt:lpstr>III. BÀI TẬP TỰ GIẢI</vt:lpstr>
      <vt:lpstr>PowerPoint Presentation</vt:lpstr>
      <vt:lpstr>PowerPoint Presentation</vt:lpstr>
      <vt:lpstr>Lời ngỏ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#: Title</dc:title>
  <dc:creator>Vu Thu Uyen</dc:creator>
  <cp:lastModifiedBy>USER</cp:lastModifiedBy>
  <cp:revision>1084</cp:revision>
  <dcterms:created xsi:type="dcterms:W3CDTF">2002-07-19T18:38:37Z</dcterms:created>
  <dcterms:modified xsi:type="dcterms:W3CDTF">2021-04-29T06:43:02Z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3.1.1005</vt:lpwstr>
  </property>
</Properties>
</file>