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9" r:id="rId3"/>
    <p:sldId id="632" r:id="rId4"/>
    <p:sldId id="634" r:id="rId5"/>
    <p:sldId id="651" r:id="rId6"/>
    <p:sldId id="652" r:id="rId7"/>
    <p:sldId id="653" r:id="rId8"/>
    <p:sldId id="654" r:id="rId9"/>
    <p:sldId id="655" r:id="rId10"/>
    <p:sldId id="633" r:id="rId11"/>
    <p:sldId id="650" r:id="rId12"/>
    <p:sldId id="635" r:id="rId13"/>
    <p:sldId id="648" r:id="rId14"/>
    <p:sldId id="656" r:id="rId15"/>
    <p:sldId id="636" r:id="rId16"/>
    <p:sldId id="660" r:id="rId17"/>
    <p:sldId id="661" r:id="rId18"/>
    <p:sldId id="658" r:id="rId19"/>
    <p:sldId id="649" r:id="rId20"/>
    <p:sldId id="659" r:id="rId21"/>
    <p:sldId id="637" r:id="rId22"/>
    <p:sldId id="638" r:id="rId23"/>
    <p:sldId id="640" r:id="rId24"/>
    <p:sldId id="644" r:id="rId25"/>
    <p:sldId id="645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560" r:id="rId47"/>
    <p:sldId id="566" r:id="rId48"/>
    <p:sldId id="559" r:id="rId49"/>
    <p:sldId id="682" r:id="rId50"/>
    <p:sldId id="567" r:id="rId51"/>
    <p:sldId id="568" r:id="rId52"/>
    <p:sldId id="580" r:id="rId53"/>
    <p:sldId id="683" r:id="rId54"/>
    <p:sldId id="582" r:id="rId55"/>
    <p:sldId id="517" r:id="rId56"/>
    <p:sldId id="630" r:id="rId57"/>
    <p:sldId id="684" r:id="rId58"/>
    <p:sldId id="685" r:id="rId59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569A9-1EEA-4379-A4BD-1426843CE9A1}">
          <p14:sldIdLst>
            <p14:sldId id="256"/>
            <p14:sldId id="349"/>
            <p14:sldId id="632"/>
            <p14:sldId id="634"/>
            <p14:sldId id="651"/>
            <p14:sldId id="652"/>
            <p14:sldId id="653"/>
            <p14:sldId id="654"/>
            <p14:sldId id="655"/>
            <p14:sldId id="633"/>
            <p14:sldId id="650"/>
            <p14:sldId id="635"/>
            <p14:sldId id="648"/>
            <p14:sldId id="656"/>
            <p14:sldId id="636"/>
            <p14:sldId id="660"/>
            <p14:sldId id="661"/>
            <p14:sldId id="658"/>
            <p14:sldId id="649"/>
            <p14:sldId id="659"/>
            <p14:sldId id="637"/>
            <p14:sldId id="638"/>
            <p14:sldId id="640"/>
            <p14:sldId id="644"/>
            <p14:sldId id="645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560"/>
            <p14:sldId id="566"/>
            <p14:sldId id="559"/>
            <p14:sldId id="682"/>
            <p14:sldId id="567"/>
            <p14:sldId id="568"/>
            <p14:sldId id="580"/>
            <p14:sldId id="683"/>
            <p14:sldId id="582"/>
            <p14:sldId id="517"/>
            <p14:sldId id="630"/>
            <p14:sldId id="684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99"/>
    <a:srgbClr val="66FF99"/>
    <a:srgbClr val="FFCC66"/>
    <a:srgbClr val="000000"/>
    <a:srgbClr val="CCFF99"/>
    <a:srgbClr val="99FF99"/>
    <a:srgbClr val="66CCFF"/>
    <a:srgbClr val="FF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28" autoAdjust="0"/>
    <p:restoredTop sz="89844" autoAdjust="0"/>
  </p:normalViewPr>
  <p:slideViewPr>
    <p:cSldViewPr>
      <p:cViewPr varScale="1">
        <p:scale>
          <a:sx n="62" d="100"/>
          <a:sy n="62" d="100"/>
        </p:scale>
        <p:origin x="9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2B97F0-33F1-4001-BBE2-6DA117D75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22506-91B9-4608-A17B-3DCA2CD2D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218440" indent="-34353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lang="vi-VN" sz="8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Một hàm có thể được định nghĩa sau khi được sử dụng, tuy nhiên nó phải được khai báo trước khi được sử dụng.</a:t>
            </a:r>
          </a:p>
          <a:p>
            <a:pPr marL="355600" marR="218440" indent="-34353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lang="vi-VN" sz="8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Định nghĩa hàm cũng bao gồm khai báo hàm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3535" algn="just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0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Chú ý:</a:t>
            </a:r>
          </a:p>
          <a:p>
            <a:pPr marL="812800" lvl="1" indent="-343535" algn="just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vi-VN" sz="18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Các biến cục bộ trong một hàm chứa các tham số và các biến có giá trị được sử dụng để gọi hàm.</a:t>
            </a:r>
          </a:p>
          <a:p>
            <a:pPr marL="812800" lvl="1" indent="-343535" algn="just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vi-VN" sz="18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Nếu hàm thay đổi các giá trị của tham số, thì nó không thay đổigiá trị của biến bằng cách sử dụng để gọi hàm.</a:t>
            </a:r>
          </a:p>
          <a:p>
            <a:pPr marL="355600" indent="-343535" algn="just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0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Một hàm không có tham số có thể được khai báo với từ khóa </a:t>
            </a:r>
            <a:r>
              <a:rPr lang="vi-VN" sz="2000" b="1" kern="1200" smtClean="0">
                <a:solidFill>
                  <a:srgbClr val="00B050"/>
                </a:solidFill>
                <a:latin typeface="Arial" charset="0"/>
                <a:ea typeface="+mn-ea"/>
                <a:cs typeface="Arial MT"/>
              </a:rPr>
              <a:t>void</a:t>
            </a:r>
            <a:r>
              <a:rPr lang="vi-VN" sz="2000" kern="1200" smtClean="0">
                <a:solidFill>
                  <a:srgbClr val="002060"/>
                </a:solidFill>
                <a:latin typeface="Arial" charset="0"/>
                <a:ea typeface="+mn-ea"/>
                <a:cs typeface="Arial MT"/>
              </a:rPr>
              <a:t> cho danh sách của tham số.</a:t>
            </a:r>
            <a:endParaRPr lang="vi-VN" sz="1600" kern="1200" smtClean="0">
              <a:solidFill>
                <a:srgbClr val="002060"/>
              </a:solidFill>
              <a:latin typeface="Arial" charset="0"/>
              <a:ea typeface="+mn-ea"/>
              <a:cs typeface="Arial MT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22506-91B9-4608-A17B-3DCA2CD2D52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4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5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C6D4949A-6AB1-4FC2-9B68-AD4CBDC61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5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2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5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9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9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0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2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1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6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3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0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6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3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5E583-F5BB-4A7C-968E-806973EDB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DD87-5DE4-4FC8-9754-98A33C555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AD1ED-0F27-4714-8A61-3EA2C1E88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908F-56BE-4858-AD2D-1A4CAAE9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6BFC-504A-480F-875D-D2CFCCA5F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8E81-E6E1-4595-9BE0-D4ED4704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59F6-250F-48F2-A908-7B59FD90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3BACE-ADF4-4A55-8B8C-495A02FEA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936B-AF50-4F83-B203-9D59168E1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6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07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06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66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60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959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12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2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25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146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556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50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44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8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579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013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51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598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76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986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867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254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771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66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502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74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08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860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58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285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44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362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079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5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88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416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37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29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053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226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715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56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77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38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0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12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159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0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78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17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605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98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05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448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682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915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20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2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250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36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24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026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81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971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64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903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95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43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52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480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50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450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62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858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069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401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43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567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609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9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726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605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0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35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07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59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720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32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857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347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918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648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771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838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015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7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1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75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10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286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457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29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74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50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762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712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690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6244" y="6475414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6475414"/>
            <a:ext cx="3294530" cy="234668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Uneti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823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7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26573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0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1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8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5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7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3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7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2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6FD5-974A-40BB-8233-36E86F2AA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279" Type="http://schemas.openxmlformats.org/officeDocument/2006/relationships/slideLayout" Target="../slideLayouts/slideLayout279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48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56" Type="http://schemas.openxmlformats.org/officeDocument/2006/relationships/slideLayout" Target="../slideLayouts/slideLayout56.xml"/><Relationship Id="rId317" Type="http://schemas.openxmlformats.org/officeDocument/2006/relationships/slideLayout" Target="../slideLayouts/slideLayout317.xml"/><Relationship Id="rId359" Type="http://schemas.openxmlformats.org/officeDocument/2006/relationships/slideLayout" Target="../slideLayouts/slideLayout359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63" Type="http://schemas.openxmlformats.org/officeDocument/2006/relationships/slideLayout" Target="../slideLayouts/slideLayout163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230" Type="http://schemas.openxmlformats.org/officeDocument/2006/relationships/slideLayout" Target="../slideLayouts/slideLayout230.xml"/><Relationship Id="rId25" Type="http://schemas.openxmlformats.org/officeDocument/2006/relationships/slideLayout" Target="../slideLayouts/slideLayout25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328" Type="http://schemas.openxmlformats.org/officeDocument/2006/relationships/slideLayout" Target="../slideLayouts/slideLayout328.xml"/><Relationship Id="rId132" Type="http://schemas.openxmlformats.org/officeDocument/2006/relationships/slideLayout" Target="../slideLayouts/slideLayout132.xml"/><Relationship Id="rId174" Type="http://schemas.openxmlformats.org/officeDocument/2006/relationships/slideLayout" Target="../slideLayouts/slideLayout174.xml"/><Relationship Id="rId381" Type="http://schemas.openxmlformats.org/officeDocument/2006/relationships/slideLayout" Target="../slideLayouts/slideLayout381.xml"/><Relationship Id="rId241" Type="http://schemas.openxmlformats.org/officeDocument/2006/relationships/slideLayout" Target="../slideLayouts/slideLayout241.xml"/><Relationship Id="rId36" Type="http://schemas.openxmlformats.org/officeDocument/2006/relationships/slideLayout" Target="../slideLayouts/slideLayout36.xml"/><Relationship Id="rId283" Type="http://schemas.openxmlformats.org/officeDocument/2006/relationships/slideLayout" Target="../slideLayouts/slideLayout283.xml"/><Relationship Id="rId339" Type="http://schemas.openxmlformats.org/officeDocument/2006/relationships/slideLayout" Target="../slideLayouts/slideLayout339.xml"/><Relationship Id="rId78" Type="http://schemas.openxmlformats.org/officeDocument/2006/relationships/slideLayout" Target="../slideLayouts/slideLayout78.xml"/><Relationship Id="rId101" Type="http://schemas.openxmlformats.org/officeDocument/2006/relationships/slideLayout" Target="../slideLayouts/slideLayout101.xml"/><Relationship Id="rId143" Type="http://schemas.openxmlformats.org/officeDocument/2006/relationships/slideLayout" Target="../slideLayouts/slideLayout143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252" Type="http://schemas.openxmlformats.org/officeDocument/2006/relationships/slideLayout" Target="../slideLayouts/slideLayout252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47" Type="http://schemas.openxmlformats.org/officeDocument/2006/relationships/slideLayout" Target="../slideLayouts/slideLayout47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54" Type="http://schemas.openxmlformats.org/officeDocument/2006/relationships/slideLayout" Target="../slideLayouts/slideLayout154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theme" Target="../theme/theme1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303" Type="http://schemas.openxmlformats.org/officeDocument/2006/relationships/slideLayout" Target="../slideLayouts/slideLayout303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240" Type="http://schemas.openxmlformats.org/officeDocument/2006/relationships/slideLayout" Target="../slideLayouts/slideLayout240.xml"/><Relationship Id="rId35" Type="http://schemas.openxmlformats.org/officeDocument/2006/relationships/slideLayout" Target="../slideLayouts/slideLayout35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38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8.xml"/><Relationship Id="rId142" Type="http://schemas.openxmlformats.org/officeDocument/2006/relationships/slideLayout" Target="../slideLayouts/slideLayout142.xml"/><Relationship Id="rId184" Type="http://schemas.openxmlformats.org/officeDocument/2006/relationships/slideLayout" Target="../slideLayouts/slideLayout184.xml"/><Relationship Id="rId391" Type="http://schemas.openxmlformats.org/officeDocument/2006/relationships/slideLayout" Target="../slideLayouts/slideLayout391.xml"/><Relationship Id="rId251" Type="http://schemas.openxmlformats.org/officeDocument/2006/relationships/slideLayout" Target="../slideLayouts/slideLayout251.xml"/><Relationship Id="rId46" Type="http://schemas.openxmlformats.org/officeDocument/2006/relationships/slideLayout" Target="../slideLayouts/slideLayout46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49" Type="http://schemas.openxmlformats.org/officeDocument/2006/relationships/slideLayout" Target="../slideLayouts/slideLayout349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3" Type="http://schemas.openxmlformats.org/officeDocument/2006/relationships/slideLayout" Target="../slideLayouts/slideLayout153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220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15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318" Type="http://schemas.openxmlformats.org/officeDocument/2006/relationships/slideLayout" Target="../slideLayouts/slideLayout318.xml"/><Relationship Id="rId99" Type="http://schemas.openxmlformats.org/officeDocument/2006/relationships/slideLayout" Target="../slideLayouts/slideLayout99.xml"/><Relationship Id="rId122" Type="http://schemas.openxmlformats.org/officeDocument/2006/relationships/slideLayout" Target="../slideLayouts/slideLayout122.xml"/><Relationship Id="rId164" Type="http://schemas.openxmlformats.org/officeDocument/2006/relationships/slideLayout" Target="../slideLayouts/slideLayout164.xml"/><Relationship Id="rId371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73" Type="http://schemas.openxmlformats.org/officeDocument/2006/relationships/slideLayout" Target="../slideLayouts/slideLayout273.xml"/><Relationship Id="rId329" Type="http://schemas.openxmlformats.org/officeDocument/2006/relationships/slideLayout" Target="../slideLayouts/slideLayout329.xml"/><Relationship Id="rId68" Type="http://schemas.openxmlformats.org/officeDocument/2006/relationships/slideLayout" Target="../slideLayouts/slideLayout68.xml"/><Relationship Id="rId133" Type="http://schemas.openxmlformats.org/officeDocument/2006/relationships/slideLayout" Target="../slideLayouts/slideLayout133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3DD6941D-3DCA-4DBC-80FB-7A196F78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2400" y="228600"/>
            <a:ext cx="838200" cy="838200"/>
            <a:chOff x="152400" y="228600"/>
            <a:chExt cx="838200" cy="838200"/>
          </a:xfrm>
        </p:grpSpPr>
        <p:sp>
          <p:nvSpPr>
            <p:cNvPr id="19" name="AutoShape 23"/>
            <p:cNvSpPr>
              <a:spLocks noChangeArrowheads="1"/>
            </p:cNvSpPr>
            <p:nvPr userDrawn="1"/>
          </p:nvSpPr>
          <p:spPr bwMode="gray">
            <a:xfrm>
              <a:off x="152400" y="427673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800" b="0" smtClean="0">
                  <a:latin typeface="+mn-lt"/>
                </a:rPr>
                <a:t>NN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 userDrawn="1"/>
          </p:nvSpPr>
          <p:spPr bwMode="gray">
            <a:xfrm>
              <a:off x="517264" y="228600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800" smtClean="0">
                  <a:latin typeface="+mn-lt"/>
                </a:rPr>
                <a:t>LT</a:t>
              </a:r>
              <a:endParaRPr lang="en-US" sz="1800">
                <a:latin typeface="+mn-lt"/>
              </a:endParaRPr>
            </a:p>
          </p:txBody>
        </p:sp>
        <p:sp>
          <p:nvSpPr>
            <p:cNvPr id="21" name="AutoShape 25"/>
            <p:cNvSpPr>
              <a:spLocks noChangeArrowheads="1"/>
            </p:cNvSpPr>
            <p:nvPr userDrawn="1"/>
          </p:nvSpPr>
          <p:spPr bwMode="gray">
            <a:xfrm>
              <a:off x="517264" y="647700"/>
              <a:ext cx="473336" cy="41910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 smtClean="0">
                  <a:latin typeface="+mn-lt"/>
                </a:rPr>
                <a:t>C++</a:t>
              </a:r>
              <a:endParaRPr lang="en-US" sz="140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4225" r:id="rId3"/>
    <p:sldLayoutId id="2147484224" r:id="rId4"/>
    <p:sldLayoutId id="2147484223" r:id="rId5"/>
    <p:sldLayoutId id="2147484222" r:id="rId6"/>
    <p:sldLayoutId id="2147484220" r:id="rId7"/>
    <p:sldLayoutId id="2147484219" r:id="rId8"/>
    <p:sldLayoutId id="2147484204" r:id="rId9"/>
    <p:sldLayoutId id="2147484203" r:id="rId10"/>
    <p:sldLayoutId id="2147484202" r:id="rId11"/>
    <p:sldLayoutId id="2147484201" r:id="rId12"/>
    <p:sldLayoutId id="2147484200" r:id="rId13"/>
    <p:sldLayoutId id="2147484199" r:id="rId14"/>
    <p:sldLayoutId id="2147484198" r:id="rId15"/>
    <p:sldLayoutId id="2147484197" r:id="rId16"/>
    <p:sldLayoutId id="2147484186" r:id="rId17"/>
    <p:sldLayoutId id="2147484185" r:id="rId18"/>
    <p:sldLayoutId id="2147484184" r:id="rId19"/>
    <p:sldLayoutId id="2147484183" r:id="rId20"/>
    <p:sldLayoutId id="2147484182" r:id="rId21"/>
    <p:sldLayoutId id="2147484181" r:id="rId22"/>
    <p:sldLayoutId id="2147484180" r:id="rId23"/>
    <p:sldLayoutId id="2147484179" r:id="rId24"/>
    <p:sldLayoutId id="2147484178" r:id="rId25"/>
    <p:sldLayoutId id="2147484177" r:id="rId26"/>
    <p:sldLayoutId id="2147484176" r:id="rId27"/>
    <p:sldLayoutId id="2147484175" r:id="rId28"/>
    <p:sldLayoutId id="2147484174" r:id="rId29"/>
    <p:sldLayoutId id="2147484173" r:id="rId30"/>
    <p:sldLayoutId id="2147484172" r:id="rId31"/>
    <p:sldLayoutId id="2147484171" r:id="rId32"/>
    <p:sldLayoutId id="2147484170" r:id="rId33"/>
    <p:sldLayoutId id="2147484169" r:id="rId34"/>
    <p:sldLayoutId id="2147484168" r:id="rId35"/>
    <p:sldLayoutId id="2147484167" r:id="rId36"/>
    <p:sldLayoutId id="2147484166" r:id="rId37"/>
    <p:sldLayoutId id="2147484165" r:id="rId38"/>
    <p:sldLayoutId id="2147484164" r:id="rId39"/>
    <p:sldLayoutId id="2147484163" r:id="rId40"/>
    <p:sldLayoutId id="2147484162" r:id="rId41"/>
    <p:sldLayoutId id="2147484161" r:id="rId42"/>
    <p:sldLayoutId id="2147484160" r:id="rId43"/>
    <p:sldLayoutId id="2147484159" r:id="rId44"/>
    <p:sldLayoutId id="2147484158" r:id="rId45"/>
    <p:sldLayoutId id="2147484157" r:id="rId46"/>
    <p:sldLayoutId id="2147484155" r:id="rId47"/>
    <p:sldLayoutId id="2147484154" r:id="rId48"/>
    <p:sldLayoutId id="2147484150" r:id="rId49"/>
    <p:sldLayoutId id="2147484149" r:id="rId50"/>
    <p:sldLayoutId id="2147484145" r:id="rId51"/>
    <p:sldLayoutId id="2147484144" r:id="rId52"/>
    <p:sldLayoutId id="2147484143" r:id="rId53"/>
    <p:sldLayoutId id="2147484142" r:id="rId54"/>
    <p:sldLayoutId id="2147484141" r:id="rId55"/>
    <p:sldLayoutId id="2147484140" r:id="rId56"/>
    <p:sldLayoutId id="2147484139" r:id="rId57"/>
    <p:sldLayoutId id="2147484138" r:id="rId58"/>
    <p:sldLayoutId id="2147484137" r:id="rId59"/>
    <p:sldLayoutId id="2147484129" r:id="rId60"/>
    <p:sldLayoutId id="2147484128" r:id="rId61"/>
    <p:sldLayoutId id="2147484127" r:id="rId62"/>
    <p:sldLayoutId id="2147484126" r:id="rId63"/>
    <p:sldLayoutId id="2147484125" r:id="rId64"/>
    <p:sldLayoutId id="2147484124" r:id="rId65"/>
    <p:sldLayoutId id="2147484123" r:id="rId66"/>
    <p:sldLayoutId id="2147484122" r:id="rId67"/>
    <p:sldLayoutId id="2147484121" r:id="rId68"/>
    <p:sldLayoutId id="2147484120" r:id="rId69"/>
    <p:sldLayoutId id="2147484119" r:id="rId70"/>
    <p:sldLayoutId id="2147484118" r:id="rId71"/>
    <p:sldLayoutId id="2147484117" r:id="rId72"/>
    <p:sldLayoutId id="2147484116" r:id="rId73"/>
    <p:sldLayoutId id="2147484115" r:id="rId74"/>
    <p:sldLayoutId id="2147484114" r:id="rId75"/>
    <p:sldLayoutId id="2147484102" r:id="rId76"/>
    <p:sldLayoutId id="2147484101" r:id="rId77"/>
    <p:sldLayoutId id="2147484096" r:id="rId78"/>
    <p:sldLayoutId id="2147484095" r:id="rId79"/>
    <p:sldLayoutId id="2147484094" r:id="rId80"/>
    <p:sldLayoutId id="2147484093" r:id="rId81"/>
    <p:sldLayoutId id="2147484092" r:id="rId82"/>
    <p:sldLayoutId id="2147484091" r:id="rId83"/>
    <p:sldLayoutId id="2147484090" r:id="rId84"/>
    <p:sldLayoutId id="2147484089" r:id="rId85"/>
    <p:sldLayoutId id="2147484088" r:id="rId86"/>
    <p:sldLayoutId id="2147484087" r:id="rId87"/>
    <p:sldLayoutId id="2147484086" r:id="rId88"/>
    <p:sldLayoutId id="2147484085" r:id="rId89"/>
    <p:sldLayoutId id="2147484080" r:id="rId90"/>
    <p:sldLayoutId id="2147484079" r:id="rId91"/>
    <p:sldLayoutId id="2147484078" r:id="rId92"/>
    <p:sldLayoutId id="2147484077" r:id="rId93"/>
    <p:sldLayoutId id="2147484076" r:id="rId94"/>
    <p:sldLayoutId id="2147484075" r:id="rId95"/>
    <p:sldLayoutId id="2147484074" r:id="rId96"/>
    <p:sldLayoutId id="2147484073" r:id="rId97"/>
    <p:sldLayoutId id="2147484072" r:id="rId98"/>
    <p:sldLayoutId id="2147484071" r:id="rId99"/>
    <p:sldLayoutId id="2147484070" r:id="rId100"/>
    <p:sldLayoutId id="2147484069" r:id="rId101"/>
    <p:sldLayoutId id="2147484068" r:id="rId102"/>
    <p:sldLayoutId id="2147484067" r:id="rId103"/>
    <p:sldLayoutId id="2147484066" r:id="rId104"/>
    <p:sldLayoutId id="2147484065" r:id="rId105"/>
    <p:sldLayoutId id="2147484054" r:id="rId106"/>
    <p:sldLayoutId id="2147484053" r:id="rId107"/>
    <p:sldLayoutId id="2147484052" r:id="rId108"/>
    <p:sldLayoutId id="2147484051" r:id="rId109"/>
    <p:sldLayoutId id="2147484050" r:id="rId110"/>
    <p:sldLayoutId id="2147484049" r:id="rId111"/>
    <p:sldLayoutId id="2147484048" r:id="rId112"/>
    <p:sldLayoutId id="2147484047" r:id="rId113"/>
    <p:sldLayoutId id="2147484046" r:id="rId114"/>
    <p:sldLayoutId id="2147484045" r:id="rId115"/>
    <p:sldLayoutId id="2147484044" r:id="rId116"/>
    <p:sldLayoutId id="2147484043" r:id="rId117"/>
    <p:sldLayoutId id="2147484042" r:id="rId118"/>
    <p:sldLayoutId id="2147484041" r:id="rId119"/>
    <p:sldLayoutId id="2147484040" r:id="rId120"/>
    <p:sldLayoutId id="2147484039" r:id="rId121"/>
    <p:sldLayoutId id="2147484038" r:id="rId122"/>
    <p:sldLayoutId id="2147484037" r:id="rId123"/>
    <p:sldLayoutId id="2147484036" r:id="rId124"/>
    <p:sldLayoutId id="2147484035" r:id="rId125"/>
    <p:sldLayoutId id="2147484034" r:id="rId126"/>
    <p:sldLayoutId id="2147484028" r:id="rId127"/>
    <p:sldLayoutId id="2147484027" r:id="rId128"/>
    <p:sldLayoutId id="2147484026" r:id="rId129"/>
    <p:sldLayoutId id="2147484025" r:id="rId130"/>
    <p:sldLayoutId id="2147484024" r:id="rId131"/>
    <p:sldLayoutId id="2147484023" r:id="rId132"/>
    <p:sldLayoutId id="2147484022" r:id="rId133"/>
    <p:sldLayoutId id="2147484021" r:id="rId134"/>
    <p:sldLayoutId id="2147484020" r:id="rId135"/>
    <p:sldLayoutId id="2147484019" r:id="rId136"/>
    <p:sldLayoutId id="2147484018" r:id="rId137"/>
    <p:sldLayoutId id="2147484017" r:id="rId138"/>
    <p:sldLayoutId id="2147484016" r:id="rId139"/>
    <p:sldLayoutId id="2147484015" r:id="rId140"/>
    <p:sldLayoutId id="2147484014" r:id="rId141"/>
    <p:sldLayoutId id="2147484013" r:id="rId142"/>
    <p:sldLayoutId id="2147484012" r:id="rId143"/>
    <p:sldLayoutId id="2147484011" r:id="rId144"/>
    <p:sldLayoutId id="2147484010" r:id="rId145"/>
    <p:sldLayoutId id="2147484009" r:id="rId146"/>
    <p:sldLayoutId id="2147484008" r:id="rId147"/>
    <p:sldLayoutId id="2147484007" r:id="rId148"/>
    <p:sldLayoutId id="2147484006" r:id="rId149"/>
    <p:sldLayoutId id="2147484005" r:id="rId150"/>
    <p:sldLayoutId id="2147484004" r:id="rId151"/>
    <p:sldLayoutId id="2147484003" r:id="rId152"/>
    <p:sldLayoutId id="2147484002" r:id="rId153"/>
    <p:sldLayoutId id="2147484001" r:id="rId154"/>
    <p:sldLayoutId id="2147483966" r:id="rId155"/>
    <p:sldLayoutId id="2147483965" r:id="rId156"/>
    <p:sldLayoutId id="2147483964" r:id="rId157"/>
    <p:sldLayoutId id="2147483963" r:id="rId158"/>
    <p:sldLayoutId id="2147483962" r:id="rId159"/>
    <p:sldLayoutId id="2147483961" r:id="rId160"/>
    <p:sldLayoutId id="2147483960" r:id="rId161"/>
    <p:sldLayoutId id="2147483959" r:id="rId162"/>
    <p:sldLayoutId id="2147483958" r:id="rId163"/>
    <p:sldLayoutId id="2147483957" r:id="rId164"/>
    <p:sldLayoutId id="2147483956" r:id="rId165"/>
    <p:sldLayoutId id="2147483955" r:id="rId166"/>
    <p:sldLayoutId id="2147483954" r:id="rId167"/>
    <p:sldLayoutId id="2147483953" r:id="rId168"/>
    <p:sldLayoutId id="2147483952" r:id="rId169"/>
    <p:sldLayoutId id="2147483951" r:id="rId170"/>
    <p:sldLayoutId id="2147483950" r:id="rId171"/>
    <p:sldLayoutId id="2147483949" r:id="rId172"/>
    <p:sldLayoutId id="2147483948" r:id="rId173"/>
    <p:sldLayoutId id="2147483947" r:id="rId174"/>
    <p:sldLayoutId id="2147483946" r:id="rId175"/>
    <p:sldLayoutId id="2147483945" r:id="rId176"/>
    <p:sldLayoutId id="2147483944" r:id="rId177"/>
    <p:sldLayoutId id="2147483943" r:id="rId178"/>
    <p:sldLayoutId id="2147483942" r:id="rId179"/>
    <p:sldLayoutId id="2147483941" r:id="rId180"/>
    <p:sldLayoutId id="2147483940" r:id="rId181"/>
    <p:sldLayoutId id="2147483939" r:id="rId182"/>
    <p:sldLayoutId id="2147483938" r:id="rId183"/>
    <p:sldLayoutId id="2147483937" r:id="rId184"/>
    <p:sldLayoutId id="2147483936" r:id="rId185"/>
    <p:sldLayoutId id="2147483935" r:id="rId186"/>
    <p:sldLayoutId id="2147483934" r:id="rId187"/>
    <p:sldLayoutId id="2147483933" r:id="rId188"/>
    <p:sldLayoutId id="2147483932" r:id="rId189"/>
    <p:sldLayoutId id="2147483931" r:id="rId190"/>
    <p:sldLayoutId id="2147483930" r:id="rId191"/>
    <p:sldLayoutId id="2147483929" r:id="rId192"/>
    <p:sldLayoutId id="2147483928" r:id="rId193"/>
    <p:sldLayoutId id="2147483927" r:id="rId194"/>
    <p:sldLayoutId id="2147483926" r:id="rId195"/>
    <p:sldLayoutId id="2147483925" r:id="rId196"/>
    <p:sldLayoutId id="2147483924" r:id="rId197"/>
    <p:sldLayoutId id="2147483923" r:id="rId198"/>
    <p:sldLayoutId id="2147483922" r:id="rId199"/>
    <p:sldLayoutId id="2147483921" r:id="rId200"/>
    <p:sldLayoutId id="2147483920" r:id="rId201"/>
    <p:sldLayoutId id="2147483919" r:id="rId202"/>
    <p:sldLayoutId id="2147483918" r:id="rId203"/>
    <p:sldLayoutId id="2147483917" r:id="rId204"/>
    <p:sldLayoutId id="2147483916" r:id="rId205"/>
    <p:sldLayoutId id="2147483915" r:id="rId206"/>
    <p:sldLayoutId id="2147483914" r:id="rId207"/>
    <p:sldLayoutId id="2147483913" r:id="rId208"/>
    <p:sldLayoutId id="2147483912" r:id="rId209"/>
    <p:sldLayoutId id="2147483911" r:id="rId210"/>
    <p:sldLayoutId id="2147483910" r:id="rId211"/>
    <p:sldLayoutId id="2147483909" r:id="rId212"/>
    <p:sldLayoutId id="2147483908" r:id="rId213"/>
    <p:sldLayoutId id="2147483907" r:id="rId214"/>
    <p:sldLayoutId id="2147483906" r:id="rId215"/>
    <p:sldLayoutId id="2147483905" r:id="rId216"/>
    <p:sldLayoutId id="2147483904" r:id="rId217"/>
    <p:sldLayoutId id="2147483903" r:id="rId218"/>
    <p:sldLayoutId id="2147483902" r:id="rId219"/>
    <p:sldLayoutId id="2147483901" r:id="rId220"/>
    <p:sldLayoutId id="2147483900" r:id="rId221"/>
    <p:sldLayoutId id="2147483899" r:id="rId222"/>
    <p:sldLayoutId id="2147483898" r:id="rId223"/>
    <p:sldLayoutId id="2147483897" r:id="rId224"/>
    <p:sldLayoutId id="2147483896" r:id="rId225"/>
    <p:sldLayoutId id="2147483895" r:id="rId226"/>
    <p:sldLayoutId id="2147483894" r:id="rId227"/>
    <p:sldLayoutId id="2147483893" r:id="rId228"/>
    <p:sldLayoutId id="2147483892" r:id="rId229"/>
    <p:sldLayoutId id="2147483891" r:id="rId230"/>
    <p:sldLayoutId id="2147483890" r:id="rId231"/>
    <p:sldLayoutId id="2147483889" r:id="rId232"/>
    <p:sldLayoutId id="2147483888" r:id="rId233"/>
    <p:sldLayoutId id="2147483887" r:id="rId234"/>
    <p:sldLayoutId id="2147483886" r:id="rId235"/>
    <p:sldLayoutId id="2147483885" r:id="rId236"/>
    <p:sldLayoutId id="2147483884" r:id="rId237"/>
    <p:sldLayoutId id="2147483883" r:id="rId238"/>
    <p:sldLayoutId id="2147483882" r:id="rId239"/>
    <p:sldLayoutId id="2147483881" r:id="rId240"/>
    <p:sldLayoutId id="2147483880" r:id="rId241"/>
    <p:sldLayoutId id="2147483879" r:id="rId242"/>
    <p:sldLayoutId id="2147483878" r:id="rId243"/>
    <p:sldLayoutId id="2147483877" r:id="rId244"/>
    <p:sldLayoutId id="2147483876" r:id="rId245"/>
    <p:sldLayoutId id="2147483875" r:id="rId246"/>
    <p:sldLayoutId id="2147483874" r:id="rId247"/>
    <p:sldLayoutId id="2147483873" r:id="rId248"/>
    <p:sldLayoutId id="2147483872" r:id="rId249"/>
    <p:sldLayoutId id="2147483871" r:id="rId250"/>
    <p:sldLayoutId id="2147483870" r:id="rId251"/>
    <p:sldLayoutId id="2147483869" r:id="rId252"/>
    <p:sldLayoutId id="2147483868" r:id="rId253"/>
    <p:sldLayoutId id="2147483867" r:id="rId254"/>
    <p:sldLayoutId id="2147483866" r:id="rId255"/>
    <p:sldLayoutId id="2147483865" r:id="rId256"/>
    <p:sldLayoutId id="2147483864" r:id="rId257"/>
    <p:sldLayoutId id="2147483863" r:id="rId258"/>
    <p:sldLayoutId id="2147483862" r:id="rId259"/>
    <p:sldLayoutId id="2147483861" r:id="rId260"/>
    <p:sldLayoutId id="2147483860" r:id="rId261"/>
    <p:sldLayoutId id="2147483859" r:id="rId262"/>
    <p:sldLayoutId id="2147483858" r:id="rId263"/>
    <p:sldLayoutId id="2147483857" r:id="rId264"/>
    <p:sldLayoutId id="2147483856" r:id="rId265"/>
    <p:sldLayoutId id="2147483855" r:id="rId266"/>
    <p:sldLayoutId id="2147483854" r:id="rId267"/>
    <p:sldLayoutId id="2147483853" r:id="rId268"/>
    <p:sldLayoutId id="2147483852" r:id="rId269"/>
    <p:sldLayoutId id="2147483851" r:id="rId270"/>
    <p:sldLayoutId id="2147483850" r:id="rId271"/>
    <p:sldLayoutId id="2147483849" r:id="rId272"/>
    <p:sldLayoutId id="2147483848" r:id="rId273"/>
    <p:sldLayoutId id="2147483847" r:id="rId274"/>
    <p:sldLayoutId id="2147483846" r:id="rId275"/>
    <p:sldLayoutId id="2147483845" r:id="rId276"/>
    <p:sldLayoutId id="2147483844" r:id="rId277"/>
    <p:sldLayoutId id="2147483834" r:id="rId278"/>
    <p:sldLayoutId id="2147483835" r:id="rId279"/>
    <p:sldLayoutId id="2147483836" r:id="rId280"/>
    <p:sldLayoutId id="2147483837" r:id="rId281"/>
    <p:sldLayoutId id="2147483838" r:id="rId282"/>
    <p:sldLayoutId id="2147483839" r:id="rId283"/>
    <p:sldLayoutId id="2147483840" r:id="rId284"/>
    <p:sldLayoutId id="2147483841" r:id="rId285"/>
    <p:sldLayoutId id="2147483842" r:id="rId286"/>
    <p:sldLayoutId id="2147483967" r:id="rId287"/>
    <p:sldLayoutId id="2147484221" r:id="rId288"/>
    <p:sldLayoutId id="2147484218" r:id="rId289"/>
    <p:sldLayoutId id="2147484217" r:id="rId290"/>
    <p:sldLayoutId id="2147484216" r:id="rId291"/>
    <p:sldLayoutId id="2147484215" r:id="rId292"/>
    <p:sldLayoutId id="2147484214" r:id="rId293"/>
    <p:sldLayoutId id="2147484213" r:id="rId294"/>
    <p:sldLayoutId id="2147484212" r:id="rId295"/>
    <p:sldLayoutId id="2147484211" r:id="rId296"/>
    <p:sldLayoutId id="2147484210" r:id="rId297"/>
    <p:sldLayoutId id="2147484209" r:id="rId298"/>
    <p:sldLayoutId id="2147484208" r:id="rId299"/>
    <p:sldLayoutId id="2147484207" r:id="rId300"/>
    <p:sldLayoutId id="2147484206" r:id="rId301"/>
    <p:sldLayoutId id="2147484205" r:id="rId302"/>
    <p:sldLayoutId id="2147484196" r:id="rId303"/>
    <p:sldLayoutId id="2147484195" r:id="rId304"/>
    <p:sldLayoutId id="2147484194" r:id="rId305"/>
    <p:sldLayoutId id="2147484193" r:id="rId306"/>
    <p:sldLayoutId id="2147484192" r:id="rId307"/>
    <p:sldLayoutId id="2147484191" r:id="rId308"/>
    <p:sldLayoutId id="2147484190" r:id="rId309"/>
    <p:sldLayoutId id="2147484189" r:id="rId310"/>
    <p:sldLayoutId id="2147484188" r:id="rId311"/>
    <p:sldLayoutId id="2147484187" r:id="rId312"/>
    <p:sldLayoutId id="2147484156" r:id="rId313"/>
    <p:sldLayoutId id="2147484153" r:id="rId314"/>
    <p:sldLayoutId id="2147484152" r:id="rId315"/>
    <p:sldLayoutId id="2147484151" r:id="rId316"/>
    <p:sldLayoutId id="2147484148" r:id="rId317"/>
    <p:sldLayoutId id="2147484147" r:id="rId318"/>
    <p:sldLayoutId id="2147484146" r:id="rId319"/>
    <p:sldLayoutId id="2147484136" r:id="rId320"/>
    <p:sldLayoutId id="2147484135" r:id="rId321"/>
    <p:sldLayoutId id="2147484134" r:id="rId322"/>
    <p:sldLayoutId id="2147484133" r:id="rId323"/>
    <p:sldLayoutId id="2147484132" r:id="rId324"/>
    <p:sldLayoutId id="2147484131" r:id="rId325"/>
    <p:sldLayoutId id="2147484130" r:id="rId326"/>
    <p:sldLayoutId id="2147484113" r:id="rId327"/>
    <p:sldLayoutId id="2147484112" r:id="rId328"/>
    <p:sldLayoutId id="2147484111" r:id="rId329"/>
    <p:sldLayoutId id="2147484110" r:id="rId330"/>
    <p:sldLayoutId id="2147484109" r:id="rId331"/>
    <p:sldLayoutId id="2147484108" r:id="rId332"/>
    <p:sldLayoutId id="2147484107" r:id="rId333"/>
    <p:sldLayoutId id="2147484106" r:id="rId334"/>
    <p:sldLayoutId id="2147484105" r:id="rId335"/>
    <p:sldLayoutId id="2147484104" r:id="rId336"/>
    <p:sldLayoutId id="2147484103" r:id="rId337"/>
    <p:sldLayoutId id="2147484100" r:id="rId338"/>
    <p:sldLayoutId id="2147484099" r:id="rId339"/>
    <p:sldLayoutId id="2147484098" r:id="rId340"/>
    <p:sldLayoutId id="2147484097" r:id="rId341"/>
    <p:sldLayoutId id="2147484084" r:id="rId342"/>
    <p:sldLayoutId id="2147484083" r:id="rId343"/>
    <p:sldLayoutId id="2147484082" r:id="rId344"/>
    <p:sldLayoutId id="2147484081" r:id="rId345"/>
    <p:sldLayoutId id="2147484064" r:id="rId346"/>
    <p:sldLayoutId id="2147484063" r:id="rId347"/>
    <p:sldLayoutId id="2147484062" r:id="rId348"/>
    <p:sldLayoutId id="2147484061" r:id="rId349"/>
    <p:sldLayoutId id="2147484060" r:id="rId350"/>
    <p:sldLayoutId id="2147484059" r:id="rId351"/>
    <p:sldLayoutId id="2147484058" r:id="rId352"/>
    <p:sldLayoutId id="2147484057" r:id="rId353"/>
    <p:sldLayoutId id="2147484056" r:id="rId354"/>
    <p:sldLayoutId id="2147484055" r:id="rId355"/>
    <p:sldLayoutId id="2147484033" r:id="rId356"/>
    <p:sldLayoutId id="2147484032" r:id="rId357"/>
    <p:sldLayoutId id="2147484031" r:id="rId358"/>
    <p:sldLayoutId id="2147484030" r:id="rId359"/>
    <p:sldLayoutId id="2147484029" r:id="rId360"/>
    <p:sldLayoutId id="2147484000" r:id="rId361"/>
    <p:sldLayoutId id="2147483999" r:id="rId362"/>
    <p:sldLayoutId id="2147483998" r:id="rId363"/>
    <p:sldLayoutId id="2147483997" r:id="rId364"/>
    <p:sldLayoutId id="2147483996" r:id="rId365"/>
    <p:sldLayoutId id="2147483995" r:id="rId366"/>
    <p:sldLayoutId id="2147483994" r:id="rId367"/>
    <p:sldLayoutId id="2147483993" r:id="rId368"/>
    <p:sldLayoutId id="2147483992" r:id="rId369"/>
    <p:sldLayoutId id="2147483991" r:id="rId370"/>
    <p:sldLayoutId id="2147483990" r:id="rId371"/>
    <p:sldLayoutId id="2147483989" r:id="rId372"/>
    <p:sldLayoutId id="2147483988" r:id="rId373"/>
    <p:sldLayoutId id="2147483987" r:id="rId374"/>
    <p:sldLayoutId id="2147483986" r:id="rId375"/>
    <p:sldLayoutId id="2147483985" r:id="rId376"/>
    <p:sldLayoutId id="2147483984" r:id="rId377"/>
    <p:sldLayoutId id="2147483983" r:id="rId378"/>
    <p:sldLayoutId id="2147483982" r:id="rId379"/>
    <p:sldLayoutId id="2147483981" r:id="rId380"/>
    <p:sldLayoutId id="2147483980" r:id="rId381"/>
    <p:sldLayoutId id="2147483979" r:id="rId382"/>
    <p:sldLayoutId id="2147483978" r:id="rId383"/>
    <p:sldLayoutId id="2147483977" r:id="rId384"/>
    <p:sldLayoutId id="2147483976" r:id="rId385"/>
    <p:sldLayoutId id="2147483975" r:id="rId386"/>
    <p:sldLayoutId id="2147483974" r:id="rId387"/>
    <p:sldLayoutId id="2147483973" r:id="rId388"/>
    <p:sldLayoutId id="2147483972" r:id="rId389"/>
    <p:sldLayoutId id="2147483971" r:id="rId390"/>
    <p:sldLayoutId id="2147483970" r:id="rId391"/>
    <p:sldLayoutId id="2147483969" r:id="rId392"/>
    <p:sldLayoutId id="2147483968" r:id="rId393"/>
    <p:sldLayoutId id="2147484226" r:id="rId39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2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3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4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5.xml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8.xml"/><Relationship Id="rId5" Type="http://schemas.openxmlformats.org/officeDocument/2006/relationships/image" Target="file:///C:\Program%20Files\Inknoe%20ClassPoint\Images\multiple_choice_without%20result_default_cm.png" TargetMode="Externa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7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file:///C:\Program%20Files\Inknoe%20ClassPoint\Images\multiple_choice_without%20result_default_cm.png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04800" y="152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-76200" y="228600"/>
            <a:ext cx="1021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/>
          <a:lstStyle/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TRƯỜNG ĐẠI HỌC KINH TẾ KỸ THUẬT CÔNG NGHIỆP</a:t>
            </a:r>
          </a:p>
          <a:p>
            <a:pPr>
              <a:defRPr/>
            </a:pP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Khoa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Nghệ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Tin</a:t>
            </a:r>
          </a:p>
          <a:p>
            <a:pPr>
              <a:defRPr/>
            </a:pP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-------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/>
              </a:rPr>
              <a:t></a:t>
            </a:r>
            <a:r>
              <a:rPr lang="en-US" sz="18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524000" y="1235344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4000" b="1" kern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Phần 2. NN lập trình C++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hape 43"/>
          <p:cNvSpPr txBox="1">
            <a:spLocks/>
          </p:cNvSpPr>
          <p:nvPr/>
        </p:nvSpPr>
        <p:spPr bwMode="auto">
          <a:xfrm>
            <a:off x="3109605" y="2183722"/>
            <a:ext cx="603439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vi-VN" sz="3600" b="1" kern="0" smtClean="0">
                <a:solidFill>
                  <a:schemeClr val="bg1"/>
                </a:solidFill>
              </a:rPr>
              <a:t>CHƯƠNG </a:t>
            </a:r>
            <a:r>
              <a:rPr lang="en-US" sz="3600" b="1" kern="0">
                <a:solidFill>
                  <a:schemeClr val="bg1"/>
                </a:solidFill>
              </a:rPr>
              <a:t>8</a:t>
            </a:r>
            <a:endParaRPr lang="vi-VN" sz="3600" b="1" kern="0" dirty="0" smtClean="0">
              <a:solidFill>
                <a:schemeClr val="bg1"/>
              </a:solidFill>
            </a:endParaRPr>
          </a:p>
          <a:p>
            <a:pPr marL="0" indent="0" algn="ctr">
              <a:spcBef>
                <a:spcPts val="900"/>
              </a:spcBef>
              <a:buFont typeface="Wingdings" pitchFamily="2" charset="2"/>
              <a:buNone/>
              <a:defRPr sz="4000" b="1">
                <a:solidFill>
                  <a:srgbClr val="260026"/>
                </a:solidFill>
              </a:defRPr>
            </a:pPr>
            <a:r>
              <a:rPr lang="en-US" sz="3600" b="1" kern="0" smtClean="0">
                <a:solidFill>
                  <a:schemeClr val="bg1"/>
                </a:solidFill>
              </a:rPr>
              <a:t>HÀM (FUNCTION)</a:t>
            </a:r>
            <a:endParaRPr lang="vi-VN" sz="3600" b="1" kern="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"/>
            <a:ext cx="1610578" cy="1598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4397" y="23241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685800" y="1295400"/>
                </a:moveTo>
                <a:lnTo>
                  <a:pt x="616699" y="1292933"/>
                </a:lnTo>
                <a:lnTo>
                  <a:pt x="552336" y="1285859"/>
                </a:lnTo>
                <a:lnTo>
                  <a:pt x="494090" y="1274665"/>
                </a:lnTo>
                <a:lnTo>
                  <a:pt x="443341" y="1259840"/>
                </a:lnTo>
                <a:lnTo>
                  <a:pt x="401467" y="1241871"/>
                </a:lnTo>
                <a:lnTo>
                  <a:pt x="349867" y="1198457"/>
                </a:lnTo>
                <a:lnTo>
                  <a:pt x="342900" y="1173988"/>
                </a:lnTo>
                <a:lnTo>
                  <a:pt x="342900" y="769112"/>
                </a:lnTo>
                <a:lnTo>
                  <a:pt x="335932" y="744642"/>
                </a:lnTo>
                <a:lnTo>
                  <a:pt x="284332" y="701228"/>
                </a:lnTo>
                <a:lnTo>
                  <a:pt x="242458" y="683260"/>
                </a:lnTo>
                <a:lnTo>
                  <a:pt x="191709" y="668434"/>
                </a:lnTo>
                <a:lnTo>
                  <a:pt x="133463" y="657240"/>
                </a:lnTo>
                <a:lnTo>
                  <a:pt x="69100" y="650166"/>
                </a:lnTo>
                <a:lnTo>
                  <a:pt x="0" y="647700"/>
                </a:lnTo>
                <a:lnTo>
                  <a:pt x="69100" y="645233"/>
                </a:lnTo>
                <a:lnTo>
                  <a:pt x="133463" y="638159"/>
                </a:lnTo>
                <a:lnTo>
                  <a:pt x="191709" y="626965"/>
                </a:lnTo>
                <a:lnTo>
                  <a:pt x="242458" y="612139"/>
                </a:lnTo>
                <a:lnTo>
                  <a:pt x="284332" y="594171"/>
                </a:lnTo>
                <a:lnTo>
                  <a:pt x="335932" y="550757"/>
                </a:lnTo>
                <a:lnTo>
                  <a:pt x="342900" y="526288"/>
                </a:lnTo>
                <a:lnTo>
                  <a:pt x="342900" y="121412"/>
                </a:lnTo>
                <a:lnTo>
                  <a:pt x="349867" y="96942"/>
                </a:lnTo>
                <a:lnTo>
                  <a:pt x="401467" y="53528"/>
                </a:lnTo>
                <a:lnTo>
                  <a:pt x="443341" y="35560"/>
                </a:lnTo>
                <a:lnTo>
                  <a:pt x="494090" y="20734"/>
                </a:lnTo>
                <a:lnTo>
                  <a:pt x="552336" y="9540"/>
                </a:lnTo>
                <a:lnTo>
                  <a:pt x="616699" y="2466"/>
                </a:lnTo>
                <a:lnTo>
                  <a:pt x="685800" y="0"/>
                </a:lnTo>
              </a:path>
            </a:pathLst>
          </a:custGeom>
          <a:ln w="5791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05" y="2761589"/>
            <a:ext cx="3001010" cy="408445"/>
          </a:xfrm>
          <a:prstGeom prst="rect">
            <a:avLst/>
          </a:prstGeom>
          <a:solidFill>
            <a:srgbClr val="FF33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lang="en-US" i="1" spc="-5" smtClean="0">
                <a:solidFill>
                  <a:srgbClr val="002060"/>
                </a:solidFill>
                <a:latin typeface="Arial"/>
                <a:cs typeface="Arial"/>
              </a:rPr>
              <a:t>Định nghĩa hàm</a:t>
            </a:r>
            <a:endParaRPr sz="2400">
              <a:solidFill>
                <a:srgbClr val="00206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2444" y="5329429"/>
            <a:ext cx="3076956" cy="385572"/>
            <a:chOff x="3552444" y="5329428"/>
            <a:chExt cx="2700655" cy="520065"/>
          </a:xfrm>
        </p:grpSpPr>
        <p:sp>
          <p:nvSpPr>
            <p:cNvPr id="5" name="object 5"/>
            <p:cNvSpPr/>
            <p:nvPr/>
          </p:nvSpPr>
          <p:spPr>
            <a:xfrm>
              <a:off x="4343400" y="5334000"/>
              <a:ext cx="1905000" cy="486409"/>
            </a:xfrm>
            <a:custGeom>
              <a:avLst/>
              <a:gdLst/>
              <a:ahLst/>
              <a:cxnLst/>
              <a:rect l="l" t="t" r="r" b="b"/>
              <a:pathLst>
                <a:path w="1905000" h="486410">
                  <a:moveTo>
                    <a:pt x="1905000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1905000" y="48615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0" y="5334000"/>
              <a:ext cx="1905000" cy="486409"/>
            </a:xfrm>
            <a:custGeom>
              <a:avLst/>
              <a:gdLst/>
              <a:ahLst/>
              <a:cxnLst/>
              <a:rect l="l" t="t" r="r" b="b"/>
              <a:pathLst>
                <a:path w="1905000" h="486410">
                  <a:moveTo>
                    <a:pt x="0" y="486156"/>
                  </a:moveTo>
                  <a:lnTo>
                    <a:pt x="1905000" y="486156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4861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5394960"/>
              <a:ext cx="762000" cy="425450"/>
            </a:xfrm>
            <a:custGeom>
              <a:avLst/>
              <a:gdLst/>
              <a:ahLst/>
              <a:cxnLst/>
              <a:rect l="l" t="t" r="r" b="b"/>
              <a:pathLst>
                <a:path w="762000" h="425450">
                  <a:moveTo>
                    <a:pt x="762000" y="425195"/>
                  </a:moveTo>
                  <a:lnTo>
                    <a:pt x="685209" y="424476"/>
                  </a:lnTo>
                  <a:lnTo>
                    <a:pt x="613689" y="422411"/>
                  </a:lnTo>
                  <a:lnTo>
                    <a:pt x="548971" y="419145"/>
                  </a:lnTo>
                  <a:lnTo>
                    <a:pt x="492585" y="414818"/>
                  </a:lnTo>
                  <a:lnTo>
                    <a:pt x="446063" y="409574"/>
                  </a:lnTo>
                  <a:lnTo>
                    <a:pt x="388739" y="396904"/>
                  </a:lnTo>
                  <a:lnTo>
                    <a:pt x="381000" y="389762"/>
                  </a:lnTo>
                  <a:lnTo>
                    <a:pt x="381000" y="248030"/>
                  </a:lnTo>
                  <a:lnTo>
                    <a:pt x="373260" y="240889"/>
                  </a:lnTo>
                  <a:lnTo>
                    <a:pt x="315936" y="228219"/>
                  </a:lnTo>
                  <a:lnTo>
                    <a:pt x="269414" y="222975"/>
                  </a:lnTo>
                  <a:lnTo>
                    <a:pt x="213028" y="218648"/>
                  </a:lnTo>
                  <a:lnTo>
                    <a:pt x="148310" y="215382"/>
                  </a:lnTo>
                  <a:lnTo>
                    <a:pt x="76790" y="213317"/>
                  </a:lnTo>
                  <a:lnTo>
                    <a:pt x="0" y="212597"/>
                  </a:lnTo>
                  <a:lnTo>
                    <a:pt x="76790" y="211878"/>
                  </a:lnTo>
                  <a:lnTo>
                    <a:pt x="148310" y="209813"/>
                  </a:lnTo>
                  <a:lnTo>
                    <a:pt x="213028" y="206547"/>
                  </a:lnTo>
                  <a:lnTo>
                    <a:pt x="269414" y="202220"/>
                  </a:lnTo>
                  <a:lnTo>
                    <a:pt x="315936" y="196976"/>
                  </a:lnTo>
                  <a:lnTo>
                    <a:pt x="373260" y="184306"/>
                  </a:lnTo>
                  <a:lnTo>
                    <a:pt x="381000" y="177164"/>
                  </a:lnTo>
                  <a:lnTo>
                    <a:pt x="381000" y="35432"/>
                  </a:lnTo>
                  <a:lnTo>
                    <a:pt x="388739" y="28295"/>
                  </a:lnTo>
                  <a:lnTo>
                    <a:pt x="446063" y="15626"/>
                  </a:lnTo>
                  <a:lnTo>
                    <a:pt x="492585" y="10382"/>
                  </a:lnTo>
                  <a:lnTo>
                    <a:pt x="548971" y="6054"/>
                  </a:lnTo>
                  <a:lnTo>
                    <a:pt x="613689" y="2786"/>
                  </a:lnTo>
                  <a:lnTo>
                    <a:pt x="685209" y="720"/>
                  </a:lnTo>
                  <a:lnTo>
                    <a:pt x="762000" y="0"/>
                  </a:lnTo>
                </a:path>
              </a:pathLst>
            </a:custGeom>
            <a:ln w="57911">
              <a:solidFill>
                <a:srgbClr val="FAD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200" y="5394959"/>
            <a:ext cx="2667000" cy="409085"/>
          </a:xfrm>
          <a:prstGeom prst="rect">
            <a:avLst/>
          </a:prstGeom>
          <a:solidFill>
            <a:srgbClr val="FADF52"/>
          </a:solidFill>
        </p:spPr>
        <p:txBody>
          <a:bodyPr vert="horz" wrap="square" lIns="0" tIns="39369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309"/>
              </a:spcBef>
            </a:pPr>
            <a:r>
              <a:rPr lang="en-US" sz="2400" i="1" spc="-5" smtClean="0">
                <a:solidFill>
                  <a:srgbClr val="002060"/>
                </a:solidFill>
                <a:latin typeface="Arial"/>
                <a:cs typeface="Arial"/>
              </a:rPr>
              <a:t>Lời gọi hàm</a:t>
            </a:r>
            <a:endParaRPr sz="24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0197" y="2362659"/>
            <a:ext cx="4372610" cy="1218282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890" algn="l">
              <a:lnSpc>
                <a:spcPts val="2290"/>
              </a:lnSpc>
            </a:pPr>
            <a:r>
              <a:rPr sz="2000" b="1" spc="-5">
                <a:solidFill>
                  <a:srgbClr val="002060"/>
                </a:solidFill>
                <a:latin typeface="Courier New"/>
                <a:cs typeface="Courier New"/>
              </a:rPr>
              <a:t>void</a:t>
            </a:r>
            <a:r>
              <a:rPr sz="2000" b="1" spc="-1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2000" b="1" spc="-15" smtClean="0">
                <a:solidFill>
                  <a:srgbClr val="002060"/>
                </a:solidFill>
                <a:latin typeface="Courier New"/>
                <a:cs typeface="Courier New"/>
              </a:rPr>
              <a:t>print</a:t>
            </a:r>
            <a:r>
              <a:rPr lang="en-US"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H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ello</a:t>
            </a:r>
            <a:r>
              <a:rPr sz="2000" b="1" spc="-1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mtClean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35890" algn="l">
              <a:lnSpc>
                <a:spcPct val="100000"/>
              </a:lnSpc>
            </a:pPr>
            <a:r>
              <a:rPr sz="20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41325" algn="l">
              <a:lnSpc>
                <a:spcPct val="100000"/>
              </a:lnSpc>
            </a:pPr>
            <a:r>
              <a:rPr lang="en-US" sz="2000" b="1" spc="-5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out&lt;&lt;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“Hello</a:t>
            </a:r>
            <a:r>
              <a:rPr sz="2000" b="1" spc="-3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World!\</a:t>
            </a:r>
            <a:r>
              <a:rPr sz="2000" b="1" spc="-5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”;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35890" algn="l">
              <a:lnSpc>
                <a:spcPct val="100000"/>
              </a:lnSpc>
            </a:pPr>
            <a:r>
              <a:rPr sz="20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600" y="1219200"/>
            <a:ext cx="4876800" cy="510973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2880" algn="l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#</a:t>
            </a:r>
            <a:r>
              <a:rPr sz="2000" b="1" spc="-5">
                <a:solidFill>
                  <a:srgbClr val="002060"/>
                </a:solidFill>
                <a:latin typeface="Courier New"/>
                <a:cs typeface="Courier New"/>
              </a:rPr>
              <a:t>include</a:t>
            </a:r>
            <a:r>
              <a:rPr sz="2000" b="1" spc="-4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&lt;io</a:t>
            </a:r>
            <a:r>
              <a:rPr lang="en-US"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stream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.h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&gt;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25"/>
              </a:spcBef>
            </a:pPr>
            <a:endParaRPr sz="21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82880" algn="l">
              <a:lnSpc>
                <a:spcPct val="100000"/>
              </a:lnSpc>
            </a:pPr>
            <a:r>
              <a:rPr sz="20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i="1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Function</a:t>
            </a:r>
            <a:r>
              <a:rPr sz="20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prints</a:t>
            </a:r>
            <a:r>
              <a:rPr sz="20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20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greeting</a:t>
            </a:r>
            <a:endParaRPr sz="2000">
              <a:solidFill>
                <a:srgbClr val="00B05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22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220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22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22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22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20"/>
              </a:spcBef>
            </a:pPr>
            <a:endParaRPr sz="235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82880" algn="l">
              <a:lnSpc>
                <a:spcPct val="100000"/>
              </a:lnSpc>
            </a:pPr>
            <a:r>
              <a:rPr sz="18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800" b="1" i="1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Calling</a:t>
            </a:r>
            <a:r>
              <a:rPr sz="1800" b="1" i="1" spc="-4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1800" b="1" i="1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greeting</a:t>
            </a:r>
            <a:r>
              <a:rPr sz="1800" b="1" i="1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0B050"/>
                </a:solidFill>
                <a:latin typeface="Courier New"/>
                <a:cs typeface="Courier New"/>
              </a:rPr>
              <a:t>function</a:t>
            </a:r>
            <a:endParaRPr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5"/>
              </a:spcBef>
            </a:pPr>
            <a:endParaRPr sz="185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82880" algn="l">
              <a:lnSpc>
                <a:spcPct val="100000"/>
              </a:lnSpc>
            </a:pPr>
            <a:r>
              <a:rPr sz="2000" b="1" spc="-5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2000" b="1" spc="-5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000" b="1" spc="-5" smtClean="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82880" algn="l">
              <a:lnSpc>
                <a:spcPct val="100000"/>
              </a:lnSpc>
            </a:pPr>
            <a:r>
              <a:rPr sz="20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88315" algn="l">
              <a:lnSpc>
                <a:spcPct val="100000"/>
              </a:lnSpc>
            </a:pPr>
            <a:r>
              <a:rPr lang="en-US"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print</a:t>
            </a:r>
            <a:r>
              <a:rPr sz="2000" b="1" spc="-5" smtClean="0">
                <a:solidFill>
                  <a:srgbClr val="002060"/>
                </a:solidFill>
                <a:latin typeface="Courier New"/>
                <a:cs typeface="Courier New"/>
              </a:rPr>
              <a:t>Hello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();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88315" algn="l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20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82880" algn="l">
              <a:lnSpc>
                <a:spcPct val="100000"/>
              </a:lnSpc>
            </a:pPr>
            <a:r>
              <a:rPr sz="20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20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3" name="Shape 97"/>
          <p:cNvSpPr>
            <a:spLocks noGrp="1"/>
          </p:cNvSpPr>
          <p:nvPr>
            <p:ph type="title" idx="4294967295"/>
          </p:nvPr>
        </p:nvSpPr>
        <p:spPr>
          <a:xfrm>
            <a:off x="1066800" y="228599"/>
            <a:ext cx="7620000" cy="8819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Giới thiệu hàm</a:t>
            </a:r>
          </a:p>
        </p:txBody>
      </p:sp>
    </p:spTree>
    <p:extLst>
      <p:ext uri="{BB962C8B-B14F-4D97-AF65-F5344CB8AC3E}">
        <p14:creationId xmlns:p14="http://schemas.microsoft.com/office/powerpoint/2010/main" val="1451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7086600" cy="5867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</a:t>
            </a:r>
            <a:r>
              <a:rPr sz="1500" smtClean="0"/>
              <a:t>     </a:t>
            </a:r>
            <a:r>
              <a:rPr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/>
              <a:t>2</a:t>
            </a:r>
            <a:r>
              <a:rPr sz="1500" smtClean="0"/>
              <a:t>    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3</a:t>
            </a:r>
            <a:r>
              <a:rPr sz="1500" smtClean="0"/>
              <a:t>     </a:t>
            </a:r>
            <a:r>
              <a:rPr sz="15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square( </a:t>
            </a:r>
            <a:r>
              <a:rPr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// function prototype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4</a:t>
            </a:r>
            <a:r>
              <a:rPr sz="1500" smtClean="0"/>
              <a:t>      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5 </a:t>
            </a:r>
            <a:r>
              <a:rPr sz="1500" smtClean="0"/>
              <a:t>    </a:t>
            </a:r>
            <a:r>
              <a:rPr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/>
              <a:t>6</a:t>
            </a:r>
            <a:r>
              <a:rPr sz="1500" smtClean="0"/>
              <a:t>   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/>
              <a:t>7</a:t>
            </a:r>
            <a:r>
              <a:rPr sz="1500" smtClean="0"/>
              <a:t>  </a:t>
            </a:r>
            <a:r>
              <a:rPr lang="en-US" sz="1500" smtClean="0"/>
              <a:t>  </a:t>
            </a:r>
            <a:r>
              <a:rPr sz="1500" smtClean="0"/>
              <a:t>  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loop 10 times and calculate and output 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8  </a:t>
            </a:r>
            <a:r>
              <a:rPr sz="1500" smtClean="0"/>
              <a:t>   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square of x each time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9 </a:t>
            </a:r>
            <a:r>
              <a:rPr sz="1500" smtClean="0"/>
              <a:t>    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sz="15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 &lt;= </a:t>
            </a:r>
            <a:r>
              <a:rPr sz="15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x++ )  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500" smtClean="0"/>
              <a:t>1</a:t>
            </a:r>
            <a:r>
              <a:rPr lang="en-US" sz="1500" smtClean="0"/>
              <a:t>0</a:t>
            </a:r>
            <a:r>
              <a:rPr sz="1500" smtClean="0"/>
              <a:t>    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</a:t>
            </a:r>
            <a:r>
              <a:rPr sz="1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x ) &lt;&lt; </a:t>
            </a:r>
            <a:r>
              <a:rPr sz="15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 "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500" smtClean="0"/>
              <a:t>1</a:t>
            </a:r>
            <a:r>
              <a:rPr lang="en-US" sz="1500"/>
              <a:t>1</a:t>
            </a:r>
            <a:r>
              <a:rPr sz="1500" smtClean="0"/>
              <a:t>    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endl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500" smtClean="0"/>
              <a:t>1</a:t>
            </a:r>
            <a:r>
              <a:rPr lang="en-US" sz="1500" smtClean="0"/>
              <a:t>2</a:t>
            </a:r>
            <a:r>
              <a:rPr sz="1500" smtClean="0"/>
              <a:t>    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13</a:t>
            </a:r>
            <a:r>
              <a:rPr sz="1500" smtClean="0"/>
              <a:t>    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14</a:t>
            </a:r>
            <a:r>
              <a:rPr sz="1500" smtClean="0"/>
              <a:t>   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main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15</a:t>
            </a:r>
            <a:r>
              <a:rPr sz="1500" smtClean="0"/>
              <a:t>    </a:t>
            </a:r>
            <a:endParaRPr sz="1500"/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16</a:t>
            </a:r>
            <a:r>
              <a:rPr sz="1500" smtClean="0"/>
              <a:t>  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square function definition returns square of an integer 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17</a:t>
            </a:r>
            <a:r>
              <a:rPr sz="1500" smtClean="0"/>
              <a:t>    </a:t>
            </a:r>
            <a:r>
              <a:rPr sz="15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)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y is a copy of argument to </a:t>
            </a:r>
            <a:r>
              <a:rPr sz="15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lang="en-US" sz="1500" smtClean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18</a:t>
            </a:r>
            <a:r>
              <a:rPr sz="1500" smtClean="0"/>
              <a:t>  </a:t>
            </a:r>
            <a:r>
              <a:rPr lang="en-US" sz="1500" smtClean="0"/>
              <a:t>  </a:t>
            </a:r>
            <a:r>
              <a:rPr sz="1500" smtClean="0">
                <a:latin typeface="Arial"/>
                <a:ea typeface="Arial"/>
                <a:cs typeface="Arial"/>
                <a:sym typeface="Arial"/>
              </a:rPr>
              <a:t>{                                                         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500" smtClean="0"/>
              <a:t>19</a:t>
            </a:r>
            <a:r>
              <a:rPr sz="1500" smtClean="0"/>
              <a:t>   </a:t>
            </a:r>
            <a:r>
              <a:rPr lang="en-US" sz="1500" smtClean="0"/>
              <a:t> </a:t>
            </a:r>
            <a:r>
              <a:rPr sz="1500" smtClean="0"/>
              <a:t> 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5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5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* y;   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// returns square of y as an int      </a:t>
            </a:r>
          </a:p>
          <a:p>
            <a:pPr marL="0" indent="0">
              <a:spcBef>
                <a:spcPts val="300"/>
              </a:spcBef>
              <a:buSzTx/>
              <a:buNone/>
              <a:defRPr sz="13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500" smtClean="0"/>
              <a:t>2</a:t>
            </a:r>
            <a:r>
              <a:rPr lang="en-US" sz="1500" smtClean="0"/>
              <a:t>0</a:t>
            </a:r>
            <a:r>
              <a:rPr sz="1500" smtClean="0"/>
              <a:t>   </a:t>
            </a:r>
            <a:r>
              <a:rPr lang="en-US" sz="1500" smtClean="0"/>
              <a:t> </a:t>
            </a:r>
            <a:r>
              <a:rPr sz="1500" smtClean="0"/>
              <a:t> </a:t>
            </a:r>
            <a:r>
              <a:rPr sz="1500" smtClean="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square                                   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3448371" y="2834841"/>
            <a:ext cx="5390830" cy="838202"/>
            <a:chOff x="0" y="0"/>
            <a:chExt cx="6553199" cy="838200"/>
          </a:xfrm>
        </p:grpSpPr>
        <p:sp>
          <p:nvSpPr>
            <p:cNvPr id="102" name="Shape 102"/>
            <p:cNvSpPr/>
            <p:nvPr/>
          </p:nvSpPr>
          <p:spPr>
            <a:xfrm>
              <a:off x="2171700" y="0"/>
              <a:ext cx="4381499" cy="707882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/>
                <a:t>Cặp ngoặc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sz="2000"/>
                <a:t> dùng khi gọi hàm.</a:t>
              </a:r>
              <a:br>
                <a:rPr sz="2000"/>
              </a:br>
              <a:r>
                <a:rPr sz="2000"/>
                <a:t> Khi chạy xong, hàm trả kết quả.</a:t>
              </a:r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0" y="152400"/>
              <a:ext cx="2171700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1790700" y="999555"/>
            <a:ext cx="6324600" cy="1015661"/>
            <a:chOff x="-1" y="0"/>
            <a:chExt cx="6324599" cy="1015660"/>
          </a:xfrm>
        </p:grpSpPr>
        <p:sp>
          <p:nvSpPr>
            <p:cNvPr id="105" name="Shape 105"/>
            <p:cNvSpPr/>
            <p:nvPr/>
          </p:nvSpPr>
          <p:spPr>
            <a:xfrm>
              <a:off x="1876836" y="0"/>
              <a:ext cx="4447762" cy="1015660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/>
                <a:t>Function prototype: chỉ rõ kiểu dữ liệu của đối số và giá trị trả về.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square</a:t>
              </a:r>
              <a:r>
                <a:rPr sz="2000"/>
                <a:t> cần một số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2000"/>
                <a:t>, và trả về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2000"/>
                <a:t>.</a:t>
              </a:r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-1" y="152400"/>
              <a:ext cx="1876839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2014779" y="4319026"/>
            <a:ext cx="7129221" cy="1285933"/>
            <a:chOff x="214009" y="-250431"/>
            <a:chExt cx="6674162" cy="719261"/>
          </a:xfrm>
        </p:grpSpPr>
        <p:sp>
          <p:nvSpPr>
            <p:cNvPr id="108" name="Shape 108"/>
            <p:cNvSpPr/>
            <p:nvPr/>
          </p:nvSpPr>
          <p:spPr>
            <a:xfrm>
              <a:off x="2910272" y="-250431"/>
              <a:ext cx="3977899" cy="568089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/>
                <a:t>Định nghĩa hàm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square</a:t>
              </a:r>
              <a:r>
                <a:rPr sz="2000"/>
                <a:t>.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sz="2000"/>
                <a:t> là một bản sao của đối số được truyền vào. Hàm trả về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y * </a:t>
              </a:r>
              <a:r>
                <a:rPr sz="2000" smtClean="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sz="2000" smtClean="0"/>
                <a:t>.</a:t>
              </a:r>
              <a:endParaRPr sz="2000"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214009" y="-92472"/>
              <a:ext cx="2696262" cy="5613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" name="Shape 97"/>
          <p:cNvSpPr txBox="1">
            <a:spLocks/>
          </p:cNvSpPr>
          <p:nvPr/>
        </p:nvSpPr>
        <p:spPr bwMode="white">
          <a:xfrm>
            <a:off x="1066800" y="228599"/>
            <a:ext cx="7620000" cy="88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 smtClean="0">
                <a:latin typeface="+mn-lt"/>
              </a:rPr>
              <a:t>Giới thiệu hàm</a:t>
            </a:r>
            <a:endParaRPr lang="en-US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42245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 advAuto="0"/>
      <p:bldP spid="107" grpId="0" animBg="1" advAuto="0"/>
      <p:bldP spid="110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30921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/>
              <a:t>8.1 Khai báo và định nghĩa hàm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42100" y="1179829"/>
            <a:ext cx="8058784" cy="3254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vi-VN" sz="2200">
                <a:solidFill>
                  <a:schemeClr val="tx1"/>
                </a:solidFill>
                <a:latin typeface="+mn-lt"/>
              </a:rPr>
              <a:t>Viết một hàm cần xác định:</a:t>
            </a:r>
            <a:endParaRPr lang="en-US" sz="2200">
              <a:solidFill>
                <a:schemeClr val="tx1"/>
              </a:solidFill>
              <a:latin typeface="+mn-lt"/>
            </a:endParaRPr>
          </a:p>
          <a:p>
            <a:pPr marL="812800" marR="5080" lvl="1" indent="-343535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tên của </a:t>
            </a:r>
            <a:r>
              <a:rPr lang="en-US" sz="2200" spc="-5" smtClean="0">
                <a:solidFill>
                  <a:srgbClr val="002060"/>
                </a:solidFill>
                <a:latin typeface="+mn-lt"/>
                <a:cs typeface="Arial MT"/>
              </a:rPr>
              <a:t>hàm</a:t>
            </a:r>
            <a:endParaRPr lang="en-US" sz="2200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các </a:t>
            </a: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th</a:t>
            </a:r>
            <a:r>
              <a:rPr lang="en-US" sz="2200" spc="-5" smtClean="0">
                <a:solidFill>
                  <a:srgbClr val="002060"/>
                </a:solidFill>
                <a:latin typeface="+mn-lt"/>
                <a:cs typeface="Arial MT"/>
              </a:rPr>
              <a:t>am</a:t>
            </a: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 </a:t>
            </a: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số của </a:t>
            </a:r>
            <a:r>
              <a:rPr lang="en-US" sz="2200" spc="-5" smtClean="0">
                <a:solidFill>
                  <a:srgbClr val="002060"/>
                </a:solidFill>
                <a:latin typeface="+mn-lt"/>
                <a:cs typeface="Arial MT"/>
              </a:rPr>
              <a:t>hàm</a:t>
            </a:r>
            <a:endParaRPr lang="en-US" sz="2200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en-US" sz="2200" spc="-5" smtClean="0">
                <a:solidFill>
                  <a:srgbClr val="002060"/>
                </a:solidFill>
                <a:latin typeface="+mn-lt"/>
                <a:cs typeface="Arial MT"/>
              </a:rPr>
              <a:t>Giá trị trả về của hàm</a:t>
            </a:r>
            <a:endParaRPr lang="en-US" sz="2200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các </a:t>
            </a: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câu lệnh được thực hiện khi hàm được gọi</a:t>
            </a:r>
            <a:endParaRPr lang="en-US" sz="2200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en-US" sz="2200">
                <a:solidFill>
                  <a:schemeClr val="tx1"/>
                </a:solidFill>
                <a:latin typeface="+mn-lt"/>
              </a:rPr>
              <a:t>C</a:t>
            </a:r>
            <a:r>
              <a:rPr lang="vi-VN" sz="2200">
                <a:solidFill>
                  <a:schemeClr val="tx1"/>
                </a:solidFill>
                <a:latin typeface="+mn-lt"/>
              </a:rPr>
              <a:t>ác câu lệnh được gọi là “phần thân hàm”</a:t>
            </a:r>
            <a:endParaRPr sz="2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609600" y="1141386"/>
            <a:ext cx="8229600" cy="5334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12039" indent="-312039" defTabSz="832104">
              <a:lnSpc>
                <a:spcPct val="110000"/>
              </a:lnSpc>
              <a:spcBef>
                <a:spcPts val="0"/>
              </a:spcBef>
              <a:buChar char="■"/>
              <a:defRPr sz="2548" b="1"/>
            </a:pPr>
            <a:r>
              <a:t>Khai báo hàm: </a:t>
            </a:r>
          </a:p>
          <a:p>
            <a:pPr marL="312039" indent="-312039" defTabSz="832104">
              <a:lnSpc>
                <a:spcPct val="110000"/>
              </a:lnSpc>
              <a:spcBef>
                <a:spcPts val="0"/>
              </a:spcBef>
              <a:buSzTx/>
              <a:buNone/>
              <a:defRPr sz="2548"/>
            </a:pPr>
            <a:r>
              <a:t>	</a:t>
            </a:r>
            <a:r>
              <a:rPr sz="2000" i="1"/>
              <a:t>[&lt;kiểu giá trị trả về&gt;]  &lt;tên hàm&gt;</a:t>
            </a:r>
            <a:r>
              <a:rPr sz="2000" b="1">
                <a:ea typeface="Courier New"/>
                <a:cs typeface="Courier New"/>
                <a:sym typeface="Courier New"/>
              </a:rPr>
              <a:t>(</a:t>
            </a:r>
            <a:r>
              <a:rPr sz="2000" i="1"/>
              <a:t> &lt;danh sách </a:t>
            </a:r>
            <a:r>
              <a:rPr sz="2000" i="1" smtClean="0"/>
              <a:t>kiểu </a:t>
            </a:r>
            <a:r>
              <a:rPr sz="2000" i="1"/>
              <a:t>tham số&gt; </a:t>
            </a:r>
            <a:r>
              <a:rPr sz="2000" b="1">
                <a:ea typeface="Courier New"/>
                <a:cs typeface="Courier New"/>
                <a:sym typeface="Courier New"/>
              </a:rPr>
              <a:t>)</a:t>
            </a:r>
          </a:p>
          <a:p>
            <a:pPr marL="312039" indent="-312039" defTabSz="832104">
              <a:lnSpc>
                <a:spcPct val="110000"/>
              </a:lnSpc>
              <a:spcBef>
                <a:spcPts val="0"/>
              </a:spcBef>
              <a:buChar char="■"/>
              <a:defRPr sz="2548" b="1"/>
            </a:pPr>
            <a:r>
              <a:t>Định nghĩa </a:t>
            </a:r>
            <a:r>
              <a:rPr/>
              <a:t>hàm</a:t>
            </a:r>
            <a:r>
              <a:rPr smtClean="0"/>
              <a:t>:</a:t>
            </a:r>
          </a:p>
          <a:p>
            <a:pPr marL="258763" lvl="1" indent="-150813" defTabSz="832104">
              <a:lnSpc>
                <a:spcPct val="110000"/>
              </a:lnSpc>
              <a:spcBef>
                <a:spcPts val="0"/>
              </a:spcBef>
              <a:buSzTx/>
              <a:buNone/>
              <a:defRPr sz="2366"/>
            </a:pPr>
            <a:r>
              <a:rPr smtClean="0">
                <a:latin typeface="+mn-lt"/>
              </a:rPr>
              <a:t>	</a:t>
            </a:r>
            <a:r>
              <a:rPr sz="2000" i="1" smtClean="0">
                <a:latin typeface="+mn-lt"/>
              </a:rPr>
              <a:t>[&lt;kiểu giá trị trả về&gt;]  &lt;tên hàm&gt;</a:t>
            </a:r>
            <a:r>
              <a:rPr sz="2000" b="1" smtClean="0"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sz="2000" i="1" smtClean="0">
                <a:latin typeface="+mn-lt"/>
              </a:rPr>
              <a:t>&lt;danh sách tham số&gt; </a:t>
            </a:r>
            <a:r>
              <a:rPr sz="2000" b="1" smtClean="0">
                <a:latin typeface="+mn-lt"/>
                <a:ea typeface="Courier New"/>
                <a:cs typeface="Courier New"/>
                <a:sym typeface="Courier New"/>
              </a:rPr>
              <a:t>)</a:t>
            </a:r>
            <a:br>
              <a:rPr sz="2000" b="1" smtClean="0">
                <a:latin typeface="+mn-lt"/>
                <a:ea typeface="Courier New"/>
                <a:cs typeface="Courier New"/>
                <a:sym typeface="Courier New"/>
              </a:rPr>
            </a:br>
            <a:r>
              <a:rPr sz="2000" b="1" smtClean="0">
                <a:latin typeface="+mn-lt"/>
                <a:ea typeface="Courier New"/>
                <a:cs typeface="Courier New"/>
                <a:sym typeface="Courier New"/>
              </a:rPr>
              <a:t>{</a:t>
            </a:r>
            <a:br>
              <a:rPr sz="2000" b="1" smtClean="0">
                <a:latin typeface="+mn-lt"/>
                <a:ea typeface="Courier New"/>
                <a:cs typeface="Courier New"/>
                <a:sym typeface="Courier New"/>
              </a:rPr>
            </a:br>
            <a:r>
              <a:rPr sz="2000" i="1" smtClean="0">
                <a:latin typeface="+mn-lt"/>
              </a:rPr>
              <a:t>   // các khai báo cục bộ và các câu lệnh</a:t>
            </a:r>
            <a:br>
              <a:rPr sz="2000" i="1" smtClean="0">
                <a:latin typeface="+mn-lt"/>
              </a:rPr>
            </a:br>
            <a:r>
              <a:rPr sz="2000" b="1" smtClean="0">
                <a:latin typeface="+mn-lt"/>
                <a:ea typeface="Courier New"/>
                <a:cs typeface="Courier New"/>
                <a:sym typeface="Courier New"/>
              </a:rPr>
              <a:t>}</a:t>
            </a:r>
          </a:p>
          <a:p>
            <a:pPr marL="676084" lvl="1" indent="-260032" defTabSz="832104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366"/>
            </a:pPr>
            <a:r>
              <a:rPr smtClean="0">
                <a:latin typeface="+mn-lt"/>
              </a:rPr>
              <a:t>danh </a:t>
            </a:r>
            <a:r>
              <a:rPr>
                <a:latin typeface="+mn-lt"/>
              </a:rPr>
              <a:t>sách tham số – Parameter list</a:t>
            </a:r>
          </a:p>
          <a:p>
            <a:pPr marL="1040130" lvl="2" indent="-208026" defTabSz="832104">
              <a:lnSpc>
                <a:spcPct val="110000"/>
              </a:lnSpc>
              <a:spcBef>
                <a:spcPts val="0"/>
              </a:spcBef>
              <a:defRPr sz="2093"/>
            </a:pPr>
            <a:r>
              <a:rPr>
                <a:latin typeface="+mn-lt"/>
              </a:rPr>
              <a:t>dấu phảy tách các tham số</a:t>
            </a:r>
          </a:p>
          <a:p>
            <a:pPr marL="1040130" lvl="2" indent="-208026" defTabSz="832104">
              <a:lnSpc>
                <a:spcPct val="110000"/>
              </a:lnSpc>
              <a:spcBef>
                <a:spcPts val="0"/>
              </a:spcBef>
              <a:defRPr sz="2093"/>
            </a:pPr>
            <a:r>
              <a:rPr>
                <a:latin typeface="+mn-lt"/>
              </a:rPr>
              <a:t>Nếu không có tham số, sử dụng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void</a:t>
            </a:r>
            <a:r>
              <a:rPr>
                <a:latin typeface="+mn-lt"/>
              </a:rPr>
              <a:t> hoặc để trống</a:t>
            </a:r>
          </a:p>
          <a:p>
            <a:pPr marL="676084" lvl="1" indent="-260032" defTabSz="832104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366"/>
            </a:pPr>
            <a:r>
              <a:rPr>
                <a:latin typeface="+mn-lt"/>
              </a:rPr>
              <a:t>giá trị trả về – Return-value-type</a:t>
            </a:r>
          </a:p>
          <a:p>
            <a:pPr marL="1040130" lvl="2" indent="-208026" defTabSz="832104">
              <a:lnSpc>
                <a:spcPct val="110000"/>
              </a:lnSpc>
              <a:spcBef>
                <a:spcPts val="0"/>
              </a:spcBef>
              <a:defRPr sz="2093"/>
            </a:pPr>
            <a:r>
              <a:rPr>
                <a:latin typeface="+mn-lt"/>
              </a:rPr>
              <a:t>kiểu của giá trị trả về (sử dụng </a:t>
            </a:r>
            <a:r>
              <a:rPr b="1">
                <a:solidFill>
                  <a:schemeClr val="accent2"/>
                </a:solidFill>
                <a:latin typeface="+mn-lt"/>
                <a:ea typeface="Courier New"/>
                <a:cs typeface="Courier New"/>
                <a:sym typeface="Courier New"/>
              </a:rPr>
              <a:t>void</a:t>
            </a:r>
            <a:r>
              <a:rPr>
                <a:latin typeface="+mn-lt"/>
              </a:rPr>
              <a:t> nếu không trả về giá trị gì)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143000" y="400143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/>
              <a:t>8.1 Khai báo và định nghĩa hàm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1199088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791698" y="990599"/>
            <a:ext cx="7772400" cy="60004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400">
                <a:solidFill>
                  <a:srgbClr val="002060"/>
                </a:solidFill>
                <a:latin typeface="+mn-lt"/>
              </a:rPr>
              <a:t>Định nghĩa hàm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3382498" y="1523999"/>
            <a:ext cx="5181600" cy="49530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Char char="■"/>
            </a:pPr>
            <a:r>
              <a:rPr sz="2400"/>
              <a:t>Từ khóa</a:t>
            </a:r>
            <a:r>
              <a:rPr sz="2400" b="1">
                <a:ea typeface="Courier New"/>
                <a:cs typeface="Courier New"/>
                <a:sym typeface="Courier New"/>
              </a:rPr>
              <a:t> return</a:t>
            </a:r>
          </a:p>
          <a:p>
            <a:pPr marL="742950" lvl="1" indent="-28575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trả dữ liệu về, và trả điều khiển lại cho nơi gọi (caller)</a:t>
            </a:r>
          </a:p>
          <a:p>
            <a:pPr marL="1143000" lvl="2" indent="-228600" algn="just">
              <a:lnSpc>
                <a:spcPct val="130000"/>
              </a:lnSpc>
              <a:spcBef>
                <a:spcPts val="0"/>
              </a:spcBef>
              <a:defRPr sz="2300"/>
            </a:pPr>
            <a:r>
              <a:rPr sz="2000">
                <a:latin typeface="+mn-lt"/>
              </a:rPr>
              <a:t>nếu không trả về, sử dụng </a:t>
            </a:r>
            <a:r>
              <a:rPr sz="2000" b="1">
                <a:solidFill>
                  <a:schemeClr val="accent2"/>
                </a:solidFill>
                <a:latin typeface="+mn-lt"/>
                <a:ea typeface="Courier New"/>
                <a:cs typeface="Courier New"/>
                <a:sym typeface="Courier New"/>
              </a:rPr>
              <a:t>return;</a:t>
            </a:r>
          </a:p>
          <a:p>
            <a:pPr marL="742950" lvl="1" indent="-285750" algn="just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hàm kết thúc khi chạy đến ngoặc phải ( </a:t>
            </a:r>
            <a:r>
              <a:rPr sz="2400" b="1">
                <a:latin typeface="+mn-lt"/>
              </a:rPr>
              <a:t>} </a:t>
            </a:r>
            <a:r>
              <a:rPr sz="2400">
                <a:latin typeface="+mn-lt"/>
              </a:rPr>
              <a:t>)</a:t>
            </a:r>
          </a:p>
          <a:p>
            <a:pPr marL="1143000" lvl="2" indent="-228600" algn="just">
              <a:lnSpc>
                <a:spcPct val="130000"/>
              </a:lnSpc>
              <a:spcBef>
                <a:spcPts val="0"/>
              </a:spcBef>
              <a:defRPr sz="2300"/>
            </a:pPr>
            <a:r>
              <a:rPr sz="2000">
                <a:latin typeface="+mn-lt"/>
              </a:rPr>
              <a:t>điều khiển cũng được trả về cho nơi gọi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Char char="■"/>
            </a:pPr>
            <a:r>
              <a:rPr sz="2400"/>
              <a:t>Không thể định nghĩa một hàm bên trong một hàm khác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57200" y="1592262"/>
            <a:ext cx="2802596" cy="304698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>
                <a:solidFill>
                  <a:srgbClr val="002060"/>
                </a:solidFill>
              </a:rPr>
              <a:t>Ví dụ về hàm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B0F0"/>
                </a:solidFill>
              </a:rPr>
              <a:t>int</a:t>
            </a:r>
            <a:r>
              <a:rPr sz="1600">
                <a:solidFill>
                  <a:srgbClr val="002060"/>
                </a:solidFill>
              </a:rPr>
              <a:t> </a:t>
            </a:r>
            <a:r>
              <a:rPr sz="1600" smtClean="0">
                <a:solidFill>
                  <a:srgbClr val="C00000"/>
                </a:solidFill>
              </a:rPr>
              <a:t>square</a:t>
            </a:r>
            <a:r>
              <a:rPr sz="1600" smtClean="0">
                <a:solidFill>
                  <a:srgbClr val="002060"/>
                </a:solidFill>
              </a:rPr>
              <a:t>(</a:t>
            </a:r>
            <a:r>
              <a:rPr sz="1600" smtClean="0">
                <a:solidFill>
                  <a:srgbClr val="00B0F0"/>
                </a:solidFill>
              </a:rPr>
              <a:t>int</a:t>
            </a:r>
            <a:r>
              <a:rPr sz="1600" smtClean="0">
                <a:solidFill>
                  <a:srgbClr val="002060"/>
                </a:solidFill>
              </a:rPr>
              <a:t> </a:t>
            </a:r>
            <a:r>
              <a:rPr sz="1600">
                <a:solidFill>
                  <a:srgbClr val="002060"/>
                </a:solidFill>
              </a:rPr>
              <a:t>y 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{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   return y * y;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}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endParaRPr sz="1600">
              <a:solidFill>
                <a:srgbClr val="002060"/>
              </a:solidFill>
            </a:endParaRP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B0F0"/>
                </a:solidFill>
              </a:rPr>
              <a:t>int</a:t>
            </a:r>
            <a:r>
              <a:rPr sz="1600">
                <a:solidFill>
                  <a:srgbClr val="002060"/>
                </a:solidFill>
              </a:rPr>
              <a:t> main()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{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   ...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   cout &lt;&lt; </a:t>
            </a:r>
            <a:r>
              <a:rPr sz="1600">
                <a:solidFill>
                  <a:srgbClr val="C00000"/>
                </a:solidFill>
              </a:rPr>
              <a:t>square</a:t>
            </a:r>
            <a:r>
              <a:rPr sz="1600">
                <a:solidFill>
                  <a:srgbClr val="002060"/>
                </a:solidFill>
              </a:rPr>
              <a:t>(x);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   ...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143000" y="400143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/>
              <a:t>8.1 Khai báo và định nghĩa hàm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3800135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528" y="1528572"/>
            <a:ext cx="2056130" cy="346890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lang="en-US" sz="2000" b="1" i="1" spc="-5" smtClean="0">
                <a:solidFill>
                  <a:srgbClr val="FFFFFF"/>
                </a:solidFill>
                <a:latin typeface="Arial"/>
                <a:cs typeface="Arial"/>
              </a:rPr>
              <a:t>Tên hàm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73972" y="1371600"/>
            <a:ext cx="5824855" cy="5114925"/>
            <a:chOff x="3019044" y="1443227"/>
            <a:chExt cx="5824855" cy="5114925"/>
          </a:xfrm>
        </p:grpSpPr>
        <p:sp>
          <p:nvSpPr>
            <p:cNvPr id="4" name="object 4"/>
            <p:cNvSpPr/>
            <p:nvPr/>
          </p:nvSpPr>
          <p:spPr>
            <a:xfrm>
              <a:off x="3044444" y="1800097"/>
              <a:ext cx="1223010" cy="282575"/>
            </a:xfrm>
            <a:custGeom>
              <a:avLst/>
              <a:gdLst/>
              <a:ahLst/>
              <a:cxnLst/>
              <a:rect l="l" t="t" r="r" b="b"/>
              <a:pathLst>
                <a:path w="1223010" h="282575">
                  <a:moveTo>
                    <a:pt x="1055936" y="189396"/>
                  </a:moveTo>
                  <a:lnTo>
                    <a:pt x="969518" y="226313"/>
                  </a:lnTo>
                  <a:lnTo>
                    <a:pt x="960028" y="232874"/>
                  </a:lnTo>
                  <a:lnTo>
                    <a:pt x="953992" y="242220"/>
                  </a:lnTo>
                  <a:lnTo>
                    <a:pt x="951908" y="253138"/>
                  </a:lnTo>
                  <a:lnTo>
                    <a:pt x="954278" y="264413"/>
                  </a:lnTo>
                  <a:lnTo>
                    <a:pt x="960764" y="273885"/>
                  </a:lnTo>
                  <a:lnTo>
                    <a:pt x="970073" y="279892"/>
                  </a:lnTo>
                  <a:lnTo>
                    <a:pt x="980977" y="281969"/>
                  </a:lnTo>
                  <a:lnTo>
                    <a:pt x="992251" y="279653"/>
                  </a:lnTo>
                  <a:lnTo>
                    <a:pt x="1172357" y="202691"/>
                  </a:lnTo>
                  <a:lnTo>
                    <a:pt x="1162304" y="202691"/>
                  </a:lnTo>
                  <a:lnTo>
                    <a:pt x="1055936" y="189396"/>
                  </a:lnTo>
                  <a:close/>
                </a:path>
                <a:path w="1223010" h="282575">
                  <a:moveTo>
                    <a:pt x="1108810" y="166808"/>
                  </a:moveTo>
                  <a:lnTo>
                    <a:pt x="1055936" y="189396"/>
                  </a:lnTo>
                  <a:lnTo>
                    <a:pt x="1162304" y="202691"/>
                  </a:lnTo>
                  <a:lnTo>
                    <a:pt x="1163012" y="196976"/>
                  </a:lnTo>
                  <a:lnTo>
                    <a:pt x="1148333" y="196976"/>
                  </a:lnTo>
                  <a:lnTo>
                    <a:pt x="1108810" y="166808"/>
                  </a:lnTo>
                  <a:close/>
                </a:path>
                <a:path w="1223010" h="282575">
                  <a:moveTo>
                    <a:pt x="1002204" y="23177"/>
                  </a:moveTo>
                  <a:lnTo>
                    <a:pt x="991669" y="26721"/>
                  </a:lnTo>
                  <a:lnTo>
                    <a:pt x="982980" y="34289"/>
                  </a:lnTo>
                  <a:lnTo>
                    <a:pt x="977975" y="44622"/>
                  </a:lnTo>
                  <a:lnTo>
                    <a:pt x="977328" y="55705"/>
                  </a:lnTo>
                  <a:lnTo>
                    <a:pt x="980872" y="66240"/>
                  </a:lnTo>
                  <a:lnTo>
                    <a:pt x="988441" y="74929"/>
                  </a:lnTo>
                  <a:lnTo>
                    <a:pt x="1063226" y="132014"/>
                  </a:lnTo>
                  <a:lnTo>
                    <a:pt x="1169416" y="145287"/>
                  </a:lnTo>
                  <a:lnTo>
                    <a:pt x="1162304" y="202691"/>
                  </a:lnTo>
                  <a:lnTo>
                    <a:pt x="1172357" y="202691"/>
                  </a:lnTo>
                  <a:lnTo>
                    <a:pt x="1222883" y="181101"/>
                  </a:lnTo>
                  <a:lnTo>
                    <a:pt x="1023619" y="28828"/>
                  </a:lnTo>
                  <a:lnTo>
                    <a:pt x="1013287" y="23824"/>
                  </a:lnTo>
                  <a:lnTo>
                    <a:pt x="1002204" y="23177"/>
                  </a:lnTo>
                  <a:close/>
                </a:path>
                <a:path w="1223010" h="282575">
                  <a:moveTo>
                    <a:pt x="1154430" y="147319"/>
                  </a:moveTo>
                  <a:lnTo>
                    <a:pt x="1108810" y="166808"/>
                  </a:lnTo>
                  <a:lnTo>
                    <a:pt x="1148333" y="196976"/>
                  </a:lnTo>
                  <a:lnTo>
                    <a:pt x="1154430" y="147319"/>
                  </a:lnTo>
                  <a:close/>
                </a:path>
                <a:path w="1223010" h="282575">
                  <a:moveTo>
                    <a:pt x="1169164" y="147319"/>
                  </a:moveTo>
                  <a:lnTo>
                    <a:pt x="1154430" y="147319"/>
                  </a:lnTo>
                  <a:lnTo>
                    <a:pt x="1148333" y="196976"/>
                  </a:lnTo>
                  <a:lnTo>
                    <a:pt x="1163012" y="196976"/>
                  </a:lnTo>
                  <a:lnTo>
                    <a:pt x="1169164" y="147319"/>
                  </a:lnTo>
                  <a:close/>
                </a:path>
                <a:path w="1223010" h="282575">
                  <a:moveTo>
                    <a:pt x="7112" y="0"/>
                  </a:moveTo>
                  <a:lnTo>
                    <a:pt x="0" y="57403"/>
                  </a:lnTo>
                  <a:lnTo>
                    <a:pt x="1055936" y="189396"/>
                  </a:lnTo>
                  <a:lnTo>
                    <a:pt x="1108810" y="166808"/>
                  </a:lnTo>
                  <a:lnTo>
                    <a:pt x="1063226" y="132014"/>
                  </a:lnTo>
                  <a:lnTo>
                    <a:pt x="7112" y="0"/>
                  </a:lnTo>
                  <a:close/>
                </a:path>
                <a:path w="1223010" h="282575">
                  <a:moveTo>
                    <a:pt x="1063226" y="132014"/>
                  </a:moveTo>
                  <a:lnTo>
                    <a:pt x="1108810" y="166808"/>
                  </a:lnTo>
                  <a:lnTo>
                    <a:pt x="1154430" y="147319"/>
                  </a:lnTo>
                  <a:lnTo>
                    <a:pt x="1169164" y="147319"/>
                  </a:lnTo>
                  <a:lnTo>
                    <a:pt x="1169416" y="145287"/>
                  </a:lnTo>
                  <a:lnTo>
                    <a:pt x="1063226" y="132014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7200" y="1981200"/>
              <a:ext cx="1219200" cy="342900"/>
            </a:xfrm>
            <a:custGeom>
              <a:avLst/>
              <a:gdLst/>
              <a:ahLst/>
              <a:cxnLst/>
              <a:rect l="l" t="t" r="r" b="b"/>
              <a:pathLst>
                <a:path w="1219200" h="342900">
                  <a:moveTo>
                    <a:pt x="12192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219200" y="3429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1981200"/>
              <a:ext cx="1219200" cy="342900"/>
            </a:xfrm>
            <a:custGeom>
              <a:avLst/>
              <a:gdLst/>
              <a:ahLst/>
              <a:cxnLst/>
              <a:rect l="l" t="t" r="r" b="b"/>
              <a:pathLst>
                <a:path w="1219200" h="342900">
                  <a:moveTo>
                    <a:pt x="0" y="342900"/>
                  </a:moveTo>
                  <a:lnTo>
                    <a:pt x="1219200" y="3429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721863"/>
              <a:ext cx="685800" cy="728980"/>
            </a:xfrm>
            <a:custGeom>
              <a:avLst/>
              <a:gdLst/>
              <a:ahLst/>
              <a:cxnLst/>
              <a:rect l="l" t="t" r="r" b="b"/>
              <a:pathLst>
                <a:path w="685800" h="728979">
                  <a:moveTo>
                    <a:pt x="685800" y="728472"/>
                  </a:moveTo>
                  <a:lnTo>
                    <a:pt x="607182" y="726965"/>
                  </a:lnTo>
                  <a:lnTo>
                    <a:pt x="535010" y="722673"/>
                  </a:lnTo>
                  <a:lnTo>
                    <a:pt x="471342" y="715935"/>
                  </a:lnTo>
                  <a:lnTo>
                    <a:pt x="418238" y="707091"/>
                  </a:lnTo>
                  <a:lnTo>
                    <a:pt x="377756" y="696481"/>
                  </a:lnTo>
                  <a:lnTo>
                    <a:pt x="342900" y="671322"/>
                  </a:lnTo>
                  <a:lnTo>
                    <a:pt x="342900" y="421386"/>
                  </a:lnTo>
                  <a:lnTo>
                    <a:pt x="333842" y="408263"/>
                  </a:lnTo>
                  <a:lnTo>
                    <a:pt x="267561" y="385616"/>
                  </a:lnTo>
                  <a:lnTo>
                    <a:pt x="214457" y="376772"/>
                  </a:lnTo>
                  <a:lnTo>
                    <a:pt x="150789" y="370034"/>
                  </a:lnTo>
                  <a:lnTo>
                    <a:pt x="78617" y="365742"/>
                  </a:lnTo>
                  <a:lnTo>
                    <a:pt x="0" y="364236"/>
                  </a:lnTo>
                  <a:lnTo>
                    <a:pt x="78617" y="362729"/>
                  </a:lnTo>
                  <a:lnTo>
                    <a:pt x="150789" y="358437"/>
                  </a:lnTo>
                  <a:lnTo>
                    <a:pt x="214457" y="351699"/>
                  </a:lnTo>
                  <a:lnTo>
                    <a:pt x="267561" y="342855"/>
                  </a:lnTo>
                  <a:lnTo>
                    <a:pt x="308043" y="332245"/>
                  </a:lnTo>
                  <a:lnTo>
                    <a:pt x="342900" y="307086"/>
                  </a:lnTo>
                  <a:lnTo>
                    <a:pt x="342900" y="57150"/>
                  </a:lnTo>
                  <a:lnTo>
                    <a:pt x="351957" y="44027"/>
                  </a:lnTo>
                  <a:lnTo>
                    <a:pt x="418238" y="21380"/>
                  </a:lnTo>
                  <a:lnTo>
                    <a:pt x="471342" y="12536"/>
                  </a:lnTo>
                  <a:lnTo>
                    <a:pt x="535010" y="5798"/>
                  </a:lnTo>
                  <a:lnTo>
                    <a:pt x="607182" y="1506"/>
                  </a:lnTo>
                  <a:lnTo>
                    <a:pt x="685800" y="0"/>
                  </a:lnTo>
                </a:path>
              </a:pathLst>
            </a:custGeom>
            <a:ln w="5791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0" y="1447799"/>
              <a:ext cx="5181600" cy="5105400"/>
            </a:xfrm>
            <a:custGeom>
              <a:avLst/>
              <a:gdLst/>
              <a:ahLst/>
              <a:cxnLst/>
              <a:rect l="l" t="t" r="r" b="b"/>
              <a:pathLst>
                <a:path w="5181600" h="5105400">
                  <a:moveTo>
                    <a:pt x="0" y="5105400"/>
                  </a:moveTo>
                  <a:lnTo>
                    <a:pt x="5181600" y="5105400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528" y="2645666"/>
            <a:ext cx="1986152" cy="352661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lang="en-US" sz="2000" b="1" i="1" spc="-5" smtClean="0">
                <a:solidFill>
                  <a:srgbClr val="FFFFFF"/>
                </a:solidFill>
                <a:latin typeface="Arial"/>
                <a:cs typeface="Arial"/>
              </a:rPr>
              <a:t>Thân hàm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1903" y="1340562"/>
            <a:ext cx="3197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1800" b="1" spc="-10">
                <a:solidFill>
                  <a:srgbClr val="00B050"/>
                </a:solidFill>
                <a:latin typeface="Courier New"/>
                <a:cs typeface="Courier New"/>
              </a:rPr>
              <a:t>include</a:t>
            </a:r>
            <a:r>
              <a:rPr sz="1800" b="1" spc="-7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1800" b="1" spc="-10" smtClean="0">
                <a:solidFill>
                  <a:srgbClr val="00B050"/>
                </a:solidFill>
                <a:latin typeface="Courier New"/>
                <a:cs typeface="Courier New"/>
              </a:rPr>
              <a:t>iostream</a:t>
            </a:r>
            <a:r>
              <a:rPr sz="1800" b="1" spc="-10" smtClean="0">
                <a:solidFill>
                  <a:srgbClr val="00B050"/>
                </a:solidFill>
                <a:latin typeface="Courier New"/>
                <a:cs typeface="Courier New"/>
              </a:rPr>
              <a:t>.h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sz="180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1903" y="1889888"/>
            <a:ext cx="289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factorial</a:t>
            </a:r>
            <a:r>
              <a:rPr sz="18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(int</a:t>
            </a:r>
            <a:r>
              <a:rPr sz="1800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ourier New"/>
                <a:cs typeface="Courier New"/>
              </a:rPr>
              <a:t>a)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8728" y="2442973"/>
            <a:ext cx="4495800" cy="114300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25450" algn="l">
              <a:lnSpc>
                <a:spcPct val="100000"/>
              </a:lnSpc>
              <a:spcBef>
                <a:spcPts val="65"/>
              </a:spcBef>
            </a:pP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18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sz="1800" b="1" spc="-10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sz="1800" b="1" spc="-4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fac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5450" algn="l">
              <a:lnSpc>
                <a:spcPct val="100000"/>
              </a:lnSpc>
            </a:pP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for(i=1;</a:t>
            </a:r>
            <a:r>
              <a:rPr sz="18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i&lt;=a;</a:t>
            </a:r>
            <a:r>
              <a:rPr sz="18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i++)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5450" marR="1603375" indent="410209" algn="l">
              <a:lnSpc>
                <a:spcPct val="100000"/>
              </a:lnSpc>
            </a:pP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fact</a:t>
            </a:r>
            <a:r>
              <a:rPr sz="1800" b="1" spc="-4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fac</a:t>
            </a:r>
            <a:r>
              <a:rPr sz="1800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*</a:t>
            </a:r>
            <a:r>
              <a:rPr sz="18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ourier New"/>
                <a:cs typeface="Courier New"/>
              </a:rPr>
              <a:t>i; </a:t>
            </a:r>
            <a:r>
              <a:rPr sz="1800" b="1" spc="-106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ourier New"/>
                <a:cs typeface="Courier New"/>
              </a:rPr>
              <a:t>fac;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1903" y="3536062"/>
            <a:ext cx="4797425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10"/>
              </a:spcBef>
            </a:pPr>
            <a:endParaRPr sz="19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275" marR="1778635" indent="-410209" algn="l">
              <a:lnSpc>
                <a:spcPct val="100000"/>
              </a:lnSpc>
            </a:pPr>
            <a:r>
              <a:rPr sz="1800" b="1" spc="-5" dirty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3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sz="1800" b="1" smtClean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endParaRPr lang="en-US" sz="1800" b="1" spc="-3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275" marR="1778635" indent="-410209" algn="l">
              <a:lnSpc>
                <a:spcPct val="100000"/>
              </a:lnSpc>
            </a:pPr>
            <a:r>
              <a:rPr lang="en-US" sz="1800" b="1" spc="-30" smtClean="0">
                <a:solidFill>
                  <a:srgbClr val="002060"/>
                </a:solidFill>
                <a:latin typeface="Courier New"/>
                <a:cs typeface="Courier New"/>
              </a:rPr>
              <a:t>{	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1800" b="1" spc="-2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n;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</a:pPr>
            <a:endParaRPr sz="19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275" algn="l">
              <a:lnSpc>
                <a:spcPct val="100000"/>
              </a:lnSpc>
            </a:pPr>
            <a:r>
              <a:rPr lang="en-US" sz="1800" b="1" spc="-1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out&lt;&lt;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“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Nhap so nguyen n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";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275" algn="l">
              <a:lnSpc>
                <a:spcPct val="100000"/>
              </a:lnSpc>
            </a:pPr>
            <a:r>
              <a:rPr lang="en-US" sz="1800" b="1" spc="-1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in&gt;&gt;n;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10"/>
              </a:spcBef>
            </a:pPr>
            <a:endParaRPr sz="19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275" algn="l">
              <a:lnSpc>
                <a:spcPct val="100000"/>
              </a:lnSpc>
            </a:pPr>
            <a:r>
              <a:rPr lang="en-US" sz="1800" b="1" spc="-1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out&lt;&lt;n&lt;&lt;“! =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"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&lt;&lt;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factorial(n);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1143000" y="430921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/>
              <a:t>8.1 Khai báo và định nghĩa hàm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6636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 idx="4294967295"/>
          </p:nvPr>
        </p:nvSpPr>
        <p:spPr>
          <a:xfrm>
            <a:off x="609600" y="914400"/>
            <a:ext cx="7848600" cy="8413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804672">
              <a:defRPr sz="3696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400" b="1">
                <a:solidFill>
                  <a:srgbClr val="002060"/>
                </a:solidFill>
                <a:latin typeface="+mn-lt"/>
              </a:rPr>
              <a:t>Nguyên mẫu hàm - Function Prototype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xfrm>
            <a:off x="609600" y="1600200"/>
            <a:ext cx="8077200" cy="5029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Char char="■"/>
              <a:defRPr sz="2400"/>
            </a:pPr>
            <a:r>
              <a:t>Function prototype bao gồm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Tên hàm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Các tham số (số lượng và kiểu dữ liệu)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Kiểu trả về (</a:t>
            </a:r>
            <a:r>
              <a:rPr b="1">
                <a:latin typeface="+mn-lt"/>
              </a:rPr>
              <a:t>void</a:t>
            </a:r>
            <a:r>
              <a:rPr>
                <a:latin typeface="+mn-lt"/>
              </a:rPr>
              <a:t> nếu không trả về giá trị gì)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Char char="■"/>
              <a:defRPr sz="2400"/>
            </a:pPr>
            <a:r>
              <a:t>Function prototype </a:t>
            </a:r>
            <a:r>
              <a:rPr sz="2500"/>
              <a:t>chỉ cần đến nếu định nghĩa hàm đặt sau lời gọi hàm (function call)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Char char="■"/>
              <a:defRPr sz="2400"/>
            </a:pPr>
            <a:r>
              <a:t>Prototype phải khớp với định nghĩa hàm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Function prototype</a:t>
            </a:r>
          </a:p>
          <a:p>
            <a:pPr marL="228600" lvl="2" indent="685800" algn="just">
              <a:lnSpc>
                <a:spcPct val="110000"/>
              </a:lnSpc>
              <a:spcBef>
                <a:spcPts val="0"/>
              </a:spcBef>
              <a:buSzTx/>
              <a:buNone/>
              <a:defRPr sz="1400" b="1"/>
            </a:pPr>
            <a:r>
              <a:rPr>
                <a:latin typeface="+mn-lt"/>
              </a:rPr>
              <a:t>double maximum( double, double, double );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Function definition</a:t>
            </a:r>
          </a:p>
          <a:p>
            <a:pPr marL="228600" lvl="2" indent="685800" algn="just">
              <a:lnSpc>
                <a:spcPct val="110000"/>
              </a:lnSpc>
              <a:spcBef>
                <a:spcPts val="0"/>
              </a:spcBef>
              <a:buSzTx/>
              <a:buNone/>
              <a:defRPr sz="1400" b="1"/>
            </a:pPr>
            <a:r>
              <a:rPr>
                <a:latin typeface="+mn-lt"/>
              </a:rPr>
              <a:t>double maximum( double x, double y, double z )</a:t>
            </a:r>
          </a:p>
          <a:p>
            <a:pPr marL="228600" lvl="2" indent="685800" algn="just">
              <a:lnSpc>
                <a:spcPct val="110000"/>
              </a:lnSpc>
              <a:spcBef>
                <a:spcPts val="0"/>
              </a:spcBef>
              <a:buSzTx/>
              <a:buNone/>
              <a:defRPr sz="1400" b="1"/>
            </a:pPr>
            <a:r>
              <a:rPr>
                <a:latin typeface="+mn-lt"/>
              </a:rPr>
              <a:t>{</a:t>
            </a:r>
          </a:p>
          <a:p>
            <a:pPr marL="228600" lvl="2" indent="685800" algn="just">
              <a:lnSpc>
                <a:spcPct val="110000"/>
              </a:lnSpc>
              <a:spcBef>
                <a:spcPts val="0"/>
              </a:spcBef>
              <a:buSzTx/>
              <a:buNone/>
              <a:defRPr sz="1400" b="1"/>
            </a:pPr>
            <a:r>
              <a:rPr>
                <a:latin typeface="+mn-lt"/>
              </a:rPr>
              <a:t> …</a:t>
            </a:r>
          </a:p>
          <a:p>
            <a:pPr marL="228600" lvl="2" indent="685800" algn="just">
              <a:lnSpc>
                <a:spcPct val="110000"/>
              </a:lnSpc>
              <a:spcBef>
                <a:spcPts val="0"/>
              </a:spcBef>
              <a:buSzTx/>
              <a:buNone/>
              <a:defRPr sz="1400" b="1"/>
            </a:pPr>
            <a:r>
              <a:rPr>
                <a:latin typeface="+mn-lt"/>
              </a:rPr>
              <a:t>}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143000" y="400143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/>
              <a:t>8.1 Khai báo và định nghĩa hàm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2952515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762000" y="1013632"/>
            <a:ext cx="8077200" cy="569196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har char="■"/>
            </a:pPr>
            <a:r>
              <a:rPr sz="2400"/>
              <a:t>Chữ ký của hàm - Function signature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Phần prototype chứa tên và các tham số của hàm</a:t>
            </a:r>
          </a:p>
          <a:p>
            <a:pPr marL="1143000" lvl="2" indent="-228600">
              <a:lnSpc>
                <a:spcPct val="110000"/>
              </a:lnSpc>
              <a:spcBef>
                <a:spcPts val="0"/>
              </a:spcBef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double maximum( double, double, double );</a:t>
            </a:r>
          </a:p>
          <a:p>
            <a:pPr marL="228600" lvl="2" indent="685800">
              <a:lnSpc>
                <a:spcPct val="11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mtClean="0">
              <a:latin typeface="+mn-lt"/>
            </a:endParaRPr>
          </a:p>
          <a:p>
            <a:pPr marL="228600" lvl="2" indent="685800">
              <a:lnSpc>
                <a:spcPct val="11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>
              <a:latin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har char="■"/>
            </a:pPr>
            <a:r>
              <a:rPr sz="2400" smtClean="0"/>
              <a:t>Ép </a:t>
            </a:r>
            <a:r>
              <a:rPr sz="2400"/>
              <a:t>kiểu đối số – Argument Coercion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Ép các đối số thành các kiểu dữ liệu thích hợp</a:t>
            </a:r>
          </a:p>
          <a:p>
            <a:pPr marL="1143000" lvl="2" indent="-228600">
              <a:lnSpc>
                <a:spcPct val="110000"/>
              </a:lnSpc>
              <a:spcBef>
                <a:spcPts val="0"/>
              </a:spcBef>
              <a:defRPr sz="2300"/>
            </a:pPr>
            <a:r>
              <a:rPr>
                <a:latin typeface="+mn-lt"/>
              </a:rPr>
              <a:t>đổi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>
                <a:latin typeface="+mn-lt"/>
              </a:rPr>
              <a:t> (4) thành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double</a:t>
            </a:r>
            <a:r>
              <a:rPr>
                <a:latin typeface="+mn-lt"/>
              </a:rPr>
              <a:t> (4.0)</a:t>
            </a:r>
          </a:p>
          <a:p>
            <a:pPr marL="228600" lvl="3" indent="1143000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sz="2400">
                <a:latin typeface="+mn-lt"/>
              </a:rPr>
              <a:t> </a:t>
            </a:r>
            <a:r>
              <a:rPr sz="2400" b="1">
                <a:latin typeface="+mn-lt"/>
                <a:ea typeface="Courier New"/>
                <a:cs typeface="Courier New"/>
                <a:sym typeface="Courier New"/>
              </a:rPr>
              <a:t>cout &lt;&lt; sqrt(4)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các quy tắc biến đổi</a:t>
            </a:r>
          </a:p>
          <a:p>
            <a:pPr marL="1143000" lvl="2" indent="-228600">
              <a:lnSpc>
                <a:spcPct val="110000"/>
              </a:lnSpc>
              <a:spcBef>
                <a:spcPts val="0"/>
              </a:spcBef>
              <a:defRPr sz="2300"/>
            </a:pPr>
            <a:r>
              <a:rPr>
                <a:latin typeface="+mn-lt"/>
              </a:rPr>
              <a:t>các đối số thường được tự động đổi kiểu</a:t>
            </a:r>
          </a:p>
          <a:p>
            <a:pPr marL="1143000" lvl="2" indent="-228600">
              <a:lnSpc>
                <a:spcPct val="110000"/>
              </a:lnSpc>
              <a:spcBef>
                <a:spcPts val="0"/>
              </a:spcBef>
              <a:defRPr sz="2300"/>
            </a:pPr>
            <a:r>
              <a:rPr>
                <a:latin typeface="+mn-lt"/>
              </a:rPr>
              <a:t>đổi từ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double</a:t>
            </a:r>
            <a:r>
              <a:rPr>
                <a:latin typeface="+mn-lt"/>
              </a:rPr>
              <a:t> sang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>
                <a:latin typeface="+mn-lt"/>
              </a:rPr>
              <a:t> có thể làm tròn dữ liệu</a:t>
            </a:r>
          </a:p>
          <a:p>
            <a:pPr marL="1600200" lvl="3" indent="-2286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sz="2400">
                <a:latin typeface="+mn-lt"/>
              </a:rPr>
              <a:t>3.4 thành 3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149" name="Group 149"/>
          <p:cNvGrpSpPr/>
          <p:nvPr/>
        </p:nvGrpSpPr>
        <p:grpSpPr>
          <a:xfrm>
            <a:off x="2743200" y="2438400"/>
            <a:ext cx="4038602" cy="504625"/>
            <a:chOff x="0" y="0"/>
            <a:chExt cx="4038601" cy="504624"/>
          </a:xfrm>
        </p:grpSpPr>
        <p:sp>
          <p:nvSpPr>
            <p:cNvPr id="145" name="Shape 145"/>
            <p:cNvSpPr/>
            <p:nvPr/>
          </p:nvSpPr>
          <p:spPr>
            <a:xfrm>
              <a:off x="609600" y="196850"/>
              <a:ext cx="3124201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r>
                <a:rPr>
                  <a:solidFill>
                    <a:srgbClr val="002060"/>
                  </a:solidFill>
                </a:rPr>
                <a:t>Function signature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H="1" flipV="1">
              <a:off x="0" y="228599"/>
              <a:ext cx="4038601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0" y="0"/>
              <a:ext cx="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038600" y="0"/>
              <a:ext cx="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0" name="object 2"/>
          <p:cNvSpPr txBox="1">
            <a:spLocks/>
          </p:cNvSpPr>
          <p:nvPr/>
        </p:nvSpPr>
        <p:spPr>
          <a:xfrm>
            <a:off x="1143000" y="400143"/>
            <a:ext cx="7315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kern="0" smtClean="0"/>
              <a:t>8.1 Khai báo và định nghĩa hàm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4856431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981200"/>
            <a:ext cx="2209800" cy="31739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61913">
              <a:lnSpc>
                <a:spcPct val="100000"/>
              </a:lnSpc>
              <a:spcBef>
                <a:spcPts val="315"/>
              </a:spcBef>
            </a:pPr>
            <a:r>
              <a:rPr lang="en-US" sz="1800" spc="-5" smtClean="0">
                <a:latin typeface="Arial MT"/>
                <a:cs typeface="Arial MT"/>
              </a:rPr>
              <a:t>Nguyên mẫu hàm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2079740"/>
            <a:ext cx="686435" cy="260350"/>
          </a:xfrm>
          <a:custGeom>
            <a:avLst/>
            <a:gdLst/>
            <a:ahLst/>
            <a:cxnLst/>
            <a:rect l="l" t="t" r="r" b="b"/>
            <a:pathLst>
              <a:path w="686435" h="260350">
                <a:moveTo>
                  <a:pt x="571028" y="130059"/>
                </a:moveTo>
                <a:lnTo>
                  <a:pt x="440182" y="206386"/>
                </a:lnTo>
                <a:lnTo>
                  <a:pt x="431571" y="214060"/>
                </a:lnTo>
                <a:lnTo>
                  <a:pt x="426735" y="224055"/>
                </a:lnTo>
                <a:lnTo>
                  <a:pt x="426019" y="235122"/>
                </a:lnTo>
                <a:lnTo>
                  <a:pt x="429767" y="246010"/>
                </a:lnTo>
                <a:lnTo>
                  <a:pt x="437386" y="254603"/>
                </a:lnTo>
                <a:lnTo>
                  <a:pt x="447373" y="259409"/>
                </a:lnTo>
                <a:lnTo>
                  <a:pt x="458432" y="260119"/>
                </a:lnTo>
                <a:lnTo>
                  <a:pt x="469264" y="256424"/>
                </a:lnTo>
                <a:lnTo>
                  <a:pt x="636279" y="159015"/>
                </a:lnTo>
                <a:lnTo>
                  <a:pt x="628523" y="159015"/>
                </a:lnTo>
                <a:lnTo>
                  <a:pt x="628523" y="155078"/>
                </a:lnTo>
                <a:lnTo>
                  <a:pt x="613917" y="155078"/>
                </a:lnTo>
                <a:lnTo>
                  <a:pt x="571028" y="130059"/>
                </a:lnTo>
                <a:close/>
              </a:path>
              <a:path w="686435" h="260350">
                <a:moveTo>
                  <a:pt x="521389" y="101103"/>
                </a:moveTo>
                <a:lnTo>
                  <a:pt x="0" y="101103"/>
                </a:lnTo>
                <a:lnTo>
                  <a:pt x="0" y="159015"/>
                </a:lnTo>
                <a:lnTo>
                  <a:pt x="521389" y="159015"/>
                </a:lnTo>
                <a:lnTo>
                  <a:pt x="571028" y="130059"/>
                </a:lnTo>
                <a:lnTo>
                  <a:pt x="521389" y="101103"/>
                </a:lnTo>
                <a:close/>
              </a:path>
              <a:path w="686435" h="260350">
                <a:moveTo>
                  <a:pt x="636279" y="101103"/>
                </a:moveTo>
                <a:lnTo>
                  <a:pt x="628523" y="101103"/>
                </a:lnTo>
                <a:lnTo>
                  <a:pt x="628523" y="159015"/>
                </a:lnTo>
                <a:lnTo>
                  <a:pt x="636279" y="159015"/>
                </a:lnTo>
                <a:lnTo>
                  <a:pt x="685926" y="130059"/>
                </a:lnTo>
                <a:lnTo>
                  <a:pt x="636279" y="101103"/>
                </a:lnTo>
                <a:close/>
              </a:path>
              <a:path w="686435" h="260350">
                <a:moveTo>
                  <a:pt x="613917" y="105040"/>
                </a:moveTo>
                <a:lnTo>
                  <a:pt x="571028" y="130059"/>
                </a:lnTo>
                <a:lnTo>
                  <a:pt x="613917" y="155078"/>
                </a:lnTo>
                <a:lnTo>
                  <a:pt x="613917" y="105040"/>
                </a:lnTo>
                <a:close/>
              </a:path>
              <a:path w="686435" h="260350">
                <a:moveTo>
                  <a:pt x="628523" y="105040"/>
                </a:moveTo>
                <a:lnTo>
                  <a:pt x="613917" y="105040"/>
                </a:lnTo>
                <a:lnTo>
                  <a:pt x="613917" y="155078"/>
                </a:lnTo>
                <a:lnTo>
                  <a:pt x="628523" y="155078"/>
                </a:lnTo>
                <a:lnTo>
                  <a:pt x="628523" y="105040"/>
                </a:lnTo>
                <a:close/>
              </a:path>
              <a:path w="686435" h="260350">
                <a:moveTo>
                  <a:pt x="458432" y="0"/>
                </a:moveTo>
                <a:lnTo>
                  <a:pt x="447373" y="710"/>
                </a:lnTo>
                <a:lnTo>
                  <a:pt x="437386" y="5516"/>
                </a:lnTo>
                <a:lnTo>
                  <a:pt x="429767" y="14108"/>
                </a:lnTo>
                <a:lnTo>
                  <a:pt x="426019" y="24997"/>
                </a:lnTo>
                <a:lnTo>
                  <a:pt x="426735" y="36064"/>
                </a:lnTo>
                <a:lnTo>
                  <a:pt x="431571" y="46059"/>
                </a:lnTo>
                <a:lnTo>
                  <a:pt x="440182" y="53732"/>
                </a:lnTo>
                <a:lnTo>
                  <a:pt x="571028" y="130059"/>
                </a:lnTo>
                <a:lnTo>
                  <a:pt x="613917" y="105040"/>
                </a:lnTo>
                <a:lnTo>
                  <a:pt x="628523" y="105040"/>
                </a:lnTo>
                <a:lnTo>
                  <a:pt x="628523" y="101103"/>
                </a:lnTo>
                <a:lnTo>
                  <a:pt x="636279" y="101103"/>
                </a:lnTo>
                <a:lnTo>
                  <a:pt x="469264" y="3694"/>
                </a:lnTo>
                <a:lnTo>
                  <a:pt x="458432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5244084"/>
            <a:ext cx="685800" cy="1018540"/>
          </a:xfrm>
          <a:custGeom>
            <a:avLst/>
            <a:gdLst/>
            <a:ahLst/>
            <a:cxnLst/>
            <a:rect l="l" t="t" r="r" b="b"/>
            <a:pathLst>
              <a:path w="685800" h="1018539">
                <a:moveTo>
                  <a:pt x="685800" y="1018032"/>
                </a:moveTo>
                <a:lnTo>
                  <a:pt x="607182" y="1016522"/>
                </a:lnTo>
                <a:lnTo>
                  <a:pt x="535010" y="1012222"/>
                </a:lnTo>
                <a:lnTo>
                  <a:pt x="471342" y="1005475"/>
                </a:lnTo>
                <a:lnTo>
                  <a:pt x="418238" y="996624"/>
                </a:lnTo>
                <a:lnTo>
                  <a:pt x="377756" y="986013"/>
                </a:lnTo>
                <a:lnTo>
                  <a:pt x="342900" y="960882"/>
                </a:lnTo>
                <a:lnTo>
                  <a:pt x="342900" y="566166"/>
                </a:lnTo>
                <a:lnTo>
                  <a:pt x="333842" y="553063"/>
                </a:lnTo>
                <a:lnTo>
                  <a:pt x="267561" y="530423"/>
                </a:lnTo>
                <a:lnTo>
                  <a:pt x="214457" y="521572"/>
                </a:lnTo>
                <a:lnTo>
                  <a:pt x="150789" y="514825"/>
                </a:lnTo>
                <a:lnTo>
                  <a:pt x="78617" y="510525"/>
                </a:lnTo>
                <a:lnTo>
                  <a:pt x="0" y="509016"/>
                </a:lnTo>
                <a:lnTo>
                  <a:pt x="78617" y="507509"/>
                </a:lnTo>
                <a:lnTo>
                  <a:pt x="150789" y="503217"/>
                </a:lnTo>
                <a:lnTo>
                  <a:pt x="214457" y="496479"/>
                </a:lnTo>
                <a:lnTo>
                  <a:pt x="267561" y="487635"/>
                </a:lnTo>
                <a:lnTo>
                  <a:pt x="308043" y="477025"/>
                </a:lnTo>
                <a:lnTo>
                  <a:pt x="342900" y="451866"/>
                </a:lnTo>
                <a:lnTo>
                  <a:pt x="342900" y="57150"/>
                </a:lnTo>
                <a:lnTo>
                  <a:pt x="351957" y="44027"/>
                </a:lnTo>
                <a:lnTo>
                  <a:pt x="418238" y="21380"/>
                </a:lnTo>
                <a:lnTo>
                  <a:pt x="471342" y="12536"/>
                </a:lnTo>
                <a:lnTo>
                  <a:pt x="535010" y="5798"/>
                </a:lnTo>
                <a:lnTo>
                  <a:pt x="607182" y="1506"/>
                </a:lnTo>
                <a:lnTo>
                  <a:pt x="685800" y="0"/>
                </a:lnTo>
              </a:path>
            </a:pathLst>
          </a:custGeom>
          <a:ln w="5791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5239511"/>
            <a:ext cx="2138552" cy="352661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lang="en-US" sz="2000" i="1" smtClean="0">
                <a:solidFill>
                  <a:srgbClr val="FFFFFF"/>
                </a:solidFill>
                <a:latin typeface="Arial"/>
                <a:cs typeface="Arial"/>
              </a:rPr>
              <a:t>Định nghĩa hàm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2057400"/>
            <a:ext cx="2514600" cy="262892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0"/>
              </a:spcBef>
            </a:pP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16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giaithua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(int);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1600200"/>
            <a:ext cx="4572000" cy="299825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algn="l">
              <a:lnSpc>
                <a:spcPts val="1810"/>
              </a:lnSpc>
            </a:pP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#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include</a:t>
            </a:r>
            <a:r>
              <a:rPr sz="1600" b="1" spc="-7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&lt;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iostream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.h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&gt;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0"/>
              </a:spcBef>
            </a:pPr>
            <a:endParaRPr sz="145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92075" algn="l">
              <a:lnSpc>
                <a:spcPct val="100000"/>
              </a:lnSpc>
            </a:pPr>
            <a:r>
              <a:rPr sz="1600" b="1" spc="-5" dirty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r>
              <a:rPr sz="1600" b="1" spc="-1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61913" algn="l">
              <a:lnSpc>
                <a:spcPct val="100000"/>
              </a:lnSpc>
            </a:pP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{ </a:t>
            </a:r>
            <a:r>
              <a:rPr sz="1600" b="1" spc="-5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600" b="1" spc="-4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10" smtClean="0">
                <a:solidFill>
                  <a:srgbClr val="002060"/>
                </a:solidFill>
                <a:latin typeface="Courier New"/>
                <a:cs typeface="Courier New"/>
              </a:rPr>
              <a:t>n;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55"/>
              </a:spcBef>
            </a:pPr>
            <a:endParaRPr sz="165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834" algn="l">
              <a:lnSpc>
                <a:spcPct val="100000"/>
              </a:lnSpc>
            </a:pPr>
            <a:r>
              <a:rPr lang="en-US" sz="1600" b="1" spc="-5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out&lt;&lt;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“Nhap</a:t>
            </a:r>
            <a:r>
              <a:rPr sz="1600" b="1" spc="-2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so</a:t>
            </a:r>
            <a:r>
              <a:rPr sz="1600" b="1" spc="-1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nguyen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n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";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834" algn="l">
              <a:lnSpc>
                <a:spcPct val="100000"/>
              </a:lnSpc>
            </a:pPr>
            <a:r>
              <a:rPr lang="en-US" sz="1600" b="1" spc="-5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in&gt;&gt;</a:t>
            </a:r>
            <a:r>
              <a:rPr lang="en-US" sz="1600" b="1" spc="-5">
                <a:solidFill>
                  <a:srgbClr val="002060"/>
                </a:solidFill>
                <a:latin typeface="Courier New"/>
                <a:cs typeface="Courier New"/>
              </a:rPr>
              <a:t>n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lang="en-US" sz="1600" b="1" spc="-5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834" algn="l"/>
            <a:endParaRPr lang="en-US" sz="1600" b="1" spc="-5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834" algn="l"/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cout</a:t>
            </a:r>
            <a:r>
              <a:rPr lang="en-US" sz="1600" b="1" spc="-5">
                <a:solidFill>
                  <a:srgbClr val="002060"/>
                </a:solidFill>
                <a:latin typeface="Courier New"/>
                <a:cs typeface="Courier New"/>
              </a:rPr>
              <a:t>&lt;&lt;n&lt;&lt;“! = “&lt;&lt; giaithua(n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);</a:t>
            </a:r>
            <a:endParaRPr lang="en-US"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</a:pP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}</a:t>
            </a:r>
            <a:endParaRPr sz="1600" b="1" spc="-5" smtClean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600" y="4953000"/>
            <a:ext cx="4495800" cy="1576714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81635" marR="1787525" indent="-365760" algn="l">
              <a:lnSpc>
                <a:spcPct val="100000"/>
              </a:lnSpc>
              <a:spcBef>
                <a:spcPts val="375"/>
              </a:spcBef>
            </a:pPr>
            <a:r>
              <a:rPr lang="en-US" sz="1600" b="1" spc="-5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nt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giaithua (int </a:t>
            </a:r>
            <a:r>
              <a:rPr sz="1600" b="1">
                <a:solidFill>
                  <a:srgbClr val="002060"/>
                </a:solidFill>
                <a:latin typeface="Courier New"/>
                <a:cs typeface="Courier New"/>
              </a:rPr>
              <a:t>a</a:t>
            </a:r>
            <a:r>
              <a:rPr sz="1600" b="1" smtClean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endParaRPr lang="en-US" sz="1600" b="1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81635" marR="1787525" indent="-365760" algn="l">
              <a:lnSpc>
                <a:spcPct val="100000"/>
              </a:lnSpc>
              <a:spcBef>
                <a:spcPts val="375"/>
              </a:spcBef>
            </a:pP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{ 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95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sz="1600" b="1" spc="-1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gt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n-US"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sz="1600" b="1" spc="-5">
                <a:solidFill>
                  <a:srgbClr val="002060"/>
                </a:solidFill>
                <a:latin typeface="Courier New"/>
                <a:cs typeface="Courier New"/>
              </a:rPr>
              <a:t>; </a:t>
            </a:r>
            <a:r>
              <a:rPr sz="160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600" b="1" smtClean="0">
                <a:solidFill>
                  <a:srgbClr val="002060"/>
                </a:solidFill>
                <a:latin typeface="Courier New"/>
                <a:cs typeface="Courier New"/>
              </a:rPr>
              <a:t>   </a:t>
            </a:r>
            <a:r>
              <a:rPr sz="1600" b="1" spc="-5" smtClean="0">
                <a:solidFill>
                  <a:srgbClr val="002060"/>
                </a:solidFill>
                <a:latin typeface="Courier New"/>
                <a:cs typeface="Courier New"/>
              </a:rPr>
              <a:t>for(i=1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r>
              <a:rPr sz="1600" b="1" spc="-2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i&lt;=a;</a:t>
            </a:r>
            <a:r>
              <a:rPr sz="16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i++)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381635" marR="2275840" indent="365760" algn="l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gt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gt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*</a:t>
            </a:r>
            <a:r>
              <a:rPr sz="1600" b="1" spc="-2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Courier New"/>
                <a:cs typeface="Courier New"/>
              </a:rPr>
              <a:t>i; </a:t>
            </a:r>
            <a:r>
              <a:rPr sz="1600" b="1" spc="-944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return</a:t>
            </a:r>
            <a:r>
              <a:rPr sz="1600" b="1" spc="-15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2060"/>
                </a:solidFill>
                <a:latin typeface="Courier New"/>
                <a:cs typeface="Courier New"/>
              </a:rPr>
              <a:t>gt;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5875" algn="l">
              <a:lnSpc>
                <a:spcPct val="100000"/>
              </a:lnSpc>
            </a:pPr>
            <a:r>
              <a:rPr sz="1600" b="1" spc="-5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143000" y="430921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/>
              <a:t>8.1 Khai báo và định nghĩa hàm</a:t>
            </a:r>
            <a:endParaRPr sz="2800" b="1" dirty="0"/>
          </a:p>
        </p:txBody>
      </p:sp>
      <p:sp>
        <p:nvSpPr>
          <p:cNvPr id="12" name="object 2"/>
          <p:cNvSpPr txBox="1">
            <a:spLocks/>
          </p:cNvSpPr>
          <p:nvPr/>
        </p:nvSpPr>
        <p:spPr bwMode="white">
          <a:xfrm>
            <a:off x="791210" y="1069195"/>
            <a:ext cx="4284980" cy="38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400" b="1" kern="0">
                <a:solidFill>
                  <a:srgbClr val="002060"/>
                </a:solidFill>
              </a:rPr>
              <a:t>N</a:t>
            </a:r>
            <a:r>
              <a:rPr lang="en-US" sz="2400" b="1" kern="0" smtClean="0">
                <a:solidFill>
                  <a:srgbClr val="002060"/>
                </a:solidFill>
              </a:rPr>
              <a:t>guyên mẫu hàm</a:t>
            </a:r>
            <a:endParaRPr lang="en-US" sz="24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7848600" cy="5867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&lt;iostream.h&gt;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2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3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maximum(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prototype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4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5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6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7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number1;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8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number2;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9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number3;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10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11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cout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“Nhap vao 3 so thuc: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12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cin &gt;&gt; number1 &gt;&gt; number2 &gt;&gt; number3;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13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14 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// number1, number2 and number3 are arguments to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15 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// the maximum function call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16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cout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“So max la: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17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&lt;&lt; maximum( number1, number2, number3 )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18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19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  <a:endParaRPr sz="1600">
              <a:solidFill>
                <a:srgbClr val="008000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20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main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3200398" y="1844871"/>
            <a:ext cx="4648202" cy="1850183"/>
            <a:chOff x="0" y="0"/>
            <a:chExt cx="3810001" cy="1351519"/>
          </a:xfrm>
        </p:grpSpPr>
        <p:sp>
          <p:nvSpPr>
            <p:cNvPr id="121" name="Shape 121"/>
            <p:cNvSpPr/>
            <p:nvPr/>
          </p:nvSpPr>
          <p:spPr>
            <a:xfrm>
              <a:off x="1143000" y="609600"/>
              <a:ext cx="2667001" cy="741919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/>
                <a:t>Hàm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maximum</a:t>
              </a:r>
              <a:r>
                <a:rPr sz="2000"/>
                <a:t> lấy 3 tham số (cả 3 là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2000"/>
                <a:t>) và trả về một </a:t>
              </a:r>
              <a:r>
                <a:rPr sz="2000"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2000"/>
                <a:t>.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H="1" flipV="1">
              <a:off x="0" y="0"/>
              <a:ext cx="1143001" cy="762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1143000" y="400143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/>
              <a:t>8.1 Khai báo và định nghĩa hàm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330806980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563563"/>
          </a:xfrm>
        </p:spPr>
        <p:txBody>
          <a:bodyPr/>
          <a:lstStyle/>
          <a:p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dirty="0"/>
              <a:t>7</a:t>
            </a:r>
            <a:r>
              <a:rPr lang="en-US" b="1" smtClean="0"/>
              <a:t> – Con trỏ (Pointer)</a:t>
            </a:r>
            <a:endParaRPr lang="en-US" b="1" dirty="0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gray">
          <a:xfrm>
            <a:off x="1571800" y="233666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gray">
          <a:xfrm rot="3419336">
            <a:off x="1287637" y="176040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gray">
          <a:xfrm>
            <a:off x="2005269" y="2808248"/>
            <a:ext cx="5233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 Các tham số của hàm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gray">
          <a:xfrm>
            <a:off x="1213873" y="1803266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.1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gray">
          <a:xfrm>
            <a:off x="1571800" y="3431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gray">
          <a:xfrm rot="3419336">
            <a:off x="1287637" y="285497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gray">
          <a:xfrm>
            <a:off x="1213873" y="2897838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gray">
          <a:xfrm>
            <a:off x="1573388" y="4603563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gray">
          <a:xfrm rot="3419336">
            <a:off x="1287637" y="4028888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gray">
          <a:xfrm>
            <a:off x="1213873" y="4071750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</a:rPr>
              <a:t>7</a:t>
            </a:r>
            <a:r>
              <a:rPr lang="en-US" sz="2400" b="1" smtClean="0">
                <a:solidFill>
                  <a:srgbClr val="FFFFFF"/>
                </a:solidFill>
              </a:rPr>
              <a:t>.3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gray">
          <a:xfrm>
            <a:off x="2043369" y="4081717"/>
            <a:ext cx="58052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Cấp lưu trữ và phạm vi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3B08D919-B9F7-4532-A6DF-0637E33C4F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33600" y="1718214"/>
            <a:ext cx="5105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Khai báo và định nghĩa hàm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gray">
          <a:xfrm>
            <a:off x="1610958" y="5758911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 rot="3419336">
            <a:off x="1326795" y="518264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gray">
          <a:xfrm>
            <a:off x="1253032" y="5225511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FFFFFF"/>
                </a:solidFill>
              </a:rPr>
              <a:t>7.4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3B08D919-B9F7-4532-A6DF-0637E33C4F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72758" y="5140459"/>
            <a:ext cx="4066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b="1" smtClean="0">
                <a:solidFill>
                  <a:schemeClr val="tx2"/>
                </a:solidFill>
                <a:latin typeface="+mn-lt"/>
              </a:rPr>
              <a:t>Hàm đệ quy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4" grpId="0"/>
      <p:bldP spid="17" grpId="0" animBg="1"/>
      <p:bldP spid="18" grpId="0" animBg="1"/>
      <p:bldP spid="20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457200" y="762001"/>
            <a:ext cx="6553200" cy="403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21   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maximum(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y,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 )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22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23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 = x;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assume x is largest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24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25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y &gt; max )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// if y is larger,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26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max = y;   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assign y to max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27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28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z &gt; max )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if z is larger,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29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max = z;   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assign z to max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30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31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max;   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max is largest value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32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t>33   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maximum                       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913109" y="4572000"/>
            <a:ext cx="7010400" cy="2209802"/>
            <a:chOff x="0" y="0"/>
            <a:chExt cx="7010400" cy="2209800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7010400" cy="2209800"/>
            </a:xfrm>
            <a:prstGeom prst="rect">
              <a:avLst/>
            </a:prstGeom>
            <a:solidFill>
              <a:srgbClr val="99003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spcBef>
                  <a:spcPts val="400"/>
                </a:spcBef>
                <a:defRPr sz="1400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0"/>
              <a:ext cx="7010400" cy="220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Nhap vao 3 so thuc: 99.32 37.3 27.1928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So max la: 99.32</a:t>
              </a:r>
            </a:p>
            <a:p>
              <a:pPr algn="l">
                <a:spcBef>
                  <a:spcPts val="4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Nhap vao 3 so thuc : 1.1 3.333 2.22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So max la: 3.333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 </a:t>
              </a:r>
            </a:p>
            <a:p>
              <a:pPr algn="l">
                <a:spcBef>
                  <a:spcPts val="400"/>
                </a:spcBef>
                <a:defRPr sz="1400">
                  <a:solidFill>
                    <a:srgbClr val="FFFFE1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Nhap vao 3 so thuc : 27.9 14.31 88.99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So max la: 88.99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 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3843317" y="1371600"/>
            <a:ext cx="4361748" cy="865343"/>
            <a:chOff x="221362" y="-166499"/>
            <a:chExt cx="4361747" cy="865341"/>
          </a:xfrm>
        </p:grpSpPr>
        <p:sp>
          <p:nvSpPr>
            <p:cNvPr id="129" name="Shape 129"/>
            <p:cNvSpPr/>
            <p:nvPr/>
          </p:nvSpPr>
          <p:spPr>
            <a:xfrm>
              <a:off x="1669163" y="-9040"/>
              <a:ext cx="2913946" cy="707882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000"/>
                <a:t>dấu phảy phân tách các tham số.</a:t>
              </a:r>
            </a:p>
          </p:txBody>
        </p:sp>
        <p:sp>
          <p:nvSpPr>
            <p:cNvPr id="130" name="Shape 130"/>
            <p:cNvSpPr/>
            <p:nvPr/>
          </p:nvSpPr>
          <p:spPr>
            <a:xfrm flipH="1" flipV="1">
              <a:off x="221362" y="-166499"/>
              <a:ext cx="1447800" cy="3208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/>
          </p:cNvSpPr>
          <p:nvPr/>
        </p:nvSpPr>
        <p:spPr>
          <a:xfrm>
            <a:off x="1143000" y="400143"/>
            <a:ext cx="731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/>
              <a:t>8.1 Khai báo và định nghĩa hàm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76346489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30921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>
                <a:latin typeface="+mn-lt"/>
              </a:rPr>
              <a:t>8.2 Các tham số của hàm</a:t>
            </a:r>
            <a:endParaRPr sz="28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970" y="1066800"/>
            <a:ext cx="7998460" cy="5456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vi-VN" sz="2200">
                <a:solidFill>
                  <a:schemeClr val="tx1"/>
                </a:solidFill>
                <a:latin typeface="+mn-lt"/>
              </a:rPr>
              <a:t>Tham số là thông tin được chuyển đến một hàm</a:t>
            </a:r>
            <a:endParaRPr lang="en-US" sz="2200">
              <a:solidFill>
                <a:schemeClr val="tx1"/>
              </a:solidFill>
              <a:latin typeface="+mn-lt"/>
            </a:endParaRPr>
          </a:p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vi-VN" sz="2200">
                <a:solidFill>
                  <a:schemeClr val="tx1"/>
                </a:solidFill>
                <a:latin typeface="+mn-lt"/>
              </a:rPr>
              <a:t>Các tham số “</a:t>
            </a:r>
            <a:r>
              <a:rPr lang="en-US" sz="2200">
                <a:solidFill>
                  <a:schemeClr val="tx1"/>
                </a:solidFill>
                <a:latin typeface="+mn-lt"/>
              </a:rPr>
              <a:t>hình</a:t>
            </a:r>
            <a:r>
              <a:rPr lang="vi-VN" sz="2200">
                <a:solidFill>
                  <a:schemeClr val="tx1"/>
                </a:solidFill>
                <a:latin typeface="+mn-lt"/>
              </a:rPr>
              <a:t> thức" là các biến cục bộ được khai báo trong khai báo hàm.</a:t>
            </a:r>
            <a:endParaRPr lang="en-US" sz="2200">
              <a:solidFill>
                <a:schemeClr val="tx1"/>
              </a:solidFill>
              <a:latin typeface="+mn-lt"/>
            </a:endParaRPr>
          </a:p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vi-VN" sz="2200">
                <a:solidFill>
                  <a:schemeClr val="tx1"/>
                </a:solidFill>
                <a:latin typeface="+mn-lt"/>
              </a:rPr>
              <a:t>Tham số "thực </a:t>
            </a:r>
            <a:r>
              <a:rPr lang="en-US" sz="2200">
                <a:solidFill>
                  <a:schemeClr val="tx1"/>
                </a:solidFill>
                <a:latin typeface="+mn-lt"/>
              </a:rPr>
              <a:t>sự</a:t>
            </a:r>
            <a:r>
              <a:rPr lang="vi-VN" sz="2200">
                <a:solidFill>
                  <a:schemeClr val="tx1"/>
                </a:solidFill>
                <a:latin typeface="+mn-lt"/>
              </a:rPr>
              <a:t>" là các giá trị được truyền cho hàm khi nó được gọi</a:t>
            </a:r>
            <a:endParaRPr lang="en-US" sz="2200">
              <a:solidFill>
                <a:schemeClr val="tx1"/>
              </a:solidFill>
              <a:latin typeface="+mn-lt"/>
            </a:endParaRPr>
          </a:p>
          <a:p>
            <a:pPr marL="812800" lvl="1" indent="-343535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Là </a:t>
            </a:r>
            <a:r>
              <a:rPr lang="vi-VN" sz="2000">
                <a:solidFill>
                  <a:srgbClr val="002060"/>
                </a:solidFill>
                <a:latin typeface="+mn-lt"/>
                <a:cs typeface="Arial MT"/>
              </a:rPr>
              <a:t>biến cục bộ của hàm có giá trị được xác định sau mỗi </a:t>
            </a: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lần </a:t>
            </a:r>
            <a:r>
              <a:rPr lang="vi-VN" sz="2000">
                <a:solidFill>
                  <a:srgbClr val="002060"/>
                </a:solidFill>
                <a:latin typeface="+mn-lt"/>
                <a:cs typeface="Arial MT"/>
              </a:rPr>
              <a:t>gọi</a:t>
            </a: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z="2000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42900" marR="5080" indent="-342900" algn="just">
              <a:lnSpc>
                <a:spcPct val="14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Char char="■"/>
              <a:tabLst>
                <a:tab pos="355600" algn="l"/>
                <a:tab pos="356235" algn="l"/>
              </a:tabLst>
              <a:defRPr sz="2400"/>
            </a:pPr>
            <a:r>
              <a:rPr lang="vi-VN" sz="2200">
                <a:solidFill>
                  <a:schemeClr val="tx1"/>
                </a:solidFill>
                <a:latin typeface="+mn-lt"/>
              </a:rPr>
              <a:t>Do đó, các tham số có giá trị khác nhau trong mỗi lần chúng được gọi.</a:t>
            </a:r>
            <a:endParaRPr lang="en-US" sz="2200">
              <a:solidFill>
                <a:schemeClr val="tx1"/>
              </a:solidFill>
              <a:latin typeface="+mn-lt"/>
            </a:endParaRPr>
          </a:p>
          <a:p>
            <a:pPr marL="812800" lvl="1" indent="-343535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Các </a:t>
            </a:r>
            <a:r>
              <a:rPr lang="vi-VN" sz="2000">
                <a:solidFill>
                  <a:srgbClr val="002060"/>
                </a:solidFill>
                <a:latin typeface="+mn-lt"/>
                <a:cs typeface="Arial MT"/>
              </a:rPr>
              <a:t>tham số chỉ có thể được truy cập trong một hàm</a:t>
            </a: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z="2000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lvl="1" indent="-343535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Khi </a:t>
            </a:r>
            <a:r>
              <a:rPr lang="vi-VN" sz="2000">
                <a:solidFill>
                  <a:srgbClr val="002060"/>
                </a:solidFill>
                <a:latin typeface="+mn-lt"/>
                <a:cs typeface="Arial MT"/>
              </a:rPr>
              <a:t>gọi một hàm, tất cả các tham số phải có </a:t>
            </a: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giá </a:t>
            </a:r>
            <a:r>
              <a:rPr lang="vi-VN" sz="2000">
                <a:solidFill>
                  <a:srgbClr val="002060"/>
                </a:solidFill>
                <a:latin typeface="+mn-lt"/>
                <a:cs typeface="Arial MT"/>
              </a:rPr>
              <a:t>trị</a:t>
            </a:r>
            <a:r>
              <a:rPr lang="vi-VN" sz="2000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z="2000" smtClean="0">
              <a:solidFill>
                <a:srgbClr val="002060"/>
              </a:solidFill>
              <a:latin typeface="+mn-l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431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600200"/>
            <a:ext cx="4572000" cy="4876800"/>
          </a:xfrm>
          <a:custGeom>
            <a:avLst/>
            <a:gdLst/>
            <a:ahLst/>
            <a:cxnLst/>
            <a:rect l="l" t="t" r="r" b="b"/>
            <a:pathLst>
              <a:path w="4572000" h="4876800">
                <a:moveTo>
                  <a:pt x="0" y="4876800"/>
                </a:moveTo>
                <a:lnTo>
                  <a:pt x="4572000" y="4876800"/>
                </a:lnTo>
                <a:lnTo>
                  <a:pt x="45720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/>
            <a:endParaRPr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80" y="1606422"/>
            <a:ext cx="3335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#</a:t>
            </a:r>
            <a:r>
              <a:rPr sz="1800" b="1" spc="-10">
                <a:solidFill>
                  <a:srgbClr val="002060"/>
                </a:solidFill>
                <a:latin typeface="Courier New"/>
                <a:cs typeface="Courier New"/>
              </a:rPr>
              <a:t>include</a:t>
            </a:r>
            <a:r>
              <a:rPr sz="1800" b="1" spc="-8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&lt;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iostream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.h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&gt;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80" y="2155063"/>
            <a:ext cx="27571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3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002060"/>
                </a:solidFill>
                <a:latin typeface="Courier New"/>
                <a:cs typeface="Courier New"/>
              </a:rPr>
              <a:t>addOne</a:t>
            </a:r>
            <a:r>
              <a:rPr sz="1800" b="1" spc="-4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mtClean="0">
                <a:solidFill>
                  <a:srgbClr val="002060"/>
                </a:solidFill>
                <a:latin typeface="Courier New"/>
                <a:cs typeface="Courier New"/>
              </a:rPr>
              <a:t>(</a:t>
            </a:r>
            <a:r>
              <a:rPr sz="1800" b="1" spc="-10" smtClean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2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sz="1800" b="1" spc="-2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)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909" algn="l">
              <a:lnSpc>
                <a:spcPct val="100000"/>
              </a:lnSpc>
            </a:pPr>
            <a:r>
              <a:rPr lang="en-US" sz="1800" b="1" dirty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sz="1800" b="1" spc="-35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1800" b="1" spc="-25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sz="1800" b="1" spc="-4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+</a:t>
            </a:r>
            <a:r>
              <a:rPr sz="1800" b="1" spc="-5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2060"/>
                </a:solidFill>
                <a:latin typeface="Courier New"/>
                <a:cs typeface="Courier New"/>
              </a:rPr>
              <a:t>1;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22909" algn="l">
              <a:lnSpc>
                <a:spcPct val="100000"/>
              </a:lnSpc>
            </a:pPr>
            <a:r>
              <a:rPr sz="1800" b="1" spc="-1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1800" b="1" spc="-7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380" y="3801236"/>
            <a:ext cx="19380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9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b="1" spc="-9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smtClean="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()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{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87020" algn="l">
              <a:lnSpc>
                <a:spcPct val="100000"/>
              </a:lnSpc>
            </a:pPr>
            <a:r>
              <a:rPr sz="1800" b="1" spc="-10" dirty="0">
                <a:solidFill>
                  <a:srgbClr val="00B0F0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i</a:t>
            </a:r>
            <a:r>
              <a:rPr sz="18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sz="1800" b="1" spc="-4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2060"/>
                </a:solidFill>
                <a:latin typeface="Courier New"/>
                <a:cs typeface="Courier New"/>
              </a:rPr>
              <a:t>3;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98897"/>
            <a:ext cx="371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out&lt;&lt;</a:t>
            </a:r>
            <a:r>
              <a:rPr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addOne(i)</a:t>
            </a:r>
            <a:r>
              <a:rPr sz="1800" b="1" spc="-5" smtClean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lang="en-US" sz="1800" b="1" spc="-10">
                <a:solidFill>
                  <a:srgbClr val="002060"/>
                </a:solidFill>
                <a:latin typeface="Courier New"/>
                <a:cs typeface="Courier New"/>
              </a:rPr>
              <a:t>c</a:t>
            </a:r>
            <a:r>
              <a:rPr lang="en-US" sz="1800" b="1" spc="-10" smtClean="0">
                <a:solidFill>
                  <a:srgbClr val="002060"/>
                </a:solidFill>
                <a:latin typeface="Courier New"/>
                <a:cs typeface="Courier New"/>
              </a:rPr>
              <a:t>out&lt;&lt;</a:t>
            </a:r>
            <a:r>
              <a:rPr sz="1800" b="1" spc="-15" smtClean="0">
                <a:solidFill>
                  <a:srgbClr val="002060"/>
                </a:solidFill>
                <a:latin typeface="Courier New"/>
                <a:cs typeface="Courier New"/>
              </a:rPr>
              <a:t>i;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380" y="5722111"/>
            <a:ext cx="139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algn="l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solidFill>
                  <a:srgbClr val="002060"/>
                </a:solidFill>
                <a:latin typeface="Courier New"/>
                <a:cs typeface="Courier New"/>
              </a:rPr>
              <a:t>;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2700" algn="l">
              <a:lnSpc>
                <a:spcPct val="100000"/>
              </a:lnSpc>
            </a:pPr>
            <a:r>
              <a:rPr sz="1800" b="1" dirty="0">
                <a:solidFill>
                  <a:srgbClr val="002060"/>
                </a:solidFill>
                <a:latin typeface="Courier New"/>
                <a:cs typeface="Courier New"/>
              </a:rPr>
              <a:t>}</a:t>
            </a:r>
            <a:endParaRPr sz="180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66911" y="1671560"/>
            <a:ext cx="5692140" cy="1762760"/>
            <a:chOff x="2466911" y="1671560"/>
            <a:chExt cx="5692140" cy="1762760"/>
          </a:xfrm>
        </p:grpSpPr>
        <p:sp>
          <p:nvSpPr>
            <p:cNvPr id="10" name="object 10"/>
            <p:cNvSpPr/>
            <p:nvPr/>
          </p:nvSpPr>
          <p:spPr>
            <a:xfrm>
              <a:off x="3140074" y="1676323"/>
              <a:ext cx="5013960" cy="838835"/>
            </a:xfrm>
            <a:custGeom>
              <a:avLst/>
              <a:gdLst/>
              <a:ahLst/>
              <a:cxnLst/>
              <a:rect l="l" t="t" r="r" b="b"/>
              <a:pathLst>
                <a:path w="5013959" h="838835">
                  <a:moveTo>
                    <a:pt x="3495988" y="0"/>
                  </a:moveTo>
                  <a:lnTo>
                    <a:pt x="3426883" y="367"/>
                  </a:lnTo>
                  <a:lnTo>
                    <a:pt x="3357245" y="1600"/>
                  </a:lnTo>
                  <a:lnTo>
                    <a:pt x="3283841" y="3842"/>
                  </a:lnTo>
                  <a:lnTo>
                    <a:pt x="3211640" y="7010"/>
                  </a:lnTo>
                  <a:lnTo>
                    <a:pt x="3140715" y="11082"/>
                  </a:lnTo>
                  <a:lnTo>
                    <a:pt x="3071138" y="16033"/>
                  </a:lnTo>
                  <a:lnTo>
                    <a:pt x="3002982" y="21839"/>
                  </a:lnTo>
                  <a:lnTo>
                    <a:pt x="2936320" y="28477"/>
                  </a:lnTo>
                  <a:lnTo>
                    <a:pt x="2871224" y="35923"/>
                  </a:lnTo>
                  <a:lnTo>
                    <a:pt x="2807767" y="44153"/>
                  </a:lnTo>
                  <a:lnTo>
                    <a:pt x="2746022" y="53143"/>
                  </a:lnTo>
                  <a:lnTo>
                    <a:pt x="2686060" y="62870"/>
                  </a:lnTo>
                  <a:lnTo>
                    <a:pt x="2627955" y="73310"/>
                  </a:lnTo>
                  <a:lnTo>
                    <a:pt x="2571780" y="84439"/>
                  </a:lnTo>
                  <a:lnTo>
                    <a:pt x="2517606" y="96233"/>
                  </a:lnTo>
                  <a:lnTo>
                    <a:pt x="2465508" y="108668"/>
                  </a:lnTo>
                  <a:lnTo>
                    <a:pt x="2415556" y="121722"/>
                  </a:lnTo>
                  <a:lnTo>
                    <a:pt x="2367824" y="135369"/>
                  </a:lnTo>
                  <a:lnTo>
                    <a:pt x="2322385" y="149587"/>
                  </a:lnTo>
                  <a:lnTo>
                    <a:pt x="2279311" y="164351"/>
                  </a:lnTo>
                  <a:lnTo>
                    <a:pt x="2238674" y="179638"/>
                  </a:lnTo>
                  <a:lnTo>
                    <a:pt x="2200548" y="195423"/>
                  </a:lnTo>
                  <a:lnTo>
                    <a:pt x="2165005" y="211684"/>
                  </a:lnTo>
                  <a:lnTo>
                    <a:pt x="2101958" y="245536"/>
                  </a:lnTo>
                  <a:lnTo>
                    <a:pt x="2050115" y="281003"/>
                  </a:lnTo>
                  <a:lnTo>
                    <a:pt x="2010056" y="317896"/>
                  </a:lnTo>
                  <a:lnTo>
                    <a:pt x="1982362" y="356024"/>
                  </a:lnTo>
                  <a:lnTo>
                    <a:pt x="1967615" y="395196"/>
                  </a:lnTo>
                  <a:lnTo>
                    <a:pt x="1965278" y="415115"/>
                  </a:lnTo>
                  <a:lnTo>
                    <a:pt x="1966395" y="435223"/>
                  </a:lnTo>
                  <a:lnTo>
                    <a:pt x="1971039" y="455498"/>
                  </a:lnTo>
                  <a:lnTo>
                    <a:pt x="0" y="693750"/>
                  </a:lnTo>
                  <a:lnTo>
                    <a:pt x="2131060" y="609295"/>
                  </a:lnTo>
                  <a:lnTo>
                    <a:pt x="2160257" y="624313"/>
                  </a:lnTo>
                  <a:lnTo>
                    <a:pt x="2191444" y="638906"/>
                  </a:lnTo>
                  <a:lnTo>
                    <a:pt x="2259543" y="666778"/>
                  </a:lnTo>
                  <a:lnTo>
                    <a:pt x="2296330" y="680039"/>
                  </a:lnTo>
                  <a:lnTo>
                    <a:pt x="2334860" y="692838"/>
                  </a:lnTo>
                  <a:lnTo>
                    <a:pt x="2375071" y="705164"/>
                  </a:lnTo>
                  <a:lnTo>
                    <a:pt x="2416900" y="717009"/>
                  </a:lnTo>
                  <a:lnTo>
                    <a:pt x="2460287" y="728362"/>
                  </a:lnTo>
                  <a:lnTo>
                    <a:pt x="2505169" y="739216"/>
                  </a:lnTo>
                  <a:lnTo>
                    <a:pt x="2551483" y="749560"/>
                  </a:lnTo>
                  <a:lnTo>
                    <a:pt x="2599169" y="759385"/>
                  </a:lnTo>
                  <a:lnTo>
                    <a:pt x="2648165" y="768681"/>
                  </a:lnTo>
                  <a:lnTo>
                    <a:pt x="2698407" y="777439"/>
                  </a:lnTo>
                  <a:lnTo>
                    <a:pt x="2749835" y="785650"/>
                  </a:lnTo>
                  <a:lnTo>
                    <a:pt x="2802387" y="793305"/>
                  </a:lnTo>
                  <a:lnTo>
                    <a:pt x="2856000" y="800393"/>
                  </a:lnTo>
                  <a:lnTo>
                    <a:pt x="2910613" y="806906"/>
                  </a:lnTo>
                  <a:lnTo>
                    <a:pt x="2966164" y="812834"/>
                  </a:lnTo>
                  <a:lnTo>
                    <a:pt x="3022590" y="818168"/>
                  </a:lnTo>
                  <a:lnTo>
                    <a:pt x="3079831" y="822898"/>
                  </a:lnTo>
                  <a:lnTo>
                    <a:pt x="3137823" y="827015"/>
                  </a:lnTo>
                  <a:lnTo>
                    <a:pt x="3196506" y="830509"/>
                  </a:lnTo>
                  <a:lnTo>
                    <a:pt x="3255816" y="833372"/>
                  </a:lnTo>
                  <a:lnTo>
                    <a:pt x="3315693" y="835593"/>
                  </a:lnTo>
                  <a:lnTo>
                    <a:pt x="3376074" y="837164"/>
                  </a:lnTo>
                  <a:lnTo>
                    <a:pt x="3436898" y="838074"/>
                  </a:lnTo>
                  <a:lnTo>
                    <a:pt x="3498102" y="838316"/>
                  </a:lnTo>
                  <a:lnTo>
                    <a:pt x="3559625" y="837878"/>
                  </a:lnTo>
                  <a:lnTo>
                    <a:pt x="3621404" y="836752"/>
                  </a:lnTo>
                  <a:lnTo>
                    <a:pt x="3694808" y="834510"/>
                  </a:lnTo>
                  <a:lnTo>
                    <a:pt x="3767009" y="831342"/>
                  </a:lnTo>
                  <a:lnTo>
                    <a:pt x="3837934" y="827270"/>
                  </a:lnTo>
                  <a:lnTo>
                    <a:pt x="3907511" y="822319"/>
                  </a:lnTo>
                  <a:lnTo>
                    <a:pt x="3975667" y="816513"/>
                  </a:lnTo>
                  <a:lnTo>
                    <a:pt x="4042329" y="809875"/>
                  </a:lnTo>
                  <a:lnTo>
                    <a:pt x="4107425" y="802429"/>
                  </a:lnTo>
                  <a:lnTo>
                    <a:pt x="4170882" y="794199"/>
                  </a:lnTo>
                  <a:lnTo>
                    <a:pt x="4232627" y="785209"/>
                  </a:lnTo>
                  <a:lnTo>
                    <a:pt x="4292589" y="775482"/>
                  </a:lnTo>
                  <a:lnTo>
                    <a:pt x="4350694" y="765042"/>
                  </a:lnTo>
                  <a:lnTo>
                    <a:pt x="4406869" y="753913"/>
                  </a:lnTo>
                  <a:lnTo>
                    <a:pt x="4461043" y="742119"/>
                  </a:lnTo>
                  <a:lnTo>
                    <a:pt x="4513141" y="729684"/>
                  </a:lnTo>
                  <a:lnTo>
                    <a:pt x="4563093" y="716630"/>
                  </a:lnTo>
                  <a:lnTo>
                    <a:pt x="4610825" y="702983"/>
                  </a:lnTo>
                  <a:lnTo>
                    <a:pt x="4656264" y="688765"/>
                  </a:lnTo>
                  <a:lnTo>
                    <a:pt x="4699338" y="674001"/>
                  </a:lnTo>
                  <a:lnTo>
                    <a:pt x="4739975" y="658714"/>
                  </a:lnTo>
                  <a:lnTo>
                    <a:pt x="4778101" y="642929"/>
                  </a:lnTo>
                  <a:lnTo>
                    <a:pt x="4813644" y="626668"/>
                  </a:lnTo>
                  <a:lnTo>
                    <a:pt x="4876691" y="592816"/>
                  </a:lnTo>
                  <a:lnTo>
                    <a:pt x="4928534" y="557349"/>
                  </a:lnTo>
                  <a:lnTo>
                    <a:pt x="4968593" y="520456"/>
                  </a:lnTo>
                  <a:lnTo>
                    <a:pt x="4996287" y="482328"/>
                  </a:lnTo>
                  <a:lnTo>
                    <a:pt x="5011034" y="443156"/>
                  </a:lnTo>
                  <a:lnTo>
                    <a:pt x="5013371" y="423237"/>
                  </a:lnTo>
                  <a:lnTo>
                    <a:pt x="5012254" y="403129"/>
                  </a:lnTo>
                  <a:lnTo>
                    <a:pt x="5000005" y="363776"/>
                  </a:lnTo>
                  <a:lnTo>
                    <a:pt x="4975838" y="326521"/>
                  </a:lnTo>
                  <a:lnTo>
                    <a:pt x="4940212" y="290577"/>
                  </a:lnTo>
                  <a:lnTo>
                    <a:pt x="4893709" y="256080"/>
                  </a:lnTo>
                  <a:lnTo>
                    <a:pt x="4836912" y="223163"/>
                  </a:lnTo>
                  <a:lnTo>
                    <a:pt x="4770403" y="191963"/>
                  </a:lnTo>
                  <a:lnTo>
                    <a:pt x="4733689" y="177048"/>
                  </a:lnTo>
                  <a:lnTo>
                    <a:pt x="4694766" y="162613"/>
                  </a:lnTo>
                  <a:lnTo>
                    <a:pt x="4653706" y="148674"/>
                  </a:lnTo>
                  <a:lnTo>
                    <a:pt x="4610583" y="135247"/>
                  </a:lnTo>
                  <a:lnTo>
                    <a:pt x="4565468" y="122351"/>
                  </a:lnTo>
                  <a:lnTo>
                    <a:pt x="4518436" y="110001"/>
                  </a:lnTo>
                  <a:lnTo>
                    <a:pt x="4469558" y="98215"/>
                  </a:lnTo>
                  <a:lnTo>
                    <a:pt x="4418908" y="87009"/>
                  </a:lnTo>
                  <a:lnTo>
                    <a:pt x="4366558" y="76401"/>
                  </a:lnTo>
                  <a:lnTo>
                    <a:pt x="4312582" y="66406"/>
                  </a:lnTo>
                  <a:lnTo>
                    <a:pt x="4257051" y="57042"/>
                  </a:lnTo>
                  <a:lnTo>
                    <a:pt x="4200040" y="48326"/>
                  </a:lnTo>
                  <a:lnTo>
                    <a:pt x="4141620" y="40274"/>
                  </a:lnTo>
                  <a:lnTo>
                    <a:pt x="4081865" y="32903"/>
                  </a:lnTo>
                  <a:lnTo>
                    <a:pt x="4020847" y="26231"/>
                  </a:lnTo>
                  <a:lnTo>
                    <a:pt x="3958639" y="20273"/>
                  </a:lnTo>
                  <a:lnTo>
                    <a:pt x="3895314" y="15047"/>
                  </a:lnTo>
                  <a:lnTo>
                    <a:pt x="3830946" y="10570"/>
                  </a:lnTo>
                  <a:lnTo>
                    <a:pt x="3765605" y="6858"/>
                  </a:lnTo>
                  <a:lnTo>
                    <a:pt x="3699367" y="3928"/>
                  </a:lnTo>
                  <a:lnTo>
                    <a:pt x="3632302" y="1797"/>
                  </a:lnTo>
                  <a:lnTo>
                    <a:pt x="3564485" y="482"/>
                  </a:lnTo>
                  <a:lnTo>
                    <a:pt x="3495988" y="0"/>
                  </a:lnTo>
                  <a:close/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0074" y="1676323"/>
              <a:ext cx="5013960" cy="838835"/>
            </a:xfrm>
            <a:custGeom>
              <a:avLst/>
              <a:gdLst/>
              <a:ahLst/>
              <a:cxnLst/>
              <a:rect l="l" t="t" r="r" b="b"/>
              <a:pathLst>
                <a:path w="5013959" h="838835">
                  <a:moveTo>
                    <a:pt x="0" y="693750"/>
                  </a:moveTo>
                  <a:lnTo>
                    <a:pt x="1971039" y="455498"/>
                  </a:lnTo>
                  <a:lnTo>
                    <a:pt x="1966395" y="435223"/>
                  </a:lnTo>
                  <a:lnTo>
                    <a:pt x="1965278" y="415115"/>
                  </a:lnTo>
                  <a:lnTo>
                    <a:pt x="1973334" y="375491"/>
                  </a:lnTo>
                  <a:lnTo>
                    <a:pt x="1994627" y="336817"/>
                  </a:lnTo>
                  <a:lnTo>
                    <a:pt x="2028576" y="299283"/>
                  </a:lnTo>
                  <a:lnTo>
                    <a:pt x="2074600" y="263080"/>
                  </a:lnTo>
                  <a:lnTo>
                    <a:pt x="2132118" y="228396"/>
                  </a:lnTo>
                  <a:lnTo>
                    <a:pt x="2200548" y="195423"/>
                  </a:lnTo>
                  <a:lnTo>
                    <a:pt x="2238674" y="179638"/>
                  </a:lnTo>
                  <a:lnTo>
                    <a:pt x="2279311" y="164351"/>
                  </a:lnTo>
                  <a:lnTo>
                    <a:pt x="2322385" y="149587"/>
                  </a:lnTo>
                  <a:lnTo>
                    <a:pt x="2367824" y="135369"/>
                  </a:lnTo>
                  <a:lnTo>
                    <a:pt x="2415556" y="121722"/>
                  </a:lnTo>
                  <a:lnTo>
                    <a:pt x="2465508" y="108668"/>
                  </a:lnTo>
                  <a:lnTo>
                    <a:pt x="2517606" y="96233"/>
                  </a:lnTo>
                  <a:lnTo>
                    <a:pt x="2571780" y="84439"/>
                  </a:lnTo>
                  <a:lnTo>
                    <a:pt x="2627955" y="73310"/>
                  </a:lnTo>
                  <a:lnTo>
                    <a:pt x="2686060" y="62870"/>
                  </a:lnTo>
                  <a:lnTo>
                    <a:pt x="2746022" y="53143"/>
                  </a:lnTo>
                  <a:lnTo>
                    <a:pt x="2807767" y="44153"/>
                  </a:lnTo>
                  <a:lnTo>
                    <a:pt x="2871224" y="35923"/>
                  </a:lnTo>
                  <a:lnTo>
                    <a:pt x="2936320" y="28477"/>
                  </a:lnTo>
                  <a:lnTo>
                    <a:pt x="3002982" y="21839"/>
                  </a:lnTo>
                  <a:lnTo>
                    <a:pt x="3071138" y="16033"/>
                  </a:lnTo>
                  <a:lnTo>
                    <a:pt x="3140715" y="11082"/>
                  </a:lnTo>
                  <a:lnTo>
                    <a:pt x="3211640" y="7010"/>
                  </a:lnTo>
                  <a:lnTo>
                    <a:pt x="3283841" y="3842"/>
                  </a:lnTo>
                  <a:lnTo>
                    <a:pt x="3357245" y="1600"/>
                  </a:lnTo>
                  <a:lnTo>
                    <a:pt x="3426883" y="367"/>
                  </a:lnTo>
                  <a:lnTo>
                    <a:pt x="3495988" y="0"/>
                  </a:lnTo>
                  <a:lnTo>
                    <a:pt x="3564485" y="482"/>
                  </a:lnTo>
                  <a:lnTo>
                    <a:pt x="3632302" y="1797"/>
                  </a:lnTo>
                  <a:lnTo>
                    <a:pt x="3699367" y="3928"/>
                  </a:lnTo>
                  <a:lnTo>
                    <a:pt x="3765605" y="6858"/>
                  </a:lnTo>
                  <a:lnTo>
                    <a:pt x="3830946" y="10570"/>
                  </a:lnTo>
                  <a:lnTo>
                    <a:pt x="3895314" y="15047"/>
                  </a:lnTo>
                  <a:lnTo>
                    <a:pt x="3958639" y="20273"/>
                  </a:lnTo>
                  <a:lnTo>
                    <a:pt x="4020847" y="26231"/>
                  </a:lnTo>
                  <a:lnTo>
                    <a:pt x="4081865" y="32903"/>
                  </a:lnTo>
                  <a:lnTo>
                    <a:pt x="4141620" y="40274"/>
                  </a:lnTo>
                  <a:lnTo>
                    <a:pt x="4200040" y="48326"/>
                  </a:lnTo>
                  <a:lnTo>
                    <a:pt x="4257051" y="57042"/>
                  </a:lnTo>
                  <a:lnTo>
                    <a:pt x="4312582" y="66406"/>
                  </a:lnTo>
                  <a:lnTo>
                    <a:pt x="4366558" y="76401"/>
                  </a:lnTo>
                  <a:lnTo>
                    <a:pt x="4418908" y="87009"/>
                  </a:lnTo>
                  <a:lnTo>
                    <a:pt x="4469558" y="98215"/>
                  </a:lnTo>
                  <a:lnTo>
                    <a:pt x="4518436" y="110001"/>
                  </a:lnTo>
                  <a:lnTo>
                    <a:pt x="4565468" y="122351"/>
                  </a:lnTo>
                  <a:lnTo>
                    <a:pt x="4610583" y="135247"/>
                  </a:lnTo>
                  <a:lnTo>
                    <a:pt x="4653706" y="148674"/>
                  </a:lnTo>
                  <a:lnTo>
                    <a:pt x="4694766" y="162613"/>
                  </a:lnTo>
                  <a:lnTo>
                    <a:pt x="4733689" y="177048"/>
                  </a:lnTo>
                  <a:lnTo>
                    <a:pt x="4770403" y="191963"/>
                  </a:lnTo>
                  <a:lnTo>
                    <a:pt x="4836912" y="223163"/>
                  </a:lnTo>
                  <a:lnTo>
                    <a:pt x="4893709" y="256080"/>
                  </a:lnTo>
                  <a:lnTo>
                    <a:pt x="4940212" y="290577"/>
                  </a:lnTo>
                  <a:lnTo>
                    <a:pt x="4975838" y="326521"/>
                  </a:lnTo>
                  <a:lnTo>
                    <a:pt x="5000005" y="363776"/>
                  </a:lnTo>
                  <a:lnTo>
                    <a:pt x="5012254" y="403129"/>
                  </a:lnTo>
                  <a:lnTo>
                    <a:pt x="5013371" y="423237"/>
                  </a:lnTo>
                  <a:lnTo>
                    <a:pt x="5011034" y="443156"/>
                  </a:lnTo>
                  <a:lnTo>
                    <a:pt x="4996287" y="482328"/>
                  </a:lnTo>
                  <a:lnTo>
                    <a:pt x="4968593" y="520456"/>
                  </a:lnTo>
                  <a:lnTo>
                    <a:pt x="4928534" y="557349"/>
                  </a:lnTo>
                  <a:lnTo>
                    <a:pt x="4876691" y="592816"/>
                  </a:lnTo>
                  <a:lnTo>
                    <a:pt x="4813644" y="626668"/>
                  </a:lnTo>
                  <a:lnTo>
                    <a:pt x="4778101" y="642929"/>
                  </a:lnTo>
                  <a:lnTo>
                    <a:pt x="4739975" y="658714"/>
                  </a:lnTo>
                  <a:lnTo>
                    <a:pt x="4699338" y="674001"/>
                  </a:lnTo>
                  <a:lnTo>
                    <a:pt x="4656264" y="688765"/>
                  </a:lnTo>
                  <a:lnTo>
                    <a:pt x="4610825" y="702983"/>
                  </a:lnTo>
                  <a:lnTo>
                    <a:pt x="4563093" y="716630"/>
                  </a:lnTo>
                  <a:lnTo>
                    <a:pt x="4513141" y="729684"/>
                  </a:lnTo>
                  <a:lnTo>
                    <a:pt x="4461043" y="742119"/>
                  </a:lnTo>
                  <a:lnTo>
                    <a:pt x="4406869" y="753913"/>
                  </a:lnTo>
                  <a:lnTo>
                    <a:pt x="4350694" y="765042"/>
                  </a:lnTo>
                  <a:lnTo>
                    <a:pt x="4292589" y="775482"/>
                  </a:lnTo>
                  <a:lnTo>
                    <a:pt x="4232627" y="785209"/>
                  </a:lnTo>
                  <a:lnTo>
                    <a:pt x="4170882" y="794199"/>
                  </a:lnTo>
                  <a:lnTo>
                    <a:pt x="4107425" y="802429"/>
                  </a:lnTo>
                  <a:lnTo>
                    <a:pt x="4042329" y="809875"/>
                  </a:lnTo>
                  <a:lnTo>
                    <a:pt x="3975667" y="816513"/>
                  </a:lnTo>
                  <a:lnTo>
                    <a:pt x="3907511" y="822319"/>
                  </a:lnTo>
                  <a:lnTo>
                    <a:pt x="3837934" y="827270"/>
                  </a:lnTo>
                  <a:lnTo>
                    <a:pt x="3767009" y="831342"/>
                  </a:lnTo>
                  <a:lnTo>
                    <a:pt x="3694808" y="834510"/>
                  </a:lnTo>
                  <a:lnTo>
                    <a:pt x="3621404" y="836752"/>
                  </a:lnTo>
                  <a:lnTo>
                    <a:pt x="3559625" y="837878"/>
                  </a:lnTo>
                  <a:lnTo>
                    <a:pt x="3498102" y="838316"/>
                  </a:lnTo>
                  <a:lnTo>
                    <a:pt x="3436898" y="838074"/>
                  </a:lnTo>
                  <a:lnTo>
                    <a:pt x="3376074" y="837164"/>
                  </a:lnTo>
                  <a:lnTo>
                    <a:pt x="3315693" y="835593"/>
                  </a:lnTo>
                  <a:lnTo>
                    <a:pt x="3255816" y="833372"/>
                  </a:lnTo>
                  <a:lnTo>
                    <a:pt x="3196506" y="830509"/>
                  </a:lnTo>
                  <a:lnTo>
                    <a:pt x="3137823" y="827015"/>
                  </a:lnTo>
                  <a:lnTo>
                    <a:pt x="3079831" y="822898"/>
                  </a:lnTo>
                  <a:lnTo>
                    <a:pt x="3022590" y="818168"/>
                  </a:lnTo>
                  <a:lnTo>
                    <a:pt x="2966164" y="812834"/>
                  </a:lnTo>
                  <a:lnTo>
                    <a:pt x="2910613" y="806906"/>
                  </a:lnTo>
                  <a:lnTo>
                    <a:pt x="2856000" y="800393"/>
                  </a:lnTo>
                  <a:lnTo>
                    <a:pt x="2802387" y="793305"/>
                  </a:lnTo>
                  <a:lnTo>
                    <a:pt x="2749835" y="785650"/>
                  </a:lnTo>
                  <a:lnTo>
                    <a:pt x="2698407" y="777439"/>
                  </a:lnTo>
                  <a:lnTo>
                    <a:pt x="2648165" y="768681"/>
                  </a:lnTo>
                  <a:lnTo>
                    <a:pt x="2599169" y="759385"/>
                  </a:lnTo>
                  <a:lnTo>
                    <a:pt x="2551483" y="749560"/>
                  </a:lnTo>
                  <a:lnTo>
                    <a:pt x="2505169" y="739216"/>
                  </a:lnTo>
                  <a:lnTo>
                    <a:pt x="2460287" y="728362"/>
                  </a:lnTo>
                  <a:lnTo>
                    <a:pt x="2416900" y="717009"/>
                  </a:lnTo>
                  <a:lnTo>
                    <a:pt x="2375071" y="705164"/>
                  </a:lnTo>
                  <a:lnTo>
                    <a:pt x="2334860" y="692838"/>
                  </a:lnTo>
                  <a:lnTo>
                    <a:pt x="2296330" y="680039"/>
                  </a:lnTo>
                  <a:lnTo>
                    <a:pt x="2259543" y="666778"/>
                  </a:lnTo>
                  <a:lnTo>
                    <a:pt x="2191444" y="638906"/>
                  </a:lnTo>
                  <a:lnTo>
                    <a:pt x="2131060" y="609295"/>
                  </a:lnTo>
                  <a:lnTo>
                    <a:pt x="0" y="69375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1673" y="2590687"/>
              <a:ext cx="5682615" cy="838835"/>
            </a:xfrm>
            <a:custGeom>
              <a:avLst/>
              <a:gdLst/>
              <a:ahLst/>
              <a:cxnLst/>
              <a:rect l="l" t="t" r="r" b="b"/>
              <a:pathLst>
                <a:path w="5682615" h="838835">
                  <a:moveTo>
                    <a:pt x="4165564" y="0"/>
                  </a:moveTo>
                  <a:lnTo>
                    <a:pt x="4104114" y="247"/>
                  </a:lnTo>
                  <a:lnTo>
                    <a:pt x="4043013" y="1176"/>
                  </a:lnTo>
                  <a:lnTo>
                    <a:pt x="3982326" y="2777"/>
                  </a:lnTo>
                  <a:lnTo>
                    <a:pt x="3922120" y="5039"/>
                  </a:lnTo>
                  <a:lnTo>
                    <a:pt x="3862461" y="7953"/>
                  </a:lnTo>
                  <a:lnTo>
                    <a:pt x="3803414" y="11509"/>
                  </a:lnTo>
                  <a:lnTo>
                    <a:pt x="3745046" y="15697"/>
                  </a:lnTo>
                  <a:lnTo>
                    <a:pt x="3687422" y="20509"/>
                  </a:lnTo>
                  <a:lnTo>
                    <a:pt x="3630609" y="25934"/>
                  </a:lnTo>
                  <a:lnTo>
                    <a:pt x="3574672" y="31962"/>
                  </a:lnTo>
                  <a:lnTo>
                    <a:pt x="3519677" y="38584"/>
                  </a:lnTo>
                  <a:lnTo>
                    <a:pt x="3465691" y="45791"/>
                  </a:lnTo>
                  <a:lnTo>
                    <a:pt x="3412778" y="53571"/>
                  </a:lnTo>
                  <a:lnTo>
                    <a:pt x="3361006" y="61917"/>
                  </a:lnTo>
                  <a:lnTo>
                    <a:pt x="3310440" y="70818"/>
                  </a:lnTo>
                  <a:lnTo>
                    <a:pt x="3261146" y="80264"/>
                  </a:lnTo>
                  <a:lnTo>
                    <a:pt x="3213190" y="90246"/>
                  </a:lnTo>
                  <a:lnTo>
                    <a:pt x="3166638" y="100753"/>
                  </a:lnTo>
                  <a:lnTo>
                    <a:pt x="3121556" y="111778"/>
                  </a:lnTo>
                  <a:lnTo>
                    <a:pt x="3078010" y="123308"/>
                  </a:lnTo>
                  <a:lnTo>
                    <a:pt x="3036065" y="135336"/>
                  </a:lnTo>
                  <a:lnTo>
                    <a:pt x="2995789" y="147851"/>
                  </a:lnTo>
                  <a:lnTo>
                    <a:pt x="2957246" y="160844"/>
                  </a:lnTo>
                  <a:lnTo>
                    <a:pt x="2920502" y="174305"/>
                  </a:lnTo>
                  <a:lnTo>
                    <a:pt x="2852678" y="202591"/>
                  </a:lnTo>
                  <a:lnTo>
                    <a:pt x="2792845" y="232633"/>
                  </a:lnTo>
                  <a:lnTo>
                    <a:pt x="2741528" y="264352"/>
                  </a:lnTo>
                  <a:lnTo>
                    <a:pt x="2699258" y="297673"/>
                  </a:lnTo>
                  <a:lnTo>
                    <a:pt x="0" y="301737"/>
                  </a:lnTo>
                  <a:lnTo>
                    <a:pt x="2639822" y="456677"/>
                  </a:lnTo>
                  <a:lnTo>
                    <a:pt x="2648687" y="477807"/>
                  </a:lnTo>
                  <a:lnTo>
                    <a:pt x="2661319" y="498635"/>
                  </a:lnTo>
                  <a:lnTo>
                    <a:pt x="2697533" y="539261"/>
                  </a:lnTo>
                  <a:lnTo>
                    <a:pt x="2747766" y="578319"/>
                  </a:lnTo>
                  <a:lnTo>
                    <a:pt x="2811319" y="615572"/>
                  </a:lnTo>
                  <a:lnTo>
                    <a:pt x="2847872" y="633449"/>
                  </a:lnTo>
                  <a:lnTo>
                    <a:pt x="2887494" y="650785"/>
                  </a:lnTo>
                  <a:lnTo>
                    <a:pt x="2930097" y="667552"/>
                  </a:lnTo>
                  <a:lnTo>
                    <a:pt x="2975594" y="683721"/>
                  </a:lnTo>
                  <a:lnTo>
                    <a:pt x="3023897" y="699261"/>
                  </a:lnTo>
                  <a:lnTo>
                    <a:pt x="3074920" y="714143"/>
                  </a:lnTo>
                  <a:lnTo>
                    <a:pt x="3128574" y="728338"/>
                  </a:lnTo>
                  <a:lnTo>
                    <a:pt x="3184774" y="741815"/>
                  </a:lnTo>
                  <a:lnTo>
                    <a:pt x="3243431" y="754546"/>
                  </a:lnTo>
                  <a:lnTo>
                    <a:pt x="3304458" y="766501"/>
                  </a:lnTo>
                  <a:lnTo>
                    <a:pt x="3367768" y="777650"/>
                  </a:lnTo>
                  <a:lnTo>
                    <a:pt x="3433275" y="787964"/>
                  </a:lnTo>
                  <a:lnTo>
                    <a:pt x="3500889" y="797414"/>
                  </a:lnTo>
                  <a:lnTo>
                    <a:pt x="3570525" y="805969"/>
                  </a:lnTo>
                  <a:lnTo>
                    <a:pt x="3642095" y="813600"/>
                  </a:lnTo>
                  <a:lnTo>
                    <a:pt x="3715512" y="820278"/>
                  </a:lnTo>
                  <a:lnTo>
                    <a:pt x="3777556" y="825068"/>
                  </a:lnTo>
                  <a:lnTo>
                    <a:pt x="3839714" y="829109"/>
                  </a:lnTo>
                  <a:lnTo>
                    <a:pt x="3901918" y="832412"/>
                  </a:lnTo>
                  <a:lnTo>
                    <a:pt x="3964104" y="834985"/>
                  </a:lnTo>
                  <a:lnTo>
                    <a:pt x="4026204" y="836838"/>
                  </a:lnTo>
                  <a:lnTo>
                    <a:pt x="4088154" y="837981"/>
                  </a:lnTo>
                  <a:lnTo>
                    <a:pt x="4149887" y="838424"/>
                  </a:lnTo>
                  <a:lnTo>
                    <a:pt x="4211337" y="838176"/>
                  </a:lnTo>
                  <a:lnTo>
                    <a:pt x="4272438" y="837247"/>
                  </a:lnTo>
                  <a:lnTo>
                    <a:pt x="4333125" y="835646"/>
                  </a:lnTo>
                  <a:lnTo>
                    <a:pt x="4393331" y="833385"/>
                  </a:lnTo>
                  <a:lnTo>
                    <a:pt x="4452990" y="830471"/>
                  </a:lnTo>
                  <a:lnTo>
                    <a:pt x="4512037" y="826915"/>
                  </a:lnTo>
                  <a:lnTo>
                    <a:pt x="4570405" y="822726"/>
                  </a:lnTo>
                  <a:lnTo>
                    <a:pt x="4628029" y="817914"/>
                  </a:lnTo>
                  <a:lnTo>
                    <a:pt x="4684842" y="812489"/>
                  </a:lnTo>
                  <a:lnTo>
                    <a:pt x="4740779" y="806461"/>
                  </a:lnTo>
                  <a:lnTo>
                    <a:pt x="4795774" y="799839"/>
                  </a:lnTo>
                  <a:lnTo>
                    <a:pt x="4849760" y="792633"/>
                  </a:lnTo>
                  <a:lnTo>
                    <a:pt x="4902673" y="784852"/>
                  </a:lnTo>
                  <a:lnTo>
                    <a:pt x="4954445" y="776506"/>
                  </a:lnTo>
                  <a:lnTo>
                    <a:pt x="5005011" y="767606"/>
                  </a:lnTo>
                  <a:lnTo>
                    <a:pt x="5054305" y="758159"/>
                  </a:lnTo>
                  <a:lnTo>
                    <a:pt x="5102261" y="748178"/>
                  </a:lnTo>
                  <a:lnTo>
                    <a:pt x="5148813" y="737670"/>
                  </a:lnTo>
                  <a:lnTo>
                    <a:pt x="5193895" y="726646"/>
                  </a:lnTo>
                  <a:lnTo>
                    <a:pt x="5237441" y="715115"/>
                  </a:lnTo>
                  <a:lnTo>
                    <a:pt x="5279386" y="703087"/>
                  </a:lnTo>
                  <a:lnTo>
                    <a:pt x="5319662" y="690572"/>
                  </a:lnTo>
                  <a:lnTo>
                    <a:pt x="5358205" y="677579"/>
                  </a:lnTo>
                  <a:lnTo>
                    <a:pt x="5394949" y="664119"/>
                  </a:lnTo>
                  <a:lnTo>
                    <a:pt x="5462773" y="635832"/>
                  </a:lnTo>
                  <a:lnTo>
                    <a:pt x="5522606" y="605791"/>
                  </a:lnTo>
                  <a:lnTo>
                    <a:pt x="5573923" y="574071"/>
                  </a:lnTo>
                  <a:lnTo>
                    <a:pt x="5616194" y="540751"/>
                  </a:lnTo>
                  <a:lnTo>
                    <a:pt x="5653876" y="499119"/>
                  </a:lnTo>
                  <a:lnTo>
                    <a:pt x="5675680" y="457459"/>
                  </a:lnTo>
                  <a:lnTo>
                    <a:pt x="5682117" y="416032"/>
                  </a:lnTo>
                  <a:lnTo>
                    <a:pt x="5679733" y="395488"/>
                  </a:lnTo>
                  <a:lnTo>
                    <a:pt x="5664078" y="354903"/>
                  </a:lnTo>
                  <a:lnTo>
                    <a:pt x="5634334" y="315208"/>
                  </a:lnTo>
                  <a:lnTo>
                    <a:pt x="5591012" y="276664"/>
                  </a:lnTo>
                  <a:lnTo>
                    <a:pt x="5534622" y="239536"/>
                  </a:lnTo>
                  <a:lnTo>
                    <a:pt x="5465677" y="204084"/>
                  </a:lnTo>
                  <a:lnTo>
                    <a:pt x="5426655" y="187069"/>
                  </a:lnTo>
                  <a:lnTo>
                    <a:pt x="5384686" y="170572"/>
                  </a:lnTo>
                  <a:lnTo>
                    <a:pt x="5339833" y="154625"/>
                  </a:lnTo>
                  <a:lnTo>
                    <a:pt x="5292161" y="139261"/>
                  </a:lnTo>
                  <a:lnTo>
                    <a:pt x="5241733" y="124514"/>
                  </a:lnTo>
                  <a:lnTo>
                    <a:pt x="5188613" y="110415"/>
                  </a:lnTo>
                  <a:lnTo>
                    <a:pt x="5132865" y="96999"/>
                  </a:lnTo>
                  <a:lnTo>
                    <a:pt x="5074553" y="84297"/>
                  </a:lnTo>
                  <a:lnTo>
                    <a:pt x="5013741" y="72342"/>
                  </a:lnTo>
                  <a:lnTo>
                    <a:pt x="4950492" y="61167"/>
                  </a:lnTo>
                  <a:lnTo>
                    <a:pt x="4884871" y="50806"/>
                  </a:lnTo>
                  <a:lnTo>
                    <a:pt x="4816941" y="41290"/>
                  </a:lnTo>
                  <a:lnTo>
                    <a:pt x="4746767" y="32653"/>
                  </a:lnTo>
                  <a:lnTo>
                    <a:pt x="4674412" y="24927"/>
                  </a:lnTo>
                  <a:lnTo>
                    <a:pt x="4599940" y="18146"/>
                  </a:lnTo>
                  <a:lnTo>
                    <a:pt x="4537895" y="13355"/>
                  </a:lnTo>
                  <a:lnTo>
                    <a:pt x="4475737" y="9314"/>
                  </a:lnTo>
                  <a:lnTo>
                    <a:pt x="4413533" y="6011"/>
                  </a:lnTo>
                  <a:lnTo>
                    <a:pt x="4351347" y="3439"/>
                  </a:lnTo>
                  <a:lnTo>
                    <a:pt x="4289247" y="1585"/>
                  </a:lnTo>
                  <a:lnTo>
                    <a:pt x="4227297" y="442"/>
                  </a:lnTo>
                  <a:lnTo>
                    <a:pt x="4165564" y="0"/>
                  </a:lnTo>
                  <a:close/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1673" y="2590687"/>
              <a:ext cx="5682615" cy="838835"/>
            </a:xfrm>
            <a:custGeom>
              <a:avLst/>
              <a:gdLst/>
              <a:ahLst/>
              <a:cxnLst/>
              <a:rect l="l" t="t" r="r" b="b"/>
              <a:pathLst>
                <a:path w="5682615" h="838835">
                  <a:moveTo>
                    <a:pt x="0" y="301737"/>
                  </a:moveTo>
                  <a:lnTo>
                    <a:pt x="2699258" y="297673"/>
                  </a:lnTo>
                  <a:lnTo>
                    <a:pt x="2719229" y="280817"/>
                  </a:lnTo>
                  <a:lnTo>
                    <a:pt x="2741528" y="264352"/>
                  </a:lnTo>
                  <a:lnTo>
                    <a:pt x="2792845" y="232633"/>
                  </a:lnTo>
                  <a:lnTo>
                    <a:pt x="2852678" y="202591"/>
                  </a:lnTo>
                  <a:lnTo>
                    <a:pt x="2920502" y="174305"/>
                  </a:lnTo>
                  <a:lnTo>
                    <a:pt x="2957246" y="160844"/>
                  </a:lnTo>
                  <a:lnTo>
                    <a:pt x="2995789" y="147851"/>
                  </a:lnTo>
                  <a:lnTo>
                    <a:pt x="3036065" y="135336"/>
                  </a:lnTo>
                  <a:lnTo>
                    <a:pt x="3078010" y="123308"/>
                  </a:lnTo>
                  <a:lnTo>
                    <a:pt x="3121556" y="111778"/>
                  </a:lnTo>
                  <a:lnTo>
                    <a:pt x="3166638" y="100753"/>
                  </a:lnTo>
                  <a:lnTo>
                    <a:pt x="3213190" y="90246"/>
                  </a:lnTo>
                  <a:lnTo>
                    <a:pt x="3261146" y="80264"/>
                  </a:lnTo>
                  <a:lnTo>
                    <a:pt x="3310440" y="70818"/>
                  </a:lnTo>
                  <a:lnTo>
                    <a:pt x="3361006" y="61917"/>
                  </a:lnTo>
                  <a:lnTo>
                    <a:pt x="3412778" y="53571"/>
                  </a:lnTo>
                  <a:lnTo>
                    <a:pt x="3465691" y="45791"/>
                  </a:lnTo>
                  <a:lnTo>
                    <a:pt x="3519677" y="38584"/>
                  </a:lnTo>
                  <a:lnTo>
                    <a:pt x="3574672" y="31962"/>
                  </a:lnTo>
                  <a:lnTo>
                    <a:pt x="3630609" y="25934"/>
                  </a:lnTo>
                  <a:lnTo>
                    <a:pt x="3687422" y="20509"/>
                  </a:lnTo>
                  <a:lnTo>
                    <a:pt x="3745046" y="15697"/>
                  </a:lnTo>
                  <a:lnTo>
                    <a:pt x="3803414" y="11509"/>
                  </a:lnTo>
                  <a:lnTo>
                    <a:pt x="3862461" y="7953"/>
                  </a:lnTo>
                  <a:lnTo>
                    <a:pt x="3922120" y="5039"/>
                  </a:lnTo>
                  <a:lnTo>
                    <a:pt x="3982326" y="2777"/>
                  </a:lnTo>
                  <a:lnTo>
                    <a:pt x="4043013" y="1176"/>
                  </a:lnTo>
                  <a:lnTo>
                    <a:pt x="4104114" y="247"/>
                  </a:lnTo>
                  <a:lnTo>
                    <a:pt x="4165564" y="0"/>
                  </a:lnTo>
                  <a:lnTo>
                    <a:pt x="4227297" y="442"/>
                  </a:lnTo>
                  <a:lnTo>
                    <a:pt x="4289247" y="1585"/>
                  </a:lnTo>
                  <a:lnTo>
                    <a:pt x="4351347" y="3439"/>
                  </a:lnTo>
                  <a:lnTo>
                    <a:pt x="4413533" y="6011"/>
                  </a:lnTo>
                  <a:lnTo>
                    <a:pt x="4475737" y="9314"/>
                  </a:lnTo>
                  <a:lnTo>
                    <a:pt x="4537895" y="13355"/>
                  </a:lnTo>
                  <a:lnTo>
                    <a:pt x="4599940" y="18146"/>
                  </a:lnTo>
                  <a:lnTo>
                    <a:pt x="4674412" y="24927"/>
                  </a:lnTo>
                  <a:lnTo>
                    <a:pt x="4746767" y="32653"/>
                  </a:lnTo>
                  <a:lnTo>
                    <a:pt x="4816941" y="41290"/>
                  </a:lnTo>
                  <a:lnTo>
                    <a:pt x="4884871" y="50806"/>
                  </a:lnTo>
                  <a:lnTo>
                    <a:pt x="4950492" y="61167"/>
                  </a:lnTo>
                  <a:lnTo>
                    <a:pt x="5013741" y="72342"/>
                  </a:lnTo>
                  <a:lnTo>
                    <a:pt x="5074553" y="84297"/>
                  </a:lnTo>
                  <a:lnTo>
                    <a:pt x="5132865" y="96999"/>
                  </a:lnTo>
                  <a:lnTo>
                    <a:pt x="5188613" y="110415"/>
                  </a:lnTo>
                  <a:lnTo>
                    <a:pt x="5241733" y="124514"/>
                  </a:lnTo>
                  <a:lnTo>
                    <a:pt x="5292161" y="139261"/>
                  </a:lnTo>
                  <a:lnTo>
                    <a:pt x="5339833" y="154625"/>
                  </a:lnTo>
                  <a:lnTo>
                    <a:pt x="5384686" y="170572"/>
                  </a:lnTo>
                  <a:lnTo>
                    <a:pt x="5426655" y="187069"/>
                  </a:lnTo>
                  <a:lnTo>
                    <a:pt x="5465677" y="204084"/>
                  </a:lnTo>
                  <a:lnTo>
                    <a:pt x="5501687" y="221584"/>
                  </a:lnTo>
                  <a:lnTo>
                    <a:pt x="5564419" y="257907"/>
                  </a:lnTo>
                  <a:lnTo>
                    <a:pt x="5614338" y="295776"/>
                  </a:lnTo>
                  <a:lnTo>
                    <a:pt x="5650935" y="334928"/>
                  </a:lnTo>
                  <a:lnTo>
                    <a:pt x="5673699" y="375101"/>
                  </a:lnTo>
                  <a:lnTo>
                    <a:pt x="5682117" y="416032"/>
                  </a:lnTo>
                  <a:lnTo>
                    <a:pt x="5680787" y="436700"/>
                  </a:lnTo>
                  <a:lnTo>
                    <a:pt x="5666731" y="478277"/>
                  </a:lnTo>
                  <a:lnTo>
                    <a:pt x="5637051" y="519955"/>
                  </a:lnTo>
                  <a:lnTo>
                    <a:pt x="5596222" y="557606"/>
                  </a:lnTo>
                  <a:lnTo>
                    <a:pt x="5549362" y="590136"/>
                  </a:lnTo>
                  <a:lnTo>
                    <a:pt x="5493721" y="621026"/>
                  </a:lnTo>
                  <a:lnTo>
                    <a:pt x="5429826" y="650200"/>
                  </a:lnTo>
                  <a:lnTo>
                    <a:pt x="5358205" y="677579"/>
                  </a:lnTo>
                  <a:lnTo>
                    <a:pt x="5319662" y="690572"/>
                  </a:lnTo>
                  <a:lnTo>
                    <a:pt x="5279386" y="703087"/>
                  </a:lnTo>
                  <a:lnTo>
                    <a:pt x="5237441" y="715115"/>
                  </a:lnTo>
                  <a:lnTo>
                    <a:pt x="5193895" y="726646"/>
                  </a:lnTo>
                  <a:lnTo>
                    <a:pt x="5148813" y="737670"/>
                  </a:lnTo>
                  <a:lnTo>
                    <a:pt x="5102261" y="748178"/>
                  </a:lnTo>
                  <a:lnTo>
                    <a:pt x="5054305" y="758159"/>
                  </a:lnTo>
                  <a:lnTo>
                    <a:pt x="5005011" y="767606"/>
                  </a:lnTo>
                  <a:lnTo>
                    <a:pt x="4954445" y="776506"/>
                  </a:lnTo>
                  <a:lnTo>
                    <a:pt x="4902673" y="784852"/>
                  </a:lnTo>
                  <a:lnTo>
                    <a:pt x="4849760" y="792633"/>
                  </a:lnTo>
                  <a:lnTo>
                    <a:pt x="4795774" y="799839"/>
                  </a:lnTo>
                  <a:lnTo>
                    <a:pt x="4740779" y="806461"/>
                  </a:lnTo>
                  <a:lnTo>
                    <a:pt x="4684842" y="812489"/>
                  </a:lnTo>
                  <a:lnTo>
                    <a:pt x="4628029" y="817914"/>
                  </a:lnTo>
                  <a:lnTo>
                    <a:pt x="4570405" y="822726"/>
                  </a:lnTo>
                  <a:lnTo>
                    <a:pt x="4512037" y="826915"/>
                  </a:lnTo>
                  <a:lnTo>
                    <a:pt x="4452990" y="830471"/>
                  </a:lnTo>
                  <a:lnTo>
                    <a:pt x="4393331" y="833385"/>
                  </a:lnTo>
                  <a:lnTo>
                    <a:pt x="4333125" y="835646"/>
                  </a:lnTo>
                  <a:lnTo>
                    <a:pt x="4272438" y="837247"/>
                  </a:lnTo>
                  <a:lnTo>
                    <a:pt x="4211337" y="838176"/>
                  </a:lnTo>
                  <a:lnTo>
                    <a:pt x="4149887" y="838424"/>
                  </a:lnTo>
                  <a:lnTo>
                    <a:pt x="4088154" y="837981"/>
                  </a:lnTo>
                  <a:lnTo>
                    <a:pt x="4026204" y="836838"/>
                  </a:lnTo>
                  <a:lnTo>
                    <a:pt x="3964104" y="834985"/>
                  </a:lnTo>
                  <a:lnTo>
                    <a:pt x="3901918" y="832412"/>
                  </a:lnTo>
                  <a:lnTo>
                    <a:pt x="3839714" y="829109"/>
                  </a:lnTo>
                  <a:lnTo>
                    <a:pt x="3777556" y="825068"/>
                  </a:lnTo>
                  <a:lnTo>
                    <a:pt x="3715512" y="820278"/>
                  </a:lnTo>
                  <a:lnTo>
                    <a:pt x="3642095" y="813600"/>
                  </a:lnTo>
                  <a:lnTo>
                    <a:pt x="3570525" y="805969"/>
                  </a:lnTo>
                  <a:lnTo>
                    <a:pt x="3500889" y="797414"/>
                  </a:lnTo>
                  <a:lnTo>
                    <a:pt x="3433275" y="787964"/>
                  </a:lnTo>
                  <a:lnTo>
                    <a:pt x="3367768" y="777650"/>
                  </a:lnTo>
                  <a:lnTo>
                    <a:pt x="3304458" y="766501"/>
                  </a:lnTo>
                  <a:lnTo>
                    <a:pt x="3243431" y="754546"/>
                  </a:lnTo>
                  <a:lnTo>
                    <a:pt x="3184774" y="741815"/>
                  </a:lnTo>
                  <a:lnTo>
                    <a:pt x="3128574" y="728338"/>
                  </a:lnTo>
                  <a:lnTo>
                    <a:pt x="3074920" y="714143"/>
                  </a:lnTo>
                  <a:lnTo>
                    <a:pt x="3023897" y="699261"/>
                  </a:lnTo>
                  <a:lnTo>
                    <a:pt x="2975594" y="683721"/>
                  </a:lnTo>
                  <a:lnTo>
                    <a:pt x="2930097" y="667552"/>
                  </a:lnTo>
                  <a:lnTo>
                    <a:pt x="2887494" y="650785"/>
                  </a:lnTo>
                  <a:lnTo>
                    <a:pt x="2847872" y="633449"/>
                  </a:lnTo>
                  <a:lnTo>
                    <a:pt x="2811319" y="615572"/>
                  </a:lnTo>
                  <a:lnTo>
                    <a:pt x="2777921" y="597186"/>
                  </a:lnTo>
                  <a:lnTo>
                    <a:pt x="2720941" y="559001"/>
                  </a:lnTo>
                  <a:lnTo>
                    <a:pt x="2677630" y="519129"/>
                  </a:lnTo>
                  <a:lnTo>
                    <a:pt x="2648687" y="477807"/>
                  </a:lnTo>
                  <a:lnTo>
                    <a:pt x="2639822" y="456677"/>
                  </a:lnTo>
                  <a:lnTo>
                    <a:pt x="0" y="30173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86401" y="2725570"/>
            <a:ext cx="23621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3" marR="220345" indent="-1588">
              <a:spcBef>
                <a:spcPts val="100"/>
              </a:spcBef>
            </a:pPr>
            <a:r>
              <a:rPr lang="en-US" sz="1800" spc="-5">
                <a:solidFill>
                  <a:srgbClr val="002060"/>
                </a:solidFill>
                <a:latin typeface="Arial MT"/>
                <a:cs typeface="Arial MT"/>
              </a:rPr>
              <a:t>Thay đổi giá </a:t>
            </a:r>
            <a:r>
              <a:rPr lang="en-US" sz="1800" spc="-5" smtClean="0">
                <a:solidFill>
                  <a:srgbClr val="002060"/>
                </a:solidFill>
                <a:latin typeface="Arial MT"/>
                <a:cs typeface="Arial MT"/>
              </a:rPr>
              <a:t>trị của </a:t>
            </a:r>
            <a:r>
              <a:rPr lang="en-US" sz="1800" spc="-5">
                <a:solidFill>
                  <a:srgbClr val="002060"/>
                </a:solidFill>
                <a:latin typeface="Arial MT"/>
                <a:cs typeface="Arial MT"/>
              </a:rPr>
              <a:t>biến cục bộ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44729" y="3809706"/>
            <a:ext cx="4698827" cy="1085094"/>
            <a:chOff x="3995800" y="3809941"/>
            <a:chExt cx="4615180" cy="1143636"/>
          </a:xfrm>
        </p:grpSpPr>
        <p:sp>
          <p:nvSpPr>
            <p:cNvPr id="16" name="object 16"/>
            <p:cNvSpPr/>
            <p:nvPr/>
          </p:nvSpPr>
          <p:spPr>
            <a:xfrm>
              <a:off x="3995800" y="3809941"/>
              <a:ext cx="4615180" cy="1143635"/>
            </a:xfrm>
            <a:custGeom>
              <a:avLst/>
              <a:gdLst/>
              <a:ahLst/>
              <a:cxnLst/>
              <a:rect l="l" t="t" r="r" b="b"/>
              <a:pathLst>
                <a:path w="4615180" h="1143635">
                  <a:moveTo>
                    <a:pt x="2896998" y="62"/>
                  </a:moveTo>
                  <a:lnTo>
                    <a:pt x="2838655" y="0"/>
                  </a:lnTo>
                  <a:lnTo>
                    <a:pt x="2780139" y="578"/>
                  </a:lnTo>
                  <a:lnTo>
                    <a:pt x="2721496" y="1804"/>
                  </a:lnTo>
                  <a:lnTo>
                    <a:pt x="2662769" y="3685"/>
                  </a:lnTo>
                  <a:lnTo>
                    <a:pt x="2604004" y="6228"/>
                  </a:lnTo>
                  <a:lnTo>
                    <a:pt x="2545245" y="9438"/>
                  </a:lnTo>
                  <a:lnTo>
                    <a:pt x="2486537" y="13323"/>
                  </a:lnTo>
                  <a:lnTo>
                    <a:pt x="2427924" y="17890"/>
                  </a:lnTo>
                  <a:lnTo>
                    <a:pt x="2369452" y="23144"/>
                  </a:lnTo>
                  <a:lnTo>
                    <a:pt x="2311164" y="29094"/>
                  </a:lnTo>
                  <a:lnTo>
                    <a:pt x="2253107" y="35745"/>
                  </a:lnTo>
                  <a:lnTo>
                    <a:pt x="2182379" y="44849"/>
                  </a:lnTo>
                  <a:lnTo>
                    <a:pt x="2113537" y="54836"/>
                  </a:lnTo>
                  <a:lnTo>
                    <a:pt x="2046621" y="65680"/>
                  </a:lnTo>
                  <a:lnTo>
                    <a:pt x="1981668" y="77352"/>
                  </a:lnTo>
                  <a:lnTo>
                    <a:pt x="1918718" y="89825"/>
                  </a:lnTo>
                  <a:lnTo>
                    <a:pt x="1857809" y="103072"/>
                  </a:lnTo>
                  <a:lnTo>
                    <a:pt x="1798981" y="117064"/>
                  </a:lnTo>
                  <a:lnTo>
                    <a:pt x="1742272" y="131775"/>
                  </a:lnTo>
                  <a:lnTo>
                    <a:pt x="1687721" y="147176"/>
                  </a:lnTo>
                  <a:lnTo>
                    <a:pt x="1635366" y="163240"/>
                  </a:lnTo>
                  <a:lnTo>
                    <a:pt x="1585247" y="179940"/>
                  </a:lnTo>
                  <a:lnTo>
                    <a:pt x="1537403" y="197247"/>
                  </a:lnTo>
                  <a:lnTo>
                    <a:pt x="1491871" y="215135"/>
                  </a:lnTo>
                  <a:lnTo>
                    <a:pt x="1448691" y="233575"/>
                  </a:lnTo>
                  <a:lnTo>
                    <a:pt x="1407902" y="252540"/>
                  </a:lnTo>
                  <a:lnTo>
                    <a:pt x="1369542" y="272003"/>
                  </a:lnTo>
                  <a:lnTo>
                    <a:pt x="1333651" y="291935"/>
                  </a:lnTo>
                  <a:lnTo>
                    <a:pt x="1300266" y="312310"/>
                  </a:lnTo>
                  <a:lnTo>
                    <a:pt x="1241174" y="354276"/>
                  </a:lnTo>
                  <a:lnTo>
                    <a:pt x="1192576" y="397680"/>
                  </a:lnTo>
                  <a:lnTo>
                    <a:pt x="1154782" y="442301"/>
                  </a:lnTo>
                  <a:lnTo>
                    <a:pt x="1128103" y="487918"/>
                  </a:lnTo>
                  <a:lnTo>
                    <a:pt x="1112849" y="534311"/>
                  </a:lnTo>
                  <a:lnTo>
                    <a:pt x="1109330" y="581259"/>
                  </a:lnTo>
                  <a:lnTo>
                    <a:pt x="1112068" y="604873"/>
                  </a:lnTo>
                  <a:lnTo>
                    <a:pt x="1126735" y="652239"/>
                  </a:lnTo>
                  <a:lnTo>
                    <a:pt x="1153913" y="699609"/>
                  </a:lnTo>
                  <a:lnTo>
                    <a:pt x="1193913" y="746761"/>
                  </a:lnTo>
                  <a:lnTo>
                    <a:pt x="1218819" y="770186"/>
                  </a:lnTo>
                  <a:lnTo>
                    <a:pt x="0" y="1139883"/>
                  </a:lnTo>
                  <a:lnTo>
                    <a:pt x="1566672" y="956495"/>
                  </a:lnTo>
                  <a:lnTo>
                    <a:pt x="1605220" y="969856"/>
                  </a:lnTo>
                  <a:lnTo>
                    <a:pt x="1644862" y="982747"/>
                  </a:lnTo>
                  <a:lnTo>
                    <a:pt x="1685557" y="995164"/>
                  </a:lnTo>
                  <a:lnTo>
                    <a:pt x="1727266" y="1007104"/>
                  </a:lnTo>
                  <a:lnTo>
                    <a:pt x="1769952" y="1018565"/>
                  </a:lnTo>
                  <a:lnTo>
                    <a:pt x="1813574" y="1029542"/>
                  </a:lnTo>
                  <a:lnTo>
                    <a:pt x="1858094" y="1040034"/>
                  </a:lnTo>
                  <a:lnTo>
                    <a:pt x="1903473" y="1050036"/>
                  </a:lnTo>
                  <a:lnTo>
                    <a:pt x="1949673" y="1059546"/>
                  </a:lnTo>
                  <a:lnTo>
                    <a:pt x="1996653" y="1068561"/>
                  </a:lnTo>
                  <a:lnTo>
                    <a:pt x="2044376" y="1077077"/>
                  </a:lnTo>
                  <a:lnTo>
                    <a:pt x="2092802" y="1085092"/>
                  </a:lnTo>
                  <a:lnTo>
                    <a:pt x="2141892" y="1092603"/>
                  </a:lnTo>
                  <a:lnTo>
                    <a:pt x="2191608" y="1099605"/>
                  </a:lnTo>
                  <a:lnTo>
                    <a:pt x="2241911" y="1106097"/>
                  </a:lnTo>
                  <a:lnTo>
                    <a:pt x="2292762" y="1112076"/>
                  </a:lnTo>
                  <a:lnTo>
                    <a:pt x="2344121" y="1117537"/>
                  </a:lnTo>
                  <a:lnTo>
                    <a:pt x="2395950" y="1122479"/>
                  </a:lnTo>
                  <a:lnTo>
                    <a:pt x="2448210" y="1126897"/>
                  </a:lnTo>
                  <a:lnTo>
                    <a:pt x="2500863" y="1130789"/>
                  </a:lnTo>
                  <a:lnTo>
                    <a:pt x="2553868" y="1134153"/>
                  </a:lnTo>
                  <a:lnTo>
                    <a:pt x="2607188" y="1136983"/>
                  </a:lnTo>
                  <a:lnTo>
                    <a:pt x="2660783" y="1139279"/>
                  </a:lnTo>
                  <a:lnTo>
                    <a:pt x="2714614" y="1141036"/>
                  </a:lnTo>
                  <a:lnTo>
                    <a:pt x="2768643" y="1142251"/>
                  </a:lnTo>
                  <a:lnTo>
                    <a:pt x="2822831" y="1142922"/>
                  </a:lnTo>
                  <a:lnTo>
                    <a:pt x="2877138" y="1143046"/>
                  </a:lnTo>
                  <a:lnTo>
                    <a:pt x="2931526" y="1142618"/>
                  </a:lnTo>
                  <a:lnTo>
                    <a:pt x="2985956" y="1141636"/>
                  </a:lnTo>
                  <a:lnTo>
                    <a:pt x="3040389" y="1140098"/>
                  </a:lnTo>
                  <a:lnTo>
                    <a:pt x="3094786" y="1138000"/>
                  </a:lnTo>
                  <a:lnTo>
                    <a:pt x="3149108" y="1135338"/>
                  </a:lnTo>
                  <a:lnTo>
                    <a:pt x="3203317" y="1132110"/>
                  </a:lnTo>
                  <a:lnTo>
                    <a:pt x="3257372" y="1128313"/>
                  </a:lnTo>
                  <a:lnTo>
                    <a:pt x="3311237" y="1123944"/>
                  </a:lnTo>
                  <a:lnTo>
                    <a:pt x="3364870" y="1118999"/>
                  </a:lnTo>
                  <a:lnTo>
                    <a:pt x="3418235" y="1113476"/>
                  </a:lnTo>
                  <a:lnTo>
                    <a:pt x="3471291" y="1107371"/>
                  </a:lnTo>
                  <a:lnTo>
                    <a:pt x="3542018" y="1098267"/>
                  </a:lnTo>
                  <a:lnTo>
                    <a:pt x="3610860" y="1088280"/>
                  </a:lnTo>
                  <a:lnTo>
                    <a:pt x="3677776" y="1077436"/>
                  </a:lnTo>
                  <a:lnTo>
                    <a:pt x="3742729" y="1065764"/>
                  </a:lnTo>
                  <a:lnTo>
                    <a:pt x="3805679" y="1053290"/>
                  </a:lnTo>
                  <a:lnTo>
                    <a:pt x="3866588" y="1040044"/>
                  </a:lnTo>
                  <a:lnTo>
                    <a:pt x="3925416" y="1026051"/>
                  </a:lnTo>
                  <a:lnTo>
                    <a:pt x="3982125" y="1011341"/>
                  </a:lnTo>
                  <a:lnTo>
                    <a:pt x="4036676" y="995940"/>
                  </a:lnTo>
                  <a:lnTo>
                    <a:pt x="4089031" y="979876"/>
                  </a:lnTo>
                  <a:lnTo>
                    <a:pt x="4139150" y="963176"/>
                  </a:lnTo>
                  <a:lnTo>
                    <a:pt x="4186994" y="945869"/>
                  </a:lnTo>
                  <a:lnTo>
                    <a:pt x="4232526" y="927981"/>
                  </a:lnTo>
                  <a:lnTo>
                    <a:pt x="4275706" y="909541"/>
                  </a:lnTo>
                  <a:lnTo>
                    <a:pt x="4316495" y="890576"/>
                  </a:lnTo>
                  <a:lnTo>
                    <a:pt x="4354855" y="871113"/>
                  </a:lnTo>
                  <a:lnTo>
                    <a:pt x="4390746" y="851180"/>
                  </a:lnTo>
                  <a:lnTo>
                    <a:pt x="4424131" y="830806"/>
                  </a:lnTo>
                  <a:lnTo>
                    <a:pt x="4483223" y="788840"/>
                  </a:lnTo>
                  <a:lnTo>
                    <a:pt x="4531821" y="745436"/>
                  </a:lnTo>
                  <a:lnTo>
                    <a:pt x="4569615" y="700815"/>
                  </a:lnTo>
                  <a:lnTo>
                    <a:pt x="4596294" y="655197"/>
                  </a:lnTo>
                  <a:lnTo>
                    <a:pt x="4611548" y="608804"/>
                  </a:lnTo>
                  <a:lnTo>
                    <a:pt x="4615067" y="561856"/>
                  </a:lnTo>
                  <a:lnTo>
                    <a:pt x="4612329" y="538243"/>
                  </a:lnTo>
                  <a:lnTo>
                    <a:pt x="4597662" y="490877"/>
                  </a:lnTo>
                  <a:lnTo>
                    <a:pt x="4570484" y="443507"/>
                  </a:lnTo>
                  <a:lnTo>
                    <a:pt x="4530484" y="396355"/>
                  </a:lnTo>
                  <a:lnTo>
                    <a:pt x="4483199" y="354240"/>
                  </a:lnTo>
                  <a:lnTo>
                    <a:pt x="4433143" y="318068"/>
                  </a:lnTo>
                  <a:lnTo>
                    <a:pt x="4376322" y="283550"/>
                  </a:lnTo>
                  <a:lnTo>
                    <a:pt x="4313091" y="250740"/>
                  </a:lnTo>
                  <a:lnTo>
                    <a:pt x="4243810" y="219693"/>
                  </a:lnTo>
                  <a:lnTo>
                    <a:pt x="4207012" y="204846"/>
                  </a:lnTo>
                  <a:lnTo>
                    <a:pt x="4168835" y="190460"/>
                  </a:lnTo>
                  <a:lnTo>
                    <a:pt x="4129324" y="176542"/>
                  </a:lnTo>
                  <a:lnTo>
                    <a:pt x="4088524" y="163097"/>
                  </a:lnTo>
                  <a:lnTo>
                    <a:pt x="4046479" y="150133"/>
                  </a:lnTo>
                  <a:lnTo>
                    <a:pt x="4003234" y="137656"/>
                  </a:lnTo>
                  <a:lnTo>
                    <a:pt x="3958833" y="125673"/>
                  </a:lnTo>
                  <a:lnTo>
                    <a:pt x="3913322" y="114191"/>
                  </a:lnTo>
                  <a:lnTo>
                    <a:pt x="3866745" y="103216"/>
                  </a:lnTo>
                  <a:lnTo>
                    <a:pt x="3819146" y="92755"/>
                  </a:lnTo>
                  <a:lnTo>
                    <a:pt x="3770571" y="82815"/>
                  </a:lnTo>
                  <a:lnTo>
                    <a:pt x="3721064" y="73403"/>
                  </a:lnTo>
                  <a:lnTo>
                    <a:pt x="3670670" y="64524"/>
                  </a:lnTo>
                  <a:lnTo>
                    <a:pt x="3619433" y="56187"/>
                  </a:lnTo>
                  <a:lnTo>
                    <a:pt x="3567398" y="48397"/>
                  </a:lnTo>
                  <a:lnTo>
                    <a:pt x="3514609" y="41161"/>
                  </a:lnTo>
                  <a:lnTo>
                    <a:pt x="3461112" y="34486"/>
                  </a:lnTo>
                  <a:lnTo>
                    <a:pt x="3406952" y="28379"/>
                  </a:lnTo>
                  <a:lnTo>
                    <a:pt x="3352171" y="22846"/>
                  </a:lnTo>
                  <a:lnTo>
                    <a:pt x="3296817" y="17895"/>
                  </a:lnTo>
                  <a:lnTo>
                    <a:pt x="3240932" y="13530"/>
                  </a:lnTo>
                  <a:lnTo>
                    <a:pt x="3184562" y="9761"/>
                  </a:lnTo>
                  <a:lnTo>
                    <a:pt x="3127752" y="6592"/>
                  </a:lnTo>
                  <a:lnTo>
                    <a:pt x="3070545" y="4031"/>
                  </a:lnTo>
                  <a:lnTo>
                    <a:pt x="3012988" y="2085"/>
                  </a:lnTo>
                  <a:lnTo>
                    <a:pt x="2955124" y="760"/>
                  </a:lnTo>
                  <a:lnTo>
                    <a:pt x="2896998" y="62"/>
                  </a:lnTo>
                  <a:close/>
                </a:path>
              </a:pathLst>
            </a:custGeom>
            <a:solidFill>
              <a:srgbClr val="FAD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5800" y="3809942"/>
              <a:ext cx="4615180" cy="1143635"/>
            </a:xfrm>
            <a:custGeom>
              <a:avLst/>
              <a:gdLst/>
              <a:ahLst/>
              <a:cxnLst/>
              <a:rect l="l" t="t" r="r" b="b"/>
              <a:pathLst>
                <a:path w="4615180" h="1143635">
                  <a:moveTo>
                    <a:pt x="0" y="1139883"/>
                  </a:moveTo>
                  <a:lnTo>
                    <a:pt x="1218819" y="770186"/>
                  </a:lnTo>
                  <a:lnTo>
                    <a:pt x="1193913" y="746761"/>
                  </a:lnTo>
                  <a:lnTo>
                    <a:pt x="1172291" y="723226"/>
                  </a:lnTo>
                  <a:lnTo>
                    <a:pt x="1138741" y="675937"/>
                  </a:lnTo>
                  <a:lnTo>
                    <a:pt x="1117857" y="628542"/>
                  </a:lnTo>
                  <a:lnTo>
                    <a:pt x="1109330" y="581259"/>
                  </a:lnTo>
                  <a:lnTo>
                    <a:pt x="1109603" y="557730"/>
                  </a:lnTo>
                  <a:lnTo>
                    <a:pt x="1119028" y="511032"/>
                  </a:lnTo>
                  <a:lnTo>
                    <a:pt x="1140034" y="464999"/>
                  </a:lnTo>
                  <a:lnTo>
                    <a:pt x="1172309" y="419852"/>
                  </a:lnTo>
                  <a:lnTo>
                    <a:pt x="1215544" y="375812"/>
                  </a:lnTo>
                  <a:lnTo>
                    <a:pt x="1269428" y="333099"/>
                  </a:lnTo>
                  <a:lnTo>
                    <a:pt x="1333651" y="291935"/>
                  </a:lnTo>
                  <a:lnTo>
                    <a:pt x="1369542" y="272003"/>
                  </a:lnTo>
                  <a:lnTo>
                    <a:pt x="1407902" y="252540"/>
                  </a:lnTo>
                  <a:lnTo>
                    <a:pt x="1448691" y="233575"/>
                  </a:lnTo>
                  <a:lnTo>
                    <a:pt x="1491871" y="215135"/>
                  </a:lnTo>
                  <a:lnTo>
                    <a:pt x="1537403" y="197247"/>
                  </a:lnTo>
                  <a:lnTo>
                    <a:pt x="1585247" y="179940"/>
                  </a:lnTo>
                  <a:lnTo>
                    <a:pt x="1635366" y="163240"/>
                  </a:lnTo>
                  <a:lnTo>
                    <a:pt x="1687721" y="147176"/>
                  </a:lnTo>
                  <a:lnTo>
                    <a:pt x="1742272" y="131775"/>
                  </a:lnTo>
                  <a:lnTo>
                    <a:pt x="1798981" y="117064"/>
                  </a:lnTo>
                  <a:lnTo>
                    <a:pt x="1857809" y="103072"/>
                  </a:lnTo>
                  <a:lnTo>
                    <a:pt x="1918718" y="89825"/>
                  </a:lnTo>
                  <a:lnTo>
                    <a:pt x="1981668" y="77352"/>
                  </a:lnTo>
                  <a:lnTo>
                    <a:pt x="2046621" y="65680"/>
                  </a:lnTo>
                  <a:lnTo>
                    <a:pt x="2113537" y="54836"/>
                  </a:lnTo>
                  <a:lnTo>
                    <a:pt x="2182379" y="44849"/>
                  </a:lnTo>
                  <a:lnTo>
                    <a:pt x="2253107" y="35745"/>
                  </a:lnTo>
                  <a:lnTo>
                    <a:pt x="2311164" y="29094"/>
                  </a:lnTo>
                  <a:lnTo>
                    <a:pt x="2369452" y="23144"/>
                  </a:lnTo>
                  <a:lnTo>
                    <a:pt x="2427924" y="17890"/>
                  </a:lnTo>
                  <a:lnTo>
                    <a:pt x="2486537" y="13323"/>
                  </a:lnTo>
                  <a:lnTo>
                    <a:pt x="2545245" y="9438"/>
                  </a:lnTo>
                  <a:lnTo>
                    <a:pt x="2604004" y="6228"/>
                  </a:lnTo>
                  <a:lnTo>
                    <a:pt x="2662769" y="3685"/>
                  </a:lnTo>
                  <a:lnTo>
                    <a:pt x="2721496" y="1804"/>
                  </a:lnTo>
                  <a:lnTo>
                    <a:pt x="2780139" y="578"/>
                  </a:lnTo>
                  <a:lnTo>
                    <a:pt x="2838655" y="0"/>
                  </a:lnTo>
                  <a:lnTo>
                    <a:pt x="2896998" y="62"/>
                  </a:lnTo>
                  <a:lnTo>
                    <a:pt x="2955124" y="760"/>
                  </a:lnTo>
                  <a:lnTo>
                    <a:pt x="3012988" y="2085"/>
                  </a:lnTo>
                  <a:lnTo>
                    <a:pt x="3070545" y="4031"/>
                  </a:lnTo>
                  <a:lnTo>
                    <a:pt x="3127752" y="6592"/>
                  </a:lnTo>
                  <a:lnTo>
                    <a:pt x="3184562" y="9761"/>
                  </a:lnTo>
                  <a:lnTo>
                    <a:pt x="3240932" y="13530"/>
                  </a:lnTo>
                  <a:lnTo>
                    <a:pt x="3296817" y="17895"/>
                  </a:lnTo>
                  <a:lnTo>
                    <a:pt x="3352171" y="22846"/>
                  </a:lnTo>
                  <a:lnTo>
                    <a:pt x="3406952" y="28379"/>
                  </a:lnTo>
                  <a:lnTo>
                    <a:pt x="3461112" y="34486"/>
                  </a:lnTo>
                  <a:lnTo>
                    <a:pt x="3514609" y="41161"/>
                  </a:lnTo>
                  <a:lnTo>
                    <a:pt x="3567398" y="48397"/>
                  </a:lnTo>
                  <a:lnTo>
                    <a:pt x="3619433" y="56187"/>
                  </a:lnTo>
                  <a:lnTo>
                    <a:pt x="3670670" y="64524"/>
                  </a:lnTo>
                  <a:lnTo>
                    <a:pt x="3721064" y="73403"/>
                  </a:lnTo>
                  <a:lnTo>
                    <a:pt x="3770571" y="82815"/>
                  </a:lnTo>
                  <a:lnTo>
                    <a:pt x="3819146" y="92755"/>
                  </a:lnTo>
                  <a:lnTo>
                    <a:pt x="3866745" y="103216"/>
                  </a:lnTo>
                  <a:lnTo>
                    <a:pt x="3913322" y="114191"/>
                  </a:lnTo>
                  <a:lnTo>
                    <a:pt x="3958833" y="125673"/>
                  </a:lnTo>
                  <a:lnTo>
                    <a:pt x="4003234" y="137656"/>
                  </a:lnTo>
                  <a:lnTo>
                    <a:pt x="4046479" y="150133"/>
                  </a:lnTo>
                  <a:lnTo>
                    <a:pt x="4088524" y="163097"/>
                  </a:lnTo>
                  <a:lnTo>
                    <a:pt x="4129324" y="176542"/>
                  </a:lnTo>
                  <a:lnTo>
                    <a:pt x="4168835" y="190460"/>
                  </a:lnTo>
                  <a:lnTo>
                    <a:pt x="4207012" y="204846"/>
                  </a:lnTo>
                  <a:lnTo>
                    <a:pt x="4243810" y="219693"/>
                  </a:lnTo>
                  <a:lnTo>
                    <a:pt x="4279185" y="234993"/>
                  </a:lnTo>
                  <a:lnTo>
                    <a:pt x="4345485" y="266928"/>
                  </a:lnTo>
                  <a:lnTo>
                    <a:pt x="4405556" y="300599"/>
                  </a:lnTo>
                  <a:lnTo>
                    <a:pt x="4459039" y="335950"/>
                  </a:lnTo>
                  <a:lnTo>
                    <a:pt x="4505579" y="372930"/>
                  </a:lnTo>
                  <a:lnTo>
                    <a:pt x="4552106" y="419890"/>
                  </a:lnTo>
                  <a:lnTo>
                    <a:pt x="4585656" y="467178"/>
                  </a:lnTo>
                  <a:lnTo>
                    <a:pt x="4606540" y="514574"/>
                  </a:lnTo>
                  <a:lnTo>
                    <a:pt x="4615067" y="561856"/>
                  </a:lnTo>
                  <a:lnTo>
                    <a:pt x="4614794" y="585386"/>
                  </a:lnTo>
                  <a:lnTo>
                    <a:pt x="4605369" y="632084"/>
                  </a:lnTo>
                  <a:lnTo>
                    <a:pt x="4584363" y="678117"/>
                  </a:lnTo>
                  <a:lnTo>
                    <a:pt x="4552088" y="723264"/>
                  </a:lnTo>
                  <a:lnTo>
                    <a:pt x="4508853" y="767304"/>
                  </a:lnTo>
                  <a:lnTo>
                    <a:pt x="4454969" y="810016"/>
                  </a:lnTo>
                  <a:lnTo>
                    <a:pt x="4390746" y="851180"/>
                  </a:lnTo>
                  <a:lnTo>
                    <a:pt x="4354855" y="871113"/>
                  </a:lnTo>
                  <a:lnTo>
                    <a:pt x="4316495" y="890576"/>
                  </a:lnTo>
                  <a:lnTo>
                    <a:pt x="4275706" y="909541"/>
                  </a:lnTo>
                  <a:lnTo>
                    <a:pt x="4232526" y="927981"/>
                  </a:lnTo>
                  <a:lnTo>
                    <a:pt x="4186994" y="945869"/>
                  </a:lnTo>
                  <a:lnTo>
                    <a:pt x="4139150" y="963176"/>
                  </a:lnTo>
                  <a:lnTo>
                    <a:pt x="4089031" y="979876"/>
                  </a:lnTo>
                  <a:lnTo>
                    <a:pt x="4036676" y="995940"/>
                  </a:lnTo>
                  <a:lnTo>
                    <a:pt x="3982125" y="1011341"/>
                  </a:lnTo>
                  <a:lnTo>
                    <a:pt x="3925416" y="1026051"/>
                  </a:lnTo>
                  <a:lnTo>
                    <a:pt x="3866588" y="1040044"/>
                  </a:lnTo>
                  <a:lnTo>
                    <a:pt x="3805679" y="1053290"/>
                  </a:lnTo>
                  <a:lnTo>
                    <a:pt x="3742729" y="1065764"/>
                  </a:lnTo>
                  <a:lnTo>
                    <a:pt x="3677776" y="1077436"/>
                  </a:lnTo>
                  <a:lnTo>
                    <a:pt x="3610860" y="1088280"/>
                  </a:lnTo>
                  <a:lnTo>
                    <a:pt x="3542018" y="1098267"/>
                  </a:lnTo>
                  <a:lnTo>
                    <a:pt x="3471291" y="1107371"/>
                  </a:lnTo>
                  <a:lnTo>
                    <a:pt x="3418235" y="1113476"/>
                  </a:lnTo>
                  <a:lnTo>
                    <a:pt x="3364870" y="1118999"/>
                  </a:lnTo>
                  <a:lnTo>
                    <a:pt x="3311237" y="1123944"/>
                  </a:lnTo>
                  <a:lnTo>
                    <a:pt x="3257372" y="1128313"/>
                  </a:lnTo>
                  <a:lnTo>
                    <a:pt x="3203317" y="1132110"/>
                  </a:lnTo>
                  <a:lnTo>
                    <a:pt x="3149108" y="1135338"/>
                  </a:lnTo>
                  <a:lnTo>
                    <a:pt x="3094786" y="1138000"/>
                  </a:lnTo>
                  <a:lnTo>
                    <a:pt x="3040389" y="1140098"/>
                  </a:lnTo>
                  <a:lnTo>
                    <a:pt x="2985956" y="1141636"/>
                  </a:lnTo>
                  <a:lnTo>
                    <a:pt x="2931526" y="1142618"/>
                  </a:lnTo>
                  <a:lnTo>
                    <a:pt x="2877138" y="1143046"/>
                  </a:lnTo>
                  <a:lnTo>
                    <a:pt x="2822831" y="1142922"/>
                  </a:lnTo>
                  <a:lnTo>
                    <a:pt x="2768643" y="1142251"/>
                  </a:lnTo>
                  <a:lnTo>
                    <a:pt x="2714614" y="1141036"/>
                  </a:lnTo>
                  <a:lnTo>
                    <a:pt x="2660783" y="1139279"/>
                  </a:lnTo>
                  <a:lnTo>
                    <a:pt x="2607188" y="1136983"/>
                  </a:lnTo>
                  <a:lnTo>
                    <a:pt x="2553868" y="1134153"/>
                  </a:lnTo>
                  <a:lnTo>
                    <a:pt x="2500863" y="1130789"/>
                  </a:lnTo>
                  <a:lnTo>
                    <a:pt x="2448210" y="1126897"/>
                  </a:lnTo>
                  <a:lnTo>
                    <a:pt x="2395950" y="1122479"/>
                  </a:lnTo>
                  <a:lnTo>
                    <a:pt x="2344121" y="1117537"/>
                  </a:lnTo>
                  <a:lnTo>
                    <a:pt x="2292762" y="1112076"/>
                  </a:lnTo>
                  <a:lnTo>
                    <a:pt x="2241911" y="1106097"/>
                  </a:lnTo>
                  <a:lnTo>
                    <a:pt x="2191608" y="1099605"/>
                  </a:lnTo>
                  <a:lnTo>
                    <a:pt x="2141892" y="1092603"/>
                  </a:lnTo>
                  <a:lnTo>
                    <a:pt x="2092802" y="1085092"/>
                  </a:lnTo>
                  <a:lnTo>
                    <a:pt x="2044376" y="1077077"/>
                  </a:lnTo>
                  <a:lnTo>
                    <a:pt x="1996653" y="1068561"/>
                  </a:lnTo>
                  <a:lnTo>
                    <a:pt x="1949673" y="1059546"/>
                  </a:lnTo>
                  <a:lnTo>
                    <a:pt x="1903473" y="1050036"/>
                  </a:lnTo>
                  <a:lnTo>
                    <a:pt x="1858094" y="1040034"/>
                  </a:lnTo>
                  <a:lnTo>
                    <a:pt x="1813574" y="1029542"/>
                  </a:lnTo>
                  <a:lnTo>
                    <a:pt x="1769952" y="1018565"/>
                  </a:lnTo>
                  <a:lnTo>
                    <a:pt x="1727266" y="1007104"/>
                  </a:lnTo>
                  <a:lnTo>
                    <a:pt x="1685557" y="995164"/>
                  </a:lnTo>
                  <a:lnTo>
                    <a:pt x="1644862" y="982747"/>
                  </a:lnTo>
                  <a:lnTo>
                    <a:pt x="1605220" y="969856"/>
                  </a:lnTo>
                  <a:lnTo>
                    <a:pt x="1566672" y="956495"/>
                  </a:lnTo>
                  <a:lnTo>
                    <a:pt x="0" y="113988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26585" y="4130444"/>
            <a:ext cx="289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600" spc="-5">
                <a:solidFill>
                  <a:srgbClr val="002060"/>
                </a:solidFill>
                <a:latin typeface="+mn-lt"/>
                <a:cs typeface="Arial MT"/>
              </a:rPr>
              <a:t>Truyền giá trị của i trong hàm </a:t>
            </a:r>
            <a:r>
              <a:rPr lang="en-US" sz="1600" spc="-5">
                <a:solidFill>
                  <a:srgbClr val="00B0F0"/>
                </a:solidFill>
                <a:latin typeface="+mn-lt"/>
                <a:cs typeface="Arial MT"/>
              </a:rPr>
              <a:t>main </a:t>
            </a:r>
            <a:r>
              <a:rPr lang="en-US" sz="1600" spc="-5">
                <a:solidFill>
                  <a:srgbClr val="002060"/>
                </a:solidFill>
                <a:latin typeface="+mn-lt"/>
                <a:cs typeface="Arial MT"/>
              </a:rPr>
              <a:t>cho </a:t>
            </a:r>
            <a:r>
              <a:rPr lang="en-US" sz="1600" spc="-5" smtClean="0">
                <a:solidFill>
                  <a:srgbClr val="002060"/>
                </a:solidFill>
                <a:latin typeface="+mn-lt"/>
                <a:cs typeface="Arial MT"/>
              </a:rPr>
              <a:t>hàm addOne</a:t>
            </a:r>
            <a:endParaRPr sz="1600"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5628" y="5360923"/>
            <a:ext cx="861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CC3300"/>
                </a:solidFill>
                <a:latin typeface="Arial MT"/>
                <a:cs typeface="Arial MT"/>
              </a:rPr>
              <a:t>u</a:t>
            </a:r>
            <a:r>
              <a:rPr sz="2000" dirty="0">
                <a:solidFill>
                  <a:srgbClr val="CC3300"/>
                </a:solidFill>
                <a:latin typeface="Arial MT"/>
                <a:cs typeface="Arial MT"/>
              </a:rPr>
              <a:t>tput: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3600" y="5665723"/>
            <a:ext cx="190499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4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 algn="l">
              <a:lnSpc>
                <a:spcPct val="100000"/>
              </a:lnSpc>
            </a:pP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3</a:t>
            </a:r>
            <a:endParaRPr sz="20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5228844" y="1797293"/>
            <a:ext cx="29251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220345" indent="-1905">
              <a:spcBef>
                <a:spcPts val="100"/>
              </a:spcBef>
            </a:pPr>
            <a:r>
              <a:rPr lang="vi-VN" sz="1600" spc="-5">
                <a:solidFill>
                  <a:srgbClr val="002060"/>
                </a:solidFill>
                <a:latin typeface="+mn-lt"/>
                <a:cs typeface="Arial MT"/>
              </a:rPr>
              <a:t>Khai báo một tham số </a:t>
            </a:r>
            <a:r>
              <a:rPr lang="en-US" sz="1600" spc="-5" smtClean="0">
                <a:solidFill>
                  <a:srgbClr val="002060"/>
                </a:solidFill>
                <a:latin typeface="+mn-lt"/>
                <a:cs typeface="Arial MT"/>
              </a:rPr>
              <a:t>hình thức </a:t>
            </a:r>
            <a:r>
              <a:rPr lang="vi-VN" sz="1600" spc="-5" smtClean="0">
                <a:solidFill>
                  <a:srgbClr val="002060"/>
                </a:solidFill>
                <a:latin typeface="+mn-lt"/>
                <a:cs typeface="Arial MT"/>
              </a:rPr>
              <a:t>như </a:t>
            </a:r>
            <a:r>
              <a:rPr lang="vi-VN" sz="1600" spc="-5">
                <a:solidFill>
                  <a:srgbClr val="002060"/>
                </a:solidFill>
                <a:latin typeface="+mn-lt"/>
                <a:cs typeface="Arial MT"/>
              </a:rPr>
              <a:t>một biến cục bộ</a:t>
            </a:r>
            <a:endParaRPr sz="1600">
              <a:latin typeface="+mn-lt"/>
              <a:cs typeface="Arial MT"/>
            </a:endParaRPr>
          </a:p>
        </p:txBody>
      </p:sp>
      <p:sp>
        <p:nvSpPr>
          <p:cNvPr id="24" name="object 2"/>
          <p:cNvSpPr txBox="1">
            <a:spLocks/>
          </p:cNvSpPr>
          <p:nvPr/>
        </p:nvSpPr>
        <p:spPr bwMode="white">
          <a:xfrm>
            <a:off x="1045185" y="430270"/>
            <a:ext cx="7162800" cy="4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6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066800"/>
            <a:ext cx="8022615" cy="52469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638175" algn="just">
              <a:lnSpc>
                <a:spcPct val="150000"/>
              </a:lnSpc>
              <a:spcBef>
                <a:spcPts val="535"/>
              </a:spcBef>
              <a:tabLst>
                <a:tab pos="355600" algn="l"/>
                <a:tab pos="356235" algn="l"/>
              </a:tabLst>
            </a:pPr>
            <a:r>
              <a:rPr lang="en-US" b="1" spc="-5" smtClean="0">
                <a:solidFill>
                  <a:srgbClr val="002060"/>
                </a:solidFill>
                <a:latin typeface="+mn-lt"/>
                <a:cs typeface="Arial MT"/>
              </a:rPr>
              <a:t>Giá trị trả về</a:t>
            </a:r>
          </a:p>
          <a:p>
            <a:pPr marL="355600" marR="638175" indent="-343535" algn="just">
              <a:lnSpc>
                <a:spcPct val="15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pc="-5">
                <a:solidFill>
                  <a:srgbClr val="002060"/>
                </a:solidFill>
                <a:latin typeface="+mn-lt"/>
                <a:cs typeface="Arial MT"/>
              </a:rPr>
              <a:t>C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âu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lệnh return được sử dụng để trả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về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giá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trị cho một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hàm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</a:p>
          <a:p>
            <a:pPr marL="355600" marR="638175" indent="-343535" algn="just">
              <a:lnSpc>
                <a:spcPct val="15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Một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hàm có thể có một số câu lệnh trả về. Trả về đầu tiên mà chương trình đáp ứng sẽ kết thúc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hàm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638175" indent="-343535" algn="just">
              <a:lnSpc>
                <a:spcPct val="15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Một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hàm không trả về gì phải được khai báo với kiểu trả về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void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.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Trong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trường hợp này,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không cần giá trị trả về.</a:t>
            </a:r>
            <a:endParaRPr>
              <a:solidFill>
                <a:srgbClr val="002060"/>
              </a:solidFill>
              <a:latin typeface="+mn-lt"/>
              <a:cs typeface="Arial MT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 bwMode="white">
          <a:xfrm>
            <a:off x="1045185" y="430270"/>
            <a:ext cx="7162800" cy="4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524000"/>
            <a:ext cx="8001000" cy="5049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8630" indent="-343535" algn="just">
              <a:lnSpc>
                <a:spcPct val="15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Biến được khai báo trong một hàm là biến cục bộ. 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468630" indent="-343535" algn="just">
              <a:lnSpc>
                <a:spcPct val="15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Biến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này chỉ có thể truy cập trong hàm của nó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468630" indent="-343535" algn="just">
              <a:lnSpc>
                <a:spcPct val="15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Biến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toàn cục được khai báo bên ngoài phạm vi hàm và có thể được sử dụng bởi các hàm khác nhau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 Ví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dụ: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	</a:t>
            </a:r>
            <a:r>
              <a:rPr lang="vi-VN" spc="-5" smtClean="0">
                <a:solidFill>
                  <a:srgbClr val="00B0F0"/>
                </a:solidFill>
                <a:latin typeface="+mn-lt"/>
                <a:cs typeface="Arial MT"/>
              </a:rPr>
              <a:t>int </a:t>
            </a:r>
            <a:r>
              <a:rPr lang="en-US" spc="-5" smtClean="0">
                <a:solidFill>
                  <a:srgbClr val="00B050"/>
                </a:solidFill>
                <a:latin typeface="+mn-lt"/>
                <a:cs typeface="Arial MT"/>
              </a:rPr>
              <a:t>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global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;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469265" marR="468630" lvl="1" algn="just">
              <a:lnSpc>
                <a:spcPct val="15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vi-VN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(void) {global = 0; } 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265" marR="468630" lvl="1" algn="just">
              <a:lnSpc>
                <a:spcPct val="15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vi-VN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(void) {global = 1; }</a:t>
            </a:r>
            <a:endParaRPr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 bwMode="white">
          <a:xfrm>
            <a:off x="791210" y="1069195"/>
            <a:ext cx="5761990" cy="38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400" b="1" kern="0" smtClean="0">
                <a:solidFill>
                  <a:srgbClr val="002060"/>
                </a:solidFill>
              </a:rPr>
              <a:t>Biến toàn cục (global variable)</a:t>
            </a:r>
            <a:endParaRPr lang="en-US" sz="2400" b="1" kern="0" dirty="0">
              <a:solidFill>
                <a:srgbClr val="002060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066800" y="430921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>
                <a:latin typeface="+mn-lt"/>
              </a:rPr>
              <a:t>8.2 Các tham số của hàm</a:t>
            </a:r>
            <a:endParaRPr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3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066800"/>
            <a:ext cx="8077200" cy="49732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3535" algn="just">
              <a:lnSpc>
                <a:spcPct val="120000"/>
              </a:lnSpc>
              <a:spcBef>
                <a:spcPts val="0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Khi biến toàn cục và biến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cục bộ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trong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một hàm có cùng tên thì biến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cục bộ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sẽ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được sử dụng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.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5080" indent="-343535" algn="just">
              <a:lnSpc>
                <a:spcPct val="120000"/>
              </a:lnSpc>
              <a:spcBef>
                <a:spcPts val="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Ví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 </a:t>
            </a: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dụ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: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vi-VN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 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vi-VN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lvl="1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en-US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i++; </a:t>
            </a:r>
            <a:r>
              <a:rPr lang="en-US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pc="-5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vi-VN" spc="-5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chỉ thay đổi biến </a:t>
            </a:r>
            <a:r>
              <a:rPr lang="en-US" spc="-5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cục bộ </a:t>
            </a:r>
            <a:r>
              <a:rPr lang="vi-VN" spc="-5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pc="-5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lvl="1" algn="just">
              <a:lnSpc>
                <a:spcPct val="120000"/>
              </a:lnSpc>
              <a:spcBef>
                <a:spcPts val="0"/>
              </a:spcBef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</a:t>
            </a:r>
            <a:endParaRPr lang="en-US" spc="-5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vi-VN" spc="-5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vi-VN" spc="-5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thay đổi biến toàn cục </a:t>
            </a:r>
            <a:r>
              <a:rPr lang="vi-VN" spc="-5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pc="-5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8" marR="5080" algn="just">
              <a:lnSpc>
                <a:spcPct val="120000"/>
              </a:lnSpc>
              <a:spcBef>
                <a:spcPts val="0"/>
              </a:spcBef>
              <a:tabLst>
                <a:tab pos="355600" algn="l"/>
                <a:tab pos="356235" algn="l"/>
              </a:tabLst>
            </a:pPr>
            <a:r>
              <a:rPr lang="vi-VN" spc="-5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066800" y="430921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mtClean="0">
                <a:latin typeface="+mn-lt"/>
              </a:rPr>
              <a:t>8.2 Các tham số của hàm</a:t>
            </a:r>
            <a:endParaRPr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555357" y="1085043"/>
            <a:ext cx="8153399" cy="52561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■"/>
              <a:defRPr>
                <a:solidFill>
                  <a:schemeClr val="accent2"/>
                </a:solidFill>
              </a:defRPr>
            </a:pPr>
            <a:r>
              <a:rPr sz="2400">
                <a:solidFill>
                  <a:srgbClr val="FF0000"/>
                </a:solidFill>
              </a:rPr>
              <a:t>Các tham chiếu </a:t>
            </a:r>
            <a:r>
              <a:rPr sz="2400">
                <a:solidFill>
                  <a:srgbClr val="002060"/>
                </a:solidFill>
              </a:rPr>
              <a:t>là các biệt danh (alias) của các biến khác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chỉ tới cùng một biến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có thể được dùng bên trong một hàm</a:t>
            </a:r>
          </a:p>
          <a:p>
            <a:pPr marL="228600" lvl="2" indent="685800" algn="just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latin typeface="Courier New" panose="02070309020205020404" pitchFamily="49" charset="0"/>
                <a:cs typeface="Courier New" panose="02070309020205020404" pitchFamily="49" charset="0"/>
              </a:rPr>
              <a:t>int count = 1;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sz="16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 báo biến nguyên count</a:t>
            </a:r>
          </a:p>
          <a:p>
            <a:pPr marL="228600" lvl="2" indent="685800" algn="just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latin typeface="Courier New" panose="02070309020205020404" pitchFamily="49" charset="0"/>
                <a:cs typeface="Courier New" panose="02070309020205020404" pitchFamily="49" charset="0"/>
              </a:rPr>
              <a:t>int &amp;cRef = count; </a:t>
            </a:r>
            <a:r>
              <a:rPr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tạo cRef là một biệt danh của count</a:t>
            </a:r>
          </a:p>
          <a:p>
            <a:pPr marL="228600" lvl="2" indent="685800" algn="just">
              <a:lnSpc>
                <a:spcPct val="150000"/>
              </a:lnSpc>
              <a:spcBef>
                <a:spcPts val="0"/>
              </a:spcBef>
              <a:buSzTx/>
              <a:buNone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600">
                <a:latin typeface="Courier New" panose="02070309020205020404" pitchFamily="49" charset="0"/>
                <a:cs typeface="Courier New" panose="02070309020205020404" pitchFamily="49" charset="0"/>
              </a:rPr>
              <a:t>++cRef;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sz="16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tăng count (sử dụng biệt danh của count)</a:t>
            </a:r>
          </a:p>
          <a:p>
            <a:pPr algn="just">
              <a:lnSpc>
                <a:spcPct val="150000"/>
              </a:lnSpc>
              <a:buChar char="■"/>
            </a:pPr>
            <a:r>
              <a:rPr sz="2400"/>
              <a:t>Các tham chiếu phải được khởi tạo khi khai báo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Nếu không, trình biên dịch báo lỗi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Tham chiếu lạc (Dangling reference)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defRPr sz="2300"/>
            </a:pPr>
            <a:r>
              <a:rPr>
                <a:latin typeface="+mn-lt"/>
              </a:rPr>
              <a:t>tham chiếu tới biến không xác định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2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533400" y="838200"/>
            <a:ext cx="7696200" cy="5257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/>
              <a:t>1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</a:t>
            </a:r>
            <a:r>
              <a:rPr sz="1600" smtClean="0"/>
              <a:t>  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3</a:t>
            </a:r>
            <a:r>
              <a:rPr sz="1600" smtClean="0"/>
              <a:t>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4</a:t>
            </a:r>
            <a:r>
              <a:rPr sz="1600" smtClean="0"/>
              <a:t>  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5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6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7</a:t>
            </a:r>
            <a:r>
              <a:rPr sz="1600" smtClean="0"/>
              <a:t>  </a:t>
            </a:r>
            <a:r>
              <a:rPr lang="en-US" sz="1600" smtClean="0"/>
              <a:t>  </a:t>
            </a:r>
            <a:r>
              <a:rPr sz="1600" smtClean="0"/>
              <a:t>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y refers to (is an alias for) x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8  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&amp;y = x;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9</a:t>
            </a:r>
            <a:r>
              <a:rPr sz="1600" smtClean="0"/>
              <a:t>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0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x &lt;&lt; endl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"y =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y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1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2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x &lt;&lt; endl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"y = "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y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3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4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15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16</a:t>
            </a:r>
            <a:r>
              <a:rPr sz="1600" smtClean="0"/>
              <a:t>  </a:t>
            </a:r>
            <a:r>
              <a:rPr lang="en-US" sz="1600" smtClean="0"/>
              <a:t> </a:t>
            </a:r>
            <a:r>
              <a:rPr sz="1600" smtClean="0"/>
              <a:t>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main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2590800" y="5181600"/>
            <a:ext cx="4343400" cy="1447801"/>
            <a:chOff x="0" y="0"/>
            <a:chExt cx="4343400" cy="1447800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4343400" cy="1447800"/>
            </a:xfrm>
            <a:prstGeom prst="rect">
              <a:avLst/>
            </a:prstGeom>
            <a:solidFill>
              <a:srgbClr val="9900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spcBef>
                  <a:spcPts val="400"/>
                </a:spcBef>
                <a:defRPr sz="1400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0"/>
              <a:ext cx="4343400" cy="11618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 = 3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 = 3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 = 7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y = 7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2209800" y="2438400"/>
            <a:ext cx="5562601" cy="838202"/>
            <a:chOff x="0" y="0"/>
            <a:chExt cx="5562600" cy="838200"/>
          </a:xfrm>
        </p:grpSpPr>
        <p:sp>
          <p:nvSpPr>
            <p:cNvPr id="163" name="Shape 163"/>
            <p:cNvSpPr/>
            <p:nvPr/>
          </p:nvSpPr>
          <p:spPr>
            <a:xfrm>
              <a:off x="1957211" y="0"/>
              <a:ext cx="3605389" cy="707882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2000">
                  <a:latin typeface="+mn-lt"/>
                </a:rPr>
                <a:t>y</a:t>
              </a:r>
              <a:r>
                <a:rPr sz="2000">
                  <a:latin typeface="+mn-lt"/>
                  <a:ea typeface="Times New Roman"/>
                  <a:cs typeface="Times New Roman"/>
                  <a:sym typeface="Times New Roman"/>
                </a:rPr>
                <a:t> được khai báo là một tham chiếu tới </a:t>
              </a:r>
              <a:r>
                <a:rPr sz="2000">
                  <a:latin typeface="+mn-lt"/>
                </a:rPr>
                <a:t>x</a:t>
              </a:r>
              <a:r>
                <a:rPr sz="2000">
                  <a:latin typeface="+mn-lt"/>
                  <a:ea typeface="Times New Roman"/>
                  <a:cs typeface="Times New Roman"/>
                  <a:sym typeface="Times New Roman"/>
                </a:rPr>
                <a:t>.</a:t>
              </a: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0" y="152400"/>
              <a:ext cx="1957212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14646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 advAuto="0"/>
      <p:bldP spid="16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4294967295"/>
          </p:nvPr>
        </p:nvSpPr>
        <p:spPr>
          <a:xfrm>
            <a:off x="609600" y="1204992"/>
            <a:ext cx="6400800" cy="5105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/>
              <a:t>1      </a:t>
            </a:r>
            <a:r>
              <a: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2</a:t>
            </a:r>
            <a:r>
              <a:rPr sz="1800" smtClean="0"/>
              <a:t>      </a:t>
            </a:r>
            <a:endParaRPr sz="18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3</a:t>
            </a:r>
            <a:r>
              <a:rPr sz="1800" smtClean="0"/>
              <a:t>      </a:t>
            </a:r>
            <a:r>
              <a: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4</a:t>
            </a:r>
            <a:r>
              <a:rPr sz="1800" smtClean="0"/>
              <a:t>     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5  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18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18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6  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800">
                <a:solidFill>
                  <a:schemeClr val="accent2">
                    <a:lumOff val="-9999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smtClean="0">
                <a:solidFill>
                  <a:schemeClr val="accent2">
                    <a:lumOff val="-9999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y;     </a:t>
            </a:r>
            <a:r>
              <a:rPr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Error: y must be initialized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/>
              <a:t>7</a:t>
            </a:r>
            <a:r>
              <a:rPr sz="1800" smtClean="0"/>
              <a:t>    </a:t>
            </a:r>
            <a:endParaRPr sz="18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8  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x &lt;&lt; endl &lt;&lt;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"y = "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y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800" smtClean="0"/>
              <a:t>9  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 smtClean="0"/>
              <a:t>1</a:t>
            </a:r>
            <a:r>
              <a:rPr lang="en-US" sz="1800" smtClean="0"/>
              <a:t>0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x &lt;&lt; endl &lt;&lt;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"y = "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y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 smtClean="0"/>
              <a:t>1</a:t>
            </a:r>
            <a:r>
              <a:rPr lang="en-US" sz="1800" smtClean="0"/>
              <a:t>1</a:t>
            </a:r>
            <a:r>
              <a:rPr sz="1800" smtClean="0"/>
              <a:t>    </a:t>
            </a:r>
            <a:endParaRPr sz="18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 smtClean="0"/>
              <a:t>1</a:t>
            </a:r>
            <a:r>
              <a:rPr lang="en-US" sz="1800" smtClean="0"/>
              <a:t>2</a:t>
            </a:r>
            <a:r>
              <a:rPr sz="1800" smtClean="0"/>
              <a:t>    </a:t>
            </a:r>
            <a:r>
              <a:rPr sz="18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 smtClean="0"/>
              <a:t>1</a:t>
            </a:r>
            <a:r>
              <a:rPr lang="en-US" sz="1800" smtClean="0"/>
              <a:t>3</a:t>
            </a:r>
            <a:r>
              <a:rPr sz="1800" smtClean="0"/>
              <a:t>    </a:t>
            </a:r>
            <a:endParaRPr sz="18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800" smtClean="0"/>
              <a:t>1</a:t>
            </a:r>
            <a:r>
              <a:rPr lang="en-US" sz="1800" smtClean="0"/>
              <a:t>4</a:t>
            </a:r>
            <a:r>
              <a:rPr sz="1800" smtClean="0"/>
              <a:t>    </a:t>
            </a:r>
            <a:r>
              <a: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main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2629544" y="2362200"/>
            <a:ext cx="5600056" cy="838202"/>
            <a:chOff x="-1" y="0"/>
            <a:chExt cx="6477001" cy="838200"/>
          </a:xfrm>
        </p:grpSpPr>
        <p:sp>
          <p:nvSpPr>
            <p:cNvPr id="168" name="Shape 168"/>
            <p:cNvSpPr/>
            <p:nvPr/>
          </p:nvSpPr>
          <p:spPr>
            <a:xfrm>
              <a:off x="2278944" y="0"/>
              <a:ext cx="4198056" cy="707882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000">
                  <a:latin typeface="+mn-lt"/>
                </a:rPr>
                <a:t>Lỗi biên dịch – tham chiếu không được khởi tạo.</a:t>
              </a:r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-1" y="152400"/>
              <a:ext cx="2278946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7470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 idx="4294967295"/>
          </p:nvPr>
        </p:nvSpPr>
        <p:spPr>
          <a:xfrm>
            <a:off x="914400" y="1063625"/>
            <a:ext cx="7772400" cy="5365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400">
                <a:solidFill>
                  <a:srgbClr val="002060"/>
                </a:solidFill>
                <a:latin typeface="+mn-lt"/>
              </a:rPr>
              <a:t>Tham chiếu 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har char="■"/>
            </a:pPr>
            <a:r>
              <a:rPr sz="2400"/>
              <a:t>Gọi bằng giá trị - Call by value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Bản sao của dữ liệu được truyền cho hàm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Thay đổi đối với bản sao không ảnh hưởng tới dữ liệu gốc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Ngăn chặn các hiệu ứng phụ không mong muốn</a:t>
            </a:r>
          </a:p>
          <a:p>
            <a:pPr algn="just">
              <a:lnSpc>
                <a:spcPct val="150000"/>
              </a:lnSpc>
              <a:buChar char="■"/>
            </a:pPr>
            <a:r>
              <a:rPr sz="2400"/>
              <a:t>Gọi bằng tham chiếu - Call by reference 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Hàm có thể truy nhập trực tiếp tới dữ liệu gốc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Các thay đổi thể hiện tại dữ liệu gốc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130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563563"/>
          </a:xfrm>
        </p:spPr>
        <p:txBody>
          <a:bodyPr/>
          <a:lstStyle/>
          <a:p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dirty="0"/>
              <a:t>7</a:t>
            </a:r>
            <a:r>
              <a:rPr lang="en-US" b="1" smtClean="0"/>
              <a:t> – Con trỏ (Pointer)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CNTT - UNETI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16FD5-974A-40BB-8233-36E86F2AA7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7" name="Group 64"/>
          <p:cNvGrpSpPr/>
          <p:nvPr/>
        </p:nvGrpSpPr>
        <p:grpSpPr>
          <a:xfrm>
            <a:off x="883558" y="1549597"/>
            <a:ext cx="7040219" cy="899941"/>
            <a:chOff x="0" y="0"/>
            <a:chExt cx="4724400" cy="685800"/>
          </a:xfrm>
        </p:grpSpPr>
        <p:sp>
          <p:nvSpPr>
            <p:cNvPr id="28" name="Shape 60"/>
            <p:cNvSpPr/>
            <p:nvPr/>
          </p:nvSpPr>
          <p:spPr>
            <a:xfrm>
              <a:off x="381000" y="119062"/>
              <a:ext cx="4343400" cy="4572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4F4E9"/>
                </a:gs>
              </a:gsLst>
              <a:lin ang="10800000" scaled="0"/>
            </a:gradFill>
            <a:ln w="12700" cap="flat">
              <a:solidFill>
                <a:srgbClr val="FFFFE1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29" name="Shape 61"/>
            <p:cNvSpPr/>
            <p:nvPr/>
          </p:nvSpPr>
          <p:spPr>
            <a:xfrm>
              <a:off x="0" y="0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E1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30" name="Shape 62"/>
            <p:cNvSpPr/>
            <p:nvPr/>
          </p:nvSpPr>
          <p:spPr>
            <a:xfrm>
              <a:off x="712044" y="174625"/>
              <a:ext cx="401235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>
                  <a:solidFill>
                    <a:srgbClr val="002060"/>
                  </a:solidFill>
                </a:rPr>
                <a:t>Khai báo và định nghĩa hàm</a:t>
              </a:r>
            </a:p>
          </p:txBody>
        </p:sp>
        <p:sp>
          <p:nvSpPr>
            <p:cNvPr id="31" name="Shape 63"/>
            <p:cNvSpPr/>
            <p:nvPr/>
          </p:nvSpPr>
          <p:spPr>
            <a:xfrm>
              <a:off x="225206" y="97437"/>
              <a:ext cx="18989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E1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smtClean="0">
                  <a:solidFill>
                    <a:srgbClr val="002060"/>
                  </a:solidFill>
                </a:rPr>
                <a:t>1</a:t>
              </a: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43" name="Group 69"/>
          <p:cNvGrpSpPr/>
          <p:nvPr/>
        </p:nvGrpSpPr>
        <p:grpSpPr>
          <a:xfrm>
            <a:off x="924294" y="2691653"/>
            <a:ext cx="7330167" cy="899941"/>
            <a:chOff x="0" y="0"/>
            <a:chExt cx="4876800" cy="685800"/>
          </a:xfrm>
        </p:grpSpPr>
        <p:sp>
          <p:nvSpPr>
            <p:cNvPr id="45" name="Shape 65"/>
            <p:cNvSpPr/>
            <p:nvPr/>
          </p:nvSpPr>
          <p:spPr>
            <a:xfrm>
              <a:off x="381000" y="119062"/>
              <a:ext cx="4343400" cy="4572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6AB94"/>
                </a:gs>
                <a:gs pos="16999">
                  <a:srgbClr val="D4DEFF"/>
                </a:gs>
                <a:gs pos="47000">
                  <a:srgbClr val="D4DEFF"/>
                </a:gs>
                <a:gs pos="100000">
                  <a:srgbClr val="8488C4"/>
                </a:gs>
              </a:gsLst>
              <a:lin ang="10800000" scaled="0"/>
            </a:gradFill>
            <a:ln w="12700" cap="flat">
              <a:solidFill>
                <a:srgbClr val="FFFFE1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46" name="Shape 66"/>
            <p:cNvSpPr/>
            <p:nvPr/>
          </p:nvSpPr>
          <p:spPr>
            <a:xfrm>
              <a:off x="0" y="0"/>
              <a:ext cx="685800" cy="685800"/>
            </a:xfrm>
            <a:prstGeom prst="diamond">
              <a:avLst/>
            </a:prstGeom>
            <a:solidFill>
              <a:srgbClr val="990033"/>
            </a:solidFill>
            <a:ln w="25400" cap="flat">
              <a:solidFill>
                <a:srgbClr val="FFFFE1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47" name="Shape 67"/>
            <p:cNvSpPr/>
            <p:nvPr/>
          </p:nvSpPr>
          <p:spPr>
            <a:xfrm>
              <a:off x="736060" y="174625"/>
              <a:ext cx="414074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 lang="en-US" smtClean="0">
                  <a:solidFill>
                    <a:srgbClr val="002060"/>
                  </a:solidFill>
                </a:rPr>
                <a:t>Các tham số của</a:t>
              </a:r>
              <a:r>
                <a:rPr smtClean="0">
                  <a:solidFill>
                    <a:srgbClr val="002060"/>
                  </a:solidFill>
                </a:rPr>
                <a:t> </a:t>
              </a:r>
              <a:r>
                <a:rPr>
                  <a:solidFill>
                    <a:srgbClr val="002060"/>
                  </a:solidFill>
                </a:rPr>
                <a:t>hàm</a:t>
              </a:r>
            </a:p>
          </p:txBody>
        </p:sp>
        <p:sp>
          <p:nvSpPr>
            <p:cNvPr id="48" name="Shape 68"/>
            <p:cNvSpPr/>
            <p:nvPr/>
          </p:nvSpPr>
          <p:spPr>
            <a:xfrm>
              <a:off x="226993" y="96493"/>
              <a:ext cx="18988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E1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 lang="en-US" smtClean="0">
                  <a:solidFill>
                    <a:srgbClr val="002060"/>
                  </a:solidFill>
                </a:rPr>
                <a:t>2</a:t>
              </a: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49" name="Group 74"/>
          <p:cNvGrpSpPr/>
          <p:nvPr/>
        </p:nvGrpSpPr>
        <p:grpSpPr>
          <a:xfrm>
            <a:off x="990600" y="3761629"/>
            <a:ext cx="7027308" cy="899942"/>
            <a:chOff x="0" y="0"/>
            <a:chExt cx="4724400" cy="685800"/>
          </a:xfrm>
        </p:grpSpPr>
        <p:sp>
          <p:nvSpPr>
            <p:cNvPr id="50" name="Shape 70"/>
            <p:cNvSpPr/>
            <p:nvPr/>
          </p:nvSpPr>
          <p:spPr>
            <a:xfrm>
              <a:off x="381000" y="119062"/>
              <a:ext cx="4343400" cy="4572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2B2B2"/>
                </a:gs>
                <a:gs pos="100000">
                  <a:srgbClr val="EFEFEF"/>
                </a:gs>
              </a:gsLst>
              <a:lin ang="10800000" scaled="0"/>
            </a:gradFill>
            <a:ln w="12700" cap="flat">
              <a:solidFill>
                <a:srgbClr val="FFFFE1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1" name="Shape 71"/>
            <p:cNvSpPr/>
            <p:nvPr/>
          </p:nvSpPr>
          <p:spPr>
            <a:xfrm>
              <a:off x="0" y="0"/>
              <a:ext cx="685800" cy="685800"/>
            </a:xfrm>
            <a:prstGeom prst="diamond">
              <a:avLst/>
            </a:prstGeom>
            <a:solidFill>
              <a:srgbClr val="B2B2B2"/>
            </a:solidFill>
            <a:ln w="25400" cap="flat">
              <a:solidFill>
                <a:srgbClr val="FFFFE1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2" name="Shape 72"/>
            <p:cNvSpPr/>
            <p:nvPr/>
          </p:nvSpPr>
          <p:spPr>
            <a:xfrm>
              <a:off x="745838" y="174625"/>
              <a:ext cx="39785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>
                  <a:solidFill>
                    <a:srgbClr val="002060"/>
                  </a:solidFill>
                </a:rPr>
                <a:t>Cấp </a:t>
              </a:r>
              <a:r>
                <a:rPr lang="en-US" smtClean="0">
                  <a:solidFill>
                    <a:srgbClr val="002060"/>
                  </a:solidFill>
                </a:rPr>
                <a:t>lưu trữ </a:t>
              </a:r>
              <a:r>
                <a:rPr smtClean="0">
                  <a:solidFill>
                    <a:srgbClr val="002060"/>
                  </a:solidFill>
                </a:rPr>
                <a:t>và </a:t>
              </a:r>
              <a:r>
                <a:rPr>
                  <a:solidFill>
                    <a:srgbClr val="002060"/>
                  </a:solidFill>
                </a:rPr>
                <a:t>phạm vi của </a:t>
              </a:r>
              <a:r>
                <a:rPr lang="en-US" smtClean="0">
                  <a:solidFill>
                    <a:srgbClr val="002060"/>
                  </a:solidFill>
                </a:rPr>
                <a:t>đối tượng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53" name="Shape 73"/>
            <p:cNvSpPr/>
            <p:nvPr/>
          </p:nvSpPr>
          <p:spPr>
            <a:xfrm>
              <a:off x="248931" y="99368"/>
              <a:ext cx="18989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E1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 lang="en-US" smtClean="0">
                  <a:solidFill>
                    <a:srgbClr val="002060"/>
                  </a:solidFill>
                </a:rPr>
                <a:t>3</a:t>
              </a: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54" name="Group 79"/>
          <p:cNvGrpSpPr/>
          <p:nvPr/>
        </p:nvGrpSpPr>
        <p:grpSpPr>
          <a:xfrm>
            <a:off x="991886" y="4858290"/>
            <a:ext cx="7066673" cy="899941"/>
            <a:chOff x="0" y="0"/>
            <a:chExt cx="4813300" cy="685800"/>
          </a:xfrm>
        </p:grpSpPr>
        <p:pic>
          <p:nvPicPr>
            <p:cNvPr id="55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4650" y="112712"/>
              <a:ext cx="4438650" cy="536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" name="Shape 76"/>
            <p:cNvSpPr/>
            <p:nvPr/>
          </p:nvSpPr>
          <p:spPr>
            <a:xfrm>
              <a:off x="0" y="0"/>
              <a:ext cx="685800" cy="685800"/>
            </a:xfrm>
            <a:prstGeom prst="diamond">
              <a:avLst/>
            </a:prstGeom>
            <a:solidFill>
              <a:srgbClr val="92D050"/>
            </a:solidFill>
            <a:ln w="25400" cap="flat">
              <a:solidFill>
                <a:srgbClr val="FFFFE1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/>
              <a:endParaRPr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7" name="Shape 77"/>
            <p:cNvSpPr/>
            <p:nvPr/>
          </p:nvSpPr>
          <p:spPr>
            <a:xfrm>
              <a:off x="745840" y="128131"/>
              <a:ext cx="3978561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 lang="en-US" smtClean="0">
                  <a:solidFill>
                    <a:srgbClr val="002060"/>
                  </a:solidFill>
                </a:rPr>
                <a:t>Hàm đ</a:t>
              </a:r>
              <a:r>
                <a:rPr smtClean="0">
                  <a:solidFill>
                    <a:srgbClr val="002060"/>
                  </a:solidFill>
                </a:rPr>
                <a:t>ệ </a:t>
              </a:r>
              <a:r>
                <a:rPr>
                  <a:solidFill>
                    <a:srgbClr val="002060"/>
                  </a:solidFill>
                </a:rPr>
                <a:t>quy</a:t>
              </a:r>
            </a:p>
          </p:txBody>
        </p:sp>
        <p:sp>
          <p:nvSpPr>
            <p:cNvPr id="58" name="Shape 78"/>
            <p:cNvSpPr/>
            <p:nvPr/>
          </p:nvSpPr>
          <p:spPr>
            <a:xfrm>
              <a:off x="265094" y="117475"/>
              <a:ext cx="18989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E1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algn="l"/>
              <a:r>
                <a:rPr lang="en-US" smtClean="0">
                  <a:solidFill>
                    <a:srgbClr val="002060"/>
                  </a:solidFill>
                </a:rPr>
                <a:t>4</a:t>
              </a:r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dvAuto="0"/>
      <p:bldP spid="43" grpId="0" advAuto="0"/>
      <p:bldP spid="49" grpId="0" advAuto="0"/>
      <p:bldP spid="54" grpId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668997" y="1043551"/>
            <a:ext cx="7772400" cy="533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400">
                <a:solidFill>
                  <a:srgbClr val="002060"/>
                </a:solidFill>
                <a:latin typeface="+mn-lt"/>
              </a:rPr>
              <a:t>Tham số là tham chiếu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827861" y="1627940"/>
            <a:ext cx="7772400" cy="46204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305180" indent="-305180" defTabSz="813816">
              <a:spcBef>
                <a:spcPts val="500"/>
              </a:spcBef>
              <a:buChar char="■"/>
              <a:defRPr sz="2492"/>
            </a:pPr>
            <a:r>
              <a:rPr sz="2400"/>
              <a:t>Tham số tham chiếu - Reference parameter</a:t>
            </a:r>
          </a:p>
          <a:p>
            <a:pPr marL="661225" lvl="1" indent="-254317" defTabSz="813816">
              <a:spcBef>
                <a:spcPts val="0"/>
              </a:spcBef>
              <a:buClr>
                <a:schemeClr val="accent1"/>
              </a:buClr>
              <a:defRPr sz="2314"/>
            </a:pPr>
            <a:r>
              <a:rPr sz="2400"/>
              <a:t>Ý nghĩa: Là biệt danh (alias) của biến được truyền vào lời gọi hàm</a:t>
            </a:r>
          </a:p>
          <a:p>
            <a:pPr marL="1017269" lvl="2" indent="-203454" defTabSz="813816">
              <a:spcBef>
                <a:spcPts val="0"/>
              </a:spcBef>
              <a:defRPr sz="2046"/>
            </a:pPr>
            <a:r>
              <a:t>'truyền tham số bằng tham chiếu' hay 'truyền tham chiếu'</a:t>
            </a:r>
          </a:p>
          <a:p>
            <a:pPr marL="661225" lvl="1" indent="-254317" defTabSz="813816">
              <a:spcBef>
                <a:spcPts val="0"/>
              </a:spcBef>
              <a:buClr>
                <a:schemeClr val="accent1"/>
              </a:buClr>
              <a:defRPr sz="2314"/>
            </a:pPr>
            <a:r>
              <a:rPr sz="2400"/>
              <a:t>Cú pháp: Đặt ký hiệu 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sz="2400"/>
              <a:t> sau kiểu dữ liệu tại prototype của hàm</a:t>
            </a:r>
          </a:p>
          <a:p>
            <a:pPr marL="1017269" lvl="2" indent="-203454" defTabSz="813816">
              <a:spcBef>
                <a:spcPts val="0"/>
              </a:spcBef>
              <a:defRPr sz="2046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myFunction( int &amp;data )</a:t>
            </a:r>
          </a:p>
          <a:p>
            <a:pPr marL="1017269" lvl="2" indent="-203454" defTabSz="813816">
              <a:spcBef>
                <a:spcPts val="0"/>
              </a:spcBef>
              <a:defRPr sz="2046"/>
            </a:pPr>
            <a:r>
              <a:t>có nghĩa “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t> là một tham chiếu tới một biến kiểu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”</a:t>
            </a:r>
          </a:p>
          <a:p>
            <a:pPr marL="661225" lvl="1" indent="-254317" defTabSz="813816">
              <a:spcBef>
                <a:spcPts val="0"/>
              </a:spcBef>
              <a:buClr>
                <a:schemeClr val="accent1"/>
              </a:buClr>
              <a:defRPr sz="2314"/>
            </a:pPr>
            <a:r>
              <a:rPr sz="2400"/>
              <a:t>dạng của lời gọi hàm không thay đổi</a:t>
            </a:r>
          </a:p>
          <a:p>
            <a:pPr marL="1017269" lvl="2" indent="-203454" defTabSz="813816">
              <a:spcBef>
                <a:spcPts val="0"/>
              </a:spcBef>
              <a:defRPr sz="2046"/>
            </a:pPr>
            <a:r>
              <a:t>tuy nhiên dữ liệu gốc khi được truyền bằng tham chiếu có thể bị sửa đổi</a:t>
            </a:r>
          </a:p>
          <a:p>
            <a:pPr marL="305180" indent="-305180" defTabSz="813816">
              <a:spcBef>
                <a:spcPts val="500"/>
              </a:spcBef>
              <a:buChar char="■"/>
              <a:defRPr sz="2492"/>
            </a:pPr>
            <a:r>
              <a:rPr sz="2400"/>
              <a:t>Con trỏ (chương </a:t>
            </a:r>
            <a:r>
              <a:rPr lang="en-US" sz="2400" smtClean="0"/>
              <a:t>7</a:t>
            </a:r>
            <a:r>
              <a:rPr sz="2400" smtClean="0"/>
              <a:t>)</a:t>
            </a:r>
            <a:endParaRPr sz="2400"/>
          </a:p>
          <a:p>
            <a:pPr marL="661225" lvl="1" indent="-254317" defTabSz="813816">
              <a:spcBef>
                <a:spcPts val="0"/>
              </a:spcBef>
              <a:buClr>
                <a:schemeClr val="accent1"/>
              </a:buClr>
              <a:defRPr sz="2314"/>
            </a:pPr>
            <a:r>
              <a:rPr sz="2400"/>
              <a:t>Một cách truyền tham chiếu khác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066800" y="422752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864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683683" y="990600"/>
            <a:ext cx="7010400" cy="5638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/>
              <a:t>1 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</a:t>
            </a:r>
            <a:r>
              <a:rPr sz="1400" smtClean="0"/>
              <a:t>       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3</a:t>
            </a:r>
            <a:r>
              <a:rPr sz="1400" smtClean="0"/>
              <a:t>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squareByValue(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      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prototype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4  </a:t>
            </a:r>
            <a:r>
              <a:rPr sz="1400" smtClean="0"/>
              <a:t>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squareByReference(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);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prototype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/>
              <a:t>5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6  </a:t>
            </a:r>
            <a:r>
              <a:rPr sz="1400" smtClean="0"/>
              <a:t>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7  </a:t>
            </a:r>
            <a:r>
              <a:rPr sz="1400" smtClean="0"/>
              <a:t> 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8  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9  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 =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1</a:t>
            </a:r>
            <a:r>
              <a:rPr lang="en-US" sz="1400" smtClean="0"/>
              <a:t>0</a:t>
            </a:r>
            <a:r>
              <a:rPr sz="1400" smtClean="0"/>
              <a:t>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1</a:t>
            </a:r>
            <a:r>
              <a:rPr lang="en-US" sz="1400" smtClean="0"/>
              <a:t>1</a:t>
            </a:r>
            <a:r>
              <a:rPr sz="1400" smtClean="0"/>
              <a:t>    </a:t>
            </a:r>
            <a:r>
              <a:rPr sz="14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demonstrate squareByValue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1</a:t>
            </a:r>
            <a:r>
              <a:rPr lang="en-US" sz="1400" smtClean="0"/>
              <a:t>2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x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before squareByValue\n"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1</a:t>
            </a:r>
            <a:r>
              <a:rPr lang="en-US" sz="1400" smtClean="0"/>
              <a:t>3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"Value returned by squareByValue: “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&lt;&lt; squareByValue( x ) &lt;&lt; endl;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14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"x = 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x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after squareByValue\n"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15</a:t>
            </a:r>
            <a:r>
              <a:rPr sz="1400" smtClean="0"/>
              <a:t>  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demonstrate squareByReference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16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"z = "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z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before squareByReference"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17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squareByReference( z );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18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"z = "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z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 after squareByReference"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19</a:t>
            </a:r>
            <a:r>
              <a:rPr sz="1400" smtClean="0"/>
              <a:t>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2</a:t>
            </a:r>
            <a:r>
              <a:rPr lang="en-US" sz="1400" smtClean="0"/>
              <a:t>0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2</a:t>
            </a:r>
            <a:r>
              <a:rPr lang="en-US" sz="1400" smtClean="0"/>
              <a:t>1</a:t>
            </a:r>
            <a:r>
              <a:rPr sz="1400" smtClean="0"/>
              <a:t> 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main</a:t>
            </a:r>
          </a:p>
          <a:p>
            <a:pPr marL="0" indent="0" defTabSz="804672">
              <a:spcBef>
                <a:spcPts val="500"/>
              </a:spcBef>
              <a:buSzTx/>
              <a:buNone/>
              <a:defRPr sz="1232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roup 183"/>
          <p:cNvGrpSpPr/>
          <p:nvPr/>
        </p:nvGrpSpPr>
        <p:grpSpPr>
          <a:xfrm>
            <a:off x="3810000" y="1143000"/>
            <a:ext cx="5049399" cy="1323437"/>
            <a:chOff x="0" y="0"/>
            <a:chExt cx="3886200" cy="1323436"/>
          </a:xfrm>
        </p:grpSpPr>
        <p:sp>
          <p:nvSpPr>
            <p:cNvPr id="181" name="Shape 181"/>
            <p:cNvSpPr/>
            <p:nvPr/>
          </p:nvSpPr>
          <p:spPr>
            <a:xfrm>
              <a:off x="1367366" y="0"/>
              <a:ext cx="2518834" cy="1323436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+mn-lt"/>
                </a:rPr>
                <a:t>Lưu ý ký hiệu </a:t>
              </a:r>
              <a:r>
                <a:rPr sz="2000">
                  <a:latin typeface="+mn-lt"/>
                  <a:ea typeface="Courier New"/>
                  <a:cs typeface="Courier New"/>
                  <a:sym typeface="Courier New"/>
                </a:rPr>
                <a:t>&amp;</a:t>
              </a:r>
              <a:r>
                <a:rPr sz="2000">
                  <a:latin typeface="+mn-lt"/>
                </a:rPr>
                <a:t> có nghĩa truyền tham chiếu (pass-by-reference).</a:t>
              </a:r>
            </a:p>
          </p:txBody>
        </p:sp>
        <p:sp>
          <p:nvSpPr>
            <p:cNvPr id="182" name="Shape 182"/>
            <p:cNvSpPr/>
            <p:nvPr/>
          </p:nvSpPr>
          <p:spPr>
            <a:xfrm flipH="1">
              <a:off x="0" y="152400"/>
              <a:ext cx="1367367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18866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609600" y="0"/>
            <a:ext cx="6781800" cy="5486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2</a:t>
            </a:r>
            <a:r>
              <a:rPr lang="en-US" sz="1600" smtClean="0"/>
              <a:t>2</a:t>
            </a:r>
            <a:r>
              <a:rPr sz="1600" smtClean="0"/>
              <a:t>  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squareByValue(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)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23</a:t>
            </a:r>
            <a:r>
              <a:rPr sz="1600" smtClean="0"/>
              <a:t>   </a:t>
            </a:r>
            <a:r>
              <a:rPr lang="en-US" sz="1600" smtClean="0"/>
              <a:t> </a:t>
            </a:r>
            <a:r>
              <a:rPr sz="1600" smtClean="0"/>
              <a:t>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24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16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*= number;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caller's argument not modified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25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26</a:t>
            </a:r>
            <a:r>
              <a:rPr sz="1600" smtClean="0"/>
              <a:t>    </a:t>
            </a:r>
            <a:r>
              <a:rPr lang="en-US" sz="1600" smtClean="0"/>
              <a:t>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squareByValue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27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28</a:t>
            </a:r>
            <a:r>
              <a:rPr sz="1600" smtClean="0"/>
              <a:t>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squareByReference(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&amp;numberRef )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29</a:t>
            </a:r>
            <a:r>
              <a:rPr sz="1600" smtClean="0"/>
              <a:t>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          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30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numberRef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*= numberRef;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caller's argument modified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31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32</a:t>
            </a:r>
            <a:r>
              <a:rPr sz="1600" smtClean="0"/>
              <a:t>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squareByReference        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3581399" y="1040123"/>
            <a:ext cx="5334001" cy="707885"/>
            <a:chOff x="364795" y="-1"/>
            <a:chExt cx="5681791" cy="707884"/>
          </a:xfrm>
        </p:grpSpPr>
        <p:sp>
          <p:nvSpPr>
            <p:cNvPr id="186" name="Shape 186"/>
            <p:cNvSpPr/>
            <p:nvPr/>
          </p:nvSpPr>
          <p:spPr>
            <a:xfrm>
              <a:off x="1849965" y="-1"/>
              <a:ext cx="4196621" cy="707883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+mn-lt"/>
                </a:rPr>
                <a:t>thay đổi </a:t>
              </a:r>
              <a:r>
                <a:rPr sz="2000">
                  <a:latin typeface="+mn-lt"/>
                  <a:ea typeface="Courier New"/>
                  <a:cs typeface="Courier New"/>
                  <a:sym typeface="Courier New"/>
                </a:rPr>
                <a:t>number</a:t>
              </a:r>
              <a:r>
                <a:rPr sz="2000">
                  <a:latin typeface="+mn-lt"/>
                </a:rPr>
                <a:t>, nhưng đối số gốc (</a:t>
              </a:r>
              <a:r>
                <a:rPr sz="2000">
                  <a:latin typeface="+mn-lt"/>
                  <a:ea typeface="Courier New"/>
                  <a:cs typeface="Courier New"/>
                  <a:sym typeface="Courier New"/>
                </a:rPr>
                <a:t>x</a:t>
              </a:r>
              <a:r>
                <a:rPr sz="2000">
                  <a:latin typeface="+mn-lt"/>
                </a:rPr>
                <a:t>) không bị thay đổi.</a:t>
              </a:r>
            </a:p>
          </p:txBody>
        </p:sp>
        <p:sp>
          <p:nvSpPr>
            <p:cNvPr id="187" name="Shape 187"/>
            <p:cNvSpPr/>
            <p:nvPr/>
          </p:nvSpPr>
          <p:spPr>
            <a:xfrm flipH="1">
              <a:off x="364795" y="214744"/>
              <a:ext cx="1468967" cy="49313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3200398" y="2057400"/>
            <a:ext cx="5257804" cy="1295403"/>
            <a:chOff x="-1" y="0"/>
            <a:chExt cx="5257802" cy="1295401"/>
          </a:xfrm>
        </p:grpSpPr>
        <p:sp>
          <p:nvSpPr>
            <p:cNvPr id="189" name="Shape 189"/>
            <p:cNvSpPr/>
            <p:nvPr/>
          </p:nvSpPr>
          <p:spPr>
            <a:xfrm>
              <a:off x="1876756" y="0"/>
              <a:ext cx="3381045" cy="1015660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000">
                  <a:latin typeface="+mn-lt"/>
                </a:rPr>
                <a:t>thay đổi </a:t>
              </a:r>
              <a:r>
                <a:rPr sz="2000">
                  <a:latin typeface="+mn-lt"/>
                  <a:ea typeface="Courier New"/>
                  <a:cs typeface="Courier New"/>
                  <a:sym typeface="Courier New"/>
                </a:rPr>
                <a:t>numberRef</a:t>
              </a:r>
              <a:r>
                <a:rPr sz="2000">
                  <a:latin typeface="+mn-lt"/>
                </a:rPr>
                <a:t>, một biệt danh của đối số gốc. Do đó</a:t>
              </a:r>
              <a:r>
                <a:rPr sz="2000">
                  <a:latin typeface="+mn-lt"/>
                  <a:ea typeface="Arial"/>
                  <a:cs typeface="Arial"/>
                  <a:sym typeface="Arial"/>
                </a:rPr>
                <a:t>,</a:t>
              </a:r>
              <a:r>
                <a:rPr sz="2000">
                  <a:latin typeface="+mn-lt"/>
                </a:rPr>
                <a:t> </a:t>
              </a:r>
              <a:r>
                <a:rPr sz="2000">
                  <a:latin typeface="+mn-lt"/>
                  <a:ea typeface="Courier New"/>
                  <a:cs typeface="Courier New"/>
                  <a:sym typeface="Courier New"/>
                </a:rPr>
                <a:t>z</a:t>
              </a:r>
              <a:r>
                <a:rPr sz="2000">
                  <a:latin typeface="+mn-lt"/>
                </a:rPr>
                <a:t> bị thay đổi.</a:t>
              </a:r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-1" y="235527"/>
              <a:ext cx="1876758" cy="10598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765724" y="4572000"/>
            <a:ext cx="7010400" cy="1828800"/>
            <a:chOff x="0" y="0"/>
            <a:chExt cx="7010400" cy="182880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7010400" cy="1828800"/>
            </a:xfrm>
            <a:prstGeom prst="rect">
              <a:avLst/>
            </a:prstGeom>
            <a:solidFill>
              <a:srgbClr val="9900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400"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125724"/>
              <a:ext cx="7010400" cy="1577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</a:defRPr>
              </a:pPr>
              <a:r>
                <a:t>x = 2 before squareByValue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</a:defRPr>
              </a:pPr>
              <a:r>
                <a:t>Value returned by squareByValue: 4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</a:defRPr>
              </a:pPr>
              <a:r>
                <a:t>x = 2 after squareByValue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 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</a:defRPr>
              </a:pPr>
              <a:r>
                <a:t>z = 4 before squareByReference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300"/>
                </a:spcBef>
                <a:defRPr sz="1400">
                  <a:solidFill>
                    <a:srgbClr val="FFFFE1"/>
                  </a:solidFill>
                </a:defRPr>
              </a:pPr>
              <a:r>
                <a:t>z = 16 after squareByReference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2" name="object 2"/>
          <p:cNvSpPr txBox="1">
            <a:spLocks/>
          </p:cNvSpPr>
          <p:nvPr/>
        </p:nvSpPr>
        <p:spPr>
          <a:xfrm>
            <a:off x="1066800" y="400143"/>
            <a:ext cx="7162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kern="0" smtClean="0">
                <a:latin typeface="+mn-lt"/>
              </a:rPr>
              <a:t>8.2 Các tham số của hàm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78195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 advAuto="0"/>
      <p:bldP spid="1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 idx="4294967295"/>
          </p:nvPr>
        </p:nvSpPr>
        <p:spPr>
          <a:xfrm>
            <a:off x="914400" y="74910"/>
            <a:ext cx="80772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804672">
              <a:defRPr sz="3696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smtClean="0">
                <a:latin typeface="+mn-lt"/>
              </a:rPr>
              <a:t>8</a:t>
            </a:r>
            <a:r>
              <a:rPr sz="2400" smtClean="0">
                <a:latin typeface="+mn-lt"/>
              </a:rPr>
              <a:t>.</a:t>
            </a:r>
            <a:r>
              <a:rPr lang="en-US" sz="2400" smtClean="0">
                <a:latin typeface="+mn-lt"/>
              </a:rPr>
              <a:t>3</a:t>
            </a:r>
            <a:r>
              <a:rPr sz="2400" smtClean="0">
                <a:latin typeface="+mn-lt"/>
              </a:rPr>
              <a:t> </a:t>
            </a:r>
            <a:r>
              <a:rPr sz="2400">
                <a:latin typeface="+mn-lt"/>
              </a:rPr>
              <a:t>Cấp lưu trữ và phạm vi của các đối tượng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4294967295"/>
          </p:nvPr>
        </p:nvSpPr>
        <p:spPr>
          <a:xfrm>
            <a:off x="699994" y="1144458"/>
            <a:ext cx="7772400" cy="525747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har char="■"/>
            </a:pPr>
            <a:r>
              <a:rPr lang="en-US" sz="2400" smtClean="0"/>
              <a:t>B</a:t>
            </a:r>
            <a:r>
              <a:rPr sz="2400" smtClean="0"/>
              <a:t>iến </a:t>
            </a:r>
            <a:r>
              <a:rPr sz="2400"/>
              <a:t>có các thuộc tính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đã biết: tên, kiểu, kích thước, giá trị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kiểu lưu trữ – Storage class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defRPr sz="2300"/>
            </a:pPr>
            <a:r>
              <a:t>biến tồn tại bao lâu trong bộ nhớ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Phạm vi – Scope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defRPr sz="2300"/>
            </a:pPr>
            <a:r>
              <a:t>biến có thể được sử dụng tại những nơi nào trong chương trình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Liên kết – Linkage</a:t>
            </a:r>
          </a:p>
          <a:p>
            <a:pPr marL="1143000" lvl="2" indent="-228600" algn="just">
              <a:lnSpc>
                <a:spcPct val="150000"/>
              </a:lnSpc>
              <a:spcBef>
                <a:spcPts val="0"/>
              </a:spcBef>
              <a:defRPr sz="2300"/>
            </a:pPr>
            <a:r>
              <a:t>Đối với những chương trình gồm nhiều file (multiple-file </a:t>
            </a:r>
            <a:r>
              <a:rPr/>
              <a:t>program</a:t>
            </a:r>
            <a:r>
              <a:rPr smtClean="0"/>
              <a:t>), </a:t>
            </a:r>
            <a:r>
              <a:t>những file nào có thể sử dụng biến đó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2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body" idx="4294967295"/>
          </p:nvPr>
        </p:nvSpPr>
        <p:spPr>
          <a:xfrm>
            <a:off x="706451" y="1050661"/>
            <a:ext cx="7772400" cy="55380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01752" indent="-301752" algn="just" defTabSz="804672">
              <a:lnSpc>
                <a:spcPct val="160000"/>
              </a:lnSpc>
              <a:spcBef>
                <a:spcPts val="500"/>
              </a:spcBef>
              <a:buChar char="■"/>
              <a:defRPr sz="2464"/>
            </a:pPr>
            <a:r>
              <a:rPr lang="en-US" sz="1700" smtClean="0"/>
              <a:t>L</a:t>
            </a:r>
            <a:r>
              <a:rPr sz="1700" smtClean="0"/>
              <a:t>oại </a:t>
            </a:r>
            <a:r>
              <a:rPr sz="1700"/>
              <a:t>biến tự động – Automatic storage class</a:t>
            </a:r>
          </a:p>
          <a:p>
            <a:pPr marL="653795" lvl="1" indent="-251459" algn="just" defTabSz="804672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288"/>
            </a:pPr>
            <a:r>
              <a:rPr sz="1700"/>
              <a:t>biến được tạo khi chương trình chạy vào một khối chương trình (block)</a:t>
            </a:r>
          </a:p>
          <a:p>
            <a:pPr marL="653795" lvl="1" indent="-251459" algn="just" defTabSz="804672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288"/>
            </a:pPr>
            <a:r>
              <a:rPr sz="1700"/>
              <a:t>và bị hủy bỏ khi chương trình ra khỏi block</a:t>
            </a:r>
          </a:p>
          <a:p>
            <a:pPr marL="653795" lvl="1" indent="-251459" algn="just" defTabSz="804672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288"/>
            </a:pPr>
            <a:r>
              <a:rPr sz="1700"/>
              <a:t>Chỉ có các biến địa phương của các hàm mới có thể là biến tự động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/>
            </a:pPr>
            <a:r>
              <a:rPr sz="1700"/>
              <a:t>mặc định là tự động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/>
            </a:pPr>
            <a:r>
              <a:rPr sz="1700"/>
              <a:t>từ khóa </a:t>
            </a:r>
            <a:r>
              <a:rPr sz="1700" b="1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sz="1700" b="1"/>
              <a:t> </a:t>
            </a:r>
            <a:r>
              <a:rPr sz="1700"/>
              <a:t>dùng để khai báo biến tự động</a:t>
            </a:r>
          </a:p>
          <a:p>
            <a:pPr marL="653795" lvl="1" indent="-251459" algn="just" defTabSz="804672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288"/>
            </a:pPr>
            <a:r>
              <a:rPr sz="1700"/>
              <a:t>từ khóa</a:t>
            </a:r>
            <a:r>
              <a:rPr sz="1700" b="1">
                <a:latin typeface="Courier New"/>
                <a:ea typeface="Courier New"/>
                <a:cs typeface="Courier New"/>
                <a:sym typeface="Courier New"/>
              </a:rPr>
              <a:t> register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/>
            </a:pPr>
            <a:r>
              <a:rPr sz="1700"/>
              <a:t>gợi ý đặt biến vào thanh ghi tốc độ cao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/>
            </a:pPr>
            <a:r>
              <a:rPr sz="1700"/>
              <a:t>có lợi cho các biến thường xuyên được sử dụng (con đếm vòng lặp)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/>
            </a:pPr>
            <a:r>
              <a:rPr sz="1700"/>
              <a:t>Thường là không cần thiết, trình biên dịch tự tối ưu hóa</a:t>
            </a:r>
          </a:p>
          <a:p>
            <a:pPr marL="653795" lvl="1" indent="-251459" algn="just" defTabSz="804672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288"/>
            </a:pPr>
            <a:r>
              <a:rPr sz="1700"/>
              <a:t>Chỉ dùng một trong hai từ </a:t>
            </a:r>
            <a:r>
              <a:rPr sz="1700" b="1"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sz="1700"/>
              <a:t> hoặc </a:t>
            </a:r>
            <a:r>
              <a:rPr sz="1700" b="1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sz="1700"/>
              <a:t>.</a:t>
            </a:r>
          </a:p>
          <a:p>
            <a:pPr marL="1005839" lvl="2" indent="-201168" algn="just" defTabSz="804672">
              <a:lnSpc>
                <a:spcPct val="160000"/>
              </a:lnSpc>
              <a:spcBef>
                <a:spcPts val="0"/>
              </a:spcBef>
              <a:defRPr sz="2024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700"/>
              <a:t>register int counter = 1;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5" name="Shape 230"/>
          <p:cNvSpPr txBox="1">
            <a:spLocks/>
          </p:cNvSpPr>
          <p:nvPr/>
        </p:nvSpPr>
        <p:spPr bwMode="white">
          <a:xfrm>
            <a:off x="914400" y="74910"/>
            <a:ext cx="80772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804672" rtl="0" eaLnBrk="0" fontAlgn="base" hangingPunct="0">
              <a:spcBef>
                <a:spcPct val="0"/>
              </a:spcBef>
              <a:spcAft>
                <a:spcPct val="0"/>
              </a:spcAft>
              <a:defRPr sz="3696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vi-VN" sz="2400" kern="0" smtClean="0">
                <a:latin typeface="+mn-lt"/>
              </a:rPr>
              <a:t>8.3 Cấp lưu trữ và phạm vi của các đối tượng</a:t>
            </a:r>
            <a:endParaRPr lang="vi-VN" sz="24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5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668997" y="1047752"/>
            <a:ext cx="7772400" cy="55816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marL="315468" indent="-315468" algn="just" defTabSz="841247">
              <a:lnSpc>
                <a:spcPct val="160000"/>
              </a:lnSpc>
              <a:buChar char="■"/>
              <a:defRPr sz="2576"/>
            </a:pPr>
            <a:r>
              <a:rPr lang="en-US" smtClean="0"/>
              <a:t>L</a:t>
            </a:r>
            <a:r>
              <a:rPr smtClean="0"/>
              <a:t>oại </a:t>
            </a:r>
            <a:r>
              <a:t>biến tĩnh – Static storage class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Biến tồn tại trong suốt chương trình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Có thể không phải nơi nào cũng dùng được, do áp dụng quy tắc phạm vi (scope rules)</a:t>
            </a:r>
          </a:p>
          <a:p>
            <a:pPr marL="315468" indent="-315468" algn="just" defTabSz="841247">
              <a:lnSpc>
                <a:spcPct val="160000"/>
              </a:lnSpc>
              <a:buChar char="■"/>
              <a:defRPr sz="2576"/>
            </a:pPr>
            <a:r>
              <a:t>từ khóa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static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dành cho biến địa phương bên trong hàm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giữ giá trị giữa các lần gọi hàm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chỉ được biết đến trong hàm của biến đó</a:t>
            </a:r>
          </a:p>
          <a:p>
            <a:pPr marL="315468" indent="-315468" algn="just" defTabSz="841247">
              <a:lnSpc>
                <a:spcPct val="160000"/>
              </a:lnSpc>
              <a:buChar char="■"/>
              <a:defRPr sz="2576"/>
            </a:pPr>
            <a:r>
              <a:t>từ khóa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extern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mặc định với các biến/hàm toàn cục (global variables/functions)</a:t>
            </a:r>
          </a:p>
          <a:p>
            <a:pPr marL="1051560" lvl="2" indent="-210311" algn="just" defTabSz="841247">
              <a:lnSpc>
                <a:spcPct val="160000"/>
              </a:lnSpc>
              <a:spcBef>
                <a:spcPts val="0"/>
              </a:spcBef>
              <a:defRPr sz="2116"/>
            </a:pPr>
            <a:r>
              <a:t>toàn cục: được định nghĩa bên ngoài các hàm</a:t>
            </a:r>
          </a:p>
          <a:p>
            <a:pPr marL="683513" lvl="1" indent="-262890" algn="just" defTabSz="841247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392"/>
            </a:pPr>
            <a:r>
              <a:t>được biết đến tại mọi hàm nằm sau biến đó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" name="Shape 230"/>
          <p:cNvSpPr txBox="1">
            <a:spLocks/>
          </p:cNvSpPr>
          <p:nvPr/>
        </p:nvSpPr>
        <p:spPr bwMode="white">
          <a:xfrm>
            <a:off x="914400" y="74910"/>
            <a:ext cx="80772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804672" rtl="0" eaLnBrk="0" fontAlgn="base" hangingPunct="0">
              <a:spcBef>
                <a:spcPct val="0"/>
              </a:spcBef>
              <a:spcAft>
                <a:spcPct val="0"/>
              </a:spcAft>
              <a:defRPr sz="3696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vi-VN" sz="2400" kern="0" smtClean="0">
                <a:latin typeface="+mn-lt"/>
              </a:rPr>
              <a:t>8.3 Cấp lưu trữ và phạm vi của các đối tượng</a:t>
            </a:r>
            <a:endParaRPr lang="vi-VN" sz="24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96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body" idx="4294967295"/>
          </p:nvPr>
        </p:nvSpPr>
        <p:spPr>
          <a:xfrm>
            <a:off x="791698" y="1221786"/>
            <a:ext cx="7772400" cy="502661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281177" indent="-281177" algn="just" defTabSz="749808">
              <a:lnSpc>
                <a:spcPct val="120000"/>
              </a:lnSpc>
              <a:spcBef>
                <a:spcPts val="0"/>
              </a:spcBef>
              <a:buChar char="■"/>
              <a:defRPr sz="2296"/>
            </a:pPr>
            <a:r>
              <a:t>Phạm vi – Scope</a:t>
            </a:r>
          </a:p>
          <a:p>
            <a:pPr marL="609219" lvl="1" indent="-234315" algn="just" defTabSz="74980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2132"/>
            </a:pPr>
            <a:r>
              <a:t>Phạm vi của một định danh (tên) là phần chương trình nơi có thể sử dụng định danh đó</a:t>
            </a:r>
          </a:p>
          <a:p>
            <a:pPr marL="281177" indent="-281177" algn="just" defTabSz="749808">
              <a:lnSpc>
                <a:spcPct val="120000"/>
              </a:lnSpc>
              <a:spcBef>
                <a:spcPts val="0"/>
              </a:spcBef>
              <a:buChar char="■"/>
              <a:defRPr sz="2296"/>
            </a:pPr>
            <a:r>
              <a:t>Phạm vi file – File scope </a:t>
            </a:r>
          </a:p>
          <a:p>
            <a:pPr marL="609219" lvl="1" indent="-234315" algn="just" defTabSz="74980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2132"/>
            </a:pPr>
            <a:r>
              <a:t>được định nghĩa bên ngoài một hàm và được biết đến tại mọi hàm trong file</a:t>
            </a:r>
          </a:p>
          <a:p>
            <a:pPr marL="609219" lvl="1" indent="-234315" algn="just" defTabSz="74980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2132"/>
            </a:pPr>
            <a:r>
              <a:t>các biến toàn cục (global variable), định nghĩa và prototype của các hàm.</a:t>
            </a:r>
          </a:p>
          <a:p>
            <a:pPr marL="281177" indent="-281177" algn="just" defTabSz="749808">
              <a:lnSpc>
                <a:spcPct val="120000"/>
              </a:lnSpc>
              <a:spcBef>
                <a:spcPts val="0"/>
              </a:spcBef>
              <a:buChar char="■"/>
              <a:defRPr sz="2296"/>
            </a:pPr>
            <a:r>
              <a:t>Phạm vi hàm – Function scope</a:t>
            </a:r>
          </a:p>
          <a:p>
            <a:pPr marL="609219" lvl="1" indent="-234315" algn="just" defTabSz="74980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2132"/>
            </a:pPr>
            <a:r>
              <a:t>chỉ có thể được dùng đến bên trong hàm chứa định nghĩa</a:t>
            </a:r>
          </a:p>
          <a:p>
            <a:pPr marL="609219" lvl="1" indent="-234315" algn="just" defTabSz="74980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2132"/>
            </a:pPr>
            <a:r>
              <a:t>Chỉ áp dụng cho các nhãn (label), ví dụ: các định danh đi kèm một dấu hai chấm 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case:</a:t>
            </a:r>
            <a:r>
              <a:t>)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" name="Shape 230"/>
          <p:cNvSpPr txBox="1">
            <a:spLocks/>
          </p:cNvSpPr>
          <p:nvPr/>
        </p:nvSpPr>
        <p:spPr bwMode="white">
          <a:xfrm>
            <a:off x="914400" y="74910"/>
            <a:ext cx="80772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804672" rtl="0" eaLnBrk="0" fontAlgn="base" hangingPunct="0">
              <a:spcBef>
                <a:spcPct val="0"/>
              </a:spcBef>
              <a:spcAft>
                <a:spcPct val="0"/>
              </a:spcAft>
              <a:defRPr sz="3696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vi-VN" sz="2400" kern="0" smtClean="0">
                <a:latin typeface="+mn-lt"/>
              </a:rPr>
              <a:t>8.3 Cấp lưu trữ và phạm vi của các đối tượng</a:t>
            </a:r>
            <a:endParaRPr lang="vi-VN" sz="24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1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body" idx="4294967295"/>
          </p:nvPr>
        </p:nvSpPr>
        <p:spPr>
          <a:xfrm>
            <a:off x="693536" y="1066800"/>
            <a:ext cx="7772400" cy="5638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322325" indent="-322325" algn="just" defTabSz="859536">
              <a:lnSpc>
                <a:spcPct val="110000"/>
              </a:lnSpc>
              <a:spcBef>
                <a:spcPts val="0"/>
              </a:spcBef>
              <a:buChar char="■"/>
              <a:defRPr sz="2632"/>
            </a:pPr>
            <a:r>
              <a:rPr sz="2400"/>
              <a:t>Phạm vi khối – Block scope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Bắt đầu tại nơi khai báo, kết thúc tại ngoặc phải </a:t>
            </a:r>
            <a:r>
              <a:rPr sz="2400" b="1">
                <a:latin typeface="+mn-lt"/>
                <a:ea typeface="Courier New"/>
                <a:cs typeface="Courier New"/>
                <a:sym typeface="Courier New"/>
              </a:rPr>
              <a:t>}</a:t>
            </a:r>
          </a:p>
          <a:p>
            <a:pPr marL="1074419" lvl="2" indent="-214884" algn="just" defTabSz="859536">
              <a:lnSpc>
                <a:spcPct val="110000"/>
              </a:lnSpc>
              <a:spcBef>
                <a:spcPts val="0"/>
              </a:spcBef>
              <a:defRPr sz="2162"/>
            </a:pPr>
            <a:r>
              <a:rPr>
                <a:latin typeface="+mn-lt"/>
              </a:rPr>
              <a:t>chỉ có thể được dùng trong khoảng này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Các biến địa phương, các tham số hàm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các biến </a:t>
            </a:r>
            <a:r>
              <a:rPr sz="2400" b="1">
                <a:latin typeface="+mn-lt"/>
                <a:ea typeface="Courier New"/>
                <a:cs typeface="Courier New"/>
                <a:sym typeface="Courier New"/>
              </a:rPr>
              <a:t>static</a:t>
            </a:r>
            <a:r>
              <a:rPr sz="2400">
                <a:latin typeface="+mn-lt"/>
              </a:rPr>
              <a:t> cũng có phạm vi khối</a:t>
            </a:r>
          </a:p>
          <a:p>
            <a:pPr marL="1074419" lvl="2" indent="-214884" algn="just" defTabSz="859536">
              <a:lnSpc>
                <a:spcPct val="110000"/>
              </a:lnSpc>
              <a:spcBef>
                <a:spcPts val="0"/>
              </a:spcBef>
              <a:defRPr sz="2162"/>
            </a:pPr>
            <a:r>
              <a:rPr>
                <a:latin typeface="+mn-lt"/>
              </a:rPr>
              <a:t>loại lưu trữ độc lập với phạm vi</a:t>
            </a:r>
          </a:p>
          <a:p>
            <a:pPr marL="322325" indent="-322325" algn="just" defTabSz="859536">
              <a:lnSpc>
                <a:spcPct val="110000"/>
              </a:lnSpc>
              <a:spcBef>
                <a:spcPts val="0"/>
              </a:spcBef>
              <a:buChar char="■"/>
              <a:defRPr sz="2632"/>
            </a:pPr>
            <a:r>
              <a:rPr sz="2400"/>
              <a:t>Function-prototype scope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danh sách tham số của function prototype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không bắt buộc phải chỉ rõ các tên trong prototype</a:t>
            </a:r>
          </a:p>
          <a:p>
            <a:pPr marL="1074419" lvl="2" indent="-214884" algn="just" defTabSz="859536">
              <a:lnSpc>
                <a:spcPct val="110000"/>
              </a:lnSpc>
              <a:spcBef>
                <a:spcPts val="0"/>
              </a:spcBef>
              <a:defRPr sz="2162"/>
            </a:pPr>
            <a:r>
              <a:rPr>
                <a:latin typeface="+mn-lt"/>
              </a:rPr>
              <a:t>Trình biên dịch bỏ qua</a:t>
            </a:r>
          </a:p>
          <a:p>
            <a:pPr marL="698373" lvl="1" indent="-268604" algn="just" defTabSz="859536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444"/>
            </a:pPr>
            <a:r>
              <a:rPr sz="2400">
                <a:latin typeface="+mn-lt"/>
              </a:rPr>
              <a:t>Trong một prototype, mỗi tên chỉ được dùng một lần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5" name="Shape 230"/>
          <p:cNvSpPr txBox="1">
            <a:spLocks/>
          </p:cNvSpPr>
          <p:nvPr/>
        </p:nvSpPr>
        <p:spPr bwMode="white">
          <a:xfrm>
            <a:off x="914400" y="74910"/>
            <a:ext cx="80772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804672" rtl="0" eaLnBrk="0" fontAlgn="base" hangingPunct="0">
              <a:spcBef>
                <a:spcPct val="0"/>
              </a:spcBef>
              <a:spcAft>
                <a:spcPct val="0"/>
              </a:spcAft>
              <a:defRPr sz="3696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vi-VN" sz="2400" kern="0" smtClean="0">
                <a:latin typeface="+mn-lt"/>
              </a:rPr>
              <a:t>8.3 Cấp lưu trữ và phạm vi của các đối tượng</a:t>
            </a:r>
            <a:endParaRPr lang="vi-VN" sz="24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73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 idx="4294967295"/>
          </p:nvPr>
        </p:nvSpPr>
        <p:spPr>
          <a:xfrm>
            <a:off x="1066800" y="304800"/>
            <a:ext cx="7772400" cy="7992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smtClean="0">
                <a:latin typeface="+mn-lt"/>
              </a:rPr>
              <a:t>8</a:t>
            </a:r>
            <a:r>
              <a:rPr sz="2800" smtClean="0">
                <a:latin typeface="+mn-lt"/>
              </a:rPr>
              <a:t>.</a:t>
            </a:r>
            <a:r>
              <a:rPr lang="en-US" sz="2800" smtClean="0">
                <a:latin typeface="+mn-lt"/>
              </a:rPr>
              <a:t>4</a:t>
            </a:r>
            <a:r>
              <a:rPr sz="2800" smtClean="0">
                <a:latin typeface="+mn-lt"/>
              </a:rPr>
              <a:t> </a:t>
            </a:r>
            <a:r>
              <a:rPr lang="en-US" sz="2800" smtClean="0">
                <a:latin typeface="+mn-lt"/>
              </a:rPr>
              <a:t>Hàm đ</a:t>
            </a:r>
            <a:r>
              <a:rPr sz="2800" smtClean="0">
                <a:latin typeface="+mn-lt"/>
              </a:rPr>
              <a:t>ệ </a:t>
            </a:r>
            <a:r>
              <a:rPr sz="2800">
                <a:latin typeface="+mn-lt"/>
              </a:rPr>
              <a:t>quy – Recursion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idx="4294967295"/>
          </p:nvPr>
        </p:nvSpPr>
        <p:spPr>
          <a:xfrm>
            <a:off x="609600" y="1104093"/>
            <a:ext cx="8077200" cy="5257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just">
              <a:buChar char="■"/>
            </a:pPr>
            <a:r>
              <a:rPr sz="2400"/>
              <a:t>Các hàm đệ quy – Recursive functions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các hàm tự gọi chính mình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chỉ giải quyết một trường hợp cơ bản (base case)</a:t>
            </a:r>
          </a:p>
          <a:p>
            <a:pPr algn="just">
              <a:buChar char="■"/>
            </a:pPr>
            <a:r>
              <a:rPr sz="2400"/>
              <a:t>Nếu không phải trường hợp cơ bản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Chia bài toán thành các bài toán nhỏ hơn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Gọi bản sao mới của hàm để giải quyết vấn đề nhỏ hơn (gọi đệ quy (recursive call) hoặc bước đệ quy(recursive step))</a:t>
            </a:r>
          </a:p>
          <a:p>
            <a:pPr marL="1143000" lvl="2" indent="-228600" algn="just">
              <a:spcBef>
                <a:spcPts val="0"/>
              </a:spcBef>
              <a:defRPr sz="2300"/>
            </a:pPr>
            <a:r>
              <a:t>hội tụ dần dần về trường hợp cơ bản</a:t>
            </a:r>
          </a:p>
          <a:p>
            <a:pPr marL="1143000" lvl="2" indent="-228600" algn="just">
              <a:spcBef>
                <a:spcPts val="0"/>
              </a:spcBef>
              <a:defRPr sz="2300"/>
            </a:pPr>
            <a:r>
              <a:t>hàm gọi chính nó tại lệnh return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Cuối cùng, trường hợp cơ bản được giải quyết</a:t>
            </a:r>
          </a:p>
          <a:p>
            <a:pPr marL="1143000" lvl="2" indent="-228600" algn="just">
              <a:spcBef>
                <a:spcPts val="0"/>
              </a:spcBef>
              <a:defRPr sz="2300"/>
            </a:pPr>
            <a:r>
              <a:t>câu trả lời đi ngược lên, giải quyết toàn bộ bài toán</a:t>
            </a: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592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idx="4294967295"/>
          </p:nvPr>
        </p:nvSpPr>
        <p:spPr>
          <a:xfrm>
            <a:off x="668997" y="1295400"/>
            <a:ext cx="7772400" cy="45307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buChar char="■"/>
            </a:pPr>
            <a:r>
              <a:t>Ví dụ: tính giai thừa (factorial)</a:t>
            </a:r>
          </a:p>
          <a:p>
            <a:pPr>
              <a:buSzTx/>
              <a:buNone/>
              <a:defRPr i="1"/>
            </a:pPr>
            <a:r>
              <a:t>		n! = n * ( n – 1 ) * ( n – 2 ) * … * 1</a:t>
            </a:r>
          </a:p>
          <a:p>
            <a:pPr marL="742950" lvl="1" indent="-285750">
              <a:spcBef>
                <a:spcPts val="0"/>
              </a:spcBef>
              <a:buClr>
                <a:schemeClr val="accent1"/>
              </a:buClr>
              <a:defRPr sz="2600"/>
            </a:pPr>
            <a:r>
              <a:t>Quan hệ đệ quy ( n! = n * ( n – 1 )! )</a:t>
            </a:r>
          </a:p>
          <a:p>
            <a:pPr>
              <a:buSzTx/>
              <a:buNone/>
              <a:defRPr i="1"/>
            </a:pPr>
            <a:r>
              <a:t>		5! = 5 * 4!</a:t>
            </a:r>
          </a:p>
          <a:p>
            <a:pPr>
              <a:buSzTx/>
              <a:buNone/>
              <a:defRPr i="1"/>
            </a:pPr>
            <a:r>
              <a:t>		4! = 4 * 3!…</a:t>
            </a:r>
          </a:p>
          <a:p>
            <a:pPr marL="742950" lvl="1" indent="-285750">
              <a:spcBef>
                <a:spcPts val="0"/>
              </a:spcBef>
              <a:buClr>
                <a:schemeClr val="accent1"/>
              </a:buClr>
              <a:defRPr sz="2600"/>
            </a:pPr>
            <a:r>
              <a:t>Trường hợp cơ bản (1! = 0! = 1)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5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272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92" y="375138"/>
            <a:ext cx="53416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mtClean="0">
                <a:latin typeface="+mn-lt"/>
              </a:rPr>
              <a:t>Lý do sử dụng hàm</a:t>
            </a:r>
            <a:endParaRPr sz="36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077595"/>
            <a:ext cx="8001000" cy="46534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355600" algn="l"/>
                <a:tab pos="356235" algn="l"/>
              </a:tabLst>
            </a:pP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Các hàm cho phép chia một vấn đề thành các vấn đề nhỏ </a:t>
            </a:r>
            <a:r>
              <a:rPr lang="vi-VN" spc="-5" smtClean="0">
                <a:solidFill>
                  <a:srgbClr val="002060"/>
                </a:solidFill>
                <a:latin typeface="+mn-lt"/>
                <a:cs typeface="Arial MT"/>
              </a:rPr>
              <a:t>hơn</a:t>
            </a:r>
            <a:endParaRPr lang="en-US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Cho </a:t>
            </a: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phép giải quyết vấn đề khó khăn dễ dàng </a:t>
            </a: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hơn</a:t>
            </a:r>
            <a:endParaRPr lang="en-US" sz="2200" spc="-5" smtClean="0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5080" indent="-343535" algn="just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355600" algn="l"/>
                <a:tab pos="356235" algn="l"/>
              </a:tabLst>
            </a:pP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Một chương trình rõ ràng hơn khi sử dụng các </a:t>
            </a:r>
            <a:r>
              <a:rPr lang="en-US" spc="-5" smtClean="0">
                <a:solidFill>
                  <a:srgbClr val="002060"/>
                </a:solidFill>
                <a:latin typeface="+mn-lt"/>
                <a:cs typeface="Arial MT"/>
              </a:rPr>
              <a:t>hàm</a:t>
            </a:r>
            <a:endParaRPr lang="en-US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Chúng ta chỉ cần biết </a:t>
            </a:r>
            <a:r>
              <a:rPr lang="en-US" sz="2200" spc="-5" smtClean="0">
                <a:solidFill>
                  <a:srgbClr val="002060"/>
                </a:solidFill>
                <a:latin typeface="+mn-lt"/>
                <a:cs typeface="Arial MT"/>
              </a:rPr>
              <a:t>hàm </a:t>
            </a:r>
            <a:r>
              <a:rPr lang="vi-VN" sz="2200" spc="-5" smtClean="0">
                <a:solidFill>
                  <a:srgbClr val="002060"/>
                </a:solidFill>
                <a:latin typeface="+mn-lt"/>
                <a:cs typeface="Arial MT"/>
              </a:rPr>
              <a:t>làm </a:t>
            </a: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gì mà không cần quan tâm đến cách thực hiện của nó</a:t>
            </a:r>
            <a:endParaRPr lang="en-US" sz="2200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355600" marR="5080" indent="-343535" algn="just">
              <a:lnSpc>
                <a:spcPct val="13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355600" algn="l"/>
                <a:tab pos="356235" algn="l"/>
              </a:tabLst>
            </a:pPr>
            <a:r>
              <a:rPr lang="vi-VN" spc="-5">
                <a:solidFill>
                  <a:srgbClr val="002060"/>
                </a:solidFill>
                <a:latin typeface="+mn-lt"/>
                <a:cs typeface="Arial MT"/>
              </a:rPr>
              <a:t>Chúng cho phép khái quát hóa một số nhóm câu lệnh lặp lại nhiều lần</a:t>
            </a:r>
            <a:endParaRPr lang="en-US" spc="-5">
              <a:solidFill>
                <a:srgbClr val="002060"/>
              </a:solidFill>
              <a:latin typeface="+mn-lt"/>
              <a:cs typeface="Arial MT"/>
            </a:endParaRPr>
          </a:p>
          <a:p>
            <a:pPr marL="812800" marR="5080" lvl="1" indent="-343535" algn="just">
              <a:lnSpc>
                <a:spcPct val="130000"/>
              </a:lnSpc>
              <a:spcBef>
                <a:spcPts val="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vi-VN" sz="2200" spc="-5">
                <a:solidFill>
                  <a:srgbClr val="002060"/>
                </a:solidFill>
                <a:latin typeface="+mn-lt"/>
                <a:cs typeface="Arial MT"/>
              </a:rPr>
              <a:t>Ngăn việc viết lặp lại một nhóm câu lệnh nhiều lần</a:t>
            </a:r>
            <a:endParaRPr sz="2200" spc="-5">
              <a:solidFill>
                <a:srgbClr val="002060"/>
              </a:solidFill>
              <a:latin typeface="+mn-l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315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body" idx="4294967295"/>
          </p:nvPr>
        </p:nvSpPr>
        <p:spPr>
          <a:xfrm>
            <a:off x="533400" y="1143000"/>
            <a:ext cx="6858000" cy="5867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/>
              <a:t>1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</a:t>
            </a:r>
            <a:r>
              <a:rPr sz="1400" smtClean="0"/>
              <a:t>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iomanip</a:t>
            </a:r>
            <a:r>
              <a:rPr lang="en-US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3</a:t>
            </a:r>
            <a:r>
              <a:rPr sz="1400" smtClean="0"/>
              <a:t>  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4  </a:t>
            </a:r>
            <a:r>
              <a:rPr sz="1400" smtClean="0"/>
              <a:t>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giaithua(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function prototype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/>
              <a:t>5</a:t>
            </a:r>
            <a:r>
              <a:rPr sz="1400" smtClean="0"/>
              <a:t>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/>
              <a:t>6</a:t>
            </a:r>
            <a:r>
              <a:rPr sz="1400" smtClean="0"/>
              <a:t> </a:t>
            </a:r>
            <a:r>
              <a:rPr lang="en-US" sz="1400" smtClean="0"/>
              <a:t>  </a:t>
            </a:r>
            <a:r>
              <a:rPr sz="1400" smtClean="0"/>
              <a:t>   </a:t>
            </a:r>
            <a:r>
              <a:rPr lang="en-US" sz="1400">
                <a:solidFill>
                  <a:srgbClr val="0000FF"/>
                </a:solidFill>
                <a:latin typeface="Arial"/>
                <a:cs typeface="Arial"/>
                <a:sym typeface="Arial"/>
              </a:rPr>
              <a:t>i</a:t>
            </a:r>
            <a:r>
              <a:rPr sz="14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14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7  </a:t>
            </a:r>
            <a:r>
              <a:rPr sz="1400" smtClean="0"/>
              <a:t> 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/>
              <a:t>8</a:t>
            </a:r>
            <a:r>
              <a:rPr sz="1400" smtClean="0"/>
              <a:t> </a:t>
            </a:r>
            <a:r>
              <a:rPr lang="en-US" sz="1400" smtClean="0"/>
              <a:t>     </a:t>
            </a:r>
            <a:r>
              <a:rPr sz="1400" smtClean="0"/>
              <a:t>   </a:t>
            </a:r>
            <a:r>
              <a:rPr sz="14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 )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400" smtClean="0"/>
              <a:t>9</a:t>
            </a:r>
            <a:r>
              <a:rPr lang="en-US" sz="1400" smtClean="0"/>
              <a:t>  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setw(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&lt;&lt; i &lt;&lt;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"! = “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giaithua( i ) &lt;&lt; endl;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10</a:t>
            </a:r>
            <a:r>
              <a:rPr sz="1400" smtClean="0"/>
              <a:t>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11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termination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12</a:t>
            </a:r>
            <a:r>
              <a:rPr sz="1400" smtClean="0"/>
              <a:t>    } </a:t>
            </a:r>
            <a:r>
              <a:rPr sz="1400">
                <a:solidFill>
                  <a:srgbClr val="008000"/>
                </a:solidFill>
              </a:rPr>
              <a:t>// end main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13</a:t>
            </a:r>
            <a:r>
              <a:rPr sz="1400" smtClean="0"/>
              <a:t>    </a:t>
            </a:r>
            <a:endParaRPr sz="1400"/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14</a:t>
            </a:r>
            <a:r>
              <a:rPr sz="1400" smtClean="0"/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giaithua(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)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15</a:t>
            </a:r>
            <a:r>
              <a:rPr sz="1400" smtClean="0"/>
              <a:t> 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16</a:t>
            </a:r>
            <a:r>
              <a:rPr sz="1400" smtClean="0"/>
              <a:t>    </a:t>
            </a:r>
            <a:r>
              <a:rPr sz="14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base case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17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number &lt;=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18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19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20</a:t>
            </a:r>
            <a:r>
              <a:rPr sz="1400" smtClean="0"/>
              <a:t>    </a:t>
            </a:r>
            <a:r>
              <a:rPr sz="14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recursive step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21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22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* giaithua( number - </a:t>
            </a:r>
            <a:r>
              <a:rPr sz="14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23</a:t>
            </a:r>
            <a:r>
              <a:rPr sz="1400" smtClean="0"/>
              <a:t>    </a:t>
            </a:r>
            <a:r>
              <a:rPr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400" smtClean="0"/>
              <a:t>24</a:t>
            </a:r>
            <a:r>
              <a:rPr sz="1400" smtClean="0"/>
              <a:t>    </a:t>
            </a:r>
            <a:r>
              <a: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factorial                    </a:t>
            </a:r>
          </a:p>
          <a:p>
            <a:pPr marL="0" indent="0" defTabSz="804672">
              <a:spcBef>
                <a:spcPts val="500"/>
              </a:spcBef>
              <a:buChar char="■"/>
              <a:defRPr sz="1232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roup 292"/>
          <p:cNvGrpSpPr/>
          <p:nvPr/>
        </p:nvGrpSpPr>
        <p:grpSpPr>
          <a:xfrm>
            <a:off x="3429000" y="2050881"/>
            <a:ext cx="5016288" cy="923330"/>
            <a:chOff x="228599" y="1368305"/>
            <a:chExt cx="5016286" cy="923328"/>
          </a:xfrm>
        </p:grpSpPr>
        <p:sp>
          <p:nvSpPr>
            <p:cNvPr id="290" name="Shape 290"/>
            <p:cNvSpPr/>
            <p:nvPr/>
          </p:nvSpPr>
          <p:spPr>
            <a:xfrm>
              <a:off x="1972152" y="1368306"/>
              <a:ext cx="3272733" cy="923327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800">
                  <a:latin typeface="+mn-lt"/>
                </a:rPr>
                <a:t>Kiểu dữ liệu </a:t>
              </a:r>
              <a:r>
                <a:rPr sz="1800">
                  <a:latin typeface="+mn-lt"/>
                  <a:ea typeface="Courier New"/>
                  <a:cs typeface="Courier New"/>
                  <a:sym typeface="Courier New"/>
                </a:rPr>
                <a:t>unsigned long</a:t>
              </a:r>
              <a:r>
                <a:rPr sz="1800">
                  <a:latin typeface="+mn-lt"/>
                </a:rPr>
                <a:t> có thể lưu số nguyên trong khoảng từ 0 đến 4 tỷ.</a:t>
              </a:r>
            </a:p>
          </p:txBody>
        </p:sp>
        <p:sp>
          <p:nvSpPr>
            <p:cNvPr id="291" name="Shape 291"/>
            <p:cNvSpPr/>
            <p:nvPr/>
          </p:nvSpPr>
          <p:spPr>
            <a:xfrm flipH="1" flipV="1">
              <a:off x="228599" y="1368305"/>
              <a:ext cx="1743551" cy="49976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2819400" y="4495800"/>
            <a:ext cx="5334001" cy="1200327"/>
            <a:chOff x="0" y="0"/>
            <a:chExt cx="5334000" cy="1200326"/>
          </a:xfrm>
        </p:grpSpPr>
        <p:sp>
          <p:nvSpPr>
            <p:cNvPr id="293" name="Shape 293"/>
            <p:cNvSpPr/>
            <p:nvPr/>
          </p:nvSpPr>
          <p:spPr>
            <a:xfrm>
              <a:off x="1877218" y="0"/>
              <a:ext cx="3456782" cy="1200326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800">
                  <a:latin typeface="+mn-lt"/>
                </a:rPr>
                <a:t>Trường hợp cơ bản xảy ra khi ta có </a:t>
              </a:r>
              <a:r>
                <a:rPr sz="1800">
                  <a:latin typeface="+mn-lt"/>
                  <a:ea typeface="Courier New"/>
                  <a:cs typeface="Courier New"/>
                  <a:sym typeface="Courier New"/>
                </a:rPr>
                <a:t>0!</a:t>
              </a:r>
              <a:r>
                <a:rPr sz="1800">
                  <a:latin typeface="+mn-lt"/>
                </a:rPr>
                <a:t> hoặc </a:t>
              </a:r>
              <a:r>
                <a:rPr sz="1800">
                  <a:latin typeface="+mn-lt"/>
                  <a:ea typeface="Courier New"/>
                  <a:cs typeface="Courier New"/>
                  <a:sym typeface="Courier New"/>
                </a:rPr>
                <a:t>1!</a:t>
              </a:r>
              <a:r>
                <a:rPr sz="1800">
                  <a:latin typeface="+mn-lt"/>
                </a:rPr>
                <a:t>. </a:t>
              </a:r>
            </a:p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800" smtClean="0">
                  <a:latin typeface="+mn-lt"/>
                </a:rPr>
                <a:t>Mọi </a:t>
              </a:r>
              <a:r>
                <a:rPr sz="1800">
                  <a:latin typeface="+mn-lt"/>
                </a:rPr>
                <a:t>trường hợp khác phải được chia nhỏ (bước đệ qui).</a:t>
              </a:r>
            </a:p>
          </p:txBody>
        </p:sp>
        <p:sp>
          <p:nvSpPr>
            <p:cNvPr id="294" name="Shape 294"/>
            <p:cNvSpPr/>
            <p:nvPr/>
          </p:nvSpPr>
          <p:spPr>
            <a:xfrm flipH="1">
              <a:off x="0" y="152400"/>
              <a:ext cx="1877219" cy="3333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7562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 advAuto="0"/>
      <p:bldP spid="29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body" idx="4294967295"/>
          </p:nvPr>
        </p:nvSpPr>
        <p:spPr>
          <a:xfrm>
            <a:off x="685800" y="999318"/>
            <a:ext cx="8325186" cy="547606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har char="■"/>
            </a:pPr>
            <a:r>
              <a:rPr sz="2400"/>
              <a:t>Chuỗi Fibonacci: 0, 1, 1, 2, 3, 5, 8...</a:t>
            </a: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Mỗi số là tổng của hai số đứng liền trước</a:t>
            </a: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Ví dụ một công thức đệ quy:</a:t>
            </a:r>
          </a:p>
          <a:p>
            <a:pPr marL="1143000" lvl="2" indent="-228600">
              <a:lnSpc>
                <a:spcPct val="130000"/>
              </a:lnSpc>
              <a:spcBef>
                <a:spcPts val="0"/>
              </a:spcBef>
              <a:defRPr sz="2300" i="1"/>
            </a:pPr>
            <a:r>
              <a:rPr>
                <a:latin typeface="+mn-lt"/>
              </a:rPr>
              <a:t>fib(n) = fib(n-1) + fib(n-2)</a:t>
            </a:r>
          </a:p>
          <a:p>
            <a:pPr>
              <a:lnSpc>
                <a:spcPct val="130000"/>
              </a:lnSpc>
              <a:spcBef>
                <a:spcPts val="0"/>
              </a:spcBef>
              <a:buChar char="■"/>
            </a:pPr>
            <a:r>
              <a:rPr sz="2400"/>
              <a:t>Mã C++ cho hàm </a:t>
            </a:r>
            <a:r>
              <a:rPr sz="2400" smtClean="0"/>
              <a:t>Fibonacci</a:t>
            </a:r>
            <a:endParaRPr sz="2400"/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fib( </a:t>
            </a:r>
            <a:r>
              <a:rPr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(n 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== 0 || n ==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1)  </a:t>
            </a:r>
            <a:r>
              <a:rPr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</a:t>
            </a:r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fib(n 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fib(n </a:t>
            </a: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2);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171450">
              <a:lnSpc>
                <a:spcPct val="130000"/>
              </a:lnSpc>
              <a:spcBef>
                <a:spcPts val="0"/>
              </a:spcBef>
              <a:buSzTx/>
              <a:buNone/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3391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333" name="Group 333"/>
          <p:cNvGrpSpPr/>
          <p:nvPr/>
        </p:nvGrpSpPr>
        <p:grpSpPr>
          <a:xfrm>
            <a:off x="1433225" y="1435099"/>
            <a:ext cx="5587054" cy="4341980"/>
            <a:chOff x="-254287" y="0"/>
            <a:chExt cx="5587053" cy="4341978"/>
          </a:xfrm>
        </p:grpSpPr>
        <p:sp>
          <p:nvSpPr>
            <p:cNvPr id="303" name="Shape 303"/>
            <p:cNvSpPr/>
            <p:nvPr/>
          </p:nvSpPr>
          <p:spPr>
            <a:xfrm>
              <a:off x="553985" y="3694183"/>
              <a:ext cx="1451842" cy="16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97777" y="3694183"/>
              <a:ext cx="1451842" cy="16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880924" y="2452203"/>
              <a:ext cx="1451842" cy="16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2452203"/>
              <a:ext cx="3340906" cy="16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192733" y="1227866"/>
              <a:ext cx="3486163" cy="16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452065" y="0"/>
              <a:ext cx="870627" cy="50666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234104" y="1354886"/>
              <a:ext cx="870626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602417" y="1354886"/>
              <a:ext cx="870626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026231" y="2593337"/>
              <a:ext cx="1161241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58221" y="2593337"/>
              <a:ext cx="870626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974771" y="2593337"/>
              <a:ext cx="870626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702320" y="3835317"/>
              <a:ext cx="1161241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340058" y="3835317"/>
              <a:ext cx="1161241" cy="50666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flipV="1">
              <a:off x="2912206" y="522195"/>
              <a:ext cx="1" cy="70426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 flipV="1">
              <a:off x="2170532" y="1877082"/>
              <a:ext cx="492232" cy="5737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 flipH="1" flipV="1">
              <a:off x="4062558" y="1870026"/>
              <a:ext cx="313622" cy="58078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1419776" y="3104948"/>
              <a:ext cx="1" cy="587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flipV="1">
              <a:off x="2809280" y="3104948"/>
              <a:ext cx="1" cy="58782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600">
                <a:solidFill>
                  <a:srgbClr val="002060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503529" y="63510"/>
              <a:ext cx="92028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f( 3 )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3656908" y="1425453"/>
              <a:ext cx="92028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f( 1 )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2294649" y="1421925"/>
              <a:ext cx="92028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f( 2 )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017153" y="2667433"/>
              <a:ext cx="92028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f( 1 )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03630" y="2667433"/>
              <a:ext cx="92028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f( 0 )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080722" y="2667433"/>
              <a:ext cx="1210897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return 1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446088" y="3923526"/>
              <a:ext cx="1530702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return 1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2197777" y="3923526"/>
              <a:ext cx="140161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return 0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-254287" y="2667433"/>
              <a:ext cx="1256306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return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2034306" y="2678018"/>
              <a:ext cx="193745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+</a:t>
              </a:r>
              <a:endParaRPr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293639" y="1425453"/>
              <a:ext cx="19374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+</a:t>
              </a:r>
              <a:endParaRPr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017153" y="1418397"/>
              <a:ext cx="126236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1600">
                  <a:solidFill>
                    <a:srgbClr val="002060"/>
                  </a:solidFill>
                </a:rPr>
                <a:t>return</a:t>
              </a:r>
            </a:p>
          </p:txBody>
        </p:sp>
      </p:grpSp>
      <p:sp>
        <p:nvSpPr>
          <p:cNvPr id="35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7985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body" idx="4294967295"/>
          </p:nvPr>
        </p:nvSpPr>
        <p:spPr>
          <a:xfrm>
            <a:off x="648333" y="1138964"/>
            <a:ext cx="7772400" cy="5336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har char="■"/>
            </a:pPr>
            <a:r>
              <a:rPr sz="2400"/>
              <a:t>Thứ tự thực hiện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return </a:t>
            </a:r>
            <a:r>
              <a:rPr sz="2400" smtClean="0"/>
              <a:t>fib( </a:t>
            </a:r>
            <a:r>
              <a:rPr sz="2400"/>
              <a:t>n - 1 ) + </a:t>
            </a:r>
            <a:r>
              <a:rPr sz="2400" smtClean="0"/>
              <a:t>fib( </a:t>
            </a:r>
            <a:r>
              <a:rPr sz="2400"/>
              <a:t>n - 2 );</a:t>
            </a:r>
          </a:p>
          <a:p>
            <a:pPr>
              <a:lnSpc>
                <a:spcPct val="150000"/>
              </a:lnSpc>
              <a:buChar char="■"/>
            </a:pPr>
            <a:r>
              <a:rPr sz="2400"/>
              <a:t>Không xác định hàm nào được thực hiện trước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C++ không qui định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Chỉ có các phép 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&amp;&amp;,</a:t>
            </a:r>
            <a:r>
              <a:rPr sz="2400"/>
              <a:t> 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sz="2400"/>
              <a:t> và 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sz="2400"/>
              <a:t> đảm bảo thứ tự thực hiện từ trái sang phải</a:t>
            </a:r>
          </a:p>
          <a:p>
            <a:pPr>
              <a:lnSpc>
                <a:spcPct val="150000"/>
              </a:lnSpc>
              <a:buChar char="■"/>
            </a:pPr>
            <a:r>
              <a:rPr sz="2400"/>
              <a:t>Các lời gọi hàm đệ quy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Mỗi tầng đệ quy nhân đôi số lần gọi hàm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defRPr sz="2300"/>
            </a:pPr>
            <a:r>
              <a:t>số thứ 30 cần 2^30 ~ 4 tỷ lời gọi hàm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/>
              <a:t>Độ phức tạp lũy thừa (Exponential complexity)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3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5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269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body" idx="4294967295"/>
          </p:nvPr>
        </p:nvSpPr>
        <p:spPr>
          <a:xfrm>
            <a:off x="609600" y="914400"/>
            <a:ext cx="6781800" cy="5943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</a:t>
            </a:r>
            <a:r>
              <a:rPr sz="1600" smtClean="0"/>
              <a:t>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sz="1600" smtClean="0"/>
              <a:t>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</a:t>
            </a:r>
            <a:r>
              <a:rPr sz="1600" smtClean="0"/>
              <a:t>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// function prototype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3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4</a:t>
            </a:r>
            <a:r>
              <a:rPr sz="1600" smtClean="0"/>
              <a:t> </a:t>
            </a:r>
            <a:r>
              <a:rPr lang="en-US" sz="1600" smtClean="0"/>
              <a:t>  </a:t>
            </a:r>
            <a:r>
              <a:rPr sz="1600" smtClean="0"/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5</a:t>
            </a:r>
            <a:r>
              <a:rPr sz="1600" smtClean="0"/>
              <a:t>  </a:t>
            </a:r>
            <a:r>
              <a:rPr lang="en-US" sz="1600" smtClean="0"/>
              <a:t>  </a:t>
            </a:r>
            <a:r>
              <a:rPr sz="1600" smtClean="0"/>
              <a:t>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6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result, number;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7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/>
              <a:t>8</a:t>
            </a:r>
            <a:r>
              <a:rPr sz="1600" smtClean="0"/>
              <a:t>  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obtain integer from user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9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"Enter an integer: 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0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 &gt;&gt; number;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1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1</a:t>
            </a:r>
            <a:r>
              <a:rPr lang="en-US" sz="1600" smtClean="0"/>
              <a:t>2</a:t>
            </a:r>
            <a:r>
              <a:rPr sz="1600" smtClean="0"/>
              <a:t>  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calculate fibonacci value for number input by user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13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=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fib(number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14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15</a:t>
            </a:r>
            <a:r>
              <a:rPr sz="1600" smtClean="0"/>
              <a:t>  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display result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16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Fibonacci("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number &lt;&lt;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 ") = "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 result &lt;&lt; endl;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17</a:t>
            </a:r>
            <a:r>
              <a:rPr sz="1600" smtClean="0"/>
              <a:t>    </a:t>
            </a:r>
            <a:endParaRPr sz="1600"/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18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indicates successful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  <a:endParaRPr lang="en-US" sz="1600" smtClean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00"/>
              </a:spcBef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19    </a:t>
            </a:r>
            <a:r>
              <a:rPr lang="en-US"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endParaRPr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roup 342"/>
          <p:cNvGrpSpPr/>
          <p:nvPr/>
        </p:nvGrpSpPr>
        <p:grpSpPr>
          <a:xfrm>
            <a:off x="4114799" y="1358900"/>
            <a:ext cx="4343402" cy="1443953"/>
            <a:chOff x="0" y="0"/>
            <a:chExt cx="4343400" cy="1443952"/>
          </a:xfrm>
        </p:grpSpPr>
        <p:sp>
          <p:nvSpPr>
            <p:cNvPr id="340" name="Shape 340"/>
            <p:cNvSpPr/>
            <p:nvPr/>
          </p:nvSpPr>
          <p:spPr>
            <a:xfrm>
              <a:off x="1528233" y="0"/>
              <a:ext cx="2815168" cy="1443953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Các số Fibonacci tăng rất nhanh và đều là số không âm. </a:t>
              </a:r>
              <a:br/>
              <a:r>
                <a:t>Do đó, ta dùng kiểu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unsigned long</a:t>
              </a:r>
              <a:r>
                <a:t>.</a:t>
              </a:r>
            </a:p>
          </p:txBody>
        </p:sp>
        <p:sp>
          <p:nvSpPr>
            <p:cNvPr id="341" name="Shape 341"/>
            <p:cNvSpPr/>
            <p:nvPr/>
          </p:nvSpPr>
          <p:spPr>
            <a:xfrm flipH="1">
              <a:off x="-1" y="152400"/>
              <a:ext cx="1528235" cy="685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53584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body" idx="4294967295"/>
          </p:nvPr>
        </p:nvSpPr>
        <p:spPr>
          <a:xfrm>
            <a:off x="609600" y="1066799"/>
            <a:ext cx="6781800" cy="3047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ctr">
            <a:normAutofit lnSpcReduction="10000"/>
          </a:bodyPr>
          <a:lstStyle/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2</a:t>
            </a:r>
            <a:r>
              <a:rPr lang="en-US" sz="1600" smtClean="0"/>
              <a:t>0</a:t>
            </a:r>
            <a:r>
              <a:rPr sz="1600" smtClean="0"/>
              <a:t> 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recursive definition of function fibonacci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21</a:t>
            </a:r>
            <a:r>
              <a:rPr sz="1600" smtClean="0"/>
              <a:t>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)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22</a:t>
            </a:r>
            <a:r>
              <a:rPr sz="1600" smtClean="0"/>
              <a:t>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23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base case       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24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n ==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|| n ==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25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n;     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26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27</a:t>
            </a:r>
            <a:r>
              <a:rPr sz="1600" smtClean="0"/>
              <a:t>    </a:t>
            </a:r>
            <a:r>
              <a:rPr sz="160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recursive step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28</a:t>
            </a:r>
            <a:r>
              <a:rPr sz="1600" smtClean="0"/>
              <a:t>    </a:t>
            </a:r>
            <a:r>
              <a:rPr sz="160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                                              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29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-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+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- </a:t>
            </a:r>
            <a:r>
              <a:rPr sz="160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sz="1600" smtClean="0"/>
              <a:t>3</a:t>
            </a:r>
            <a:r>
              <a:rPr lang="en-US" sz="1600" smtClean="0"/>
              <a:t>0</a:t>
            </a:r>
            <a:r>
              <a:rPr sz="1600" smtClean="0"/>
              <a:t>    </a:t>
            </a:r>
            <a:r>
              <a:rPr sz="16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804672">
              <a:spcBef>
                <a:spcPts val="200"/>
              </a:spcBef>
              <a:buSzTx/>
              <a:buNone/>
              <a:defRPr sz="1232">
                <a:solidFill>
                  <a:srgbClr val="5F5F5F"/>
                </a:solidFill>
                <a:latin typeface="AvantGarde"/>
                <a:ea typeface="AvantGarde"/>
                <a:cs typeface="AvantGarde"/>
                <a:sym typeface="AvantGarde"/>
              </a:defRPr>
            </a:pPr>
            <a:r>
              <a:rPr lang="en-US" sz="1600" smtClean="0"/>
              <a:t>31</a:t>
            </a:r>
            <a:r>
              <a:rPr sz="1600" smtClean="0"/>
              <a:t>    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sz="16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end function fibonacci                 </a:t>
            </a:r>
            <a:r>
              <a: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</a:p>
        </p:txBody>
      </p:sp>
      <p:grpSp>
        <p:nvGrpSpPr>
          <p:cNvPr id="347" name="Group 347"/>
          <p:cNvGrpSpPr/>
          <p:nvPr/>
        </p:nvGrpSpPr>
        <p:grpSpPr>
          <a:xfrm>
            <a:off x="876300" y="4152252"/>
            <a:ext cx="6248400" cy="2452609"/>
            <a:chOff x="0" y="0"/>
            <a:chExt cx="7010400" cy="2590800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7010400" cy="2590800"/>
            </a:xfrm>
            <a:prstGeom prst="rect">
              <a:avLst/>
            </a:prstGeom>
            <a:solidFill>
              <a:srgbClr val="9900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spcBef>
                  <a:spcPts val="400"/>
                </a:spcBef>
                <a:defRPr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0"/>
              <a:ext cx="7010400" cy="247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Enter an integer: 0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Fibonacci(0) = 0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 </a:t>
              </a: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Enter an integer: 1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Fibonacci(1) = 1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 </a:t>
              </a: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Enter an integer: 2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Fibonacci(2) = 1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 </a:t>
              </a: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Enter an integer: 3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  <a:p>
              <a:pPr algn="l">
                <a:spcBef>
                  <a:spcPts val="200"/>
                </a:spcBef>
                <a:defRPr sz="1200">
                  <a:solidFill>
                    <a:srgbClr val="FFFFE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Fibonacci(3) = 2</a:t>
              </a:r>
              <a:endParaRPr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" name="Shape 281"/>
          <p:cNvSpPr txBox="1">
            <a:spLocks/>
          </p:cNvSpPr>
          <p:nvPr/>
        </p:nvSpPr>
        <p:spPr bwMode="white">
          <a:xfrm>
            <a:off x="1066800" y="304800"/>
            <a:ext cx="7772400" cy="7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s-ES" sz="2800" kern="0" smtClean="0">
                <a:latin typeface="+mn-lt"/>
              </a:rPr>
              <a:t>8.4 Hàm đệ quy – Recursion</a:t>
            </a:r>
            <a:endParaRPr lang="es-ES" sz="2800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110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Hàm nào sau đây là một hàm đầy đủ?</a:t>
            </a:r>
            <a:r>
              <a:rPr lang="vi-VN" smtClean="0"/>
              <a:t> </a:t>
            </a:r>
            <a:endParaRPr lang="en-US" smtClean="0"/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int </a:t>
            </a:r>
            <a:r>
              <a:rPr lang="en-US"/>
              <a:t>funct();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int </a:t>
            </a:r>
            <a:r>
              <a:rPr lang="en-US"/>
              <a:t>funct(int x) {return x=x+1;}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void </a:t>
            </a:r>
            <a:r>
              <a:rPr lang="en-US"/>
              <a:t>funct(int) {printf( “Hello” );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void </a:t>
            </a:r>
            <a:r>
              <a:rPr lang="en-US"/>
              <a:t>funct(x) {printf( “Hello” ); </a:t>
            </a:r>
            <a:r>
              <a:rPr lang="en-US" smtClean="0"/>
              <a:t>}</a:t>
            </a:r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278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840343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/>
              <a:t>Cách khai báo hàm nào sau đây là đúng</a:t>
            </a:r>
            <a:r>
              <a:rPr lang="en-US" smtClean="0"/>
              <a:t>?</a:t>
            </a:r>
            <a:endParaRPr lang="en-US"/>
          </a:p>
          <a:p>
            <a:pPr marL="6286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z="2000" smtClean="0"/>
              <a:t>&lt;kieu tra ve&gt;: &lt;ten_ham&gt;(thamso1, …) {Khoi lenh}</a:t>
            </a:r>
            <a:endParaRPr lang="en-US" sz="2000"/>
          </a:p>
          <a:p>
            <a:pPr marL="6286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z="2000"/>
              <a:t>&lt;kieu tra ve</a:t>
            </a:r>
            <a:r>
              <a:rPr lang="en-US" sz="2000" smtClean="0"/>
              <a:t>&gt; </a:t>
            </a:r>
            <a:r>
              <a:rPr lang="en-US" sz="2000"/>
              <a:t>&lt;ten_ham&gt;(thamso1, …) {Khoi lenh}</a:t>
            </a:r>
          </a:p>
          <a:p>
            <a:pPr marL="6286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z="2000"/>
              <a:t>&lt;ten_ham&gt;(thamso1, …) {Khoi lenh</a:t>
            </a:r>
            <a:r>
              <a:rPr lang="en-US" sz="2000" smtClean="0"/>
              <a:t>}</a:t>
            </a:r>
          </a:p>
          <a:p>
            <a:pPr marL="6286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z="2000"/>
              <a:t>&lt;ten_ham</a:t>
            </a:r>
            <a:r>
              <a:rPr lang="en-US" sz="2000" smtClean="0"/>
              <a:t>&gt;  </a:t>
            </a:r>
            <a:r>
              <a:rPr lang="en-US" sz="2000"/>
              <a:t>{Khoi lenh}</a:t>
            </a:r>
          </a:p>
          <a:p>
            <a:pPr marL="1030288" indent="-514350" algn="just">
              <a:lnSpc>
                <a:spcPct val="150000"/>
              </a:lnSpc>
              <a:buFont typeface="+mj-lt"/>
              <a:buAutoNum type="alphaUcPeriod"/>
            </a:pPr>
            <a:endParaRPr lang="en-US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05470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053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48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mtClean="0"/>
              <a:t>Thế nào là truyền tham biến?</a:t>
            </a:r>
            <a:r>
              <a:rPr lang="vi-VN" smtClean="0"/>
              <a:t> </a:t>
            </a:r>
            <a:endParaRPr lang="en-US" smtClean="0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địa chỉ vào biến của hàm</a:t>
            </a:r>
            <a:endParaRPr lang="vi-VN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bản sao của biến vào hàm chứ không phải bản thân biến</a:t>
            </a:r>
            <a:endParaRPr lang="vi-VN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giá trị của tham số vào biến</a:t>
            </a:r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bản sao của tham số vào biến. </a:t>
            </a:r>
            <a:endParaRPr dirty="0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4333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49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mtClean="0"/>
              <a:t>Thế nào là truyền tham trị?</a:t>
            </a:r>
            <a:r>
              <a:rPr lang="vi-VN" smtClean="0"/>
              <a:t> </a:t>
            </a:r>
            <a:endParaRPr lang="en-US" smtClean="0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địa chỉ vào biến của hàm</a:t>
            </a:r>
            <a:endParaRPr lang="vi-VN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bản sao của biến vào hàm chứ không phải bản thân biến</a:t>
            </a:r>
            <a:endParaRPr lang="vi-VN"/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giá trị của tham số vào biến</a:t>
            </a:r>
          </a:p>
          <a:p>
            <a:pPr marL="750888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Truyền bản sao của tham số vào biến. </a:t>
            </a:r>
            <a:endParaRPr dirty="0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61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1066800" y="380999"/>
            <a:ext cx="7772400" cy="609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mtClean="0">
                <a:latin typeface="+mn-lt"/>
              </a:rPr>
              <a:t>Giới </a:t>
            </a:r>
            <a:r>
              <a:rPr>
                <a:latin typeface="+mn-lt"/>
              </a:rPr>
              <a:t>thiệu hàm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533400" y="1143000"/>
            <a:ext cx="8153400" cy="5105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har char="■"/>
            </a:pPr>
            <a:r>
              <a:rPr sz="2400"/>
              <a:t>Tư tưởng Chia để trị - Divide and conquer 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Xây dựng một chương trình từ các thành phần (component) nhỏ hơn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 sz="2600"/>
            </a:pPr>
            <a:r>
              <a:rPr sz="2400">
                <a:latin typeface="+mn-lt"/>
              </a:rPr>
              <a:t>Quản lý từng thành phần dễ quản lý hơn quản lý chương trình ban đầu</a:t>
            </a:r>
          </a:p>
          <a:p>
            <a:pPr algn="just">
              <a:lnSpc>
                <a:spcPct val="150000"/>
              </a:lnSpc>
              <a:buChar char="■"/>
            </a:pPr>
            <a:r>
              <a:rPr sz="2400"/>
              <a:t>Xây dựng chương trình theo hướng phân tích từ trên xuống (Top – Down Anlysis)</a:t>
            </a:r>
          </a:p>
          <a:p>
            <a:pPr algn="just">
              <a:lnSpc>
                <a:spcPct val="150000"/>
              </a:lnSpc>
              <a:buChar char="■"/>
            </a:pPr>
            <a:r>
              <a:rPr sz="2400"/>
              <a:t>Trong C++ có các module: các hàm(function) và lớp(class)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8512028" y="62484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036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50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5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6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0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Lỗi biên dịch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905000"/>
            <a:ext cx="3619672" cy="25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404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51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15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8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2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Lỗi biên dịch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499" y="1828800"/>
            <a:ext cx="4370301" cy="2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457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52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18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9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8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12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2099468"/>
            <a:ext cx="3886200" cy="2874168"/>
          </a:xfrm>
          <a:prstGeom prst="rect">
            <a:avLst/>
          </a:prstGeom>
        </p:spPr>
      </p:pic>
      <p:pic>
        <p:nvPicPr>
          <p:cNvPr id="6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7" y="542925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159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53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120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/>
              <a:t>5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</a:t>
            </a:r>
            <a:r>
              <a:rPr lang="en-US"/>
              <a:t>0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 </a:t>
            </a:r>
            <a:r>
              <a:rPr lang="en-US" smtClean="0"/>
              <a:t>Lỗi biên dịch</a:t>
            </a:r>
            <a:endParaRPr lang="vi-VN"/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788" y="2089696"/>
            <a:ext cx="3403612" cy="31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486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54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err="1" smtClean="0"/>
              <a:t>hỏi</a:t>
            </a:r>
            <a:r>
              <a:rPr lang="en-US" sz="2800" b="1" kern="0" smtClean="0"/>
              <a:t> củng cố bài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124862"/>
            <a:ext cx="7865404" cy="4894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mtClean="0"/>
              <a:t>Đoạn lệnh sau cho kết quả thế nào?</a:t>
            </a:r>
            <a:r>
              <a:rPr lang="vi-VN" smtClean="0"/>
              <a:t> </a:t>
            </a:r>
            <a:endParaRPr lang="en-US" smtClean="0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0, 0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10, 20</a:t>
            </a:r>
            <a:endParaRPr lang="vi-VN"/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vi-VN"/>
              <a:t> </a:t>
            </a:r>
            <a:r>
              <a:rPr lang="en-US" smtClean="0"/>
              <a:t>20, 10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US" smtClean="0"/>
              <a:t> Báo lỗi cú pháp</a:t>
            </a:r>
          </a:p>
        </p:txBody>
      </p:sp>
      <p:pic>
        <p:nvPicPr>
          <p:cNvPr id="4" name="btnInknoeActivit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800389"/>
            <a:ext cx="2219546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254" y="1789428"/>
            <a:ext cx="3368270" cy="37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31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55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Câu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hỏi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lý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thuyết</a:t>
            </a:r>
            <a:endParaRPr lang="vi-VN" sz="2800" b="1" kern="0" dirty="0"/>
          </a:p>
        </p:txBody>
      </p:sp>
      <p:sp>
        <p:nvSpPr>
          <p:cNvPr id="5" name="Shape 1331"/>
          <p:cNvSpPr>
            <a:spLocks noGrp="1"/>
          </p:cNvSpPr>
          <p:nvPr>
            <p:ph type="body" idx="4294967295"/>
          </p:nvPr>
        </p:nvSpPr>
        <p:spPr>
          <a:xfrm>
            <a:off x="606244" y="1371600"/>
            <a:ext cx="8004356" cy="4572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cách khai báo nguyên mẫu hàm</a:t>
            </a:r>
            <a:r>
              <a:rPr smtClean="0"/>
              <a:t>? </a:t>
            </a:r>
            <a:r>
              <a:rPr lang="en-US" smtClean="0"/>
              <a:t>Cho ví dụ.</a:t>
            </a:r>
            <a:endParaRPr dirty="0"/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cách định nghĩa hàm? Cho ví dụ.</a:t>
            </a:r>
            <a:endParaRPr dirty="0"/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mtClean="0"/>
              <a:t>Nêu khái niệm tham số hình thức, tham số thực sự, biến toàn cục và biến cục bộ.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88088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p:sp>
        <p:nvSpPr>
          <p:cNvPr id="6" name="Shape 1336"/>
          <p:cNvSpPr>
            <a:spLocks noGrp="1"/>
          </p:cNvSpPr>
          <p:nvPr>
            <p:ph type="body" idx="4294967295"/>
          </p:nvPr>
        </p:nvSpPr>
        <p:spPr>
          <a:xfrm>
            <a:off x="576546" y="999510"/>
            <a:ext cx="8110254" cy="55536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716"/>
            </a:pPr>
            <a:r>
              <a:rPr lang="en-US" sz="2400" smtClean="0"/>
              <a:t>Viết hàm tìm số lớn nhất trong 2 số. Áp dụng tìm số lớn nhất trong 4 số nhập vào từ bàn phím.</a:t>
            </a:r>
          </a:p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716"/>
            </a:pPr>
            <a:r>
              <a:rPr lang="en-US" sz="2400" smtClean="0"/>
              <a:t>Viết hàm tìm UCLN của 2 số nguyên dương, áp dụng tìm UCLN của 4 số nguyên dương a, b, c, d nhập vào từ bàn phím.</a:t>
            </a:r>
          </a:p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716"/>
            </a:pPr>
            <a:r>
              <a:rPr lang="en-US" sz="2400" smtClean="0"/>
              <a:t>Viết hàm kiểm tra một số có phải là số nguyên tố hay không? Áp dụng in ra các số nguyên tố trong phạm vi n.</a:t>
            </a:r>
          </a:p>
        </p:txBody>
      </p:sp>
    </p:spTree>
    <p:extLst>
      <p:ext uri="{BB962C8B-B14F-4D97-AF65-F5344CB8AC3E}">
        <p14:creationId xmlns:p14="http://schemas.microsoft.com/office/powerpoint/2010/main" val="4142206799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57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336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>
                <a:normAutofit/>
              </a:bodyPr>
              <a:lstStyle/>
              <a:p>
                <a:pPr marL="457200" indent="-45720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4"/>
                  <a:defRPr sz="2716"/>
                </a:pPr>
                <a:r>
                  <a:rPr lang="en-US" sz="2400" smtClean="0"/>
                  <a:t>Viết hàm kiểm tra một số có phải là số hoàn hảo hay không? Áp dụng in ra các số hoàn hảo trong mảng.</a:t>
                </a: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 startAt="5"/>
                  <a:tabLst>
                    <a:tab pos="406400" algn="l"/>
                    <a:tab pos="465138" algn="l"/>
                  </a:tabLst>
                </a:pPr>
                <a:r>
                  <a:rPr lang="en-US" sz="2400"/>
                  <a:t>Viết hàm đệ quy tính</a:t>
                </a:r>
              </a:p>
              <a:p>
                <a:pPr marL="0" indent="0" algn="just">
                  <a:lnSpc>
                    <a:spcPct val="150000"/>
                  </a:lnSpc>
                  <a:buNone/>
                  <a:tabLst>
                    <a:tab pos="406400" algn="l"/>
                    <a:tab pos="465138" algn="l"/>
                  </a:tabLst>
                </a:pPr>
                <a:r>
                  <a:rPr lang="en-US" sz="2400" smtClean="0"/>
                  <a:t>			S </a:t>
                </a:r>
                <a:r>
                  <a:rPr lang="en-US" sz="2400"/>
                  <a:t>= 1 + 2 + 3 + … +(n-1) + n</a:t>
                </a:r>
                <a:r>
                  <a:rPr lang="en-US" sz="2400" smtClean="0"/>
                  <a:t>.</a:t>
                </a:r>
              </a:p>
              <a:p>
                <a:pPr marL="457200" indent="-457200" algn="just" defTabSz="886968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6"/>
                  <a:defRPr sz="2716"/>
                </a:pPr>
                <a:r>
                  <a:rPr lang="en-US" sz="2400" smtClean="0"/>
                  <a:t>Viết hàm đệ quy tính giai thừa, áp dụng tính tổ hợp chập k của n.</a:t>
                </a:r>
              </a:p>
              <a:p>
                <a:pPr marL="0" indent="0" algn="ctr" defTabSz="886968">
                  <a:lnSpc>
                    <a:spcPct val="150000"/>
                  </a:lnSpc>
                  <a:spcBef>
                    <a:spcPts val="0"/>
                  </a:spcBef>
                  <a:buNone/>
                  <a:defRPr sz="2716"/>
                </a:pPr>
                <a:r>
                  <a:rPr lang="en-US" sz="2400" dirty="0"/>
                  <a:t>C </a:t>
                </a:r>
                <a:r>
                  <a:rPr lang="en-US" sz="2400" baseline="30000" dirty="0" err="1"/>
                  <a:t>k</a:t>
                </a:r>
                <a:r>
                  <a:rPr lang="en-US" sz="2400" baseline="-25000" dirty="0" err="1"/>
                  <a:t>n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smtClean="0"/>
              </a:p>
            </p:txBody>
          </p:sp>
        </mc:Choice>
        <mc:Fallback xmlns="">
          <p:sp>
            <p:nvSpPr>
              <p:cNvPr id="6" name="Shape 13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6546" y="999510"/>
                <a:ext cx="8110254" cy="5553690"/>
              </a:xfrm>
              <a:prstGeom prst="rect">
                <a:avLst/>
              </a:prstGeom>
              <a:blipFill>
                <a:blip r:embed="rId2"/>
                <a:stretch>
                  <a:fillRect l="-1203" r="-1128"/>
                </a:stretch>
              </a:blipFill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132638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58</a:t>
            </a:fld>
            <a:endParaRPr lang="en-US"/>
          </a:p>
        </p:txBody>
      </p:sp>
      <p:sp>
        <p:nvSpPr>
          <p:cNvPr id="7" name="Shape 519"/>
          <p:cNvSpPr txBox="1">
            <a:spLocks/>
          </p:cNvSpPr>
          <p:nvPr/>
        </p:nvSpPr>
        <p:spPr bwMode="white">
          <a:xfrm>
            <a:off x="1084878" y="228600"/>
            <a:ext cx="7924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800" b="1" kern="0" dirty="0" err="1" smtClean="0"/>
              <a:t>Bài</a:t>
            </a:r>
            <a:r>
              <a:rPr lang="en-US" sz="2800" b="1" kern="0" dirty="0" smtClean="0"/>
              <a:t> </a:t>
            </a:r>
            <a:r>
              <a:rPr lang="en-US" sz="2800" b="1" kern="0" dirty="0" err="1" smtClean="0"/>
              <a:t>tập</a:t>
            </a:r>
            <a:endParaRPr lang="vi-VN" sz="2800" b="1" kern="0" dirty="0"/>
          </a:p>
        </p:txBody>
      </p:sp>
      <p:sp>
        <p:nvSpPr>
          <p:cNvPr id="6" name="Shape 1336"/>
          <p:cNvSpPr>
            <a:spLocks noGrp="1"/>
          </p:cNvSpPr>
          <p:nvPr>
            <p:ph type="body" idx="4294967295"/>
          </p:nvPr>
        </p:nvSpPr>
        <p:spPr>
          <a:xfrm>
            <a:off x="576546" y="999510"/>
            <a:ext cx="8110254" cy="55536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514350" indent="-51435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defRPr sz="2716"/>
            </a:pPr>
            <a:r>
              <a:rPr lang="nn-NO" sz="2716" smtClean="0"/>
              <a:t>Viết hàm đệ quy tính Sn</a:t>
            </a:r>
            <a:r>
              <a:rPr lang="nn-NO" sz="2716"/>
              <a:t>= 1</a:t>
            </a:r>
            <a:r>
              <a:rPr lang="nn-NO" sz="2716" baseline="30000"/>
              <a:t>1</a:t>
            </a:r>
            <a:r>
              <a:rPr lang="nn-NO" sz="2716"/>
              <a:t> * 2</a:t>
            </a:r>
            <a:r>
              <a:rPr lang="nn-NO" sz="2716" baseline="30000"/>
              <a:t>2</a:t>
            </a:r>
            <a:r>
              <a:rPr lang="nn-NO" sz="2716"/>
              <a:t> * 3</a:t>
            </a:r>
            <a:r>
              <a:rPr lang="nn-NO" sz="2716" baseline="30000"/>
              <a:t>3</a:t>
            </a:r>
            <a:r>
              <a:rPr lang="nn-NO" sz="2716"/>
              <a:t> * 4</a:t>
            </a:r>
            <a:r>
              <a:rPr lang="nn-NO" sz="2716" baseline="30000"/>
              <a:t>4</a:t>
            </a:r>
            <a:r>
              <a:rPr lang="nn-NO" sz="2716"/>
              <a:t> *…* n</a:t>
            </a:r>
            <a:r>
              <a:rPr lang="nn-NO" sz="2716" baseline="30000"/>
              <a:t>n</a:t>
            </a:r>
            <a:r>
              <a:rPr lang="nn-NO" sz="2716" smtClean="0"/>
              <a:t>.</a:t>
            </a:r>
          </a:p>
          <a:p>
            <a:pPr marL="457200" indent="-457200" algn="just" defTabSz="886968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defRPr sz="2716"/>
            </a:pPr>
            <a:r>
              <a:rPr lang="nn-NO" sz="2716" smtClean="0"/>
              <a:t>Viết hàm đệ quy tính UCLN của 2 số nguyên dương p, q. Áp dụng tìm UCLN của 3 số nguyên dương a, b, c.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008798593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 idx="4294967295"/>
          </p:nvPr>
        </p:nvSpPr>
        <p:spPr>
          <a:xfrm>
            <a:off x="1143000" y="277813"/>
            <a:ext cx="7543800" cy="80965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Giới thiệu hàm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4294967295"/>
          </p:nvPr>
        </p:nvSpPr>
        <p:spPr>
          <a:xfrm>
            <a:off x="728004" y="1087467"/>
            <a:ext cx="7772400" cy="54063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500"/>
              </a:spcBef>
              <a:buChar char="■"/>
              <a:defRPr sz="2400"/>
            </a:pPr>
            <a:r>
              <a:rPr lang="en-US" smtClean="0"/>
              <a:t>Trong C++ có hai loại hàm được sử dụng:</a:t>
            </a:r>
            <a:endParaRPr/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>
                <a:latin typeface="+mn-lt"/>
              </a:rPr>
              <a:t>C</a:t>
            </a:r>
            <a:r>
              <a:rPr smtClean="0">
                <a:latin typeface="+mn-lt"/>
              </a:rPr>
              <a:t>ác </a:t>
            </a:r>
            <a:r>
              <a:rPr>
                <a:latin typeface="+mn-lt"/>
              </a:rPr>
              <a:t>hàm và lớp do lập trình viên tự định nghĩa</a:t>
            </a: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 smtClean="0">
                <a:latin typeface="+mn-lt"/>
              </a:rPr>
              <a:t>C</a:t>
            </a:r>
            <a:r>
              <a:rPr smtClean="0">
                <a:latin typeface="+mn-lt"/>
              </a:rPr>
              <a:t>ác </a:t>
            </a:r>
            <a:r>
              <a:rPr>
                <a:latin typeface="+mn-lt"/>
              </a:rPr>
              <a:t>hàm và lớp </a:t>
            </a:r>
            <a:r>
              <a:rPr lang="en-US" smtClean="0">
                <a:latin typeface="+mn-lt"/>
              </a:rPr>
              <a:t>đóng gói sẵn </a:t>
            </a:r>
            <a:r>
              <a:rPr smtClean="0">
                <a:latin typeface="+mn-lt"/>
              </a:rPr>
              <a:t>từ </a:t>
            </a:r>
            <a:r>
              <a:rPr>
                <a:latin typeface="+mn-lt"/>
              </a:rPr>
              <a:t>thư viện chuẩn </a:t>
            </a:r>
          </a:p>
          <a:p>
            <a:pPr algn="just">
              <a:lnSpc>
                <a:spcPct val="160000"/>
              </a:lnSpc>
              <a:spcBef>
                <a:spcPts val="500"/>
              </a:spcBef>
              <a:buChar char="■"/>
              <a:defRPr sz="2400"/>
            </a:pPr>
            <a:r>
              <a:rPr lang="en-US" smtClean="0"/>
              <a:t>L</a:t>
            </a:r>
            <a:r>
              <a:rPr smtClean="0"/>
              <a:t>ời </a:t>
            </a:r>
            <a:r>
              <a:t>gọi hàm - function call</a:t>
            </a: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>
                <a:latin typeface="+mn-lt"/>
              </a:rPr>
              <a:t>tên hàm và các thông tin (các đối số - arguments) mà nó cần</a:t>
            </a:r>
          </a:p>
          <a:p>
            <a:pPr algn="just">
              <a:lnSpc>
                <a:spcPct val="160000"/>
              </a:lnSpc>
              <a:spcBef>
                <a:spcPts val="500"/>
              </a:spcBef>
              <a:buChar char="■"/>
              <a:defRPr sz="2400"/>
            </a:pPr>
            <a:r>
              <a:rPr lang="en-US" smtClean="0"/>
              <a:t>Để sử dụng các hàm đóng gói sẵn</a:t>
            </a:r>
            <a:endParaRPr/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 smtClean="0">
                <a:latin typeface="+mn-lt"/>
              </a:rPr>
              <a:t>Chỉ ra thư viện trong định hướng tiền xử lý</a:t>
            </a:r>
            <a:endParaRPr>
              <a:latin typeface="+mn-lt"/>
            </a:endParaRP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 smtClean="0">
                <a:latin typeface="+mn-lt"/>
              </a:rPr>
              <a:t>Trong chương trình, sử dụng lời gọi hàm</a:t>
            </a:r>
            <a:endParaRPr>
              <a:latin typeface="+mn-lt"/>
            </a:endParaRPr>
          </a:p>
          <a:p>
            <a:pPr algn="just">
              <a:lnSpc>
                <a:spcPct val="160000"/>
              </a:lnSpc>
              <a:spcBef>
                <a:spcPts val="500"/>
              </a:spcBef>
              <a:buChar char="■"/>
              <a:defRPr sz="2400"/>
            </a:pPr>
            <a:r>
              <a:rPr lang="en-US" sz="2400" smtClean="0"/>
              <a:t>Để sử dụng hàm do lập trình viên tự định nghĩa</a:t>
            </a:r>
            <a:endParaRPr sz="2000"/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 smtClean="0">
                <a:latin typeface="+mn-lt"/>
              </a:rPr>
              <a:t>Định nghĩa hàm</a:t>
            </a:r>
          </a:p>
          <a:p>
            <a:pPr marL="742950" lvl="1" indent="-285750" algn="just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defRPr sz="2000"/>
            </a:pPr>
            <a:r>
              <a:rPr lang="en-US" smtClean="0">
                <a:latin typeface="+mn-lt"/>
              </a:rPr>
              <a:t>Trong chường trình, sử dụng lời gọi hàm.</a:t>
            </a:r>
            <a:endParaRPr>
              <a:latin typeface="+mn-lt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8512028" y="62484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901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 idx="4294967295"/>
          </p:nvPr>
        </p:nvSpPr>
        <p:spPr>
          <a:xfrm>
            <a:off x="1143000" y="277813"/>
            <a:ext cx="7543800" cy="8651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Giới thiệu hàm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4294967295"/>
          </p:nvPr>
        </p:nvSpPr>
        <p:spPr>
          <a:xfrm>
            <a:off x="716381" y="1162374"/>
            <a:ext cx="7772400" cy="53130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har char="■"/>
              <a:defRPr sz="2400" b="1" u="sng"/>
            </a:pPr>
            <a:r>
              <a:t>Ví dụ:</a:t>
            </a:r>
            <a:r>
              <a:rPr b="0" u="none"/>
              <a:t> các tính toán toán học thông thường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 lang="en-US" sz="1900" smtClean="0">
                <a:latin typeface="+mn-lt"/>
              </a:rPr>
              <a:t>#include </a:t>
            </a:r>
            <a:r>
              <a:rPr lang="en-US" sz="1900">
                <a:latin typeface="+mn-lt"/>
                <a:cs typeface="Courier New"/>
                <a:sym typeface="Courier New"/>
              </a:rPr>
              <a:t>&lt;</a:t>
            </a:r>
            <a:r>
              <a:rPr sz="1900" smtClean="0">
                <a:latin typeface="+mn-lt"/>
                <a:ea typeface="Courier New"/>
                <a:cs typeface="Courier New"/>
                <a:sym typeface="Courier New"/>
              </a:rPr>
              <a:t>math.h&gt;</a:t>
            </a:r>
            <a:endParaRPr sz="190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har char="■"/>
              <a:defRPr sz="2400"/>
            </a:pPr>
            <a:r>
              <a:t>Cách gọi hàm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t</a:t>
            </a:r>
            <a:r>
              <a:rPr sz="2000">
                <a:latin typeface="+mn-lt"/>
              </a:rPr>
              <a:t>ên_hàm</a:t>
            </a:r>
            <a:r>
              <a:rPr>
                <a:latin typeface="+mn-lt"/>
              </a:rPr>
              <a:t> (</a:t>
            </a:r>
            <a:r>
              <a:rPr sz="2000">
                <a:latin typeface="+mn-lt"/>
              </a:rPr>
              <a:t>đối_số</a:t>
            </a:r>
            <a:r>
              <a:rPr>
                <a:latin typeface="+mn-lt"/>
              </a:rPr>
              <a:t>); </a:t>
            </a:r>
            <a:r>
              <a:rPr b="1">
                <a:latin typeface="+mn-lt"/>
              </a:rPr>
              <a:t>hoặc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t</a:t>
            </a:r>
            <a:r>
              <a:rPr sz="2000">
                <a:latin typeface="+mn-lt"/>
              </a:rPr>
              <a:t>ên_hàm</a:t>
            </a:r>
            <a:r>
              <a:rPr>
                <a:latin typeface="+mn-lt"/>
              </a:rPr>
              <a:t>(</a:t>
            </a:r>
            <a:r>
              <a:rPr sz="2000">
                <a:latin typeface="+mn-lt"/>
              </a:rPr>
              <a:t>đối_số_</a:t>
            </a:r>
            <a:r>
              <a:rPr>
                <a:latin typeface="+mn-lt"/>
              </a:rPr>
              <a:t>1, </a:t>
            </a:r>
            <a:r>
              <a:rPr sz="2000">
                <a:latin typeface="+mn-lt"/>
              </a:rPr>
              <a:t>đối_số_</a:t>
            </a:r>
            <a:r>
              <a:rPr>
                <a:latin typeface="+mn-lt"/>
              </a:rPr>
              <a:t>2, …);</a:t>
            </a:r>
          </a:p>
          <a:p>
            <a:pPr>
              <a:lnSpc>
                <a:spcPct val="120000"/>
              </a:lnSpc>
              <a:spcBef>
                <a:spcPts val="0"/>
              </a:spcBef>
              <a:buChar char="■"/>
              <a:defRPr sz="2400"/>
            </a:pPr>
            <a:r>
              <a:t>Ví dụ</a:t>
            </a:r>
          </a:p>
          <a:p>
            <a:pPr marL="285750" lvl="1" indent="171450">
              <a:lnSpc>
                <a:spcPct val="120000"/>
              </a:lnSpc>
              <a:spcBef>
                <a:spcPts val="0"/>
              </a:spcBef>
              <a:buSzTx/>
              <a:buNone/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	cout &lt;&lt; sqrt( 900.0 );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Mọi hàm trong thư viện toán đều trả về giá trị kiểu </a:t>
            </a:r>
            <a:r>
              <a:rPr b="1">
                <a:latin typeface="+mn-lt"/>
                <a:ea typeface="Courier New"/>
                <a:cs typeface="Courier New"/>
                <a:sym typeface="Courier New"/>
              </a:rPr>
              <a:t>double</a:t>
            </a:r>
          </a:p>
          <a:p>
            <a:pPr>
              <a:lnSpc>
                <a:spcPct val="120000"/>
              </a:lnSpc>
              <a:spcBef>
                <a:spcPts val="0"/>
              </a:spcBef>
              <a:buChar char="■"/>
              <a:defRPr sz="2400"/>
            </a:pPr>
            <a:r>
              <a:t>các đối số (argument) cho hàm có thể là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hằng - Constants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sqrt( 4 );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biến -</a:t>
            </a:r>
            <a:r>
              <a:rPr sz="2600">
                <a:latin typeface="+mn-lt"/>
              </a:rPr>
              <a:t> </a:t>
            </a:r>
            <a:r>
              <a:rPr>
                <a:latin typeface="+mn-lt"/>
              </a:rPr>
              <a:t>Variables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sqrt( x );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 sz="1800"/>
            </a:pPr>
            <a:r>
              <a:rPr>
                <a:latin typeface="+mn-lt"/>
              </a:rPr>
              <a:t>biểu thức -</a:t>
            </a:r>
            <a:r>
              <a:rPr sz="2600">
                <a:latin typeface="+mn-lt"/>
              </a:rPr>
              <a:t> </a:t>
            </a:r>
            <a:r>
              <a:rPr>
                <a:latin typeface="+mn-lt"/>
              </a:rPr>
              <a:t>Expressions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sqrt( sqrt( x ) ) ;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</a:rPr>
              <a:t>sqrt( 3 - 6x );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512028" y="62484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631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512028" y="62484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9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62000"/>
            <a:ext cx="8431213" cy="69151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2015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1066800" y="228599"/>
            <a:ext cx="7620000" cy="8819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+mn-lt"/>
              </a:rPr>
              <a:t>Giới thiệu hàm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685800" y="1110552"/>
            <a:ext cx="8229600" cy="5181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  <a:buChar char="■"/>
              <a:defRPr sz="2400" b="1"/>
            </a:pPr>
            <a:r>
              <a:rPr lang="en-US" smtClean="0"/>
              <a:t>Hàm (chương trình con)</a:t>
            </a:r>
            <a:endParaRPr/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t>Module hóa một chương trình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t>khả năng tái </a:t>
            </a:r>
            <a:r>
              <a:rPr/>
              <a:t>sử </a:t>
            </a:r>
            <a:r>
              <a:rPr smtClean="0"/>
              <a:t>dụng</a:t>
            </a:r>
            <a:r>
              <a:rPr lang="en-US" smtClean="0"/>
              <a:t> </a:t>
            </a:r>
            <a:endParaRPr smtClean="0"/>
          </a:p>
          <a:p>
            <a:pPr algn="just">
              <a:spcBef>
                <a:spcPts val="500"/>
              </a:spcBef>
              <a:buChar char="■"/>
              <a:defRPr sz="2400" b="1"/>
            </a:pPr>
            <a:r>
              <a:rPr smtClean="0"/>
              <a:t>Các biến địa phương – Local variables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rPr smtClean="0"/>
              <a:t>khai </a:t>
            </a:r>
            <a:r>
              <a:t>báo trong hàm nào thì chỉ được biết đến bên trong hàm đó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t>biến được khai báo bên </a:t>
            </a:r>
            <a:r>
              <a:rPr/>
              <a:t>trong </a:t>
            </a:r>
            <a:r>
              <a:rPr smtClean="0"/>
              <a:t>định</a:t>
            </a:r>
            <a:r>
              <a:rPr lang="en-US" smtClean="0"/>
              <a:t> nghĩa</a:t>
            </a:r>
            <a:r>
              <a:rPr smtClean="0"/>
              <a:t> </a:t>
            </a:r>
            <a:r>
              <a:t>hàm là biến địa phương</a:t>
            </a:r>
          </a:p>
          <a:p>
            <a:pPr algn="just">
              <a:spcBef>
                <a:spcPts val="500"/>
              </a:spcBef>
              <a:buChar char="■"/>
              <a:defRPr sz="2400" b="1"/>
            </a:pPr>
            <a:r>
              <a:t>Các tham số – Parameters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t>là các biến địa phương với giá trị được truyền vào hàm khi hàm được gọi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1"/>
              </a:buClr>
              <a:defRPr sz="2400"/>
            </a:pPr>
            <a:r>
              <a:t>cung cấp thông </a:t>
            </a:r>
            <a:r>
              <a:rPr/>
              <a:t>tin </a:t>
            </a:r>
            <a:r>
              <a:rPr lang="en-US" smtClean="0"/>
              <a:t>từ</a:t>
            </a:r>
            <a:r>
              <a:rPr smtClean="0"/>
              <a:t> </a:t>
            </a:r>
            <a:r>
              <a:t>bên ngoài hàm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8512028" y="62484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936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5106931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&quot;,&quot;IaMcqCompetition&quot;:true,&quot;IsAnonymous&quot;:false,&quot;AutoAdvance&quot;:false,&quot;IsCompetitionMode&quot;:tru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B&quot;],&quot;ActivityId&quot;:&quot;&quot;,&quot;IaMcqCompetition&quot;:true,&quot;IsAnonymous&quot;:false,&quot;AutoAdvance&quot;:false,&quot;IsCompetitionMode&quot;:tru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&quot;,&quot;IaMcqCompetition&quot;:true,&quot;IsAnonymous&quot;:false,&quot;AutoAdvance&quot;:false,&quot;IsCompetitionMode&quot;:tru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&quot;,&quot;IaMcqCompetition&quot;:true,&quot;IsAnonymous&quot;:false,&quot;AutoAdvance&quot;:false,&quot;IsCompetitionMode&quot;:tru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&quot;,&quot;IaMcqCompetition&quot;:true,&quot;IsAnonymous&quot;:false,&quot;AutoAdvance&quot;:false,&quot;IsCompetitionMode&quot;:tru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A&quot;],&quot;ActivityId&quot;:&quot;&quot;,&quot;IaMcqCompetition&quot;:true,&quot;IsAnonymous&quot;:false,&quot;AutoAdvance&quot;:false,&quot;IsCompetitionMode&quot;:tru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D&quot;],&quot;ActivityId&quot;:&quot;&quot;,&quot;IaMcqCompetition&quot;:true,&quot;IsAnonymous&quot;:false,&quot;AutoAdvance&quot;:false,&quot;IsCompetitionMode&quot;:tru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true,&quot;HasMinimizeMode&quot;:true,&quot;TimerValue&quot;:&quot;00:30&quot;,&quot;HasAutoStart&quot;:false,&quot;HasCorrectAnswers&quot;:true,&quot;McqAnswers&quot;:[&quot;C&quot;],&quot;ActivityId&quot;:&quot;&quot;,&quot;IaMcqCompetition&quot;:true,&quot;IsAnonymous&quot;:false,&quot;AutoAdvance&quot;:false,&quot;IsCompetitionMode&quot;:true}"/>
</p:tagLst>
</file>

<file path=ppt/theme/theme1.xml><?xml version="1.0" encoding="utf-8"?>
<a:theme xmlns:a="http://schemas.openxmlformats.org/drawingml/2006/main" name="cdb2004146l">
  <a:themeElements>
    <a:clrScheme name="cdb2004146l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cdb2004146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8415" tIns="34208" rIns="68415" bIns="34208" numCol="1" anchor="t" anchorCtr="0" compatLnSpc="1">
        <a:prstTxWarp prst="textNoShape">
          <a:avLst/>
        </a:prstTxWarp>
        <a:spAutoFit/>
      </a:bodyPr>
      <a:lstStyle>
        <a:defPPr marL="0" marR="0" indent="0" algn="ctr" defTabSz="6842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28796</TotalTime>
  <Words>4426</Words>
  <Application>Microsoft Office PowerPoint</Application>
  <PresentationFormat>On-screen Show (4:3)</PresentationFormat>
  <Paragraphs>738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MT</vt:lpstr>
      <vt:lpstr>AvantGarde</vt:lpstr>
      <vt:lpstr>Calibri</vt:lpstr>
      <vt:lpstr>Cambria Math</vt:lpstr>
      <vt:lpstr>Courier</vt:lpstr>
      <vt:lpstr>Courier New</vt:lpstr>
      <vt:lpstr>Gulim</vt:lpstr>
      <vt:lpstr>Times New Roman</vt:lpstr>
      <vt:lpstr>Verdana</vt:lpstr>
      <vt:lpstr>Wingdings</vt:lpstr>
      <vt:lpstr>cdb2004146l</vt:lpstr>
      <vt:lpstr>PowerPoint Presentation</vt:lpstr>
      <vt:lpstr>Chương 7 – Con trỏ (Pointer)</vt:lpstr>
      <vt:lpstr>Chương 7 – Con trỏ (Pointer)</vt:lpstr>
      <vt:lpstr>Lý do sử dụng hàm</vt:lpstr>
      <vt:lpstr>Giới thiệu hàm</vt:lpstr>
      <vt:lpstr>Giới thiệu hàm</vt:lpstr>
      <vt:lpstr>Giới thiệu hàm</vt:lpstr>
      <vt:lpstr>PowerPoint Presentation</vt:lpstr>
      <vt:lpstr>Giới thiệu hàm</vt:lpstr>
      <vt:lpstr>Giới thiệu hàm</vt:lpstr>
      <vt:lpstr>PowerPoint Presentation</vt:lpstr>
      <vt:lpstr>8.1 Khai báo và định nghĩa hàm</vt:lpstr>
      <vt:lpstr>PowerPoint Presentation</vt:lpstr>
      <vt:lpstr>Định nghĩa hàm</vt:lpstr>
      <vt:lpstr>8.1 Khai báo và định nghĩa hàm</vt:lpstr>
      <vt:lpstr>Nguyên mẫu hàm - Function Prototype</vt:lpstr>
      <vt:lpstr>PowerPoint Presentation</vt:lpstr>
      <vt:lpstr>8.1 Khai báo và định nghĩa hàm</vt:lpstr>
      <vt:lpstr>PowerPoint Presentation</vt:lpstr>
      <vt:lpstr>PowerPoint Presentation</vt:lpstr>
      <vt:lpstr>8.2 Các tham số của hàm</vt:lpstr>
      <vt:lpstr>PowerPoint Presentation</vt:lpstr>
      <vt:lpstr>PowerPoint Presentation</vt:lpstr>
      <vt:lpstr>8.2 Các tham số của hàm</vt:lpstr>
      <vt:lpstr>8.2 Các tham số của hàm</vt:lpstr>
      <vt:lpstr>PowerPoint Presentation</vt:lpstr>
      <vt:lpstr>PowerPoint Presentation</vt:lpstr>
      <vt:lpstr>PowerPoint Presentation</vt:lpstr>
      <vt:lpstr>Tham chiếu </vt:lpstr>
      <vt:lpstr>Tham số là tham chiếu</vt:lpstr>
      <vt:lpstr>PowerPoint Presentation</vt:lpstr>
      <vt:lpstr>PowerPoint Presentation</vt:lpstr>
      <vt:lpstr>8.3 Cấp lưu trữ và phạm vi của các đối tượng</vt:lpstr>
      <vt:lpstr>PowerPoint Presentation</vt:lpstr>
      <vt:lpstr>PowerPoint Presentation</vt:lpstr>
      <vt:lpstr>PowerPoint Presentation</vt:lpstr>
      <vt:lpstr>PowerPoint Presentation</vt:lpstr>
      <vt:lpstr>8.4 Hàm đệ quy –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VPN</dc:title>
  <dc:creator>LATDAT</dc:creator>
  <cp:lastModifiedBy>dell</cp:lastModifiedBy>
  <cp:revision>1701</cp:revision>
  <dcterms:created xsi:type="dcterms:W3CDTF">2011-02-25T01:16:23Z</dcterms:created>
  <dcterms:modified xsi:type="dcterms:W3CDTF">2021-11-16T16:05:25Z</dcterms:modified>
</cp:coreProperties>
</file>