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302" r:id="rId14"/>
    <p:sldId id="296" r:id="rId15"/>
    <p:sldId id="303" r:id="rId16"/>
    <p:sldId id="298" r:id="rId17"/>
    <p:sldId id="299" r:id="rId18"/>
    <p:sldId id="300" r:id="rId19"/>
    <p:sldId id="304" r:id="rId20"/>
    <p:sldId id="301" r:id="rId21"/>
    <p:sldId id="276" r:id="rId22"/>
    <p:sldId id="305" r:id="rId23"/>
    <p:sldId id="306" r:id="rId24"/>
    <p:sldId id="307" r:id="rId25"/>
    <p:sldId id="270" r:id="rId26"/>
    <p:sldId id="271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562C42-9CF2-4E98-9464-46F215CC88E3}" v="1" dt="2020-07-07T17:57:45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F18B-284F-4B25-A2C2-788D1DF5989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759-D20C-4907-9805-406D1257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3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F18B-284F-4B25-A2C2-788D1DF5989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759-D20C-4907-9805-406D1257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0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F18B-284F-4B25-A2C2-788D1DF5989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759-D20C-4907-9805-406D1257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1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F18B-284F-4B25-A2C2-788D1DF5989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759-D20C-4907-9805-406D1257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7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F18B-284F-4B25-A2C2-788D1DF5989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759-D20C-4907-9805-406D1257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8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F18B-284F-4B25-A2C2-788D1DF5989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759-D20C-4907-9805-406D1257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3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F18B-284F-4B25-A2C2-788D1DF5989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759-D20C-4907-9805-406D1257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F18B-284F-4B25-A2C2-788D1DF5989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759-D20C-4907-9805-406D1257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9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F18B-284F-4B25-A2C2-788D1DF5989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759-D20C-4907-9805-406D1257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6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F18B-284F-4B25-A2C2-788D1DF5989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759-D20C-4907-9805-406D1257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F18B-284F-4B25-A2C2-788D1DF5989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759-D20C-4907-9805-406D1257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7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DF18B-284F-4B25-A2C2-788D1DF5989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F2759-D20C-4907-9805-406D1257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1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ata-breach/introduction-to-surf-speeded-up-robust-features-c7396d6e7c4e" TargetMode="External"/><Relationship Id="rId2" Type="http://schemas.openxmlformats.org/officeDocument/2006/relationships/hyperlink" Target="https://www.ipol.im/pub/art/2015/69/article_l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thworks.com/matlabcentral/fileexchange/28300-opensurf-including-image-warp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001" y="772357"/>
            <a:ext cx="10313894" cy="181628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TÌM HIỂU ĐẶC TR</a:t>
            </a:r>
            <a:r>
              <a:rPr lang="vi-VN" sz="4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NG SURF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769" y="3673190"/>
            <a:ext cx="10047194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GVHD	       	         : TS.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Oanh     20163103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20164196</a:t>
            </a:r>
          </a:p>
        </p:txBody>
      </p:sp>
    </p:spTree>
    <p:extLst>
      <p:ext uri="{BB962C8B-B14F-4D97-AF65-F5344CB8AC3E}">
        <p14:creationId xmlns:p14="http://schemas.microsoft.com/office/powerpoint/2010/main" val="3810179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728089-B34C-43B8-BAEC-84A5D808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I. Tìm hiểu đặc trưng SURF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12A52-B621-407C-A157-01556669E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426"/>
            <a:ext cx="10782670" cy="5172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SURF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MATLAB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Scale-space </a:t>
            </a:r>
          </a:p>
          <a:p>
            <a:pPr marL="0" indent="0">
              <a:buNone/>
            </a:pPr>
            <a:r>
              <a:rPr lang="en-US" dirty="0" err="1">
                <a:latin typeface="Arial (Thân)"/>
              </a:rPr>
              <a:t>Với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mỗi</a:t>
            </a:r>
            <a:r>
              <a:rPr lang="en-US" dirty="0">
                <a:latin typeface="Arial (Thân)"/>
              </a:rPr>
              <a:t> octave, </a:t>
            </a:r>
            <a:r>
              <a:rPr lang="en-US" dirty="0" err="1">
                <a:latin typeface="Arial (Thân)"/>
              </a:rPr>
              <a:t>thường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sẽ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dùng</a:t>
            </a:r>
            <a:r>
              <a:rPr lang="en-US" dirty="0">
                <a:latin typeface="Arial (Thân)"/>
              </a:rPr>
              <a:t> 4 </a:t>
            </a:r>
            <a:r>
              <a:rPr lang="en-US" dirty="0" err="1">
                <a:latin typeface="Arial (Thân)"/>
              </a:rPr>
              <a:t>bộ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lọc</a:t>
            </a:r>
            <a:r>
              <a:rPr lang="en-US" dirty="0">
                <a:latin typeface="Arial (Thân)"/>
              </a:rPr>
              <a:t> box filters </a:t>
            </a:r>
            <a:r>
              <a:rPr lang="en-US" dirty="0" err="1">
                <a:latin typeface="Arial (Thân)"/>
              </a:rPr>
              <a:t>với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kích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thước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tăng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dần</a:t>
            </a:r>
            <a:r>
              <a:rPr lang="en-US" dirty="0">
                <a:latin typeface="Arial (Thân)"/>
              </a:rPr>
              <a:t>, </a:t>
            </a:r>
            <a:r>
              <a:rPr lang="en-US" dirty="0" err="1">
                <a:latin typeface="Arial (Thân)"/>
              </a:rPr>
              <a:t>minh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họa</a:t>
            </a:r>
            <a:r>
              <a:rPr lang="en-US" dirty="0">
                <a:latin typeface="Arial (Thân)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F21C3C92-2480-41EF-B442-7978B2283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329" y="3745879"/>
            <a:ext cx="5774563" cy="27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91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728089-B34C-43B8-BAEC-84A5D808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I. Tìm hiểu đặc trưng SURF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12A52-B621-407C-A157-01556669E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426"/>
            <a:ext cx="7441276" cy="493074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SURF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MATLAB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keypoints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octave: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ma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26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scale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octave,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ý: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octave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tọa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97FF3625-7C96-4426-8003-FA8E580BB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636" y="2205984"/>
            <a:ext cx="4114140" cy="333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6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728089-B34C-43B8-BAEC-84A5D808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I. Tìm hiểu đặc trưng SURF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12A52-B621-407C-A157-01556669E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7"/>
            <a:ext cx="10409808" cy="4866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SURF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MATLAB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vi-VN" dirty="0">
                <a:cs typeface="Arial" panose="020B0604020202020204" pitchFamily="34" charset="0"/>
              </a:rPr>
              <a:t>-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Sử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dụng</a:t>
            </a:r>
            <a:r>
              <a:rPr lang="vi-VN" dirty="0">
                <a:cs typeface="Arial" panose="020B0604020202020204" pitchFamily="34" charset="0"/>
              </a:rPr>
              <a:t> khai </a:t>
            </a:r>
            <a:r>
              <a:rPr lang="vi-VN" dirty="0" err="1">
                <a:cs typeface="Arial" panose="020B0604020202020204" pitchFamily="34" charset="0"/>
              </a:rPr>
              <a:t>triển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Taylor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bậc</a:t>
            </a:r>
            <a:r>
              <a:rPr lang="vi-VN" dirty="0">
                <a:cs typeface="Arial" panose="020B0604020202020204" pitchFamily="34" charset="0"/>
              </a:rPr>
              <a:t> 2 </a:t>
            </a:r>
            <a:r>
              <a:rPr lang="vi-VN" dirty="0" err="1">
                <a:cs typeface="Arial" panose="020B0604020202020204" pitchFamily="34" charset="0"/>
              </a:rPr>
              <a:t>để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nội</a:t>
            </a:r>
            <a:r>
              <a:rPr lang="vi-VN" dirty="0">
                <a:cs typeface="Arial" panose="020B0604020202020204" pitchFamily="34" charset="0"/>
              </a:rPr>
              <a:t> suy lân </a:t>
            </a:r>
            <a:r>
              <a:rPr lang="vi-VN" dirty="0" err="1">
                <a:cs typeface="Arial" panose="020B0604020202020204" pitchFamily="34" charset="0"/>
              </a:rPr>
              <a:t>cận</a:t>
            </a:r>
            <a:r>
              <a:rPr lang="vi-VN" dirty="0"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vi-VN" dirty="0">
                <a:cs typeface="Arial" panose="020B0604020202020204" pitchFamily="34" charset="0"/>
              </a:rPr>
              <a:t>-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vi-VN" dirty="0">
                <a:cs typeface="Arial" panose="020B0604020202020204" pitchFamily="34" charset="0"/>
              </a:rPr>
              <a:t>Ta </a:t>
            </a:r>
            <a:r>
              <a:rPr lang="vi-VN" dirty="0" err="1">
                <a:cs typeface="Arial" panose="020B0604020202020204" pitchFamily="34" charset="0"/>
              </a:rPr>
              <a:t>sẽ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tính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cả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Jacobian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và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Hessian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để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tính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offset</a:t>
            </a:r>
            <a:r>
              <a:rPr lang="vi-VN" dirty="0">
                <a:cs typeface="Arial" panose="020B0604020202020204" pitchFamily="34" charset="0"/>
              </a:rPr>
              <a:t> cho </a:t>
            </a:r>
            <a:r>
              <a:rPr lang="vi-VN" dirty="0" err="1">
                <a:cs typeface="Arial" panose="020B0604020202020204" pitchFamily="34" charset="0"/>
              </a:rPr>
              <a:t>mỗi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điểm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đặc</a:t>
            </a:r>
            <a:r>
              <a:rPr lang="en-US" dirty="0">
                <a:cs typeface="Arial" panose="020B0604020202020204" pitchFamily="34" charset="0"/>
              </a:rPr>
              <a:t> tr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>
                <a:cs typeface="Arial" panose="020B0604020202020204" pitchFamily="34" charset="0"/>
              </a:rPr>
              <a:t>ng </a:t>
            </a:r>
            <a:r>
              <a:rPr lang="vi-VN" dirty="0" err="1">
                <a:cs typeface="Arial" panose="020B0604020202020204" pitchFamily="34" charset="0"/>
              </a:rPr>
              <a:t>tìm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được</a:t>
            </a:r>
            <a:r>
              <a:rPr lang="vi-VN" dirty="0">
                <a:cs typeface="Arial" panose="020B0604020202020204" pitchFamily="34" charset="0"/>
              </a:rPr>
              <a:t> ở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mục</a:t>
            </a:r>
            <a:r>
              <a:rPr lang="en-US" dirty="0">
                <a:cs typeface="Arial" panose="020B0604020202020204" pitchFamily="34" charset="0"/>
              </a:rPr>
              <a:t> d</a:t>
            </a:r>
            <a:r>
              <a:rPr lang="vi-VN" dirty="0">
                <a:cs typeface="Arial" panose="020B0604020202020204" pitchFamily="34" charset="0"/>
              </a:rPr>
              <a:t>. </a:t>
            </a:r>
            <a:r>
              <a:rPr lang="vi-VN" dirty="0" err="1">
                <a:cs typeface="Arial" panose="020B0604020202020204" pitchFamily="34" charset="0"/>
              </a:rPr>
              <a:t>Nếu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offset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lớn</a:t>
            </a:r>
            <a:r>
              <a:rPr lang="vi-VN" dirty="0">
                <a:cs typeface="Arial" panose="020B0604020202020204" pitchFamily="34" charset="0"/>
              </a:rPr>
              <a:t> hơn 0.5 </a:t>
            </a:r>
            <a:r>
              <a:rPr lang="vi-VN" dirty="0" err="1">
                <a:cs typeface="Arial" panose="020B0604020202020204" pitchFamily="34" charset="0"/>
              </a:rPr>
              <a:t>thì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nó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thực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sự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gần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với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một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điểm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hấp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dẫn</a:t>
            </a:r>
            <a:r>
              <a:rPr lang="vi-VN" dirty="0">
                <a:cs typeface="Arial" panose="020B0604020202020204" pitchFamily="34" charset="0"/>
              </a:rPr>
              <a:t> ở </a:t>
            </a:r>
            <a:r>
              <a:rPr lang="vi-VN" dirty="0" err="1">
                <a:cs typeface="Arial" panose="020B0604020202020204" pitchFamily="34" charset="0"/>
              </a:rPr>
              <a:t>cấp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pixel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khác</a:t>
            </a:r>
            <a:r>
              <a:rPr lang="vi-VN" dirty="0">
                <a:cs typeface="Arial" panose="020B0604020202020204" pitchFamily="34" charset="0"/>
              </a:rPr>
              <a:t>, cho nên </a:t>
            </a:r>
            <a:r>
              <a:rPr lang="vi-VN" dirty="0" err="1">
                <a:cs typeface="Arial" panose="020B0604020202020204" pitchFamily="34" charset="0"/>
              </a:rPr>
              <a:t>sẽ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bị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loại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bỏ</a:t>
            </a:r>
            <a:r>
              <a:rPr lang="vi-VN" dirty="0">
                <a:cs typeface="Arial" panose="020B0604020202020204" pitchFamily="34" charset="0"/>
              </a:rPr>
              <a:t> đi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85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728089-B34C-43B8-BAEC-84A5D808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I. Tìm hiểu đặc trưng SURF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12A52-B621-407C-A157-01556669E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1065625" cy="48047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Arial (Thân)"/>
                <a:cs typeface="Arial" panose="020B0604020202020204" pitchFamily="34" charset="0"/>
              </a:rPr>
              <a:t>2. </a:t>
            </a:r>
            <a:r>
              <a:rPr lang="en-US" b="1" dirty="0" err="1">
                <a:latin typeface="Arial (Thân)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 (Thân)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 (Thân)"/>
                <a:cs typeface="Arial" panose="020B0604020202020204" pitchFamily="34" charset="0"/>
              </a:rPr>
              <a:t>thuật</a:t>
            </a:r>
            <a:r>
              <a:rPr lang="en-US" b="1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 (Thân)"/>
                <a:cs typeface="Arial" panose="020B0604020202020204" pitchFamily="34" charset="0"/>
              </a:rPr>
              <a:t>toán</a:t>
            </a:r>
            <a:r>
              <a:rPr lang="en-US" b="1" dirty="0">
                <a:latin typeface="Arial (Thân)"/>
                <a:cs typeface="Arial" panose="020B0604020202020204" pitchFamily="34" charset="0"/>
              </a:rPr>
              <a:t> SURF </a:t>
            </a:r>
            <a:r>
              <a:rPr lang="en-US" b="1" dirty="0" err="1">
                <a:latin typeface="Arial (Thân)"/>
                <a:cs typeface="Arial" panose="020B0604020202020204" pitchFamily="34" charset="0"/>
              </a:rPr>
              <a:t>trên</a:t>
            </a:r>
            <a:r>
              <a:rPr lang="en-US" b="1" dirty="0">
                <a:latin typeface="Arial (Thân)"/>
                <a:cs typeface="Arial" panose="020B0604020202020204" pitchFamily="34" charset="0"/>
              </a:rPr>
              <a:t> MATLAB</a:t>
            </a:r>
          </a:p>
          <a:p>
            <a:pPr marL="0" indent="0">
              <a:buNone/>
            </a:pPr>
            <a:r>
              <a:rPr lang="en-US" dirty="0">
                <a:latin typeface="Arial (Thân)"/>
                <a:cs typeface="Arial" panose="020B0604020202020204" pitchFamily="34" charset="0"/>
              </a:rPr>
              <a:t>f.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tham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cho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trưng</a:t>
            </a:r>
            <a:endParaRPr lang="en-US" dirty="0">
              <a:latin typeface="Arial (Thân)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vi-VN" dirty="0" err="1">
                <a:latin typeface="Arial (Thân)"/>
                <a:cs typeface="Arial" panose="020B0604020202020204" pitchFamily="34" charset="0"/>
              </a:rPr>
              <a:t>Để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bất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biến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đối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với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phép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quay,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cố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gắng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xác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định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hướng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các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key-point (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hấp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dẫn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). </a:t>
            </a:r>
          </a:p>
          <a:p>
            <a:pPr marL="0" indent="0">
              <a:buNone/>
            </a:pPr>
            <a:r>
              <a:rPr lang="en-US" dirty="0">
                <a:latin typeface="Arial (Thân)"/>
                <a:cs typeface="Arial" panose="020B0604020202020204" pitchFamily="34" charset="0"/>
              </a:rPr>
              <a:t>+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phản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hồi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Haar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-wavelet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theo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h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ớng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x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và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y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vùng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lân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cận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có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bán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kính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6s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xung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quanh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key-point, ở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đây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sử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nhanh</a:t>
            </a:r>
            <a:endParaRPr lang="en-US" dirty="0">
              <a:latin typeface="Arial (Thân)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(Thân)"/>
                <a:cs typeface="Arial" panose="020B0604020202020204" pitchFamily="34" charset="0"/>
              </a:rPr>
              <a:t>+ T</a:t>
            </a:r>
            <a:r>
              <a:rPr lang="vi-VN" dirty="0" err="1">
                <a:latin typeface="Arial (Thân)"/>
              </a:rPr>
              <a:t>ính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tổng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các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phản</a:t>
            </a:r>
            <a:r>
              <a:rPr lang="vi-VN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hồi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sóng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theo</a:t>
            </a:r>
            <a:r>
              <a:rPr lang="en-US" dirty="0">
                <a:latin typeface="Arial (Thân)"/>
              </a:rPr>
              <a:t> x </a:t>
            </a:r>
            <a:r>
              <a:rPr lang="en-US" dirty="0" err="1">
                <a:latin typeface="Arial (Thân)"/>
              </a:rPr>
              <a:t>và</a:t>
            </a:r>
            <a:r>
              <a:rPr lang="en-US" dirty="0">
                <a:latin typeface="Arial (Thân)"/>
              </a:rPr>
              <a:t> y</a:t>
            </a:r>
            <a:r>
              <a:rPr lang="vi-VN" dirty="0">
                <a:latin typeface="Arial (Thân)"/>
              </a:rPr>
              <a:t> trong khu </a:t>
            </a:r>
            <a:r>
              <a:rPr lang="vi-VN" dirty="0" err="1">
                <a:latin typeface="Arial (Thân)"/>
              </a:rPr>
              <a:t>vực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quét</a:t>
            </a:r>
            <a:r>
              <a:rPr lang="en-US" dirty="0">
                <a:latin typeface="Arial (Thân)"/>
              </a:rPr>
              <a:t>.</a:t>
            </a:r>
            <a:r>
              <a:rPr lang="vi-VN" dirty="0">
                <a:latin typeface="Arial (Thân)"/>
              </a:rPr>
              <a:t> </a:t>
            </a:r>
            <a:r>
              <a:rPr lang="en-US" dirty="0">
                <a:latin typeface="Arial (Thân)"/>
              </a:rPr>
              <a:t>S</a:t>
            </a:r>
            <a:r>
              <a:rPr lang="vi-VN" dirty="0">
                <a:latin typeface="Arial (Thân)"/>
              </a:rPr>
              <a:t>au </a:t>
            </a:r>
            <a:r>
              <a:rPr lang="vi-VN" dirty="0" err="1">
                <a:latin typeface="Arial (Thân)"/>
              </a:rPr>
              <a:t>đó</a:t>
            </a:r>
            <a:r>
              <a:rPr lang="vi-VN" dirty="0">
                <a:latin typeface="Arial (Thân)"/>
              </a:rPr>
              <a:t> thay </a:t>
            </a:r>
            <a:r>
              <a:rPr lang="vi-VN" dirty="0" err="1">
                <a:latin typeface="Arial (Thân)"/>
              </a:rPr>
              <a:t>đổi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hướng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quét</a:t>
            </a:r>
            <a:r>
              <a:rPr lang="vi-VN" dirty="0">
                <a:latin typeface="Arial (Thân)"/>
              </a:rPr>
              <a:t> (thêm </a:t>
            </a:r>
            <a:r>
              <a:rPr lang="el-GR" dirty="0">
                <a:latin typeface="Arial (Thân)"/>
              </a:rPr>
              <a:t>π / 3) </a:t>
            </a:r>
            <a:r>
              <a:rPr lang="vi-VN" dirty="0" err="1">
                <a:latin typeface="Arial (Thân)"/>
              </a:rPr>
              <a:t>và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tính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lại</a:t>
            </a:r>
            <a:r>
              <a:rPr lang="vi-VN" dirty="0">
                <a:latin typeface="Arial (Thân)"/>
              </a:rPr>
              <a:t>, cho </a:t>
            </a:r>
            <a:r>
              <a:rPr lang="vi-VN" dirty="0" err="1">
                <a:latin typeface="Arial (Thân)"/>
              </a:rPr>
              <a:t>đến</a:t>
            </a:r>
            <a:r>
              <a:rPr lang="vi-VN" dirty="0">
                <a:latin typeface="Arial (Thân)"/>
              </a:rPr>
              <a:t> khi </a:t>
            </a:r>
            <a:r>
              <a:rPr lang="vi-VN" dirty="0" err="1">
                <a:latin typeface="Arial (Thân)"/>
              </a:rPr>
              <a:t>tìm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thấy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hướng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có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giá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trị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tổng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lớn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nhất</a:t>
            </a:r>
            <a:r>
              <a:rPr lang="vi-VN" dirty="0">
                <a:latin typeface="Arial (Thân)"/>
              </a:rPr>
              <a:t>, </a:t>
            </a:r>
            <a:r>
              <a:rPr lang="vi-VN" dirty="0" err="1">
                <a:latin typeface="Arial (Thân)"/>
              </a:rPr>
              <a:t>hướng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này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là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hướng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chính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của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điểm</a:t>
            </a:r>
            <a:r>
              <a:rPr lang="en-US" dirty="0">
                <a:latin typeface="Arial (Thân)"/>
              </a:rPr>
              <a:t> key-point</a:t>
            </a:r>
            <a:endParaRPr lang="en-US" dirty="0">
              <a:latin typeface="Arial (Thân)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 (Thân)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 (Thân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873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728089-B34C-43B8-BAEC-84A5D808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I. Tìm hiểu đặc trưng SURF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12A52-B621-407C-A157-01556669E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1065625" cy="4804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 (Thân)"/>
                <a:cs typeface="Arial" panose="020B0604020202020204" pitchFamily="34" charset="0"/>
              </a:rPr>
              <a:t>2. </a:t>
            </a:r>
            <a:r>
              <a:rPr lang="en-US" b="1" dirty="0" err="1">
                <a:latin typeface="Arial (Thân)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 (Thân)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 (Thân)"/>
                <a:cs typeface="Arial" panose="020B0604020202020204" pitchFamily="34" charset="0"/>
              </a:rPr>
              <a:t>thuật</a:t>
            </a:r>
            <a:r>
              <a:rPr lang="en-US" b="1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 (Thân)"/>
                <a:cs typeface="Arial" panose="020B0604020202020204" pitchFamily="34" charset="0"/>
              </a:rPr>
              <a:t>toán</a:t>
            </a:r>
            <a:r>
              <a:rPr lang="en-US" b="1" dirty="0">
                <a:latin typeface="Arial (Thân)"/>
                <a:cs typeface="Arial" panose="020B0604020202020204" pitchFamily="34" charset="0"/>
              </a:rPr>
              <a:t> SURF </a:t>
            </a:r>
            <a:r>
              <a:rPr lang="en-US" b="1" dirty="0" err="1">
                <a:latin typeface="Arial (Thân)"/>
                <a:cs typeface="Arial" panose="020B0604020202020204" pitchFamily="34" charset="0"/>
              </a:rPr>
              <a:t>trên</a:t>
            </a:r>
            <a:r>
              <a:rPr lang="en-US" b="1" dirty="0">
                <a:latin typeface="Arial (Thân)"/>
                <a:cs typeface="Arial" panose="020B0604020202020204" pitchFamily="34" charset="0"/>
              </a:rPr>
              <a:t> MATLAB</a:t>
            </a:r>
          </a:p>
          <a:p>
            <a:pPr marL="0" indent="0">
              <a:buNone/>
            </a:pPr>
            <a:r>
              <a:rPr lang="en-US" dirty="0">
                <a:latin typeface="Arial (Thân)"/>
                <a:cs typeface="Arial" panose="020B0604020202020204" pitchFamily="34" charset="0"/>
              </a:rPr>
              <a:t>f.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tham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cho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trưng</a:t>
            </a:r>
            <a:endParaRPr lang="en-US" dirty="0">
              <a:latin typeface="Arial (Thân)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 (Thân)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 (Thân)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 (Thân)"/>
              <a:cs typeface="Arial" panose="020B0604020202020204" pitchFamily="34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604FCD96-3CD4-4090-8AC8-8F2EC6E68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547" y="2738727"/>
            <a:ext cx="7543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39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728089-B34C-43B8-BAEC-84A5D808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I. Tìm hiểu đặc trưng SURF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12A52-B621-407C-A157-01556669E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70991"/>
            <a:ext cx="10691190" cy="4611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 (Thân)"/>
                <a:cs typeface="Arial" panose="020B0604020202020204" pitchFamily="34" charset="0"/>
              </a:rPr>
              <a:t>2. </a:t>
            </a:r>
            <a:r>
              <a:rPr lang="en-US" b="1" dirty="0" err="1">
                <a:latin typeface="Arial (Thân)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 (Thân)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 (Thân)"/>
                <a:cs typeface="Arial" panose="020B0604020202020204" pitchFamily="34" charset="0"/>
              </a:rPr>
              <a:t>thuật</a:t>
            </a:r>
            <a:r>
              <a:rPr lang="en-US" b="1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 (Thân)"/>
                <a:cs typeface="Arial" panose="020B0604020202020204" pitchFamily="34" charset="0"/>
              </a:rPr>
              <a:t>toán</a:t>
            </a:r>
            <a:r>
              <a:rPr lang="en-US" b="1" dirty="0">
                <a:latin typeface="Arial (Thân)"/>
                <a:cs typeface="Arial" panose="020B0604020202020204" pitchFamily="34" charset="0"/>
              </a:rPr>
              <a:t> SURF </a:t>
            </a:r>
            <a:r>
              <a:rPr lang="en-US" b="1" dirty="0" err="1">
                <a:latin typeface="Arial (Thân)"/>
                <a:cs typeface="Arial" panose="020B0604020202020204" pitchFamily="34" charset="0"/>
              </a:rPr>
              <a:t>trên</a:t>
            </a:r>
            <a:r>
              <a:rPr lang="en-US" b="1" dirty="0">
                <a:latin typeface="Arial (Thân)"/>
                <a:cs typeface="Arial" panose="020B0604020202020204" pitchFamily="34" charset="0"/>
              </a:rPr>
              <a:t> MATLAB</a:t>
            </a:r>
          </a:p>
          <a:p>
            <a:pPr marL="0" indent="0">
              <a:buNone/>
            </a:pPr>
            <a:r>
              <a:rPr lang="en-US" dirty="0">
                <a:latin typeface="Arial (Thân)"/>
                <a:cs typeface="Arial" panose="020B0604020202020204" pitchFamily="34" charset="0"/>
              </a:rPr>
              <a:t>g.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keypoint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descriptor) </a:t>
            </a:r>
            <a:endParaRPr lang="en-US" dirty="0">
              <a:latin typeface="Arial (Thân)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(Thân)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Xây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dựng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một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vùng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hình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vuông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tập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trung xung quanh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điểm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tr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ư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ng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và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được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định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hướng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dọc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theo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hướng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đã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 (Thân)"/>
                <a:cs typeface="Arial" panose="020B0604020202020204" pitchFamily="34" charset="0"/>
              </a:rPr>
              <a:t>tính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ở trên.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Kích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thước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của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cửa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sổ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này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là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20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s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.</a:t>
            </a:r>
            <a:endParaRPr lang="en-US" dirty="0">
              <a:latin typeface="Arial (Thân)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 (Thân)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 (Thân)"/>
              <a:cs typeface="Arial" panose="020B0604020202020204" pitchFamily="34" charset="0"/>
            </a:endParaRPr>
          </a:p>
        </p:txBody>
      </p:sp>
      <p:pic>
        <p:nvPicPr>
          <p:cNvPr id="6" name="Picture 34">
            <a:extLst>
              <a:ext uri="{FF2B5EF4-FFF2-40B4-BE49-F238E27FC236}">
                <a16:creationId xmlns:a16="http://schemas.microsoft.com/office/drawing/2014/main" id="{90C4CA04-D6E3-462C-BC64-E6776F0AAA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37679" y="3776868"/>
            <a:ext cx="4547904" cy="250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17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728089-B34C-43B8-BAEC-84A5D808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I. Tìm hiểu đặc trưng SURF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12A52-B621-407C-A157-01556669E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70992"/>
            <a:ext cx="7232373" cy="47707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Arial (Thân)"/>
                <a:cs typeface="Arial" panose="020B0604020202020204" pitchFamily="34" charset="0"/>
              </a:rPr>
              <a:t>2. </a:t>
            </a:r>
            <a:r>
              <a:rPr lang="en-US" b="1" dirty="0" err="1">
                <a:latin typeface="Arial (Thân)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 (Thân)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 (Thân)"/>
                <a:cs typeface="Arial" panose="020B0604020202020204" pitchFamily="34" charset="0"/>
              </a:rPr>
              <a:t>thuật</a:t>
            </a:r>
            <a:r>
              <a:rPr lang="en-US" b="1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 (Thân)"/>
                <a:cs typeface="Arial" panose="020B0604020202020204" pitchFamily="34" charset="0"/>
              </a:rPr>
              <a:t>toán</a:t>
            </a:r>
            <a:r>
              <a:rPr lang="en-US" b="1" dirty="0">
                <a:latin typeface="Arial (Thân)"/>
                <a:cs typeface="Arial" panose="020B0604020202020204" pitchFamily="34" charset="0"/>
              </a:rPr>
              <a:t> SURF </a:t>
            </a:r>
            <a:r>
              <a:rPr lang="en-US" b="1" dirty="0" err="1">
                <a:latin typeface="Arial (Thân)"/>
                <a:cs typeface="Arial" panose="020B0604020202020204" pitchFamily="34" charset="0"/>
              </a:rPr>
              <a:t>trên</a:t>
            </a:r>
            <a:r>
              <a:rPr lang="en-US" b="1" dirty="0">
                <a:latin typeface="Arial (Thân)"/>
                <a:cs typeface="Arial" panose="020B0604020202020204" pitchFamily="34" charset="0"/>
              </a:rPr>
              <a:t> MATLAB</a:t>
            </a:r>
          </a:p>
          <a:p>
            <a:pPr marL="0" indent="0">
              <a:buNone/>
            </a:pPr>
            <a:r>
              <a:rPr lang="en-US" dirty="0">
                <a:latin typeface="Arial (Thân)"/>
                <a:cs typeface="Arial" panose="020B0604020202020204" pitchFamily="34" charset="0"/>
              </a:rPr>
              <a:t>g.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keypoint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descriptor) </a:t>
            </a:r>
            <a:endParaRPr lang="en-US" dirty="0">
              <a:latin typeface="Arial (Thân)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 (Thân)"/>
                <a:cs typeface="Arial" panose="020B0604020202020204" pitchFamily="34" charset="0"/>
              </a:rPr>
              <a:t>- </a:t>
            </a:r>
            <a:r>
              <a:rPr lang="en-US" dirty="0">
                <a:latin typeface="Arial (Thân)"/>
              </a:rPr>
              <a:t>Sau </a:t>
            </a:r>
            <a:r>
              <a:rPr lang="en-US" dirty="0" err="1">
                <a:latin typeface="Arial (Thân)"/>
              </a:rPr>
              <a:t>đó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tính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tổng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các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phản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hồi</a:t>
            </a:r>
            <a:r>
              <a:rPr lang="en-US" dirty="0">
                <a:latin typeface="Arial (Thân)"/>
              </a:rPr>
              <a:t> dx </a:t>
            </a:r>
            <a:r>
              <a:rPr lang="en-US" dirty="0" err="1">
                <a:latin typeface="Arial (Thân)"/>
              </a:rPr>
              <a:t>và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dy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trong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vùng</a:t>
            </a:r>
            <a:r>
              <a:rPr lang="en-US" dirty="0">
                <a:latin typeface="Arial (Thân)"/>
              </a:rPr>
              <a:t> con, ta </a:t>
            </a:r>
            <a:r>
              <a:rPr lang="en-US" dirty="0" err="1">
                <a:latin typeface="Arial (Thân)"/>
              </a:rPr>
              <a:t>được</a:t>
            </a:r>
            <a:r>
              <a:rPr lang="en-US" dirty="0">
                <a:latin typeface="Arial (Thân)"/>
              </a:rPr>
              <a:t> 2 </a:t>
            </a:r>
            <a:r>
              <a:rPr lang="en-US" dirty="0" err="1">
                <a:latin typeface="Arial (Thân)"/>
              </a:rPr>
              <a:t>trường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đầu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tiên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trong</a:t>
            </a:r>
            <a:r>
              <a:rPr lang="en-US" dirty="0">
                <a:latin typeface="Arial (Thân)"/>
              </a:rPr>
              <a:t> vector </a:t>
            </a:r>
            <a:r>
              <a:rPr lang="en-US" dirty="0" err="1">
                <a:latin typeface="Arial (Thân)"/>
              </a:rPr>
              <a:t>mô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tả</a:t>
            </a:r>
            <a:r>
              <a:rPr lang="en-US" dirty="0">
                <a:latin typeface="Arial (Thân)"/>
              </a:rPr>
              <a:t>. </a:t>
            </a:r>
            <a:r>
              <a:rPr lang="en-US" dirty="0" err="1">
                <a:latin typeface="Arial (Thân)"/>
              </a:rPr>
              <a:t>Để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thể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hiện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thông</a:t>
            </a:r>
            <a:r>
              <a:rPr lang="en-US" dirty="0">
                <a:latin typeface="Arial (Thân)"/>
              </a:rPr>
              <a:t> tin </a:t>
            </a:r>
            <a:r>
              <a:rPr lang="en-US" dirty="0" err="1">
                <a:latin typeface="Arial (Thân)"/>
              </a:rPr>
              <a:t>về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sự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thay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đổi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cường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độ</a:t>
            </a:r>
            <a:r>
              <a:rPr lang="en-US" dirty="0">
                <a:latin typeface="Arial (Thân)"/>
              </a:rPr>
              <a:t>, </a:t>
            </a:r>
            <a:r>
              <a:rPr lang="en-US" dirty="0" err="1">
                <a:latin typeface="Arial (Thân)"/>
              </a:rPr>
              <a:t>trích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suất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thêm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giá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trị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tuyệt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đối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của</a:t>
            </a:r>
            <a:r>
              <a:rPr lang="en-US" dirty="0">
                <a:latin typeface="Arial (Thân)"/>
              </a:rPr>
              <a:t> dx </a:t>
            </a:r>
            <a:r>
              <a:rPr lang="en-US" dirty="0" err="1">
                <a:latin typeface="Arial (Thân)"/>
              </a:rPr>
              <a:t>và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dy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và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đưa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vào</a:t>
            </a:r>
            <a:r>
              <a:rPr lang="en-US" dirty="0">
                <a:latin typeface="Arial (Thân)"/>
              </a:rPr>
              <a:t> vector </a:t>
            </a:r>
            <a:r>
              <a:rPr lang="en-US" dirty="0" err="1">
                <a:latin typeface="Arial (Thân)"/>
              </a:rPr>
              <a:t>mô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tả</a:t>
            </a:r>
            <a:r>
              <a:rPr lang="en-US" dirty="0">
                <a:latin typeface="Arial (Thân)"/>
              </a:rPr>
              <a:t> =&gt; </a:t>
            </a:r>
            <a:r>
              <a:rPr lang="en-US" dirty="0" err="1">
                <a:latin typeface="Arial (Thân)"/>
              </a:rPr>
              <a:t>Mỗi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vùng</a:t>
            </a:r>
            <a:r>
              <a:rPr lang="en-US" dirty="0">
                <a:latin typeface="Arial (Thân)"/>
              </a:rPr>
              <a:t> con 4x4 </a:t>
            </a:r>
            <a:r>
              <a:rPr lang="en-US" dirty="0" err="1">
                <a:latin typeface="Arial (Thân)"/>
              </a:rPr>
              <a:t>có</a:t>
            </a:r>
            <a:r>
              <a:rPr lang="en-US" dirty="0">
                <a:latin typeface="Arial (Thân)"/>
              </a:rPr>
              <a:t> 1 vector </a:t>
            </a:r>
            <a:r>
              <a:rPr lang="en-US" dirty="0" err="1">
                <a:latin typeface="Arial (Thân)"/>
              </a:rPr>
              <a:t>mô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tả</a:t>
            </a:r>
            <a:r>
              <a:rPr lang="en-US" dirty="0">
                <a:latin typeface="Arial (Thân)"/>
              </a:rPr>
              <a:t> 4 </a:t>
            </a:r>
            <a:r>
              <a:rPr lang="en-US" dirty="0" err="1">
                <a:latin typeface="Arial (Thân)"/>
              </a:rPr>
              <a:t>chiều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dạng</a:t>
            </a:r>
            <a:r>
              <a:rPr lang="en-US" dirty="0">
                <a:latin typeface="Arial (Thân)"/>
              </a:rPr>
              <a:t> </a:t>
            </a:r>
            <a:r>
              <a:rPr lang="en-US" b="1" dirty="0">
                <a:latin typeface="Arial (Thân)"/>
              </a:rPr>
              <a:t>V = (∑ dx, ∑ </a:t>
            </a:r>
            <a:r>
              <a:rPr lang="en-US" b="1" dirty="0" err="1">
                <a:latin typeface="Arial (Thân)"/>
              </a:rPr>
              <a:t>dy</a:t>
            </a:r>
            <a:r>
              <a:rPr lang="en-US" b="1" dirty="0">
                <a:latin typeface="Arial (Thân)"/>
              </a:rPr>
              <a:t>, ∑|dx|, ∑|</a:t>
            </a:r>
            <a:r>
              <a:rPr lang="en-US" b="1" dirty="0" err="1">
                <a:latin typeface="Arial (Thân)"/>
              </a:rPr>
              <a:t>dy</a:t>
            </a:r>
            <a:r>
              <a:rPr lang="en-US" b="1" dirty="0">
                <a:latin typeface="Arial (Thân)"/>
              </a:rPr>
              <a:t>|). Do </a:t>
            </a:r>
            <a:r>
              <a:rPr lang="en-US" b="1" dirty="0" err="1">
                <a:latin typeface="Arial (Thân)"/>
              </a:rPr>
              <a:t>đó</a:t>
            </a:r>
            <a:r>
              <a:rPr lang="en-US" b="1" dirty="0">
                <a:latin typeface="Arial (Thân)"/>
              </a:rPr>
              <a:t>, </a:t>
            </a:r>
            <a:r>
              <a:rPr lang="en-US" b="1" dirty="0" err="1">
                <a:latin typeface="Arial (Thân)"/>
              </a:rPr>
              <a:t>khi</a:t>
            </a:r>
            <a:r>
              <a:rPr lang="en-US" b="1" dirty="0">
                <a:latin typeface="Arial (Thân)"/>
              </a:rPr>
              <a:t> </a:t>
            </a:r>
            <a:r>
              <a:rPr lang="en-US" b="1" dirty="0" err="1">
                <a:latin typeface="Arial (Thân)"/>
              </a:rPr>
              <a:t>gộp</a:t>
            </a:r>
            <a:r>
              <a:rPr lang="en-US" b="1" dirty="0">
                <a:latin typeface="Arial (Thân)"/>
              </a:rPr>
              <a:t> </a:t>
            </a:r>
            <a:r>
              <a:rPr lang="en-US" b="1" dirty="0" err="1">
                <a:latin typeface="Arial (Thân)"/>
              </a:rPr>
              <a:t>tất</a:t>
            </a:r>
            <a:r>
              <a:rPr lang="en-US" b="1" dirty="0">
                <a:latin typeface="Arial (Thân)"/>
              </a:rPr>
              <a:t> </a:t>
            </a:r>
            <a:r>
              <a:rPr lang="en-US" b="1" dirty="0" err="1">
                <a:latin typeface="Arial (Thân)"/>
              </a:rPr>
              <a:t>cả</a:t>
            </a:r>
            <a:r>
              <a:rPr lang="en-US" b="1" dirty="0">
                <a:latin typeface="Arial (Thân)"/>
              </a:rPr>
              <a:t> </a:t>
            </a:r>
            <a:r>
              <a:rPr lang="en-US" b="1" dirty="0" err="1">
                <a:latin typeface="Arial (Thân)"/>
              </a:rPr>
              <a:t>các</a:t>
            </a:r>
            <a:r>
              <a:rPr lang="en-US" b="1" dirty="0">
                <a:latin typeface="Arial (Thân)"/>
              </a:rPr>
              <a:t> </a:t>
            </a:r>
            <a:r>
              <a:rPr lang="en-US" b="1" dirty="0" err="1">
                <a:latin typeface="Arial (Thân)"/>
              </a:rPr>
              <a:t>tiểu</a:t>
            </a:r>
            <a:r>
              <a:rPr lang="en-US" b="1" dirty="0">
                <a:latin typeface="Arial (Thân)"/>
              </a:rPr>
              <a:t> </a:t>
            </a:r>
            <a:r>
              <a:rPr lang="en-US" b="1" dirty="0" err="1">
                <a:latin typeface="Arial (Thân)"/>
              </a:rPr>
              <a:t>vùng</a:t>
            </a:r>
            <a:r>
              <a:rPr lang="en-US" b="1" dirty="0">
                <a:latin typeface="Arial (Thân)"/>
              </a:rPr>
              <a:t> </a:t>
            </a:r>
            <a:r>
              <a:rPr lang="en-US" b="1" dirty="0" err="1">
                <a:latin typeface="Arial (Thân)"/>
              </a:rPr>
              <a:t>lại</a:t>
            </a:r>
            <a:r>
              <a:rPr lang="en-US" b="1" dirty="0">
                <a:latin typeface="Arial (Thân)"/>
              </a:rPr>
              <a:t> ta </a:t>
            </a:r>
            <a:r>
              <a:rPr lang="en-US" b="1" dirty="0" err="1">
                <a:latin typeface="Arial (Thân)"/>
              </a:rPr>
              <a:t>sẽ</a:t>
            </a:r>
            <a:r>
              <a:rPr lang="en-US" b="1" dirty="0">
                <a:latin typeface="Arial (Thân)"/>
              </a:rPr>
              <a:t> </a:t>
            </a:r>
            <a:r>
              <a:rPr lang="en-US" b="1" dirty="0" err="1">
                <a:latin typeface="Arial (Thân)"/>
              </a:rPr>
              <a:t>có</a:t>
            </a:r>
            <a:r>
              <a:rPr lang="en-US" b="1" dirty="0">
                <a:latin typeface="Arial (Thân)"/>
              </a:rPr>
              <a:t> 1 vector </a:t>
            </a:r>
            <a:r>
              <a:rPr lang="en-US" b="1" dirty="0" err="1">
                <a:latin typeface="Arial (Thân)"/>
              </a:rPr>
              <a:t>mô</a:t>
            </a:r>
            <a:r>
              <a:rPr lang="en-US" b="1" dirty="0">
                <a:latin typeface="Arial (Thân)"/>
              </a:rPr>
              <a:t> </a:t>
            </a:r>
            <a:r>
              <a:rPr lang="en-US" b="1" dirty="0" err="1">
                <a:latin typeface="Arial (Thân)"/>
              </a:rPr>
              <a:t>tả</a:t>
            </a:r>
            <a:r>
              <a:rPr lang="en-US" b="1" dirty="0">
                <a:latin typeface="Arial (Thân)"/>
              </a:rPr>
              <a:t> 64 </a:t>
            </a:r>
            <a:r>
              <a:rPr lang="en-US" b="1" dirty="0" err="1">
                <a:latin typeface="Arial (Thân)"/>
              </a:rPr>
              <a:t>chiều</a:t>
            </a:r>
            <a:r>
              <a:rPr lang="en-US" b="1" dirty="0">
                <a:latin typeface="Arial (Thân)"/>
              </a:rPr>
              <a:t>.</a:t>
            </a:r>
            <a:endParaRPr lang="en-US" dirty="0">
              <a:latin typeface="Arial (Thân)"/>
            </a:endParaRPr>
          </a:p>
          <a:p>
            <a:pPr marL="0" indent="0">
              <a:buNone/>
            </a:pPr>
            <a:endParaRPr lang="en-US" dirty="0">
              <a:latin typeface="Arial (Thân)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 (Thân)"/>
              <a:cs typeface="Arial" panose="020B0604020202020204" pitchFamily="34" charset="0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8CD6F497-2E6A-4BBC-BCCC-A2BB4EF8D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574" y="2396573"/>
            <a:ext cx="3810911" cy="27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18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728089-B34C-43B8-BAEC-84A5D808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I. Tìm hiểu đặc trưng SURF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12A52-B621-407C-A157-01556669E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1065625" cy="4804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 (Thân)"/>
                <a:cs typeface="Arial" panose="020B0604020202020204" pitchFamily="34" charset="0"/>
              </a:rPr>
              <a:t>2. </a:t>
            </a:r>
            <a:r>
              <a:rPr lang="en-US" b="1" dirty="0" err="1">
                <a:latin typeface="Arial (Thân)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 (Thân)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 (Thân)"/>
                <a:cs typeface="Arial" panose="020B0604020202020204" pitchFamily="34" charset="0"/>
              </a:rPr>
              <a:t>thuật</a:t>
            </a:r>
            <a:r>
              <a:rPr lang="en-US" b="1" dirty="0">
                <a:latin typeface="Arial (Thân)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 (Thân)"/>
                <a:cs typeface="Arial" panose="020B0604020202020204" pitchFamily="34" charset="0"/>
              </a:rPr>
              <a:t>toán</a:t>
            </a:r>
            <a:r>
              <a:rPr lang="en-US" b="1" dirty="0">
                <a:latin typeface="Arial (Thân)"/>
                <a:cs typeface="Arial" panose="020B0604020202020204" pitchFamily="34" charset="0"/>
              </a:rPr>
              <a:t> SURF </a:t>
            </a:r>
            <a:r>
              <a:rPr lang="en-US" b="1" dirty="0" err="1">
                <a:latin typeface="Arial (Thân)"/>
                <a:cs typeface="Arial" panose="020B0604020202020204" pitchFamily="34" charset="0"/>
              </a:rPr>
              <a:t>trên</a:t>
            </a:r>
            <a:r>
              <a:rPr lang="en-US" b="1" dirty="0">
                <a:latin typeface="Arial (Thân)"/>
                <a:cs typeface="Arial" panose="020B0604020202020204" pitchFamily="34" charset="0"/>
              </a:rPr>
              <a:t> MATLAB</a:t>
            </a:r>
          </a:p>
          <a:p>
            <a:pPr marL="0" indent="0">
              <a:buNone/>
            </a:pPr>
            <a:r>
              <a:rPr lang="en-US" dirty="0">
                <a:latin typeface="Arial (Thân)"/>
                <a:cs typeface="Arial" panose="020B0604020202020204" pitchFamily="34" charset="0"/>
              </a:rPr>
              <a:t>h.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keypoint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(matching)</a:t>
            </a:r>
            <a:endParaRPr lang="en-US" dirty="0">
              <a:latin typeface="Arial (Thân)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 (Thân)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vi-VN" dirty="0">
                <a:latin typeface="Arial (Thân)"/>
                <a:cs typeface="Arial" panose="020B0604020202020204" pitchFamily="34" charset="0"/>
              </a:rPr>
              <a:t>-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Tính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khoảng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cách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Euclid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giữa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các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điểm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hấp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dẫn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tìm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được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ở 2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ảnh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với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nhau. </a:t>
            </a:r>
          </a:p>
          <a:p>
            <a:pPr marL="0" indent="0">
              <a:buNone/>
            </a:pPr>
            <a:r>
              <a:rPr lang="vi-VN" dirty="0">
                <a:latin typeface="Arial (Thân)"/>
                <a:cs typeface="Arial" panose="020B0604020202020204" pitchFamily="34" charset="0"/>
              </a:rPr>
              <a:t>-</a:t>
            </a:r>
            <a:r>
              <a:rPr lang="en-US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Hiển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thị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20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điểm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khớp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 nhau </a:t>
            </a:r>
            <a:r>
              <a:rPr lang="vi-VN" dirty="0" err="1">
                <a:latin typeface="Arial (Thân)"/>
                <a:cs typeface="Arial" panose="020B0604020202020204" pitchFamily="34" charset="0"/>
              </a:rPr>
              <a:t>nhất</a:t>
            </a:r>
            <a:r>
              <a:rPr lang="vi-VN" dirty="0">
                <a:latin typeface="Arial (Thân)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Arial (Thân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44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5536"/>
            <a:ext cx="3733800" cy="1603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8F70263-7C4F-4FAA-AAAB-587E81BE1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095" y="1539081"/>
            <a:ext cx="69342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43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5536"/>
            <a:ext cx="3733800" cy="1603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719E041-54F8-413B-AF97-78258A484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2" y="1497910"/>
            <a:ext cx="74295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3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NỘI DUNG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753"/>
            <a:ext cx="10515600" cy="4975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SURF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SURF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SURF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MATLAB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895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5536"/>
            <a:ext cx="3733800" cy="1603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4E1FF6D-A7C4-4FBA-8355-6C0285F53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1690688"/>
            <a:ext cx="74485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50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5536"/>
            <a:ext cx="3733800" cy="1603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9D60F503-772E-4016-812F-74F3FF883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014" y="1891747"/>
            <a:ext cx="74199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29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>
                <a:latin typeface="Arial (Thân)"/>
              </a:rPr>
              <a:t>Sau </a:t>
            </a:r>
            <a:r>
              <a:rPr lang="vi-VN" dirty="0" err="1">
                <a:latin typeface="Arial (Thân)"/>
              </a:rPr>
              <a:t>một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thời</a:t>
            </a:r>
            <a:r>
              <a:rPr lang="vi-VN" dirty="0">
                <a:latin typeface="Arial (Thân)"/>
              </a:rPr>
              <a:t> gian </a:t>
            </a:r>
            <a:r>
              <a:rPr lang="vi-VN" dirty="0" err="1">
                <a:latin typeface="Arial (Thân)"/>
              </a:rPr>
              <a:t>tìm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hiểu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và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cài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đặt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thì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kết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quả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nhóm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đã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cài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đặt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thành</a:t>
            </a:r>
            <a:r>
              <a:rPr lang="vi-VN" dirty="0">
                <a:latin typeface="Arial (Thân)"/>
              </a:rPr>
              <a:t> công </a:t>
            </a:r>
            <a:r>
              <a:rPr lang="vi-VN" dirty="0" err="1">
                <a:latin typeface="Arial (Thân)"/>
              </a:rPr>
              <a:t>thuật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toán</a:t>
            </a:r>
            <a:r>
              <a:rPr lang="vi-VN" dirty="0">
                <a:latin typeface="Arial (Thân)"/>
              </a:rPr>
              <a:t> SURF. </a:t>
            </a:r>
            <a:r>
              <a:rPr lang="vi-VN" dirty="0" err="1">
                <a:latin typeface="Arial (Thân)"/>
              </a:rPr>
              <a:t>Kết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quả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khá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khả</a:t>
            </a:r>
            <a:r>
              <a:rPr lang="vi-VN" dirty="0">
                <a:latin typeface="Arial (Thân)"/>
              </a:rPr>
              <a:t> quan trong đa </a:t>
            </a:r>
            <a:r>
              <a:rPr lang="vi-VN" dirty="0" err="1">
                <a:latin typeface="Arial (Thân)"/>
              </a:rPr>
              <a:t>số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trường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hợp</a:t>
            </a:r>
            <a:r>
              <a:rPr lang="vi-VN" dirty="0">
                <a:latin typeface="Arial (Thân)"/>
              </a:rPr>
              <a:t>. Tuy nhiên do </a:t>
            </a:r>
            <a:r>
              <a:rPr lang="vi-VN" dirty="0" err="1">
                <a:latin typeface="Arial (Thân)"/>
              </a:rPr>
              <a:t>thời</a:t>
            </a:r>
            <a:r>
              <a:rPr lang="vi-VN" dirty="0">
                <a:latin typeface="Arial (Thân)"/>
              </a:rPr>
              <a:t> gian </a:t>
            </a:r>
            <a:r>
              <a:rPr lang="vi-VN" dirty="0" err="1">
                <a:latin typeface="Arial (Thân)"/>
              </a:rPr>
              <a:t>có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hạn</a:t>
            </a:r>
            <a:r>
              <a:rPr lang="vi-VN" dirty="0">
                <a:latin typeface="Arial (Thân)"/>
              </a:rPr>
              <a:t> nên </a:t>
            </a:r>
            <a:r>
              <a:rPr lang="vi-VN" dirty="0" err="1">
                <a:latin typeface="Arial (Thân)"/>
              </a:rPr>
              <a:t>còn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nhiều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thiếu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sót</a:t>
            </a:r>
            <a:r>
              <a:rPr lang="vi-VN" dirty="0">
                <a:latin typeface="Arial (Thân)"/>
              </a:rPr>
              <a:t>, </a:t>
            </a:r>
            <a:r>
              <a:rPr lang="vi-VN" dirty="0" err="1">
                <a:latin typeface="Arial (Thân)"/>
              </a:rPr>
              <a:t>đặc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biệt</a:t>
            </a:r>
            <a:r>
              <a:rPr lang="en-US" dirty="0">
                <a:latin typeface="Arial (Thân)"/>
              </a:rPr>
              <a:t> </a:t>
            </a:r>
            <a:r>
              <a:rPr lang="vi-VN" dirty="0">
                <a:latin typeface="Arial (Thân)"/>
              </a:rPr>
              <a:t>chưa xây </a:t>
            </a:r>
            <a:r>
              <a:rPr lang="vi-VN" dirty="0" err="1">
                <a:latin typeface="Arial (Thân)"/>
              </a:rPr>
              <a:t>dựng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được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ứng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dụng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hoàn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chỉnh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và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thực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tế</a:t>
            </a:r>
            <a:r>
              <a:rPr lang="vi-VN" dirty="0">
                <a:latin typeface="Arial (Thân)"/>
              </a:rPr>
              <a:t> </a:t>
            </a:r>
            <a:r>
              <a:rPr lang="vi-VN" dirty="0" err="1">
                <a:latin typeface="Arial (Thân)"/>
              </a:rPr>
              <a:t>nào</a:t>
            </a:r>
            <a:r>
              <a:rPr lang="en-US" dirty="0">
                <a:latin typeface="Arial (Thân)"/>
              </a:rPr>
              <a:t>. </a:t>
            </a:r>
            <a:r>
              <a:rPr lang="en-US" dirty="0" err="1">
                <a:latin typeface="Arial (Thân)"/>
              </a:rPr>
              <a:t>Nhóm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mong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nhận</a:t>
            </a:r>
            <a:r>
              <a:rPr lang="en-US" dirty="0">
                <a:latin typeface="Arial (Thân)"/>
              </a:rPr>
              <a:t> đ</a:t>
            </a:r>
            <a:r>
              <a:rPr lang="vi-VN" dirty="0">
                <a:latin typeface="Arial (Thân)"/>
              </a:rPr>
              <a:t>ư</a:t>
            </a:r>
            <a:r>
              <a:rPr lang="en-US" dirty="0" err="1">
                <a:latin typeface="Arial (Thân)"/>
              </a:rPr>
              <a:t>ợc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sự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đóng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góp</a:t>
            </a:r>
            <a:r>
              <a:rPr lang="en-US" dirty="0">
                <a:latin typeface="Arial (Thân)"/>
              </a:rPr>
              <a:t> ý </a:t>
            </a:r>
            <a:r>
              <a:rPr lang="en-US" dirty="0" err="1">
                <a:latin typeface="Arial (Thân)"/>
              </a:rPr>
              <a:t>kiến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từ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thầy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và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các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bạn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để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có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thể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cải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tiến</a:t>
            </a:r>
            <a:r>
              <a:rPr lang="en-US" dirty="0">
                <a:latin typeface="Arial (Thân)"/>
              </a:rPr>
              <a:t>, </a:t>
            </a:r>
            <a:r>
              <a:rPr lang="en-US" dirty="0" err="1">
                <a:latin typeface="Arial (Thân)"/>
              </a:rPr>
              <a:t>hoàn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thiện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hơn</a:t>
            </a:r>
            <a:endParaRPr lang="en-US" dirty="0">
              <a:latin typeface="Arial (Thân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54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 (Thân)"/>
                <a:cs typeface="Arial" panose="020B0604020202020204" pitchFamily="34" charset="0"/>
              </a:rPr>
              <a:t>1. An Analysis of the SURF Method </a:t>
            </a:r>
          </a:p>
          <a:p>
            <a:pPr marL="0" indent="0">
              <a:buNone/>
            </a:pPr>
            <a:r>
              <a:rPr lang="en-US" dirty="0">
                <a:latin typeface="Arial (Thân)"/>
                <a:cs typeface="Arial" panose="020B0604020202020204" pitchFamily="34" charset="0"/>
              </a:rPr>
              <a:t>link: </a:t>
            </a:r>
            <a:r>
              <a:rPr lang="en-US" dirty="0">
                <a:latin typeface="Arial (Thân)"/>
                <a:hlinkClick r:id="rId2"/>
              </a:rPr>
              <a:t>https://www.ipol.im/pub/art/2015/69/article_lr.pdf</a:t>
            </a:r>
            <a:endParaRPr lang="en-US" dirty="0">
              <a:latin typeface="Arial (Thân)"/>
            </a:endParaRPr>
          </a:p>
          <a:p>
            <a:pPr marL="0" indent="0">
              <a:buNone/>
            </a:pPr>
            <a:r>
              <a:rPr lang="en-US" dirty="0">
                <a:latin typeface="Arial (Thân)"/>
              </a:rPr>
              <a:t>2. Introduction to SURF </a:t>
            </a:r>
          </a:p>
          <a:p>
            <a:pPr marL="0" indent="0">
              <a:buNone/>
            </a:pPr>
            <a:r>
              <a:rPr lang="en-US" dirty="0">
                <a:latin typeface="Arial (Thân)"/>
              </a:rPr>
              <a:t>link: </a:t>
            </a:r>
            <a:r>
              <a:rPr lang="en-US" dirty="0">
                <a:hlinkClick r:id="rId3"/>
              </a:rPr>
              <a:t>https://medium.com/data-breach/introduction-to-surf-speeded-up-robust-features-c7396d6e7c4e</a:t>
            </a:r>
            <a:endParaRPr lang="en-US" dirty="0">
              <a:latin typeface="Arial (Thân)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Open SURF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US" dirty="0">
                <a:hlinkClick r:id="rId4"/>
              </a:rPr>
              <a:t>https://www.mathworks.com/matlabcentral/fileexchange/28300-opensurf-including-image-warp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062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0" kern="1200" cap="none" spc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THANKS FOR YOUR WATCHING!</a:t>
            </a:r>
          </a:p>
        </p:txBody>
      </p:sp>
    </p:spTree>
    <p:extLst>
      <p:ext uri="{BB962C8B-B14F-4D97-AF65-F5344CB8AC3E}">
        <p14:creationId xmlns:p14="http://schemas.microsoft.com/office/powerpoint/2010/main" val="196616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SURF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619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SURF</a:t>
            </a:r>
          </a:p>
          <a:p>
            <a:pPr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SURF (Speeded Up Robust Features)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vi-VN" dirty="0">
                <a:cs typeface="Arial" panose="020B0604020202020204" pitchFamily="34" charset="0"/>
              </a:rPr>
              <a:t>SURF </a:t>
            </a:r>
            <a:r>
              <a:rPr lang="vi-VN" dirty="0" err="1">
                <a:cs typeface="Arial" panose="020B0604020202020204" pitchFamily="34" charset="0"/>
              </a:rPr>
              <a:t>lần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đầu</a:t>
            </a:r>
            <a:r>
              <a:rPr lang="vi-VN" dirty="0">
                <a:cs typeface="Arial" panose="020B0604020202020204" pitchFamily="34" charset="0"/>
              </a:rPr>
              <a:t> tiên </a:t>
            </a:r>
            <a:r>
              <a:rPr lang="vi-VN" dirty="0" err="1">
                <a:cs typeface="Arial" panose="020B0604020202020204" pitchFamily="34" charset="0"/>
              </a:rPr>
              <a:t>được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xuất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bản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bởi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Herbert</a:t>
            </a:r>
            <a:r>
              <a:rPr lang="vi-VN" dirty="0">
                <a:cs typeface="Arial" panose="020B0604020202020204" pitchFamily="34" charset="0"/>
              </a:rPr>
              <a:t> Bay</a:t>
            </a:r>
            <a:endParaRPr lang="en-US" dirty="0"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SURF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(translation),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xoay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(rotation)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zoom-out (scaling)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460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B737922-8B3D-47C1-89C5-FEEF8BC118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SURF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C02560-5935-49CA-9FCE-E22F98D22BD8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11143130" cy="46961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SURF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MATLAB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(Integral images)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Hessian matrix-based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Scale-space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keypoints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keypoint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descriptor)  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keypoint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(matching)</a:t>
            </a:r>
          </a:p>
        </p:txBody>
      </p:sp>
    </p:spTree>
    <p:extLst>
      <p:ext uri="{BB962C8B-B14F-4D97-AF65-F5344CB8AC3E}">
        <p14:creationId xmlns:p14="http://schemas.microsoft.com/office/powerpoint/2010/main" val="222617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728089-B34C-43B8-BAEC-84A5D808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SURF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12A52-B621-407C-A157-01556669E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322"/>
            <a:ext cx="8405191" cy="47195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SURF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MATLAB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(Integral images)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pixel)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filter box.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vi-VN" dirty="0">
                <a:cs typeface="Arial" panose="020B0604020202020204" pitchFamily="34" charset="0"/>
              </a:rPr>
              <a:t>I_∑ (x) </a:t>
            </a:r>
            <a:r>
              <a:rPr lang="vi-VN" dirty="0" err="1">
                <a:cs typeface="Arial" panose="020B0604020202020204" pitchFamily="34" charset="0"/>
              </a:rPr>
              <a:t>tại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một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vị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trí</a:t>
            </a:r>
            <a:r>
              <a:rPr lang="vi-VN" dirty="0">
                <a:cs typeface="Arial" panose="020B0604020202020204" pitchFamily="34" charset="0"/>
              </a:rPr>
              <a:t> x = (x, y) ᵀ </a:t>
            </a:r>
            <a:r>
              <a:rPr lang="vi-VN" dirty="0" err="1">
                <a:cs typeface="Arial" panose="020B0604020202020204" pitchFamily="34" charset="0"/>
              </a:rPr>
              <a:t>biểu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thị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tổng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của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tất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cả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các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pixel</a:t>
            </a:r>
            <a:r>
              <a:rPr lang="vi-VN" dirty="0">
                <a:cs typeface="Arial" panose="020B0604020202020204" pitchFamily="34" charset="0"/>
              </a:rPr>
              <a:t> trong </a:t>
            </a:r>
            <a:r>
              <a:rPr lang="vi-VN" dirty="0" err="1">
                <a:cs typeface="Arial" panose="020B0604020202020204" pitchFamily="34" charset="0"/>
              </a:rPr>
              <a:t>hình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ảnh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đầu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vào</a:t>
            </a:r>
            <a:r>
              <a:rPr lang="vi-VN" dirty="0">
                <a:cs typeface="Arial" panose="020B0604020202020204" pitchFamily="34" charset="0"/>
              </a:rPr>
              <a:t> I trong </a:t>
            </a:r>
            <a:r>
              <a:rPr lang="vi-VN" dirty="0" err="1">
                <a:cs typeface="Arial" panose="020B0604020202020204" pitchFamily="34" charset="0"/>
              </a:rPr>
              <a:t>một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vùng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hình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chữ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nhật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được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tạo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bởi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gốc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và</a:t>
            </a:r>
            <a:r>
              <a:rPr lang="vi-VN" dirty="0">
                <a:cs typeface="Arial" panose="020B0604020202020204" pitchFamily="34" charset="0"/>
              </a:rPr>
              <a:t> x</a:t>
            </a:r>
            <a:r>
              <a:rPr lang="en-US" dirty="0"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38CDD4C2-7806-47C7-8AE1-BE2274CF6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863" y="3661805"/>
            <a:ext cx="3427604" cy="1258772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4D366A0-DFE6-41BC-85FF-EDC5AF54234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44851" y="3990386"/>
            <a:ext cx="3192780" cy="230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0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728089-B34C-43B8-BAEC-84A5D808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SURF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12A52-B621-407C-A157-01556669E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682"/>
            <a:ext cx="10726272" cy="469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SURF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MATLAB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Hessian matrix-based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/>
              <a:t>X = (x, y), ma </a:t>
            </a:r>
            <a:r>
              <a:rPr lang="vi-VN" dirty="0" err="1"/>
              <a:t>trận</a:t>
            </a:r>
            <a:r>
              <a:rPr lang="vi-VN" dirty="0"/>
              <a:t> </a:t>
            </a:r>
            <a:r>
              <a:rPr lang="vi-VN" dirty="0" err="1"/>
              <a:t>Hessian</a:t>
            </a:r>
            <a:r>
              <a:rPr lang="vi-VN" dirty="0"/>
              <a:t> H (x,</a:t>
            </a:r>
            <a:r>
              <a:rPr lang="el-GR" dirty="0"/>
              <a:t> σ</a:t>
            </a:r>
            <a:r>
              <a:rPr lang="vi-VN" dirty="0"/>
              <a:t>) t</a:t>
            </a:r>
            <a:r>
              <a:rPr lang="en-US" dirty="0" err="1"/>
              <a:t>ại</a:t>
            </a:r>
            <a:r>
              <a:rPr lang="vi-VN" dirty="0"/>
              <a:t> </a:t>
            </a:r>
            <a:r>
              <a:rPr lang="en-US" dirty="0"/>
              <a:t>X</a:t>
            </a:r>
            <a:r>
              <a:rPr lang="vi-VN" dirty="0"/>
              <a:t> ở </a:t>
            </a:r>
            <a:r>
              <a:rPr lang="vi-VN" dirty="0" err="1"/>
              <a:t>tỷ</a:t>
            </a:r>
            <a:r>
              <a:rPr lang="vi-VN" dirty="0"/>
              <a:t> </a:t>
            </a:r>
            <a:r>
              <a:rPr lang="vi-VN" dirty="0" err="1"/>
              <a:t>lệ</a:t>
            </a:r>
            <a:r>
              <a:rPr lang="vi-VN" dirty="0"/>
              <a:t> </a:t>
            </a:r>
            <a:r>
              <a:rPr lang="el-GR" dirty="0"/>
              <a:t>σ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 </a:t>
            </a:r>
            <a:r>
              <a:rPr lang="vi-VN" dirty="0" err="1"/>
              <a:t>Lxx</a:t>
            </a:r>
            <a:r>
              <a:rPr lang="vi-VN" dirty="0"/>
              <a:t> (</a:t>
            </a:r>
            <a:r>
              <a:rPr lang="en-US" dirty="0"/>
              <a:t>X</a:t>
            </a:r>
            <a:r>
              <a:rPr lang="vi-VN" dirty="0"/>
              <a:t>, </a:t>
            </a:r>
            <a:r>
              <a:rPr lang="el-GR" dirty="0"/>
              <a:t>σ)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chập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đạo</a:t>
            </a:r>
            <a:r>
              <a:rPr lang="vi-VN" dirty="0"/>
              <a:t> </a:t>
            </a:r>
            <a:r>
              <a:rPr lang="vi-VN" dirty="0" err="1"/>
              <a:t>hàm</a:t>
            </a:r>
            <a:r>
              <a:rPr lang="vi-VN" dirty="0"/>
              <a:t> </a:t>
            </a:r>
            <a:r>
              <a:rPr lang="vi-VN" dirty="0" err="1"/>
              <a:t>bậc</a:t>
            </a:r>
            <a:r>
              <a:rPr lang="vi-VN" dirty="0"/>
              <a:t> hai </a:t>
            </a:r>
            <a:r>
              <a:rPr lang="vi-VN" dirty="0" err="1"/>
              <a:t>Gaussian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en-US" dirty="0"/>
              <a:t>	       </a:t>
            </a:r>
            <a:r>
              <a:rPr lang="vi-VN" dirty="0" err="1"/>
              <a:t>ảnh</a:t>
            </a:r>
            <a:r>
              <a:rPr lang="vi-VN" dirty="0"/>
              <a:t> I ở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en-US" dirty="0"/>
              <a:t>X.</a:t>
            </a:r>
            <a:r>
              <a:rPr lang="vi-VN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vi-VN" dirty="0"/>
              <a:t>ương </a:t>
            </a:r>
            <a:r>
              <a:rPr lang="vi-VN" dirty="0" err="1"/>
              <a:t>tự</a:t>
            </a:r>
            <a:r>
              <a:rPr lang="en-US" dirty="0"/>
              <a:t>: </a:t>
            </a:r>
            <a:r>
              <a:rPr lang="vi-VN" dirty="0" err="1"/>
              <a:t>Lxy</a:t>
            </a:r>
            <a:r>
              <a:rPr lang="vi-VN" dirty="0"/>
              <a:t> (</a:t>
            </a:r>
            <a:r>
              <a:rPr lang="en-US" dirty="0"/>
              <a:t>X</a:t>
            </a:r>
            <a:r>
              <a:rPr lang="vi-VN" dirty="0"/>
              <a:t>,</a:t>
            </a:r>
            <a:r>
              <a:rPr lang="el-GR" dirty="0"/>
              <a:t> σ</a:t>
            </a:r>
            <a:r>
              <a:rPr lang="vi-VN" dirty="0"/>
              <a:t>)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Lyy</a:t>
            </a:r>
            <a:r>
              <a:rPr lang="vi-VN" dirty="0"/>
              <a:t> (</a:t>
            </a:r>
            <a:r>
              <a:rPr lang="en-US" dirty="0"/>
              <a:t>X</a:t>
            </a:r>
            <a:r>
              <a:rPr lang="vi-VN" dirty="0"/>
              <a:t>,</a:t>
            </a:r>
            <a:r>
              <a:rPr lang="el-GR" dirty="0"/>
              <a:t> σ</a:t>
            </a:r>
            <a:r>
              <a:rPr lang="vi-VN" dirty="0"/>
              <a:t>)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E426A07F-52AC-4C86-9ECD-5761AF0C2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3389806"/>
            <a:ext cx="40957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728089-B34C-43B8-BAEC-84A5D808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SURF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12A52-B621-407C-A157-01556669E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682"/>
            <a:ext cx="10726272" cy="469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SURF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MATLAB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Hessian matrix-based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vi-VN" dirty="0" err="1">
                <a:cs typeface="Arial" panose="020B0604020202020204" pitchFamily="34" charset="0"/>
              </a:rPr>
              <a:t>Để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tính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toán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det(H)</a:t>
            </a:r>
            <a:r>
              <a:rPr lang="vi-VN" dirty="0">
                <a:cs typeface="Arial" panose="020B0604020202020204" pitchFamily="34" charset="0"/>
              </a:rPr>
              <a:t>, </a:t>
            </a:r>
            <a:r>
              <a:rPr lang="vi-VN" dirty="0" err="1">
                <a:cs typeface="Arial" panose="020B0604020202020204" pitchFamily="34" charset="0"/>
              </a:rPr>
              <a:t>trước</a:t>
            </a:r>
            <a:r>
              <a:rPr lang="vi-VN" dirty="0">
                <a:cs typeface="Arial" panose="020B0604020202020204" pitchFamily="34" charset="0"/>
              </a:rPr>
              <a:t> tiên </a:t>
            </a:r>
            <a:r>
              <a:rPr lang="vi-VN" dirty="0" err="1">
                <a:cs typeface="Arial" panose="020B0604020202020204" pitchFamily="34" charset="0"/>
              </a:rPr>
              <a:t>chúng</a:t>
            </a:r>
            <a:r>
              <a:rPr lang="vi-VN" dirty="0">
                <a:cs typeface="Arial" panose="020B0604020202020204" pitchFamily="34" charset="0"/>
              </a:rPr>
              <a:t> ta </a:t>
            </a:r>
            <a:r>
              <a:rPr lang="vi-VN" dirty="0" err="1">
                <a:cs typeface="Arial" panose="020B0604020202020204" pitchFamily="34" charset="0"/>
              </a:rPr>
              <a:t>cần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áp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dụng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tích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chập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với</a:t>
            </a:r>
            <a:r>
              <a:rPr lang="vi-VN" dirty="0">
                <a:cs typeface="Arial" panose="020B0604020202020204" pitchFamily="34" charset="0"/>
              </a:rPr>
              <a:t> nhân </a:t>
            </a:r>
            <a:r>
              <a:rPr lang="vi-VN" dirty="0" err="1">
                <a:cs typeface="Arial" panose="020B0604020202020204" pitchFamily="34" charset="0"/>
              </a:rPr>
              <a:t>Gaussian</a:t>
            </a:r>
            <a:r>
              <a:rPr lang="vi-VN" dirty="0">
                <a:cs typeface="Arial" panose="020B0604020202020204" pitchFamily="34" charset="0"/>
              </a:rPr>
              <a:t>, sau </a:t>
            </a:r>
            <a:r>
              <a:rPr lang="vi-VN" dirty="0" err="1">
                <a:cs typeface="Arial" panose="020B0604020202020204" pitchFamily="34" charset="0"/>
              </a:rPr>
              <a:t>đó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là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đạo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hàm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bậc</a:t>
            </a:r>
            <a:r>
              <a:rPr lang="vi-VN" dirty="0">
                <a:cs typeface="Arial" panose="020B0604020202020204" pitchFamily="34" charset="0"/>
              </a:rPr>
              <a:t> hai</a:t>
            </a:r>
            <a:r>
              <a:rPr lang="en-US" dirty="0"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vi-VN" dirty="0">
                <a:cs typeface="Arial" panose="020B0604020202020204" pitchFamily="34" charset="0"/>
              </a:rPr>
              <a:t>SURF </a:t>
            </a:r>
            <a:r>
              <a:rPr lang="vi-VN" dirty="0" err="1">
                <a:cs typeface="Arial" panose="020B0604020202020204" pitchFamily="34" charset="0"/>
              </a:rPr>
              <a:t>đẩy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giá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trị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gần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đúng</a:t>
            </a:r>
            <a:r>
              <a:rPr lang="vi-VN" dirty="0">
                <a:cs typeface="Arial" panose="020B0604020202020204" pitchFamily="34" charset="0"/>
              </a:rPr>
              <a:t> (</a:t>
            </a:r>
            <a:r>
              <a:rPr lang="vi-VN" dirty="0" err="1">
                <a:cs typeface="Arial" panose="020B0604020202020204" pitchFamily="34" charset="0"/>
              </a:rPr>
              <a:t>cả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tích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chập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và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đạo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hàm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bậc</a:t>
            </a:r>
            <a:r>
              <a:rPr lang="vi-VN" dirty="0">
                <a:cs typeface="Arial" panose="020B0604020202020204" pitchFamily="34" charset="0"/>
              </a:rPr>
              <a:t> hai)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bằng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bộ</a:t>
            </a:r>
            <a:r>
              <a:rPr lang="en-US" dirty="0">
                <a:cs typeface="Arial" panose="020B0604020202020204" pitchFamily="34" charset="0"/>
              </a:rPr>
              <a:t> filter box =&gt; chi </a:t>
            </a:r>
            <a:r>
              <a:rPr lang="en-US" dirty="0" err="1">
                <a:cs typeface="Arial" panose="020B0604020202020204" pitchFamily="34" charset="0"/>
              </a:rPr>
              <a:t>phí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thấp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với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việc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sử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dụng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hình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ảnh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tích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chập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độc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lập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với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kích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cs typeface="Arial" panose="020B0604020202020204" pitchFamily="34" charset="0"/>
              </a:rPr>
              <a:t>ớc</a:t>
            </a:r>
            <a:r>
              <a:rPr lang="en-US" dirty="0">
                <a:cs typeface="Arial" panose="020B0604020202020204" pitchFamily="34" charset="0"/>
              </a:rPr>
              <a:t> (</a:t>
            </a:r>
            <a:r>
              <a:rPr lang="en-US" dirty="0" err="1">
                <a:cs typeface="Arial" panose="020B0604020202020204" pitchFamily="34" charset="0"/>
              </a:rPr>
              <a:t>một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phần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lý</a:t>
            </a:r>
            <a:r>
              <a:rPr lang="en-US" dirty="0">
                <a:cs typeface="Arial" panose="020B0604020202020204" pitchFamily="34" charset="0"/>
              </a:rPr>
              <a:t> do SURF </a:t>
            </a:r>
            <a:r>
              <a:rPr lang="en-US" dirty="0" err="1">
                <a:cs typeface="Arial" panose="020B0604020202020204" pitchFamily="34" charset="0"/>
              </a:rPr>
              <a:t>nhanh</a:t>
            </a:r>
            <a:r>
              <a:rPr lang="en-US" dirty="0"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893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728089-B34C-43B8-BAEC-84A5D808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I. Tìm hiểu đặc trưng SURF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12A52-B621-407C-A157-01556669E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426"/>
            <a:ext cx="10782670" cy="5172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SURF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MATLAB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Hessian matrix-based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Lxx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Lyy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Lxy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Dxx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Dyy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Dxy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=&gt; det(H)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CDA25362-8255-4DE4-9E10-D91A07DDD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332" y="2236200"/>
            <a:ext cx="6373468" cy="2127077"/>
          </a:xfrm>
          <a:prstGeom prst="rect">
            <a:avLst/>
          </a:prstGeom>
        </p:spPr>
      </p:pic>
      <p:pic>
        <p:nvPicPr>
          <p:cNvPr id="12" name="Picture 15">
            <a:extLst>
              <a:ext uri="{FF2B5EF4-FFF2-40B4-BE49-F238E27FC236}">
                <a16:creationId xmlns:a16="http://schemas.microsoft.com/office/drawing/2014/main" id="{A2F03C03-137A-43D4-A981-512788E997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463" y="5057388"/>
            <a:ext cx="3971345" cy="1353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6134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728089-B34C-43B8-BAEC-84A5D808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I. Tìm hiểu đặc trưng SURF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12A52-B621-407C-A157-01556669E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426"/>
            <a:ext cx="10782670" cy="5172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SURF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MATLAB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Scale-space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92BE426C-0F47-4CAD-BD51-4E42B99B72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78" y="2461597"/>
            <a:ext cx="6361043" cy="35813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496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652C044634FC468416A5C1E28161B8" ma:contentTypeVersion="10" ma:contentTypeDescription="Create a new document." ma:contentTypeScope="" ma:versionID="b6b65c312d3ed0251d4dcf0fe9eb8e00">
  <xsd:schema xmlns:xsd="http://www.w3.org/2001/XMLSchema" xmlns:xs="http://www.w3.org/2001/XMLSchema" xmlns:p="http://schemas.microsoft.com/office/2006/metadata/properties" xmlns:ns3="d2f174b4-db0d-428a-818d-04ce8a3a58b1" xmlns:ns4="ad3d5f10-4fab-4665-9b73-e2492789c89a" targetNamespace="http://schemas.microsoft.com/office/2006/metadata/properties" ma:root="true" ma:fieldsID="a964b8ae115d1def655c242b7be0f2fe" ns3:_="" ns4:_="">
    <xsd:import namespace="d2f174b4-db0d-428a-818d-04ce8a3a58b1"/>
    <xsd:import namespace="ad3d5f10-4fab-4665-9b73-e2492789c89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f174b4-db0d-428a-818d-04ce8a3a58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3d5f10-4fab-4665-9b73-e2492789c89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DE23C8-E020-4C50-9A99-A8492CA12D61}">
  <ds:schemaRefs>
    <ds:schemaRef ds:uri="http://schemas.openxmlformats.org/package/2006/metadata/core-properties"/>
    <ds:schemaRef ds:uri="d2f174b4-db0d-428a-818d-04ce8a3a58b1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ad3d5f10-4fab-4665-9b73-e2492789c89a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2B7EBA8-9633-4B6B-A881-2B1A254AD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f174b4-db0d-428a-818d-04ce8a3a58b1"/>
    <ds:schemaRef ds:uri="ad3d5f10-4fab-4665-9b73-e2492789c8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3E3CE3-48F6-4081-B1DB-2C409B7063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1431</Words>
  <Application>Microsoft Office PowerPoint</Application>
  <PresentationFormat>Màn hình rộng</PresentationFormat>
  <Paragraphs>130</Paragraphs>
  <Slides>24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24</vt:i4>
      </vt:variant>
    </vt:vector>
  </HeadingPairs>
  <TitlesOfParts>
    <vt:vector size="29" baseType="lpstr">
      <vt:lpstr>Arial</vt:lpstr>
      <vt:lpstr>Arial (Thân)</vt:lpstr>
      <vt:lpstr>Calibri</vt:lpstr>
      <vt:lpstr>Calibri Light</vt:lpstr>
      <vt:lpstr>Office Theme</vt:lpstr>
      <vt:lpstr>TÌM HIỂU ĐẶC TRƯNG SURF</vt:lpstr>
      <vt:lpstr>NỘI DUNG </vt:lpstr>
      <vt:lpstr>I. Tìm hiểu đặc trưng SURF</vt:lpstr>
      <vt:lpstr>Bản trình bày PowerPoint</vt:lpstr>
      <vt:lpstr>I. Tìm hiểu đặc trưng SURF</vt:lpstr>
      <vt:lpstr>I. Tìm hiểu đặc trưng SURF</vt:lpstr>
      <vt:lpstr>I. Tìm hiểu đặc trưng SURF</vt:lpstr>
      <vt:lpstr>I. Tìm hiểu đặc trưng SURF</vt:lpstr>
      <vt:lpstr>I. Tìm hiểu đặc trưng SURF</vt:lpstr>
      <vt:lpstr>I. Tìm hiểu đặc trưng SURF</vt:lpstr>
      <vt:lpstr>I. Tìm hiểu đặc trưng SURF</vt:lpstr>
      <vt:lpstr>I. Tìm hiểu đặc trưng SURF</vt:lpstr>
      <vt:lpstr>I. Tìm hiểu đặc trưng SURF</vt:lpstr>
      <vt:lpstr>I. Tìm hiểu đặc trưng SURF</vt:lpstr>
      <vt:lpstr>I. Tìm hiểu đặc trưng SURF</vt:lpstr>
      <vt:lpstr>I. Tìm hiểu đặc trưng SURF</vt:lpstr>
      <vt:lpstr>I. Tìm hiểu đặc trưng SURF</vt:lpstr>
      <vt:lpstr>I. Tìm hiểu đặc trưng SURF</vt:lpstr>
      <vt:lpstr>I. Tìm hiểu đặc trưng SURF</vt:lpstr>
      <vt:lpstr>I. Tìm hiểu đặc trưng SURF</vt:lpstr>
      <vt:lpstr>I. Tìm hiểu đặc trưng SURF</vt:lpstr>
      <vt:lpstr>II. Kết luận</vt:lpstr>
      <vt:lpstr>III. Tài liệu tham khảo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ĐẶC TRƯNG SIFT VÀ ĐẶC TRƯNG SURF</dc:title>
  <dc:creator>Nguyen Thi Oanh 20163103</dc:creator>
  <cp:lastModifiedBy>Nguyen Thi Oanh 20163103</cp:lastModifiedBy>
  <cp:revision>10</cp:revision>
  <dcterms:created xsi:type="dcterms:W3CDTF">2020-07-07T13:06:23Z</dcterms:created>
  <dcterms:modified xsi:type="dcterms:W3CDTF">2020-07-09T04:04:50Z</dcterms:modified>
</cp:coreProperties>
</file>