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11f0ddf56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11f0ddf56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11f0ddf5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11f0ddf5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11f0ddf5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11f0ddf5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11f0ddf5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11f0ddf5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11f0ddf56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11f0ddf56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11f0ddf56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11f0ddf56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11f0ddf5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11f0ddf5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11f0ddf5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11f0ddf5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11f0ddf56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11f0ddf56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11f0ddf56_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11f0ddf56_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11f0ddf5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11f0ddf5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11f0ddf56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11f0ddf56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11f0ddf5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11f0ddf5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11f0ddf5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11f0ddf5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11f0ddf5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11f0ddf5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11f0ddf5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11f0ddf5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11f0ddf5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11f0ddf5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11f0ddf5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11f0ddf5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11f0ddf5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11f0ddf5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11f0ddf5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11f0ddf5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11f0ddf56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11f0ddf56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11f0ddf5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11f0ddf5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11f0ddf5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11f0ddf5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11f0ddf56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11f0ddf56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11f0ddf5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11f0ddf5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11f0ddf5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11f0ddf5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11f0ddf5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11f0ddf5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11f0ddf5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11f0ddf5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11f0ddf5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11f0ddf5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11f0ddf5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11f0ddf5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vi">
                <a:solidFill>
                  <a:schemeClr val="dk2"/>
                </a:solidFill>
                <a:latin typeface="Times New Roman"/>
                <a:ea typeface="Times New Roman"/>
                <a:cs typeface="Times New Roman"/>
                <a:sym typeface="Times New Roman"/>
              </a:rPr>
              <a:t>Báo cáo đề tài cuối kì</a:t>
            </a:r>
            <a:br>
              <a:rPr b="1" lang="vi">
                <a:solidFill>
                  <a:schemeClr val="dk2"/>
                </a:solidFill>
                <a:latin typeface="Times New Roman"/>
                <a:ea typeface="Times New Roman"/>
                <a:cs typeface="Times New Roman"/>
                <a:sym typeface="Times New Roman"/>
              </a:rPr>
            </a:br>
            <a:r>
              <a:rPr b="1" lang="vi">
                <a:solidFill>
                  <a:schemeClr val="dk2"/>
                </a:solidFill>
                <a:latin typeface="Times New Roman"/>
                <a:ea typeface="Times New Roman"/>
                <a:cs typeface="Times New Roman"/>
                <a:sym typeface="Times New Roman"/>
              </a:rPr>
              <a:t>Môn học</a:t>
            </a:r>
            <a:endParaRPr b="1">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vi">
                <a:solidFill>
                  <a:schemeClr val="dk2"/>
                </a:solidFill>
                <a:latin typeface="Times New Roman"/>
                <a:ea typeface="Times New Roman"/>
                <a:cs typeface="Times New Roman"/>
                <a:sym typeface="Times New Roman"/>
              </a:rPr>
              <a:t>ĐIỆN TOÁN ĐÁM MÂY</a:t>
            </a:r>
            <a:endParaRPr b="1">
              <a:solidFill>
                <a:schemeClr val="dk2"/>
              </a:solidFill>
              <a:latin typeface="Times New Roman"/>
              <a:ea typeface="Times New Roman"/>
              <a:cs typeface="Times New Roman"/>
              <a:sym typeface="Times New Roman"/>
            </a:endParaRPr>
          </a:p>
        </p:txBody>
      </p:sp>
      <p:sp>
        <p:nvSpPr>
          <p:cNvPr id="129" name="Google Shape;129;p13"/>
          <p:cNvSpPr txBox="1"/>
          <p:nvPr>
            <p:ph idx="1" type="subTitle"/>
          </p:nvPr>
        </p:nvSpPr>
        <p:spPr>
          <a:xfrm>
            <a:off x="3579550" y="3477283"/>
            <a:ext cx="5361300" cy="52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vi">
                <a:solidFill>
                  <a:schemeClr val="dk2"/>
                </a:solidFill>
                <a:latin typeface="Times New Roman"/>
                <a:ea typeface="Times New Roman"/>
                <a:cs typeface="Times New Roman"/>
                <a:sym typeface="Times New Roman"/>
              </a:rPr>
              <a:t>GV HƯỚNG DẪN: ThS.Huỳnh Xuân Phụng</a:t>
            </a:r>
            <a:endParaRPr b="1">
              <a:solidFill>
                <a:schemeClr val="dk2"/>
              </a:solidFill>
              <a:latin typeface="Times New Roman"/>
              <a:ea typeface="Times New Roman"/>
              <a:cs typeface="Times New Roman"/>
              <a:sym typeface="Times New Roman"/>
            </a:endParaRPr>
          </a:p>
        </p:txBody>
      </p:sp>
      <p:sp>
        <p:nvSpPr>
          <p:cNvPr id="130" name="Google Shape;130;p13"/>
          <p:cNvSpPr txBox="1"/>
          <p:nvPr/>
        </p:nvSpPr>
        <p:spPr>
          <a:xfrm>
            <a:off x="2127800" y="243700"/>
            <a:ext cx="50922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1700">
                <a:latin typeface="Times New Roman"/>
                <a:ea typeface="Times New Roman"/>
                <a:cs typeface="Times New Roman"/>
                <a:sym typeface="Times New Roman"/>
              </a:rPr>
              <a:t>Bộ Giáo Dục Và Đào Tạo</a:t>
            </a:r>
            <a:endParaRPr b="1" sz="1700">
              <a:latin typeface="Times New Roman"/>
              <a:ea typeface="Times New Roman"/>
              <a:cs typeface="Times New Roman"/>
              <a:sym typeface="Times New Roman"/>
            </a:endParaRPr>
          </a:p>
          <a:p>
            <a:pPr indent="0" lvl="0" marL="0" rtl="0" algn="ctr">
              <a:spcBef>
                <a:spcPts val="0"/>
              </a:spcBef>
              <a:spcAft>
                <a:spcPts val="0"/>
              </a:spcAft>
              <a:buNone/>
            </a:pPr>
            <a:r>
              <a:rPr b="1" lang="vi" sz="1700">
                <a:latin typeface="Times New Roman"/>
                <a:ea typeface="Times New Roman"/>
                <a:cs typeface="Times New Roman"/>
                <a:sym typeface="Times New Roman"/>
              </a:rPr>
              <a:t>Trường Đại học Sư phạm Kỹ Thuật TP.HCM</a:t>
            </a:r>
            <a:endParaRPr b="1" sz="1700">
              <a:latin typeface="Times New Roman"/>
              <a:ea typeface="Times New Roman"/>
              <a:cs typeface="Times New Roman"/>
              <a:sym typeface="Times New Roman"/>
            </a:endParaRPr>
          </a:p>
          <a:p>
            <a:pPr indent="0" lvl="0" marL="0" rtl="0" algn="ctr">
              <a:spcBef>
                <a:spcPts val="0"/>
              </a:spcBef>
              <a:spcAft>
                <a:spcPts val="0"/>
              </a:spcAft>
              <a:buNone/>
            </a:pPr>
            <a:r>
              <a:rPr b="1" lang="vi" sz="1700">
                <a:latin typeface="Times New Roman"/>
                <a:ea typeface="Times New Roman"/>
                <a:cs typeface="Times New Roman"/>
                <a:sym typeface="Times New Roman"/>
              </a:rPr>
              <a:t>Khoa Công Nghệ Thông Tin</a:t>
            </a:r>
            <a:endParaRPr b="1" sz="1700">
              <a:latin typeface="Times New Roman"/>
              <a:ea typeface="Times New Roman"/>
              <a:cs typeface="Times New Roman"/>
              <a:sym typeface="Times New Roman"/>
            </a:endParaRPr>
          </a:p>
        </p:txBody>
      </p:sp>
      <p:pic>
        <p:nvPicPr>
          <p:cNvPr id="131" name="Google Shape;131;p13"/>
          <p:cNvPicPr preferRelativeResize="0"/>
          <p:nvPr/>
        </p:nvPicPr>
        <p:blipFill>
          <a:blip r:embed="rId3">
            <a:alphaModFix/>
          </a:blip>
          <a:stretch>
            <a:fillRect/>
          </a:stretch>
        </p:blipFill>
        <p:spPr>
          <a:xfrm>
            <a:off x="7337750" y="243700"/>
            <a:ext cx="801550" cy="783875"/>
          </a:xfrm>
          <a:prstGeom prst="rect">
            <a:avLst/>
          </a:prstGeom>
          <a:noFill/>
          <a:ln>
            <a:noFill/>
          </a:ln>
        </p:spPr>
      </p:pic>
      <p:pic>
        <p:nvPicPr>
          <p:cNvPr id="132" name="Google Shape;132;p13"/>
          <p:cNvPicPr preferRelativeResize="0"/>
          <p:nvPr/>
        </p:nvPicPr>
        <p:blipFill>
          <a:blip r:embed="rId4">
            <a:alphaModFix/>
          </a:blip>
          <a:stretch>
            <a:fillRect/>
          </a:stretch>
        </p:blipFill>
        <p:spPr>
          <a:xfrm>
            <a:off x="8139300" y="243700"/>
            <a:ext cx="801550" cy="78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176225"/>
            <a:ext cx="7505700" cy="55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sz="2644">
                <a:solidFill>
                  <a:srgbClr val="000000"/>
                </a:solidFill>
                <a:latin typeface="Times New Roman"/>
                <a:ea typeface="Times New Roman"/>
                <a:cs typeface="Times New Roman"/>
                <a:sym typeface="Times New Roman"/>
              </a:rPr>
              <a:t>Kiểm tra các live node</a:t>
            </a:r>
            <a:endParaRPr sz="4244">
              <a:latin typeface="Times New Roman"/>
              <a:ea typeface="Times New Roman"/>
              <a:cs typeface="Times New Roman"/>
              <a:sym typeface="Times New Roman"/>
            </a:endParaRPr>
          </a:p>
        </p:txBody>
      </p:sp>
      <p:pic>
        <p:nvPicPr>
          <p:cNvPr id="187" name="Google Shape;187;p22"/>
          <p:cNvPicPr preferRelativeResize="0"/>
          <p:nvPr/>
        </p:nvPicPr>
        <p:blipFill>
          <a:blip r:embed="rId3">
            <a:alphaModFix/>
          </a:blip>
          <a:stretch>
            <a:fillRect/>
          </a:stretch>
        </p:blipFill>
        <p:spPr>
          <a:xfrm>
            <a:off x="1794375" y="616975"/>
            <a:ext cx="3737040" cy="410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217100"/>
            <a:ext cx="7505700" cy="488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vi" sz="1300">
                <a:solidFill>
                  <a:srgbClr val="000000"/>
                </a:solidFill>
                <a:latin typeface="Times New Roman"/>
                <a:ea typeface="Times New Roman"/>
                <a:cs typeface="Times New Roman"/>
                <a:sym typeface="Times New Roman"/>
              </a:rPr>
              <a:t> </a:t>
            </a:r>
            <a:r>
              <a:rPr b="1" lang="vi" sz="2000">
                <a:solidFill>
                  <a:srgbClr val="000000"/>
                </a:solidFill>
                <a:latin typeface="Times New Roman"/>
                <a:ea typeface="Times New Roman"/>
                <a:cs typeface="Times New Roman"/>
                <a:sym typeface="Times New Roman"/>
              </a:rPr>
              <a:t>Tải và cài đặt, cấu hình Hive</a:t>
            </a:r>
            <a:endParaRPr b="1" sz="200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b="1" sz="2360">
              <a:solidFill>
                <a:srgbClr val="000000"/>
              </a:solidFill>
              <a:latin typeface="Times New Roman"/>
              <a:ea typeface="Times New Roman"/>
              <a:cs typeface="Times New Roman"/>
              <a:sym typeface="Times New Roman"/>
            </a:endParaRPr>
          </a:p>
        </p:txBody>
      </p:sp>
      <p:pic>
        <p:nvPicPr>
          <p:cNvPr id="193" name="Google Shape;193;p23"/>
          <p:cNvPicPr preferRelativeResize="0"/>
          <p:nvPr/>
        </p:nvPicPr>
        <p:blipFill>
          <a:blip r:embed="rId3">
            <a:alphaModFix/>
          </a:blip>
          <a:stretch>
            <a:fillRect/>
          </a:stretch>
        </p:blipFill>
        <p:spPr>
          <a:xfrm>
            <a:off x="468175" y="1278925"/>
            <a:ext cx="8092626" cy="173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3927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vi" sz="1770">
                <a:solidFill>
                  <a:srgbClr val="000000"/>
                </a:solidFill>
                <a:latin typeface="Times New Roman"/>
                <a:ea typeface="Times New Roman"/>
                <a:cs typeface="Times New Roman"/>
                <a:sym typeface="Times New Roman"/>
              </a:rPr>
              <a:t> </a:t>
            </a:r>
            <a:r>
              <a:rPr b="1" lang="vi" sz="2400">
                <a:solidFill>
                  <a:srgbClr val="000000"/>
                </a:solidFill>
                <a:latin typeface="Times New Roman"/>
                <a:ea typeface="Times New Roman"/>
                <a:cs typeface="Times New Roman"/>
                <a:sym typeface="Times New Roman"/>
              </a:rPr>
              <a:t>Tải và cài đặt, cấu hình Apache Derby</a:t>
            </a:r>
            <a:endParaRPr b="1" sz="2400">
              <a:solidFill>
                <a:srgbClr val="000000"/>
              </a:solidFill>
              <a:latin typeface="Times New Roman"/>
              <a:ea typeface="Times New Roman"/>
              <a:cs typeface="Times New Roman"/>
              <a:sym typeface="Times New Roman"/>
            </a:endParaRPr>
          </a:p>
          <a:p>
            <a:pPr indent="0" lvl="0" marL="0" rtl="0" algn="l">
              <a:spcBef>
                <a:spcPts val="1200"/>
              </a:spcBef>
              <a:spcAft>
                <a:spcPts val="0"/>
              </a:spcAft>
              <a:buClr>
                <a:srgbClr val="000000"/>
              </a:buClr>
              <a:buSzPts val="891"/>
              <a:buFont typeface="Arial"/>
              <a:buNone/>
            </a:pPr>
            <a:r>
              <a:t/>
            </a:r>
            <a:endParaRPr b="1" sz="2724">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990"/>
              <a:buNone/>
            </a:pPr>
            <a:r>
              <a:t/>
            </a:r>
            <a:endParaRPr b="1" sz="2130">
              <a:solidFill>
                <a:srgbClr val="000000"/>
              </a:solidFill>
              <a:latin typeface="Times New Roman"/>
              <a:ea typeface="Times New Roman"/>
              <a:cs typeface="Times New Roman"/>
              <a:sym typeface="Times New Roman"/>
            </a:endParaRPr>
          </a:p>
        </p:txBody>
      </p:sp>
      <p:sp>
        <p:nvSpPr>
          <p:cNvPr id="199" name="Google Shape;19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4"/>
          <p:cNvPicPr preferRelativeResize="0"/>
          <p:nvPr/>
        </p:nvPicPr>
        <p:blipFill>
          <a:blip r:embed="rId3">
            <a:alphaModFix/>
          </a:blip>
          <a:stretch>
            <a:fillRect/>
          </a:stretch>
        </p:blipFill>
        <p:spPr>
          <a:xfrm>
            <a:off x="819150" y="1347300"/>
            <a:ext cx="7505700" cy="309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755025" y="242750"/>
            <a:ext cx="7505700" cy="46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b="1" lang="vi" sz="2160">
                <a:solidFill>
                  <a:srgbClr val="000000"/>
                </a:solidFill>
                <a:latin typeface="Times New Roman"/>
                <a:ea typeface="Times New Roman"/>
                <a:cs typeface="Times New Roman"/>
                <a:sym typeface="Times New Roman"/>
              </a:rPr>
              <a:t>Tạo thư mục để lưu Metastore</a:t>
            </a:r>
            <a:endParaRPr sz="3600"/>
          </a:p>
        </p:txBody>
      </p:sp>
      <p:pic>
        <p:nvPicPr>
          <p:cNvPr id="206" name="Google Shape;206;p25"/>
          <p:cNvPicPr preferRelativeResize="0"/>
          <p:nvPr/>
        </p:nvPicPr>
        <p:blipFill>
          <a:blip r:embed="rId3">
            <a:alphaModFix/>
          </a:blip>
          <a:stretch>
            <a:fillRect/>
          </a:stretch>
        </p:blipFill>
        <p:spPr>
          <a:xfrm>
            <a:off x="755025" y="705350"/>
            <a:ext cx="7569825" cy="1285375"/>
          </a:xfrm>
          <a:prstGeom prst="rect">
            <a:avLst/>
          </a:prstGeom>
          <a:noFill/>
          <a:ln>
            <a:noFill/>
          </a:ln>
        </p:spPr>
      </p:pic>
      <p:pic>
        <p:nvPicPr>
          <p:cNvPr id="207" name="Google Shape;207;p25"/>
          <p:cNvPicPr preferRelativeResize="0"/>
          <p:nvPr/>
        </p:nvPicPr>
        <p:blipFill>
          <a:blip r:embed="rId4">
            <a:alphaModFix/>
          </a:blip>
          <a:stretch>
            <a:fillRect/>
          </a:stretch>
        </p:blipFill>
        <p:spPr>
          <a:xfrm>
            <a:off x="755025" y="2324225"/>
            <a:ext cx="7569825" cy="165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755025" y="242750"/>
            <a:ext cx="7505700" cy="46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b="1" lang="vi" sz="2360">
                <a:solidFill>
                  <a:srgbClr val="000000"/>
                </a:solidFill>
                <a:latin typeface="Times New Roman"/>
                <a:ea typeface="Times New Roman"/>
                <a:cs typeface="Times New Roman"/>
                <a:sym typeface="Times New Roman"/>
              </a:rPr>
              <a:t>Kiểm tra Hive</a:t>
            </a:r>
            <a:endParaRPr b="1" sz="3800"/>
          </a:p>
        </p:txBody>
      </p:sp>
      <p:pic>
        <p:nvPicPr>
          <p:cNvPr id="213" name="Google Shape;213;p26"/>
          <p:cNvPicPr preferRelativeResize="0"/>
          <p:nvPr/>
        </p:nvPicPr>
        <p:blipFill>
          <a:blip r:embed="rId3">
            <a:alphaModFix/>
          </a:blip>
          <a:stretch>
            <a:fillRect/>
          </a:stretch>
        </p:blipFill>
        <p:spPr>
          <a:xfrm>
            <a:off x="686500" y="968324"/>
            <a:ext cx="7470076" cy="313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2044950"/>
            <a:ext cx="7505700" cy="526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990"/>
              <a:buNone/>
            </a:pPr>
            <a:r>
              <a:rPr b="1" lang="vi" sz="3500">
                <a:solidFill>
                  <a:srgbClr val="000000"/>
                </a:solidFill>
                <a:latin typeface="Times New Roman"/>
                <a:ea typeface="Times New Roman"/>
                <a:cs typeface="Times New Roman"/>
                <a:sym typeface="Times New Roman"/>
              </a:rPr>
              <a:t>Cài đặt AWS EMR</a:t>
            </a:r>
            <a:endParaRPr b="1" sz="3500">
              <a:solidFill>
                <a:srgbClr val="000000"/>
              </a:solidFill>
              <a:latin typeface="Times New Roman"/>
              <a:ea typeface="Times New Roman"/>
              <a:cs typeface="Times New Roman"/>
              <a:sym typeface="Times New Roman"/>
            </a:endParaRPr>
          </a:p>
          <a:p>
            <a:pPr indent="0" lvl="0" marL="0" rtl="0" algn="ctr">
              <a:spcBef>
                <a:spcPts val="1200"/>
              </a:spcBef>
              <a:spcAft>
                <a:spcPts val="0"/>
              </a:spcAft>
              <a:buSzPts val="990"/>
              <a:buNone/>
            </a:pPr>
            <a:r>
              <a:t/>
            </a:r>
            <a:endParaRPr b="1" sz="3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165775"/>
            <a:ext cx="7505700" cy="526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vi" sz="2400">
                <a:solidFill>
                  <a:srgbClr val="000000"/>
                </a:solidFill>
                <a:latin typeface="Times New Roman"/>
                <a:ea typeface="Times New Roman"/>
                <a:cs typeface="Times New Roman"/>
                <a:sym typeface="Times New Roman"/>
              </a:rPr>
              <a:t>Ta vào services rồi tìm EMR</a:t>
            </a:r>
            <a:endParaRPr b="1" sz="240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b="1" sz="2400">
              <a:latin typeface="Times New Roman"/>
              <a:ea typeface="Times New Roman"/>
              <a:cs typeface="Times New Roman"/>
              <a:sym typeface="Times New Roman"/>
            </a:endParaRPr>
          </a:p>
        </p:txBody>
      </p:sp>
      <p:pic>
        <p:nvPicPr>
          <p:cNvPr id="224" name="Google Shape;224;p28"/>
          <p:cNvPicPr preferRelativeResize="0"/>
          <p:nvPr/>
        </p:nvPicPr>
        <p:blipFill>
          <a:blip r:embed="rId3">
            <a:alphaModFix/>
          </a:blip>
          <a:stretch>
            <a:fillRect/>
          </a:stretch>
        </p:blipFill>
        <p:spPr>
          <a:xfrm>
            <a:off x="559525" y="838000"/>
            <a:ext cx="8048950" cy="373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a:blip r:embed="rId3">
            <a:alphaModFix/>
          </a:blip>
          <a:stretch>
            <a:fillRect/>
          </a:stretch>
        </p:blipFill>
        <p:spPr>
          <a:xfrm>
            <a:off x="2097075" y="660950"/>
            <a:ext cx="4225350" cy="4088250"/>
          </a:xfrm>
          <a:prstGeom prst="rect">
            <a:avLst/>
          </a:prstGeom>
          <a:noFill/>
          <a:ln>
            <a:noFill/>
          </a:ln>
        </p:spPr>
      </p:pic>
      <p:sp>
        <p:nvSpPr>
          <p:cNvPr id="230" name="Google Shape;230;p29"/>
          <p:cNvSpPr txBox="1"/>
          <p:nvPr/>
        </p:nvSpPr>
        <p:spPr>
          <a:xfrm>
            <a:off x="785925" y="245600"/>
            <a:ext cx="55365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vi" sz="2400">
                <a:latin typeface="Times New Roman"/>
                <a:ea typeface="Times New Roman"/>
                <a:cs typeface="Times New Roman"/>
                <a:sym typeface="Times New Roman"/>
              </a:rPr>
              <a:t>Tạo 1 cluster mới</a:t>
            </a:r>
            <a:endParaRPr b="1" sz="2400">
              <a:latin typeface="Times New Roman"/>
              <a:ea typeface="Times New Roman"/>
              <a:cs typeface="Times New Roman"/>
              <a:sym typeface="Times New Roman"/>
            </a:endParaRPr>
          </a:p>
          <a:p>
            <a:pPr indent="0" lvl="0" marL="0" rtl="0" algn="l">
              <a:spcBef>
                <a:spcPts val="1200"/>
              </a:spcBef>
              <a:spcAft>
                <a:spcPts val="0"/>
              </a:spcAft>
              <a:buNone/>
            </a:pPr>
            <a:r>
              <a:t/>
            </a:r>
            <a:endParaRPr b="1" sz="24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nvSpPr>
        <p:spPr>
          <a:xfrm>
            <a:off x="785925" y="245600"/>
            <a:ext cx="5536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500">
                <a:latin typeface="Times New Roman"/>
                <a:ea typeface="Times New Roman"/>
                <a:cs typeface="Times New Roman"/>
                <a:sym typeface="Times New Roman"/>
              </a:rPr>
              <a:t>Tạo Step mới</a:t>
            </a:r>
            <a:endParaRPr b="1" sz="2500">
              <a:solidFill>
                <a:schemeClr val="lt1"/>
              </a:solidFill>
              <a:latin typeface="Times New Roman"/>
              <a:ea typeface="Times New Roman"/>
              <a:cs typeface="Times New Roman"/>
              <a:sym typeface="Times New Roman"/>
            </a:endParaRPr>
          </a:p>
        </p:txBody>
      </p:sp>
      <p:pic>
        <p:nvPicPr>
          <p:cNvPr id="236" name="Google Shape;236;p30"/>
          <p:cNvPicPr preferRelativeResize="0"/>
          <p:nvPr/>
        </p:nvPicPr>
        <p:blipFill>
          <a:blip r:embed="rId3">
            <a:alphaModFix/>
          </a:blip>
          <a:stretch>
            <a:fillRect/>
          </a:stretch>
        </p:blipFill>
        <p:spPr>
          <a:xfrm>
            <a:off x="1059575" y="1097550"/>
            <a:ext cx="6181550" cy="343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nvSpPr>
        <p:spPr>
          <a:xfrm>
            <a:off x="785925" y="245600"/>
            <a:ext cx="5536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500">
                <a:latin typeface="Times New Roman"/>
                <a:ea typeface="Times New Roman"/>
                <a:cs typeface="Times New Roman"/>
                <a:sym typeface="Times New Roman"/>
              </a:rPr>
              <a:t>Kiểm tra</a:t>
            </a:r>
            <a:endParaRPr b="1" sz="2500">
              <a:solidFill>
                <a:schemeClr val="lt1"/>
              </a:solidFill>
              <a:latin typeface="Times New Roman"/>
              <a:ea typeface="Times New Roman"/>
              <a:cs typeface="Times New Roman"/>
              <a:sym typeface="Times New Roman"/>
            </a:endParaRPr>
          </a:p>
        </p:txBody>
      </p:sp>
      <p:pic>
        <p:nvPicPr>
          <p:cNvPr id="242" name="Google Shape;242;p31"/>
          <p:cNvPicPr preferRelativeResize="0"/>
          <p:nvPr/>
        </p:nvPicPr>
        <p:blipFill>
          <a:blip r:embed="rId3">
            <a:alphaModFix/>
          </a:blip>
          <a:stretch>
            <a:fillRect/>
          </a:stretch>
        </p:blipFill>
        <p:spPr>
          <a:xfrm>
            <a:off x="1136751" y="925625"/>
            <a:ext cx="6297949" cy="3546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sz="2500">
                <a:solidFill>
                  <a:srgbClr val="000000"/>
                </a:solidFill>
                <a:latin typeface="Times New Roman"/>
                <a:ea typeface="Times New Roman"/>
                <a:cs typeface="Times New Roman"/>
                <a:sym typeface="Times New Roman"/>
              </a:rPr>
              <a:t>Đề tài</a:t>
            </a:r>
            <a:endParaRPr b="1" sz="25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lang="vi" sz="2500">
                <a:solidFill>
                  <a:srgbClr val="000000"/>
                </a:solidFill>
                <a:latin typeface="Times New Roman"/>
                <a:ea typeface="Times New Roman"/>
                <a:cs typeface="Times New Roman"/>
                <a:sym typeface="Times New Roman"/>
              </a:rPr>
              <a:t>Tìm hiểu Apache Hive và viết ứng dụng demo</a:t>
            </a:r>
            <a:endParaRPr b="1" sz="2500">
              <a:solidFill>
                <a:srgbClr val="000000"/>
              </a:solidFill>
              <a:latin typeface="Times New Roman"/>
              <a:ea typeface="Times New Roman"/>
              <a:cs typeface="Times New Roman"/>
              <a:sym typeface="Times New Roman"/>
            </a:endParaRPr>
          </a:p>
        </p:txBody>
      </p:sp>
      <p:sp>
        <p:nvSpPr>
          <p:cNvPr id="138" name="Google Shape;138;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2743200" rtl="0" algn="l">
              <a:spcBef>
                <a:spcPts val="0"/>
              </a:spcBef>
              <a:spcAft>
                <a:spcPts val="0"/>
              </a:spcAft>
              <a:buNone/>
            </a:pPr>
            <a:r>
              <a:rPr b="1" lang="vi" sz="1600">
                <a:latin typeface="Times New Roman"/>
                <a:ea typeface="Times New Roman"/>
                <a:cs typeface="Times New Roman"/>
                <a:sym typeface="Times New Roman"/>
              </a:rPr>
              <a:t>Nhóm sinh viên thực hiện:</a:t>
            </a:r>
            <a:endParaRPr b="1" sz="1600">
              <a:latin typeface="Times New Roman"/>
              <a:ea typeface="Times New Roman"/>
              <a:cs typeface="Times New Roman"/>
              <a:sym typeface="Times New Roman"/>
            </a:endParaRPr>
          </a:p>
          <a:p>
            <a:pPr indent="0" lvl="0" marL="3657600" rtl="0" algn="just">
              <a:spcBef>
                <a:spcPts val="1200"/>
              </a:spcBef>
              <a:spcAft>
                <a:spcPts val="0"/>
              </a:spcAft>
              <a:buNone/>
            </a:pPr>
            <a:r>
              <a:rPr b="1" lang="vi" sz="1600">
                <a:latin typeface="Times New Roman"/>
                <a:ea typeface="Times New Roman"/>
                <a:cs typeface="Times New Roman"/>
                <a:sym typeface="Times New Roman"/>
              </a:rPr>
              <a:t>Nguyễn Thanh Tùng			19133065</a:t>
            </a:r>
            <a:endParaRPr b="1" sz="1600">
              <a:latin typeface="Times New Roman"/>
              <a:ea typeface="Times New Roman"/>
              <a:cs typeface="Times New Roman"/>
              <a:sym typeface="Times New Roman"/>
            </a:endParaRPr>
          </a:p>
          <a:p>
            <a:pPr indent="457200" lvl="0" marL="3200400" rtl="0" algn="just">
              <a:spcBef>
                <a:spcPts val="1200"/>
              </a:spcBef>
              <a:spcAft>
                <a:spcPts val="0"/>
              </a:spcAft>
              <a:buNone/>
            </a:pPr>
            <a:r>
              <a:rPr b="1" lang="vi" sz="1600">
                <a:latin typeface="Times New Roman"/>
                <a:ea typeface="Times New Roman"/>
                <a:cs typeface="Times New Roman"/>
                <a:sym typeface="Times New Roman"/>
              </a:rPr>
              <a:t>Nguyễn Phạm Duy Khiêm		19133027</a:t>
            </a:r>
            <a:endParaRPr b="1" sz="1600">
              <a:latin typeface="Times New Roman"/>
              <a:ea typeface="Times New Roman"/>
              <a:cs typeface="Times New Roman"/>
              <a:sym typeface="Times New Roman"/>
            </a:endParaRPr>
          </a:p>
          <a:p>
            <a:pPr indent="0" lvl="0" marL="3657600" rtl="0" algn="just">
              <a:spcBef>
                <a:spcPts val="1200"/>
              </a:spcBef>
              <a:spcAft>
                <a:spcPts val="1200"/>
              </a:spcAft>
              <a:buNone/>
            </a:pPr>
            <a:r>
              <a:rPr b="1" lang="vi" sz="1600">
                <a:latin typeface="Times New Roman"/>
                <a:ea typeface="Times New Roman"/>
                <a:cs typeface="Times New Roman"/>
                <a:sym typeface="Times New Roman"/>
              </a:rPr>
              <a:t>Lê Tuấn Hiệp				19133023</a:t>
            </a:r>
            <a:endParaRPr b="1"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nvSpPr>
        <p:spPr>
          <a:xfrm>
            <a:off x="806975" y="2034950"/>
            <a:ext cx="7690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latin typeface="Times New Roman"/>
                <a:ea typeface="Times New Roman"/>
                <a:cs typeface="Times New Roman"/>
                <a:sym typeface="Times New Roman"/>
              </a:rPr>
              <a:t>SỬ DỤNG HUE ĐỂ TẠO DATABASE VÀ THỰC HIỆN TRUY VẤN</a:t>
            </a:r>
            <a:endParaRPr b="1" sz="35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819150" y="191450"/>
            <a:ext cx="7505700" cy="475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vi" sz="2360">
                <a:solidFill>
                  <a:srgbClr val="000000"/>
                </a:solidFill>
                <a:latin typeface="Times New Roman"/>
                <a:ea typeface="Times New Roman"/>
                <a:cs typeface="Times New Roman"/>
                <a:sym typeface="Times New Roman"/>
              </a:rPr>
              <a:t>Truy cập HUE</a:t>
            </a:r>
            <a:endParaRPr b="1" sz="236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3800"/>
          </a:p>
        </p:txBody>
      </p:sp>
      <p:pic>
        <p:nvPicPr>
          <p:cNvPr id="253" name="Google Shape;253;p33"/>
          <p:cNvPicPr preferRelativeResize="0"/>
          <p:nvPr/>
        </p:nvPicPr>
        <p:blipFill>
          <a:blip r:embed="rId3">
            <a:alphaModFix/>
          </a:blip>
          <a:stretch>
            <a:fillRect/>
          </a:stretch>
        </p:blipFill>
        <p:spPr>
          <a:xfrm>
            <a:off x="1988125" y="666950"/>
            <a:ext cx="5284601" cy="4309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819150" y="845600"/>
            <a:ext cx="7505700" cy="459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vi" sz="2400">
                <a:solidFill>
                  <a:srgbClr val="000000"/>
                </a:solidFill>
                <a:latin typeface="Times New Roman"/>
                <a:ea typeface="Times New Roman"/>
                <a:cs typeface="Times New Roman"/>
                <a:sym typeface="Times New Roman"/>
              </a:rPr>
              <a:t>Tạo cơ sở dữ liệu tên là Sales để truy vấn</a:t>
            </a:r>
            <a:endParaRPr b="1" sz="2400">
              <a:solidFill>
                <a:srgbClr val="000000"/>
              </a:solidFill>
              <a:latin typeface="Times New Roman"/>
              <a:ea typeface="Times New Roman"/>
              <a:cs typeface="Times New Roman"/>
              <a:sym typeface="Times New Roman"/>
            </a:endParaRPr>
          </a:p>
        </p:txBody>
      </p:sp>
      <p:pic>
        <p:nvPicPr>
          <p:cNvPr id="259" name="Google Shape;259;p34"/>
          <p:cNvPicPr preferRelativeResize="0"/>
          <p:nvPr/>
        </p:nvPicPr>
        <p:blipFill>
          <a:blip r:embed="rId3">
            <a:alphaModFix/>
          </a:blip>
          <a:stretch>
            <a:fillRect/>
          </a:stretch>
        </p:blipFill>
        <p:spPr>
          <a:xfrm>
            <a:off x="847225" y="1759175"/>
            <a:ext cx="5196575" cy="244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819150" y="204275"/>
            <a:ext cx="75057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600">
                <a:solidFill>
                  <a:srgbClr val="000000"/>
                </a:solidFill>
                <a:latin typeface="Times New Roman"/>
                <a:ea typeface="Times New Roman"/>
                <a:cs typeface="Times New Roman"/>
                <a:sym typeface="Times New Roman"/>
              </a:rPr>
              <a:t>Tạo các table này bằng cách tải file txt chuẩn bị sẵn từ máy lên</a:t>
            </a:r>
            <a:endParaRPr sz="4200">
              <a:latin typeface="Times New Roman"/>
              <a:ea typeface="Times New Roman"/>
              <a:cs typeface="Times New Roman"/>
              <a:sym typeface="Times New Roman"/>
            </a:endParaRPr>
          </a:p>
        </p:txBody>
      </p:sp>
      <p:pic>
        <p:nvPicPr>
          <p:cNvPr id="265" name="Google Shape;265;p35"/>
          <p:cNvPicPr preferRelativeResize="0"/>
          <p:nvPr/>
        </p:nvPicPr>
        <p:blipFill>
          <a:blip r:embed="rId3">
            <a:alphaModFix/>
          </a:blip>
          <a:stretch>
            <a:fillRect/>
          </a:stretch>
        </p:blipFill>
        <p:spPr>
          <a:xfrm>
            <a:off x="1220950" y="1091200"/>
            <a:ext cx="6483774" cy="3695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685825" y="276850"/>
            <a:ext cx="7505700" cy="5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100">
                <a:solidFill>
                  <a:srgbClr val="000000"/>
                </a:solidFill>
                <a:latin typeface="Times New Roman"/>
                <a:ea typeface="Times New Roman"/>
                <a:cs typeface="Times New Roman"/>
                <a:sym typeface="Times New Roman"/>
              </a:rPr>
              <a:t>Kiểm tra trên cmd</a:t>
            </a:r>
            <a:endParaRPr sz="3700"/>
          </a:p>
        </p:txBody>
      </p:sp>
      <p:pic>
        <p:nvPicPr>
          <p:cNvPr id="271" name="Google Shape;271;p36"/>
          <p:cNvPicPr preferRelativeResize="0"/>
          <p:nvPr/>
        </p:nvPicPr>
        <p:blipFill>
          <a:blip r:embed="rId3">
            <a:alphaModFix/>
          </a:blip>
          <a:stretch>
            <a:fillRect/>
          </a:stretch>
        </p:blipFill>
        <p:spPr>
          <a:xfrm>
            <a:off x="657600" y="1274375"/>
            <a:ext cx="7639174" cy="2160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819150" y="165800"/>
            <a:ext cx="7505700" cy="693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b="1" lang="vi" sz="2360">
                <a:solidFill>
                  <a:srgbClr val="000000"/>
                </a:solidFill>
                <a:latin typeface="Times New Roman"/>
                <a:ea typeface="Times New Roman"/>
                <a:cs typeface="Times New Roman"/>
                <a:sym typeface="Times New Roman"/>
              </a:rPr>
              <a:t>Thực hiện các truy vấn đơn giản</a:t>
            </a:r>
            <a:endParaRPr sz="3800"/>
          </a:p>
        </p:txBody>
      </p:sp>
      <p:pic>
        <p:nvPicPr>
          <p:cNvPr id="277" name="Google Shape;277;p37"/>
          <p:cNvPicPr preferRelativeResize="0"/>
          <p:nvPr/>
        </p:nvPicPr>
        <p:blipFill>
          <a:blip r:embed="rId3">
            <a:alphaModFix/>
          </a:blip>
          <a:stretch>
            <a:fillRect/>
          </a:stretch>
        </p:blipFill>
        <p:spPr>
          <a:xfrm>
            <a:off x="1099700" y="703050"/>
            <a:ext cx="6608855" cy="3979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819150" y="370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300">
                <a:solidFill>
                  <a:srgbClr val="000000"/>
                </a:solidFill>
                <a:latin typeface="Times New Roman"/>
                <a:ea typeface="Times New Roman"/>
                <a:cs typeface="Times New Roman"/>
                <a:sym typeface="Times New Roman"/>
              </a:rPr>
              <a:t>Các sản phẩm bán chạy nhất</a:t>
            </a:r>
            <a:endParaRPr b="1" sz="4000">
              <a:latin typeface="Times New Roman"/>
              <a:ea typeface="Times New Roman"/>
              <a:cs typeface="Times New Roman"/>
              <a:sym typeface="Times New Roman"/>
            </a:endParaRPr>
          </a:p>
        </p:txBody>
      </p:sp>
      <p:pic>
        <p:nvPicPr>
          <p:cNvPr id="283" name="Google Shape;283;p38"/>
          <p:cNvPicPr preferRelativeResize="0"/>
          <p:nvPr/>
        </p:nvPicPr>
        <p:blipFill>
          <a:blip r:embed="rId3">
            <a:alphaModFix/>
          </a:blip>
          <a:stretch>
            <a:fillRect/>
          </a:stretch>
        </p:blipFill>
        <p:spPr>
          <a:xfrm>
            <a:off x="2208375" y="1028350"/>
            <a:ext cx="3220445" cy="3513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400">
                <a:solidFill>
                  <a:srgbClr val="000000"/>
                </a:solidFill>
                <a:latin typeface="Times New Roman"/>
                <a:ea typeface="Times New Roman"/>
                <a:cs typeface="Times New Roman"/>
                <a:sym typeface="Times New Roman"/>
              </a:rPr>
              <a:t>Kiến thức tìm hiểu được</a:t>
            </a:r>
            <a:endParaRPr sz="4000"/>
          </a:p>
        </p:txBody>
      </p:sp>
      <p:sp>
        <p:nvSpPr>
          <p:cNvPr id="289" name="Google Shape;289;p39"/>
          <p:cNvSpPr txBox="1"/>
          <p:nvPr>
            <p:ph idx="1" type="body"/>
          </p:nvPr>
        </p:nvSpPr>
        <p:spPr>
          <a:xfrm>
            <a:off x="819150" y="1308325"/>
            <a:ext cx="7505700" cy="3130500"/>
          </a:xfrm>
          <a:prstGeom prst="rect">
            <a:avLst/>
          </a:prstGeom>
        </p:spPr>
        <p:txBody>
          <a:bodyPr anchorCtr="0" anchor="t" bIns="91425" lIns="91425" spcFirstLastPara="1" rIns="91425" wrap="square" tIns="91425">
            <a:noAutofit/>
          </a:bodyPr>
          <a:lstStyle/>
          <a:p>
            <a:pPr indent="190500" lvl="0" marL="723900" rtl="0" algn="l">
              <a:spcBef>
                <a:spcPts val="1200"/>
              </a:spcBef>
              <a:spcAft>
                <a:spcPts val="0"/>
              </a:spcAft>
              <a:buNone/>
            </a:pPr>
            <a:r>
              <a:rPr b="1" lang="vi" sz="1700">
                <a:solidFill>
                  <a:srgbClr val="000000"/>
                </a:solidFill>
                <a:latin typeface="Times New Roman"/>
                <a:ea typeface="Times New Roman"/>
                <a:cs typeface="Times New Roman"/>
                <a:sym typeface="Times New Roman"/>
              </a:rPr>
              <a:t>Nắm bắt được các kiến thức cũng như những vấn đề liên quan trọng về Apache Hive, truy vấn với HQL và áp dụng kiến thức để thiết kế và xây dựng một Data warehouse. Biết được cách Hive hoạt đông trên Hadoop, luồng dữ liệu của Hive, đặc trưng, kiến trúc, cách tổ chức dữ liệu trong Hive.</a:t>
            </a:r>
            <a:endParaRPr b="1" sz="1700">
              <a:solidFill>
                <a:srgbClr val="000000"/>
              </a:solidFill>
              <a:latin typeface="Times New Roman"/>
              <a:ea typeface="Times New Roman"/>
              <a:cs typeface="Times New Roman"/>
              <a:sym typeface="Times New Roman"/>
            </a:endParaRPr>
          </a:p>
          <a:p>
            <a:pPr indent="190500" lvl="0" marL="723900" rtl="0" algn="l">
              <a:spcBef>
                <a:spcPts val="1200"/>
              </a:spcBef>
              <a:spcAft>
                <a:spcPts val="0"/>
              </a:spcAft>
              <a:buNone/>
            </a:pPr>
            <a:r>
              <a:rPr b="1" lang="vi" sz="1700">
                <a:solidFill>
                  <a:srgbClr val="000000"/>
                </a:solidFill>
                <a:latin typeface="Times New Roman"/>
                <a:ea typeface="Times New Roman"/>
                <a:cs typeface="Times New Roman"/>
                <a:sym typeface="Times New Roman"/>
              </a:rPr>
              <a:t>Nắm bắt được quy trình xử lý Big Data, thiết kế và xây dựng các bảng fact, các dimension, thực hiện tích hợp dữ liệu bằng ETL, HQL để tạo truy vấn phân tích dữ liệu từ những câu truy vấn.</a:t>
            </a:r>
            <a:endParaRPr b="1"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b="1" lang="vi" sz="2360">
                <a:solidFill>
                  <a:srgbClr val="000000"/>
                </a:solidFill>
                <a:latin typeface="Times New Roman"/>
                <a:ea typeface="Times New Roman"/>
                <a:cs typeface="Times New Roman"/>
                <a:sym typeface="Times New Roman"/>
              </a:rPr>
              <a:t>Ưu điểm</a:t>
            </a:r>
            <a:endParaRPr sz="3800"/>
          </a:p>
        </p:txBody>
      </p:sp>
      <p:sp>
        <p:nvSpPr>
          <p:cNvPr id="295" name="Google Shape;295;p40"/>
          <p:cNvSpPr txBox="1"/>
          <p:nvPr>
            <p:ph idx="1" type="body"/>
          </p:nvPr>
        </p:nvSpPr>
        <p:spPr>
          <a:xfrm>
            <a:off x="734925" y="1694950"/>
            <a:ext cx="7505700" cy="2448000"/>
          </a:xfrm>
          <a:prstGeom prst="rect">
            <a:avLst/>
          </a:prstGeom>
        </p:spPr>
        <p:txBody>
          <a:bodyPr anchorCtr="0" anchor="t" bIns="91425" lIns="91425" spcFirstLastPara="1" rIns="91425" wrap="square" tIns="91425">
            <a:noAutofit/>
          </a:bodyPr>
          <a:lstStyle/>
          <a:p>
            <a:pPr indent="0" lvl="0" marL="914400" rtl="0" algn="l">
              <a:lnSpc>
                <a:spcPct val="100000"/>
              </a:lnSpc>
              <a:spcBef>
                <a:spcPts val="1200"/>
              </a:spcBef>
              <a:spcAft>
                <a:spcPts val="0"/>
              </a:spcAft>
              <a:buNone/>
            </a:pPr>
            <a:r>
              <a:rPr b="1" lang="vi" sz="1900">
                <a:solidFill>
                  <a:srgbClr val="000000"/>
                </a:solidFill>
                <a:latin typeface="Times New Roman"/>
                <a:ea typeface="Times New Roman"/>
                <a:cs typeface="Times New Roman"/>
                <a:sym typeface="Times New Roman"/>
              </a:rPr>
              <a:t>-</a:t>
            </a:r>
            <a:r>
              <a:rPr b="1" lang="vi" sz="1200">
                <a:solidFill>
                  <a:srgbClr val="000000"/>
                </a:solidFill>
                <a:latin typeface="Times New Roman"/>
                <a:ea typeface="Times New Roman"/>
                <a:cs typeface="Times New Roman"/>
                <a:sym typeface="Times New Roman"/>
              </a:rPr>
              <a:t>         </a:t>
            </a:r>
            <a:r>
              <a:rPr b="1" lang="vi" sz="1900">
                <a:solidFill>
                  <a:srgbClr val="000000"/>
                </a:solidFill>
                <a:latin typeface="Times New Roman"/>
                <a:ea typeface="Times New Roman"/>
                <a:cs typeface="Times New Roman"/>
                <a:sym typeface="Times New Roman"/>
              </a:rPr>
              <a:t>Hoạt động của Hive diễn ra một cách trơn tru và chính xác, không xảy ra tình trạng lỗi trong hệ thống.</a:t>
            </a:r>
            <a:endParaRPr b="1" sz="1900">
              <a:solidFill>
                <a:srgbClr val="000000"/>
              </a:solidFill>
              <a:latin typeface="Times New Roman"/>
              <a:ea typeface="Times New Roman"/>
              <a:cs typeface="Times New Roman"/>
              <a:sym typeface="Times New Roman"/>
            </a:endParaRPr>
          </a:p>
          <a:p>
            <a:pPr indent="0" lvl="0" marL="914400" rtl="0" algn="l">
              <a:lnSpc>
                <a:spcPct val="100000"/>
              </a:lnSpc>
              <a:spcBef>
                <a:spcPts val="1200"/>
              </a:spcBef>
              <a:spcAft>
                <a:spcPts val="0"/>
              </a:spcAft>
              <a:buNone/>
            </a:pPr>
            <a:r>
              <a:rPr b="1" lang="vi" sz="1900">
                <a:solidFill>
                  <a:srgbClr val="000000"/>
                </a:solidFill>
                <a:latin typeface="Times New Roman"/>
                <a:ea typeface="Times New Roman"/>
                <a:cs typeface="Times New Roman"/>
                <a:sym typeface="Times New Roman"/>
              </a:rPr>
              <a:t>-</a:t>
            </a:r>
            <a:r>
              <a:rPr b="1" lang="vi" sz="1200">
                <a:solidFill>
                  <a:srgbClr val="000000"/>
                </a:solidFill>
                <a:latin typeface="Times New Roman"/>
                <a:ea typeface="Times New Roman"/>
                <a:cs typeface="Times New Roman"/>
                <a:sym typeface="Times New Roman"/>
              </a:rPr>
              <a:t>         </a:t>
            </a:r>
            <a:r>
              <a:rPr b="1" lang="vi" sz="1900">
                <a:solidFill>
                  <a:srgbClr val="000000"/>
                </a:solidFill>
                <a:latin typeface="Times New Roman"/>
                <a:ea typeface="Times New Roman"/>
                <a:cs typeface="Times New Roman"/>
                <a:sym typeface="Times New Roman"/>
              </a:rPr>
              <a:t>Lưu trữ được lượng dữ liệu lớn.</a:t>
            </a:r>
            <a:endParaRPr b="1" sz="1900">
              <a:solidFill>
                <a:srgbClr val="000000"/>
              </a:solidFill>
              <a:latin typeface="Times New Roman"/>
              <a:ea typeface="Times New Roman"/>
              <a:cs typeface="Times New Roman"/>
              <a:sym typeface="Times New Roman"/>
            </a:endParaRPr>
          </a:p>
          <a:p>
            <a:pPr indent="0" lvl="0" marL="914400" rtl="0" algn="l">
              <a:lnSpc>
                <a:spcPct val="100000"/>
              </a:lnSpc>
              <a:spcBef>
                <a:spcPts val="1200"/>
              </a:spcBef>
              <a:spcAft>
                <a:spcPts val="0"/>
              </a:spcAft>
              <a:buNone/>
            </a:pPr>
            <a:r>
              <a:rPr b="1" lang="vi" sz="1900">
                <a:solidFill>
                  <a:srgbClr val="000000"/>
                </a:solidFill>
                <a:latin typeface="Times New Roman"/>
                <a:ea typeface="Times New Roman"/>
                <a:cs typeface="Times New Roman"/>
                <a:sym typeface="Times New Roman"/>
              </a:rPr>
              <a:t>-</a:t>
            </a:r>
            <a:r>
              <a:rPr b="1" lang="vi" sz="1200">
                <a:solidFill>
                  <a:srgbClr val="000000"/>
                </a:solidFill>
                <a:latin typeface="Times New Roman"/>
                <a:ea typeface="Times New Roman"/>
                <a:cs typeface="Times New Roman"/>
                <a:sym typeface="Times New Roman"/>
              </a:rPr>
              <a:t>         </a:t>
            </a:r>
            <a:r>
              <a:rPr b="1" lang="vi" sz="1900">
                <a:solidFill>
                  <a:srgbClr val="000000"/>
                </a:solidFill>
                <a:latin typeface="Times New Roman"/>
                <a:ea typeface="Times New Roman"/>
                <a:cs typeface="Times New Roman"/>
                <a:sym typeface="Times New Roman"/>
              </a:rPr>
              <a:t>Xử lý thông tin, truy vấn dữ liệu chính xác và nhanh chóng.</a:t>
            </a:r>
            <a:endParaRPr b="1" sz="19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b="1"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vi" sz="2360">
                <a:solidFill>
                  <a:srgbClr val="000000"/>
                </a:solidFill>
                <a:latin typeface="Times New Roman"/>
                <a:ea typeface="Times New Roman"/>
                <a:cs typeface="Times New Roman"/>
                <a:sym typeface="Times New Roman"/>
              </a:rPr>
              <a:t>Nhược điểm</a:t>
            </a:r>
            <a:endParaRPr b="1" sz="236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3800"/>
          </a:p>
        </p:txBody>
      </p:sp>
      <p:sp>
        <p:nvSpPr>
          <p:cNvPr id="301" name="Google Shape;301;p41"/>
          <p:cNvSpPr txBox="1"/>
          <p:nvPr>
            <p:ph idx="1" type="body"/>
          </p:nvPr>
        </p:nvSpPr>
        <p:spPr>
          <a:xfrm>
            <a:off x="819150" y="1308325"/>
            <a:ext cx="7505700" cy="3130500"/>
          </a:xfrm>
          <a:prstGeom prst="rect">
            <a:avLst/>
          </a:prstGeom>
        </p:spPr>
        <p:txBody>
          <a:bodyPr anchorCtr="0" anchor="t" bIns="91425" lIns="91425" spcFirstLastPara="1" rIns="91425" wrap="square" tIns="91425">
            <a:noAutofit/>
          </a:bodyPr>
          <a:lstStyle/>
          <a:p>
            <a:pPr indent="0" lvl="0" marL="914400" rtl="0" algn="l">
              <a:spcBef>
                <a:spcPts val="1200"/>
              </a:spcBef>
              <a:spcAft>
                <a:spcPts val="0"/>
              </a:spcAft>
              <a:buNone/>
            </a:pPr>
            <a:r>
              <a:rPr b="1" lang="vi" sz="2000">
                <a:solidFill>
                  <a:srgbClr val="000000"/>
                </a:solidFill>
                <a:latin typeface="Times New Roman"/>
                <a:ea typeface="Times New Roman"/>
                <a:cs typeface="Times New Roman"/>
                <a:sym typeface="Times New Roman"/>
              </a:rPr>
              <a:t>-</a:t>
            </a:r>
            <a:r>
              <a:rPr b="1" lang="vi">
                <a:solidFill>
                  <a:srgbClr val="000000"/>
                </a:solidFill>
                <a:latin typeface="Times New Roman"/>
                <a:ea typeface="Times New Roman"/>
                <a:cs typeface="Times New Roman"/>
                <a:sym typeface="Times New Roman"/>
              </a:rPr>
              <a:t>         </a:t>
            </a:r>
            <a:r>
              <a:rPr b="1" lang="vi" sz="2000">
                <a:solidFill>
                  <a:srgbClr val="000000"/>
                </a:solidFill>
                <a:latin typeface="Times New Roman"/>
                <a:ea typeface="Times New Roman"/>
                <a:cs typeface="Times New Roman"/>
                <a:sym typeface="Times New Roman"/>
              </a:rPr>
              <a:t>Chưa cấu hình được Hive Web Interface (HWI) do phiên bản nhóm cài đặt hiện tại quá cao, không hỗ trợ HWI.</a:t>
            </a:r>
            <a:endParaRPr b="1" sz="2000">
              <a:solidFill>
                <a:srgbClr val="000000"/>
              </a:solidFill>
              <a:latin typeface="Times New Roman"/>
              <a:ea typeface="Times New Roman"/>
              <a:cs typeface="Times New Roman"/>
              <a:sym typeface="Times New Roman"/>
            </a:endParaRPr>
          </a:p>
          <a:p>
            <a:pPr indent="0" lvl="0" marL="914400" rtl="0" algn="l">
              <a:spcBef>
                <a:spcPts val="1200"/>
              </a:spcBef>
              <a:spcAft>
                <a:spcPts val="0"/>
              </a:spcAft>
              <a:buNone/>
            </a:pPr>
            <a:r>
              <a:rPr b="1" lang="vi" sz="2000">
                <a:solidFill>
                  <a:srgbClr val="000000"/>
                </a:solidFill>
                <a:latin typeface="Times New Roman"/>
                <a:ea typeface="Times New Roman"/>
                <a:cs typeface="Times New Roman"/>
                <a:sym typeface="Times New Roman"/>
              </a:rPr>
              <a:t>-</a:t>
            </a:r>
            <a:r>
              <a:rPr b="1" lang="vi">
                <a:solidFill>
                  <a:srgbClr val="000000"/>
                </a:solidFill>
                <a:latin typeface="Times New Roman"/>
                <a:ea typeface="Times New Roman"/>
                <a:cs typeface="Times New Roman"/>
                <a:sym typeface="Times New Roman"/>
              </a:rPr>
              <a:t>         </a:t>
            </a:r>
            <a:r>
              <a:rPr b="1" lang="vi" sz="2000">
                <a:solidFill>
                  <a:srgbClr val="000000"/>
                </a:solidFill>
                <a:latin typeface="Times New Roman"/>
                <a:ea typeface="Times New Roman"/>
                <a:cs typeface="Times New Roman"/>
                <a:sym typeface="Times New Roman"/>
              </a:rPr>
              <a:t>Để có thể sử dụng được HWI, cần phải sử dụng phiên bản Hive 2.2.0 trở xuống. Nhưng các phiên bản Hive 2.2.x không hỗ trợ Derby và Ant nên phải cài thêm. Trong quá trình cài đặt HWI, do bị giới hạn về mặt thời gian và con người nên nhóm vẫn chưa cài đặt được.</a:t>
            </a:r>
            <a:endParaRPr b="1" sz="20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54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sz="2500">
                <a:solidFill>
                  <a:srgbClr val="000000"/>
                </a:solidFill>
                <a:latin typeface="Times New Roman"/>
                <a:ea typeface="Times New Roman"/>
                <a:cs typeface="Times New Roman"/>
                <a:sym typeface="Times New Roman"/>
              </a:rPr>
              <a:t>Những gì nhóm đã làm được:</a:t>
            </a:r>
            <a:endParaRPr b="1" sz="2500">
              <a:solidFill>
                <a:srgbClr val="000000"/>
              </a:solidFill>
              <a:latin typeface="Times New Roman"/>
              <a:ea typeface="Times New Roman"/>
              <a:cs typeface="Times New Roman"/>
              <a:sym typeface="Times New Roman"/>
            </a:endParaRPr>
          </a:p>
        </p:txBody>
      </p:sp>
      <p:sp>
        <p:nvSpPr>
          <p:cNvPr id="144" name="Google Shape;144;p15"/>
          <p:cNvSpPr txBox="1"/>
          <p:nvPr/>
        </p:nvSpPr>
        <p:spPr>
          <a:xfrm>
            <a:off x="819150" y="1592875"/>
            <a:ext cx="7306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800">
                <a:latin typeface="Times New Roman"/>
                <a:ea typeface="Times New Roman"/>
                <a:cs typeface="Times New Roman"/>
                <a:sym typeface="Times New Roman"/>
              </a:rPr>
              <a:t>-Tìm hiểu về cơ sở lý thuyết của Hive</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vi" sz="1800">
                <a:latin typeface="Times New Roman"/>
                <a:ea typeface="Times New Roman"/>
                <a:cs typeface="Times New Roman"/>
                <a:sym typeface="Times New Roman"/>
              </a:rPr>
              <a:t>-Cài đặt và sử dụng được môi trường Hadoop và Hive</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vi" sz="1800">
                <a:latin typeface="Times New Roman"/>
                <a:ea typeface="Times New Roman"/>
                <a:cs typeface="Times New Roman"/>
                <a:sym typeface="Times New Roman"/>
              </a:rPr>
              <a:t>-Cài đặt và chạy được cluster trên EMR</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vi" sz="1800">
                <a:latin typeface="Times New Roman"/>
                <a:ea typeface="Times New Roman"/>
                <a:cs typeface="Times New Roman"/>
                <a:sym typeface="Times New Roman"/>
              </a:rPr>
              <a:t>-Sử dụng HUE để tạo database và thực hiện các truy vấn HiveQL trên đó</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vi" sz="1800">
                <a:latin typeface="Times New Roman"/>
                <a:ea typeface="Times New Roman"/>
                <a:cs typeface="Times New Roman"/>
                <a:sym typeface="Times New Roman"/>
              </a:rPr>
              <a:t>-Kết nối giữa máy host với các cluster trên EMR để thực hiện việc truy vấn từ máy host</a:t>
            </a:r>
            <a:endParaRPr b="1"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vi" sz="2400">
                <a:solidFill>
                  <a:srgbClr val="000000"/>
                </a:solidFill>
                <a:latin typeface="Times New Roman"/>
                <a:ea typeface="Times New Roman"/>
                <a:cs typeface="Times New Roman"/>
                <a:sym typeface="Times New Roman"/>
              </a:rPr>
              <a:t>Hướng phát triển</a:t>
            </a:r>
            <a:endParaRPr sz="4000"/>
          </a:p>
        </p:txBody>
      </p:sp>
      <p:sp>
        <p:nvSpPr>
          <p:cNvPr id="307" name="Google Shape;307;p42"/>
          <p:cNvSpPr txBox="1"/>
          <p:nvPr>
            <p:ph idx="1" type="body"/>
          </p:nvPr>
        </p:nvSpPr>
        <p:spPr>
          <a:xfrm>
            <a:off x="819150" y="1475075"/>
            <a:ext cx="7505700" cy="2963700"/>
          </a:xfrm>
          <a:prstGeom prst="rect">
            <a:avLst/>
          </a:prstGeom>
        </p:spPr>
        <p:txBody>
          <a:bodyPr anchorCtr="0" anchor="t" bIns="91425" lIns="91425" spcFirstLastPara="1" rIns="91425" wrap="square" tIns="91425">
            <a:normAutofit/>
          </a:bodyPr>
          <a:lstStyle/>
          <a:p>
            <a:pPr indent="0" lvl="0" marL="914400" rtl="0" algn="l">
              <a:spcBef>
                <a:spcPts val="1200"/>
              </a:spcBef>
              <a:spcAft>
                <a:spcPts val="0"/>
              </a:spcAft>
              <a:buNone/>
            </a:pPr>
            <a:r>
              <a:rPr b="1" lang="vi" sz="1800">
                <a:solidFill>
                  <a:srgbClr val="000000"/>
                </a:solidFill>
                <a:latin typeface="Times New Roman"/>
                <a:ea typeface="Times New Roman"/>
                <a:cs typeface="Times New Roman"/>
                <a:sym typeface="Times New Roman"/>
              </a:rPr>
              <a:t>-</a:t>
            </a:r>
            <a:r>
              <a:rPr b="1" lang="vi" sz="1100">
                <a:solidFill>
                  <a:srgbClr val="000000"/>
                </a:solidFill>
                <a:latin typeface="Times New Roman"/>
                <a:ea typeface="Times New Roman"/>
                <a:cs typeface="Times New Roman"/>
                <a:sym typeface="Times New Roman"/>
              </a:rPr>
              <a:t>         </a:t>
            </a:r>
            <a:r>
              <a:rPr b="1" lang="vi" sz="1800">
                <a:solidFill>
                  <a:srgbClr val="000000"/>
                </a:solidFill>
                <a:latin typeface="Times New Roman"/>
                <a:ea typeface="Times New Roman"/>
                <a:cs typeface="Times New Roman"/>
                <a:sym typeface="Times New Roman"/>
              </a:rPr>
              <a:t>Tiếp tục hoàn thiện hơn các chức năng còn thiếu trong đề tài.</a:t>
            </a:r>
            <a:endParaRPr b="1" sz="1800">
              <a:solidFill>
                <a:srgbClr val="000000"/>
              </a:solidFill>
              <a:latin typeface="Times New Roman"/>
              <a:ea typeface="Times New Roman"/>
              <a:cs typeface="Times New Roman"/>
              <a:sym typeface="Times New Roman"/>
            </a:endParaRPr>
          </a:p>
          <a:p>
            <a:pPr indent="0" lvl="0" marL="914400" rtl="0" algn="l">
              <a:spcBef>
                <a:spcPts val="1200"/>
              </a:spcBef>
              <a:spcAft>
                <a:spcPts val="0"/>
              </a:spcAft>
              <a:buNone/>
            </a:pPr>
            <a:r>
              <a:rPr b="1" lang="vi" sz="1800">
                <a:solidFill>
                  <a:srgbClr val="000000"/>
                </a:solidFill>
                <a:latin typeface="Times New Roman"/>
                <a:ea typeface="Times New Roman"/>
                <a:cs typeface="Times New Roman"/>
                <a:sym typeface="Times New Roman"/>
              </a:rPr>
              <a:t>-</a:t>
            </a:r>
            <a:r>
              <a:rPr b="1" lang="vi" sz="1100">
                <a:solidFill>
                  <a:srgbClr val="000000"/>
                </a:solidFill>
                <a:latin typeface="Times New Roman"/>
                <a:ea typeface="Times New Roman"/>
                <a:cs typeface="Times New Roman"/>
                <a:sym typeface="Times New Roman"/>
              </a:rPr>
              <a:t>         </a:t>
            </a:r>
            <a:r>
              <a:rPr b="1" lang="vi" sz="1800">
                <a:solidFill>
                  <a:srgbClr val="000000"/>
                </a:solidFill>
                <a:latin typeface="Times New Roman"/>
                <a:ea typeface="Times New Roman"/>
                <a:cs typeface="Times New Roman"/>
                <a:sym typeface="Times New Roman"/>
              </a:rPr>
              <a:t>Xây dựng và quản lý data warehouse lớn hơn có thể.</a:t>
            </a:r>
            <a:endParaRPr b="1" sz="1800">
              <a:solidFill>
                <a:srgbClr val="000000"/>
              </a:solidFill>
              <a:latin typeface="Times New Roman"/>
              <a:ea typeface="Times New Roman"/>
              <a:cs typeface="Times New Roman"/>
              <a:sym typeface="Times New Roman"/>
            </a:endParaRPr>
          </a:p>
          <a:p>
            <a:pPr indent="0" lvl="0" marL="914400" rtl="0" algn="l">
              <a:spcBef>
                <a:spcPts val="1200"/>
              </a:spcBef>
              <a:spcAft>
                <a:spcPts val="0"/>
              </a:spcAft>
              <a:buNone/>
            </a:pPr>
            <a:r>
              <a:rPr b="1" lang="vi" sz="1800">
                <a:solidFill>
                  <a:srgbClr val="000000"/>
                </a:solidFill>
                <a:latin typeface="Times New Roman"/>
                <a:ea typeface="Times New Roman"/>
                <a:cs typeface="Times New Roman"/>
                <a:sym typeface="Times New Roman"/>
              </a:rPr>
              <a:t>-</a:t>
            </a:r>
            <a:r>
              <a:rPr b="1" lang="vi" sz="1100">
                <a:solidFill>
                  <a:srgbClr val="000000"/>
                </a:solidFill>
                <a:latin typeface="Times New Roman"/>
                <a:ea typeface="Times New Roman"/>
                <a:cs typeface="Times New Roman"/>
                <a:sym typeface="Times New Roman"/>
              </a:rPr>
              <a:t>         </a:t>
            </a:r>
            <a:r>
              <a:rPr b="1" lang="vi" sz="1800">
                <a:solidFill>
                  <a:srgbClr val="000000"/>
                </a:solidFill>
                <a:latin typeface="Times New Roman"/>
                <a:ea typeface="Times New Roman"/>
                <a:cs typeface="Times New Roman"/>
                <a:sym typeface="Times New Roman"/>
              </a:rPr>
              <a:t>Tìm hiểu và cài đặt giao diện HWI ở các phiên bản cũ hơn hoặc liên kết với các giao diện hỗ trợ ngôn ngữ khác.</a:t>
            </a:r>
            <a:endParaRPr b="1" sz="18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3" name="Google Shape;313;p4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4" name="Google Shape;314;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17227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vi" sz="3700">
                <a:solidFill>
                  <a:srgbClr val="000000"/>
                </a:solidFill>
                <a:latin typeface="Times New Roman"/>
                <a:ea typeface="Times New Roman"/>
                <a:cs typeface="Times New Roman"/>
                <a:sym typeface="Times New Roman"/>
              </a:rPr>
              <a:t>Cài đặt môi trường Hadoop và Hive</a:t>
            </a:r>
            <a:endParaRPr b="1" sz="3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3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217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500">
                <a:solidFill>
                  <a:srgbClr val="000000"/>
                </a:solidFill>
                <a:latin typeface="Times New Roman"/>
                <a:ea typeface="Times New Roman"/>
                <a:cs typeface="Times New Roman"/>
                <a:sym typeface="Times New Roman"/>
              </a:rPr>
              <a:t>Thiết lập IP tĩnh cho masternet kiểm tra  các thiết bị mạng </a:t>
            </a:r>
            <a:endParaRPr b="1" sz="4100">
              <a:latin typeface="Times New Roman"/>
              <a:ea typeface="Times New Roman"/>
              <a:cs typeface="Times New Roman"/>
              <a:sym typeface="Times New Roman"/>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7"/>
          <p:cNvPicPr preferRelativeResize="0"/>
          <p:nvPr/>
        </p:nvPicPr>
        <p:blipFill>
          <a:blip r:embed="rId3">
            <a:alphaModFix/>
          </a:blip>
          <a:stretch>
            <a:fillRect/>
          </a:stretch>
        </p:blipFill>
        <p:spPr>
          <a:xfrm>
            <a:off x="1038500" y="1308250"/>
            <a:ext cx="6717950" cy="326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2299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vi" sz="2860">
                <a:solidFill>
                  <a:srgbClr val="000000"/>
                </a:solidFill>
                <a:latin typeface="Times New Roman"/>
                <a:ea typeface="Times New Roman"/>
                <a:cs typeface="Times New Roman"/>
                <a:sym typeface="Times New Roman"/>
              </a:rPr>
              <a:t>Cài đặt Oracle Java </a:t>
            </a:r>
            <a:endParaRPr b="1" sz="286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4300">
              <a:latin typeface="Times New Roman"/>
              <a:ea typeface="Times New Roman"/>
              <a:cs typeface="Times New Roman"/>
              <a:sym typeface="Times New Roman"/>
            </a:endParaRPr>
          </a:p>
        </p:txBody>
      </p:sp>
      <p:pic>
        <p:nvPicPr>
          <p:cNvPr id="162" name="Google Shape;162;p18"/>
          <p:cNvPicPr preferRelativeResize="0"/>
          <p:nvPr/>
        </p:nvPicPr>
        <p:blipFill>
          <a:blip r:embed="rId3">
            <a:alphaModFix/>
          </a:blip>
          <a:stretch>
            <a:fillRect/>
          </a:stretch>
        </p:blipFill>
        <p:spPr>
          <a:xfrm>
            <a:off x="854250" y="1465203"/>
            <a:ext cx="7505700" cy="152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83300" y="178625"/>
            <a:ext cx="7505700" cy="526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990"/>
              <a:buNone/>
            </a:pPr>
            <a:r>
              <a:rPr lang="vi" sz="1530">
                <a:solidFill>
                  <a:srgbClr val="000000"/>
                </a:solidFill>
                <a:latin typeface="Times New Roman"/>
                <a:ea typeface="Times New Roman"/>
                <a:cs typeface="Times New Roman"/>
                <a:sym typeface="Times New Roman"/>
              </a:rPr>
              <a:t> </a:t>
            </a:r>
            <a:r>
              <a:rPr b="1" lang="vi" sz="2160">
                <a:solidFill>
                  <a:srgbClr val="000000"/>
                </a:solidFill>
                <a:latin typeface="Times New Roman"/>
                <a:ea typeface="Times New Roman"/>
                <a:cs typeface="Times New Roman"/>
                <a:sym typeface="Times New Roman"/>
              </a:rPr>
              <a:t>Cài đặt SSH</a:t>
            </a:r>
            <a:endParaRPr b="1" sz="216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3600">
              <a:latin typeface="Times New Roman"/>
              <a:ea typeface="Times New Roman"/>
              <a:cs typeface="Times New Roman"/>
              <a:sym typeface="Times New Roman"/>
            </a:endParaRPr>
          </a:p>
        </p:txBody>
      </p:sp>
      <p:pic>
        <p:nvPicPr>
          <p:cNvPr id="168" name="Google Shape;168;p19"/>
          <p:cNvPicPr preferRelativeResize="0"/>
          <p:nvPr/>
        </p:nvPicPr>
        <p:blipFill>
          <a:blip r:embed="rId3">
            <a:alphaModFix/>
          </a:blip>
          <a:stretch>
            <a:fillRect/>
          </a:stretch>
        </p:blipFill>
        <p:spPr>
          <a:xfrm>
            <a:off x="1423750" y="705425"/>
            <a:ext cx="5312625" cy="367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29405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vi" sz="2760">
                <a:solidFill>
                  <a:srgbClr val="000000"/>
                </a:solidFill>
                <a:latin typeface="Times New Roman"/>
                <a:ea typeface="Times New Roman"/>
                <a:cs typeface="Times New Roman"/>
                <a:sym typeface="Times New Roman"/>
              </a:rPr>
              <a:t>Cài đặt Hadoop 3.3.1</a:t>
            </a:r>
            <a:endParaRPr b="1" sz="276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3400"/>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0"/>
          <p:cNvPicPr preferRelativeResize="0"/>
          <p:nvPr/>
        </p:nvPicPr>
        <p:blipFill>
          <a:blip r:embed="rId3">
            <a:alphaModFix/>
          </a:blip>
          <a:stretch>
            <a:fillRect/>
          </a:stretch>
        </p:blipFill>
        <p:spPr>
          <a:xfrm>
            <a:off x="819150" y="1466850"/>
            <a:ext cx="7505700" cy="275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176225"/>
            <a:ext cx="75057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500">
                <a:solidFill>
                  <a:srgbClr val="000000"/>
                </a:solidFill>
                <a:latin typeface="Times New Roman"/>
                <a:ea typeface="Times New Roman"/>
                <a:cs typeface="Times New Roman"/>
                <a:sym typeface="Times New Roman"/>
              </a:rPr>
              <a:t>Cấu hình các thông số cho Hadoop</a:t>
            </a:r>
            <a:endParaRPr sz="4100">
              <a:latin typeface="Times New Roman"/>
              <a:ea typeface="Times New Roman"/>
              <a:cs typeface="Times New Roman"/>
              <a:sym typeface="Times New Roman"/>
            </a:endParaRPr>
          </a:p>
        </p:txBody>
      </p:sp>
      <p:pic>
        <p:nvPicPr>
          <p:cNvPr id="181" name="Google Shape;181;p21"/>
          <p:cNvPicPr preferRelativeResize="0"/>
          <p:nvPr/>
        </p:nvPicPr>
        <p:blipFill>
          <a:blip r:embed="rId3">
            <a:alphaModFix/>
          </a:blip>
          <a:stretch>
            <a:fillRect/>
          </a:stretch>
        </p:blipFill>
        <p:spPr>
          <a:xfrm>
            <a:off x="2170350" y="654400"/>
            <a:ext cx="3520475" cy="389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