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5" r:id="rId2"/>
    <p:sldId id="328" r:id="rId3"/>
    <p:sldId id="329" r:id="rId4"/>
    <p:sldId id="330" r:id="rId5"/>
    <p:sldId id="331" r:id="rId6"/>
    <p:sldId id="332" r:id="rId7"/>
    <p:sldId id="333" r:id="rId8"/>
    <p:sldId id="336" r:id="rId9"/>
    <p:sldId id="337" r:id="rId10"/>
    <p:sldId id="338" r:id="rId11"/>
    <p:sldId id="342" r:id="rId12"/>
    <p:sldId id="339" r:id="rId13"/>
    <p:sldId id="340" r:id="rId14"/>
    <p:sldId id="341" r:id="rId15"/>
    <p:sldId id="343" r:id="rId16"/>
    <p:sldId id="344" r:id="rId17"/>
    <p:sldId id="359" r:id="rId18"/>
    <p:sldId id="334" r:id="rId19"/>
    <p:sldId id="335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60" r:id="rId28"/>
    <p:sldId id="361" r:id="rId29"/>
    <p:sldId id="362" r:id="rId30"/>
    <p:sldId id="363" r:id="rId31"/>
    <p:sldId id="364" r:id="rId32"/>
    <p:sldId id="365" r:id="rId33"/>
    <p:sldId id="367" r:id="rId34"/>
    <p:sldId id="368" r:id="rId35"/>
    <p:sldId id="369" r:id="rId36"/>
    <p:sldId id="370" r:id="rId37"/>
    <p:sldId id="357" r:id="rId38"/>
    <p:sldId id="31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27" autoAdjust="0"/>
  </p:normalViewPr>
  <p:slideViewPr>
    <p:cSldViewPr snapToGrid="0">
      <p:cViewPr>
        <p:scale>
          <a:sx n="120" d="100"/>
          <a:sy n="120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4C95F-E8F4-4311-B184-38400469065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D61ED-D850-4CAF-88B0-5C7CECA7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08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3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82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4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39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03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67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57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27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2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46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7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65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95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3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8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6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944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0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17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0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38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1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123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5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81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48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03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250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64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27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9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53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4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75C6-C57D-32B2-87A3-F57DF30FC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CE918-E1D9-537F-FA8C-DB9D306AF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BC0C-5569-4A59-0E19-6B5EE1BE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2B71-7FCD-0ED8-FF5D-650D50B0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2AB67-2BC6-4489-E902-91F7DC76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19A9-5753-449B-85E4-59A8EF8C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B670-A3DC-3F59-01CD-B41AC2BE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3345B-CB6C-78B9-A420-47223FC7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E8027-653C-0E63-0596-35F0E517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0E4ED-6A67-31FC-682C-FC5B42AF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4161-464E-B6C0-EFA5-671FA3D3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19A9-5753-449B-85E4-59A8EF8C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D905C-0F83-EA75-1406-D9197540B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D5BAC-FCCE-3635-BFEA-9D3C80772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8F36B-9661-BDE0-AC52-DA6C86DE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106EF-0F0C-A07B-9973-4B569666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883D9-B92E-60B9-5DD8-4B612BDF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19A9-5753-449B-85E4-59A8EF8C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30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4493623" y="4868088"/>
            <a:ext cx="6903319" cy="581744"/>
          </a:xfrm>
          <a:prstGeom prst="rect">
            <a:avLst/>
          </a:prstGeom>
        </p:spPr>
        <p:txBody>
          <a:bodyPr anchor="ctr"/>
          <a:lstStyle>
            <a:lvl1pPr algn="ctr">
              <a:defRPr sz="2400" b="1" spc="800"/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146627" y="5467589"/>
            <a:ext cx="7933102" cy="2365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46548" y="5712907"/>
            <a:ext cx="7933103" cy="236523"/>
          </a:xfrm>
          <a:prstGeom prst="rect">
            <a:avLst/>
          </a:prstGeom>
        </p:spPr>
        <p:txBody>
          <a:bodyPr/>
          <a:lstStyle/>
          <a:p>
            <a:pPr marL="123444" indent="-123444" defTabSz="493776">
              <a:spcBef>
                <a:spcPts val="300"/>
              </a:spcBef>
              <a:defRPr sz="1080"/>
            </a:pPr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55236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5230-1ADD-35BE-DCBB-791DA54B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626A-1284-AB9B-7EC5-D7FC536A1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AF809-79BB-53A3-1167-1404C747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9C81-4FBC-3E1F-F492-66CBF063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7509-B8D5-1675-4991-D83095D5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19A9-5753-449B-85E4-59A8EF8C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3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2C9B-944E-AC88-DE2C-E267A144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03CCD-625A-1379-D50A-B21E25598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7362-B478-F7E1-BED5-32E73DC7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71CA-E0BC-31F3-8812-EF6073AD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04446-7979-2CC9-8A29-0D826790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19A9-5753-449B-85E4-59A8EF8C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8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7202-9BE7-DB2B-0E6E-B1D1AD9D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99DA-1B2F-26F3-0F27-1396EC2B1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7A581-4959-F10E-378F-96E00E921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E177B-CECA-7D44-9838-FF95BDB2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E354F-DE5E-BAF9-1B04-02DAE7E1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11FEC-13DC-4CD5-58C1-20818A8C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19A9-5753-449B-85E4-59A8EF8C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0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4B99-D404-873F-0FE7-315AD35B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915BB-DEDC-5AC8-025D-C1BB73B4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FA145-A326-9591-638F-772F50B3D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F256F-6AB5-F319-14E9-C52E5B951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7D00-876D-4CEE-8744-EF65ADDB1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1340F-3DBD-7CB0-D373-72ED5A5E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B7702-D3DC-C809-5F66-53FEC175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518B8-A245-6545-4D37-95FC44DA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19A9-5753-449B-85E4-59A8EF8C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DC55-D91F-2A75-DD00-600767C6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4FB89-371B-6AF9-4056-6308E345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9513E-D88F-4365-5241-17F700E3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F002E-0E10-0B93-958B-6F51A0B2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19A9-5753-449B-85E4-59A8EF8C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1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50DB9-17B5-8739-3511-E4C2A449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DCFC7-DAE8-2CCC-0E63-B749BF99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D2045-0311-BF83-0C15-7598D089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19A9-5753-449B-85E4-59A8EF8C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9312-C096-4C19-5F1C-AC1F4674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01EE-090E-5887-4367-A975E5070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0635-B624-1035-9AC9-EFE555584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EDF85-D579-CADB-2078-5371A9E1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BE73-775D-7A32-BA37-082E01D2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ABB1-91AA-0430-FC45-C7C92240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19A9-5753-449B-85E4-59A8EF8C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1E43-ACFD-9524-7DE3-0DF5057A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E6C59-F536-A024-F0E1-5FD26E9B9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BFA85-9625-9490-0994-6FC29F07C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56236-0050-A2E2-E1BB-6A7D95F9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C2CE-F743-B016-46D1-DA57D352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FBAD0-CFAE-06E5-608F-D37DBF19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19A9-5753-449B-85E4-59A8EF8C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32235-7CE6-C04E-859D-8228E98D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4F299-4B59-2567-F0FD-31F37775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8B33-97E7-7CF9-B282-A6E917359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862F-5759-2B48-E12C-0CCBAA0D4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68BDF-1601-614F-D71B-5FC068DBC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19A9-5753-449B-85E4-59A8EF8C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9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rcar-env.dgn.renesas.com/gitlab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itlab.com/ee/ci/yaml/" TargetMode="Externa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hyperlink" Target="https://gitlab-runner-downloads.s3.amazonaws.com/latest/binaries/gitlab-runner-windows-amd64.ex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itlab.com/ee/ci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ctrTitle"/>
          </p:nvPr>
        </p:nvSpPr>
        <p:spPr>
          <a:xfrm>
            <a:off x="4605894" y="4900615"/>
            <a:ext cx="7367031" cy="7206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pPr algn="ctr"/>
            <a:r>
              <a:rPr lang="en-US" sz="3600" dirty="0">
                <a:latin typeface="Arial Black" panose="020B0A04020102020204" pitchFamily="34" charset="0"/>
              </a:rPr>
              <a:t>MCU Modeling - Gitlab CI/CD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9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4550773" y="5581892"/>
            <a:ext cx="7586107" cy="361707"/>
          </a:xfrm>
          <a:prstGeom prst="rect">
            <a:avLst/>
          </a:prstGeom>
        </p:spPr>
        <p:txBody>
          <a:bodyPr>
            <a:normAutofit/>
          </a:bodyPr>
          <a:lstStyle>
            <a:lvl1pPr defTabSz="896111">
              <a:lnSpc>
                <a:spcPct val="80000"/>
              </a:lnSpc>
              <a:spcBef>
                <a:spcPts val="600"/>
              </a:spcBef>
              <a:defRPr sz="1000" spc="0"/>
            </a:lvl1pPr>
          </a:lstStyle>
          <a:p>
            <a:pPr algn="ctr"/>
            <a:r>
              <a:rPr lang="en-US" sz="2000" b="1" dirty="0">
                <a:latin typeface="Times  New Roman"/>
                <a:cs typeface="Arial" panose="020B0604020202020204" pitchFamily="34" charset="0"/>
              </a:rPr>
              <a:t>MAR </a:t>
            </a:r>
            <a:r>
              <a:rPr sz="2000" b="1" dirty="0">
                <a:latin typeface="Times  New Roman"/>
                <a:cs typeface="Arial" panose="020B0604020202020204" pitchFamily="34" charset="0"/>
              </a:rPr>
              <a:t>2</a:t>
            </a:r>
            <a:r>
              <a:rPr lang="en-US" sz="2000" b="1" dirty="0">
                <a:latin typeface="Times  New Roman"/>
                <a:cs typeface="Arial" panose="020B0604020202020204" pitchFamily="34" charset="0"/>
              </a:rPr>
              <a:t>023</a:t>
            </a:r>
            <a:r>
              <a:rPr lang="vi-VN" sz="2000" b="1" dirty="0">
                <a:latin typeface="Times  New Roman"/>
                <a:cs typeface="Arial" panose="020B0604020202020204" pitchFamily="34" charset="0"/>
              </a:rPr>
              <a:t> – PHAM NHAT TRUONG</a:t>
            </a:r>
            <a:endParaRPr sz="2000" b="1" dirty="0">
              <a:latin typeface="Times  New Roma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8033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Gitlab CI/CD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238416" y="857249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1. </a:t>
            </a:r>
            <a:r>
              <a:rPr lang="en-US" b="1" dirty="0">
                <a:latin typeface="Times  New Roman"/>
              </a:rPr>
              <a:t>What is a Gitlab CI/CD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EA83F-4EEB-72D6-5D36-3FF21315EC63}"/>
              </a:ext>
            </a:extLst>
          </p:cNvPr>
          <p:cNvSpPr txBox="1"/>
          <p:nvPr/>
        </p:nvSpPr>
        <p:spPr>
          <a:xfrm>
            <a:off x="2028343" y="4007361"/>
            <a:ext cx="710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Gitlab CI/CD is a powerful tool build into Gitlab that allows you to apply Continuous Integration, Continuous Delivery, and Continuous Deployment to your software with no third-party application or integration needed.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60AEC-29D0-990D-33AE-81142B5BC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113" y="1960949"/>
            <a:ext cx="1433757" cy="1332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E737CD-5223-BC9D-536F-E5A753307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573" y="1960948"/>
            <a:ext cx="1433757" cy="1336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C023E-C529-6CE7-73BC-09876BAF4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6033" y="1960948"/>
            <a:ext cx="1372570" cy="13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7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Gitlab CI/CD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462279" y="826833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 New Roman"/>
              </a:rPr>
              <a:t>2. Why use Gitlab CI/CD 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F655C7-A15F-F0F2-9B22-96A13A823778}"/>
              </a:ext>
            </a:extLst>
          </p:cNvPr>
          <p:cNvSpPr/>
          <p:nvPr/>
        </p:nvSpPr>
        <p:spPr>
          <a:xfrm>
            <a:off x="1182351" y="1859225"/>
            <a:ext cx="3186545" cy="475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Higher Visibility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E33428-0C13-C8C3-1733-E265F788059E}"/>
              </a:ext>
            </a:extLst>
          </p:cNvPr>
          <p:cNvSpPr/>
          <p:nvPr/>
        </p:nvSpPr>
        <p:spPr>
          <a:xfrm>
            <a:off x="1606556" y="2563273"/>
            <a:ext cx="3186545" cy="4755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Wholesome CI-CD Solution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2E15C5-69C6-2A52-AC44-02269D22CE51}"/>
              </a:ext>
            </a:extLst>
          </p:cNvPr>
          <p:cNvSpPr/>
          <p:nvPr/>
        </p:nvSpPr>
        <p:spPr>
          <a:xfrm>
            <a:off x="1182347" y="3267321"/>
            <a:ext cx="3186545" cy="4755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Easy Rollback of Changes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9DE8B3-3411-EEDA-734A-EC9218F2B645}"/>
              </a:ext>
            </a:extLst>
          </p:cNvPr>
          <p:cNvSpPr/>
          <p:nvPr/>
        </p:nvSpPr>
        <p:spPr>
          <a:xfrm>
            <a:off x="1606556" y="3920239"/>
            <a:ext cx="3186545" cy="4755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Automated Triggers</a:t>
            </a:r>
          </a:p>
        </p:txBody>
      </p:sp>
    </p:spTree>
    <p:extLst>
      <p:ext uri="{BB962C8B-B14F-4D97-AF65-F5344CB8AC3E}">
        <p14:creationId xmlns:p14="http://schemas.microsoft.com/office/powerpoint/2010/main" val="8078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Gitlab CI/CD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238416" y="774050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 New Roman"/>
              </a:rPr>
              <a:t>3. What should you need to use Gitlab CI/CD 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A6C285-D4AD-3060-BE56-8EAB11611C08}"/>
              </a:ext>
            </a:extLst>
          </p:cNvPr>
          <p:cNvSpPr/>
          <p:nvPr/>
        </p:nvSpPr>
        <p:spPr>
          <a:xfrm>
            <a:off x="3546764" y="1808705"/>
            <a:ext cx="3759200" cy="4755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Application codebase hosted on Git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16789A-5615-12C3-7542-B19E95085B86}"/>
              </a:ext>
            </a:extLst>
          </p:cNvPr>
          <p:cNvSpPr/>
          <p:nvPr/>
        </p:nvSpPr>
        <p:spPr>
          <a:xfrm>
            <a:off x="4178358" y="2512753"/>
            <a:ext cx="4588569" cy="4755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Sequentially defined scripts in a YAML 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8CED8A-DCFB-83A5-8084-917D4C3D3658}"/>
              </a:ext>
            </a:extLst>
          </p:cNvPr>
          <p:cNvSpPr/>
          <p:nvPr/>
        </p:nvSpPr>
        <p:spPr>
          <a:xfrm>
            <a:off x="3546764" y="3229119"/>
            <a:ext cx="4484875" cy="4755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YAML file in the root path of your Repo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F5B8EE-4849-ACB0-B5BD-337D488909B5}"/>
              </a:ext>
            </a:extLst>
          </p:cNvPr>
          <p:cNvSpPr/>
          <p:nvPr/>
        </p:nvSpPr>
        <p:spPr>
          <a:xfrm>
            <a:off x="4178358" y="3945485"/>
            <a:ext cx="4588569" cy="475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Name of the file: .</a:t>
            </a:r>
            <a:r>
              <a:rPr lang="en-US" b="1" dirty="0" err="1">
                <a:solidFill>
                  <a:schemeClr val="tx1"/>
                </a:solidFill>
                <a:latin typeface="Times  New Roman"/>
              </a:rPr>
              <a:t>gitlab-ci.yml</a:t>
            </a:r>
            <a:endParaRPr lang="en-US" b="1" dirty="0">
              <a:solidFill>
                <a:schemeClr val="tx1"/>
              </a:solidFill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980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Gitlab CI/CD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238416" y="915599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 New Roman"/>
              </a:rPr>
              <a:t>4. How to write a YAML file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C49B0-8DDC-B171-7910-2CECDE5539DC}"/>
              </a:ext>
            </a:extLst>
          </p:cNvPr>
          <p:cNvSpPr txBox="1"/>
          <p:nvPr/>
        </p:nvSpPr>
        <p:spPr>
          <a:xfrm>
            <a:off x="785091" y="1699500"/>
            <a:ext cx="452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 New Roman"/>
              </a:rPr>
              <a:t>What should the YAML file determine 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744D2A-9E70-95F6-2DE5-A4A9D3344D87}"/>
              </a:ext>
            </a:extLst>
          </p:cNvPr>
          <p:cNvSpPr/>
          <p:nvPr/>
        </p:nvSpPr>
        <p:spPr>
          <a:xfrm>
            <a:off x="1270524" y="2485835"/>
            <a:ext cx="3186545" cy="4755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Structure of the Pipeline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27E37C-AF5A-8E53-181F-4CF866B7BD70}"/>
              </a:ext>
            </a:extLst>
          </p:cNvPr>
          <p:cNvSpPr/>
          <p:nvPr/>
        </p:nvSpPr>
        <p:spPr>
          <a:xfrm>
            <a:off x="1455689" y="3131513"/>
            <a:ext cx="3186545" cy="4755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What steps to execute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66C2CA-CAEE-7D35-5F8F-0ECDF0DCF70D}"/>
              </a:ext>
            </a:extLst>
          </p:cNvPr>
          <p:cNvSpPr/>
          <p:nvPr/>
        </p:nvSpPr>
        <p:spPr>
          <a:xfrm>
            <a:off x="1270523" y="3777191"/>
            <a:ext cx="3186545" cy="4755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Decisions to Conditions</a:t>
            </a:r>
          </a:p>
        </p:txBody>
      </p:sp>
    </p:spTree>
    <p:extLst>
      <p:ext uri="{BB962C8B-B14F-4D97-AF65-F5344CB8AC3E}">
        <p14:creationId xmlns:p14="http://schemas.microsoft.com/office/powerpoint/2010/main" val="298562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Gitlab CI/CD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 New Roman"/>
              </a:rPr>
              <a:t>4. How to write a YAML file 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3561FF-FABD-A8D1-13E0-0AC964952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830" y="697997"/>
            <a:ext cx="6465455" cy="5198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78A4DA-497A-0956-AA8D-8D243EB89AC0}"/>
              </a:ext>
            </a:extLst>
          </p:cNvPr>
          <p:cNvSpPr txBox="1"/>
          <p:nvPr/>
        </p:nvSpPr>
        <p:spPr>
          <a:xfrm>
            <a:off x="7842133" y="5918647"/>
            <a:ext cx="185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File .</a:t>
            </a:r>
            <a:r>
              <a:rPr lang="en-US" dirty="0" err="1">
                <a:latin typeface="Times  New Roman"/>
              </a:rPr>
              <a:t>gitlab-ci.yml</a:t>
            </a:r>
            <a:endParaRPr lang="en-US" dirty="0">
              <a:latin typeface="Times  New Roman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90BC2C1-C4FE-4737-28CB-3C9715705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861948"/>
              </p:ext>
            </p:extLst>
          </p:nvPr>
        </p:nvGraphicFramePr>
        <p:xfrm>
          <a:off x="9698181" y="5918647"/>
          <a:ext cx="725056" cy="611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914400" imgH="771525" progId="Package">
                  <p:embed/>
                </p:oleObj>
              </mc:Choice>
              <mc:Fallback>
                <p:oleObj name="Packager Shell Object" showAsIcon="1" r:id="rId5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8181" y="5918647"/>
                        <a:ext cx="725056" cy="611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34BD7097-E37E-FB4D-43AE-798BCC9F3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73" y="2085658"/>
            <a:ext cx="5137260" cy="18857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43AB45-E6E2-25E9-353E-C7C7716B4553}"/>
              </a:ext>
            </a:extLst>
          </p:cNvPr>
          <p:cNvSpPr txBox="1"/>
          <p:nvPr/>
        </p:nvSpPr>
        <p:spPr>
          <a:xfrm>
            <a:off x="2041427" y="4062483"/>
            <a:ext cx="195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 New Roman"/>
              </a:rPr>
              <a:t>Gitlab CI/CD source code</a:t>
            </a:r>
            <a:endParaRPr lang="en-US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113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Gitlab CI/CD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 New Roman"/>
              </a:rPr>
              <a:t>5. How to connect Gitlab with Node ?</a:t>
            </a:r>
          </a:p>
        </p:txBody>
      </p:sp>
      <p:pic>
        <p:nvPicPr>
          <p:cNvPr id="8194" name="Picture 2" descr="Cài đặt hệ thống CI với Gitlab CI">
            <a:extLst>
              <a:ext uri="{FF2B5EF4-FFF2-40B4-BE49-F238E27FC236}">
                <a16:creationId xmlns:a16="http://schemas.microsoft.com/office/drawing/2014/main" id="{8DBD050C-E118-880C-E2FE-9FD22EC1E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1" y="1866816"/>
            <a:ext cx="5518550" cy="126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3CB899-A090-0C9E-5531-544FAAFB68E6}"/>
              </a:ext>
            </a:extLst>
          </p:cNvPr>
          <p:cNvSpPr txBox="1"/>
          <p:nvPr/>
        </p:nvSpPr>
        <p:spPr>
          <a:xfrm>
            <a:off x="462279" y="1265382"/>
            <a:ext cx="572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  <a:sym typeface="Wingdings" panose="05000000000000000000" pitchFamily="2" charset="2"/>
              </a:rPr>
              <a:t> Using Gitlab Runner</a:t>
            </a:r>
            <a:endParaRPr lang="en-US" dirty="0">
              <a:latin typeface="Times  New Roman"/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6F7A91C8-4B2B-C3D1-2D71-6CEE92988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3" y="3418862"/>
            <a:ext cx="5726086" cy="16443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9D51E2-28DC-669F-C920-3EA434018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7139" y="1564984"/>
            <a:ext cx="5402582" cy="41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5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Gitlab CI/CD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 New Roman"/>
              </a:rPr>
              <a:t>5. How to connect Gitlab with Node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72439-5AC1-7C35-7F9E-54A2093D0817}"/>
              </a:ext>
            </a:extLst>
          </p:cNvPr>
          <p:cNvSpPr txBox="1"/>
          <p:nvPr/>
        </p:nvSpPr>
        <p:spPr>
          <a:xfrm>
            <a:off x="462279" y="1154607"/>
            <a:ext cx="679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 New Roman"/>
                <a:sym typeface="Wingdings" panose="05000000000000000000" pitchFamily="2" charset="2"/>
              </a:rPr>
              <a:t> </a:t>
            </a:r>
            <a:r>
              <a:rPr lang="vi-VN" dirty="0">
                <a:latin typeface="Times  New Roman"/>
              </a:rPr>
              <a:t>In .gitlab-ci.yml file, using tags to connect with Gitlab Runner</a:t>
            </a:r>
            <a:endParaRPr lang="en-US" dirty="0">
              <a:latin typeface="Times 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8D20AA-467D-1FD9-038E-45EA2A900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66" y="1601709"/>
            <a:ext cx="4744365" cy="3579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A77C3E-4580-BD92-8540-7E2C93710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631" y="1601709"/>
            <a:ext cx="6909475" cy="21523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0AC997-771E-7C10-4B70-B798682D4465}"/>
              </a:ext>
            </a:extLst>
          </p:cNvPr>
          <p:cNvSpPr txBox="1"/>
          <p:nvPr/>
        </p:nvSpPr>
        <p:spPr>
          <a:xfrm>
            <a:off x="1089891" y="5430982"/>
            <a:ext cx="7342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Note:</a:t>
            </a:r>
          </a:p>
          <a:p>
            <a:r>
              <a:rPr lang="vi-VN" dirty="0">
                <a:latin typeface="Times  New Roman"/>
              </a:rPr>
              <a:t>With </a:t>
            </a:r>
            <a:r>
              <a:rPr lang="vi-VN" b="1" dirty="0">
                <a:latin typeface="Times  New Roman"/>
              </a:rPr>
              <a:t>PC_Tag</a:t>
            </a:r>
            <a:r>
              <a:rPr lang="vi-VN" dirty="0">
                <a:latin typeface="Times  New Roman"/>
              </a:rPr>
              <a:t> </a:t>
            </a:r>
            <a:r>
              <a:rPr lang="en-US" dirty="0">
                <a:latin typeface="Times  New Roman"/>
              </a:rPr>
              <a:t>is Variables from user.</a:t>
            </a:r>
          </a:p>
          <a:p>
            <a:r>
              <a:rPr lang="en-US" dirty="0">
                <a:latin typeface="Times  New Roman"/>
              </a:rPr>
              <a:t>You can assign </a:t>
            </a:r>
            <a:r>
              <a:rPr lang="en-US" b="1" dirty="0">
                <a:latin typeface="Times  New Roman"/>
              </a:rPr>
              <a:t>PC_140</a:t>
            </a:r>
            <a:r>
              <a:rPr lang="en-US" dirty="0">
                <a:latin typeface="Times  New Roman"/>
              </a:rPr>
              <a:t> in .</a:t>
            </a:r>
            <a:r>
              <a:rPr lang="en-US" dirty="0" err="1">
                <a:latin typeface="Times  New Roman"/>
              </a:rPr>
              <a:t>gitlab-ci.yml</a:t>
            </a:r>
            <a:r>
              <a:rPr lang="en-US" dirty="0">
                <a:latin typeface="Times  New Roman"/>
              </a:rPr>
              <a:t> instead of </a:t>
            </a:r>
            <a:r>
              <a:rPr lang="en-US" b="1" dirty="0">
                <a:latin typeface="Times  New Roman"/>
              </a:rPr>
              <a:t>$</a:t>
            </a:r>
            <a:r>
              <a:rPr lang="en-US" b="1" dirty="0" err="1">
                <a:latin typeface="Times  New Roman"/>
              </a:rPr>
              <a:t>PC_Tag</a:t>
            </a:r>
            <a:endParaRPr lang="en-US" b="1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1660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Gitlab CI/CD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6</a:t>
            </a:r>
            <a:r>
              <a:rPr lang="en-US" b="1" dirty="0">
                <a:latin typeface="Times  New Roman"/>
              </a:rPr>
              <a:t>. </a:t>
            </a:r>
            <a:r>
              <a:rPr lang="vi-VN" b="1" dirty="0">
                <a:latin typeface="Times  New Roman"/>
              </a:rPr>
              <a:t>Register Gitlab Runner</a:t>
            </a:r>
            <a:endParaRPr lang="en-US" b="1" dirty="0">
              <a:latin typeface="Times 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3377D-1569-F966-8F0A-AAE468A785FB}"/>
              </a:ext>
            </a:extLst>
          </p:cNvPr>
          <p:cNvSpPr txBox="1"/>
          <p:nvPr/>
        </p:nvSpPr>
        <p:spPr>
          <a:xfrm>
            <a:off x="618836" y="1283855"/>
            <a:ext cx="11000509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 New Roman"/>
              </a:rPr>
              <a:t>1. </a:t>
            </a:r>
            <a:r>
              <a:rPr lang="vi-VN" dirty="0">
                <a:latin typeface="Times  New Roman"/>
              </a:rPr>
              <a:t>Run the following</a:t>
            </a:r>
            <a:r>
              <a:rPr lang="en-US" dirty="0">
                <a:latin typeface="Times  New Roman"/>
              </a:rPr>
              <a:t> </a:t>
            </a:r>
            <a:r>
              <a:rPr lang="vi-VN" dirty="0">
                <a:latin typeface="Times  New Roman"/>
              </a:rPr>
              <a:t>a command: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Times  New Roman"/>
              </a:rPr>
              <a:t>	</a:t>
            </a:r>
            <a:r>
              <a:rPr lang="vi-VN" b="1" dirty="0">
                <a:latin typeface="Times  New Roman"/>
              </a:rPr>
              <a:t>.\gitlab-runner.exe register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Times  New Roman"/>
              </a:rPr>
              <a:t>2. Enter your Gitlab instance URL (</a:t>
            </a:r>
            <a:r>
              <a:rPr lang="en-US" dirty="0">
                <a:latin typeface="Times  New Roman"/>
              </a:rPr>
              <a:t>ex: </a:t>
            </a:r>
            <a:r>
              <a:rPr lang="en-US" b="0" i="0" dirty="0">
                <a:solidFill>
                  <a:srgbClr val="1F1E24"/>
                </a:solidFill>
                <a:effectLst/>
                <a:latin typeface="Times  New Roman"/>
                <a:hlinkClick r:id="rId4"/>
              </a:rPr>
              <a:t>https://rcar-env.dgn.renesas.com/gitlab/</a:t>
            </a:r>
            <a:r>
              <a:rPr lang="en-US" b="0" i="0" dirty="0">
                <a:solidFill>
                  <a:srgbClr val="1F1E24"/>
                </a:solidFill>
                <a:effectLst/>
                <a:latin typeface="Times  New Roman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F1E24"/>
                </a:solidFill>
                <a:latin typeface="Times  New Roman"/>
              </a:rPr>
              <a:t>3. Enter the token you obtained to register the runner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F1E24"/>
                </a:solidFill>
                <a:effectLst/>
                <a:latin typeface="Times  New Roman"/>
              </a:rPr>
              <a:t>4. Enter a description for runner. You can change this value in Gitlab user interface.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F1E24"/>
                </a:solidFill>
                <a:latin typeface="Times  New Roman"/>
              </a:rPr>
              <a:t>5. Enter the tags associated with the runner.</a:t>
            </a:r>
            <a:r>
              <a:rPr lang="en-US" b="0" i="0" dirty="0">
                <a:solidFill>
                  <a:srgbClr val="1F1E24"/>
                </a:solidFill>
                <a:effectLst/>
                <a:latin typeface="Times  New Roman"/>
              </a:rPr>
              <a:t> You can change this value in Gitlab user interface.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F1E24"/>
                </a:solidFill>
                <a:effectLst/>
                <a:latin typeface="Times  New Roman"/>
              </a:rPr>
              <a:t>6. Enter any optional maintenance note for the runner.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F1E24"/>
                </a:solidFill>
                <a:latin typeface="Times  New Roman"/>
              </a:rPr>
              <a:t>7. Provide the runner executor. For most use cases, enter </a:t>
            </a:r>
            <a:r>
              <a:rPr lang="en-US" b="1" dirty="0">
                <a:solidFill>
                  <a:srgbClr val="1F1E24"/>
                </a:solidFill>
                <a:latin typeface="Times  New Roman"/>
              </a:rPr>
              <a:t>shell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1A6196-C369-72CF-42C2-50DCAB02E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7761" y="1860331"/>
            <a:ext cx="2262639" cy="22136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587BED-2396-0324-9323-62B3F75A1425}"/>
              </a:ext>
            </a:extLst>
          </p:cNvPr>
          <p:cNvSpPr txBox="1"/>
          <p:nvPr/>
        </p:nvSpPr>
        <p:spPr>
          <a:xfrm>
            <a:off x="618836" y="4948293"/>
            <a:ext cx="895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After that, you can run </a:t>
            </a:r>
            <a:r>
              <a:rPr lang="en-US" dirty="0" err="1">
                <a:latin typeface="Times  New Roman"/>
              </a:rPr>
              <a:t>gitlab</a:t>
            </a:r>
            <a:r>
              <a:rPr lang="en-US" dirty="0">
                <a:latin typeface="Times  New Roman"/>
              </a:rPr>
              <a:t> runner following a command:</a:t>
            </a:r>
          </a:p>
          <a:p>
            <a:r>
              <a:rPr lang="en-US" dirty="0">
                <a:latin typeface="Times  New Roman"/>
              </a:rPr>
              <a:t>	</a:t>
            </a:r>
            <a:r>
              <a:rPr lang="en-US" b="1" dirty="0">
                <a:latin typeface="Times  New Roman"/>
              </a:rPr>
              <a:t>.\gitlab-runner.exe run</a:t>
            </a:r>
          </a:p>
        </p:txBody>
      </p:sp>
    </p:spTree>
    <p:extLst>
      <p:ext uri="{BB962C8B-B14F-4D97-AF65-F5344CB8AC3E}">
        <p14:creationId xmlns:p14="http://schemas.microsoft.com/office/powerpoint/2010/main" val="309310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Gitlab CI/CD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238416" y="870212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+mj-lt"/>
              </a:rPr>
              <a:t>7. Gitlab CI/CD </a:t>
            </a:r>
            <a:r>
              <a:rPr lang="vi-VN" b="1" dirty="0">
                <a:latin typeface="Times  New Roman"/>
              </a:rPr>
              <a:t>of ETVPF Project</a:t>
            </a:r>
            <a:endParaRPr lang="en-US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0DDBB-D8A9-EB16-04D8-3B26A16FEFF0}"/>
              </a:ext>
            </a:extLst>
          </p:cNvPr>
          <p:cNvSpPr txBox="1"/>
          <p:nvPr/>
        </p:nvSpPr>
        <p:spPr>
          <a:xfrm>
            <a:off x="462279" y="1293890"/>
            <a:ext cx="43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CI/CD of ETVPF Project: Pipeline</a:t>
            </a:r>
            <a:endParaRPr lang="en-US" b="1" dirty="0">
              <a:latin typeface="Times 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D646B-1F79-CA99-F843-185384346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237" y="1663222"/>
            <a:ext cx="9864436" cy="446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7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Gitlab CI/CD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7. Gitlab CI/CD of ETVPF Project</a:t>
            </a:r>
            <a:endParaRPr lang="en-US" b="1" dirty="0">
              <a:latin typeface="Times 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0DDBB-D8A9-EB16-04D8-3B26A16FEFF0}"/>
              </a:ext>
            </a:extLst>
          </p:cNvPr>
          <p:cNvSpPr txBox="1"/>
          <p:nvPr/>
        </p:nvSpPr>
        <p:spPr>
          <a:xfrm>
            <a:off x="458392" y="1201138"/>
            <a:ext cx="43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CI/CD of ETVPF Project: Schedules</a:t>
            </a:r>
            <a:endParaRPr lang="en-US" b="1" dirty="0">
              <a:latin typeface="Times 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D39C05-EE5B-D5BF-6E2D-079AF17C7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79" y="1937433"/>
            <a:ext cx="10506583" cy="34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8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C6612-D94E-5F7E-A0BE-4665FD99748A}"/>
              </a:ext>
            </a:extLst>
          </p:cNvPr>
          <p:cNvSpPr txBox="1"/>
          <p:nvPr/>
        </p:nvSpPr>
        <p:spPr>
          <a:xfrm>
            <a:off x="572655" y="646324"/>
            <a:ext cx="778625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 New Roman"/>
              </a:rPr>
              <a:t>I. Overview </a:t>
            </a:r>
            <a:r>
              <a:rPr lang="vi-VN" sz="2000" b="1" dirty="0">
                <a:latin typeface="Times  New Roman"/>
              </a:rPr>
              <a:t>CI/</a:t>
            </a:r>
            <a:r>
              <a:rPr lang="en-US" sz="2000" b="1" dirty="0">
                <a:latin typeface="Times  New Roman"/>
              </a:rPr>
              <a:t>CD</a:t>
            </a:r>
          </a:p>
          <a:p>
            <a:pPr marL="461963" indent="-342900">
              <a:buAutoNum type="arabicPeriod"/>
            </a:pPr>
            <a:r>
              <a:rPr lang="en-US" dirty="0">
                <a:latin typeface="Times  New Roman"/>
              </a:rPr>
              <a:t>What is </a:t>
            </a:r>
            <a:r>
              <a:rPr lang="vi-VN" dirty="0">
                <a:latin typeface="Times  New Roman"/>
              </a:rPr>
              <a:t>CI/</a:t>
            </a:r>
            <a:r>
              <a:rPr lang="en-US" dirty="0">
                <a:latin typeface="Times  New Roman"/>
              </a:rPr>
              <a:t>CD ?</a:t>
            </a:r>
          </a:p>
          <a:p>
            <a:pPr marL="461963" indent="-342900">
              <a:buAutoNum type="arabicPeriod"/>
            </a:pPr>
            <a:r>
              <a:rPr lang="en-US" dirty="0">
                <a:latin typeface="Times  New Roman"/>
              </a:rPr>
              <a:t>Why is </a:t>
            </a:r>
            <a:r>
              <a:rPr lang="vi-VN" dirty="0">
                <a:latin typeface="Times  New Roman"/>
              </a:rPr>
              <a:t>CI/</a:t>
            </a:r>
            <a:r>
              <a:rPr lang="en-US" dirty="0">
                <a:latin typeface="Times  New Roman"/>
              </a:rPr>
              <a:t>CD necessary ?</a:t>
            </a:r>
            <a:endParaRPr lang="vi-VN" dirty="0">
              <a:latin typeface="Times  New Roman"/>
            </a:endParaRPr>
          </a:p>
          <a:p>
            <a:pPr marL="461963" indent="-342900">
              <a:buAutoNum type="arabicPeriod"/>
            </a:pPr>
            <a:r>
              <a:rPr lang="vi-VN" dirty="0">
                <a:latin typeface="Times  New Roman"/>
              </a:rPr>
              <a:t>CI/CD tools</a:t>
            </a:r>
            <a:endParaRPr lang="en-US" dirty="0">
              <a:latin typeface="Times  New Roman"/>
            </a:endParaRPr>
          </a:p>
          <a:p>
            <a:pPr marL="461963" indent="-342900">
              <a:buAutoNum type="arabicPeriod"/>
            </a:pPr>
            <a:r>
              <a:rPr lang="en-US" dirty="0">
                <a:latin typeface="Times  New Roman"/>
              </a:rPr>
              <a:t>Gitlab </a:t>
            </a:r>
            <a:r>
              <a:rPr lang="vi-VN" dirty="0">
                <a:latin typeface="Times  New Roman"/>
              </a:rPr>
              <a:t>CI/</a:t>
            </a:r>
            <a:r>
              <a:rPr lang="en-US" dirty="0">
                <a:latin typeface="Times  New Roman"/>
              </a:rPr>
              <a:t>CD</a:t>
            </a:r>
          </a:p>
          <a:p>
            <a:r>
              <a:rPr lang="en-US" sz="2000" b="1" dirty="0">
                <a:latin typeface="Times  New Roman"/>
              </a:rPr>
              <a:t>II. </a:t>
            </a:r>
            <a:r>
              <a:rPr lang="vi-VN" sz="2000" b="1" dirty="0">
                <a:latin typeface="Times  New Roman"/>
              </a:rPr>
              <a:t>CI/</a:t>
            </a:r>
            <a:r>
              <a:rPr lang="en-US" sz="2000" b="1" dirty="0">
                <a:latin typeface="Times  New Roman"/>
              </a:rPr>
              <a:t>CD pipeline</a:t>
            </a:r>
            <a:endParaRPr lang="vi-VN" sz="2000" b="1" dirty="0">
              <a:latin typeface="Times  New Roman"/>
            </a:endParaRPr>
          </a:p>
          <a:p>
            <a:pPr marL="461963" indent="-342900">
              <a:buAutoNum type="arabicPeriod"/>
            </a:pPr>
            <a:r>
              <a:rPr lang="en-US" dirty="0">
                <a:latin typeface="Times  New Roman"/>
              </a:rPr>
              <a:t>What is a CI/CD pipeline ?</a:t>
            </a:r>
          </a:p>
          <a:p>
            <a:r>
              <a:rPr lang="en-US" sz="2000" b="1" dirty="0">
                <a:latin typeface="Times  New Roman"/>
              </a:rPr>
              <a:t>III. Gitlab </a:t>
            </a:r>
            <a:r>
              <a:rPr lang="vi-VN" sz="2000" b="1" dirty="0">
                <a:latin typeface="Times  New Roman"/>
              </a:rPr>
              <a:t>CI/</a:t>
            </a:r>
            <a:r>
              <a:rPr lang="en-US" sz="2000" b="1" dirty="0">
                <a:latin typeface="Times  New Roman"/>
              </a:rPr>
              <a:t>CD</a:t>
            </a:r>
            <a:endParaRPr lang="vi-VN" sz="2000" b="1" dirty="0">
              <a:latin typeface="Times  New Roman"/>
            </a:endParaRPr>
          </a:p>
          <a:p>
            <a:pPr marL="461963" indent="-342900">
              <a:buAutoNum type="arabicPeriod"/>
            </a:pPr>
            <a:r>
              <a:rPr lang="en-US" dirty="0">
                <a:latin typeface="Times  New Roman"/>
              </a:rPr>
              <a:t>What is a Gitlab CI/CD ?</a:t>
            </a:r>
          </a:p>
          <a:p>
            <a:pPr marL="461963" indent="-342900">
              <a:buFontTx/>
              <a:buAutoNum type="arabicPeriod"/>
            </a:pPr>
            <a:r>
              <a:rPr lang="en-US" dirty="0">
                <a:latin typeface="Times  New Roman"/>
              </a:rPr>
              <a:t>Why use Gitlab CI/CD ?</a:t>
            </a:r>
          </a:p>
          <a:p>
            <a:pPr marL="461963" indent="-342900">
              <a:buFontTx/>
              <a:buAutoNum type="arabicPeriod"/>
            </a:pPr>
            <a:r>
              <a:rPr lang="en-US" dirty="0">
                <a:latin typeface="Times  New Roman"/>
              </a:rPr>
              <a:t>What should you need to use Gitlab CI/CD ?</a:t>
            </a:r>
            <a:endParaRPr lang="vi-VN" dirty="0">
              <a:latin typeface="Times  New Roman"/>
            </a:endParaRPr>
          </a:p>
          <a:p>
            <a:pPr marL="461963" indent="-342900">
              <a:buAutoNum type="arabicPeriod"/>
            </a:pPr>
            <a:r>
              <a:rPr lang="en-US" dirty="0">
                <a:latin typeface="Times  New Roman"/>
              </a:rPr>
              <a:t>How to write a YAML file ?</a:t>
            </a:r>
            <a:endParaRPr lang="vi-VN" dirty="0">
              <a:latin typeface="Times  New Roman"/>
            </a:endParaRPr>
          </a:p>
          <a:p>
            <a:pPr marL="461963" indent="-342900">
              <a:buAutoNum type="arabicPeriod"/>
            </a:pPr>
            <a:r>
              <a:rPr lang="en-US" dirty="0">
                <a:latin typeface="Times  New Roman"/>
              </a:rPr>
              <a:t>How to connect Gitlab with Node ?</a:t>
            </a:r>
          </a:p>
          <a:p>
            <a:pPr marL="461963" indent="-342900">
              <a:buAutoNum type="arabicPeriod"/>
            </a:pPr>
            <a:r>
              <a:rPr lang="vi-VN" dirty="0">
                <a:latin typeface="Times  New Roman"/>
              </a:rPr>
              <a:t>Register Gitlab Runner</a:t>
            </a:r>
            <a:endParaRPr lang="en-US" dirty="0">
              <a:latin typeface="Times  New Roman"/>
            </a:endParaRPr>
          </a:p>
          <a:p>
            <a:pPr marL="461963" indent="-342900">
              <a:buFontTx/>
              <a:buAutoNum type="arabicPeriod"/>
            </a:pPr>
            <a:r>
              <a:rPr lang="en-US" dirty="0">
                <a:latin typeface="Times  New Roman"/>
              </a:rPr>
              <a:t>Gitlab </a:t>
            </a:r>
            <a:r>
              <a:rPr lang="vi-VN" dirty="0">
                <a:latin typeface="Times  New Roman"/>
              </a:rPr>
              <a:t>CI/</a:t>
            </a:r>
            <a:r>
              <a:rPr lang="en-US" dirty="0">
                <a:latin typeface="Times  New Roman"/>
              </a:rPr>
              <a:t>CD </a:t>
            </a:r>
            <a:r>
              <a:rPr lang="vi-VN" dirty="0">
                <a:latin typeface="Times  New Roman"/>
              </a:rPr>
              <a:t>of ETVPF Project</a:t>
            </a:r>
            <a:endParaRPr lang="en-US" dirty="0">
              <a:latin typeface="Times  New Roman"/>
            </a:endParaRPr>
          </a:p>
          <a:p>
            <a:r>
              <a:rPr lang="en-US" sz="2000" b="1" dirty="0">
                <a:latin typeface="Times  New Roman"/>
              </a:rPr>
              <a:t>IV. Building a </a:t>
            </a:r>
            <a:r>
              <a:rPr lang="vi-VN" sz="2000" b="1" dirty="0">
                <a:latin typeface="Times  New Roman"/>
              </a:rPr>
              <a:t>CI/</a:t>
            </a:r>
            <a:r>
              <a:rPr lang="en-US" sz="2000" b="1" dirty="0">
                <a:latin typeface="Times  New Roman"/>
              </a:rPr>
              <a:t>CD pipeline</a:t>
            </a:r>
            <a:endParaRPr lang="vi-VN" sz="2000" b="1" dirty="0">
              <a:latin typeface="Times  New Roman"/>
            </a:endParaRPr>
          </a:p>
          <a:p>
            <a:pPr marL="461963" indent="-342900">
              <a:buAutoNum type="arabicPeriod"/>
            </a:pPr>
            <a:r>
              <a:rPr lang="en-US" dirty="0">
                <a:latin typeface="Times  New Roman"/>
              </a:rPr>
              <a:t>Create .</a:t>
            </a:r>
            <a:r>
              <a:rPr lang="en-US" dirty="0" err="1">
                <a:latin typeface="Times  New Roman"/>
              </a:rPr>
              <a:t>gitlab-ci.yml</a:t>
            </a:r>
            <a:r>
              <a:rPr lang="en-US" dirty="0">
                <a:latin typeface="Times  New Roman"/>
              </a:rPr>
              <a:t> file in Gitlab source</a:t>
            </a:r>
            <a:endParaRPr lang="vi-VN" dirty="0">
              <a:latin typeface="Times  New Roman"/>
            </a:endParaRPr>
          </a:p>
          <a:p>
            <a:pPr marL="461963" indent="-342900">
              <a:buAutoNum type="arabicPeriod"/>
            </a:pPr>
            <a:r>
              <a:rPr lang="vi-VN" dirty="0">
                <a:latin typeface="Times  New Roman"/>
              </a:rPr>
              <a:t>Run pipeline</a:t>
            </a:r>
          </a:p>
          <a:p>
            <a:pPr marL="461963" indent="-342900">
              <a:buAutoNum type="arabicPeriod"/>
            </a:pPr>
            <a:r>
              <a:rPr lang="vi-VN" dirty="0">
                <a:latin typeface="Times  New Roman"/>
              </a:rPr>
              <a:t>Build job</a:t>
            </a:r>
            <a:endParaRPr lang="en-US" dirty="0">
              <a:latin typeface="Times  New Roman"/>
            </a:endParaRPr>
          </a:p>
          <a:p>
            <a:r>
              <a:rPr lang="en-US" sz="2000" b="1" dirty="0">
                <a:latin typeface="Times  New Roman"/>
              </a:rPr>
              <a:t>V. </a:t>
            </a:r>
            <a:r>
              <a:rPr lang="en-US" sz="2000" b="1" dirty="0">
                <a:latin typeface="Times  New Roman"/>
                <a:cs typeface="Times New Roman" panose="02020603050405020304" pitchFamily="18" charset="0"/>
              </a:rPr>
              <a:t>Demo build a CI/CD pipeline</a:t>
            </a:r>
            <a:endParaRPr lang="en-US" sz="2000" b="1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497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Times 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7787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 New Roman"/>
                <a:cs typeface="Times New Roman" panose="02020603050405020304" pitchFamily="18" charset="0"/>
              </a:rPr>
              <a:t>IV. Building a CI/CD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 New Roman"/>
              </a:rPr>
              <a:t>1. Create .gitlab1-ci.yml file in Gitlab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BF4B-C953-DACC-0468-D2B52DD06A39}"/>
              </a:ext>
            </a:extLst>
          </p:cNvPr>
          <p:cNvSpPr txBox="1"/>
          <p:nvPr/>
        </p:nvSpPr>
        <p:spPr>
          <a:xfrm>
            <a:off x="722141" y="4680124"/>
            <a:ext cx="4850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You can use another name for .</a:t>
            </a:r>
            <a:r>
              <a:rPr lang="en-US" dirty="0" err="1">
                <a:latin typeface="Times  New Roman"/>
              </a:rPr>
              <a:t>gitlab-ci.yml</a:t>
            </a:r>
            <a:r>
              <a:rPr lang="en-US" dirty="0">
                <a:latin typeface="Times  New Roman"/>
              </a:rPr>
              <a:t> by change </a:t>
            </a:r>
            <a:r>
              <a:rPr lang="en-US" b="1" dirty="0">
                <a:latin typeface="Times  New Roman"/>
              </a:rPr>
              <a:t>CI/CD configuration file</a:t>
            </a:r>
            <a:r>
              <a:rPr lang="en-US" dirty="0">
                <a:latin typeface="Times  New Roman"/>
              </a:rPr>
              <a:t> in </a:t>
            </a:r>
            <a:r>
              <a:rPr lang="vi-VN" dirty="0">
                <a:latin typeface="Times  New Roman"/>
              </a:rPr>
              <a:t>Settings</a:t>
            </a:r>
            <a:r>
              <a:rPr lang="en-US" dirty="0">
                <a:latin typeface="Times  New Roman"/>
              </a:rPr>
              <a:t> CI/CD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BC8D76-D330-5F5F-08D8-DC8601972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78" y="1531545"/>
            <a:ext cx="5496080" cy="3029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9907F7-3A3D-2298-855E-806774379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350" y="1728658"/>
            <a:ext cx="4250428" cy="19459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8F040F-DEA3-6EC5-A264-E8F8CAAA69BE}"/>
              </a:ext>
            </a:extLst>
          </p:cNvPr>
          <p:cNvSpPr txBox="1"/>
          <p:nvPr/>
        </p:nvSpPr>
        <p:spPr>
          <a:xfrm>
            <a:off x="6750709" y="3921627"/>
            <a:ext cx="384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.</a:t>
            </a:r>
            <a:r>
              <a:rPr lang="en-US" dirty="0" err="1">
                <a:latin typeface="Times  New Roman"/>
              </a:rPr>
              <a:t>gitlab-ci.yml</a:t>
            </a:r>
            <a:r>
              <a:rPr lang="en-US" dirty="0">
                <a:latin typeface="Times  New Roman"/>
              </a:rPr>
              <a:t> must be created in Gitlab project (same folder as .git file)</a:t>
            </a:r>
          </a:p>
          <a:p>
            <a:endParaRPr lang="en-US" dirty="0">
              <a:latin typeface="Times 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38EE8F-3778-C6EB-4369-D75E33BB62B6}"/>
              </a:ext>
            </a:extLst>
          </p:cNvPr>
          <p:cNvSpPr txBox="1"/>
          <p:nvPr/>
        </p:nvSpPr>
        <p:spPr>
          <a:xfrm>
            <a:off x="462279" y="1108386"/>
            <a:ext cx="125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Note:</a:t>
            </a:r>
            <a:endParaRPr lang="en-US" b="1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932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7787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Building a CI/CD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 New Roman"/>
              </a:rPr>
              <a:t>1. Create .</a:t>
            </a:r>
            <a:r>
              <a:rPr lang="en-US" b="1" dirty="0" err="1">
                <a:latin typeface="Times  New Roman"/>
              </a:rPr>
              <a:t>gitlab-ci.yml</a:t>
            </a:r>
            <a:r>
              <a:rPr lang="en-US" b="1" dirty="0">
                <a:latin typeface="Times  New Roman"/>
              </a:rPr>
              <a:t> file in Gitlab source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9E97F4-4E4F-2549-2DBE-EB4DC8609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230" y="1149443"/>
            <a:ext cx="6735186" cy="48357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9DA6A95-7417-A90D-BB1C-AB494D3A8A79}"/>
              </a:ext>
            </a:extLst>
          </p:cNvPr>
          <p:cNvSpPr txBox="1"/>
          <p:nvPr/>
        </p:nvSpPr>
        <p:spPr>
          <a:xfrm>
            <a:off x="462279" y="1182345"/>
            <a:ext cx="370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 New Roman"/>
              </a:rPr>
              <a:t>To develop .gitlab-ci.yml, please refer at </a:t>
            </a:r>
            <a:r>
              <a:rPr lang="vi-VN" dirty="0">
                <a:latin typeface="Times  New Roman"/>
                <a:hlinkClick r:id="rId5"/>
              </a:rPr>
              <a:t>https://docs.gitlab.com/ee/ci/yaml/</a:t>
            </a:r>
            <a:endParaRPr lang="en-US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4392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7787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Building a CI/CD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2. Run pipeline</a:t>
            </a:r>
            <a:endParaRPr lang="en-US" b="1" dirty="0">
              <a:latin typeface="Times 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0CE62-978C-511B-053B-9B9ED490A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88" y="1519065"/>
            <a:ext cx="10721102" cy="3099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FCA0E7-04E9-663C-4499-9F7E96586EAE}"/>
              </a:ext>
            </a:extLst>
          </p:cNvPr>
          <p:cNvSpPr txBox="1"/>
          <p:nvPr/>
        </p:nvSpPr>
        <p:spPr>
          <a:xfrm>
            <a:off x="1376218" y="2929685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868CD-8B39-5052-5187-376A5F75C0DA}"/>
              </a:ext>
            </a:extLst>
          </p:cNvPr>
          <p:cNvSpPr txBox="1"/>
          <p:nvPr/>
        </p:nvSpPr>
        <p:spPr>
          <a:xfrm>
            <a:off x="5819139" y="2800631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2BEB2-188B-9843-F695-C5C44DDD20AE}"/>
              </a:ext>
            </a:extLst>
          </p:cNvPr>
          <p:cNvSpPr txBox="1"/>
          <p:nvPr/>
        </p:nvSpPr>
        <p:spPr>
          <a:xfrm>
            <a:off x="8192655" y="2800631"/>
            <a:ext cx="80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2CD74-D412-06CF-43C3-EED64CCB5305}"/>
              </a:ext>
            </a:extLst>
          </p:cNvPr>
          <p:cNvSpPr txBox="1"/>
          <p:nvPr/>
        </p:nvSpPr>
        <p:spPr>
          <a:xfrm>
            <a:off x="3297382" y="4248850"/>
            <a:ext cx="39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93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7787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Building a CI/CD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3. Build job</a:t>
            </a:r>
            <a:endParaRPr lang="en-US" b="1" dirty="0">
              <a:latin typeface="Times 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01D24C-E0BA-9BFA-0545-08AB642F5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53" y="1769494"/>
            <a:ext cx="9652002" cy="42777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CF831B-BADC-08BA-2E50-7C0DFFC76438}"/>
              </a:ext>
            </a:extLst>
          </p:cNvPr>
          <p:cNvSpPr txBox="1"/>
          <p:nvPr/>
        </p:nvSpPr>
        <p:spPr>
          <a:xfrm>
            <a:off x="775853" y="1254274"/>
            <a:ext cx="94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Choose job that want to run</a:t>
            </a:r>
          </a:p>
        </p:txBody>
      </p:sp>
    </p:spTree>
    <p:extLst>
      <p:ext uri="{BB962C8B-B14F-4D97-AF65-F5344CB8AC3E}">
        <p14:creationId xmlns:p14="http://schemas.microsoft.com/office/powerpoint/2010/main" val="2366450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7787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Building a CI/CD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3. Build job</a:t>
            </a:r>
            <a:endParaRPr lang="en-US" b="1" dirty="0">
              <a:latin typeface="Times 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851D8-CB08-96E8-0F21-121799E4E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56" y="1151181"/>
            <a:ext cx="9744232" cy="49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17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7787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Building a CI/CD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3. Build job</a:t>
            </a:r>
            <a:endParaRPr lang="en-US" b="1" dirty="0">
              <a:latin typeface="Times 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5F282-9B88-4124-E06E-3E6269811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61" y="1108386"/>
            <a:ext cx="10487193" cy="52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65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5" y="-71444"/>
            <a:ext cx="11380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build a CI/CD 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ED7B7-077B-3568-F508-DDA464516A82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 New Roman"/>
              </a:rPr>
              <a:t>1</a:t>
            </a:r>
            <a:r>
              <a:rPr lang="vi-VN" b="1" dirty="0">
                <a:latin typeface="Times  New Roman"/>
              </a:rPr>
              <a:t>. </a:t>
            </a:r>
            <a:r>
              <a:rPr lang="en-US" b="1" dirty="0">
                <a:latin typeface="Times  New Roman"/>
              </a:rPr>
              <a:t>Create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A6F3C-DE52-3737-FC72-D058071B7ED5}"/>
              </a:ext>
            </a:extLst>
          </p:cNvPr>
          <p:cNvSpPr txBox="1"/>
          <p:nvPr/>
        </p:nvSpPr>
        <p:spPr>
          <a:xfrm>
            <a:off x="462280" y="1283855"/>
            <a:ext cx="3472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This step to create </a:t>
            </a:r>
            <a:r>
              <a:rPr lang="vi-VN" dirty="0">
                <a:latin typeface="Times  New Roman"/>
              </a:rPr>
              <a:t>G</a:t>
            </a:r>
            <a:r>
              <a:rPr lang="en-US" dirty="0" err="1">
                <a:latin typeface="Times  New Roman"/>
              </a:rPr>
              <a:t>itlab</a:t>
            </a:r>
            <a:r>
              <a:rPr lang="en-US" dirty="0">
                <a:latin typeface="Times  New Roman"/>
              </a:rPr>
              <a:t> project. If you already have a project, you can skip this step</a:t>
            </a:r>
            <a:endParaRPr lang="vi-VN" dirty="0">
              <a:latin typeface="Times  New Roman"/>
            </a:endParaRPr>
          </a:p>
          <a:p>
            <a:endParaRPr lang="vi-VN" dirty="0">
              <a:latin typeface="Times  New Roman"/>
            </a:endParaRPr>
          </a:p>
          <a:p>
            <a:r>
              <a:rPr lang="vi-VN" dirty="0">
                <a:latin typeface="Times  New Roman"/>
              </a:rPr>
              <a:t>After fill </a:t>
            </a:r>
            <a:r>
              <a:rPr lang="en-US" dirty="0">
                <a:latin typeface="Times  New Roman"/>
              </a:rPr>
              <a:t>information for project, </a:t>
            </a:r>
            <a:r>
              <a:rPr lang="vi-VN" dirty="0">
                <a:latin typeface="Times  New Roman"/>
              </a:rPr>
              <a:t>press </a:t>
            </a:r>
            <a:r>
              <a:rPr lang="vi-VN" b="1" dirty="0">
                <a:latin typeface="Times  New Roman"/>
              </a:rPr>
              <a:t>Create project</a:t>
            </a:r>
            <a:r>
              <a:rPr lang="vi-VN" dirty="0">
                <a:latin typeface="Times  New Roman"/>
              </a:rPr>
              <a:t> to complete th</a:t>
            </a:r>
            <a:r>
              <a:rPr lang="en-US" dirty="0">
                <a:latin typeface="Times  New Roman"/>
              </a:rPr>
              <a:t>is step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86DA8B-D64A-7D86-6758-ADED56882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692" y="1290709"/>
            <a:ext cx="8194670" cy="442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26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5" y="-71444"/>
            <a:ext cx="11380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build a CI/CD 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ED7B7-077B-3568-F508-DDA464516A82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 New Roman"/>
              </a:rPr>
              <a:t>2</a:t>
            </a:r>
            <a:r>
              <a:rPr lang="vi-VN" b="1" dirty="0">
                <a:latin typeface="Times  New Roman"/>
              </a:rPr>
              <a:t>. </a:t>
            </a:r>
            <a:r>
              <a:rPr lang="en-US" b="1" dirty="0">
                <a:latin typeface="Times  New Roman"/>
              </a:rPr>
              <a:t>Create .</a:t>
            </a:r>
            <a:r>
              <a:rPr lang="en-US" b="1" dirty="0" err="1">
                <a:latin typeface="Times  New Roman"/>
              </a:rPr>
              <a:t>gitlab-ci.yml</a:t>
            </a:r>
            <a:r>
              <a:rPr lang="en-US" b="1" dirty="0">
                <a:latin typeface="Times  New Roman"/>
              </a:rPr>
              <a:t>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8C2C6-519D-401F-5B06-7CA07701972F}"/>
              </a:ext>
            </a:extLst>
          </p:cNvPr>
          <p:cNvSpPr txBox="1"/>
          <p:nvPr/>
        </p:nvSpPr>
        <p:spPr>
          <a:xfrm>
            <a:off x="462279" y="1302358"/>
            <a:ext cx="2853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 New Roman"/>
              </a:rPr>
              <a:t>Press </a:t>
            </a:r>
            <a:r>
              <a:rPr lang="vi-VN" b="1" dirty="0">
                <a:latin typeface="Times  New Roman"/>
              </a:rPr>
              <a:t>Commit changes</a:t>
            </a:r>
            <a:r>
              <a:rPr lang="vi-VN" dirty="0">
                <a:latin typeface="Times  New Roman"/>
              </a:rPr>
              <a:t> to </a:t>
            </a:r>
            <a:r>
              <a:rPr lang="en-US" dirty="0">
                <a:latin typeface="Times  New Roman"/>
              </a:rPr>
              <a:t>commit .</a:t>
            </a:r>
            <a:r>
              <a:rPr lang="en-US" dirty="0" err="1">
                <a:latin typeface="Times  New Roman"/>
              </a:rPr>
              <a:t>gitlab-ci.yml</a:t>
            </a:r>
            <a:r>
              <a:rPr lang="en-US" dirty="0">
                <a:latin typeface="Times  New Roman"/>
              </a:rPr>
              <a:t> file to master branch</a:t>
            </a:r>
            <a:endParaRPr lang="vi-VN" dirty="0">
              <a:latin typeface="Times  New Roman"/>
            </a:endParaRPr>
          </a:p>
          <a:p>
            <a:endParaRPr lang="vi-VN" dirty="0">
              <a:latin typeface="Times  New Roman"/>
            </a:endParaRPr>
          </a:p>
          <a:p>
            <a:r>
              <a:rPr lang="vi-VN" dirty="0">
                <a:latin typeface="Times  New Roman"/>
              </a:rPr>
              <a:t>You can change .gitlab-ci.yml to others name and reconfig as </a:t>
            </a:r>
            <a:r>
              <a:rPr lang="vi-VN" b="1" dirty="0">
                <a:latin typeface="Times  New Roman"/>
              </a:rPr>
              <a:t>IV.1</a:t>
            </a:r>
            <a:endParaRPr lang="en-US" b="1" dirty="0">
              <a:latin typeface="Times 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6B6C5F-EBC2-AFFE-95AF-E1832DC06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162" y="1394691"/>
            <a:ext cx="7786255" cy="46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86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5" y="-71444"/>
            <a:ext cx="11380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build a CI/CD 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ED7B7-077B-3568-F508-DDA464516A82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 New Roman"/>
              </a:rPr>
              <a:t>3</a:t>
            </a:r>
            <a:r>
              <a:rPr lang="vi-VN" b="1" dirty="0">
                <a:latin typeface="Times  New Roman"/>
              </a:rPr>
              <a:t>. </a:t>
            </a:r>
            <a:r>
              <a:rPr lang="en-US" b="1" dirty="0">
                <a:latin typeface="Times  New Roman"/>
              </a:rPr>
              <a:t>Register </a:t>
            </a:r>
            <a:r>
              <a:rPr lang="en-US" b="1" dirty="0" err="1">
                <a:latin typeface="Times  New Roman"/>
              </a:rPr>
              <a:t>gitlab</a:t>
            </a:r>
            <a:r>
              <a:rPr lang="en-US" b="1" dirty="0">
                <a:latin typeface="Times  New Roman"/>
              </a:rPr>
              <a:t>-runner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8C2C6-519D-401F-5B06-7CA07701972F}"/>
              </a:ext>
            </a:extLst>
          </p:cNvPr>
          <p:cNvSpPr txBox="1"/>
          <p:nvPr/>
        </p:nvSpPr>
        <p:spPr>
          <a:xfrm>
            <a:off x="462279" y="1394691"/>
            <a:ext cx="9069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>
                <a:latin typeface="Times  New Roman"/>
              </a:rPr>
              <a:t>Dowload</a:t>
            </a:r>
            <a:r>
              <a:rPr lang="en-US" dirty="0">
                <a:latin typeface="Times  New Roman"/>
              </a:rPr>
              <a:t> </a:t>
            </a:r>
            <a:r>
              <a:rPr lang="en-US" dirty="0" err="1">
                <a:latin typeface="Times  New Roman"/>
              </a:rPr>
              <a:t>gitlab</a:t>
            </a:r>
            <a:r>
              <a:rPr lang="en-US" dirty="0">
                <a:latin typeface="Times  New Roman"/>
              </a:rPr>
              <a:t>-runner at </a:t>
            </a:r>
            <a:r>
              <a:rPr lang="en-US" dirty="0">
                <a:latin typeface="Times  New Roman"/>
                <a:hlinkClick r:id="rId4"/>
              </a:rPr>
              <a:t>https://gitlab-runner-downloads.s3.amazonaws.com/latest/binaries/gitlab-runner-windows-amd64.exe</a:t>
            </a:r>
            <a:endParaRPr lang="en-US" dirty="0">
              <a:latin typeface="Times  New Roman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 New Roman"/>
              </a:rPr>
              <a:t>Put gitlab-runner.exe file on local and enter command line:</a:t>
            </a:r>
          </a:p>
          <a:p>
            <a:pPr lvl="1"/>
            <a:r>
              <a:rPr lang="en-US" dirty="0">
                <a:latin typeface="Times  New Roman"/>
              </a:rPr>
              <a:t>	</a:t>
            </a:r>
            <a:r>
              <a:rPr lang="en-US" b="1" dirty="0">
                <a:latin typeface="Times  New Roman"/>
              </a:rPr>
              <a:t>gitlab-runner.exe register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 New Roman"/>
              </a:rPr>
              <a:t>Enter information as </a:t>
            </a:r>
            <a:r>
              <a:rPr lang="en-US" b="1" dirty="0">
                <a:latin typeface="Times  New Roman"/>
              </a:rPr>
              <a:t>III.6 </a:t>
            </a:r>
            <a:r>
              <a:rPr lang="en-US" dirty="0">
                <a:latin typeface="Times  New Roman"/>
              </a:rPr>
              <a:t>and</a:t>
            </a:r>
            <a:r>
              <a:rPr lang="en-US" b="1" dirty="0">
                <a:latin typeface="Times  New Roman"/>
              </a:rPr>
              <a:t> gitlab-runner.exe run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F4B34-CA32-9D58-23D1-E967661B4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900" y="2857370"/>
            <a:ext cx="7745752" cy="29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10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5" y="-71444"/>
            <a:ext cx="11380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build a CI/CD 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ED7B7-077B-3568-F508-DDA464516A82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 New Roman"/>
              </a:rPr>
              <a:t>3</a:t>
            </a:r>
            <a:r>
              <a:rPr lang="vi-VN" b="1" dirty="0">
                <a:latin typeface="Times  New Roman"/>
              </a:rPr>
              <a:t>. </a:t>
            </a:r>
            <a:r>
              <a:rPr lang="en-US" b="1" dirty="0">
                <a:latin typeface="Times  New Roman"/>
              </a:rPr>
              <a:t>Register </a:t>
            </a:r>
            <a:r>
              <a:rPr lang="en-US" b="1" dirty="0" err="1">
                <a:latin typeface="Times  New Roman"/>
              </a:rPr>
              <a:t>gitlab</a:t>
            </a:r>
            <a:r>
              <a:rPr lang="en-US" b="1" dirty="0">
                <a:latin typeface="Times  New Roman"/>
              </a:rPr>
              <a:t>-runner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8C2C6-519D-401F-5B06-7CA07701972F}"/>
              </a:ext>
            </a:extLst>
          </p:cNvPr>
          <p:cNvSpPr txBox="1"/>
          <p:nvPr/>
        </p:nvSpPr>
        <p:spPr>
          <a:xfrm>
            <a:off x="619297" y="1256145"/>
            <a:ext cx="906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Gitlab runner activated.</a:t>
            </a:r>
          </a:p>
          <a:p>
            <a:r>
              <a:rPr lang="en-US" dirty="0">
                <a:latin typeface="Times  New Roman"/>
              </a:rPr>
              <a:t>You can check at Settings CICD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01EFA-B834-652A-454B-A5DA36928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460" y="1149443"/>
            <a:ext cx="5753166" cy="513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5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Overview </a:t>
            </a:r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462279" y="1062182"/>
            <a:ext cx="11314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Times  New Roman"/>
              </a:rPr>
              <a:t>What is </a:t>
            </a:r>
            <a:r>
              <a:rPr lang="vi-VN" b="1" dirty="0">
                <a:latin typeface="Times  New Roman"/>
              </a:rPr>
              <a:t>CI/</a:t>
            </a:r>
            <a:r>
              <a:rPr lang="en-US" b="1" dirty="0">
                <a:latin typeface="Times  New Roman"/>
              </a:rPr>
              <a:t>CD ?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8DA3A-7FDC-1B8E-52B7-6909CD93FF07}"/>
              </a:ext>
            </a:extLst>
          </p:cNvPr>
          <p:cNvSpPr txBox="1"/>
          <p:nvPr/>
        </p:nvSpPr>
        <p:spPr>
          <a:xfrm>
            <a:off x="665114" y="1892922"/>
            <a:ext cx="4221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Continuous integration, delivery, and deployment is known collectively as CI/CD.</a:t>
            </a:r>
          </a:p>
          <a:p>
            <a:r>
              <a:rPr lang="vi-VN" dirty="0">
                <a:latin typeface="Times  New Roman"/>
              </a:rPr>
              <a:t>CI/</a:t>
            </a:r>
            <a:r>
              <a:rPr lang="en-US" dirty="0">
                <a:latin typeface="Times  New Roman"/>
              </a:rPr>
              <a:t>CD essentially involves continuously building, testing, and deploying code changes at every small iteration, reducing the chance of developing new code based on bugged or failed previous versions.</a:t>
            </a:r>
          </a:p>
        </p:txBody>
      </p:sp>
      <p:pic>
        <p:nvPicPr>
          <p:cNvPr id="3082" name="Picture 10" descr="Kubernetes Integration with GitLab Continuous Integration &amp; Delivery |  Virtuozzo">
            <a:extLst>
              <a:ext uri="{FF2B5EF4-FFF2-40B4-BE49-F238E27FC236}">
                <a16:creationId xmlns:a16="http://schemas.microsoft.com/office/drawing/2014/main" id="{F1A1CC64-4EC9-80F6-187B-97C355EDF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48" y="1896082"/>
            <a:ext cx="5677930" cy="269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729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5" y="-71444"/>
            <a:ext cx="11380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build a CI/CD 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ED7B7-077B-3568-F508-DDA464516A82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 New Roman"/>
              </a:rPr>
              <a:t>4</a:t>
            </a:r>
            <a:r>
              <a:rPr lang="vi-VN" b="1" dirty="0">
                <a:latin typeface="Times  New Roman"/>
              </a:rPr>
              <a:t>. </a:t>
            </a:r>
            <a:r>
              <a:rPr lang="en-US" b="1" dirty="0">
                <a:latin typeface="Times  New Roman"/>
              </a:rPr>
              <a:t>Build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25C55-056A-736B-8E17-6D4D9FAA7E92}"/>
              </a:ext>
            </a:extLst>
          </p:cNvPr>
          <p:cNvSpPr txBox="1"/>
          <p:nvPr/>
        </p:nvSpPr>
        <p:spPr>
          <a:xfrm>
            <a:off x="572655" y="1149443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1. Choose </a:t>
            </a:r>
            <a:r>
              <a:rPr lang="en-US" b="1" dirty="0">
                <a:latin typeface="Times  New Roman"/>
              </a:rPr>
              <a:t>Run Pipeline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88092E-4EC6-579A-5483-6F158112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94" y="1948528"/>
            <a:ext cx="10411141" cy="26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02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5" y="-71444"/>
            <a:ext cx="11380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build a CI/CD 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ED7B7-077B-3568-F508-DDA464516A82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5. Run job</a:t>
            </a:r>
            <a:endParaRPr lang="en-US" b="1" dirty="0">
              <a:latin typeface="Times 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25C55-056A-736B-8E17-6D4D9FAA7E92}"/>
              </a:ext>
            </a:extLst>
          </p:cNvPr>
          <p:cNvSpPr txBox="1"/>
          <p:nvPr/>
        </p:nvSpPr>
        <p:spPr>
          <a:xfrm>
            <a:off x="572655" y="1149443"/>
            <a:ext cx="3713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2. Trigger job that want to build. In below picture, I choose build </a:t>
            </a:r>
            <a:r>
              <a:rPr lang="en-US" b="1" dirty="0">
                <a:latin typeface="Times  New Roman"/>
              </a:rPr>
              <a:t>build1</a:t>
            </a:r>
            <a:r>
              <a:rPr lang="en-US" dirty="0">
                <a:latin typeface="Times  New Roman"/>
              </a:rPr>
              <a:t> job in </a:t>
            </a:r>
            <a:r>
              <a:rPr lang="en-US" b="1" dirty="0">
                <a:latin typeface="Times  New Roman"/>
              </a:rPr>
              <a:t>Build</a:t>
            </a:r>
            <a:r>
              <a:rPr lang="en-US" dirty="0">
                <a:latin typeface="Times  New Roman"/>
              </a:rPr>
              <a:t> stage</a:t>
            </a:r>
            <a:endParaRPr lang="en-US" b="1" dirty="0">
              <a:latin typeface="Times 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FE8CCA-7E7E-5D26-BB94-790BCFDA9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55" y="2317214"/>
            <a:ext cx="8030606" cy="321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56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5" y="-71444"/>
            <a:ext cx="11380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build a CI/CD 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ED7B7-077B-3568-F508-DDA464516A82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5. Run job</a:t>
            </a:r>
            <a:endParaRPr lang="en-US" b="1" dirty="0">
              <a:latin typeface="Times 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25C55-056A-736B-8E17-6D4D9FAA7E92}"/>
              </a:ext>
            </a:extLst>
          </p:cNvPr>
          <p:cNvSpPr txBox="1"/>
          <p:nvPr/>
        </p:nvSpPr>
        <p:spPr>
          <a:xfrm>
            <a:off x="572655" y="4174981"/>
            <a:ext cx="1007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If you get error as above picture, you have to update </a:t>
            </a:r>
            <a:r>
              <a:rPr lang="en-US" b="1" dirty="0" err="1">
                <a:latin typeface="Times  New Roman"/>
              </a:rPr>
              <a:t>config.toml</a:t>
            </a:r>
            <a:r>
              <a:rPr lang="en-US" b="1" dirty="0">
                <a:latin typeface="Times  New Roman"/>
              </a:rPr>
              <a:t> </a:t>
            </a:r>
            <a:r>
              <a:rPr lang="en-US" dirty="0">
                <a:latin typeface="Times  New Roman"/>
              </a:rPr>
              <a:t>file of Gitlab-runner as below and rerun gitlab-runner.exe</a:t>
            </a:r>
            <a:endParaRPr lang="en-US" b="1" dirty="0">
              <a:latin typeface="Times 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C4DE3-5A40-D50E-F0A9-7D6E76BB2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56" y="1201884"/>
            <a:ext cx="7780938" cy="297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4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5" y="-71444"/>
            <a:ext cx="11380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build a CI/CD 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ED7B7-077B-3568-F508-DDA464516A82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5. Run job</a:t>
            </a:r>
            <a:endParaRPr lang="en-US" b="1" dirty="0">
              <a:latin typeface="Times  New Roma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222053-A778-A586-B9B6-216874673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408" y="1415430"/>
            <a:ext cx="3876675" cy="346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A8DC76-D477-718D-7820-8F829BCFA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748" y="1415430"/>
            <a:ext cx="3829050" cy="35147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AC8C92-AA00-94DB-D8E4-CEE4FB3E68F7}"/>
              </a:ext>
            </a:extLst>
          </p:cNvPr>
          <p:cNvCxnSpPr/>
          <p:nvPr/>
        </p:nvCxnSpPr>
        <p:spPr>
          <a:xfrm>
            <a:off x="5163127" y="3148980"/>
            <a:ext cx="19119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552C2-0065-DCD2-6EA1-40F5682C4367}"/>
              </a:ext>
            </a:extLst>
          </p:cNvPr>
          <p:cNvSpPr txBox="1"/>
          <p:nvPr/>
        </p:nvSpPr>
        <p:spPr>
          <a:xfrm>
            <a:off x="2983345" y="5355759"/>
            <a:ext cx="773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Change “</a:t>
            </a:r>
            <a:r>
              <a:rPr lang="en-US" b="1" dirty="0" err="1">
                <a:latin typeface="Times  New Roman"/>
              </a:rPr>
              <a:t>pwsh</a:t>
            </a:r>
            <a:r>
              <a:rPr lang="en-US" dirty="0">
                <a:latin typeface="Times  New Roman"/>
              </a:rPr>
              <a:t>” to “</a:t>
            </a:r>
            <a:r>
              <a:rPr lang="en-US" b="1" dirty="0" err="1">
                <a:latin typeface="Times  New Roman"/>
              </a:rPr>
              <a:t>powershell</a:t>
            </a:r>
            <a:r>
              <a:rPr lang="en-US" dirty="0">
                <a:latin typeface="Times  New Roman"/>
              </a:rPr>
              <a:t>” in LOC 16 and rerun gitlab-runner.exe</a:t>
            </a:r>
          </a:p>
        </p:txBody>
      </p:sp>
    </p:spTree>
    <p:extLst>
      <p:ext uri="{BB962C8B-B14F-4D97-AF65-F5344CB8AC3E}">
        <p14:creationId xmlns:p14="http://schemas.microsoft.com/office/powerpoint/2010/main" val="1472633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5" y="-71444"/>
            <a:ext cx="11380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build a CI/CD 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ED7B7-077B-3568-F508-DDA464516A82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5. Run job</a:t>
            </a:r>
            <a:endParaRPr lang="en-US" b="1" dirty="0">
              <a:latin typeface="Times 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AFE86-61E4-8C5F-2F28-E6E529E50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45" y="1559832"/>
            <a:ext cx="10917382" cy="3152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67F4BC-87F3-D4E4-E411-870D90B26CB6}"/>
              </a:ext>
            </a:extLst>
          </p:cNvPr>
          <p:cNvSpPr txBox="1"/>
          <p:nvPr/>
        </p:nvSpPr>
        <p:spPr>
          <a:xfrm>
            <a:off x="544945" y="1149443"/>
            <a:ext cx="555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After that, you can retry job or run new pipeline</a:t>
            </a:r>
          </a:p>
        </p:txBody>
      </p:sp>
    </p:spTree>
    <p:extLst>
      <p:ext uri="{BB962C8B-B14F-4D97-AF65-F5344CB8AC3E}">
        <p14:creationId xmlns:p14="http://schemas.microsoft.com/office/powerpoint/2010/main" val="3335668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5" y="-71444"/>
            <a:ext cx="11380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build a CI/CD 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ED7B7-077B-3568-F508-DDA464516A82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5. Run job</a:t>
            </a:r>
            <a:endParaRPr lang="en-US" b="1" dirty="0">
              <a:latin typeface="Times 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54A2B6-055F-14F2-0BC2-540D04B81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399" y="1406460"/>
            <a:ext cx="9244765" cy="4605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EEEEA8-8336-4547-55BD-60867793C2A4}"/>
              </a:ext>
            </a:extLst>
          </p:cNvPr>
          <p:cNvSpPr txBox="1"/>
          <p:nvPr/>
        </p:nvSpPr>
        <p:spPr>
          <a:xfrm>
            <a:off x="314036" y="1329696"/>
            <a:ext cx="252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That is result of </a:t>
            </a:r>
            <a:r>
              <a:rPr lang="en-US" b="1" dirty="0">
                <a:latin typeface="Times  New Roman"/>
              </a:rPr>
              <a:t>build1</a:t>
            </a:r>
            <a:r>
              <a:rPr lang="en-US" dirty="0">
                <a:latin typeface="Times  New Roman"/>
              </a:rPr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07709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5" y="-71444"/>
            <a:ext cx="11380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build a CI/CD 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ED7B7-077B-3568-F508-DDA464516A82}"/>
              </a:ext>
            </a:extLst>
          </p:cNvPr>
          <p:cNvSpPr txBox="1"/>
          <p:nvPr/>
        </p:nvSpPr>
        <p:spPr>
          <a:xfrm>
            <a:off x="238416" y="73905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5. Run job</a:t>
            </a:r>
            <a:endParaRPr lang="en-US" b="1" dirty="0">
              <a:latin typeface="Times 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EEEA8-8336-4547-55BD-60867793C2A4}"/>
              </a:ext>
            </a:extLst>
          </p:cNvPr>
          <p:cNvSpPr txBox="1"/>
          <p:nvPr/>
        </p:nvSpPr>
        <p:spPr>
          <a:xfrm>
            <a:off x="314036" y="1329696"/>
            <a:ext cx="1105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Gitlab repo </a:t>
            </a:r>
            <a:r>
              <a:rPr lang="vi-VN" dirty="0">
                <a:latin typeface="Times  New Roman"/>
              </a:rPr>
              <a:t>will be</a:t>
            </a:r>
            <a:r>
              <a:rPr lang="en-US" dirty="0">
                <a:latin typeface="Times  New Roman"/>
              </a:rPr>
              <a:t> </a:t>
            </a:r>
            <a:r>
              <a:rPr lang="vi-VN" dirty="0">
                <a:latin typeface="Times  New Roman"/>
              </a:rPr>
              <a:t>checked </a:t>
            </a:r>
            <a:r>
              <a:rPr lang="en-US" dirty="0">
                <a:latin typeface="Times  New Roman"/>
              </a:rPr>
              <a:t>out at C:\Workspace\Gitlab-runner\builds\dCL3PX7h\0\truong.pham-nhat\cicd_demo on local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876A61-9582-24A8-05E0-BBCE9FB73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36" y="1976027"/>
            <a:ext cx="75152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8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7787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462279" y="1136217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 New Roman"/>
              </a:rPr>
              <a:t>1. </a:t>
            </a:r>
            <a:r>
              <a:rPr lang="vi-VN" dirty="0">
                <a:latin typeface="Times  New Roman"/>
                <a:hlinkClick r:id="rId4"/>
              </a:rPr>
              <a:t>https://docs.gitlab.com/ee/ci/</a:t>
            </a:r>
            <a:endParaRPr lang="en-US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1529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ctrTitle"/>
          </p:nvPr>
        </p:nvSpPr>
        <p:spPr>
          <a:xfrm>
            <a:off x="6738531" y="4003412"/>
            <a:ext cx="4659142" cy="293832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rPr lang="en-US" sz="4800" dirty="0">
                <a:latin typeface="Times  New Roman"/>
              </a:rPr>
              <a:t>THANK YOU!!!</a:t>
            </a:r>
            <a:endParaRPr sz="48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20137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Overview </a:t>
            </a:r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462279" y="1062182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Times  New Roman"/>
              </a:rPr>
              <a:t>What is </a:t>
            </a:r>
            <a:r>
              <a:rPr lang="vi-VN" b="1" dirty="0">
                <a:latin typeface="Times  New Roman"/>
              </a:rPr>
              <a:t>CI/</a:t>
            </a:r>
            <a:r>
              <a:rPr lang="en-US" b="1" dirty="0">
                <a:latin typeface="Times  New Roman"/>
              </a:rPr>
              <a:t>CD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8DA3A-7FDC-1B8E-52B7-6909CD93FF07}"/>
              </a:ext>
            </a:extLst>
          </p:cNvPr>
          <p:cNvSpPr txBox="1"/>
          <p:nvPr/>
        </p:nvSpPr>
        <p:spPr>
          <a:xfrm>
            <a:off x="664271" y="1942859"/>
            <a:ext cx="3439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Continuous integration, delivery, and deployment is known collectively as CI/CD.</a:t>
            </a:r>
          </a:p>
          <a:p>
            <a:r>
              <a:rPr lang="vi-VN" dirty="0">
                <a:latin typeface="Times  New Roman"/>
              </a:rPr>
              <a:t>CI/</a:t>
            </a:r>
            <a:r>
              <a:rPr lang="en-US" dirty="0">
                <a:latin typeface="Times  New Roman"/>
              </a:rPr>
              <a:t>CD essentially involves continuously building, testing, and deploying code changes at every small iteration, reducing the chance of developing new code based on bugged or failed previous versions.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2A1F52-ECB4-DC57-4288-4C4287590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802" y="3931522"/>
            <a:ext cx="1433757" cy="13321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CCF000-36B8-AFFF-7745-CB40214CF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879" y="3931521"/>
            <a:ext cx="1433757" cy="13361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0BD1E1-D7F6-2B69-01B5-C6CEFA5F8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8946" y="3931521"/>
            <a:ext cx="1372570" cy="1332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87656D-687B-B739-6D8B-4310A44F3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802" y="2076526"/>
            <a:ext cx="1440337" cy="12974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8BD620-0475-991F-D23D-18F9A9EC94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9879" y="2076526"/>
            <a:ext cx="1326327" cy="1297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AFC0E2-6EA3-69B3-A608-C8198EC893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8946" y="2076526"/>
            <a:ext cx="1350184" cy="12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7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Overview </a:t>
            </a:r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462279" y="1062182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 New Roman"/>
              </a:rPr>
              <a:t>2. Why is </a:t>
            </a:r>
            <a:r>
              <a:rPr lang="vi-VN" b="1" dirty="0">
                <a:latin typeface="Times  New Roman"/>
              </a:rPr>
              <a:t>CI/</a:t>
            </a:r>
            <a:r>
              <a:rPr lang="en-US" b="1" dirty="0">
                <a:latin typeface="Times  New Roman"/>
              </a:rPr>
              <a:t>CD necessary 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93A981-74F2-78F2-3DF2-9549B0A3A011}"/>
              </a:ext>
            </a:extLst>
          </p:cNvPr>
          <p:cNvSpPr/>
          <p:nvPr/>
        </p:nvSpPr>
        <p:spPr>
          <a:xfrm>
            <a:off x="1413164" y="2094273"/>
            <a:ext cx="3186545" cy="4755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Increase Speed of Operation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FDEC2D-DEFD-F926-F7DD-F983598D8A9E}"/>
              </a:ext>
            </a:extLst>
          </p:cNvPr>
          <p:cNvSpPr/>
          <p:nvPr/>
        </p:nvSpPr>
        <p:spPr>
          <a:xfrm>
            <a:off x="1648833" y="2757032"/>
            <a:ext cx="3554763" cy="4755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Communication between Teams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8FCE57-C27D-E289-1C29-5073429DBFD5}"/>
              </a:ext>
            </a:extLst>
          </p:cNvPr>
          <p:cNvSpPr/>
          <p:nvPr/>
        </p:nvSpPr>
        <p:spPr>
          <a:xfrm>
            <a:off x="1413160" y="3419791"/>
            <a:ext cx="3186545" cy="4755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Regular Feedback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4DE1C4-1CB9-9408-7AB2-3D3E7333F10E}"/>
              </a:ext>
            </a:extLst>
          </p:cNvPr>
          <p:cNvSpPr/>
          <p:nvPr/>
        </p:nvSpPr>
        <p:spPr>
          <a:xfrm>
            <a:off x="1648833" y="4100968"/>
            <a:ext cx="3554763" cy="4755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Frequent Development Cycles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6B9FF3-DFEE-7891-715F-F0A3FEE13A7D}"/>
              </a:ext>
            </a:extLst>
          </p:cNvPr>
          <p:cNvSpPr/>
          <p:nvPr/>
        </p:nvSpPr>
        <p:spPr>
          <a:xfrm>
            <a:off x="7167086" y="2332037"/>
            <a:ext cx="3186545" cy="4755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Easier detection of Errors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C38AFC-8A1D-8084-1F6B-00C4EB42CE03}"/>
              </a:ext>
            </a:extLst>
          </p:cNvPr>
          <p:cNvSpPr/>
          <p:nvPr/>
        </p:nvSpPr>
        <p:spPr>
          <a:xfrm>
            <a:off x="6857670" y="2994796"/>
            <a:ext cx="3186545" cy="4755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Quicker Recovery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DF2F21-3271-7FE1-4BAC-5A55A70F89D3}"/>
              </a:ext>
            </a:extLst>
          </p:cNvPr>
          <p:cNvSpPr/>
          <p:nvPr/>
        </p:nvSpPr>
        <p:spPr>
          <a:xfrm>
            <a:off x="7167085" y="3657554"/>
            <a:ext cx="3186545" cy="4755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 New Roman"/>
              </a:rPr>
              <a:t>Better Efficiency</a:t>
            </a:r>
          </a:p>
        </p:txBody>
      </p:sp>
    </p:spTree>
    <p:extLst>
      <p:ext uri="{BB962C8B-B14F-4D97-AF65-F5344CB8AC3E}">
        <p14:creationId xmlns:p14="http://schemas.microsoft.com/office/powerpoint/2010/main" val="415223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Overview </a:t>
            </a:r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462279" y="1062182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 New Roman"/>
              </a:rPr>
              <a:t>3. </a:t>
            </a:r>
            <a:r>
              <a:rPr lang="vi-VN" b="1" dirty="0">
                <a:latin typeface="Times  New Roman"/>
              </a:rPr>
              <a:t>CI/</a:t>
            </a:r>
            <a:r>
              <a:rPr lang="en-US" b="1" dirty="0">
                <a:latin typeface="Times  New Roman"/>
              </a:rPr>
              <a:t>CD tools</a:t>
            </a:r>
          </a:p>
        </p:txBody>
      </p:sp>
      <p:pic>
        <p:nvPicPr>
          <p:cNvPr id="1026" name="Picture 2" descr="Why Jenkins is a great tool for DevOps ? | learntek.org">
            <a:extLst>
              <a:ext uri="{FF2B5EF4-FFF2-40B4-BE49-F238E27FC236}">
                <a16:creationId xmlns:a16="http://schemas.microsoft.com/office/drawing/2014/main" id="{6D011562-FAC0-DFF1-DC59-196712745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47" y="1795797"/>
            <a:ext cx="2681805" cy="16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 GitLab a Good Fit for Mobile CI/CD? - Appcircle Blog">
            <a:extLst>
              <a:ext uri="{FF2B5EF4-FFF2-40B4-BE49-F238E27FC236}">
                <a16:creationId xmlns:a16="http://schemas.microsoft.com/office/drawing/2014/main" id="{CB2B8C67-B4C8-0D7B-6AAA-8EA8CA351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47" y="3990568"/>
            <a:ext cx="3069338" cy="153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dera, Inc. | About Travis CI">
            <a:extLst>
              <a:ext uri="{FF2B5EF4-FFF2-40B4-BE49-F238E27FC236}">
                <a16:creationId xmlns:a16="http://schemas.microsoft.com/office/drawing/2014/main" id="{FE839821-D602-1504-53F6-4FF311D2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39" y="1562181"/>
            <a:ext cx="2681805" cy="200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ircleCI Introduces a New Suite of Features and Integrations to Ease the  Heavy Burdens of Infrastructure Management | Business Wire">
            <a:extLst>
              <a:ext uri="{FF2B5EF4-FFF2-40B4-BE49-F238E27FC236}">
                <a16:creationId xmlns:a16="http://schemas.microsoft.com/office/drawing/2014/main" id="{A2ACAF11-3973-EA46-A669-2990C5CE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729" y="3571747"/>
            <a:ext cx="3882918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67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Overview </a:t>
            </a:r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346594" y="704824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+mj-lt"/>
              </a:rPr>
              <a:t>4. Gitlab CI/CD</a:t>
            </a:r>
          </a:p>
        </p:txBody>
      </p:sp>
      <p:pic>
        <p:nvPicPr>
          <p:cNvPr id="2050" name="Picture 2" descr="CI/CD concepts | GitLab">
            <a:extLst>
              <a:ext uri="{FF2B5EF4-FFF2-40B4-BE49-F238E27FC236}">
                <a16:creationId xmlns:a16="http://schemas.microsoft.com/office/drawing/2014/main" id="{4C5A3440-02E4-73EB-9845-830245E9C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77" y="1132656"/>
            <a:ext cx="9371446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42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CI/CD Pipeline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F813-CC62-6F91-6C81-5AC2D98EAE6F}"/>
              </a:ext>
            </a:extLst>
          </p:cNvPr>
          <p:cNvSpPr txBox="1"/>
          <p:nvPr/>
        </p:nvSpPr>
        <p:spPr>
          <a:xfrm>
            <a:off x="238416" y="776695"/>
            <a:ext cx="113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 New Roman"/>
              </a:rPr>
              <a:t>1. </a:t>
            </a:r>
            <a:r>
              <a:rPr lang="en-US" b="1" dirty="0">
                <a:latin typeface="Times  New Roman"/>
              </a:rPr>
              <a:t>What is a CI/CD pipeline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C7B2C-1813-3511-42ED-EF6C1124EF0A}"/>
              </a:ext>
            </a:extLst>
          </p:cNvPr>
          <p:cNvSpPr txBox="1"/>
          <p:nvPr/>
        </p:nvSpPr>
        <p:spPr>
          <a:xfrm>
            <a:off x="1203512" y="4304323"/>
            <a:ext cx="938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 New Roman"/>
              </a:rPr>
              <a:t>A pipeline automates a series of steps or stages in your development process such as initiating code builds, running tests, deploying and staging production environments, etc. It provides a more standardized approach to feedback loops, reducing errors and paces up iterations of development.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025F0B-B6DC-8511-E256-BCC2C3C46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512" y="1549122"/>
            <a:ext cx="1760489" cy="18768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B9903E-EBE4-1F01-407C-687D5B665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488" y="1549122"/>
            <a:ext cx="1760489" cy="18768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A168D7-D285-F562-CF54-8087CFF7E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411" y="1549121"/>
            <a:ext cx="2069763" cy="18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3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CI/CD Pipeline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6BF87A6-9F7B-22FD-272C-DAAA020BB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00" y="2196746"/>
            <a:ext cx="2371725" cy="31146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C9D90AD-972D-8BCB-E5AF-47D09ADF0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145" y="2177695"/>
            <a:ext cx="2390775" cy="3152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75E5042-D1EA-9A39-E90B-6BC7167E7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440" y="2206271"/>
            <a:ext cx="2371725" cy="31432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BDA052B-4D3F-A615-715A-4BFBD1808A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8876" y="2215796"/>
            <a:ext cx="23336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3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C6DB1611E7864CA7CDFA5E9CB68D4E" ma:contentTypeVersion="4" ma:contentTypeDescription="Create a new document." ma:contentTypeScope="" ma:versionID="d646bdf7fcff6d0e6245084675f6f655">
  <xsd:schema xmlns:xsd="http://www.w3.org/2001/XMLSchema" xmlns:xs="http://www.w3.org/2001/XMLSchema" xmlns:p="http://schemas.microsoft.com/office/2006/metadata/properties" xmlns:ns2="d1659bb4-2fae-4a42-b1e3-f43f4c4e0284" targetNamespace="http://schemas.microsoft.com/office/2006/metadata/properties" ma:root="true" ma:fieldsID="9e9f25c270061f2ea7d5df875858d4ef" ns2:_="">
    <xsd:import namespace="d1659bb4-2fae-4a42-b1e3-f43f4c4e02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59bb4-2fae-4a42-b1e3-f43f4c4e02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FF1500-78DD-4F5C-950E-4C2ABA6FB548}"/>
</file>

<file path=customXml/itemProps2.xml><?xml version="1.0" encoding="utf-8"?>
<ds:datastoreItem xmlns:ds="http://schemas.openxmlformats.org/officeDocument/2006/customXml" ds:itemID="{58635BE1-D3B0-4167-97E3-D74B9F3B166A}"/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1450</Words>
  <Application>Microsoft Office PowerPoint</Application>
  <PresentationFormat>Widescreen</PresentationFormat>
  <Paragraphs>203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 Black</vt:lpstr>
      <vt:lpstr>Calibri</vt:lpstr>
      <vt:lpstr>Calibri Light</vt:lpstr>
      <vt:lpstr>Times  New Roman</vt:lpstr>
      <vt:lpstr>Times New Roman</vt:lpstr>
      <vt:lpstr>Office Theme</vt:lpstr>
      <vt:lpstr>Packager Shell Object</vt:lpstr>
      <vt:lpstr>MCU Modeling - Gitlab CI/CD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MCU Modeling - Gitlab CI/CD</dc:title>
  <dc:creator>Pham Nhat Truong</dc:creator>
  <cp:lastModifiedBy>Pham Nhat Truong</cp:lastModifiedBy>
  <cp:revision>60</cp:revision>
  <dcterms:created xsi:type="dcterms:W3CDTF">2023-03-14T03:12:31Z</dcterms:created>
  <dcterms:modified xsi:type="dcterms:W3CDTF">2023-03-24T08:46:53Z</dcterms:modified>
</cp:coreProperties>
</file>