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5" r:id="rId3"/>
    <p:sldId id="328" r:id="rId4"/>
    <p:sldId id="329" r:id="rId5"/>
    <p:sldId id="330" r:id="rId6"/>
    <p:sldId id="341" r:id="rId7"/>
    <p:sldId id="331" r:id="rId8"/>
    <p:sldId id="342" r:id="rId9"/>
    <p:sldId id="333" r:id="rId10"/>
    <p:sldId id="334" r:id="rId11"/>
    <p:sldId id="343" r:id="rId12"/>
    <p:sldId id="344" r:id="rId13"/>
    <p:sldId id="345" r:id="rId14"/>
    <p:sldId id="346" r:id="rId15"/>
    <p:sldId id="313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Van Hoc" initials="NVH" lastIdx="2" clrIdx="0">
    <p:extLst>
      <p:ext uri="{19B8F6BF-5375-455C-9EA6-DF929625EA0E}">
        <p15:presenceInfo xmlns:p15="http://schemas.microsoft.com/office/powerpoint/2012/main" userId="S::hoc.nguyen-van@banvien.com.vn::1eb94fec-f3c0-4a88-b3be-142e1e4255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AA33-934A-44D1-A647-C55326A2A312}">
  <a:tblStyle styleId="{6299AA33-934A-44D1-A647-C55326A2A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1379" autoAdjust="0"/>
  </p:normalViewPr>
  <p:slideViewPr>
    <p:cSldViewPr snapToGrid="0">
      <p:cViewPr varScale="1">
        <p:scale>
          <a:sx n="73" d="100"/>
          <a:sy n="73" d="100"/>
        </p:scale>
        <p:origin x="1096" y="48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13:19:27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6109-2CFC-4886-9A54-51D20ABEAF1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9EDA-C44E-4AE4-9157-61414073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2856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56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6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51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3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9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7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8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2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50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9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2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dirty="0"/>
              <a:t>C/C++ Programming Language</a:t>
            </a:r>
            <a:endParaRPr dirty="0"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/>
            <a:r>
              <a:rPr lang="en-US" dirty="0"/>
              <a:t>Compilation process Apr</a:t>
            </a:r>
            <a:r>
              <a:rPr lang="en" dirty="0"/>
              <a:t>,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job of the linker is to link together a bunch of object files (.o files) into a binary executable. </a:t>
            </a:r>
            <a:r>
              <a:rPr lang="vi-VN" dirty="0"/>
              <a:t>L</a:t>
            </a:r>
            <a:r>
              <a:rPr lang="en-US" dirty="0"/>
              <a:t>inking all the source files together, that is all the other object codes in the project.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This includes both the object files that the compiler created from your source code files as well as object files that have been pre-compiled for you and collected into library files. These files have names which end in .a or .lib</a:t>
            </a:r>
          </a:p>
          <a:p>
            <a:pPr marL="685800" lvl="1" indent="0">
              <a:buNone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26" name="Picture 2" descr="Linking all together by linker">
            <a:extLst>
              <a:ext uri="{FF2B5EF4-FFF2-40B4-BE49-F238E27FC236}">
                <a16:creationId xmlns:a16="http://schemas.microsoft.com/office/drawing/2014/main" id="{C3579FED-228E-4EF3-9C2A-A9A6435D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05" y="2371444"/>
            <a:ext cx="5627499" cy="264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61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Our sample.</a:t>
            </a:r>
            <a:r>
              <a:rPr lang="vi-VN" dirty="0"/>
              <a:t>out</a:t>
            </a:r>
            <a:r>
              <a:rPr lang="en-US" dirty="0"/>
              <a:t> file should look like this</a:t>
            </a:r>
            <a:r>
              <a:rPr lang="vi-VN" dirty="0"/>
              <a:t>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You will notice that the size of </a:t>
            </a:r>
            <a:r>
              <a:rPr lang="vi-VN" dirty="0"/>
              <a:t>sample</a:t>
            </a:r>
            <a:r>
              <a:rPr lang="en-US" dirty="0"/>
              <a:t>.out executable is much larger than our object code </a:t>
            </a:r>
            <a:r>
              <a:rPr lang="en-US" dirty="0" err="1"/>
              <a:t>code.o</a:t>
            </a:r>
            <a:r>
              <a:rPr lang="en-US" dirty="0"/>
              <a:t> but the initial code is same. This is because the initial code is our actual code and the remaining code in </a:t>
            </a:r>
            <a:r>
              <a:rPr lang="en-US" dirty="0" err="1"/>
              <a:t>a.out</a:t>
            </a:r>
            <a:r>
              <a:rPr lang="en-US" dirty="0"/>
              <a:t> is the object code for the header file </a:t>
            </a:r>
            <a:r>
              <a:rPr lang="en-US" b="1" dirty="0" err="1"/>
              <a:t>stdio.h</a:t>
            </a:r>
            <a:r>
              <a:rPr lang="en-US" dirty="0"/>
              <a:t> for </a:t>
            </a:r>
            <a:r>
              <a:rPr lang="en-US" dirty="0" err="1"/>
              <a:t>printf</a:t>
            </a:r>
            <a:r>
              <a:rPr lang="en-US" dirty="0"/>
              <a:t> function.</a:t>
            </a:r>
            <a:endParaRPr lang="vi-VN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E46C54-8264-4B00-A4DA-218E29DD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29" y="1320841"/>
            <a:ext cx="7594241" cy="25018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7f45 4c46 0201 0100 0000 0000 0000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0300 3e00 0100 0000 4005 0000 0000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4000 0000 0000 0000 3019 0000 0000 0000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0000 0000 4000 3800 0900 4000 1d00 1c00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0600 0000 0400 0000 4000 0000 0000 0000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4000 0000 0000 0000 4000 0000 0000 0000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f801 0000 0000 0000 f801 0000 0000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0800 0000 0000 0000 0300 0000 0400 0000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3802 0000 0000 0000 3802 0000 0000 0000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3802 0000 0000 0000 1c00 0000 0000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1c00 0000 0000 0000 0100 0000 0000 0000</a:t>
            </a:r>
          </a:p>
        </p:txBody>
      </p:sp>
    </p:spTree>
    <p:extLst>
      <p:ext uri="{BB962C8B-B14F-4D97-AF65-F5344CB8AC3E}">
        <p14:creationId xmlns:p14="http://schemas.microsoft.com/office/powerpoint/2010/main" val="310024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54" y="191787"/>
            <a:ext cx="8482796" cy="780864"/>
          </a:xfrm>
        </p:spPr>
        <p:txBody>
          <a:bodyPr/>
          <a:lstStyle/>
          <a:p>
            <a:r>
              <a:rPr lang="vi-VN" dirty="0"/>
              <a:t>Example-Compiling with GCC compiler on linux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46" y="1090738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vi-VN" dirty="0"/>
              <a:t>Simple file: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To compile the </a:t>
            </a:r>
            <a:r>
              <a:rPr lang="en-US" dirty="0" err="1"/>
              <a:t>hello.c</a:t>
            </a:r>
            <a:r>
              <a:rPr lang="vi-VN" dirty="0"/>
              <a:t> and run program</a:t>
            </a:r>
            <a:r>
              <a:rPr lang="en-US" dirty="0"/>
              <a:t>:</a:t>
            </a: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vi-VN" dirty="0"/>
              <a:t>To </a:t>
            </a:r>
            <a:r>
              <a:rPr lang="en-US" dirty="0"/>
              <a:t>save all temporary files created during</a:t>
            </a:r>
            <a:r>
              <a:rPr lang="vi-VN" dirty="0"/>
              <a:t> compilation: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28600" indent="0"/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97F6FF-69B5-4FE4-8E92-3717BF92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23" y="1369574"/>
            <a:ext cx="3013531" cy="16400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hello.c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vi-VN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World!\n"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vi-VN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D865C86-529F-4A3C-AA9F-C43489901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64" y="3375539"/>
            <a:ext cx="4633326" cy="99371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gcc</a:t>
            </a:r>
            <a:r>
              <a:rPr lang="en-US" dirty="0"/>
              <a:t> -o hello </a:t>
            </a:r>
            <a:r>
              <a:rPr lang="en-US" dirty="0" err="1"/>
              <a:t>hello.c</a:t>
            </a:r>
            <a:endParaRPr lang="vi-VN" dirty="0"/>
          </a:p>
          <a:p>
            <a:r>
              <a:rPr lang="vi-VN" dirty="0"/>
              <a:t> </a:t>
            </a:r>
            <a:r>
              <a:rPr lang="vi-VN" dirty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Compile and link source hello.cpp into executable hello</a:t>
            </a:r>
          </a:p>
          <a:p>
            <a:r>
              <a:rPr lang="en-US" dirty="0"/>
              <a:t>$ ./hello</a:t>
            </a:r>
            <a:endParaRPr lang="vi-VN" dirty="0"/>
          </a:p>
          <a:p>
            <a:r>
              <a:rPr lang="vi-VN" dirty="0">
                <a:solidFill>
                  <a:srgbClr val="008000"/>
                </a:solidFill>
                <a:effectLst/>
              </a:rPr>
              <a:t>// Excute</a:t>
            </a:r>
            <a:endParaRPr lang="en-US" dirty="0">
              <a:solidFill>
                <a:srgbClr val="008000"/>
              </a:solidFill>
              <a:effectLst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BB0302C-358D-40C4-A922-06E3519A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64" y="4727513"/>
            <a:ext cx="4633326" cy="3473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vi-VN" dirty="0"/>
              <a:t>$ gcc hello.c -save-temps -o hello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4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54" y="191787"/>
            <a:ext cx="8482796" cy="780864"/>
          </a:xfrm>
        </p:spPr>
        <p:txBody>
          <a:bodyPr/>
          <a:lstStyle/>
          <a:p>
            <a:r>
              <a:rPr lang="vi-VN" dirty="0"/>
              <a:t>Example-Compiling with GCC compiler on linux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46" y="1090738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vi-VN" dirty="0"/>
              <a:t>Multiple Files: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28600" indent="0"/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97F6FF-69B5-4FE4-8E92-3717BF92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58" y="1463214"/>
            <a:ext cx="7063017" cy="314814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main.c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disp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vi-VN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disp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vi-VN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util.c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disp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vi-VN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World!\n"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789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54" y="191787"/>
            <a:ext cx="8482796" cy="780864"/>
          </a:xfrm>
        </p:spPr>
        <p:txBody>
          <a:bodyPr/>
          <a:lstStyle/>
          <a:p>
            <a:r>
              <a:rPr lang="vi-VN" dirty="0"/>
              <a:t>Example-Compiling with GCC compiler on linux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46" y="1090738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To compile the </a:t>
            </a:r>
            <a:r>
              <a:rPr lang="en-US" dirty="0" err="1"/>
              <a:t>hello.c</a:t>
            </a:r>
            <a:r>
              <a:rPr lang="en-US" dirty="0"/>
              <a:t> and run program</a:t>
            </a:r>
            <a:r>
              <a:rPr lang="vi-VN" dirty="0"/>
              <a:t>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28600" indent="0"/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97F6FF-69B5-4FE4-8E92-3717BF92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67" y="1149330"/>
            <a:ext cx="7063017" cy="14246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main.c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endParaRPr lang="vi-V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vi-V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generate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main.o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util.c</a:t>
            </a:r>
            <a:endParaRPr lang="vi-V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vi-V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generate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util.o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main.o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util.o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hello.e</a:t>
            </a:r>
            <a:endParaRPr lang="vi-V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vi-V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generate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hello.e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6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0"/>
            <a:ext cx="8482800" cy="2406276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How the Compilation Process Works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Preprocessing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Compiling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Assembly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Linking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4064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Compilation Process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1" y="972650"/>
            <a:ext cx="4428654" cy="3893100"/>
          </a:xfrm>
        </p:spPr>
        <p:txBody>
          <a:bodyPr/>
          <a:lstStyle/>
          <a:p>
            <a:pPr marL="514350" indent="-285750" algn="just">
              <a:buFont typeface="Wingdings" panose="05000000000000000000" pitchFamily="2" charset="2"/>
              <a:buChar char="q"/>
            </a:pPr>
            <a:r>
              <a:rPr lang="en-US" dirty="0"/>
              <a:t>Compilation is the process of converting a code in a programming language to machine code. In this process, the code goes through different steps depending upon the compiler and language.</a:t>
            </a: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compilation process has four different steps</a:t>
            </a:r>
            <a:r>
              <a:rPr lang="vi-VN" dirty="0"/>
              <a:t> </a:t>
            </a:r>
            <a:r>
              <a:rPr lang="en-US" dirty="0"/>
              <a:t>in compiling a C</a:t>
            </a:r>
            <a:r>
              <a:rPr lang="vi-VN" dirty="0"/>
              <a:t>/ C++ </a:t>
            </a:r>
            <a:r>
              <a:rPr lang="en-US" dirty="0"/>
              <a:t>code</a:t>
            </a:r>
            <a:r>
              <a:rPr lang="vi-VN" dirty="0"/>
              <a:t> </a:t>
            </a:r>
            <a:r>
              <a:rPr lang="en-US" dirty="0"/>
              <a:t>:</a:t>
            </a:r>
          </a:p>
          <a:p>
            <a:pPr marL="971550" lvl="1" indent="-285750">
              <a:buFont typeface="Wingdings" panose="05000000000000000000" pitchFamily="2" charset="2"/>
              <a:buChar char="v"/>
            </a:pPr>
            <a:r>
              <a:rPr lang="en-US" sz="1500" dirty="0"/>
              <a:t>      The preprocessing</a:t>
            </a:r>
          </a:p>
          <a:p>
            <a:pPr marL="971550" lvl="1" indent="-285750">
              <a:buFont typeface="Wingdings" panose="05000000000000000000" pitchFamily="2" charset="2"/>
              <a:buChar char="v"/>
            </a:pPr>
            <a:r>
              <a:rPr lang="en-US" sz="1500" dirty="0"/>
              <a:t>      The compiling</a:t>
            </a:r>
          </a:p>
          <a:p>
            <a:pPr marL="971550" lvl="1" indent="-285750">
              <a:buFont typeface="Wingdings" panose="05000000000000000000" pitchFamily="2" charset="2"/>
              <a:buChar char="v"/>
            </a:pPr>
            <a:r>
              <a:rPr lang="en-US" sz="1500" dirty="0"/>
              <a:t>      The assembling</a:t>
            </a:r>
          </a:p>
          <a:p>
            <a:pPr marL="971550" lvl="1" indent="-285750">
              <a:buFont typeface="Wingdings" panose="05000000000000000000" pitchFamily="2" charset="2"/>
              <a:buChar char="v"/>
            </a:pPr>
            <a:r>
              <a:rPr lang="en-US" sz="1500" dirty="0"/>
              <a:t>      The linking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88F11-104B-4AD3-9EDC-958118E4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6" t="2004" r="5195" b="3821"/>
          <a:stretch/>
        </p:blipFill>
        <p:spPr>
          <a:xfrm>
            <a:off x="4756105" y="786858"/>
            <a:ext cx="3735979" cy="41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2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4230984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main function of preprocessor: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Remove comments from the source code.</a:t>
            </a:r>
            <a:endParaRPr lang="vi-VN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vi-VN" dirty="0"/>
              <a:t>E</a:t>
            </a:r>
            <a:r>
              <a:rPr lang="en-US" dirty="0" err="1"/>
              <a:t>xpanding</a:t>
            </a:r>
            <a:r>
              <a:rPr lang="en-US" dirty="0"/>
              <a:t> macros</a:t>
            </a:r>
            <a:r>
              <a:rPr lang="vi-VN" dirty="0"/>
              <a:t>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Expanding</a:t>
            </a:r>
            <a:r>
              <a:rPr lang="vi-VN" dirty="0"/>
              <a:t> </a:t>
            </a:r>
            <a:r>
              <a:rPr lang="en-US" dirty="0"/>
              <a:t>included header</a:t>
            </a:r>
            <a:r>
              <a:rPr lang="vi-VN" dirty="0"/>
              <a:t> files.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Here's an example code</a:t>
            </a:r>
            <a:r>
              <a:rPr lang="vi-VN" dirty="0"/>
              <a:t>(sample.c):</a:t>
            </a:r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91E13FE-674F-41A3-859B-71840D04A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11" y="2898913"/>
            <a:ext cx="7152885" cy="14246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3.14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 of PI: %f\n"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Output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88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AEB858-DCBF-42CE-B88D-A31938E39C88}"/>
              </a:ext>
            </a:extLst>
          </p:cNvPr>
          <p:cNvSpPr/>
          <p:nvPr/>
        </p:nvSpPr>
        <p:spPr>
          <a:xfrm>
            <a:off x="327454" y="887424"/>
            <a:ext cx="87294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Since, it inserts contents of header files to our source code file. Pre-processor generated file is larger than the original source file.</a:t>
            </a: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output of this step will be stored in a file with a “.</a:t>
            </a:r>
            <a:r>
              <a:rPr lang="en-US" dirty="0" err="1"/>
              <a:t>i</a:t>
            </a:r>
            <a:r>
              <a:rPr lang="en-US" dirty="0"/>
              <a:t>” extension. The end of this file should look like</a:t>
            </a:r>
          </a:p>
          <a:p>
            <a:pPr marL="228600"/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28600"/>
            <a:endParaRPr 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2DDE4FF2-4DE6-4E13-B730-F2C6187F6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08" y="1687642"/>
            <a:ext cx="7984552" cy="33635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extern int </a:t>
            </a:r>
            <a:r>
              <a:rPr lang="en-US" dirty="0" err="1"/>
              <a:t>ftrylockfile</a:t>
            </a:r>
            <a:r>
              <a:rPr lang="en-US" dirty="0"/>
              <a:t> (FILE *__stream) __attribute__ ((__</a:t>
            </a:r>
            <a:r>
              <a:rPr lang="en-US" dirty="0" err="1"/>
              <a:t>nothrow</a:t>
            </a:r>
            <a:r>
              <a:rPr lang="en-US" dirty="0"/>
              <a:t>__ , __leaf__)) 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extern void </a:t>
            </a:r>
            <a:r>
              <a:rPr lang="en-US" dirty="0" err="1"/>
              <a:t>funlockfile</a:t>
            </a:r>
            <a:r>
              <a:rPr lang="en-US" dirty="0"/>
              <a:t> (FILE *__stream) __attribute__ ((__</a:t>
            </a:r>
            <a:r>
              <a:rPr lang="en-US" dirty="0" err="1"/>
              <a:t>nothrow</a:t>
            </a:r>
            <a:r>
              <a:rPr lang="en-US" dirty="0"/>
              <a:t>__ , __leaf__));</a:t>
            </a:r>
          </a:p>
          <a:p>
            <a:r>
              <a:rPr lang="en-US" dirty="0"/>
              <a:t># 868 "/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stdio.h</a:t>
            </a:r>
            <a:r>
              <a:rPr lang="en-US" dirty="0"/>
              <a:t>" 3 4</a:t>
            </a:r>
          </a:p>
          <a:p>
            <a:endParaRPr lang="en-US" dirty="0"/>
          </a:p>
          <a:p>
            <a:r>
              <a:rPr lang="en-US" dirty="0"/>
              <a:t># 2 "</a:t>
            </a:r>
            <a:r>
              <a:rPr lang="en-US" dirty="0" err="1"/>
              <a:t>sample.c</a:t>
            </a:r>
            <a:r>
              <a:rPr lang="en-US" dirty="0"/>
              <a:t>"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3 "</a:t>
            </a:r>
            <a:r>
              <a:rPr lang="en-US" dirty="0" err="1"/>
              <a:t>sample.c</a:t>
            </a:r>
            <a:r>
              <a:rPr lang="en-US" dirty="0"/>
              <a:t>"</a:t>
            </a:r>
          </a:p>
          <a:p>
            <a:r>
              <a:rPr lang="en-US" dirty="0"/>
              <a:t>int main(void){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("Value of PI: %f\n", 3.14);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D3465D-DBA0-437B-9009-FB7ECA519229}"/>
              </a:ext>
            </a:extLst>
          </p:cNvPr>
          <p:cNvCxnSpPr>
            <a:cxnSpLocks/>
          </p:cNvCxnSpPr>
          <p:nvPr/>
        </p:nvCxnSpPr>
        <p:spPr>
          <a:xfrm>
            <a:off x="7062649" y="1886939"/>
            <a:ext cx="748938" cy="174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E1B84C-D624-48EA-B28C-BF09A097A992}"/>
              </a:ext>
            </a:extLst>
          </p:cNvPr>
          <p:cNvCxnSpPr>
            <a:cxnSpLocks/>
          </p:cNvCxnSpPr>
          <p:nvPr/>
        </p:nvCxnSpPr>
        <p:spPr>
          <a:xfrm flipV="1">
            <a:off x="7062650" y="2374447"/>
            <a:ext cx="748938" cy="21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E8BC45-9E58-474F-B931-FDA752AECE82}"/>
              </a:ext>
            </a:extLst>
          </p:cNvPr>
          <p:cNvSpPr txBox="1"/>
          <p:nvPr/>
        </p:nvSpPr>
        <p:spPr>
          <a:xfrm>
            <a:off x="7140225" y="2069983"/>
            <a:ext cx="156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3A5DF9-8E2C-48BC-BCD6-0B1B5A5E60F5}"/>
              </a:ext>
            </a:extLst>
          </p:cNvPr>
          <p:cNvCxnSpPr>
            <a:cxnSpLocks/>
          </p:cNvCxnSpPr>
          <p:nvPr/>
        </p:nvCxnSpPr>
        <p:spPr>
          <a:xfrm flipV="1">
            <a:off x="3095896" y="3872561"/>
            <a:ext cx="748938" cy="21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AB744A-A129-4E95-8420-3C209E1B8B82}"/>
              </a:ext>
            </a:extLst>
          </p:cNvPr>
          <p:cNvSpPr txBox="1"/>
          <p:nvPr/>
        </p:nvSpPr>
        <p:spPr>
          <a:xfrm>
            <a:off x="3953691" y="3672212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 is replaced by 3.14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5525FF-91A8-4EFC-BF84-D22746A71049}"/>
              </a:ext>
            </a:extLst>
          </p:cNvPr>
          <p:cNvCxnSpPr>
            <a:cxnSpLocks/>
          </p:cNvCxnSpPr>
          <p:nvPr/>
        </p:nvCxnSpPr>
        <p:spPr>
          <a:xfrm>
            <a:off x="3579222" y="4294808"/>
            <a:ext cx="748938" cy="174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76EBB5-286B-4DFF-8C0E-BE43EB8FFD1E}"/>
              </a:ext>
            </a:extLst>
          </p:cNvPr>
          <p:cNvSpPr txBox="1"/>
          <p:nvPr/>
        </p:nvSpPr>
        <p:spPr>
          <a:xfrm>
            <a:off x="4429516" y="4364280"/>
            <a:ext cx="207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“// </a:t>
            </a:r>
            <a:r>
              <a:rPr lang="en-US" dirty="0" err="1">
                <a:solidFill>
                  <a:srgbClr val="FF0000"/>
                </a:solidFill>
              </a:rPr>
              <a:t>Ouput</a:t>
            </a:r>
            <a:r>
              <a:rPr lang="en-US" dirty="0">
                <a:solidFill>
                  <a:srgbClr val="FF0000"/>
                </a:solidFill>
              </a:rPr>
              <a:t>” is removed</a:t>
            </a:r>
          </a:p>
        </p:txBody>
      </p:sp>
    </p:spTree>
    <p:extLst>
      <p:ext uri="{BB962C8B-B14F-4D97-AF65-F5344CB8AC3E}">
        <p14:creationId xmlns:p14="http://schemas.microsoft.com/office/powerpoint/2010/main" val="242324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0"/>
            <a:ext cx="8482800" cy="4060904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vi-VN" dirty="0"/>
              <a:t>Compiler </a:t>
            </a:r>
            <a:r>
              <a:rPr lang="en-US" dirty="0"/>
              <a:t>accepts temporary pre-processed &lt;file-name&gt;.</a:t>
            </a:r>
            <a:r>
              <a:rPr lang="en-US" dirty="0" err="1"/>
              <a:t>i</a:t>
            </a:r>
            <a:r>
              <a:rPr lang="en-US" dirty="0"/>
              <a:t> file generated by the pre-processor and performs following tasks.</a:t>
            </a:r>
            <a:endParaRPr lang="vi-VN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Check C program for syntax errors.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Translate the file into intermediate code “.</a:t>
            </a:r>
            <a:r>
              <a:rPr lang="en-US" dirty="0" err="1"/>
              <a:t>i</a:t>
            </a:r>
            <a:r>
              <a:rPr lang="en-US" dirty="0"/>
              <a:t>” extension in assembly language.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Optionally optimize the translated code for better performance.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2860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4060904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Our sample.</a:t>
            </a:r>
            <a:r>
              <a:rPr lang="vi-VN" dirty="0"/>
              <a:t>s</a:t>
            </a:r>
            <a:r>
              <a:rPr lang="en-US" dirty="0"/>
              <a:t> file should look like this</a:t>
            </a:r>
            <a:r>
              <a:rPr lang="vi-VN" dirty="0"/>
              <a:t>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28600" indent="0"/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B102900-BA92-453B-ADE8-74D34982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93" y="1157234"/>
            <a:ext cx="7974598" cy="37944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.file	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sample.c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.text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.section	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rodata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.LC1: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.string	"Value of PI: %f\n"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.text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globl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main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.type	main, @function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main: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.LFB0: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cfi_startproc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chemeClr val="tx1"/>
                </a:solidFill>
                <a:latin typeface="Consolas" panose="020B0609020204030204" pitchFamily="49" charset="0"/>
              </a:rPr>
              <a:t>....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.LC0: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.long	1374389535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.long	1074339512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.ident	"GCC: (Ubuntu 7.5.0-3ubuntu1~18.04) 7.5.0"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.section	.note.GNU-stack,"",@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progbits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535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4060904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vi-VN" dirty="0"/>
              <a:t>If source code (c file) have an error. Example error_sample.c:</a:t>
            </a:r>
          </a:p>
          <a:p>
            <a:pPr marL="228600" indent="0"/>
            <a:endParaRPr lang="vi-VN" dirty="0"/>
          </a:p>
          <a:p>
            <a:pPr marL="228600" indent="0"/>
            <a:endParaRPr lang="vi-VN" dirty="0"/>
          </a:p>
          <a:p>
            <a:pPr marL="228600" indent="0"/>
            <a:endParaRPr lang="vi-VN" dirty="0"/>
          </a:p>
          <a:p>
            <a:pPr marL="228600" indent="0"/>
            <a:endParaRPr lang="vi-VN" dirty="0"/>
          </a:p>
          <a:p>
            <a:pPr marL="228600" indent="0"/>
            <a:endParaRPr lang="vi-VN" dirty="0"/>
          </a:p>
          <a:p>
            <a:pPr marL="228600" indent="0"/>
            <a:endParaRPr lang="vi-VN" dirty="0"/>
          </a:p>
          <a:p>
            <a:pPr marL="228600" indent="0"/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vi-VN" dirty="0"/>
              <a:t>We will get an error when compiling it. </a:t>
            </a:r>
            <a:r>
              <a:rPr lang="en-US" dirty="0"/>
              <a:t>The compilation </a:t>
            </a:r>
            <a:r>
              <a:rPr lang="vi-VN" dirty="0"/>
              <a:t>process </a:t>
            </a:r>
            <a:r>
              <a:rPr lang="en-US" dirty="0"/>
              <a:t>will stop in this step.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28600" indent="0"/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Our sample.</a:t>
            </a:r>
            <a:r>
              <a:rPr lang="vi-VN" dirty="0"/>
              <a:t>s</a:t>
            </a:r>
            <a:r>
              <a:rPr lang="en-US" dirty="0"/>
              <a:t> file should look like this</a:t>
            </a:r>
            <a:r>
              <a:rPr lang="vi-VN" dirty="0"/>
              <a:t>. </a:t>
            </a:r>
            <a:endParaRPr lang="en-US" dirty="0"/>
          </a:p>
          <a:p>
            <a:pPr marL="228600" indent="0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D53B38-A8B6-42B5-AB77-0FDBF3064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10" y="1143932"/>
            <a:ext cx="7152885" cy="16400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syntax error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3.14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 of PI: %f\n"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semicolon missed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6DBBA7-0EA9-4A34-B984-0F3CA5BC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75" y="4593557"/>
            <a:ext cx="7283512" cy="3581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	.file	"</a:t>
            </a:r>
            <a:r>
              <a:rPr lang="en-US" dirty="0" err="1"/>
              <a:t>error_sample.c</a:t>
            </a:r>
            <a:r>
              <a:rPr lang="en-US" dirty="0"/>
              <a:t>"</a:t>
            </a:r>
            <a:endParaRPr lang="en-US" dirty="0"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25D8F8-9F7A-4B4A-85A8-9CD6887A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75" y="3208609"/>
            <a:ext cx="7222554" cy="100002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error_sample.c</a:t>
            </a:r>
            <a:r>
              <a:rPr lang="en-US" dirty="0"/>
              <a:t>: In function ‘main’:</a:t>
            </a:r>
          </a:p>
          <a:p>
            <a:r>
              <a:rPr lang="en-US" dirty="0"/>
              <a:t>error_sample.c:6:3: error: expected ‘;’ before ‘return’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   ^~~~~~</a:t>
            </a:r>
          </a:p>
        </p:txBody>
      </p:sp>
    </p:spTree>
    <p:extLst>
      <p:ext uri="{BB962C8B-B14F-4D97-AF65-F5344CB8AC3E}">
        <p14:creationId xmlns:p14="http://schemas.microsoft.com/office/powerpoint/2010/main" val="324694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Assembler accepts the compiled source code (</a:t>
            </a:r>
            <a:r>
              <a:rPr lang="vi-VN" dirty="0"/>
              <a:t>sample</a:t>
            </a:r>
            <a:r>
              <a:rPr lang="en-US" dirty="0"/>
              <a:t>.s) and translates to low level machine code. After successful assembling it generates &lt;file-</a:t>
            </a:r>
            <a:r>
              <a:rPr lang="en-US" dirty="0" err="1"/>
              <a:t>name.o</a:t>
            </a:r>
            <a:r>
              <a:rPr lang="en-US" dirty="0"/>
              <a:t>&gt; (in Linux) or &lt;file-name.obj&gt; (in Windows) file known as object file. In our case it generates the </a:t>
            </a:r>
            <a:r>
              <a:rPr lang="vi-VN" dirty="0"/>
              <a:t>sample</a:t>
            </a:r>
            <a:r>
              <a:rPr lang="en-US" dirty="0"/>
              <a:t>.o file.</a:t>
            </a: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Our </a:t>
            </a:r>
            <a:r>
              <a:rPr lang="en-US" dirty="0" err="1"/>
              <a:t>sample.o</a:t>
            </a:r>
            <a:r>
              <a:rPr lang="en-US" dirty="0"/>
              <a:t> file should look like this</a:t>
            </a:r>
            <a:r>
              <a:rPr lang="vi-VN" dirty="0"/>
              <a:t>:</a:t>
            </a:r>
          </a:p>
          <a:p>
            <a:pPr marL="228600" indent="0"/>
            <a:endParaRPr lang="vi-VN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EDE3B5-1C09-4E8C-A2D8-9AD55E65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56" y="2211668"/>
            <a:ext cx="7594241" cy="228637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7f45 4c46 0201 0100 0000 0000 0000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0100 3e00 0100 0000 0000 0000 0000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0000 0000 0000 0000 1003 0000 0000 0000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0000 0000 4000 0000 0000 4000 0d00 0c00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5548 89e5 4883 ec10 488b 0500 0000 0048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8945 f8f2 0f10 45f8 488d 3d00 0000 00b8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0100 0000 e800 0000 00b8 0000 0000 c9c3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5661 6c75 6520 6f66 2050 493a 2025 660a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0000 0000 0000 0000 1f85 eb51 b81e 0940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0047 4343 3a20 2855 6275 6e74 7520 372e</a:t>
            </a:r>
          </a:p>
        </p:txBody>
      </p:sp>
    </p:spTree>
    <p:extLst>
      <p:ext uri="{BB962C8B-B14F-4D97-AF65-F5344CB8AC3E}">
        <p14:creationId xmlns:p14="http://schemas.microsoft.com/office/powerpoint/2010/main" val="40556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PowerPointBV_Template_1</Template>
  <TotalTime>7257</TotalTime>
  <Words>1212</Words>
  <Application>Microsoft Office PowerPoint</Application>
  <PresentationFormat>On-screen Show (16:9)</PresentationFormat>
  <Paragraphs>226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Wingdings</vt:lpstr>
      <vt:lpstr>Consolas</vt:lpstr>
      <vt:lpstr>Roboto Condensed</vt:lpstr>
      <vt:lpstr>Arial</vt:lpstr>
      <vt:lpstr>Office Theme</vt:lpstr>
      <vt:lpstr>C/C++ Programming Language</vt:lpstr>
      <vt:lpstr>Contents</vt:lpstr>
      <vt:lpstr>How the Compilation Process Works</vt:lpstr>
      <vt:lpstr>Preprocessing</vt:lpstr>
      <vt:lpstr>Preprocessing</vt:lpstr>
      <vt:lpstr>Compiling</vt:lpstr>
      <vt:lpstr>Compiling</vt:lpstr>
      <vt:lpstr>Compiling</vt:lpstr>
      <vt:lpstr>Assembly</vt:lpstr>
      <vt:lpstr>Linking</vt:lpstr>
      <vt:lpstr>Linking</vt:lpstr>
      <vt:lpstr>Example-Compiling with GCC compiler on linux</vt:lpstr>
      <vt:lpstr>Example-Compiling with GCC compiler on linux</vt:lpstr>
      <vt:lpstr>Example-Compiling with GCC compiler on linux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Võ Hữu Tài</dc:creator>
  <cp:lastModifiedBy>Nguyen Van Hoc</cp:lastModifiedBy>
  <cp:revision>619</cp:revision>
  <dcterms:modified xsi:type="dcterms:W3CDTF">2020-04-21T09:19:09Z</dcterms:modified>
</cp:coreProperties>
</file>