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58" r:id="rId3"/>
    <p:sldId id="259" r:id="rId4"/>
    <p:sldId id="272" r:id="rId5"/>
    <p:sldId id="260" r:id="rId6"/>
    <p:sldId id="261" r:id="rId7"/>
    <p:sldId id="268" r:id="rId8"/>
    <p:sldId id="262" r:id="rId9"/>
    <p:sldId id="273" r:id="rId10"/>
    <p:sldId id="274" r:id="rId11"/>
    <p:sldId id="276" r:id="rId12"/>
    <p:sldId id="275" r:id="rId13"/>
    <p:sldId id="263" r:id="rId14"/>
    <p:sldId id="266" r:id="rId15"/>
    <p:sldId id="264" r:id="rId16"/>
    <p:sldId id="267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9E04-89B0-4F60-9664-9F21533C98B5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4580-E44D-44BD-8376-43BC8C9D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9E04-89B0-4F60-9664-9F21533C98B5}" type="datetimeFigureOut">
              <a:rPr lang="en-US" smtClean="0"/>
              <a:t>8/29/20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4580-E44D-44BD-8376-43BC8C9D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4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9E04-89B0-4F60-9664-9F21533C98B5}" type="datetimeFigureOut">
              <a:rPr lang="en-US" smtClean="0"/>
              <a:t>8/29/20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4580-E44D-44BD-8376-43BC8C9D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2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9E04-89B0-4F60-9664-9F21533C98B5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4580-E44D-44BD-8376-43BC8C9D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0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9E04-89B0-4F60-9664-9F21533C98B5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4580-E44D-44BD-8376-43BC8C9D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1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9E04-89B0-4F60-9664-9F21533C98B5}" type="datetimeFigureOut">
              <a:rPr lang="en-US" smtClean="0"/>
              <a:t>8/29/20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4580-E44D-44BD-8376-43BC8C9D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9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9E04-89B0-4F60-9664-9F21533C98B5}" type="datetimeFigureOut">
              <a:rPr lang="en-US" smtClean="0"/>
              <a:t>8/29/20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4580-E44D-44BD-8376-43BC8C9D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3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9E04-89B0-4F60-9664-9F21533C98B5}" type="datetimeFigureOut">
              <a:rPr lang="en-US" smtClean="0"/>
              <a:t>8/29/20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4580-E44D-44BD-8376-43BC8C9D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9E04-89B0-4F60-9664-9F21533C98B5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4580-E44D-44BD-8376-43BC8C9D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9E04-89B0-4F60-9664-9F21533C98B5}" type="datetimeFigureOut">
              <a:rPr lang="en-US" smtClean="0"/>
              <a:t>8/29/20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4580-E44D-44BD-8376-43BC8C9D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9E04-89B0-4F60-9664-9F21533C98B5}" type="datetimeFigureOut">
              <a:rPr lang="en-US" smtClean="0"/>
              <a:t>8/29/20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4580-E44D-44BD-8376-43BC8C9D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0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0A39E04-89B0-4F60-9664-9F21533C98B5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F584580-E44D-44BD-8376-43BC8C9D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9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face.com/2016/12/how-to-use-jasper-reports-in-javafx-8-sample-example-tutorial/" TargetMode="External"/><Relationship Id="rId2" Type="http://schemas.openxmlformats.org/officeDocument/2006/relationships/hyperlink" Target="https://docs.oracle.com/javafx/2/ui_controls/jfxpub-ui_control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makery.ch/library/javafx-tutorial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A527-65BC-4D8E-B377-96136D98C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3954"/>
            <a:ext cx="9129010" cy="189706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ĐỒ ÁN MÔN HỌC</a:t>
            </a: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 NGỮ LẬP TRÌNH JAVA</a:t>
            </a:r>
            <a:b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 TÀI</a:t>
            </a:r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4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Phần mềm quản lý thư viện</a:t>
            </a:r>
            <a:endParaRPr lang="en-US" sz="5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3353B-8E73-414E-83BE-A87254E65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2236" y="3752140"/>
            <a:ext cx="4307910" cy="189706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 Lê Thanh Trọng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	Nguyễn Tấn Phát – 17520879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	Dương Thị Thu Thủy – 17520879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	Nguyễn Phi Khang – 17520616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5367EAA-BCD4-48BB-9BC7-D43BACF73DD8}"/>
              </a:ext>
            </a:extLst>
          </p:cNvPr>
          <p:cNvSpPr txBox="1">
            <a:spLocks/>
          </p:cNvSpPr>
          <p:nvPr/>
        </p:nvSpPr>
        <p:spPr>
          <a:xfrm>
            <a:off x="752006" y="3045512"/>
            <a:ext cx="4307910" cy="1897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8F6985-37FA-405C-A753-85A87F0332AC}"/>
              </a:ext>
            </a:extLst>
          </p:cNvPr>
          <p:cNvSpPr/>
          <p:nvPr/>
        </p:nvSpPr>
        <p:spPr>
          <a:xfrm>
            <a:off x="2530302" y="5649206"/>
            <a:ext cx="4348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TP. HỒ CHÍ MINH</a:t>
            </a:r>
            <a:r>
              <a:rPr lang="en-US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THÁNG 7 NĂM 2020</a:t>
            </a:r>
            <a:endParaRPr lang="en-US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69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89B8-5407-44CF-BDC7-A4838D19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Giao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3EF098F-8A69-4610-BE52-835573C88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095" y="1024618"/>
            <a:ext cx="8255331" cy="47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3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89B8-5407-44CF-BDC7-A4838D19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Giao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454DB0-98A2-4313-AFC2-B8395F70F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004" y="1385793"/>
            <a:ext cx="6811326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3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89B8-5407-44CF-BDC7-A4838D19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Giao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6271080-3CEB-494A-BBEC-5C008D0A8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97" y="952544"/>
            <a:ext cx="8094363" cy="495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5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9261-B900-430E-BAB3-61B19094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7. Demo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09C373B-E972-42D3-90A8-78B4FB50E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10" y="941120"/>
            <a:ext cx="8150348" cy="478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92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BA1C-95D8-4B78-A2BC-D2F11BB79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10786" cy="460118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A3D0B-4AB2-4D94-8DEE-C6840A28B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Phiên bản Java: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JDK 13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Framework: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JavaFx.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Một số thư viện hỗ trợ: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Japser, Fontawesomefx, Jfoenix, TrayTester,…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Công cụ: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IntelliJ IDEA, Scene Builder.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Database: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MySQL.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Hệ điều hành: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Window 10.</a:t>
            </a: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11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BA1C-95D8-4B78-A2BC-D2F11BB7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9. 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A3D0B-4AB2-4D94-8DEE-C6840A28B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Về cơ bản, nghiên cứu đã đạt được những yêu cầu đề ra. Tuy nhiên nếu có thêm thời gian, đồ án sẽ cố gắng phát triển thêm một số chức năng như: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Cho phép xuất excel và import dữ liệu bằng excel.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Hỗ trợ thêm các theme giao diện để người dùng có thể tùy chọn theo ý thích.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Quét mã barcode.</a:t>
            </a:r>
          </a:p>
          <a:p>
            <a:pPr algn="just">
              <a:lnSpc>
                <a:spcPct val="150000"/>
              </a:lnSpc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245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9ADA-FA5D-49E8-9B94-DCFC2E83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0AFB4-3D3C-4735-85EF-EB51544A6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2000" u="sng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https://docs.oracle.com/javafx/2/ui_controls/jfxpub-ui_controls.htm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2000" u="sng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http://www.tutorialsface.com/2016/12/how-to-use-jasper-reports-in-javafx-8-sample-example-tutorial/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2000">
                <a:hlinkClick r:id="rId4"/>
              </a:rPr>
              <a:t> https://code.makery.ch/library/javafx-tutorial/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993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33C5-0BCA-4DEB-851D-85A3382C2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9907" cy="460118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302D91-E1E7-430E-82F6-731E4EBA8D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394647"/>
              </p:ext>
            </p:extLst>
          </p:nvPr>
        </p:nvGraphicFramePr>
        <p:xfrm>
          <a:off x="4149969" y="84406"/>
          <a:ext cx="7315200" cy="6707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8078">
                  <a:extLst>
                    <a:ext uri="{9D8B030D-6E8A-4147-A177-3AD203B41FA5}">
                      <a16:colId xmlns:a16="http://schemas.microsoft.com/office/drawing/2014/main" val="236713176"/>
                    </a:ext>
                  </a:extLst>
                </a:gridCol>
                <a:gridCol w="1134551">
                  <a:extLst>
                    <a:ext uri="{9D8B030D-6E8A-4147-A177-3AD203B41FA5}">
                      <a16:colId xmlns:a16="http://schemas.microsoft.com/office/drawing/2014/main" val="483195643"/>
                    </a:ext>
                  </a:extLst>
                </a:gridCol>
                <a:gridCol w="3189417">
                  <a:extLst>
                    <a:ext uri="{9D8B030D-6E8A-4147-A177-3AD203B41FA5}">
                      <a16:colId xmlns:a16="http://schemas.microsoft.com/office/drawing/2014/main" val="2964512774"/>
                    </a:ext>
                  </a:extLst>
                </a:gridCol>
                <a:gridCol w="2423154">
                  <a:extLst>
                    <a:ext uri="{9D8B030D-6E8A-4147-A177-3AD203B41FA5}">
                      <a16:colId xmlns:a16="http://schemas.microsoft.com/office/drawing/2014/main" val="3917008326"/>
                    </a:ext>
                  </a:extLst>
                </a:gridCol>
              </a:tblGrid>
              <a:tr h="2219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eiryo" panose="020B04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41380" marR="413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MSSV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eiryo" panose="020B04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41380" marR="413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 việc được giao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eiryo" panose="020B04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41380" marR="413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Mức độ hoàn thành (%)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eiryo" panose="020B04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41380" marR="41380" marT="0" marB="0"/>
                </a:tc>
                <a:extLst>
                  <a:ext uri="{0D108BD9-81ED-4DB2-BD59-A6C34878D82A}">
                    <a16:rowId xmlns:a16="http://schemas.microsoft.com/office/drawing/2014/main" val="946335948"/>
                  </a:ext>
                </a:extLst>
              </a:tr>
              <a:tr h="20054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eiryo" panose="020B04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41380" marR="413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17520879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eiryo" panose="020B04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41380" marR="413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màn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Trang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chủ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màn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màn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cáo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thống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kê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sách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trễ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Viết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file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cáo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ppt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eiryo" panose="020B04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41380" marR="413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eiryo" panose="020B04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41380" marR="41380" marT="0" marB="0"/>
                </a:tc>
                <a:extLst>
                  <a:ext uri="{0D108BD9-81ED-4DB2-BD59-A6C34878D82A}">
                    <a16:rowId xmlns:a16="http://schemas.microsoft.com/office/drawing/2014/main" val="3688682219"/>
                  </a:ext>
                </a:extLst>
              </a:tr>
              <a:tr h="22309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eiryo" panose="020B04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41380" marR="413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17521119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eiryo" panose="020B04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41380" marR="413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sách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mượn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cáo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tình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sách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mượn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giao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diện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thống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Viết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cáo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word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eiryo" panose="020B04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41380" marR="413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eiryo" panose="020B04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41380" marR="41380" marT="0" marB="0"/>
                </a:tc>
                <a:extLst>
                  <a:ext uri="{0D108BD9-81ED-4DB2-BD59-A6C34878D82A}">
                    <a16:rowId xmlns:a16="http://schemas.microsoft.com/office/drawing/2014/main" val="34137333"/>
                  </a:ext>
                </a:extLst>
              </a:tr>
              <a:tr h="22309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eiryo" panose="020B04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41380" marR="413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17520616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eiryo" panose="020B04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41380" marR="41380" marT="0" marB="0"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đọc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giả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endParaRPr lang="en-VN" sz="12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phạt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tiền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endParaRPr lang="en-VN" sz="12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Đăng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nhập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endParaRPr lang="en-VN" sz="12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Đăng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ký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endParaRPr lang="en-VN" sz="12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Xem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cá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lịch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mượn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sách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endParaRPr lang="en-VN" sz="12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giao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diện</a:t>
                      </a:r>
                      <a:r>
                        <a:rPr lang="en-V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41380" marR="413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eiryo" panose="020B04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41380" marR="41380" marT="0" marB="0"/>
                </a:tc>
                <a:extLst>
                  <a:ext uri="{0D108BD9-81ED-4DB2-BD59-A6C34878D82A}">
                    <a16:rowId xmlns:a16="http://schemas.microsoft.com/office/drawing/2014/main" val="3924061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37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8884-678F-46CE-9E0C-CB7B3F09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FC3FA-41A8-431B-9F41-26DC98EF4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16510" lvl="0" indent="-342900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  <a:tabLst>
                <a:tab pos="1257300" algn="l"/>
              </a:tabLst>
            </a:pPr>
            <a:r>
              <a:rPr lang="en-US" sz="23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Xây dựng phần mềm Quản lý thư viện để </a:t>
            </a:r>
            <a:r>
              <a:rPr lang="en-US" sz="23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vi-VN" sz="23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âng cao hiệu quả trong công tác quản lí thư viện</a:t>
            </a:r>
            <a:r>
              <a:rPr lang="en-US" sz="23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342900" marR="16510" lvl="0" indent="-342900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  <a:tabLst>
                <a:tab pos="1257300" algn="l"/>
              </a:tabLst>
            </a:pPr>
            <a:r>
              <a:rPr lang="vi-VN" sz="23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Giảm thiểu lượng công việc thủ công.</a:t>
            </a:r>
            <a:endParaRPr lang="en-US" sz="23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16510" lvl="0" indent="-342900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  <a:tabLst>
                <a:tab pos="1257300" algn="l"/>
              </a:tabLst>
            </a:pPr>
            <a:r>
              <a:rPr lang="vi-VN" sz="23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Bảo mật thông tin và tiết kiệm thời gian.</a:t>
            </a:r>
            <a:endParaRPr lang="en-US" sz="23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16510" lvl="0" indent="-342900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  <a:tabLst>
                <a:tab pos="1257300" algn="l"/>
              </a:tabLst>
            </a:pPr>
            <a:r>
              <a:rPr lang="vi-VN" sz="23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Tạo ra công cụ cho các thư viện dễ dàng quản lý thư viện tốt hơn.</a:t>
            </a:r>
            <a:endParaRPr lang="en-US" sz="23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2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97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89B8-5407-44CF-BDC7-A4838D19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C3C23-C42A-4744-A9BC-8CA220232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700643"/>
            <a:ext cx="7396239" cy="5759533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Xây dựng hệ thống quản lý thư viện đạt những yêu cầu sau: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Phần mềm có giao diện dễ sử dụng.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Cho phép lưu trữ các thông tin đầu sách, đọc giả, nhân viên và cho phép mở rộng lượng tài liệu về sau.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Quản lý mượn, trả tài liệu, lập phiếu thu tiền phạt một cách dễ dàng, tính to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n và quản lý chính xác tổng nợ của đọc giả, thuận tiện cho thủ thư.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Tìm kiếm thông tin tài liệu, đọc giả một cách nhanh chóng, dễ dàng.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89B8-5407-44CF-BDC7-A4838D19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C3C23-C42A-4744-A9BC-8CA220232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42535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>
                <a:latin typeface="Arial" panose="020B0604020202020204" pitchFamily="34" charset="0"/>
                <a:cs typeface="Arial" panose="020B0604020202020204" pitchFamily="34" charset="0"/>
              </a:rPr>
              <a:t>Cho phép thống kê, in ấn báo cáo, thay đổi và quản lý quy định hiệu quả.	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>
                <a:latin typeface="Arial" panose="020B0604020202020204" pitchFamily="34" charset="0"/>
                <a:cs typeface="Arial" panose="020B0604020202020204" pitchFamily="34" charset="0"/>
              </a:rPr>
              <a:t>Đối tượng sử dụng: quản lý, thủ thư, nhân viên thư viện.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2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89B8-5407-44CF-BDC7-A4838D19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S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case</a:t>
            </a: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EEC6E294-C2AB-4627-A4B4-E5A080A14F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141" y="390378"/>
            <a:ext cx="7765367" cy="607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9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89B8-5407-44CF-BDC7-A4838D19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S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5F62D8-40DE-4944-B450-08B54E222C1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3871" y="270803"/>
            <a:ext cx="7849771" cy="631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2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89B8-5407-44CF-BDC7-A4838D19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CSDL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78F2EC-EEE9-4E94-BF1F-8AB5177CABB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6751" y="295422"/>
            <a:ext cx="7498079" cy="627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48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89B8-5407-44CF-BDC7-A4838D19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Giao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6BD96B-B5EC-4ABC-B3A8-5B623F5F7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145061"/>
            <a:ext cx="7315200" cy="4558352"/>
          </a:xfrm>
        </p:spPr>
      </p:pic>
    </p:spTree>
    <p:extLst>
      <p:ext uri="{BB962C8B-B14F-4D97-AF65-F5344CB8AC3E}">
        <p14:creationId xmlns:p14="http://schemas.microsoft.com/office/powerpoint/2010/main" val="339624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89B8-5407-44CF-BDC7-A4838D19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Giao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Không có mô tả.">
            <a:extLst>
              <a:ext uri="{FF2B5EF4-FFF2-40B4-BE49-F238E27FC236}">
                <a16:creationId xmlns:a16="http://schemas.microsoft.com/office/drawing/2014/main" id="{5944E44A-6A29-4A0B-8700-E09A6F26496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554" y="1193427"/>
            <a:ext cx="7659266" cy="4462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327004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508</TotalTime>
  <Words>704</Words>
  <Application>Microsoft Macintosh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Corbel</vt:lpstr>
      <vt:lpstr>Times New Roman</vt:lpstr>
      <vt:lpstr>Wingdings</vt:lpstr>
      <vt:lpstr>Wingdings 2</vt:lpstr>
      <vt:lpstr>Frame</vt:lpstr>
      <vt:lpstr>BÁO CÁO ĐỒ ÁN MÔN HỌC NGÔN NGỮ LẬP TRÌNH JAVA ĐỀ TÀI: Phần mềm quản lý thư viện</vt:lpstr>
      <vt:lpstr>1. Mục đích</vt:lpstr>
      <vt:lpstr>2. Mô tả yêu cầu</vt:lpstr>
      <vt:lpstr>2. Mô tả yêu cầu</vt:lpstr>
      <vt:lpstr>3. Sơ đồ use case</vt:lpstr>
      <vt:lpstr>4. Sơ đồ lớp</vt:lpstr>
      <vt:lpstr>5. Thiết kế CSDL</vt:lpstr>
      <vt:lpstr>6. Giao diện</vt:lpstr>
      <vt:lpstr>6. Giao diện</vt:lpstr>
      <vt:lpstr>6. Giao diện</vt:lpstr>
      <vt:lpstr>6. Giao diện</vt:lpstr>
      <vt:lpstr>6. Giao diện</vt:lpstr>
      <vt:lpstr>7. Demo</vt:lpstr>
      <vt:lpstr>8. Công nghệ sử dụng</vt:lpstr>
      <vt:lpstr>9. Hướng phát triển</vt:lpstr>
      <vt:lpstr>10. Tài liệu tham khảo</vt:lpstr>
      <vt:lpstr>11. Bảng phân công công việc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THÔNG TIN ĐÁNH GIÁ ĐỒ ÁN MÔN HỌC NGÔN NGỮ LẬP TRÌNH JAVA – SE330</dc:title>
  <dc:creator>Lê Thanh Trọng</dc:creator>
  <cp:lastModifiedBy>Nguyễn Phi Khang</cp:lastModifiedBy>
  <cp:revision>72</cp:revision>
  <dcterms:created xsi:type="dcterms:W3CDTF">2020-07-06T01:58:36Z</dcterms:created>
  <dcterms:modified xsi:type="dcterms:W3CDTF">2020-08-29T03:12:41Z</dcterms:modified>
</cp:coreProperties>
</file>