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8" r:id="rId1"/>
    <p:sldMasterId id="2147483680" r:id="rId2"/>
  </p:sldMasterIdLst>
  <p:notesMasterIdLst>
    <p:notesMasterId r:id="rId38"/>
  </p:notesMasterIdLst>
  <p:handoutMasterIdLst>
    <p:handoutMasterId r:id="rId39"/>
  </p:handoutMasterIdLst>
  <p:sldIdLst>
    <p:sldId id="281" r:id="rId3"/>
    <p:sldId id="282" r:id="rId4"/>
    <p:sldId id="258" r:id="rId5"/>
    <p:sldId id="259" r:id="rId6"/>
    <p:sldId id="265" r:id="rId7"/>
    <p:sldId id="267" r:id="rId8"/>
    <p:sldId id="308" r:id="rId9"/>
    <p:sldId id="310" r:id="rId10"/>
    <p:sldId id="315" r:id="rId11"/>
    <p:sldId id="264" r:id="rId12"/>
    <p:sldId id="349" r:id="rId13"/>
    <p:sldId id="350" r:id="rId14"/>
    <p:sldId id="351" r:id="rId15"/>
    <p:sldId id="352" r:id="rId16"/>
    <p:sldId id="353" r:id="rId17"/>
    <p:sldId id="342" r:id="rId18"/>
    <p:sldId id="343" r:id="rId19"/>
    <p:sldId id="345" r:id="rId20"/>
    <p:sldId id="346" r:id="rId21"/>
    <p:sldId id="347" r:id="rId22"/>
    <p:sldId id="322" r:id="rId23"/>
    <p:sldId id="323" r:id="rId24"/>
    <p:sldId id="294" r:id="rId25"/>
    <p:sldId id="301" r:id="rId26"/>
    <p:sldId id="317" r:id="rId27"/>
    <p:sldId id="319" r:id="rId28"/>
    <p:sldId id="302" r:id="rId29"/>
    <p:sldId id="304" r:id="rId30"/>
    <p:sldId id="320" r:id="rId31"/>
    <p:sldId id="305" r:id="rId32"/>
    <p:sldId id="306" r:id="rId33"/>
    <p:sldId id="263" r:id="rId34"/>
    <p:sldId id="295" r:id="rId35"/>
    <p:sldId id="296" r:id="rId36"/>
    <p:sldId id="34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76" autoAdjust="0"/>
    <p:restoredTop sz="72561" autoAdjust="0"/>
  </p:normalViewPr>
  <p:slideViewPr>
    <p:cSldViewPr snapToGrid="0">
      <p:cViewPr varScale="1">
        <p:scale>
          <a:sx n="66" d="100"/>
          <a:sy n="66" d="100"/>
        </p:scale>
        <p:origin x="354"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A8662-626E-4D7B-8A06-8AF8792551AF}" type="datetimeFigureOut">
              <a:rPr lang="en-US" smtClean="0"/>
              <a:t>8/22/2022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F8C105-050B-4364-86CB-DDDB06CDF986}" type="slidenum">
              <a:rPr lang="en-US" smtClean="0"/>
              <a:t>‹#›</a:t>
            </a:fld>
            <a:endParaRPr lang="en-US"/>
          </a:p>
        </p:txBody>
      </p:sp>
    </p:spTree>
    <p:extLst>
      <p:ext uri="{BB962C8B-B14F-4D97-AF65-F5344CB8AC3E}">
        <p14:creationId xmlns:p14="http://schemas.microsoft.com/office/powerpoint/2010/main" val="2061050322"/>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02T02:47:21.011"/>
    </inkml:context>
    <inkml:brush xml:id="br0">
      <inkml:brushProperty name="width" value="0.05292" units="cm"/>
      <inkml:brushProperty name="height" value="0.05292" units="cm"/>
      <inkml:brushProperty name="color" value="#FF0000"/>
    </inkml:brush>
  </inkml:definitions>
  <inkml:trace contextRef="#ctx0" brushRef="#br0">3845 7739,'25'0,"-25"0,24 0,1 0,0 0,0 0,-25 0,49 0,-49 0,25 0,0 0,0 0,0 0,-25 0,49 0,-49 0,25 0,0 0,0 0,-25 0,49 0,-49 0,25 0,-25 0,50 0,-50 0,24 0,1 0,-25 0,50 0,-50 0,25 0,-1 0,1 0,0 0,0 0,0 0,-25 0,49 0,-49 0,25 0,-25 0,50 0,-50 0,24 0,1 0,0 0,-25 0,25 0,-25 0,50 0,-50 0,24 0,1 0,0 0,-25 0,25 0,0 0,-1 0,1 0,-25 0,50 0,-50 0,25 0,-1 0,1 0,0 0,-25 0,25 0,0 0,-1 0,-24 0,50 0,-50 0,25 0,0 0,-1 0,1 0,-25 0,25 0,0 0,-25 0,25 0,-1 0,1 0</inkml:trace>
  <inkml:trace contextRef="#ctx0" brushRef="#br0" timeOffset="4629.26">19124 7789,'0'0,"0"0,25 0,0 0,0 0,24 0,-24 0,0 0,0 0,-25 0,25 0,-1 0,-24 0,50 0,-50 0,50 0,-50 0,24 0,1 0,0 0,0 0,0 0,0 0,-25 0,24 0,1 0,0 0,-25 0,25 0,49 0,-74 0,25 0,0 0,0 0,-25 0,24 0,1 0,0 0,25 0,-26 0,1 0,0 0,25 0,-50 0,49 0,-49 0,25 0,0 0,0 0,-1 0,-24 0,25 0,-25 0,25 0,0 0,24 0,-24 0,25 0,-1 0,1 0,-50 0,25 0,0 0,-1 0,1 0,0 0,0 0,0 0,-25 0,49 0,-49 0,25 0,-25 0,25 0,0 0,0 0,-1 0,1 0,0 0,25 0,-26 0,26 0,-25 0,24 0,-24 0,0 0,0 0,0 0,-25 0,24 0,1 24,-25-24,25 0,0 0,0 0,-1 0,1 0,0 0,0 0,0 0,-1 0,1 0,0 0,-25 0,25 0,0 0,-1 0,1 0,-25 0,25 0,0 0,0 0,-25 0,25 0,-1 0,1 0,-25 0,25 0,0 0,0 0,-25 0,24 0,1 0,25 25,-50-25,25 0,-1 0</inkml:trace>
  <inkml:trace contextRef="#ctx0" brushRef="#br0" timeOffset="15669.89">2059 8830,'0'0,"0"0,25 0,-1 0,1 0,-25 0,50 0,-50 0,25 0,-1 0,1 0,-25 0,25 0,0 0,0 0,-1 0,-24 25,25-25,0 0,0 0,-25 0,25 0,-1 0,1 0,0 0,0 0,0 0,-25 0,24 0,1 0,0 0,0 0,0 0,-25 0,25 0,-25 0,24 0,1 0,0 0,-25 0,50 0,-50 0,24 0,1 0,0 0,0 0,-25 0,49 0,-49 0,25 0,25 0,-50 0,49 0,-24 0,50 0,-51 0,1 0,25 0,-25 0,-1 0,1 0,0 0,25 0,-50 0,49 0,-49 0,25 0,0 0,0 0,-25 0,24 0,-24 0,25 0,0 0,0 0,49 0,-49 0,0 0,0 0,-25 0,49 0,-49 0,25 0,0 0,0 0,0 0,-25 0,49 0,-49 0,25 0,0 0,0 0,-1 0,1 0,0 0,25 0,-50 0,49 0,-49 0,25 0,0 0,24 0,-24 0,0 0,25 0,-26 0,1 0,25 0,-1 0,1 0,0 50,24-50,-24 25,24-25,-49 0,25 0,-1 0,-49 0,50 0,-1 0,-49 0,50 0,0 24,-1-24,1 0,-25 0,-25 0,24 0,26 0,-50 0,50 0,-50 25,49-25,-24 0,25 0,-26 0,1 0,0 0,-25 0,50 0,-1 0,-49 0,25 0,25 0,-25 0,24 0,1 0,-1 0,1 0,-25 0,0 0,-1 0,1 0,25 0,-50 0,49 0,1 0,-50 0,25 0,0 0,-1 0,1 0,0 0,0 0,0 0,-25 0,49 0,-49 0,50 0,-1-25,1 25,-50 0,25 0,24 0,-24 0,0 0,0 0,0 0,-25 0,49 0,-24-24,0 24,0 0,0 0,24 0,-24-25,0 25,0 0,-1 0,1 0,-25 0,75-25,-75 0,24 25,1 0,-25 0,50 0,-50 0,49 0,-49 0,50 0,-25 0,-25 0,25 0,-1-49,1 49,-25 0,50 0,-50 0</inkml:trace>
  <inkml:trace contextRef="#ctx0" brushRef="#br0" timeOffset="21589.23">13320 8830,'50'0,"-50"0,25 0,-25 0,24 0,1 0,0 0,-25 0,50 0,-50 0,49 0,-49 0,25 0,0 0,0 0,-1 0,-24 0,25 0,0 0,0 0,0 0,-1 0,-24 0,25 0,0 0,0 0,0 0,-25 0,24 0,1 0,25 0,-25 0,-1 0,1 0,0 0,0 0,0 0,24 0,-24 0,0 0,-25 0,49 0,-49 0,25 0,0 0,0 0,0 0,-25 0,49 0,-49 0,50 0,-25 0,0 0,-1 0,1 0,0 0,0 0,-25 0,49 0,-49 0,25 0,25 0,-50 0,25 0,24 0,-49 0,50 0,-50 0,49 0,-49 0,25 0,0 0,25 0,-50 0,24 0,1 0,25 0,-50 0,25 0,-25 0,49 0,-24 0,-25 0,50 0,-50 0,49 0,-49 0,25 0,0 0,0 0,-25 0,25 0,-1 0,1 0,-25-24</inkml:trace>
  <inkml:trace contextRef="#ctx0" brushRef="#br0" timeOffset="25803.47">18132 8830,'0'0,"75"0,-75 0,24 0,51 0,-75 0,49 0,1 0,0 0,-1 0,-49 0,50 0,0 0,-26 0,1 0,0 0,0 0,0 0,-1 0,1 0,-25 0,50 0,-50 0,25 0,-1 0,1 0,-25 0,25 0,49 0,-74 0,50 0,0 0,-50 0,49 0,-24 0,0 0,0 0,-1 0,1 0,0 0,0 0,-25 0,49 0,-49 0,25 0,0 0,0 0,0 0,-1 0,1 0,0 0,0 0,25 0,-50 0,49 0,-24 0,0 0,0 0,-1 0,26 0,0 0,-26 0,1 0,0 0,0 0,0 0,-25 0,49 0,-49 0,25 0,0 0,0 0,-25 0,49 0,-49 0,25 0,0 0,0 0,-25 0,24 0,1 0,0 50,0-50,-25 0,25 0,-1 0,1 0,-25 0,50 0,-50 0,25 0,-1 0,1 0,-25 0,25 25,-25-25,25 0,0 0,-1 0,-24 0,50 0,-50 0,25 0,0 0,0 0,-25 0,24 0,1 0,0 0,0 0,-25 0,25 0,-1 0,-24 0,25 0,0 0,0 0,0 0,-1 0,1 0,-25 0,25 0,0 0,0 0,-1 0,-24 0,25 0,25 0,-25 0,-1 0,-24 0,50 0,-50 0,50 0,-26 0,1 0,0 0,0 0,-25 0,25 0,-1-25,-24 0,25 25,25 0,-1 0,-24 0,0 0,25 0,-25 0,-1 0,1 0,-25 0,50 0,-25 0,-1 0,26 0,-50 0,25 0,0 0,-1 0,1 0,-25 0,50 0,24 0,-49 0,-25 0,50 0,-1 0,-49 0,25 0,0 0,-25 0,25 0,-1 0,26 0,0 0,-1 0,-24 0,49 0,-49 0,25 0,0 0,-1 0,-24 0,0 0,24 0,1 0,-25 0,0 0,-1 0,26 0,-25 0,0 0,-1 0,1 0,0 0,0 0,-25 0,49 0,1 0,-25 0,0 0,-1 0,1 0,50 0,24 0,-25 0,-24 0,-50 0,49 0,-49 0,25 0,-25 0,50 0,-25 0,-25 0,25 0,-1 0,1 0,-25 0</inkml:trace>
  <inkml:trace contextRef="#ctx0" brushRef="#br0" timeOffset="155425.87">26963 8830,'0'0,"24"0,1 0,-25 0,50 0,-25 25,0-25,-25 25,49-25,-49 0,25 25,0-25,0 0,-1 0,-24 0,25 0,0 25,0-25,-25 0,49 0,-24 24,0 1,-25-25,25 0,0 0,-1 0,-24 25,25-25,0 0,0 0,0 0,-25 0,49 0,-49 0,25 0,-25 0,25 0,0 0,-1 0,-24 0,25 0,0 0,0 0,0 0,-1 0,1 0,-25 0,50 0,-50 0,25 0,-1 0,1 0,0 0,0 0,-25 0,25 0,0 0,-1 0,1 0,0 0,0 0,0 0,-25 0,24 0,1 0,25 0,-25 0,-1 0,1 0,0 0,0 0,0 0,-1 0,26 0,-50 0,50-25,-26 25,1 0,0 0,0 0,24 0,1 0,-25 0,24 0,-24 0,50 0,-51 0,26 0,25 0,-51 0,26 0,-25 0,24 0,-24 0,0 0,25 0,-26 0,-24 0,50 0,0 0,-50 0,49 0,-49 0,50 0,-50 0,25 0,24 0,-24 0,0 0,0 0,-1 0,1 0,25 0,-50 0,49 0,-49 0,25 0,-25 0,50 0,-25 0,-1 0,1 0,0 0,0 0,0 0,-1 0,1 0,0 0,-25 0,25 0,0 0,0 0,-1 0,1 0,0 0,0 0,0 0,-25 0,24 0,1-25,-25 25,25 0,0 0,-25 0</inkml:trace>
  <inkml:trace contextRef="#ctx0" brushRef="#br0" timeOffset="158310.04">10244 9947,'0'24,"25"-24,-25 0,25 0,0 0,0 0,24 0,-24 0,0 0,24 0,-24 0,0 0,0 0,0 0,-1 0,-24 0,25 0,25 0,-25 0,24 0,1 0,-1 0,-24 0,0 0,25 0,-50 0,49 0,-24 0,0 0,0 0,-1 0,1 0,0 0,0 0,0 0,-25 0,25 0,24 0,1 0,-50 0,49 0,-49 0,50 0,0 0,-1 0,-49 0,50 0,-25 0,-1 0,26 0,0 0,-50 0,49 0,1 0,-50 0,49 0,1 0,0 0,-50 0,49 0,-49 0,50 0,-25 0,49 0,-24 0,-50 0,49 0,1 0,0 0,-26 0,26 0,-50 0,25 0,0 0,-1 0,1 0,0 0,0 0,-25 0,25 0,49 0,-74 0,25 0,0 0,-1 0,1 0,-25 0,25 0,25 0,-26 0,1 0,-25 0,50 0,-50 0,25 0,-1 0,1 0,0 0,-25 0,25 0,0 0,-1 0,-24 0</inkml:trace>
  <inkml:trace contextRef="#ctx0" brushRef="#br0" timeOffset="160537.18">16892 9847,'0'0,"50"25,-50 0,24-25,26 0,-50 0,50 0,-50 0,24 0,1 0,0 0,0 0,0 0,-1 0,1 0,0 0,0 0,-25 0,49 0,-49 0,25 0,0 0,0 0,0 0,-25 0,49 0,-24 25,0-25,-25 25,25-25,0 0,-1 0,1 0,-25 0,50 0,-50 0,25 0,-1 0,1 0,0 0,-25 0,50 0,-50 0,49 0,-49 0,25 0,0 0,-25 0,49 0,-49 0,50 0,-50 0,50 0,-26 0,1 0,0 0,25 0,-26 0,1 0,0 0,0 0,0 0,-25 0,24 0,-24 0,50 0,-50 0,25 0,0 0,-1 0,1 0,0 0,0 0,-25 0,25 0,0 0,-1 0,1 0,0 0,0 0,-25 0,25 0,-1 0,1 0,0 0,-25 0,50 0,-50 0,24 0,-24 0,25 0,0 0,-25 0,25 0</inkml:trace>
  <inkml:trace contextRef="#ctx0" brushRef="#br0" timeOffset="165375.44">1885 11063,'0'0,"0"0,25 0,0 0,0 0,24 0,1 0,-25 0,24 0,-24 0,25 0,-26 0,1 0,0 0,0 0,-25 0,25 0,-1 0,1 0,0 0,0 0,24 0,-24 0,25 0,-1 0,-24 0,0 0,0 0,25 0,-26 0,-24 0,25 0,0 0,0 0,0 25,-1-1,-24-24,50 0,-50 0,25 0,0 0,-1 0,26 0,-25 0,0 0,24 0,-24 0,-25 0,50 0,-50 0,24 0,1 0,0 0,-25 0,50 0,-26 0,-24 0,75 0,-50 0,24 0,-24 0,0 0,49 0,-49 0,25 0,-25 0,49 0,-74 0,50 0,-26 0,1 0,0 0,0 0,24 0,-24 0,25 0,-1 0,-24 0,25 0,-1 0,-24 0,25 0,-25 0,-1 0,1 0,0 0,0 0,24 0,-24 0,0 0,0 0,-25 0,49 0,1 0,-50 0,25 0,0 0,-1 0,26 0,0 0,-1 0,1 0,0 0,-1 0,1 0,-1 0,-24 0,25 0,-25 0,-1 0,1 0,-25 0,50 0,-1 0,-49 0,50 0,-50 0,25 0,0 0,24 0,-49 0,50 0,-1 0,-49 0,50 0,0 0,24 0,-49 0,25 0,-26 0,26 0,-25 0,0 0,24 0,-24 0,0 0,0 0,-1 0,1 0,25 0,-50 0,25 0,-1 0,1 0,0 0,25 0,-26 0,1 0,0 0,0 0,0 0,-25 0,24 0,1 0,-25 0,25 0,0 0,24 0,-49 0,50 0,0 0,-50 0,49 0,1 0,-50 0,50 0,-1 0,1 0,-50 0,49 0,1 0,24 0,-24 0,0 0,-1 0,1 0,24 0,-24 0,-1 0,-24 0,25 0,24 0,-49 0,0 0,24 0,1 0,0 0,-50 0,49 0,26 0,-50 0,24 0,-24 0,0 0,24 0,-24 0,0 0,0 0,0 0,-25 0,49 0,-49 0,25 0,0 0,0 0,-1 0,-24 0,50 0,-50 0,25 0,0 0,-1 0,1 0,-25 0,25 0,0 0,-25 0,25 0,-1 0,1 0,-25 0,25 0,0 0,0 0,-1 0,-24 0</inkml:trace>
  <inkml:trace contextRef="#ctx0" brushRef="#br0" timeOffset="168163.61">17810 11013,'25'0,"24"0,-24 0,49 0,-49 0,25 0,-25 0,-1 0,26 0,-25 0,-25 0,49 0,-49 0,50 0,-50 0,25 0,0 0,-1 0,1 0,0 0,0 0,24 0,-49 0,25 0,0 0,0 0,0 0,-25 0,49 0,-49 0,25 0,0 0,0 0,0 0,-25 0,49 0,-49 0,25 0,0 0,24 0,-24 0,0 0,0 0,0 0,24 0,-24 0,0 0,0 0,-1 0,26 0,-25 0,-25 0,49 25,1-25,-50 0,50 0,-50 0,24 0,26 0,-50 0,50 0,-1 0,-49 0,50 0,-25 0,-25 0,49 25,-24-25,0 0,0 0,0 0,24 25,-24-25,-25 0,50 0,-26 0,26 0,-25 0,0 0,24 0,-24 0,0 0,0 0,-25 0,24 0,1 0,0 0,25 0,-50 0,24 0,1 0,0 0,25 0,-50 24,24-24,1 0,0 0,-25 0,25 0,0 0,-1 0,1 0,-25 0,50 0,-25 0,-1 0,1 0,-25 0,50 0,-50 0,25 0,24 0,-49 0,25 0,0 0,0 0,0 0,-25 0,49 0,-49 0,50 0,-50 0,25 0,-1 0,1 0,-25 0,25 0,0 0,0 0,-25 0</inkml:trace>
  <inkml:trace contextRef="#ctx0" brushRef="#br0" timeOffset="173567.92">23515 10988,'25'0,"-1"0,1 0,0 0,0 0,0 0,-25 0,49 0,-49 0,25 0,25 0,-26 0,1 0,0 0,-25 0,50 0,-50 0,25 0,-1 0,1 0,0 0,-25 0,50 0,-50 0,24 0,-24 0,25 0,0 0,0 0,0 0,-1 0,-24 0,25 0,0 0,0 0,0 0,-25 0,24 0,1 0,0 0,-25 0,50 0,-50 0,24 0,1 0,0 0,0 0,-25 0,49 0,-49 0,50 0,-50 0,25 0,0 0,-1 0,1 0,25 0,-50 0,49 0,-49 0,50 0,-25 0,0 0,0 0,-1 0,-24 0,50 0,-50 0,50 0,-26 0,1 0,25 0,-1 0,-24 0,50 0,-75 0,49 0,1 0,-50 0,25 0,-1 0,1 0,25 0,-25 0,24 0,-24 0,0 0,24 0,-24 0,0 0,-25 0,25 0,0 0,24 0,-24 0,25 0,-25 0,24 0,-24 0,49 0,-74 0,25 0,0 0,0 0,0 0,24 0,-24 0,0 0,24 0,26 0,-50 0,24 0,26 0,-51 0,26 0,-25 0,0 0,-25 0,49 0,1 0,-50 0,49 0,-24 0,0 0,0 0,49 0,-24 0,0 0,-1 0,-24 0,25 0,-50 0,24 0,1 0,0 0,-25 0,50 0,-50 0,49 0,1-24,-25 24,-1-25,26 25,-25 0,24 0,-24 0,50 0,-75 0,49 0,-24 0,0 0,24 0,-24 0,50 0,-51 0,1 0,25 0,0 0,-50 0,49 0,1 0,-50 0,25 0,24 0,-24 0,25 0,-26 0,1 0,25 0,-25 0,24 0,-24 0,25 0,-26 0,51 0,-1 0,-24 0,-1 0,26 0,-26 0,26 0,-25 0,-26 0,1 0,0 0,0 0,0 0,-1 0,1 0,0 0,25 0,-26 0,-24 0,25 0,0 0,0 0,24 0,-49 0,50 0,-25 0,0 0,-1 0,1 0,0 0,0 0,-25 0,25 0,-25 25,24-25</inkml:trace>
  <inkml:trace contextRef="#ctx0" brushRef="#br0" timeOffset="176948.12">3225 12179,'0'0,"24"0,1 0,25 0,-1 0,-24 0,25 0,-25 0,-1 0,1 0,0 0,0 0,0 0,-1 0,26 0,-50 0,25 0,0 0,24 0,-24 0,0 0,25 0,-26 0,1 0,25 0,-25 0,24 0,-24 0,0 0,0 0,-1 0,-24 0,50 0,-50 0,50 0,-50 0,24 0,1 0,0 0,0 0,-25 0,25 0,-1 0,1 0,25 0,-1 0,-24 0,25 0,-25 0,-1 0,1 0,0 0,0 0,49 0,-49 0,-25 0,50 0,-1 0,1 0,-25 0,49 0,-24 0,-50 0,49 0,-49 0,50 0,0 0,-1 0,26 0,-26 0,1 0,49 0,-74 0,24 0,1 0,-25 0,24 0,-49 0,25 0,25 0,0 0,24 0,0 0,-24 0,0 0,24 0,-24 0,-50 0,49 0,1 0,-1 0,-49 0,50 0,-50 0,50 0,-26 0,1 0,0 0,0 0,0 0,-1 0,26 0,-50 0,25 0,0 0,-1 0,1 0,-25 0,25 0,25 0,-25 0,49 0,-74 0,25 0,49 0,-24 0,-50 0,25 0,-1 0,1 0,-25 0,50 0,-25 0,24 0,1 0,49 0,-49 0,-26 0,26 0,0 0,-1 0,-24 0,0 0,24 0,-24 0,-25 0,25 0,-25 0,50 0,-50 0,24 0,1 0,0 0,0 0,-25 0,25 0,0 0,-1 0,1 0,0 0,0 0,0 0,-1 0,-24 0,25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5FBAF-A654-4740-9614-4DDEDD971BF6}" type="datetimeFigureOut">
              <a:rPr lang="en-US" smtClean="0"/>
              <a:t>8/22/2022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4BD98-DC88-4403-A9D3-CB5202450553}" type="slidenum">
              <a:rPr lang="en-US" smtClean="0"/>
              <a:t>‹#›</a:t>
            </a:fld>
            <a:endParaRPr lang="en-US" dirty="0"/>
          </a:p>
        </p:txBody>
      </p:sp>
    </p:spTree>
    <p:extLst>
      <p:ext uri="{BB962C8B-B14F-4D97-AF65-F5344CB8AC3E}">
        <p14:creationId xmlns:p14="http://schemas.microsoft.com/office/powerpoint/2010/main" val="16528771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8FB67D-933E-4C7E-84C9-16A828D4E077}" type="slidenum">
              <a:rPr lang="en-US">
                <a:solidFill>
                  <a:prstClr val="black"/>
                </a:solidFill>
              </a:rPr>
              <a:pPr/>
              <a:t>1</a:t>
            </a:fld>
            <a:endParaRPr lang="en-US">
              <a:solidFill>
                <a:prstClr val="black"/>
              </a:solidFill>
            </a:endParaRPr>
          </a:p>
        </p:txBody>
      </p:sp>
      <p:sp>
        <p:nvSpPr>
          <p:cNvPr id="406532" name="Rectangle 4"/>
          <p:cNvSpPr>
            <a:spLocks noGrp="1" noRot="1" noChangeAspect="1" noChangeArrowheads="1" noTextEdit="1"/>
          </p:cNvSpPr>
          <p:nvPr>
            <p:ph type="sldImg"/>
          </p:nvPr>
        </p:nvSpPr>
        <p:spPr>
          <a:xfrm>
            <a:off x="381000" y="685800"/>
            <a:ext cx="6096000" cy="3429000"/>
          </a:xfrm>
          <a:ln/>
        </p:spPr>
      </p:sp>
      <p:sp>
        <p:nvSpPr>
          <p:cNvPr id="406533" name="Rectangle 5"/>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20908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err="1"/>
              <a:t>Giải</a:t>
            </a:r>
            <a:r>
              <a:rPr lang="en-US" i="1" baseline="0" dirty="0"/>
              <a:t> </a:t>
            </a:r>
            <a:r>
              <a:rPr lang="en-US" i="1" baseline="0" dirty="0" err="1"/>
              <a:t>thích</a:t>
            </a:r>
            <a:r>
              <a:rPr lang="en-US" i="1" baseline="0" dirty="0"/>
              <a:t> ý 1:</a:t>
            </a:r>
            <a:endParaRPr lang="en-US" i="1"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aseline="0" dirty="0"/>
              <a:t> </a:t>
            </a:r>
            <a:r>
              <a:rPr lang="en-US" baseline="0" dirty="0">
                <a:sym typeface="Wingdings" pitchFamily="2" charset="2"/>
              </a:rPr>
              <a:t> </a:t>
            </a:r>
            <a:r>
              <a:rPr lang="en-US" b="1" baseline="0" dirty="0">
                <a:sym typeface="Wingdings" pitchFamily="2" charset="2"/>
              </a:rPr>
              <a:t>NHƯ VẬY, ĐỂ GIẢI QUYẾT BÀI TOÁN THEO KIỂU HĐT THÌ LUÔN PHẢI TÌM RA ĐỐI TƯỢNG TRONG BÀI TOÁN, KO NHỮNG MỘT MÀ CÓ RẤT NHIỀU ĐỐI TƯỢNG, VÀ NHIỀU LOẠI.</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baseline="0" dirty="0">
                <a:sym typeface="Wingdings" pitchFamily="2" charset="2"/>
              </a:rPr>
              <a:t>VẬY ĐỐI TƯỢNG LÀ GÌ??? CÓ THỂ HIỂU ĐƠN GIẢN LÀ BẤT KỲ NHỮNG GÌ THẤY ĐƯỢC XQ. </a:t>
            </a:r>
            <a:r>
              <a:rPr lang="en-US" b="1" baseline="0" dirty="0">
                <a:sym typeface="Wingdings" pitchFamily="2" charset="2"/>
              </a:rPr>
              <a:t>VD/ TRONG LỚP NÀY CÓ RẤT NHIỀU ĐỐI TƯỢNG: MỖI SV LÀ 1 ĐT, MỖI CÁI BÀN LÀ 1 ĐT,...</a:t>
            </a:r>
            <a:endParaRPr lang="en-US" baseline="0" dirty="0">
              <a:sym typeface="Wingdings" pitchFamily="2" charset="2"/>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baseline="0" dirty="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err="1">
                <a:sym typeface="Wingdings" pitchFamily="2" charset="2"/>
              </a:rPr>
              <a:t>Giải</a:t>
            </a:r>
            <a:r>
              <a:rPr lang="en-US" i="1" baseline="0" dirty="0">
                <a:sym typeface="Wingdings" pitchFamily="2" charset="2"/>
              </a:rPr>
              <a:t> </a:t>
            </a:r>
            <a:r>
              <a:rPr lang="en-US" i="1" baseline="0" dirty="0" err="1">
                <a:sym typeface="Wingdings" pitchFamily="2" charset="2"/>
              </a:rPr>
              <a:t>thích</a:t>
            </a:r>
            <a:r>
              <a:rPr lang="en-US" i="1" baseline="0" dirty="0">
                <a:sym typeface="Wingdings" pitchFamily="2" charset="2"/>
              </a:rPr>
              <a:t> ý 2:</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sym typeface="Wingdings" pitchFamily="2" charset="2"/>
              </a:rPr>
              <a:t> VẬY 1 ĐỐI TƯỢNG CÓ GÌ?</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CHO VÍ DỤ VỀ ĐỐI TƯỢNG: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SINH VIÊN A (</a:t>
            </a:r>
            <a:r>
              <a:rPr lang="vi-VN" dirty="0"/>
              <a:t>tên</a:t>
            </a:r>
            <a:r>
              <a:rPr lang="en-US" dirty="0"/>
              <a:t>=NVA</a:t>
            </a:r>
            <a:r>
              <a:rPr lang="vi-VN" dirty="0"/>
              <a:t>, giới tính</a:t>
            </a:r>
            <a:r>
              <a:rPr lang="en-US" dirty="0"/>
              <a:t>=</a:t>
            </a:r>
            <a:r>
              <a:rPr lang="en-US" baseline="0" dirty="0"/>
              <a:t>Nam</a:t>
            </a:r>
            <a:r>
              <a:rPr lang="vi-VN" dirty="0"/>
              <a:t>, ngày sinh</a:t>
            </a:r>
            <a:r>
              <a:rPr lang="en-US" dirty="0"/>
              <a:t>=1/1/1990</a:t>
            </a:r>
            <a:r>
              <a:rPr lang="vi-VN" dirty="0"/>
              <a:t>, địa chỉ nhà</a:t>
            </a:r>
            <a:r>
              <a:rPr lang="en-US" dirty="0"/>
              <a:t>...</a:t>
            </a:r>
            <a:r>
              <a:rPr lang="vi-VN" dirty="0"/>
              <a:t>, số điện thoại</a:t>
            </a:r>
            <a:r>
              <a:rPr lang="en-US" dirty="0"/>
              <a:t>...</a:t>
            </a:r>
            <a:r>
              <a:rPr lang="en-US" baseline="0" dirty="0"/>
              <a:t> - </a:t>
            </a:r>
            <a:r>
              <a:rPr lang="en-US" baseline="0" dirty="0" err="1"/>
              <a:t>hđ</a:t>
            </a:r>
            <a:r>
              <a:rPr lang="en-US" baseline="0" dirty="0"/>
              <a:t>: </a:t>
            </a:r>
            <a:r>
              <a:rPr lang="en-US" baseline="0" dirty="0" err="1"/>
              <a:t>học</a:t>
            </a:r>
            <a:r>
              <a:rPr lang="en-US" baseline="0" dirty="0"/>
              <a:t>, </a:t>
            </a:r>
            <a:r>
              <a:rPr lang="en-US" baseline="0" dirty="0" err="1"/>
              <a:t>ăn</a:t>
            </a:r>
            <a:r>
              <a:rPr lang="en-US" baseline="0" dirty="0"/>
              <a:t>, </a:t>
            </a:r>
            <a:r>
              <a:rPr lang="en-US" baseline="0" dirty="0" err="1"/>
              <a:t>ngủ</a:t>
            </a:r>
            <a:r>
              <a:rPr lang="en-US" baseline="0" dirty="0"/>
              <a:t>, </a:t>
            </a:r>
            <a:r>
              <a:rPr lang="en-US" baseline="0" dirty="0" err="1"/>
              <a:t>đi</a:t>
            </a:r>
            <a:r>
              <a:rPr lang="en-US" baseline="0" dirty="0"/>
              <a:t> </a:t>
            </a:r>
            <a:r>
              <a:rPr lang="en-US" baseline="0" dirty="0" err="1"/>
              <a:t>trễ</a:t>
            </a:r>
            <a:r>
              <a:rPr lang="en-US" baseline="0" dirty="0"/>
              <a:t>, </a:t>
            </a:r>
            <a:r>
              <a:rPr lang="en-US" baseline="0" dirty="0" err="1"/>
              <a:t>vắng</a:t>
            </a:r>
            <a:r>
              <a:rPr lang="en-US" baseline="0" dirty="0"/>
              <a:t>, </a:t>
            </a:r>
            <a:r>
              <a:rPr lang="en-US" baseline="0" dirty="0" err="1"/>
              <a:t>thi</a:t>
            </a:r>
            <a:r>
              <a:rPr lang="en-US" baseline="0" dirty="0"/>
              <a:t>, </a:t>
            </a:r>
            <a:r>
              <a:rPr lang="en-US" baseline="0" dirty="0" err="1"/>
              <a:t>tính</a:t>
            </a:r>
            <a:r>
              <a:rPr lang="en-US" baseline="0" dirty="0"/>
              <a:t> </a:t>
            </a:r>
            <a:r>
              <a:rPr lang="en-US" baseline="0" dirty="0" err="1"/>
              <a:t>điểm</a:t>
            </a:r>
            <a:r>
              <a:rPr lang="en-US" baseline="0" dirty="0"/>
              <a:t> </a:t>
            </a:r>
            <a:r>
              <a:rPr lang="en-US" baseline="0" dirty="0" err="1"/>
              <a:t>rèn</a:t>
            </a:r>
            <a:r>
              <a:rPr lang="en-US" baseline="0" dirty="0"/>
              <a:t> </a:t>
            </a:r>
            <a:r>
              <a:rPr lang="en-US" baseline="0" dirty="0" err="1"/>
              <a:t>luyện</a:t>
            </a:r>
            <a:r>
              <a:rPr lang="en-US" baseline="0" dirty="0"/>
              <a:t>, </a:t>
            </a:r>
            <a:r>
              <a:rPr lang="en-US" baseline="0" dirty="0" err="1"/>
              <a:t>được</a:t>
            </a:r>
            <a:r>
              <a:rPr lang="en-US" baseline="0" dirty="0"/>
              <a:t> </a:t>
            </a:r>
            <a:r>
              <a:rPr lang="en-US" baseline="0" dirty="0" err="1"/>
              <a:t>xét</a:t>
            </a:r>
            <a:r>
              <a:rPr lang="en-US" baseline="0" dirty="0"/>
              <a:t> TN...).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CÁI BÀN (</a:t>
            </a:r>
            <a:r>
              <a:rPr lang="en-US" baseline="0" dirty="0" err="1"/>
              <a:t>dài</a:t>
            </a:r>
            <a:r>
              <a:rPr lang="en-US" baseline="0" dirty="0"/>
              <a:t>=3, </a:t>
            </a:r>
            <a:r>
              <a:rPr lang="en-US" baseline="0" dirty="0" err="1"/>
              <a:t>rộng</a:t>
            </a:r>
            <a:r>
              <a:rPr lang="en-US" baseline="0" dirty="0"/>
              <a:t>=0.5, </a:t>
            </a:r>
            <a:r>
              <a:rPr lang="en-US" baseline="0" dirty="0" err="1"/>
              <a:t>số</a:t>
            </a:r>
            <a:r>
              <a:rPr lang="en-US" baseline="0" dirty="0"/>
              <a:t> </a:t>
            </a:r>
            <a:r>
              <a:rPr lang="en-US" baseline="0" dirty="0" err="1"/>
              <a:t>chỗ</a:t>
            </a:r>
            <a:r>
              <a:rPr lang="en-US" baseline="0" dirty="0"/>
              <a:t>=4, </a:t>
            </a:r>
            <a:r>
              <a:rPr lang="en-US" baseline="0" dirty="0" err="1"/>
              <a:t>màu</a:t>
            </a:r>
            <a:r>
              <a:rPr lang="en-US" baseline="0" dirty="0"/>
              <a:t> </a:t>
            </a:r>
            <a:r>
              <a:rPr lang="en-US" baseline="0" dirty="0" err="1"/>
              <a:t>sơn</a:t>
            </a:r>
            <a:r>
              <a:rPr lang="en-US" baseline="0" dirty="0"/>
              <a:t>=</a:t>
            </a:r>
            <a:r>
              <a:rPr lang="en-US" baseline="0" dirty="0" err="1"/>
              <a:t>nâu</a:t>
            </a:r>
            <a:r>
              <a:rPr lang="en-US" baseline="0" dirty="0"/>
              <a:t> - </a:t>
            </a:r>
            <a:r>
              <a:rPr lang="en-US" baseline="0" dirty="0" err="1"/>
              <a:t>hđ</a:t>
            </a:r>
            <a:r>
              <a:rPr lang="en-US" baseline="0" dirty="0"/>
              <a:t>: </a:t>
            </a:r>
            <a:r>
              <a:rPr lang="en-US" baseline="0" dirty="0" err="1"/>
              <a:t>sơn</a:t>
            </a:r>
            <a:r>
              <a:rPr lang="en-US" baseline="0" dirty="0"/>
              <a:t>, </a:t>
            </a:r>
            <a:r>
              <a:rPr lang="en-US" baseline="0" dirty="0" err="1"/>
              <a:t>thanh</a:t>
            </a:r>
            <a:r>
              <a:rPr lang="en-US" baseline="0" dirty="0"/>
              <a:t> </a:t>
            </a:r>
            <a:r>
              <a:rPr lang="en-US" baseline="0" dirty="0" err="1"/>
              <a:t>lý</a:t>
            </a:r>
            <a:r>
              <a:rPr lang="en-US"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PROJECTOR A (</a:t>
            </a:r>
            <a:r>
              <a:rPr lang="en-US" baseline="0" dirty="0" err="1"/>
              <a:t>hiệu</a:t>
            </a:r>
            <a:r>
              <a:rPr lang="en-US" baseline="0" dirty="0"/>
              <a:t>=</a:t>
            </a:r>
            <a:r>
              <a:rPr lang="en-US" baseline="0" dirty="0" err="1"/>
              <a:t>panasonic</a:t>
            </a:r>
            <a:r>
              <a:rPr lang="en-US" baseline="0" dirty="0"/>
              <a:t>, </a:t>
            </a:r>
            <a:r>
              <a:rPr lang="en-US" baseline="0" dirty="0" err="1"/>
              <a:t>màu</a:t>
            </a:r>
            <a:r>
              <a:rPr lang="en-US" baseline="0" dirty="0"/>
              <a:t>=</a:t>
            </a:r>
            <a:r>
              <a:rPr lang="en-US" baseline="0" dirty="0" err="1"/>
              <a:t>trắng</a:t>
            </a:r>
            <a:r>
              <a:rPr lang="en-US" baseline="0" dirty="0"/>
              <a:t>, </a:t>
            </a:r>
            <a:r>
              <a:rPr lang="en-US" baseline="0" dirty="0" err="1"/>
              <a:t>ngày</a:t>
            </a:r>
            <a:r>
              <a:rPr lang="en-US" baseline="0" dirty="0"/>
              <a:t> </a:t>
            </a:r>
            <a:r>
              <a:rPr lang="en-US" baseline="0" dirty="0" err="1"/>
              <a:t>lắp</a:t>
            </a:r>
            <a:r>
              <a:rPr lang="en-US" baseline="0" dirty="0"/>
              <a:t>=1/1/2019, </a:t>
            </a:r>
            <a:r>
              <a:rPr lang="en-US" baseline="0" dirty="0" err="1"/>
              <a:t>giá</a:t>
            </a:r>
            <a:r>
              <a:rPr lang="en-US" baseline="0" dirty="0"/>
              <a:t>=5tr - </a:t>
            </a:r>
            <a:r>
              <a:rPr lang="en-US" baseline="0" dirty="0" err="1"/>
              <a:t>hđ</a:t>
            </a:r>
            <a:r>
              <a:rPr lang="en-US" baseline="0" dirty="0"/>
              <a:t>: </a:t>
            </a:r>
            <a:r>
              <a:rPr lang="en-US" baseline="0" dirty="0" err="1"/>
              <a:t>bật</a:t>
            </a:r>
            <a:r>
              <a:rPr lang="en-US" baseline="0" dirty="0"/>
              <a:t>, </a:t>
            </a:r>
            <a:r>
              <a:rPr lang="en-US" baseline="0" dirty="0" err="1"/>
              <a:t>tắt</a:t>
            </a:r>
            <a:r>
              <a:rPr lang="en-US" baseline="0" dirty="0"/>
              <a:t>, </a:t>
            </a:r>
            <a:r>
              <a:rPr lang="en-US" baseline="0" dirty="0" err="1"/>
              <a:t>phóng</a:t>
            </a:r>
            <a:r>
              <a:rPr lang="en-US" baseline="0" dirty="0"/>
              <a:t> to, </a:t>
            </a:r>
            <a:r>
              <a:rPr lang="en-US" baseline="0" dirty="0" err="1"/>
              <a:t>thu</a:t>
            </a:r>
            <a:r>
              <a:rPr lang="en-US" baseline="0" dirty="0"/>
              <a:t> </a:t>
            </a:r>
            <a:r>
              <a:rPr lang="en-US" baseline="0" dirty="0" err="1"/>
              <a:t>nhỏ</a:t>
            </a:r>
            <a:r>
              <a:rPr lang="en-US" baseline="0" dirty="0"/>
              <a:t>, quay </a:t>
            </a:r>
            <a:r>
              <a:rPr lang="en-US" baseline="0" dirty="0" err="1"/>
              <a:t>ngược</a:t>
            </a:r>
            <a:r>
              <a:rPr lang="en-US" baseline="0" dirty="0"/>
              <a:t>, </a:t>
            </a:r>
            <a:r>
              <a:rPr lang="en-US" baseline="0" dirty="0" err="1"/>
              <a:t>chiếu</a:t>
            </a:r>
            <a:r>
              <a:rPr lang="en-US" baseline="0" dirty="0"/>
              <a:t> </a:t>
            </a:r>
            <a:r>
              <a:rPr lang="en-US" baseline="0" dirty="0" err="1"/>
              <a:t>nghiêng</a:t>
            </a:r>
            <a:r>
              <a:rPr lang="en-US"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BẢNG A (</a:t>
            </a:r>
            <a:r>
              <a:rPr lang="en-US" baseline="0" dirty="0" err="1"/>
              <a:t>dài</a:t>
            </a:r>
            <a:r>
              <a:rPr lang="en-US" baseline="0" dirty="0"/>
              <a:t>=5, </a:t>
            </a:r>
            <a:r>
              <a:rPr lang="en-US" baseline="0" dirty="0" err="1"/>
              <a:t>rộng</a:t>
            </a:r>
            <a:r>
              <a:rPr lang="en-US" baseline="0" dirty="0"/>
              <a:t>=3, </a:t>
            </a:r>
            <a:r>
              <a:rPr lang="en-US" baseline="0" dirty="0" err="1"/>
              <a:t>màu</a:t>
            </a:r>
            <a:r>
              <a:rPr lang="en-US" baseline="0" dirty="0"/>
              <a:t>=</a:t>
            </a:r>
            <a:r>
              <a:rPr lang="en-US" baseline="0" dirty="0" err="1"/>
              <a:t>trắng</a:t>
            </a:r>
            <a:r>
              <a:rPr lang="en-US" baseline="0" dirty="0"/>
              <a:t>, </a:t>
            </a:r>
            <a:r>
              <a:rPr lang="en-US" baseline="0" dirty="0" err="1"/>
              <a:t>vị</a:t>
            </a:r>
            <a:r>
              <a:rPr lang="en-US" baseline="0" dirty="0"/>
              <a:t> </a:t>
            </a:r>
            <a:r>
              <a:rPr lang="en-US" baseline="0" dirty="0" err="1"/>
              <a:t>trí</a:t>
            </a:r>
            <a:r>
              <a:rPr lang="en-US" baseline="0" dirty="0"/>
              <a:t> </a:t>
            </a:r>
            <a:r>
              <a:rPr lang="en-US" baseline="0" dirty="0" err="1"/>
              <a:t>lắp</a:t>
            </a:r>
            <a:r>
              <a:rPr lang="en-US" baseline="0" dirty="0"/>
              <a:t>=</a:t>
            </a:r>
            <a:r>
              <a:rPr lang="en-US" baseline="0" dirty="0" err="1"/>
              <a:t>đối</a:t>
            </a:r>
            <a:r>
              <a:rPr lang="en-US" baseline="0" dirty="0"/>
              <a:t> </a:t>
            </a:r>
            <a:r>
              <a:rPr lang="en-US" baseline="0" dirty="0" err="1"/>
              <a:t>diện</a:t>
            </a:r>
            <a:r>
              <a:rPr lang="en-US" baseline="0" dirty="0"/>
              <a:t> </a:t>
            </a:r>
            <a:r>
              <a:rPr lang="en-US" baseline="0" dirty="0" err="1"/>
              <a:t>cửa</a:t>
            </a:r>
            <a:r>
              <a:rPr lang="en-US" baseline="0" dirty="0"/>
              <a:t> - </a:t>
            </a:r>
            <a:r>
              <a:rPr lang="en-US" baseline="0" dirty="0" err="1"/>
              <a:t>hđ</a:t>
            </a:r>
            <a:r>
              <a:rPr lang="en-US" baseline="0" dirty="0"/>
              <a:t>: </a:t>
            </a:r>
            <a:r>
              <a:rPr lang="en-US" baseline="0" dirty="0" err="1"/>
              <a:t>viết</a:t>
            </a:r>
            <a:r>
              <a:rPr lang="en-US" baseline="0" dirty="0"/>
              <a:t>, </a:t>
            </a:r>
            <a:r>
              <a:rPr lang="en-US" baseline="0" dirty="0" err="1"/>
              <a:t>vẽ</a:t>
            </a:r>
            <a:r>
              <a:rPr lang="en-US" baseline="0" dirty="0"/>
              <a:t>, </a:t>
            </a:r>
            <a:r>
              <a:rPr lang="en-US" baseline="0" dirty="0" err="1"/>
              <a:t>xóa</a:t>
            </a:r>
            <a:r>
              <a:rPr lang="en-US" baseline="0" dirty="0"/>
              <a:t>, </a:t>
            </a:r>
            <a:r>
              <a:rPr lang="en-US" baseline="0" dirty="0" err="1"/>
              <a:t>dời</a:t>
            </a:r>
            <a:r>
              <a:rPr lang="en-US" baseline="0" dirty="0"/>
              <a:t> </a:t>
            </a:r>
            <a:r>
              <a:rPr lang="en-US" baseline="0" dirty="0" err="1"/>
              <a:t>vị</a:t>
            </a:r>
            <a:r>
              <a:rPr lang="en-US" baseline="0" dirty="0"/>
              <a:t> </a:t>
            </a:r>
            <a:r>
              <a:rPr lang="en-US" baseline="0" dirty="0" err="1"/>
              <a:t>trí</a:t>
            </a:r>
            <a:r>
              <a:rPr lang="en-US" baseline="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baseline="0" dirty="0" err="1">
                <a:sym typeface="Wingdings" pitchFamily="2" charset="2"/>
              </a:rPr>
              <a:t>Giải</a:t>
            </a:r>
            <a:r>
              <a:rPr lang="en-US" i="1" baseline="0" dirty="0">
                <a:sym typeface="Wingdings" pitchFamily="2" charset="2"/>
              </a:rPr>
              <a:t> </a:t>
            </a:r>
            <a:r>
              <a:rPr lang="en-US" i="1" baseline="0" dirty="0" err="1">
                <a:sym typeface="Wingdings" pitchFamily="2" charset="2"/>
              </a:rPr>
              <a:t>thích</a:t>
            </a:r>
            <a:r>
              <a:rPr lang="en-US" i="1" baseline="0" dirty="0">
                <a:sym typeface="Wingdings" pitchFamily="2" charset="2"/>
              </a:rPr>
              <a:t> ý 3:</a:t>
            </a:r>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sym typeface="Wingdings" pitchFamily="2" charset="2"/>
              </a:rPr>
              <a:t> </a:t>
            </a:r>
            <a:r>
              <a:rPr lang="en-US" b="1" dirty="0"/>
              <a:t>NHƯ</a:t>
            </a:r>
            <a:r>
              <a:rPr lang="en-US" b="1" baseline="0" dirty="0"/>
              <a:t> VẬY, ĐỂ </a:t>
            </a:r>
            <a:r>
              <a:rPr lang="en-US" b="1" dirty="0"/>
              <a:t>LẬP TRÌNH HƯỚNG ĐỐI TƯỢNG THÌ</a:t>
            </a:r>
            <a:r>
              <a:rPr lang="en-US" b="1" baseline="0" dirty="0"/>
              <a:t> </a:t>
            </a:r>
            <a:r>
              <a:rPr lang="en-US" b="1" dirty="0"/>
              <a:t>PHẢI</a:t>
            </a:r>
            <a:r>
              <a:rPr lang="en-US" b="1" baseline="0" dirty="0"/>
              <a:t> ĐI </a:t>
            </a:r>
            <a:r>
              <a:rPr lang="en-US" b="1" u="sng" baseline="0" dirty="0"/>
              <a:t>TÌM ĐỐI TƯỢNG</a:t>
            </a:r>
            <a:r>
              <a:rPr lang="en-US" b="1" baseline="0" dirty="0"/>
              <a:t> VÀ </a:t>
            </a:r>
            <a:r>
              <a:rPr lang="en-US" b="1" u="sng" baseline="0" dirty="0"/>
              <a:t>PHÂN TÍCH ĐỐI TƯỢNG </a:t>
            </a:r>
            <a:r>
              <a:rPr lang="en-US" b="1" baseline="0" dirty="0"/>
              <a:t>ĐỂ TÌM CÁC THUỘC TÍNH VÀ HÀNH VI CỦA ĐỐI TƯỢNG ĐÓ, KO NHỮNG 1 MÀ CÓ NHIỀU ĐT, CÁC ĐỐI TƯỢNG NÀY TƯƠNG TÁC NHAU </a:t>
            </a:r>
            <a:r>
              <a:rPr lang="vi-VN" sz="1200" b="1" dirty="0">
                <a:effectLst/>
                <a:latin typeface="Times New Roman" panose="02020603050405020304" pitchFamily="18" charset="0"/>
                <a:ea typeface="Calibri" panose="020F0502020204030204" pitchFamily="34" charset="0"/>
              </a:rPr>
              <a:t>BẰNG CÁCH GỬI VÀ NHẬN CÁC THÔNG ĐIỆP ĐỂ YÊU CẦU DỊCH VỤ HOẶC THÔNG TIN</a:t>
            </a:r>
            <a:r>
              <a:rPr lang="en-US" sz="1200" b="1" dirty="0">
                <a:effectLst/>
                <a:latin typeface="Times New Roman" panose="02020603050405020304" pitchFamily="18" charset="0"/>
                <a:ea typeface="Calibri" panose="020F0502020204030204" pitchFamily="34" charset="0"/>
              </a:rPr>
              <a:t>, TỪ ĐÓ </a:t>
            </a:r>
            <a:r>
              <a:rPr lang="en-US" b="1" baseline="0" dirty="0"/>
              <a:t>TẠO THÀNH CHƯƠNG TRÌNH.</a:t>
            </a:r>
          </a:p>
        </p:txBody>
      </p:sp>
      <p:sp>
        <p:nvSpPr>
          <p:cNvPr id="4" name="Slide Number Placeholder 3"/>
          <p:cNvSpPr>
            <a:spLocks noGrp="1"/>
          </p:cNvSpPr>
          <p:nvPr>
            <p:ph type="sldNum" sz="quarter" idx="10"/>
          </p:nvPr>
        </p:nvSpPr>
        <p:spPr/>
        <p:txBody>
          <a:bodyPr/>
          <a:lstStyle/>
          <a:p>
            <a:fld id="{8044BD98-DC88-4403-A9D3-CB5202450553}" type="slidenum">
              <a:rPr lang="en-US" smtClean="0"/>
              <a:t>10</a:t>
            </a:fld>
            <a:endParaRPr lang="en-US" dirty="0"/>
          </a:p>
        </p:txBody>
      </p:sp>
    </p:spTree>
    <p:extLst>
      <p:ext uri="{BB962C8B-B14F-4D97-AF65-F5344CB8AC3E}">
        <p14:creationId xmlns:p14="http://schemas.microsoft.com/office/powerpoint/2010/main" val="1004381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Bài</a:t>
            </a:r>
            <a:r>
              <a:rPr lang="en-US" b="1" baseline="0"/>
              <a:t> toán giải quyết theo HĐT phải phân tích được lớp đối tượng, cụ thể là xác định thuộc tính và hành vi của đối tượng đó.</a:t>
            </a:r>
            <a:endParaRPr lang="en-US" b="1"/>
          </a:p>
          <a:p>
            <a:r>
              <a:rPr lang="en-US" b="1"/>
              <a:t>NX: DỮ</a:t>
            </a:r>
            <a:r>
              <a:rPr lang="en-US" b="1" baseline="0"/>
              <a:t> LIỆU VÀ HÀNH VI </a:t>
            </a:r>
            <a:r>
              <a:rPr lang="vi-VN" b="1" baseline="0"/>
              <a:t>ĐƯỢ</a:t>
            </a:r>
            <a:r>
              <a:rPr lang="en-US" b="1" baseline="0"/>
              <a:t>C GÓI CHUNG VỚI NHAU.</a:t>
            </a:r>
          </a:p>
          <a:p>
            <a:r>
              <a:rPr lang="en-US" b="1" baseline="0"/>
              <a:t>Nhận xét và so sánh 2 hàm main</a:t>
            </a:r>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123334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class PhepTinh </a:t>
            </a:r>
            <a:r>
              <a:rPr lang="en-US">
                <a:sym typeface="Wingdings" pitchFamily="2" charset="2"/>
              </a:rPr>
              <a:t> là</a:t>
            </a:r>
            <a:r>
              <a:rPr lang="en-US" baseline="0">
                <a:sym typeface="Wingdings" pitchFamily="2" charset="2"/>
              </a:rPr>
              <a:t> cái khuôn</a:t>
            </a:r>
          </a:p>
          <a:p>
            <a:r>
              <a:rPr lang="en-US" baseline="0">
                <a:sym typeface="Wingdings" pitchFamily="2" charset="2"/>
              </a:rPr>
              <a:t>pt  là cái bánh được tạo ra từ khuôn PhepTinh</a:t>
            </a:r>
          </a:p>
          <a:p>
            <a:endParaRPr lang="en-US"/>
          </a:p>
          <a:p>
            <a:r>
              <a:rPr lang="en-US"/>
              <a:t>NHẬN</a:t>
            </a:r>
            <a:r>
              <a:rPr lang="en-US" baseline="0"/>
              <a:t> </a:t>
            </a:r>
            <a:r>
              <a:rPr lang="en-US"/>
              <a:t>XÉT:</a:t>
            </a:r>
          </a:p>
          <a:p>
            <a:r>
              <a:rPr lang="en-US"/>
              <a:t>-</a:t>
            </a:r>
            <a:r>
              <a:rPr lang="en-US" baseline="0"/>
              <a:t> </a:t>
            </a:r>
            <a:r>
              <a:rPr lang="en-US"/>
              <a:t>KHÔNG</a:t>
            </a:r>
            <a:r>
              <a:rPr lang="en-US" baseline="0"/>
              <a:t> CÒN TRUYỀN DỮ LIỆU QUA THAM SỐ HÀM NỮA (GIÁ TRỊ ĐƯỢC GỞI VÀO HÀM KHỞI TẠO ĐỐI TƯỢNG)</a:t>
            </a:r>
          </a:p>
          <a:p>
            <a:r>
              <a:rPr lang="en-US"/>
              <a:t>- DÙNG</a:t>
            </a:r>
            <a:r>
              <a:rPr lang="en-US" baseline="0"/>
              <a:t> CHÍNH ĐỐI TƯỢNG ĐỂ GỌI HÀNH ĐỘNG CHO MÌNH</a:t>
            </a:r>
          </a:p>
          <a:p>
            <a:r>
              <a:rPr lang="en-US" sz="1200" b="0" i="0" kern="1200" baseline="0">
                <a:solidFill>
                  <a:schemeClr val="tx1"/>
                </a:solidFill>
                <a:effectLst/>
                <a:latin typeface="+mn-lt"/>
                <a:ea typeface="+mn-ea"/>
                <a:cs typeface="+mn-cs"/>
                <a:sym typeface="Wingdings" pitchFamily="2" charset="2"/>
              </a:rPr>
              <a:t> HỌC BÀI AN (POP) &lt;&gt; AN HỌC BÀI (OOP)</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740242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NHẬN</a:t>
            </a:r>
            <a:r>
              <a:rPr lang="en-US" baseline="0" dirty="0"/>
              <a:t> </a:t>
            </a:r>
            <a:r>
              <a:rPr lang="en-US" dirty="0"/>
              <a:t>XÉT:</a:t>
            </a:r>
          </a:p>
          <a:p>
            <a:r>
              <a:rPr lang="en-US" dirty="0"/>
              <a:t>-</a:t>
            </a:r>
            <a:r>
              <a:rPr lang="en-US" baseline="0" dirty="0"/>
              <a:t> </a:t>
            </a:r>
            <a:r>
              <a:rPr lang="en-US" dirty="0"/>
              <a:t>KHÔNG</a:t>
            </a:r>
            <a:r>
              <a:rPr lang="en-US" baseline="0" dirty="0"/>
              <a:t> CÒN TRUYỀN DỮ LIỆU QUA THAM SỐ HÀM NỮA (GIÁ TRỊ ĐƯỢC GỞI VÀO HÀM KHỞI TẠO ĐỐI TƯỢNG)</a:t>
            </a:r>
          </a:p>
          <a:p>
            <a:r>
              <a:rPr lang="en-US" dirty="0"/>
              <a:t>- DÙNG</a:t>
            </a:r>
            <a:r>
              <a:rPr lang="en-US" baseline="0" dirty="0"/>
              <a:t> CHÍNH ĐỐI TƯỢNG ĐỂ GỌI HÀNH ĐỘNG CHO MÌNH</a:t>
            </a:r>
          </a:p>
          <a:p>
            <a:pPr marL="171450" indent="-171450">
              <a:buFont typeface="Wingdings"/>
              <a:buChar char="à"/>
            </a:pPr>
            <a:r>
              <a:rPr lang="en-US" sz="1200" b="0" i="0" kern="1200" baseline="0" dirty="0">
                <a:solidFill>
                  <a:schemeClr val="tx1"/>
                </a:solidFill>
                <a:effectLst/>
                <a:latin typeface="+mn-lt"/>
                <a:ea typeface="+mn-ea"/>
                <a:cs typeface="+mn-cs"/>
                <a:sym typeface="Wingdings" pitchFamily="2" charset="2"/>
              </a:rPr>
              <a:t>HỌC BÀI AN (POP) &lt;&gt; AN HỌC BÀI (OOP)</a:t>
            </a:r>
          </a:p>
          <a:p>
            <a:pPr marL="0" indent="0">
              <a:buFont typeface="Wingdings"/>
              <a:buNone/>
            </a:pPr>
            <a:endParaRPr lang="en-US" sz="1200" b="0" i="0" kern="1200" baseline="0" dirty="0">
              <a:solidFill>
                <a:schemeClr val="tx1"/>
              </a:solidFill>
              <a:effectLst/>
              <a:latin typeface="+mn-lt"/>
              <a:ea typeface="+mn-ea"/>
              <a:cs typeface="+mn-cs"/>
              <a:sym typeface="Wingdings" pitchFamily="2" charset="2"/>
            </a:endParaRPr>
          </a:p>
        </p:txBody>
      </p:sp>
      <p:sp>
        <p:nvSpPr>
          <p:cNvPr id="4" name="Slide Number Placeholder 3"/>
          <p:cNvSpPr>
            <a:spLocks noGrp="1"/>
          </p:cNvSpPr>
          <p:nvPr>
            <p:ph type="sldNum" sz="quarter" idx="10"/>
          </p:nvPr>
        </p:nvSpPr>
        <p:spPr/>
        <p:txBody>
          <a:bodyPr/>
          <a:lstStyle/>
          <a:p>
            <a:fld id="{8044BD98-DC88-4403-A9D3-CB5202450553}"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79580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1. </a:t>
            </a:r>
            <a:r>
              <a:rPr lang="en-US" dirty="0" err="1"/>
              <a:t>dữ</a:t>
            </a:r>
            <a:r>
              <a:rPr lang="en-US" dirty="0"/>
              <a:t> </a:t>
            </a:r>
            <a:r>
              <a:rPr lang="en-US" dirty="0" err="1"/>
              <a:t>liệu</a:t>
            </a:r>
            <a:r>
              <a:rPr lang="en-US" dirty="0"/>
              <a:t> </a:t>
            </a:r>
            <a:r>
              <a:rPr lang="en-US" dirty="0" err="1"/>
              <a:t>và</a:t>
            </a:r>
            <a:r>
              <a:rPr lang="en-US" dirty="0"/>
              <a:t> </a:t>
            </a:r>
            <a:r>
              <a:rPr lang="en-US" dirty="0" err="1"/>
              <a:t>tác</a:t>
            </a:r>
            <a:r>
              <a:rPr lang="en-US" dirty="0"/>
              <a:t> </a:t>
            </a:r>
            <a:r>
              <a:rPr lang="en-US" dirty="0" err="1"/>
              <a:t>vụ</a:t>
            </a:r>
            <a:r>
              <a:rPr lang="en-US" dirty="0"/>
              <a:t> </a:t>
            </a:r>
            <a:r>
              <a:rPr lang="en-US" dirty="0" err="1"/>
              <a:t>được</a:t>
            </a:r>
            <a:r>
              <a:rPr lang="en-US" dirty="0"/>
              <a:t> </a:t>
            </a:r>
            <a:r>
              <a:rPr lang="en-US" dirty="0" err="1"/>
              <a:t>đặt</a:t>
            </a:r>
            <a:r>
              <a:rPr lang="en-US" dirty="0"/>
              <a:t> </a:t>
            </a:r>
            <a:r>
              <a:rPr lang="en-US" dirty="0" err="1"/>
              <a:t>chung</a:t>
            </a:r>
            <a:r>
              <a:rPr lang="en-US" dirty="0"/>
              <a:t> (POP </a:t>
            </a:r>
            <a:r>
              <a:rPr lang="en-US" dirty="0" err="1"/>
              <a:t>có</a:t>
            </a:r>
            <a:r>
              <a:rPr lang="en-US" dirty="0"/>
              <a:t> </a:t>
            </a:r>
            <a:r>
              <a:rPr lang="en-US" dirty="0" err="1"/>
              <a:t>thể</a:t>
            </a:r>
            <a:r>
              <a:rPr lang="en-US" dirty="0"/>
              <a:t> </a:t>
            </a:r>
            <a:r>
              <a:rPr lang="en-US" dirty="0" err="1"/>
              <a:t>nằm</a:t>
            </a:r>
            <a:r>
              <a:rPr lang="en-US" dirty="0"/>
              <a:t> </a:t>
            </a:r>
            <a:r>
              <a:rPr lang="en-US" dirty="0" err="1"/>
              <a:t>rải</a:t>
            </a:r>
            <a:r>
              <a:rPr lang="en-US" dirty="0"/>
              <a:t> </a:t>
            </a:r>
            <a:r>
              <a:rPr lang="en-US" dirty="0" err="1"/>
              <a:t>rác</a:t>
            </a:r>
            <a:r>
              <a:rPr lang="en-US" dirty="0"/>
              <a:t>) </a:t>
            </a:r>
            <a:r>
              <a:rPr lang="en-US" dirty="0">
                <a:sym typeface="Wingdings" panose="05000000000000000000" pitchFamily="2" charset="2"/>
              </a:rPr>
              <a:t> </a:t>
            </a:r>
            <a:r>
              <a:rPr lang="en-US" dirty="0" err="1">
                <a:sym typeface="Wingdings" panose="05000000000000000000" pitchFamily="2" charset="2"/>
              </a:rPr>
              <a:t>xem</a:t>
            </a:r>
            <a:r>
              <a:rPr lang="en-US" dirty="0">
                <a:sym typeface="Wingdings" panose="05000000000000000000" pitchFamily="2" charset="2"/>
              </a:rPr>
              <a:t> </a:t>
            </a:r>
            <a:r>
              <a:rPr lang="en-US" dirty="0" err="1">
                <a:sym typeface="Wingdings" panose="05000000000000000000" pitchFamily="2" charset="2"/>
              </a:rPr>
              <a:t>lại</a:t>
            </a:r>
            <a:r>
              <a:rPr lang="en-US" dirty="0">
                <a:sym typeface="Wingdings" panose="05000000000000000000" pitchFamily="2" charset="2"/>
              </a:rPr>
              <a:t> </a:t>
            </a:r>
            <a:r>
              <a:rPr lang="en-US" dirty="0" err="1">
                <a:sym typeface="Wingdings" panose="05000000000000000000" pitchFamily="2" charset="2"/>
              </a:rPr>
              <a:t>ví</a:t>
            </a:r>
            <a:r>
              <a:rPr lang="en-US" dirty="0">
                <a:sym typeface="Wingdings" panose="05000000000000000000" pitchFamily="2" charset="2"/>
              </a:rPr>
              <a:t> </a:t>
            </a:r>
            <a:r>
              <a:rPr lang="en-US" dirty="0" err="1">
                <a:sym typeface="Wingdings" panose="05000000000000000000" pitchFamily="2" charset="2"/>
              </a:rPr>
              <a:t>dụ</a:t>
            </a:r>
            <a:endParaRPr lang="en-US"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Ngta</a:t>
            </a:r>
            <a:r>
              <a:rPr lang="en-US" dirty="0"/>
              <a:t> </a:t>
            </a:r>
            <a:r>
              <a:rPr lang="en-US" dirty="0" err="1"/>
              <a:t>tk</a:t>
            </a:r>
            <a:r>
              <a:rPr lang="en-US" dirty="0"/>
              <a:t> </a:t>
            </a:r>
            <a:r>
              <a:rPr lang="en-US" dirty="0" err="1"/>
              <a:t>khoảng</a:t>
            </a:r>
            <a:r>
              <a:rPr lang="en-US" dirty="0"/>
              <a:t> 70% chi </a:t>
            </a:r>
            <a:r>
              <a:rPr lang="en-US" dirty="0" err="1"/>
              <a:t>phí</a:t>
            </a:r>
            <a:r>
              <a:rPr lang="en-US" dirty="0"/>
              <a:t> pm ko </a:t>
            </a:r>
            <a:r>
              <a:rPr lang="en-US" dirty="0" err="1"/>
              <a:t>phát</a:t>
            </a:r>
            <a:r>
              <a:rPr lang="en-US" dirty="0"/>
              <a:t> </a:t>
            </a:r>
            <a:r>
              <a:rPr lang="en-US" dirty="0" err="1"/>
              <a:t>sinh</a:t>
            </a:r>
            <a:r>
              <a:rPr lang="en-US" dirty="0"/>
              <a:t> </a:t>
            </a:r>
            <a:r>
              <a:rPr lang="en-US" dirty="0" err="1"/>
              <a:t>trong</a:t>
            </a:r>
            <a:r>
              <a:rPr lang="en-US" dirty="0"/>
              <a:t> </a:t>
            </a:r>
            <a:r>
              <a:rPr lang="en-US" dirty="0" err="1"/>
              <a:t>gđ</a:t>
            </a:r>
            <a:r>
              <a:rPr lang="en-US" dirty="0"/>
              <a:t> </a:t>
            </a:r>
            <a:r>
              <a:rPr lang="en-US" dirty="0" err="1"/>
              <a:t>pt</a:t>
            </a:r>
            <a:r>
              <a:rPr lang="en-US" dirty="0"/>
              <a:t> ban </a:t>
            </a:r>
            <a:r>
              <a:rPr lang="en-US" dirty="0" err="1"/>
              <a:t>đầu</a:t>
            </a:r>
            <a:r>
              <a:rPr lang="en-US" dirty="0"/>
              <a:t> </a:t>
            </a:r>
            <a:r>
              <a:rPr lang="en-US" dirty="0" err="1"/>
              <a:t>mà</a:t>
            </a:r>
            <a:r>
              <a:rPr lang="en-US" dirty="0"/>
              <a:t> </a:t>
            </a:r>
            <a:r>
              <a:rPr lang="en-US" dirty="0" err="1"/>
              <a:t>được</a:t>
            </a:r>
            <a:r>
              <a:rPr lang="en-US" dirty="0"/>
              <a:t> </a:t>
            </a:r>
            <a:r>
              <a:rPr lang="en-US" dirty="0" err="1"/>
              <a:t>phát</a:t>
            </a:r>
            <a:r>
              <a:rPr lang="en-US" dirty="0"/>
              <a:t> </a:t>
            </a:r>
            <a:r>
              <a:rPr lang="en-US" dirty="0" err="1"/>
              <a:t>sinh</a:t>
            </a:r>
            <a:r>
              <a:rPr lang="en-US" dirty="0"/>
              <a:t> </a:t>
            </a:r>
            <a:r>
              <a:rPr lang="en-US" dirty="0" err="1"/>
              <a:t>trong</a:t>
            </a:r>
            <a:r>
              <a:rPr lang="en-US" dirty="0"/>
              <a:t> </a:t>
            </a:r>
            <a:r>
              <a:rPr lang="en-US" dirty="0" err="1"/>
              <a:t>những</a:t>
            </a:r>
            <a:r>
              <a:rPr lang="en-US" dirty="0"/>
              <a:t> </a:t>
            </a:r>
            <a:r>
              <a:rPr lang="en-US" dirty="0" err="1"/>
              <a:t>năm</a:t>
            </a:r>
            <a:r>
              <a:rPr lang="en-US" dirty="0"/>
              <a:t> </a:t>
            </a:r>
            <a:r>
              <a:rPr lang="en-US" dirty="0" err="1"/>
              <a:t>tiếp</a:t>
            </a:r>
            <a:r>
              <a:rPr lang="en-US" dirty="0"/>
              <a:t> </a:t>
            </a:r>
            <a:r>
              <a:rPr lang="en-US" dirty="0" err="1"/>
              <a:t>theo</a:t>
            </a:r>
            <a:r>
              <a:rPr lang="en-US" dirty="0"/>
              <a:t> </a:t>
            </a:r>
            <a:r>
              <a:rPr lang="en-US" dirty="0" err="1"/>
              <a:t>khi</a:t>
            </a:r>
            <a:r>
              <a:rPr lang="en-US" dirty="0"/>
              <a:t> pm </a:t>
            </a:r>
            <a:r>
              <a:rPr lang="en-US" dirty="0" err="1"/>
              <a:t>cần</a:t>
            </a:r>
            <a:r>
              <a:rPr lang="en-US" dirty="0"/>
              <a:t> </a:t>
            </a:r>
            <a:r>
              <a:rPr lang="en-US" dirty="0" err="1"/>
              <a:t>sửa</a:t>
            </a:r>
            <a:r>
              <a:rPr lang="en-US" dirty="0"/>
              <a:t> </a:t>
            </a:r>
            <a:r>
              <a:rPr lang="en-US" dirty="0" err="1"/>
              <a:t>đổi</a:t>
            </a:r>
            <a:r>
              <a:rPr lang="en-US" dirty="0"/>
              <a:t> </a:t>
            </a:r>
            <a:r>
              <a:rPr lang="en-US" dirty="0" err="1"/>
              <a:t>để</a:t>
            </a:r>
            <a:r>
              <a:rPr lang="en-US" dirty="0"/>
              <a:t> </a:t>
            </a:r>
            <a:r>
              <a:rPr lang="en-US" dirty="0" err="1"/>
              <a:t>đáp</a:t>
            </a:r>
            <a:r>
              <a:rPr lang="en-US" dirty="0"/>
              <a:t> </a:t>
            </a:r>
            <a:r>
              <a:rPr lang="en-US" dirty="0" err="1"/>
              <a:t>ứng</a:t>
            </a:r>
            <a:r>
              <a:rPr lang="en-US" dirty="0"/>
              <a:t> </a:t>
            </a:r>
            <a:r>
              <a:rPr lang="en-US" dirty="0" err="1"/>
              <a:t>nhu</a:t>
            </a:r>
            <a:r>
              <a:rPr lang="en-US" dirty="0"/>
              <a:t> </a:t>
            </a:r>
            <a:r>
              <a:rPr lang="en-US" dirty="0" err="1"/>
              <a:t>cầu</a:t>
            </a:r>
            <a:r>
              <a:rPr lang="en-US" dirty="0"/>
              <a:t> </a:t>
            </a:r>
            <a:r>
              <a:rPr lang="en-US" dirty="0" err="1"/>
              <a:t>thay</a:t>
            </a:r>
            <a:r>
              <a:rPr lang="en-US" dirty="0"/>
              <a:t> </a:t>
            </a:r>
            <a:r>
              <a:rPr lang="en-US" dirty="0" err="1"/>
              <a:t>đổi</a:t>
            </a:r>
            <a:r>
              <a:rPr lang="en-US" dirty="0"/>
              <a:t> </a:t>
            </a:r>
            <a:r>
              <a:rPr lang="en-US" dirty="0" err="1"/>
              <a:t>của</a:t>
            </a:r>
            <a:r>
              <a:rPr lang="en-US" dirty="0"/>
              <a:t> ng dung, do </a:t>
            </a:r>
            <a:r>
              <a:rPr lang="en-US" dirty="0" err="1"/>
              <a:t>đó</a:t>
            </a:r>
            <a:r>
              <a:rPr lang="en-US" dirty="0"/>
              <a:t> </a:t>
            </a:r>
            <a:r>
              <a:rPr lang="en-US" dirty="0" err="1"/>
              <a:t>phải</a:t>
            </a:r>
            <a:r>
              <a:rPr lang="en-US" dirty="0"/>
              <a:t> </a:t>
            </a:r>
            <a:r>
              <a:rPr lang="en-US" dirty="0" err="1"/>
              <a:t>đảm</a:t>
            </a:r>
            <a:r>
              <a:rPr lang="en-US" dirty="0"/>
              <a:t> </a:t>
            </a:r>
            <a:r>
              <a:rPr lang="en-US" dirty="0" err="1"/>
              <a:t>bảo</a:t>
            </a:r>
            <a:r>
              <a:rPr lang="en-US" dirty="0"/>
              <a:t> </a:t>
            </a:r>
            <a:r>
              <a:rPr lang="en-US" dirty="0" err="1"/>
              <a:t>là</a:t>
            </a:r>
            <a:r>
              <a:rPr lang="en-US" dirty="0"/>
              <a:t> pm </a:t>
            </a:r>
            <a:r>
              <a:rPr lang="en-US" dirty="0" err="1"/>
              <a:t>dễ</a:t>
            </a:r>
            <a:r>
              <a:rPr lang="en-US" dirty="0"/>
              <a:t> </a:t>
            </a:r>
            <a:r>
              <a:rPr lang="en-US" dirty="0" err="1"/>
              <a:t>dàng</a:t>
            </a:r>
            <a:r>
              <a:rPr lang="en-US" dirty="0"/>
              <a:t> </a:t>
            </a:r>
            <a:r>
              <a:rPr lang="en-US" dirty="0" err="1"/>
              <a:t>bảo</a:t>
            </a:r>
            <a:r>
              <a:rPr lang="en-US" dirty="0"/>
              <a:t> </a:t>
            </a:r>
            <a:r>
              <a:rPr lang="en-US" dirty="0" err="1"/>
              <a:t>trì</a:t>
            </a:r>
            <a:r>
              <a:rPr lang="en-US" dirty="0"/>
              <a:t>.</a:t>
            </a:r>
          </a:p>
          <a:p>
            <a:pPr marL="228600" indent="-228600">
              <a:buAutoNum type="arabicPeriod"/>
            </a:pPr>
            <a:endParaRPr lang="en-US" dirty="0"/>
          </a:p>
          <a:p>
            <a:pPr marL="0" indent="0">
              <a:buNone/>
            </a:pPr>
            <a:r>
              <a:rPr lang="en-US" dirty="0"/>
              <a:t>2. POP </a:t>
            </a:r>
            <a:r>
              <a:rPr lang="vi-VN" dirty="0"/>
              <a:t>sử dụng dữ liệu toàn cục để chia sẻ dữ liệu trong các chức năng, do đó dữ liệu có thể được xử lý từ chức năng này sang chức năng khác mà không có bất kỳ giới hạn truy cập nào</a:t>
            </a:r>
            <a:r>
              <a:rPr lang="en-US" dirty="0"/>
              <a:t>. </a:t>
            </a:r>
            <a:r>
              <a:rPr lang="en-US" dirty="0" err="1"/>
              <a:t>Còn</a:t>
            </a:r>
            <a:r>
              <a:rPr lang="en-US" dirty="0"/>
              <a:t> OOP </a:t>
            </a:r>
            <a:r>
              <a:rPr lang="vi-VN" dirty="0"/>
              <a:t>không cho phép dữ liệu toàn cục mà thay vào đó, nhà phát triển </a:t>
            </a:r>
            <a:r>
              <a:rPr lang="en-US" dirty="0" err="1"/>
              <a:t>phải</a:t>
            </a:r>
            <a:r>
              <a:rPr lang="en-US" dirty="0"/>
              <a:t> </a:t>
            </a:r>
            <a:r>
              <a:rPr lang="vi-VN" dirty="0"/>
              <a:t>đặt các </a:t>
            </a:r>
            <a:r>
              <a:rPr lang="en-US" dirty="0" err="1"/>
              <a:t>thuộc</a:t>
            </a:r>
            <a:r>
              <a:rPr lang="en-US" dirty="0"/>
              <a:t> </a:t>
            </a:r>
            <a:r>
              <a:rPr lang="en-US" dirty="0" err="1"/>
              <a:t>tính</a:t>
            </a:r>
            <a:r>
              <a:rPr lang="en-US" dirty="0"/>
              <a:t> </a:t>
            </a:r>
            <a:r>
              <a:rPr lang="vi-VN" dirty="0"/>
              <a:t>thành riêng tư </a:t>
            </a:r>
            <a:r>
              <a:rPr lang="en-US" dirty="0" err="1"/>
              <a:t>và</a:t>
            </a:r>
            <a:r>
              <a:rPr lang="en-US" dirty="0"/>
              <a:t> </a:t>
            </a:r>
            <a:r>
              <a:rPr lang="en-US" dirty="0" err="1"/>
              <a:t>có</a:t>
            </a:r>
            <a:r>
              <a:rPr lang="en-US" dirty="0"/>
              <a:t> </a:t>
            </a:r>
            <a:r>
              <a:rPr lang="en-US" dirty="0" err="1"/>
              <a:t>cơ</a:t>
            </a:r>
            <a:r>
              <a:rPr lang="en-US" dirty="0"/>
              <a:t> </a:t>
            </a:r>
            <a:r>
              <a:rPr lang="en-US" dirty="0" err="1"/>
              <a:t>chể</a:t>
            </a:r>
            <a:r>
              <a:rPr lang="vi-VN" dirty="0"/>
              <a:t> kiểm soát quyền truy cập dữ liệu</a:t>
            </a:r>
            <a:r>
              <a:rPr lang="en-US" dirty="0"/>
              <a:t> </a:t>
            </a:r>
            <a:r>
              <a:rPr lang="en-US" dirty="0">
                <a:sym typeface="Wingdings" panose="05000000000000000000" pitchFamily="2" charset="2"/>
              </a:rPr>
              <a:t> </a:t>
            </a:r>
            <a:r>
              <a:rPr lang="en-US" dirty="0" err="1">
                <a:sym typeface="Wingdings" panose="05000000000000000000" pitchFamily="2" charset="2"/>
              </a:rPr>
              <a:t>xem</a:t>
            </a:r>
            <a:r>
              <a:rPr lang="en-US" dirty="0">
                <a:sym typeface="Wingdings" panose="05000000000000000000" pitchFamily="2" charset="2"/>
              </a:rPr>
              <a:t> </a:t>
            </a:r>
            <a:r>
              <a:rPr lang="en-US" dirty="0" err="1">
                <a:sym typeface="Wingdings" panose="05000000000000000000" pitchFamily="2" charset="2"/>
              </a:rPr>
              <a:t>lại</a:t>
            </a:r>
            <a:r>
              <a:rPr lang="en-US" dirty="0">
                <a:sym typeface="Wingdings" panose="05000000000000000000" pitchFamily="2" charset="2"/>
              </a:rPr>
              <a:t> </a:t>
            </a:r>
            <a:r>
              <a:rPr lang="en-US" dirty="0" err="1">
                <a:sym typeface="Wingdings" panose="05000000000000000000" pitchFamily="2" charset="2"/>
              </a:rPr>
              <a:t>ví</a:t>
            </a:r>
            <a:r>
              <a:rPr lang="en-US" dirty="0">
                <a:sym typeface="Wingdings" panose="05000000000000000000" pitchFamily="2" charset="2"/>
              </a:rPr>
              <a:t> </a:t>
            </a:r>
            <a:r>
              <a:rPr lang="en-US" dirty="0" err="1">
                <a:sym typeface="Wingdings" panose="05000000000000000000" pitchFamily="2" charset="2"/>
              </a:rPr>
              <a:t>dụ</a:t>
            </a:r>
            <a:r>
              <a:rPr lang="en-US" dirty="0">
                <a:sym typeface="Wingdings" panose="05000000000000000000" pitchFamily="2" charset="2"/>
              </a:rPr>
              <a:t>.</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3. </a:t>
            </a:r>
            <a:r>
              <a:rPr lang="en-US" dirty="0"/>
              <a:t>Do </a:t>
            </a:r>
            <a:r>
              <a:rPr lang="en-US" dirty="0" err="1"/>
              <a:t>dữ</a:t>
            </a:r>
            <a:r>
              <a:rPr lang="en-US" dirty="0"/>
              <a:t> </a:t>
            </a:r>
            <a:r>
              <a:rPr lang="en-US" dirty="0" err="1"/>
              <a:t>liệu</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gom</a:t>
            </a:r>
            <a:r>
              <a:rPr lang="en-US" dirty="0"/>
              <a:t> </a:t>
            </a:r>
            <a:r>
              <a:rPr lang="en-US" dirty="0" err="1"/>
              <a:t>chung</a:t>
            </a:r>
            <a:r>
              <a:rPr lang="en-US" dirty="0"/>
              <a:t> </a:t>
            </a:r>
            <a:r>
              <a:rPr lang="en-US" dirty="0" err="1"/>
              <a:t>vào</a:t>
            </a:r>
            <a:r>
              <a:rPr lang="en-US" dirty="0"/>
              <a:t> 1 </a:t>
            </a:r>
            <a:r>
              <a:rPr lang="en-US" dirty="0" err="1"/>
              <a:t>thành</a:t>
            </a:r>
            <a:r>
              <a:rPr lang="en-US" dirty="0"/>
              <a:t> </a:t>
            </a:r>
            <a:r>
              <a:rPr lang="en-US" dirty="0" err="1"/>
              <a:t>phần</a:t>
            </a:r>
            <a:r>
              <a:rPr lang="en-US" dirty="0"/>
              <a:t> </a:t>
            </a:r>
            <a:r>
              <a:rPr lang="en-US" dirty="0" err="1"/>
              <a:t>nên</a:t>
            </a:r>
            <a:r>
              <a:rPr lang="en-US" dirty="0"/>
              <a:t> </a:t>
            </a:r>
            <a:r>
              <a:rPr lang="en-US" dirty="0" err="1"/>
              <a:t>dễ</a:t>
            </a:r>
            <a:r>
              <a:rPr lang="en-US" dirty="0"/>
              <a:t> </a:t>
            </a:r>
            <a:r>
              <a:rPr lang="en-US" dirty="0" err="1"/>
              <a:t>dàng</a:t>
            </a:r>
            <a:r>
              <a:rPr lang="en-US" dirty="0"/>
              <a:t> </a:t>
            </a:r>
            <a:r>
              <a:rPr lang="en-US" dirty="0" err="1"/>
              <a:t>tạo</a:t>
            </a:r>
            <a:r>
              <a:rPr lang="en-US" dirty="0"/>
              <a:t> </a:t>
            </a:r>
            <a:r>
              <a:rPr lang="en-US" dirty="0" err="1"/>
              <a:t>ra</a:t>
            </a:r>
            <a:r>
              <a:rPr lang="en-US" dirty="0"/>
              <a:t> </a:t>
            </a:r>
            <a:r>
              <a:rPr lang="en-US" dirty="0" err="1"/>
              <a:t>được</a:t>
            </a:r>
            <a:r>
              <a:rPr lang="en-US" dirty="0"/>
              <a:t> </a:t>
            </a:r>
            <a:r>
              <a:rPr lang="en-US" dirty="0" err="1"/>
              <a:t>các</a:t>
            </a:r>
            <a:r>
              <a:rPr lang="en-US" dirty="0"/>
              <a:t> </a:t>
            </a:r>
            <a:r>
              <a:rPr lang="en-US" dirty="0" err="1"/>
              <a:t>tp</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tái</a:t>
            </a:r>
            <a:r>
              <a:rPr lang="en-US" dirty="0"/>
              <a:t> </a:t>
            </a:r>
            <a:r>
              <a:rPr lang="en-US" dirty="0" err="1"/>
              <a:t>sd</a:t>
            </a:r>
            <a:r>
              <a:rPr lang="en-US" dirty="0"/>
              <a:t> </a:t>
            </a:r>
            <a:r>
              <a:rPr lang="en-US" dirty="0" err="1"/>
              <a:t>mà</a:t>
            </a:r>
            <a:r>
              <a:rPr lang="en-US" dirty="0"/>
              <a:t> ko </a:t>
            </a:r>
            <a:r>
              <a:rPr lang="en-US" dirty="0" err="1"/>
              <a:t>cần</a:t>
            </a:r>
            <a:r>
              <a:rPr lang="en-US" dirty="0"/>
              <a:t> </a:t>
            </a:r>
            <a:r>
              <a:rPr lang="en-US" dirty="0" err="1"/>
              <a:t>phải</a:t>
            </a:r>
            <a:r>
              <a:rPr lang="en-US" dirty="0"/>
              <a:t> </a:t>
            </a:r>
            <a:r>
              <a:rPr lang="en-US" dirty="0" err="1"/>
              <a:t>viết</a:t>
            </a:r>
            <a:r>
              <a:rPr lang="en-US" dirty="0"/>
              <a:t> </a:t>
            </a:r>
            <a:r>
              <a:rPr lang="en-US" dirty="0" err="1"/>
              <a:t>lại</a:t>
            </a:r>
            <a:r>
              <a:rPr lang="en-US" dirty="0"/>
              <a:t> </a:t>
            </a:r>
            <a:r>
              <a:rPr lang="en-US" dirty="0" err="1"/>
              <a:t>từ</a:t>
            </a:r>
            <a:r>
              <a:rPr lang="en-US" dirty="0"/>
              <a:t> </a:t>
            </a:r>
            <a:r>
              <a:rPr lang="en-US" dirty="0" err="1"/>
              <a:t>đầu</a:t>
            </a:r>
            <a:r>
              <a:rPr lang="en-US" dirty="0"/>
              <a:t>: </a:t>
            </a:r>
            <a:r>
              <a:rPr lang="en-US" dirty="0" err="1"/>
              <a:t>vd</a:t>
            </a:r>
            <a:r>
              <a:rPr lang="en-US" dirty="0"/>
              <a:t>/ </a:t>
            </a:r>
            <a:r>
              <a:rPr lang="en-US" dirty="0" err="1"/>
              <a:t>lớp</a:t>
            </a:r>
            <a:r>
              <a:rPr lang="en-US" dirty="0"/>
              <a:t> </a:t>
            </a:r>
            <a:r>
              <a:rPr lang="en-US" dirty="0" err="1"/>
              <a:t>ConNguoi</a:t>
            </a:r>
            <a:r>
              <a:rPr lang="en-US" dirty="0"/>
              <a:t> </a:t>
            </a:r>
            <a:r>
              <a:rPr lang="en-US" dirty="0" err="1"/>
              <a:t>có</a:t>
            </a:r>
            <a:r>
              <a:rPr lang="en-US" dirty="0"/>
              <a:t> </a:t>
            </a:r>
            <a:r>
              <a:rPr lang="en-US" dirty="0" err="1"/>
              <a:t>tt</a:t>
            </a:r>
            <a:r>
              <a:rPr lang="en-US" dirty="0"/>
              <a:t> </a:t>
            </a:r>
            <a:r>
              <a:rPr lang="en-US" dirty="0" err="1"/>
              <a:t>họ</a:t>
            </a:r>
            <a:r>
              <a:rPr lang="en-US" dirty="0"/>
              <a:t> </a:t>
            </a:r>
            <a:r>
              <a:rPr lang="en-US" dirty="0" err="1"/>
              <a:t>tên</a:t>
            </a:r>
            <a:r>
              <a:rPr lang="en-US" dirty="0"/>
              <a:t>, ng </a:t>
            </a:r>
            <a:r>
              <a:rPr lang="en-US" dirty="0" err="1"/>
              <a:t>sinh</a:t>
            </a:r>
            <a:r>
              <a:rPr lang="en-US" dirty="0"/>
              <a:t>, </a:t>
            </a:r>
            <a:r>
              <a:rPr lang="en-US" dirty="0" err="1"/>
              <a:t>quê</a:t>
            </a:r>
            <a:r>
              <a:rPr lang="en-US" dirty="0"/>
              <a:t> </a:t>
            </a:r>
            <a:r>
              <a:rPr lang="en-US" dirty="0" err="1"/>
              <a:t>quán</a:t>
            </a:r>
            <a:r>
              <a:rPr lang="en-US" dirty="0"/>
              <a:t>, CMND,… </a:t>
            </a:r>
            <a:r>
              <a:rPr lang="en-US" dirty="0" err="1"/>
              <a:t>có</a:t>
            </a:r>
            <a:r>
              <a:rPr lang="en-US" dirty="0"/>
              <a:t> </a:t>
            </a:r>
            <a:r>
              <a:rPr lang="en-US" dirty="0" err="1"/>
              <a:t>thể</a:t>
            </a:r>
            <a:r>
              <a:rPr lang="en-US" dirty="0"/>
              <a:t> </a:t>
            </a:r>
            <a:r>
              <a:rPr lang="en-US" dirty="0" err="1"/>
              <a:t>được</a:t>
            </a:r>
            <a:r>
              <a:rPr lang="en-US" dirty="0"/>
              <a:t> </a:t>
            </a:r>
            <a:r>
              <a:rPr lang="en-US" dirty="0" err="1"/>
              <a:t>sd</a:t>
            </a:r>
            <a:r>
              <a:rPr lang="en-US" dirty="0"/>
              <a:t> </a:t>
            </a:r>
            <a:r>
              <a:rPr lang="en-US" dirty="0" err="1"/>
              <a:t>trong</a:t>
            </a:r>
            <a:r>
              <a:rPr lang="en-US" dirty="0"/>
              <a:t> </a:t>
            </a:r>
            <a:r>
              <a:rPr lang="en-US" dirty="0" err="1"/>
              <a:t>ứng</a:t>
            </a:r>
            <a:r>
              <a:rPr lang="en-US" dirty="0"/>
              <a:t> </a:t>
            </a:r>
            <a:r>
              <a:rPr lang="en-US" dirty="0" err="1"/>
              <a:t>dụng</a:t>
            </a:r>
            <a:r>
              <a:rPr lang="en-US" dirty="0"/>
              <a:t> QLSV, QL </a:t>
            </a:r>
            <a:r>
              <a:rPr lang="en-US" dirty="0" err="1"/>
              <a:t>ngân</a:t>
            </a:r>
            <a:r>
              <a:rPr lang="en-US" dirty="0"/>
              <a:t> </a:t>
            </a:r>
            <a:r>
              <a:rPr lang="en-US" dirty="0" err="1"/>
              <a:t>hàng</a:t>
            </a:r>
            <a:r>
              <a:rPr lang="en-US" dirty="0"/>
              <a:t>, QL </a:t>
            </a:r>
            <a:r>
              <a:rPr lang="en-US" dirty="0" err="1"/>
              <a:t>thư</a:t>
            </a:r>
            <a:r>
              <a:rPr lang="en-US" dirty="0"/>
              <a:t> </a:t>
            </a:r>
            <a:r>
              <a:rPr lang="en-US" dirty="0" err="1"/>
              <a:t>viện</a:t>
            </a:r>
            <a:r>
              <a:rPr lang="en-US" dirty="0"/>
              <a:t>…</a:t>
            </a:r>
          </a:p>
        </p:txBody>
      </p:sp>
      <p:sp>
        <p:nvSpPr>
          <p:cNvPr id="4" name="Slide Number Placeholder 3"/>
          <p:cNvSpPr>
            <a:spLocks noGrp="1"/>
          </p:cNvSpPr>
          <p:nvPr>
            <p:ph type="sldNum" sz="quarter" idx="5"/>
          </p:nvPr>
        </p:nvSpPr>
        <p:spPr/>
        <p:txBody>
          <a:bodyPr/>
          <a:lstStyle/>
          <a:p>
            <a:fld id="{8044BD98-DC88-4403-A9D3-CB5202450553}" type="slidenum">
              <a:rPr lang="en-US" smtClean="0"/>
              <a:t>15</a:t>
            </a:fld>
            <a:endParaRPr lang="en-US" dirty="0"/>
          </a:p>
        </p:txBody>
      </p:sp>
    </p:spTree>
    <p:extLst>
      <p:ext uri="{BB962C8B-B14F-4D97-AF65-F5344CB8AC3E}">
        <p14:creationId xmlns:p14="http://schemas.microsoft.com/office/powerpoint/2010/main" val="3273612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t>...có thể sờ, nhìn thấy hay cảm nhận được:</a:t>
            </a:r>
            <a:r>
              <a:rPr lang="en-US" baseline="0"/>
              <a:t> </a:t>
            </a:r>
            <a:r>
              <a:rPr lang="en-US" b="1" baseline="0">
                <a:sym typeface="Wingdings" pitchFamily="2" charset="2"/>
              </a:rPr>
              <a:t>Object là hữu hình hoặc vô hình. Hữu hình: bất kỳ gì nhìn thấy đc xung quanh, vd/ bàn, ghế, máy tính, viết, chó, mèo, gà…. Vô hình: là các khái niệm trừu tượng mà con ng đặt ra, vd/</a:t>
            </a:r>
            <a:r>
              <a:rPr lang="en-US" b="1" baseline="0"/>
              <a:t> chức vụ, phòng ban, tài khoản, hóa đơn...</a:t>
            </a:r>
            <a:endParaRPr lang="en-US" b="1" baseline="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0" baseline="0">
                <a:sym typeface="Wingdings" pitchFamily="2" charset="2"/>
              </a:rPr>
              <a:t>… Đối tượng </a:t>
            </a:r>
            <a:r>
              <a:rPr lang="en-US" b="0"/>
              <a:t>dùng để mô tả người, sự vật hay khái niệm. </a:t>
            </a:r>
            <a:r>
              <a:rPr lang="en-US" b="1"/>
              <a:t>CHO NÊN</a:t>
            </a:r>
            <a:r>
              <a:rPr lang="en-US" b="0"/>
              <a:t> MỖI</a:t>
            </a:r>
            <a:r>
              <a:rPr lang="en-US" b="0" baseline="0">
                <a:sym typeface="Wingdings" pitchFamily="2" charset="2"/>
              </a:rPr>
              <a:t> ĐỐI TƯỢNG PHẢI CÓ </a:t>
            </a:r>
            <a:r>
              <a:rPr lang="en-US" sz="1200" b="0">
                <a:latin typeface="Consolas" pitchFamily="49" charset="0"/>
                <a:cs typeface="Consolas" pitchFamily="49" charset="0"/>
                <a:sym typeface="Wingdings" pitchFamily="2" charset="2"/>
              </a:rPr>
              <a:t>THUỘC TÍNH VÀ HÀNH ĐỘNG CỦA </a:t>
            </a:r>
            <a:r>
              <a:rPr lang="en-US" b="0" baseline="0">
                <a:sym typeface="Wingdings" pitchFamily="2" charset="2"/>
              </a:rPr>
              <a:t>NÓ.</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u="sng" kern="1200" baseline="0">
                <a:solidFill>
                  <a:schemeClr val="tx1"/>
                </a:solidFill>
                <a:effectLst/>
                <a:latin typeface="+mn-lt"/>
                <a:ea typeface="+mn-ea"/>
                <a:cs typeface="+mn-cs"/>
                <a:sym typeface="Wingdings" panose="05000000000000000000" pitchFamily="2" charset="2"/>
              </a:rPr>
              <a:t> </a:t>
            </a:r>
            <a:r>
              <a:rPr lang="en-US" sz="1200" b="0" i="0" u="sng" kern="1200" baseline="0">
                <a:solidFill>
                  <a:schemeClr val="tx1"/>
                </a:solidFill>
                <a:effectLst/>
                <a:latin typeface="+mn-lt"/>
                <a:ea typeface="+mn-ea"/>
                <a:cs typeface="+mn-cs"/>
              </a:rPr>
              <a:t>THUỘC TÍNH LÀ ĐẶC ĐIỂM, TÍNH CHẤT CỦA ĐỐI TƯỢNG ĐÓ, HÀNH ĐỘNG LÀ HÀNH ĐỘNG MÀ ĐỐI TƯỢNG ĐÓ THỰC HIỆN ĐC HOẶC BỊ TÁC ĐỘNG</a:t>
            </a:r>
            <a:endParaRPr lang="en-US" b="0" u="sng" baseline="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1" baseline="0">
                <a:sym typeface="Wingdings" pitchFamily="2" charset="2"/>
              </a:rPr>
              <a:t>Đối tượng: quan sát đồ đạc trong phòng: từng cái quạt, từng cái đèn, từng cái bàn, ghế... mỗi cái là một đối tượng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 SINH VIÊN A (</a:t>
            </a:r>
            <a:r>
              <a:rPr lang="vi-VN"/>
              <a:t>tên</a:t>
            </a:r>
            <a:r>
              <a:rPr lang="en-US"/>
              <a:t>=NVA</a:t>
            </a:r>
            <a:r>
              <a:rPr lang="vi-VN"/>
              <a:t>, giới tính</a:t>
            </a:r>
            <a:r>
              <a:rPr lang="en-US"/>
              <a:t>=</a:t>
            </a:r>
            <a:r>
              <a:rPr lang="en-US" baseline="0"/>
              <a:t>Nam</a:t>
            </a:r>
            <a:r>
              <a:rPr lang="vi-VN"/>
              <a:t>, ngày sinh</a:t>
            </a:r>
            <a:r>
              <a:rPr lang="en-US"/>
              <a:t>=1/1/1990</a:t>
            </a:r>
            <a:r>
              <a:rPr lang="vi-VN"/>
              <a:t>, địa chỉ nhà</a:t>
            </a:r>
            <a:r>
              <a:rPr lang="en-US"/>
              <a:t>...</a:t>
            </a:r>
            <a:r>
              <a:rPr lang="vi-VN"/>
              <a:t>, số điện thoại</a:t>
            </a:r>
            <a:r>
              <a:rPr lang="en-US"/>
              <a:t>...</a:t>
            </a:r>
            <a:r>
              <a:rPr lang="en-US" baseline="0"/>
              <a:t> - hđ: học, ăn, ngủ, đi trễ, vắng, thi, tính điểm rèn luyện, được xét TN...). </a:t>
            </a:r>
          </a:p>
          <a:p>
            <a:r>
              <a:rPr lang="en-US" sz="1200" b="0" i="0" kern="1200" baseline="0">
                <a:solidFill>
                  <a:schemeClr val="tx1"/>
                </a:solidFill>
                <a:effectLst/>
                <a:latin typeface="+mn-lt"/>
                <a:ea typeface="+mn-ea"/>
                <a:cs typeface="+mn-cs"/>
              </a:rPr>
              <a:t>+ Đối tượng HỌC PHẦN X có mã hp là 150111, tên học phần là OOP, số tín chỉ là 4, số SV đăng ký là 80, giảng viên dạy là Nguyen Van B; hành vi là: đc tính học phí hp, xem GV, xem lịch học, đổi GV, đổi lịch học…</a:t>
            </a:r>
          </a:p>
        </p:txBody>
      </p:sp>
      <p:sp>
        <p:nvSpPr>
          <p:cNvPr id="4" name="Slide Number Placeholder 3"/>
          <p:cNvSpPr>
            <a:spLocks noGrp="1"/>
          </p:cNvSpPr>
          <p:nvPr>
            <p:ph type="sldNum" sz="quarter" idx="10"/>
          </p:nvPr>
        </p:nvSpPr>
        <p:spPr/>
        <p:txBody>
          <a:bodyPr/>
          <a:lstStyle/>
          <a:p>
            <a:fld id="{8044BD98-DC88-4403-A9D3-CB5202450553}" type="slidenum">
              <a:rPr lang="en-US" smtClean="0"/>
              <a:t>16</a:t>
            </a:fld>
            <a:endParaRPr lang="en-US" dirty="0"/>
          </a:p>
        </p:txBody>
      </p:sp>
    </p:spTree>
    <p:extLst>
      <p:ext uri="{BB962C8B-B14F-4D97-AF65-F5344CB8AC3E}">
        <p14:creationId xmlns:p14="http://schemas.microsoft.com/office/powerpoint/2010/main" val="410667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ĐỐI</a:t>
            </a:r>
            <a:r>
              <a:rPr lang="en-US" sz="1200" b="1" i="0" kern="1200" baseline="0">
                <a:solidFill>
                  <a:schemeClr val="tx1"/>
                </a:solidFill>
                <a:effectLst/>
                <a:latin typeface="+mn-lt"/>
                <a:ea typeface="+mn-ea"/>
                <a:cs typeface="+mn-cs"/>
              </a:rPr>
              <a:t> TƯỢNG PHẢI CÓ THUỘC TÍNH RÕ RÀNG, CỤ THỂ</a:t>
            </a:r>
            <a:endParaRPr lang="en-US" sz="1200" b="1" i="0" kern="1200">
              <a:solidFill>
                <a:schemeClr val="tx1"/>
              </a:solidFill>
              <a:effectLst/>
              <a:latin typeface="+mn-lt"/>
              <a:ea typeface="+mn-ea"/>
              <a:cs typeface="+mn-cs"/>
            </a:endParaRPr>
          </a:p>
          <a:p>
            <a:endParaRPr lang="en-US" sz="1200" b="0" i="0" kern="1200" baseline="0">
              <a:solidFill>
                <a:schemeClr val="tx1"/>
              </a:solidFill>
              <a:effectLst/>
              <a:latin typeface="+mn-lt"/>
              <a:ea typeface="+mn-ea"/>
              <a:cs typeface="+mn-cs"/>
            </a:endParaRPr>
          </a:p>
          <a:p>
            <a:r>
              <a:rPr lang="en-US" sz="1200" b="0" i="0" kern="1200" baseline="0">
                <a:solidFill>
                  <a:schemeClr val="tx1"/>
                </a:solidFill>
                <a:effectLst/>
                <a:latin typeface="+mn-lt"/>
                <a:ea typeface="+mn-ea"/>
                <a:cs typeface="+mn-cs"/>
              </a:rPr>
              <a:t>CHÚ Ý: THUỘC TÍNH LÀ ĐẶC ĐIỂM, TÍNH CHẤT CỦA ĐỐI TƯỢNG ĐÓ, HÀNH ĐỘNG LÀ HÀNH ĐỘNG MÀ ĐỐI TƯỢNG ĐÓ THỰC HIỆN ĐC HOẶC BỊ TÁC ĐỘNG.</a:t>
            </a:r>
          </a:p>
          <a:p>
            <a:endParaRPr lang="en-US" sz="1200" b="0" i="0" kern="1200" baseline="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17</a:t>
            </a:fld>
            <a:endParaRPr lang="en-US" dirty="0"/>
          </a:p>
        </p:txBody>
      </p:sp>
    </p:spTree>
    <p:extLst>
      <p:ext uri="{BB962C8B-B14F-4D97-AF65-F5344CB8AC3E}">
        <p14:creationId xmlns:p14="http://schemas.microsoft.com/office/powerpoint/2010/main" val="14636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t>Thực</a:t>
            </a:r>
            <a:r>
              <a:rPr lang="en-US" b="1" baseline="0" dirty="0"/>
              <a:t> </a:t>
            </a:r>
            <a:r>
              <a:rPr lang="en-US" b="1" baseline="0" dirty="0" err="1"/>
              <a:t>tế</a:t>
            </a:r>
            <a:r>
              <a:rPr lang="en-US" b="1" baseline="0" dirty="0"/>
              <a:t> </a:t>
            </a:r>
            <a:r>
              <a:rPr lang="en-US" b="1" baseline="0" dirty="0" err="1"/>
              <a:t>c</a:t>
            </a:r>
            <a:r>
              <a:rPr lang="en-US" b="1" dirty="0" err="1"/>
              <a:t>ó</a:t>
            </a:r>
            <a:r>
              <a:rPr lang="en-US" b="1" baseline="0" dirty="0"/>
              <a:t> </a:t>
            </a:r>
            <a:r>
              <a:rPr lang="en-US" b="1" baseline="0" dirty="0" err="1"/>
              <a:t>vô</a:t>
            </a:r>
            <a:r>
              <a:rPr lang="en-US" b="1" baseline="0" dirty="0"/>
              <a:t> </a:t>
            </a:r>
            <a:r>
              <a:rPr lang="en-US" b="1" baseline="0" dirty="0" err="1"/>
              <a:t>số</a:t>
            </a:r>
            <a:r>
              <a:rPr lang="en-US" b="1" baseline="0" dirty="0"/>
              <a:t> </a:t>
            </a:r>
            <a:r>
              <a:rPr lang="en-US" b="1" baseline="0" dirty="0" err="1"/>
              <a:t>đối</a:t>
            </a:r>
            <a:r>
              <a:rPr lang="en-US" b="1" baseline="0" dirty="0"/>
              <a:t> </a:t>
            </a:r>
            <a:r>
              <a:rPr lang="en-US" b="1" baseline="0" dirty="0" err="1"/>
              <a:t>tượng</a:t>
            </a:r>
            <a:r>
              <a:rPr lang="en-US" b="1" baseline="0" dirty="0"/>
              <a:t> </a:t>
            </a:r>
            <a:r>
              <a:rPr lang="en-US" b="1" baseline="0" dirty="0" err="1"/>
              <a:t>thuộc</a:t>
            </a:r>
            <a:r>
              <a:rPr lang="en-US" b="1" baseline="0" dirty="0"/>
              <a:t> </a:t>
            </a:r>
            <a:r>
              <a:rPr lang="en-US" b="1" baseline="0" dirty="0" err="1"/>
              <a:t>nhiều</a:t>
            </a:r>
            <a:r>
              <a:rPr lang="en-US" b="1" baseline="0" dirty="0"/>
              <a:t> </a:t>
            </a:r>
            <a:r>
              <a:rPr lang="en-US" b="1" baseline="0" dirty="0" err="1"/>
              <a:t>loại</a:t>
            </a:r>
            <a:r>
              <a:rPr lang="en-US" b="1" baseline="0" dirty="0"/>
              <a:t> </a:t>
            </a:r>
            <a:r>
              <a:rPr lang="en-US" b="1" baseline="0" dirty="0" err="1"/>
              <a:t>khác</a:t>
            </a:r>
            <a:r>
              <a:rPr lang="en-US" b="1" baseline="0" dirty="0"/>
              <a:t> </a:t>
            </a:r>
            <a:r>
              <a:rPr lang="en-US" b="1" baseline="0" dirty="0" err="1"/>
              <a:t>nhau</a:t>
            </a:r>
            <a:r>
              <a:rPr lang="en-US" b="1" baseline="0" dirty="0"/>
              <a:t> (</a:t>
            </a:r>
            <a:r>
              <a:rPr lang="en-US" b="1" baseline="0" dirty="0" err="1"/>
              <a:t>quan</a:t>
            </a:r>
            <a:r>
              <a:rPr lang="en-US" b="1" baseline="0" dirty="0"/>
              <a:t> </a:t>
            </a:r>
            <a:r>
              <a:rPr lang="en-US" b="1" baseline="0" dirty="0" err="1"/>
              <a:t>sát</a:t>
            </a:r>
            <a:r>
              <a:rPr lang="en-US" b="1" baseline="0" dirty="0"/>
              <a:t> </a:t>
            </a:r>
            <a:r>
              <a:rPr lang="en-US" b="1" baseline="0" dirty="0" err="1"/>
              <a:t>phòng</a:t>
            </a:r>
            <a:r>
              <a:rPr lang="en-US" b="1" baseline="0" dirty="0"/>
              <a:t> </a:t>
            </a:r>
            <a:r>
              <a:rPr lang="en-US" b="1" baseline="0" dirty="0" err="1"/>
              <a:t>học</a:t>
            </a:r>
            <a:r>
              <a:rPr lang="en-US" b="1" baseline="0" dirty="0"/>
              <a:t>…), </a:t>
            </a:r>
            <a:r>
              <a:rPr lang="en-US" b="1" baseline="0" dirty="0" err="1"/>
              <a:t>có</a:t>
            </a:r>
            <a:r>
              <a:rPr lang="en-US" b="1" baseline="0" dirty="0"/>
              <a:t> </a:t>
            </a:r>
            <a:r>
              <a:rPr lang="en-US" b="1" baseline="0" dirty="0" err="1"/>
              <a:t>rất</a:t>
            </a:r>
            <a:r>
              <a:rPr lang="en-US" b="1" baseline="0" dirty="0"/>
              <a:t> </a:t>
            </a:r>
            <a:r>
              <a:rPr lang="en-US" b="1" baseline="0" dirty="0" err="1"/>
              <a:t>nhiều</a:t>
            </a:r>
            <a:r>
              <a:rPr lang="en-US" b="1" baseline="0" dirty="0"/>
              <a:t> </a:t>
            </a:r>
            <a:r>
              <a:rPr lang="en-US" b="1" baseline="0" dirty="0" err="1"/>
              <a:t>đối</a:t>
            </a:r>
            <a:r>
              <a:rPr lang="en-US" b="1" baseline="0" dirty="0"/>
              <a:t> </a:t>
            </a:r>
            <a:r>
              <a:rPr lang="en-US" b="1" baseline="0" dirty="0" err="1"/>
              <a:t>tượng</a:t>
            </a:r>
            <a:r>
              <a:rPr lang="en-US" b="1" baseline="0" dirty="0"/>
              <a:t>, </a:t>
            </a:r>
            <a:r>
              <a:rPr lang="en-US" b="1" baseline="0" dirty="0" err="1"/>
              <a:t>nhìu</a:t>
            </a:r>
            <a:r>
              <a:rPr lang="en-US" b="1" baseline="0" dirty="0"/>
              <a:t> </a:t>
            </a:r>
            <a:r>
              <a:rPr lang="en-US" b="1" baseline="0" dirty="0" err="1"/>
              <a:t>loại</a:t>
            </a:r>
            <a:r>
              <a:rPr lang="en-US" b="1" baseline="0" dirty="0"/>
              <a:t>… </a:t>
            </a:r>
            <a:r>
              <a:rPr lang="en-US" b="1" baseline="0" dirty="0" err="1"/>
              <a:t>nên</a:t>
            </a:r>
            <a:r>
              <a:rPr lang="en-US" b="1" baseline="0" dirty="0"/>
              <a:t> KO THỂ NÀO QUẢN LÝ TỪNG ĐỐI TƯỢNG ĐC </a:t>
            </a:r>
            <a:r>
              <a:rPr lang="en-US" b="1" baseline="0" dirty="0" err="1"/>
              <a:t>hoặc</a:t>
            </a:r>
            <a:r>
              <a:rPr lang="en-US" b="1" baseline="0" dirty="0"/>
              <a:t> </a:t>
            </a:r>
            <a:r>
              <a:rPr lang="en-US" b="1" baseline="0" dirty="0" err="1"/>
              <a:t>nếu</a:t>
            </a:r>
            <a:r>
              <a:rPr lang="en-US" b="1" baseline="0" dirty="0"/>
              <a:t> CẦN TẠO RA THÊM NHIỀU ĐỐI TƯỢNG KHÁC TƯƠNG TỰ </a:t>
            </a:r>
            <a:r>
              <a:rPr lang="en-US" b="1" baseline="0" dirty="0" err="1"/>
              <a:t>những</a:t>
            </a:r>
            <a:r>
              <a:rPr lang="en-US" b="1" baseline="0" dirty="0"/>
              <a:t> </a:t>
            </a:r>
            <a:r>
              <a:rPr lang="en-US" b="1" baseline="0" dirty="0" err="1"/>
              <a:t>đối</a:t>
            </a:r>
            <a:r>
              <a:rPr lang="en-US" b="1" baseline="0" dirty="0"/>
              <a:t> </a:t>
            </a:r>
            <a:r>
              <a:rPr lang="en-US" b="1" baseline="0" dirty="0" err="1"/>
              <a:t>tượng</a:t>
            </a:r>
            <a:r>
              <a:rPr lang="en-US" b="1" baseline="0" dirty="0"/>
              <a:t> </a:t>
            </a:r>
            <a:r>
              <a:rPr lang="en-US" b="1" baseline="0" dirty="0" err="1"/>
              <a:t>đã</a:t>
            </a:r>
            <a:r>
              <a:rPr lang="en-US" b="1" baseline="0" dirty="0"/>
              <a:t> </a:t>
            </a:r>
            <a:r>
              <a:rPr lang="en-US" b="1" baseline="0" dirty="0" err="1"/>
              <a:t>có</a:t>
            </a:r>
            <a:r>
              <a:rPr lang="en-US" b="1" baseline="0" dirty="0"/>
              <a:t> </a:t>
            </a:r>
            <a:r>
              <a:rPr lang="en-US" b="1" baseline="0" dirty="0" err="1"/>
              <a:t>thì</a:t>
            </a:r>
            <a:r>
              <a:rPr lang="en-US" b="1" baseline="0" dirty="0"/>
              <a:t> </a:t>
            </a:r>
            <a:r>
              <a:rPr lang="en-US" b="1" baseline="0" dirty="0" err="1"/>
              <a:t>làm</a:t>
            </a:r>
            <a:r>
              <a:rPr lang="en-US" b="1" baseline="0" dirty="0"/>
              <a:t> </a:t>
            </a:r>
            <a:r>
              <a:rPr lang="en-US" b="1" baseline="0" dirty="0" err="1"/>
              <a:t>sao</a:t>
            </a:r>
            <a:r>
              <a:rPr lang="en-US" b="1" baseline="0" dirty="0"/>
              <a:t>? </a:t>
            </a:r>
            <a:r>
              <a:rPr lang="en-US" b="1" baseline="0" dirty="0">
                <a:sym typeface="Wingdings" panose="05000000000000000000" pitchFamily="2" charset="2"/>
              </a:rPr>
              <a:t> </a:t>
            </a:r>
            <a:r>
              <a:rPr lang="en-US" b="1" baseline="0" dirty="0" err="1">
                <a:sym typeface="Wingdings" panose="05000000000000000000" pitchFamily="2" charset="2"/>
              </a:rPr>
              <a:t>thay</a:t>
            </a:r>
            <a:r>
              <a:rPr lang="en-US" b="1" baseline="0" dirty="0">
                <a:sym typeface="Wingdings" panose="05000000000000000000" pitchFamily="2" charset="2"/>
              </a:rPr>
              <a:t> </a:t>
            </a:r>
            <a:r>
              <a:rPr lang="en-US" b="1" baseline="0" dirty="0" err="1">
                <a:sym typeface="Wingdings" panose="05000000000000000000" pitchFamily="2" charset="2"/>
              </a:rPr>
              <a:t>vì</a:t>
            </a:r>
            <a:r>
              <a:rPr lang="en-US" b="1" baseline="0" dirty="0">
                <a:sym typeface="Wingdings" panose="05000000000000000000" pitchFamily="2" charset="2"/>
              </a:rPr>
              <a:t> </a:t>
            </a:r>
            <a:r>
              <a:rPr lang="en-US" b="1" baseline="0" dirty="0" err="1">
                <a:sym typeface="Wingdings" panose="05000000000000000000" pitchFamily="2" charset="2"/>
              </a:rPr>
              <a:t>quản</a:t>
            </a:r>
            <a:r>
              <a:rPr lang="en-US" b="1" baseline="0" dirty="0">
                <a:sym typeface="Wingdings" panose="05000000000000000000" pitchFamily="2" charset="2"/>
              </a:rPr>
              <a:t> </a:t>
            </a:r>
            <a:r>
              <a:rPr lang="en-US" b="1" baseline="0" dirty="0" err="1">
                <a:sym typeface="Wingdings" panose="05000000000000000000" pitchFamily="2" charset="2"/>
              </a:rPr>
              <a:t>lý</a:t>
            </a:r>
            <a:r>
              <a:rPr lang="en-US" b="1" baseline="0" dirty="0">
                <a:sym typeface="Wingdings" panose="05000000000000000000" pitchFamily="2" charset="2"/>
              </a:rPr>
              <a:t> </a:t>
            </a:r>
            <a:r>
              <a:rPr lang="en-US" b="1" baseline="0" dirty="0" err="1">
                <a:sym typeface="Wingdings" panose="05000000000000000000" pitchFamily="2" charset="2"/>
              </a:rPr>
              <a:t>từng</a:t>
            </a:r>
            <a:r>
              <a:rPr lang="en-US" b="1" baseline="0" dirty="0">
                <a:sym typeface="Wingdings" panose="05000000000000000000" pitchFamily="2" charset="2"/>
              </a:rPr>
              <a:t> </a:t>
            </a:r>
            <a:r>
              <a:rPr lang="en-US" b="1" baseline="0" dirty="0" err="1">
                <a:sym typeface="Wingdings" panose="05000000000000000000" pitchFamily="2" charset="2"/>
              </a:rPr>
              <a:t>đối</a:t>
            </a:r>
            <a:r>
              <a:rPr lang="en-US" b="1" baseline="0" dirty="0">
                <a:sym typeface="Wingdings" panose="05000000000000000000" pitchFamily="2" charset="2"/>
              </a:rPr>
              <a:t> </a:t>
            </a:r>
            <a:r>
              <a:rPr lang="en-US" b="1" baseline="0" dirty="0" err="1">
                <a:sym typeface="Wingdings" panose="05000000000000000000" pitchFamily="2" charset="2"/>
              </a:rPr>
              <a:t>tượng</a:t>
            </a:r>
            <a:r>
              <a:rPr lang="en-US" b="1" baseline="0" dirty="0">
                <a:sym typeface="Wingdings" panose="05000000000000000000" pitchFamily="2" charset="2"/>
              </a:rPr>
              <a:t>, </a:t>
            </a:r>
            <a:r>
              <a:rPr lang="en-US" b="1" baseline="0" dirty="0" err="1">
                <a:sym typeface="Wingdings" panose="05000000000000000000" pitchFamily="2" charset="2"/>
              </a:rPr>
              <a:t>ngta</a:t>
            </a:r>
            <a:r>
              <a:rPr lang="en-US" b="1" baseline="0" dirty="0">
                <a:sym typeface="Wingdings" panose="05000000000000000000" pitchFamily="2" charset="2"/>
              </a:rPr>
              <a:t> </a:t>
            </a:r>
            <a:r>
              <a:rPr lang="en-US" b="1" baseline="0" dirty="0" err="1">
                <a:sym typeface="Wingdings" panose="05000000000000000000" pitchFamily="2" charset="2"/>
              </a:rPr>
              <a:t>sẽ</a:t>
            </a:r>
            <a:r>
              <a:rPr lang="en-US" b="1" baseline="0" dirty="0">
                <a:sym typeface="Wingdings" panose="05000000000000000000" pitchFamily="2" charset="2"/>
              </a:rPr>
              <a:t> </a:t>
            </a:r>
            <a:r>
              <a:rPr lang="en-US" b="1" baseline="0" dirty="0" err="1">
                <a:sym typeface="Wingdings" panose="05000000000000000000" pitchFamily="2" charset="2"/>
              </a:rPr>
              <a:t>quản</a:t>
            </a:r>
            <a:r>
              <a:rPr lang="en-US" b="1" baseline="0" dirty="0">
                <a:sym typeface="Wingdings" panose="05000000000000000000" pitchFamily="2" charset="2"/>
              </a:rPr>
              <a:t> </a:t>
            </a:r>
            <a:r>
              <a:rPr lang="en-US" b="1" baseline="0" dirty="0" err="1">
                <a:sym typeface="Wingdings" panose="05000000000000000000" pitchFamily="2" charset="2"/>
              </a:rPr>
              <a:t>lý</a:t>
            </a:r>
            <a:r>
              <a:rPr lang="en-US" b="1" baseline="0" dirty="0">
                <a:sym typeface="Wingdings" panose="05000000000000000000" pitchFamily="2" charset="2"/>
              </a:rPr>
              <a:t> “</a:t>
            </a:r>
            <a:r>
              <a:rPr lang="en-US" b="1" baseline="0" dirty="0" err="1">
                <a:sym typeface="Wingdings" panose="05000000000000000000" pitchFamily="2" charset="2"/>
              </a:rPr>
              <a:t>cái</a:t>
            </a:r>
            <a:r>
              <a:rPr lang="en-US" b="1" baseline="0" dirty="0">
                <a:sym typeface="Wingdings" panose="05000000000000000000" pitchFamily="2" charset="2"/>
              </a:rPr>
              <a:t> </a:t>
            </a:r>
            <a:r>
              <a:rPr lang="en-US" b="1" baseline="0" dirty="0" err="1">
                <a:sym typeface="Wingdings" panose="05000000000000000000" pitchFamily="2" charset="2"/>
              </a:rPr>
              <a:t>khuôn</a:t>
            </a:r>
            <a:r>
              <a:rPr lang="en-US" b="1" baseline="0" dirty="0">
                <a:sym typeface="Wingdings" panose="05000000000000000000" pitchFamily="2" charset="2"/>
              </a:rPr>
              <a:t>” </a:t>
            </a:r>
            <a:r>
              <a:rPr lang="en-US" b="1" baseline="0" dirty="0" err="1">
                <a:sym typeface="Wingdings" panose="05000000000000000000" pitchFamily="2" charset="2"/>
              </a:rPr>
              <a:t>tạo</a:t>
            </a:r>
            <a:r>
              <a:rPr lang="en-US" b="1" baseline="0" dirty="0">
                <a:sym typeface="Wingdings" panose="05000000000000000000" pitchFamily="2" charset="2"/>
              </a:rPr>
              <a:t> </a:t>
            </a:r>
            <a:r>
              <a:rPr lang="en-US" b="1" baseline="0" dirty="0" err="1">
                <a:sym typeface="Wingdings" panose="05000000000000000000" pitchFamily="2" charset="2"/>
              </a:rPr>
              <a:t>ra</a:t>
            </a:r>
            <a:r>
              <a:rPr lang="en-US" b="1" baseline="0" dirty="0">
                <a:sym typeface="Wingdings" panose="05000000000000000000" pitchFamily="2" charset="2"/>
              </a:rPr>
              <a:t> </a:t>
            </a:r>
            <a:r>
              <a:rPr lang="en-US" b="1" baseline="0" dirty="0" err="1">
                <a:sym typeface="Wingdings" panose="05000000000000000000" pitchFamily="2" charset="2"/>
              </a:rPr>
              <a:t>các</a:t>
            </a:r>
            <a:r>
              <a:rPr lang="en-US" b="1" baseline="0" dirty="0">
                <a:sym typeface="Wingdings" panose="05000000000000000000" pitchFamily="2" charset="2"/>
              </a:rPr>
              <a:t> </a:t>
            </a:r>
            <a:r>
              <a:rPr lang="en-US" b="1" baseline="0" dirty="0" err="1">
                <a:sym typeface="Wingdings" panose="05000000000000000000" pitchFamily="2" charset="2"/>
              </a:rPr>
              <a:t>đối</a:t>
            </a:r>
            <a:r>
              <a:rPr lang="en-US" b="1" baseline="0" dirty="0">
                <a:sym typeface="Wingdings" panose="05000000000000000000" pitchFamily="2" charset="2"/>
              </a:rPr>
              <a:t> </a:t>
            </a:r>
            <a:r>
              <a:rPr lang="en-US" b="1" baseline="0" dirty="0" err="1">
                <a:sym typeface="Wingdings" panose="05000000000000000000" pitchFamily="2" charset="2"/>
              </a:rPr>
              <a:t>tượng</a:t>
            </a:r>
            <a:r>
              <a:rPr lang="en-US" b="1" baseline="0" dirty="0">
                <a:sym typeface="Wingdings" panose="05000000000000000000" pitchFamily="2" charset="2"/>
              </a:rPr>
              <a:t> </a:t>
            </a:r>
            <a:r>
              <a:rPr lang="en-US" b="1" baseline="0" dirty="0" err="1">
                <a:sym typeface="Wingdings" panose="05000000000000000000" pitchFamily="2" charset="2"/>
              </a:rPr>
              <a:t>đó</a:t>
            </a:r>
            <a:r>
              <a:rPr lang="en-US" b="1" baseline="0" dirty="0">
                <a:sym typeface="Wingdings" panose="05000000000000000000" pitchFamily="2" charset="2"/>
              </a:rPr>
              <a:t> (</a:t>
            </a:r>
            <a:r>
              <a:rPr lang="en-US" b="1" baseline="0" dirty="0" err="1">
                <a:sym typeface="Wingdings" panose="05000000000000000000" pitchFamily="2" charset="2"/>
              </a:rPr>
              <a:t>đơn</a:t>
            </a:r>
            <a:r>
              <a:rPr lang="en-US" b="1" baseline="0" dirty="0">
                <a:sym typeface="Wingdings" panose="05000000000000000000" pitchFamily="2" charset="2"/>
              </a:rPr>
              <a:t> </a:t>
            </a:r>
            <a:r>
              <a:rPr lang="en-US" b="1" baseline="0" dirty="0" err="1">
                <a:sym typeface="Wingdings" panose="05000000000000000000" pitchFamily="2" charset="2"/>
              </a:rPr>
              <a:t>giản</a:t>
            </a:r>
            <a:r>
              <a:rPr lang="en-US" b="1" baseline="0" dirty="0">
                <a:sym typeface="Wingdings" panose="05000000000000000000" pitchFamily="2" charset="2"/>
              </a:rPr>
              <a:t> </a:t>
            </a:r>
            <a:r>
              <a:rPr lang="en-US" b="1" baseline="0" dirty="0" err="1">
                <a:sym typeface="Wingdings" panose="05000000000000000000" pitchFamily="2" charset="2"/>
              </a:rPr>
              <a:t>và</a:t>
            </a:r>
            <a:r>
              <a:rPr lang="en-US" b="1" baseline="0" dirty="0">
                <a:sym typeface="Wingdings" panose="05000000000000000000" pitchFamily="2" charset="2"/>
              </a:rPr>
              <a:t> </a:t>
            </a:r>
            <a:r>
              <a:rPr lang="en-US" b="1" baseline="0" dirty="0" err="1">
                <a:sym typeface="Wingdings" panose="05000000000000000000" pitchFamily="2" charset="2"/>
              </a:rPr>
              <a:t>dễ</a:t>
            </a:r>
            <a:r>
              <a:rPr lang="en-US" b="1" baseline="0" dirty="0">
                <a:sym typeface="Wingdings" panose="05000000000000000000" pitchFamily="2" charset="2"/>
              </a:rPr>
              <a:t> </a:t>
            </a:r>
            <a:r>
              <a:rPr lang="en-US" b="1" baseline="0" dirty="0" err="1">
                <a:sym typeface="Wingdings" panose="05000000000000000000" pitchFamily="2" charset="2"/>
              </a:rPr>
              <a:t>quản</a:t>
            </a:r>
            <a:r>
              <a:rPr lang="en-US" b="1" baseline="0" dirty="0">
                <a:sym typeface="Wingdings" panose="05000000000000000000" pitchFamily="2" charset="2"/>
              </a:rPr>
              <a:t> </a:t>
            </a:r>
            <a:r>
              <a:rPr lang="en-US" b="1" baseline="0" dirty="0" err="1">
                <a:sym typeface="Wingdings" panose="05000000000000000000" pitchFamily="2" charset="2"/>
              </a:rPr>
              <a:t>lý</a:t>
            </a:r>
            <a:r>
              <a:rPr lang="en-US" b="1" baseline="0" dirty="0">
                <a:sym typeface="Wingdings" panose="05000000000000000000" pitchFamily="2" charset="2"/>
              </a:rPr>
              <a:t> </a:t>
            </a:r>
            <a:r>
              <a:rPr lang="en-US" b="1" baseline="0" dirty="0" err="1">
                <a:sym typeface="Wingdings" panose="05000000000000000000" pitchFamily="2" charset="2"/>
              </a:rPr>
              <a:t>hơn</a:t>
            </a:r>
            <a:r>
              <a:rPr lang="en-US" b="1" baseline="0" dirty="0">
                <a:sym typeface="Wingdings" panose="05000000000000000000" pitchFamily="2" charset="2"/>
              </a:rPr>
              <a:t> </a:t>
            </a:r>
            <a:r>
              <a:rPr lang="en-US" b="1" baseline="0" dirty="0" err="1">
                <a:sym typeface="Wingdings" panose="05000000000000000000" pitchFamily="2" charset="2"/>
              </a:rPr>
              <a:t>nhìu</a:t>
            </a:r>
            <a:r>
              <a:rPr lang="en-US" b="1" baseline="0" dirty="0">
                <a:sym typeface="Wingdings" panose="05000000000000000000" pitchFamily="2" charset="2"/>
              </a:rPr>
              <a:t>), “</a:t>
            </a:r>
            <a:r>
              <a:rPr lang="en-US" b="1" baseline="0" dirty="0" err="1">
                <a:sym typeface="Wingdings" panose="05000000000000000000" pitchFamily="2" charset="2"/>
              </a:rPr>
              <a:t>cái</a:t>
            </a:r>
            <a:r>
              <a:rPr lang="en-US" b="1" baseline="0" dirty="0">
                <a:sym typeface="Wingdings" panose="05000000000000000000" pitchFamily="2" charset="2"/>
              </a:rPr>
              <a:t> </a:t>
            </a:r>
            <a:r>
              <a:rPr lang="en-US" b="1" baseline="0" dirty="0" err="1">
                <a:sym typeface="Wingdings" panose="05000000000000000000" pitchFamily="2" charset="2"/>
              </a:rPr>
              <a:t>khuôn</a:t>
            </a:r>
            <a:r>
              <a:rPr lang="en-US" b="1" baseline="0" dirty="0">
                <a:sym typeface="Wingdings" panose="05000000000000000000" pitchFamily="2" charset="2"/>
              </a:rPr>
              <a:t>” </a:t>
            </a:r>
            <a:r>
              <a:rPr lang="en-US" b="1" baseline="0" dirty="0" err="1">
                <a:sym typeface="Wingdings" panose="05000000000000000000" pitchFamily="2" charset="2"/>
              </a:rPr>
              <a:t>đó</a:t>
            </a:r>
            <a:r>
              <a:rPr lang="en-US" b="1" baseline="0" dirty="0">
                <a:sym typeface="Wingdings" panose="05000000000000000000" pitchFamily="2" charset="2"/>
              </a:rPr>
              <a:t> </a:t>
            </a:r>
            <a:r>
              <a:rPr lang="en-US" b="1" baseline="0" dirty="0" err="1">
                <a:sym typeface="Wingdings" panose="05000000000000000000" pitchFamily="2" charset="2"/>
              </a:rPr>
              <a:t>gọi</a:t>
            </a:r>
            <a:r>
              <a:rPr lang="en-US" b="1" baseline="0" dirty="0">
                <a:sym typeface="Wingdings" panose="05000000000000000000" pitchFamily="2" charset="2"/>
              </a:rPr>
              <a:t> </a:t>
            </a:r>
            <a:r>
              <a:rPr lang="en-US" b="1" baseline="0" dirty="0" err="1">
                <a:sym typeface="Wingdings" panose="05000000000000000000" pitchFamily="2" charset="2"/>
              </a:rPr>
              <a:t>là</a:t>
            </a:r>
            <a:r>
              <a:rPr lang="en-US" b="1" baseline="0" dirty="0">
                <a:sym typeface="Wingdings" panose="05000000000000000000" pitchFamily="2" charset="2"/>
              </a:rPr>
              <a:t> LỚP: </a:t>
            </a:r>
            <a:r>
              <a:rPr lang="en-US" b="1" baseline="0" dirty="0" err="1">
                <a:sym typeface="Wingdings" panose="05000000000000000000" pitchFamily="2" charset="2"/>
              </a:rPr>
              <a:t>lớp</a:t>
            </a:r>
            <a:r>
              <a:rPr lang="en-US" b="1" baseline="0" dirty="0">
                <a:sym typeface="Wingdings" panose="05000000000000000000" pitchFamily="2" charset="2"/>
              </a:rPr>
              <a:t> </a:t>
            </a:r>
            <a:r>
              <a:rPr lang="en-US" b="1" baseline="0" dirty="0" err="1">
                <a:sym typeface="Wingdings" panose="05000000000000000000" pitchFamily="2" charset="2"/>
              </a:rPr>
              <a:t>Sinh</a:t>
            </a:r>
            <a:r>
              <a:rPr lang="en-US" b="1" baseline="0" dirty="0">
                <a:sym typeface="Wingdings" panose="05000000000000000000" pitchFamily="2" charset="2"/>
              </a:rPr>
              <a:t> </a:t>
            </a:r>
            <a:r>
              <a:rPr lang="en-US" b="1" baseline="0" dirty="0" err="1">
                <a:sym typeface="Wingdings" panose="05000000000000000000" pitchFamily="2" charset="2"/>
              </a:rPr>
              <a:t>viên</a:t>
            </a:r>
            <a:r>
              <a:rPr lang="en-US" b="1" baseline="0" dirty="0">
                <a:sym typeface="Wingdings" panose="05000000000000000000" pitchFamily="2" charset="2"/>
              </a:rPr>
              <a:t> </a:t>
            </a:r>
            <a:r>
              <a:rPr lang="en-US" b="1" baseline="0" dirty="0" err="1">
                <a:sym typeface="Wingdings" panose="05000000000000000000" pitchFamily="2" charset="2"/>
              </a:rPr>
              <a:t>tạo</a:t>
            </a:r>
            <a:r>
              <a:rPr lang="en-US" b="1" baseline="0" dirty="0">
                <a:sym typeface="Wingdings" panose="05000000000000000000" pitchFamily="2" charset="2"/>
              </a:rPr>
              <a:t> </a:t>
            </a:r>
            <a:r>
              <a:rPr lang="en-US" b="1" baseline="0" dirty="0" err="1">
                <a:sym typeface="Wingdings" panose="05000000000000000000" pitchFamily="2" charset="2"/>
              </a:rPr>
              <a:t>ra</a:t>
            </a:r>
            <a:r>
              <a:rPr lang="en-US" b="1" baseline="0" dirty="0">
                <a:sym typeface="Wingdings" panose="05000000000000000000" pitchFamily="2" charset="2"/>
              </a:rPr>
              <a:t> </a:t>
            </a:r>
            <a:r>
              <a:rPr lang="en-US" b="1" baseline="0" dirty="0" err="1">
                <a:sym typeface="Wingdings" panose="05000000000000000000" pitchFamily="2" charset="2"/>
              </a:rPr>
              <a:t>từng</a:t>
            </a:r>
            <a:r>
              <a:rPr lang="en-US" b="1" baseline="0" dirty="0">
                <a:sym typeface="Wingdings" panose="05000000000000000000" pitchFamily="2" charset="2"/>
              </a:rPr>
              <a:t> SV, </a:t>
            </a:r>
            <a:r>
              <a:rPr lang="en-US" b="1" baseline="0" dirty="0" err="1">
                <a:sym typeface="Wingdings" panose="05000000000000000000" pitchFamily="2" charset="2"/>
              </a:rPr>
              <a:t>lớp</a:t>
            </a:r>
            <a:r>
              <a:rPr lang="en-US" b="1" baseline="0" dirty="0">
                <a:sym typeface="Wingdings" panose="05000000000000000000" pitchFamily="2" charset="2"/>
              </a:rPr>
              <a:t> </a:t>
            </a:r>
            <a:r>
              <a:rPr lang="en-US" b="1" baseline="0" dirty="0" err="1">
                <a:sym typeface="Wingdings" panose="05000000000000000000" pitchFamily="2" charset="2"/>
              </a:rPr>
              <a:t>Cái</a:t>
            </a:r>
            <a:r>
              <a:rPr lang="en-US" b="1" baseline="0" dirty="0">
                <a:sym typeface="Wingdings" panose="05000000000000000000" pitchFamily="2" charset="2"/>
              </a:rPr>
              <a:t> </a:t>
            </a:r>
            <a:r>
              <a:rPr lang="en-US" b="1" baseline="0" dirty="0" err="1">
                <a:sym typeface="Wingdings" panose="05000000000000000000" pitchFamily="2" charset="2"/>
              </a:rPr>
              <a:t>bàn</a:t>
            </a:r>
            <a:r>
              <a:rPr lang="en-US" b="1" baseline="0" dirty="0">
                <a:sym typeface="Wingdings" panose="05000000000000000000" pitchFamily="2" charset="2"/>
              </a:rPr>
              <a:t> </a:t>
            </a:r>
            <a:r>
              <a:rPr lang="en-US" b="1" baseline="0" dirty="0" err="1">
                <a:sym typeface="Wingdings" panose="05000000000000000000" pitchFamily="2" charset="2"/>
              </a:rPr>
              <a:t>tạo</a:t>
            </a:r>
            <a:r>
              <a:rPr lang="en-US" b="1" baseline="0" dirty="0">
                <a:sym typeface="Wingdings" panose="05000000000000000000" pitchFamily="2" charset="2"/>
              </a:rPr>
              <a:t> </a:t>
            </a:r>
            <a:r>
              <a:rPr lang="en-US" b="1" baseline="0" dirty="0" err="1">
                <a:sym typeface="Wingdings" panose="05000000000000000000" pitchFamily="2" charset="2"/>
              </a:rPr>
              <a:t>ra</a:t>
            </a:r>
            <a:r>
              <a:rPr lang="en-US" b="1" baseline="0" dirty="0">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sym typeface="Wingdings" panose="05000000000000000000" pitchFamily="2" charset="2"/>
              </a:rPr>
              <a:t>[slide]</a:t>
            </a:r>
            <a:r>
              <a:rPr lang="en-US" b="1" baseline="0" dirty="0">
                <a:sym typeface="Wingdings" panose="05000000000000000000" pitchFamily="2" charset="2"/>
              </a:rPr>
              <a:t>…LỚP LÀ CÁI “KHUÔN” </a:t>
            </a:r>
            <a:r>
              <a:rPr lang="en-US" b="0" baseline="0" dirty="0">
                <a:sym typeface="Wingdings" panose="05000000000000000000" pitchFamily="2" charset="2"/>
              </a:rPr>
              <a:t>(</a:t>
            </a:r>
            <a:r>
              <a:rPr lang="en-US" sz="1800" b="0" i="0" u="none" strike="noStrike" baseline="0" dirty="0">
                <a:solidFill>
                  <a:srgbClr val="333333"/>
                </a:solidFill>
                <a:latin typeface="LiberationSerif"/>
              </a:rPr>
              <a:t>blueprint)</a:t>
            </a:r>
            <a:r>
              <a:rPr lang="en-US" b="1" baseline="0" dirty="0">
                <a:sym typeface="Wingdings" panose="05000000000000000000" pitchFamily="2" charset="2"/>
              </a:rPr>
              <a:t> (LÀ CÁI CUNG CẤP ĐỊNH NGHĨA) ĐỂ TẠO RA ĐỐI TƯỢNG, </a:t>
            </a:r>
            <a:r>
              <a:rPr lang="en-US" b="0" baseline="0" dirty="0" err="1">
                <a:sym typeface="Wingdings" panose="05000000000000000000" pitchFamily="2" charset="2"/>
              </a:rPr>
              <a:t>vậy</a:t>
            </a:r>
            <a:r>
              <a:rPr lang="en-US" b="0" baseline="0" dirty="0">
                <a:sym typeface="Wingdings" panose="05000000000000000000" pitchFamily="2" charset="2"/>
              </a:rPr>
              <a:t> </a:t>
            </a:r>
            <a:r>
              <a:rPr lang="en-US" b="0" baseline="0" dirty="0" err="1">
                <a:sym typeface="Wingdings" panose="05000000000000000000" pitchFamily="2" charset="2"/>
              </a:rPr>
              <a:t>lớp</a:t>
            </a:r>
            <a:r>
              <a:rPr lang="en-US" b="0" baseline="0" dirty="0">
                <a:sym typeface="Wingdings" panose="05000000000000000000" pitchFamily="2" charset="2"/>
              </a:rPr>
              <a:t> </a:t>
            </a:r>
            <a:r>
              <a:rPr lang="en-US" b="0" baseline="0" dirty="0" err="1">
                <a:sym typeface="Wingdings" panose="05000000000000000000" pitchFamily="2" charset="2"/>
              </a:rPr>
              <a:t>cũng</a:t>
            </a:r>
            <a:r>
              <a:rPr lang="en-US" b="0" baseline="0" dirty="0">
                <a:sym typeface="Wingdings" panose="05000000000000000000" pitchFamily="2" charset="2"/>
              </a:rPr>
              <a:t> </a:t>
            </a:r>
            <a:r>
              <a:rPr lang="en-US" b="0" baseline="0" dirty="0" err="1">
                <a:sym typeface="Wingdings" panose="05000000000000000000" pitchFamily="2" charset="2"/>
              </a:rPr>
              <a:t>có</a:t>
            </a:r>
            <a:r>
              <a:rPr lang="en-US" b="0" baseline="0" dirty="0">
                <a:sym typeface="Wingdings" panose="05000000000000000000" pitchFamily="2" charset="2"/>
              </a:rPr>
              <a:t> </a:t>
            </a:r>
            <a:r>
              <a:rPr lang="en-US" b="0" baseline="0" dirty="0" err="1">
                <a:sym typeface="Wingdings" panose="05000000000000000000" pitchFamily="2" charset="2"/>
              </a:rPr>
              <a:t>các</a:t>
            </a:r>
            <a:r>
              <a:rPr lang="en-US" b="0" baseline="0" dirty="0">
                <a:sym typeface="Wingdings" panose="05000000000000000000" pitchFamily="2" charset="2"/>
              </a:rPr>
              <a:t> </a:t>
            </a:r>
            <a:r>
              <a:rPr lang="en-US" b="0" baseline="0" dirty="0" err="1">
                <a:sym typeface="Wingdings" panose="05000000000000000000" pitchFamily="2" charset="2"/>
              </a:rPr>
              <a:t>thuộc</a:t>
            </a:r>
            <a:r>
              <a:rPr lang="en-US" b="0" baseline="0" dirty="0">
                <a:sym typeface="Wingdings" panose="05000000000000000000" pitchFamily="2" charset="2"/>
              </a:rPr>
              <a:t> </a:t>
            </a:r>
            <a:r>
              <a:rPr lang="en-US" b="0" baseline="0" dirty="0" err="1">
                <a:sym typeface="Wingdings" panose="05000000000000000000" pitchFamily="2" charset="2"/>
              </a:rPr>
              <a:t>tính</a:t>
            </a:r>
            <a:r>
              <a:rPr lang="en-US" b="0" baseline="0" dirty="0">
                <a:sym typeface="Wingdings" panose="05000000000000000000" pitchFamily="2" charset="2"/>
              </a:rPr>
              <a:t> </a:t>
            </a:r>
            <a:r>
              <a:rPr lang="en-US" b="0" baseline="0" dirty="0" err="1">
                <a:sym typeface="Wingdings" panose="05000000000000000000" pitchFamily="2" charset="2"/>
              </a:rPr>
              <a:t>và</a:t>
            </a:r>
            <a:r>
              <a:rPr lang="en-US" b="0" baseline="0" dirty="0">
                <a:sym typeface="Wingdings" panose="05000000000000000000" pitchFamily="2" charset="2"/>
              </a:rPr>
              <a:t> </a:t>
            </a:r>
            <a:r>
              <a:rPr lang="en-US" b="0" baseline="0" dirty="0" err="1">
                <a:sym typeface="Wingdings" panose="05000000000000000000" pitchFamily="2" charset="2"/>
              </a:rPr>
              <a:t>hành</a:t>
            </a:r>
            <a:r>
              <a:rPr lang="en-US" b="0" baseline="0" dirty="0">
                <a:sym typeface="Wingdings" panose="05000000000000000000" pitchFamily="2" charset="2"/>
              </a:rPr>
              <a:t> vi </a:t>
            </a:r>
            <a:r>
              <a:rPr lang="en-US" b="0" baseline="0" dirty="0" err="1">
                <a:sym typeface="Wingdings" panose="05000000000000000000" pitchFamily="2" charset="2"/>
              </a:rPr>
              <a:t>của</a:t>
            </a:r>
            <a:r>
              <a:rPr lang="en-US" b="0" baseline="0" dirty="0">
                <a:sym typeface="Wingdings" panose="05000000000000000000" pitchFamily="2" charset="2"/>
              </a:rPr>
              <a:t> </a:t>
            </a:r>
            <a:r>
              <a:rPr lang="en-US" b="0" baseline="0" dirty="0" err="1">
                <a:sym typeface="Wingdings" panose="05000000000000000000" pitchFamily="2" charset="2"/>
              </a:rPr>
              <a:t>nó</a:t>
            </a:r>
            <a:r>
              <a:rPr lang="en-US" b="1" baseline="0" dirty="0">
                <a:sym typeface="Wingdings" panose="05000000000000000000" pitchFamily="2" charset="2"/>
              </a:rPr>
              <a:t>, VÀ NÓ LÀ “KHUÔN” NÊN KHÔNG MANG GIÁ TRỊ CỤ THỂ, CHỈ </a:t>
            </a:r>
            <a:r>
              <a:rPr lang="en-US" b="1" baseline="0" dirty="0"/>
              <a:t>CHO BIẾT LOẠI THÔNG TIN NÓ CÓ VÀ HÀNH VI CỦA NÓ.</a:t>
            </a:r>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 </a:t>
            </a:r>
            <a:r>
              <a:rPr lang="en-US" b="0" baseline="0" dirty="0" err="1"/>
              <a:t>Vậy</a:t>
            </a:r>
            <a:r>
              <a:rPr lang="en-US" b="0" baseline="0" dirty="0"/>
              <a:t> </a:t>
            </a:r>
            <a:r>
              <a:rPr lang="en-US" b="0" baseline="0" dirty="0" err="1"/>
              <a:t>lớp</a:t>
            </a:r>
            <a:r>
              <a:rPr lang="en-US" b="0" baseline="0" dirty="0"/>
              <a:t> </a:t>
            </a:r>
            <a:r>
              <a:rPr lang="en-US" b="0" baseline="0" dirty="0" err="1"/>
              <a:t>tạo</a:t>
            </a:r>
            <a:r>
              <a:rPr lang="en-US" b="0" baseline="0" dirty="0"/>
              <a:t> </a:t>
            </a:r>
            <a:r>
              <a:rPr lang="en-US" b="0" baseline="0" dirty="0" err="1"/>
              <a:t>ra</a:t>
            </a:r>
            <a:r>
              <a:rPr lang="en-US" b="0" baseline="0" dirty="0"/>
              <a:t> </a:t>
            </a:r>
            <a:r>
              <a:rPr lang="en-US" b="0" baseline="0" dirty="0" err="1"/>
              <a:t>đối</a:t>
            </a:r>
            <a:r>
              <a:rPr lang="en-US" b="0" baseline="0" dirty="0"/>
              <a:t> </a:t>
            </a:r>
            <a:r>
              <a:rPr lang="en-US" b="0" baseline="0" dirty="0" err="1"/>
              <a:t>tượng</a:t>
            </a:r>
            <a:r>
              <a:rPr lang="en-US" b="0" baseline="0" dirty="0"/>
              <a:t>…HAY CỤ THỂ </a:t>
            </a:r>
            <a:r>
              <a:rPr lang="en-US" b="0" baseline="0" dirty="0">
                <a:sym typeface="Wingdings" panose="05000000000000000000" pitchFamily="2" charset="2"/>
              </a:rPr>
              <a:t>[slide]</a:t>
            </a:r>
            <a:r>
              <a:rPr lang="en-US" b="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t>Kết</a:t>
            </a:r>
            <a:r>
              <a:rPr lang="en-US" b="1" dirty="0"/>
              <a:t> </a:t>
            </a:r>
            <a:r>
              <a:rPr lang="en-US" b="1" dirty="0" err="1"/>
              <a:t>luận</a:t>
            </a:r>
            <a:r>
              <a:rPr lang="en-US" b="1" dirty="0"/>
              <a:t>:</a:t>
            </a:r>
          </a:p>
          <a:p>
            <a:pPr marL="0" marR="0" indent="0" algn="l" defTabSz="914400" rtl="0" eaLnBrk="1" fontAlgn="auto" latinLnBrk="0" hangingPunct="1">
              <a:lnSpc>
                <a:spcPct val="100000"/>
              </a:lnSpc>
              <a:spcBef>
                <a:spcPts val="0"/>
              </a:spcBef>
              <a:spcAft>
                <a:spcPts val="0"/>
              </a:spcAft>
              <a:buClrTx/>
              <a:buSzTx/>
              <a:buFontTx/>
              <a:buNone/>
              <a:tabLst/>
              <a:defRPr/>
            </a:pPr>
            <a:r>
              <a:rPr lang="vi-VN" b="1" dirty="0"/>
              <a:t>  LỚP LÀ MỘT KHÁI NIỆM, MANG TÍNH TRỪU TƯỢNG, DÙNG ĐỂ BIỂU DIỄN MỘT TẬP CÁC ĐỐI TƯỢNG. </a:t>
            </a:r>
          </a:p>
          <a:p>
            <a:pPr marL="0" marR="0" indent="0" algn="l" defTabSz="914400" rtl="0" eaLnBrk="1" fontAlgn="auto" latinLnBrk="0" hangingPunct="1">
              <a:lnSpc>
                <a:spcPct val="100000"/>
              </a:lnSpc>
              <a:spcBef>
                <a:spcPts val="0"/>
              </a:spcBef>
              <a:spcAft>
                <a:spcPts val="0"/>
              </a:spcAft>
              <a:buClrTx/>
              <a:buSzTx/>
              <a:buFontTx/>
              <a:buNone/>
              <a:tabLst/>
              <a:defRPr/>
            </a:pPr>
            <a:r>
              <a:rPr lang="vi-VN" b="1" dirty="0"/>
              <a:t>  ĐỐI TƯỢNG LÀ MỘT THỂ HIỆN CỤ THỂ CỦA LỚP, LÀ MỘT THỰC THỂ TỒN TẠI TRONG HỆ THỐNG.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NX: MUỐN</a:t>
            </a:r>
            <a:r>
              <a:rPr lang="en-US" b="1" baseline="0" dirty="0"/>
              <a:t> CÓ ĐỐI TƯỢNG PHẢI TẠO LỚP TRƯỚC</a:t>
            </a:r>
            <a:r>
              <a:rPr lang="en-US" b="0" baseline="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err="1"/>
              <a:t>Vd</a:t>
            </a:r>
            <a:r>
              <a:rPr lang="en-US" b="0"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Các</a:t>
            </a:r>
            <a:r>
              <a:rPr lang="en-US" baseline="0" dirty="0"/>
              <a:t> </a:t>
            </a:r>
            <a:r>
              <a:rPr lang="en-US" baseline="0" dirty="0" err="1"/>
              <a:t>căn</a:t>
            </a:r>
            <a:r>
              <a:rPr lang="en-US" baseline="0" dirty="0"/>
              <a:t> </a:t>
            </a:r>
            <a:r>
              <a:rPr lang="en-US" baseline="0" dirty="0" err="1"/>
              <a:t>nhà</a:t>
            </a:r>
            <a:r>
              <a:rPr lang="en-US" baseline="0" dirty="0"/>
              <a:t> </a:t>
            </a:r>
            <a:r>
              <a:rPr lang="vi-VN" baseline="0" dirty="0"/>
              <a:t>đượ</a:t>
            </a:r>
            <a:r>
              <a:rPr lang="en-US" baseline="0" dirty="0"/>
              <a:t>c </a:t>
            </a:r>
            <a:r>
              <a:rPr lang="en-US" baseline="0" dirty="0" err="1"/>
              <a:t>xây</a:t>
            </a:r>
            <a:r>
              <a:rPr lang="en-US" baseline="0" dirty="0"/>
              <a:t> </a:t>
            </a:r>
            <a:r>
              <a:rPr lang="en-US" baseline="0" dirty="0" err="1"/>
              <a:t>với</a:t>
            </a:r>
            <a:r>
              <a:rPr lang="en-US" baseline="0" dirty="0"/>
              <a:t> </a:t>
            </a:r>
            <a:r>
              <a:rPr lang="en-US" baseline="0" dirty="0" err="1"/>
              <a:t>cùng</a:t>
            </a:r>
            <a:r>
              <a:rPr lang="en-US" baseline="0" dirty="0"/>
              <a:t> 1 </a:t>
            </a:r>
            <a:r>
              <a:rPr lang="en-US" baseline="0" dirty="0" err="1"/>
              <a:t>thiết</a:t>
            </a:r>
            <a:r>
              <a:rPr lang="en-US" baseline="0" dirty="0"/>
              <a:t> </a:t>
            </a:r>
            <a:r>
              <a:rPr lang="en-US" baseline="0" dirty="0" err="1"/>
              <a:t>kế</a:t>
            </a:r>
            <a:r>
              <a:rPr lang="en-US" baseline="0" dirty="0"/>
              <a:t>. Class </a:t>
            </a:r>
            <a:r>
              <a:rPr lang="en-US" baseline="0" dirty="0" err="1"/>
              <a:t>là</a:t>
            </a:r>
            <a:r>
              <a:rPr lang="en-US" baseline="0" dirty="0"/>
              <a:t> </a:t>
            </a:r>
            <a:r>
              <a:rPr lang="en-US" baseline="0" dirty="0" err="1"/>
              <a:t>bản</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có</a:t>
            </a:r>
            <a:r>
              <a:rPr lang="en-US" baseline="0" dirty="0"/>
              <a:t> </a:t>
            </a:r>
            <a:r>
              <a:rPr lang="en-US" baseline="0" dirty="0" err="1"/>
              <a:t>thuộc</a:t>
            </a:r>
            <a:r>
              <a:rPr lang="en-US" baseline="0" dirty="0"/>
              <a:t> </a:t>
            </a:r>
            <a:r>
              <a:rPr lang="en-US" baseline="0" dirty="0" err="1"/>
              <a:t>tính</a:t>
            </a:r>
            <a:r>
              <a:rPr lang="en-US" baseline="0" dirty="0"/>
              <a:t> </a:t>
            </a:r>
            <a:r>
              <a:rPr lang="en-US" baseline="0" dirty="0" err="1"/>
              <a:t>là</a:t>
            </a:r>
            <a:r>
              <a:rPr lang="en-US" baseline="0" dirty="0"/>
              <a:t>: </a:t>
            </a:r>
            <a:r>
              <a:rPr lang="en-US" baseline="0" dirty="0" err="1"/>
              <a:t>diện</a:t>
            </a:r>
            <a:r>
              <a:rPr lang="en-US" baseline="0" dirty="0"/>
              <a:t> </a:t>
            </a:r>
            <a:r>
              <a:rPr lang="en-US" baseline="0" dirty="0" err="1"/>
              <a:t>tích</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diện</a:t>
            </a:r>
            <a:r>
              <a:rPr lang="en-US" baseline="0" dirty="0"/>
              <a:t> </a:t>
            </a:r>
            <a:r>
              <a:rPr lang="en-US" baseline="0" dirty="0" err="1"/>
              <a:t>tích</a:t>
            </a:r>
            <a:r>
              <a:rPr lang="en-US" baseline="0" dirty="0"/>
              <a:t> </a:t>
            </a:r>
            <a:r>
              <a:rPr lang="en-US" baseline="0" dirty="0" err="1"/>
              <a:t>từng</a:t>
            </a:r>
            <a:r>
              <a:rPr lang="en-US" baseline="0" dirty="0"/>
              <a:t> </a:t>
            </a:r>
            <a:r>
              <a:rPr lang="en-US" baseline="0" dirty="0" err="1"/>
              <a:t>phòng</a:t>
            </a:r>
            <a:r>
              <a:rPr lang="en-US" baseline="0" dirty="0"/>
              <a:t>, </a:t>
            </a:r>
            <a:r>
              <a:rPr lang="en-US" baseline="0" dirty="0" err="1"/>
              <a:t>hướng</a:t>
            </a:r>
            <a:r>
              <a:rPr lang="en-US" baseline="0" dirty="0"/>
              <a:t> </a:t>
            </a:r>
            <a:r>
              <a:rPr lang="en-US" baseline="0" dirty="0" err="1"/>
              <a:t>nhà</a:t>
            </a:r>
            <a:r>
              <a:rPr lang="en-US" baseline="0" dirty="0"/>
              <a:t>, </a:t>
            </a:r>
            <a:r>
              <a:rPr lang="en-US" baseline="0" dirty="0" err="1"/>
              <a:t>màu</a:t>
            </a:r>
            <a:r>
              <a:rPr lang="en-US" baseline="0" dirty="0"/>
              <a:t> </a:t>
            </a:r>
            <a:r>
              <a:rPr lang="en-US" baseline="0" dirty="0" err="1"/>
              <a:t>sơn</a:t>
            </a:r>
            <a:r>
              <a:rPr lang="en-US" baseline="0" dirty="0"/>
              <a:t>, </a:t>
            </a:r>
            <a:r>
              <a:rPr lang="en-US" baseline="0" dirty="0" err="1"/>
              <a:t>loại</a:t>
            </a:r>
            <a:r>
              <a:rPr lang="en-US" baseline="0" dirty="0"/>
              <a:t> </a:t>
            </a:r>
            <a:r>
              <a:rPr lang="en-US" baseline="0" dirty="0" err="1"/>
              <a:t>ngói</a:t>
            </a:r>
            <a:r>
              <a:rPr lang="en-US" baseline="0" dirty="0"/>
              <a:t>,… </a:t>
            </a:r>
            <a:r>
              <a:rPr lang="en-US" baseline="0" dirty="0" err="1"/>
              <a:t>Mỗi</a:t>
            </a:r>
            <a:r>
              <a:rPr lang="en-US" baseline="0" dirty="0"/>
              <a:t> </a:t>
            </a:r>
            <a:r>
              <a:rPr lang="en-US" baseline="0" dirty="0" err="1"/>
              <a:t>căn</a:t>
            </a:r>
            <a:r>
              <a:rPr lang="en-US" baseline="0" dirty="0"/>
              <a:t> </a:t>
            </a:r>
            <a:r>
              <a:rPr lang="en-US" baseline="0" dirty="0" err="1"/>
              <a:t>nhà</a:t>
            </a:r>
            <a:r>
              <a:rPr lang="en-US" baseline="0" dirty="0"/>
              <a:t> </a:t>
            </a:r>
            <a:r>
              <a:rPr lang="en-US" baseline="0" dirty="0" err="1"/>
              <a:t>là</a:t>
            </a:r>
            <a:r>
              <a:rPr lang="en-US" baseline="0" dirty="0"/>
              <a:t> </a:t>
            </a:r>
            <a:r>
              <a:rPr lang="en-US" baseline="0" dirty="0" err="1"/>
              <a:t>một</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có</a:t>
            </a:r>
            <a:r>
              <a:rPr lang="en-US" baseline="0" dirty="0"/>
              <a:t> </a:t>
            </a:r>
            <a:r>
              <a:rPr lang="en-US" baseline="0" dirty="0" err="1"/>
              <a:t>các</a:t>
            </a:r>
            <a:r>
              <a:rPr lang="en-US" baseline="0" dirty="0"/>
              <a:t> </a:t>
            </a:r>
            <a:r>
              <a:rPr lang="en-US" baseline="0" dirty="0" err="1"/>
              <a:t>thuộc</a:t>
            </a:r>
            <a:r>
              <a:rPr lang="en-US" baseline="0" dirty="0"/>
              <a:t> </a:t>
            </a:r>
            <a:r>
              <a:rPr lang="en-US" baseline="0" dirty="0" err="1"/>
              <a:t>tính</a:t>
            </a:r>
            <a:r>
              <a:rPr lang="en-US" baseline="0" dirty="0"/>
              <a:t> </a:t>
            </a:r>
            <a:r>
              <a:rPr lang="en-US" baseline="0" dirty="0" err="1"/>
              <a:t>cụ</a:t>
            </a:r>
            <a:r>
              <a:rPr lang="en-US" baseline="0" dirty="0"/>
              <a:t> </a:t>
            </a:r>
            <a:r>
              <a:rPr lang="en-US" baseline="0" dirty="0" err="1"/>
              <a:t>thể</a:t>
            </a:r>
            <a:r>
              <a:rPr lang="en-US" baseline="0" dirty="0"/>
              <a:t>.</a:t>
            </a:r>
          </a:p>
          <a:p>
            <a:r>
              <a:rPr lang="en-US" baseline="0" dirty="0"/>
              <a:t>- Xe </a:t>
            </a:r>
            <a:r>
              <a:rPr lang="en-US" baseline="0" dirty="0" err="1"/>
              <a:t>máy</a:t>
            </a:r>
            <a:r>
              <a:rPr lang="en-US" baseline="0" dirty="0"/>
              <a:t> </a:t>
            </a:r>
            <a:r>
              <a:rPr lang="en-US" baseline="0" dirty="0" err="1"/>
              <a:t>có</a:t>
            </a:r>
            <a:r>
              <a:rPr lang="en-US" baseline="0" dirty="0"/>
              <a:t> </a:t>
            </a:r>
            <a:r>
              <a:rPr lang="en-US" baseline="0" dirty="0" err="1"/>
              <a:t>nhiều</a:t>
            </a:r>
            <a:r>
              <a:rPr lang="en-US" baseline="0" dirty="0"/>
              <a:t> </a:t>
            </a:r>
            <a:r>
              <a:rPr lang="en-US" baseline="0" dirty="0" err="1"/>
              <a:t>loại</a:t>
            </a:r>
            <a:r>
              <a:rPr lang="en-US" baseline="0" dirty="0"/>
              <a:t> </a:t>
            </a:r>
            <a:r>
              <a:rPr lang="en-US" baseline="0" dirty="0" err="1"/>
              <a:t>như</a:t>
            </a:r>
            <a:r>
              <a:rPr lang="en-US" baseline="0" dirty="0"/>
              <a:t> vespa, </a:t>
            </a:r>
            <a:r>
              <a:rPr lang="en-US" baseline="0" dirty="0" err="1"/>
              <a:t>sh</a:t>
            </a:r>
            <a:r>
              <a:rPr lang="en-US" baseline="0" dirty="0"/>
              <a:t>, </a:t>
            </a:r>
            <a:r>
              <a:rPr lang="en-US" baseline="0" dirty="0" err="1"/>
              <a:t>attila</a:t>
            </a:r>
            <a:r>
              <a:rPr lang="en-US" baseline="0" dirty="0"/>
              <a:t>, wave, future… </a:t>
            </a:r>
            <a:r>
              <a:rPr lang="en-US" baseline="0" dirty="0" err="1"/>
              <a:t>Điểm</a:t>
            </a:r>
            <a:r>
              <a:rPr lang="en-US" baseline="0" dirty="0"/>
              <a:t> </a:t>
            </a:r>
            <a:r>
              <a:rPr lang="en-US" baseline="0" dirty="0" err="1"/>
              <a:t>chung</a:t>
            </a:r>
            <a:r>
              <a:rPr lang="en-US" baseline="0" dirty="0"/>
              <a:t> </a:t>
            </a:r>
            <a:r>
              <a:rPr lang="en-US" baseline="0" dirty="0" err="1"/>
              <a:t>của</a:t>
            </a:r>
            <a:r>
              <a:rPr lang="en-US" baseline="0" dirty="0"/>
              <a:t> </a:t>
            </a:r>
            <a:r>
              <a:rPr lang="en-US" baseline="0" dirty="0" err="1"/>
              <a:t>các</a:t>
            </a:r>
            <a:r>
              <a:rPr lang="en-US" baseline="0" dirty="0"/>
              <a:t> </a:t>
            </a:r>
            <a:r>
              <a:rPr lang="en-US" baseline="0" dirty="0" err="1"/>
              <a:t>xe</a:t>
            </a:r>
            <a:r>
              <a:rPr lang="en-US" baseline="0" dirty="0"/>
              <a:t> </a:t>
            </a:r>
            <a:r>
              <a:rPr lang="en-US" baseline="0" dirty="0" err="1"/>
              <a:t>này</a:t>
            </a:r>
            <a:r>
              <a:rPr lang="en-US" baseline="0" dirty="0"/>
              <a:t> </a:t>
            </a:r>
            <a:r>
              <a:rPr lang="en-US" baseline="0" dirty="0" err="1"/>
              <a:t>đều</a:t>
            </a:r>
            <a:r>
              <a:rPr lang="en-US" baseline="0" dirty="0"/>
              <a:t> </a:t>
            </a:r>
            <a:r>
              <a:rPr lang="en-US" baseline="0" dirty="0" err="1"/>
              <a:t>là</a:t>
            </a:r>
            <a:r>
              <a:rPr lang="en-US" baseline="0" dirty="0"/>
              <a:t> </a:t>
            </a:r>
            <a:r>
              <a:rPr lang="en-US" baseline="0" dirty="0" err="1"/>
              <a:t>xe</a:t>
            </a:r>
            <a:r>
              <a:rPr lang="en-US" baseline="0" dirty="0"/>
              <a:t> </a:t>
            </a:r>
            <a:r>
              <a:rPr lang="en-US" baseline="0" dirty="0" err="1"/>
              <a:t>máy</a:t>
            </a:r>
            <a:r>
              <a:rPr lang="en-US" baseline="0" dirty="0"/>
              <a:t>. OOP </a:t>
            </a:r>
            <a:r>
              <a:rPr lang="en-US" baseline="0" dirty="0" err="1"/>
              <a:t>tạo</a:t>
            </a:r>
            <a:r>
              <a:rPr lang="en-US" baseline="0" dirty="0"/>
              <a:t> </a:t>
            </a:r>
            <a:r>
              <a:rPr lang="en-US" baseline="0" dirty="0" err="1"/>
              <a:t>ra</a:t>
            </a:r>
            <a:r>
              <a:rPr lang="en-US" baseline="0" dirty="0"/>
              <a:t> 1 </a:t>
            </a:r>
            <a:r>
              <a:rPr lang="en-US" baseline="0" dirty="0" err="1"/>
              <a:t>lớp</a:t>
            </a:r>
            <a:r>
              <a:rPr lang="en-US" baseline="0" dirty="0"/>
              <a:t> </a:t>
            </a:r>
            <a:r>
              <a:rPr lang="en-US" baseline="0" dirty="0" err="1"/>
              <a:t>gọi</a:t>
            </a:r>
            <a:r>
              <a:rPr lang="en-US" baseline="0" dirty="0"/>
              <a:t> </a:t>
            </a:r>
            <a:r>
              <a:rPr lang="en-US" baseline="0" dirty="0" err="1"/>
              <a:t>là</a:t>
            </a:r>
            <a:r>
              <a:rPr lang="en-US" baseline="0" dirty="0"/>
              <a:t> </a:t>
            </a:r>
            <a:r>
              <a:rPr lang="en-US" baseline="0" dirty="0" err="1"/>
              <a:t>lớp</a:t>
            </a:r>
            <a:r>
              <a:rPr lang="en-US" baseline="0" dirty="0"/>
              <a:t> Xe </a:t>
            </a:r>
            <a:r>
              <a:rPr lang="en-US" baseline="0" dirty="0" err="1"/>
              <a:t>Máy</a:t>
            </a:r>
            <a:r>
              <a:rPr lang="en-US" baseline="0" dirty="0"/>
              <a:t>, </a:t>
            </a:r>
            <a:r>
              <a:rPr lang="en-US" baseline="0" dirty="0" err="1"/>
              <a:t>từ</a:t>
            </a:r>
            <a:r>
              <a:rPr lang="en-US" baseline="0" dirty="0"/>
              <a:t> </a:t>
            </a:r>
            <a:r>
              <a:rPr lang="en-US" baseline="0" dirty="0" err="1"/>
              <a:t>lớp</a:t>
            </a:r>
            <a:r>
              <a:rPr lang="en-US" baseline="0" dirty="0"/>
              <a:t> </a:t>
            </a:r>
            <a:r>
              <a:rPr lang="en-US" baseline="0" dirty="0" err="1"/>
              <a:t>này</a:t>
            </a:r>
            <a:r>
              <a:rPr lang="en-US" baseline="0" dirty="0"/>
              <a:t> </a:t>
            </a:r>
            <a:r>
              <a:rPr lang="en-US" baseline="0" dirty="0" err="1"/>
              <a:t>có</a:t>
            </a:r>
            <a:r>
              <a:rPr lang="en-US" baseline="0" dirty="0"/>
              <a:t> </a:t>
            </a:r>
            <a:r>
              <a:rPr lang="en-US" baseline="0" dirty="0" err="1"/>
              <a:t>các</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là</a:t>
            </a:r>
            <a:r>
              <a:rPr lang="en-US" baseline="0" dirty="0"/>
              <a:t> vespa, </a:t>
            </a:r>
            <a:r>
              <a:rPr lang="en-US" baseline="0" dirty="0" err="1"/>
              <a:t>sh</a:t>
            </a:r>
            <a:r>
              <a:rPr lang="en-US" baseline="0" dirty="0"/>
              <a:t>, </a:t>
            </a:r>
            <a:r>
              <a:rPr lang="en-US" baseline="0" dirty="0" err="1"/>
              <a:t>attila</a:t>
            </a:r>
            <a:r>
              <a:rPr lang="en-US" baseline="0" dirty="0"/>
              <a:t>, wave, future… </a:t>
            </a:r>
          </a:p>
        </p:txBody>
      </p:sp>
      <p:sp>
        <p:nvSpPr>
          <p:cNvPr id="4" name="Slide Number Placeholder 3"/>
          <p:cNvSpPr>
            <a:spLocks noGrp="1"/>
          </p:cNvSpPr>
          <p:nvPr>
            <p:ph type="sldNum" sz="quarter" idx="10"/>
          </p:nvPr>
        </p:nvSpPr>
        <p:spPr/>
        <p:txBody>
          <a:bodyPr/>
          <a:lstStyle/>
          <a:p>
            <a:fld id="{8044BD98-DC88-4403-A9D3-CB5202450553}" type="slidenum">
              <a:rPr lang="en-US" smtClean="0"/>
              <a:t>18</a:t>
            </a:fld>
            <a:endParaRPr lang="en-US" dirty="0"/>
          </a:p>
        </p:txBody>
      </p:sp>
    </p:spTree>
    <p:extLst>
      <p:ext uri="{BB962C8B-B14F-4D97-AF65-F5344CB8AC3E}">
        <p14:creationId xmlns:p14="http://schemas.microsoft.com/office/powerpoint/2010/main" val="3244464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Bản</a:t>
            </a:r>
            <a:r>
              <a:rPr lang="en-US" baseline="0"/>
              <a:t> thiết kế xe </a:t>
            </a:r>
            <a:r>
              <a:rPr lang="en-US" baseline="0">
                <a:sym typeface="Wingdings" pitchFamily="2" charset="2"/>
              </a:rPr>
              <a:t> tạo ra nhiều cái xe, mỗi cái xe là 1 đối tượng</a:t>
            </a:r>
          </a:p>
          <a:p>
            <a:r>
              <a:rPr lang="en-US" baseline="0">
                <a:sym typeface="Wingdings" pitchFamily="2" charset="2"/>
              </a:rPr>
              <a:t>Lớp NhanVien (ko có giá trị cụ thể)  tạo ra nhiều đối tượng nhân viên</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19</a:t>
            </a:fld>
            <a:endParaRPr lang="en-US" dirty="0"/>
          </a:p>
        </p:txBody>
      </p:sp>
    </p:spTree>
    <p:extLst>
      <p:ext uri="{BB962C8B-B14F-4D97-AF65-F5344CB8AC3E}">
        <p14:creationId xmlns:p14="http://schemas.microsoft.com/office/powerpoint/2010/main" val="1549652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CHƯƠNG 6 (GIÁO TRÌNH) CÓ HƯỚNG DẪN CÁCH PHÂN TÍCH THIẾT KẾ HĐT (TÌM CLASS)</a:t>
            </a:r>
          </a:p>
          <a:p>
            <a:r>
              <a:rPr lang="vi-VN" dirty="0"/>
              <a:t>Tất nhiên, không phải mọi danh từ trong đặc tả sẽ tương ứng với một lớp trong chương trình. Hoạt động</a:t>
            </a:r>
            <a:r>
              <a:rPr lang="en-US" dirty="0"/>
              <a:t> </a:t>
            </a:r>
            <a:r>
              <a:rPr lang="en-US" dirty="0" err="1"/>
              <a:t>xác</a:t>
            </a:r>
            <a:r>
              <a:rPr lang="en-US" baseline="0" dirty="0"/>
              <a:t> </a:t>
            </a:r>
            <a:r>
              <a:rPr lang="en-US" baseline="0" dirty="0" err="1"/>
              <a:t>định</a:t>
            </a:r>
            <a:r>
              <a:rPr lang="vi-VN" dirty="0"/>
              <a:t> này chỉ là điểm khởi đầu </a:t>
            </a:r>
            <a:r>
              <a:rPr lang="en-US" dirty="0" err="1"/>
              <a:t>để</a:t>
            </a:r>
            <a:r>
              <a:rPr lang="en-US" baseline="0" dirty="0"/>
              <a:t> </a:t>
            </a:r>
            <a:r>
              <a:rPr lang="vi-VN" dirty="0"/>
              <a:t>cho </a:t>
            </a:r>
            <a:r>
              <a:rPr lang="en-US" dirty="0" err="1"/>
              <a:t>cta</a:t>
            </a:r>
            <a:r>
              <a:rPr lang="vi-VN" dirty="0"/>
              <a:t> suy nghĩ về các loại đối tượng mà chương trình sẽ quản lý.</a:t>
            </a:r>
            <a:endParaRPr lang="en-US" dirty="0"/>
          </a:p>
          <a:p>
            <a:endParaRPr lang="en-US" dirty="0"/>
          </a:p>
          <a:p>
            <a:r>
              <a:rPr lang="vi-VN" dirty="0"/>
              <a:t>Một </a:t>
            </a:r>
            <a:r>
              <a:rPr lang="en-US" dirty="0" err="1"/>
              <a:t>cân</a:t>
            </a:r>
            <a:r>
              <a:rPr lang="en-US" baseline="0" dirty="0"/>
              <a:t> </a:t>
            </a:r>
            <a:r>
              <a:rPr lang="en-US" baseline="0" dirty="0" err="1"/>
              <a:t>nhắc</a:t>
            </a:r>
            <a:r>
              <a:rPr lang="en-US" baseline="0" dirty="0"/>
              <a:t> </a:t>
            </a:r>
            <a:r>
              <a:rPr lang="vi-VN" dirty="0"/>
              <a:t>là </a:t>
            </a:r>
            <a:r>
              <a:rPr lang="vi-VN" b="1" dirty="0"/>
              <a:t>LIỆU </a:t>
            </a:r>
            <a:r>
              <a:rPr lang="en-US" b="1" dirty="0"/>
              <a:t>DANH TỪ</a:t>
            </a:r>
            <a:r>
              <a:rPr lang="en-US" b="1" baseline="0" dirty="0"/>
              <a:t> ĐÓ </a:t>
            </a:r>
            <a:r>
              <a:rPr lang="vi-VN" b="1" dirty="0"/>
              <a:t>CÓ THỂ </a:t>
            </a:r>
            <a:r>
              <a:rPr lang="en-US" b="1" dirty="0"/>
              <a:t>LÀ</a:t>
            </a:r>
            <a:r>
              <a:rPr lang="en-US" b="1" baseline="0" dirty="0"/>
              <a:t> LỚP ĐỐI TƯỢNG HAY CHỈ LÀ THUỘC TÍNH CỦA ĐỐI TƯỢNG</a:t>
            </a:r>
            <a:r>
              <a:rPr lang="en-US" baseline="0" dirty="0"/>
              <a:t>. </a:t>
            </a:r>
          </a:p>
          <a:p>
            <a:r>
              <a:rPr lang="vi-VN" dirty="0"/>
              <a:t>Ví dụ, ban đầu chúng ta có thể nghĩ rằng LƯƠNG của nhân viên </a:t>
            </a:r>
            <a:r>
              <a:rPr lang="en-US" dirty="0" err="1"/>
              <a:t>chỉ</a:t>
            </a:r>
            <a:r>
              <a:rPr lang="en-US" baseline="0" dirty="0"/>
              <a:t> </a:t>
            </a:r>
            <a:r>
              <a:rPr lang="en-US" baseline="0" dirty="0" err="1"/>
              <a:t>là</a:t>
            </a:r>
            <a:r>
              <a:rPr lang="en-US" baseline="0" dirty="0"/>
              <a:t> 1 con </a:t>
            </a:r>
            <a:r>
              <a:rPr lang="en-US" baseline="0" dirty="0" err="1"/>
              <a:t>số</a:t>
            </a:r>
            <a:r>
              <a:rPr lang="en-US" baseline="0" dirty="0"/>
              <a:t> </a:t>
            </a:r>
            <a:r>
              <a:rPr lang="en-US" baseline="0" dirty="0" err="1"/>
              <a:t>và</a:t>
            </a:r>
            <a:r>
              <a:rPr lang="en-US" baseline="0" dirty="0"/>
              <a:t> </a:t>
            </a:r>
            <a:r>
              <a:rPr lang="en-US" baseline="0" dirty="0" err="1"/>
              <a:t>nó</a:t>
            </a:r>
            <a:r>
              <a:rPr lang="en-US" baseline="0" dirty="0"/>
              <a:t> </a:t>
            </a:r>
            <a:r>
              <a:rPr lang="en-US" baseline="0" dirty="0" err="1"/>
              <a:t>chỉ</a:t>
            </a:r>
            <a:r>
              <a:rPr lang="en-US" baseline="0" dirty="0"/>
              <a:t> </a:t>
            </a:r>
            <a:r>
              <a:rPr lang="en-US" baseline="0" dirty="0" err="1"/>
              <a:t>là</a:t>
            </a:r>
            <a:r>
              <a:rPr lang="en-US" baseline="0" dirty="0"/>
              <a:t> </a:t>
            </a:r>
            <a:r>
              <a:rPr lang="en-US" baseline="0" dirty="0" err="1"/>
              <a:t>thuộc</a:t>
            </a:r>
            <a:r>
              <a:rPr lang="en-US" baseline="0" dirty="0"/>
              <a:t> </a:t>
            </a:r>
            <a:r>
              <a:rPr lang="en-US" baseline="0" dirty="0" err="1"/>
              <a:t>tính</a:t>
            </a:r>
            <a:r>
              <a:rPr lang="en-US" baseline="0" dirty="0"/>
              <a:t> </a:t>
            </a:r>
            <a:r>
              <a:rPr lang="en-US" baseline="0" dirty="0" err="1"/>
              <a:t>đơn</a:t>
            </a:r>
            <a:r>
              <a:rPr lang="en-US" baseline="0" dirty="0"/>
              <a:t> </a:t>
            </a:r>
            <a:r>
              <a:rPr lang="en-US" baseline="0" dirty="0" err="1"/>
              <a:t>thuần</a:t>
            </a:r>
            <a:r>
              <a:rPr lang="en-US" baseline="0" dirty="0"/>
              <a:t> </a:t>
            </a:r>
            <a:r>
              <a:rPr lang="en-US" baseline="0" dirty="0" err="1"/>
              <a:t>của</a:t>
            </a:r>
            <a:r>
              <a:rPr lang="en-US" baseline="0" dirty="0"/>
              <a:t> </a:t>
            </a:r>
            <a:r>
              <a:rPr lang="en-US" baseline="0" dirty="0" err="1"/>
              <a:t>nhân</a:t>
            </a:r>
            <a:r>
              <a:rPr lang="en-US" baseline="0" dirty="0"/>
              <a:t> </a:t>
            </a:r>
            <a:r>
              <a:rPr lang="en-US" baseline="0" dirty="0" err="1"/>
              <a:t>viên</a:t>
            </a:r>
            <a:r>
              <a:rPr lang="vi-VN" dirty="0"/>
              <a:t>. Nhưng </a:t>
            </a:r>
            <a:r>
              <a:rPr lang="en-US" dirty="0" err="1"/>
              <a:t>trong</a:t>
            </a:r>
            <a:r>
              <a:rPr lang="en-US" dirty="0"/>
              <a:t> 1 </a:t>
            </a:r>
            <a:r>
              <a:rPr lang="en-US" dirty="0" err="1"/>
              <a:t>hệ</a:t>
            </a:r>
            <a:r>
              <a:rPr lang="en-US" dirty="0"/>
              <a:t> </a:t>
            </a:r>
            <a:r>
              <a:rPr lang="en-US" dirty="0" err="1"/>
              <a:t>thống</a:t>
            </a:r>
            <a:r>
              <a:rPr lang="en-US" dirty="0"/>
              <a:t> </a:t>
            </a:r>
            <a:r>
              <a:rPr lang="en-US" dirty="0" err="1"/>
              <a:t>nào</a:t>
            </a:r>
            <a:r>
              <a:rPr lang="en-US" baseline="0" dirty="0"/>
              <a:t> </a:t>
            </a:r>
            <a:r>
              <a:rPr lang="en-US" baseline="0" dirty="0" err="1"/>
              <a:t>đó</a:t>
            </a:r>
            <a:r>
              <a:rPr lang="vi-VN" dirty="0"/>
              <a:t>, chúng ta có thể nhận thấy rằng mức lương DỰA TRÊN CẤP BẬC của người đó, CÓ GIỚI HẠN TIỀN LƯƠNG TRÊN VÀ DƯỚI </a:t>
            </a:r>
            <a:r>
              <a:rPr lang="en-US" dirty="0" err="1"/>
              <a:t>và</a:t>
            </a:r>
            <a:r>
              <a:rPr lang="en-US" baseline="0" dirty="0"/>
              <a:t> </a:t>
            </a:r>
            <a:r>
              <a:rPr lang="vi-VN" dirty="0"/>
              <a:t>phải được quản lý cẩn thận. Do đó, </a:t>
            </a:r>
            <a:r>
              <a:rPr lang="en-US" dirty="0" err="1"/>
              <a:t>tiền</a:t>
            </a:r>
            <a:r>
              <a:rPr lang="en-US" baseline="0" dirty="0"/>
              <a:t> </a:t>
            </a:r>
            <a:r>
              <a:rPr lang="en-US" baseline="0" dirty="0" err="1"/>
              <a:t>lương</a:t>
            </a:r>
            <a:r>
              <a:rPr lang="en-US" baseline="0" dirty="0"/>
              <a:t> </a:t>
            </a:r>
            <a:r>
              <a:rPr lang="en-US" baseline="0" dirty="0" err="1"/>
              <a:t>cũng</a:t>
            </a:r>
            <a:r>
              <a:rPr lang="en-US" baseline="0" dirty="0"/>
              <a:t> </a:t>
            </a:r>
            <a:r>
              <a:rPr lang="en-US" baseline="0" dirty="0" err="1"/>
              <a:t>có</a:t>
            </a:r>
            <a:r>
              <a:rPr lang="en-US" baseline="0" dirty="0"/>
              <a:t> </a:t>
            </a:r>
            <a:r>
              <a:rPr lang="en-US" baseline="0" dirty="0" err="1"/>
              <a:t>thể</a:t>
            </a:r>
            <a:r>
              <a:rPr lang="en-US" baseline="0" dirty="0"/>
              <a:t> </a:t>
            </a:r>
            <a:r>
              <a:rPr lang="en-US" baseline="0" dirty="0" err="1"/>
              <a:t>là</a:t>
            </a:r>
            <a:r>
              <a:rPr lang="en-US" baseline="0" dirty="0"/>
              <a:t> 1 </a:t>
            </a:r>
            <a:r>
              <a:rPr lang="en-US" baseline="0" dirty="0" err="1"/>
              <a:t>lớp</a:t>
            </a:r>
            <a:r>
              <a:rPr lang="en-US" baseline="0" dirty="0"/>
              <a:t> </a:t>
            </a:r>
            <a:r>
              <a:rPr lang="en-US" baseline="0" dirty="0" err="1"/>
              <a:t>đối</a:t>
            </a:r>
            <a:r>
              <a:rPr lang="en-US" baseline="0" dirty="0"/>
              <a:t> </a:t>
            </a:r>
            <a:r>
              <a:rPr lang="en-US" baseline="0" dirty="0" err="1"/>
              <a:t>tượng</a:t>
            </a:r>
            <a:r>
              <a:rPr lang="en-US" baseline="0" dirty="0"/>
              <a:t> </a:t>
            </a:r>
            <a:r>
              <a:rPr lang="vi-VN" dirty="0"/>
              <a:t>riêng biệt.</a:t>
            </a:r>
          </a:p>
        </p:txBody>
      </p:sp>
      <p:sp>
        <p:nvSpPr>
          <p:cNvPr id="4" name="Slide Number Placeholder 3"/>
          <p:cNvSpPr>
            <a:spLocks noGrp="1"/>
          </p:cNvSpPr>
          <p:nvPr>
            <p:ph type="sldNum" sz="quarter" idx="10"/>
          </p:nvPr>
        </p:nvSpPr>
        <p:spPr/>
        <p:txBody>
          <a:bodyPr/>
          <a:lstStyle/>
          <a:p>
            <a:fld id="{8044BD98-DC88-4403-A9D3-CB5202450553}" type="slidenum">
              <a:rPr lang="en-US" smtClean="0"/>
              <a:t>21</a:t>
            </a:fld>
            <a:endParaRPr lang="en-US" dirty="0"/>
          </a:p>
        </p:txBody>
      </p:sp>
    </p:spTree>
    <p:extLst>
      <p:ext uri="{BB962C8B-B14F-4D97-AF65-F5344CB8AC3E}">
        <p14:creationId xmlns:p14="http://schemas.microsoft.com/office/powerpoint/2010/main" val="1470300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44BD98-DC88-4403-A9D3-CB5202450553}" type="slidenum">
              <a:rPr lang="en-US" smtClean="0"/>
              <a:t>2</a:t>
            </a:fld>
            <a:endParaRPr lang="en-US" dirty="0"/>
          </a:p>
        </p:txBody>
      </p:sp>
    </p:spTree>
    <p:extLst>
      <p:ext uri="{BB962C8B-B14F-4D97-AF65-F5344CB8AC3E}">
        <p14:creationId xmlns:p14="http://schemas.microsoft.com/office/powerpoint/2010/main" val="2009811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Lớp</a:t>
            </a:r>
            <a:r>
              <a:rPr lang="en-US" baseline="0"/>
              <a:t> đối tượng HÓA ĐƠN</a:t>
            </a:r>
          </a:p>
          <a:p>
            <a:r>
              <a:rPr lang="en-US" baseline="0"/>
              <a:t>Lớp đối tượng SẢN PHẨM</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22</a:t>
            </a:fld>
            <a:endParaRPr lang="en-US" dirty="0"/>
          </a:p>
        </p:txBody>
      </p:sp>
    </p:spTree>
    <p:extLst>
      <p:ext uri="{BB962C8B-B14F-4D97-AF65-F5344CB8AC3E}">
        <p14:creationId xmlns:p14="http://schemas.microsoft.com/office/powerpoint/2010/main" val="847748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1. </a:t>
            </a:r>
            <a:r>
              <a:rPr lang="vi-VN" b="1"/>
              <a:t>KHÁC NHAU HOÀN TOÀN Ở CÁCH TIẾP CẬN </a:t>
            </a:r>
            <a:r>
              <a:rPr lang="en-US" b="1"/>
              <a:t>:</a:t>
            </a:r>
          </a:p>
          <a:p>
            <a:pPr marL="0" marR="0" indent="0" algn="l" defTabSz="914400" rtl="0" eaLnBrk="1" fontAlgn="auto" latinLnBrk="0" hangingPunct="1">
              <a:lnSpc>
                <a:spcPct val="100000"/>
              </a:lnSpc>
              <a:spcBef>
                <a:spcPts val="0"/>
              </a:spcBef>
              <a:spcAft>
                <a:spcPts val="0"/>
              </a:spcAft>
              <a:buClrTx/>
              <a:buSzTx/>
              <a:buFontTx/>
              <a:buNone/>
              <a:tabLst/>
              <a:defRPr/>
            </a:pPr>
            <a:r>
              <a:rPr lang="en-US" b="0"/>
              <a:t>+</a:t>
            </a:r>
            <a:r>
              <a:rPr lang="en-US" b="0" baseline="0"/>
              <a:t> POP </a:t>
            </a:r>
            <a:r>
              <a:rPr lang="vi-VN"/>
              <a:t>tiếp cận theo phương pháp </a:t>
            </a:r>
            <a:r>
              <a:rPr lang="vi-VN" b="1"/>
              <a:t>từ trên xuống dưới</a:t>
            </a:r>
            <a:r>
              <a:rPr lang="en-US"/>
              <a:t>, </a:t>
            </a:r>
            <a:r>
              <a:rPr lang="vi-VN" b="0"/>
              <a:t>từ một bài toán tổng </a:t>
            </a:r>
            <a:r>
              <a:rPr lang="en-US" b="0"/>
              <a:t>quát</a:t>
            </a:r>
            <a:r>
              <a:rPr lang="vi-VN"/>
              <a:t> chia nhỏ dần và làm mịn dần cho</a:t>
            </a:r>
            <a:r>
              <a:rPr lang="en-US"/>
              <a:t> </a:t>
            </a:r>
            <a:r>
              <a:rPr lang="vi-VN"/>
              <a:t>đến khi thu được một tập các bài toán con, nhỏ hơn, cụ thể hơn, chi tiết hơn.</a:t>
            </a: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a:t>
            </a:r>
            <a:r>
              <a:rPr lang="en-US" baseline="0"/>
              <a:t> </a:t>
            </a:r>
            <a:r>
              <a:rPr lang="en-US"/>
              <a:t>OOP </a:t>
            </a:r>
            <a:r>
              <a:rPr lang="vi-VN"/>
              <a:t> tiến hành theo phương pháp </a:t>
            </a:r>
            <a:r>
              <a:rPr lang="vi-VN" b="1"/>
              <a:t>từ dưới lên trên</a:t>
            </a:r>
            <a:r>
              <a:rPr lang="vi-VN"/>
              <a:t>, từ thấp lên cao, từ cụ thể đến trừu tượng</a:t>
            </a:r>
            <a:r>
              <a:rPr lang="en-US"/>
              <a:t>,</a:t>
            </a:r>
            <a:r>
              <a:rPr lang="en-US" baseline="0"/>
              <a:t> vì</a:t>
            </a:r>
            <a:r>
              <a:rPr lang="vi-VN"/>
              <a:t> </a:t>
            </a:r>
            <a:r>
              <a:rPr lang="en-US" b="0"/>
              <a:t>OOP</a:t>
            </a:r>
            <a:r>
              <a:rPr lang="vi-VN" b="0"/>
              <a:t> bắt đầu bằng những đối tượng cụ thể</a:t>
            </a:r>
            <a:r>
              <a:rPr lang="en-US" b="0"/>
              <a:t> (đối</a:t>
            </a:r>
            <a:r>
              <a:rPr lang="en-US" b="0" baseline="0"/>
              <a:t> tượng là mức thấp)</a:t>
            </a:r>
            <a:r>
              <a:rPr lang="vi-VN" b="0"/>
              <a:t>,</a:t>
            </a:r>
            <a:r>
              <a:rPr lang="en-US" b="0"/>
              <a:t> phân</a:t>
            </a:r>
            <a:r>
              <a:rPr lang="en-US" b="0" baseline="0"/>
              <a:t> tích </a:t>
            </a:r>
            <a:r>
              <a:rPr lang="vi-VN" b="0"/>
              <a:t>các thuộc tính của từng đối tượng. Sau đó, nhóm các đối tượng tương tự nhau thành nhóm, loại bỏ các thuộc tính </a:t>
            </a:r>
            <a:r>
              <a:rPr lang="en-US" b="0"/>
              <a:t>ko cần</a:t>
            </a:r>
            <a:r>
              <a:rPr lang="en-US" b="0" baseline="0"/>
              <a:t> thiết</a:t>
            </a:r>
            <a:r>
              <a:rPr lang="vi-VN" b="0"/>
              <a:t>, nhóm thành lớp</a:t>
            </a:r>
            <a:r>
              <a:rPr lang="en-US" b="0" baseline="0"/>
              <a:t> (lớp là mức cao)</a:t>
            </a:r>
            <a:endParaRPr lang="en-US" b="0"/>
          </a:p>
          <a:p>
            <a:pPr marL="0" marR="0" indent="0" algn="l" defTabSz="914400" rtl="0" eaLnBrk="1" fontAlgn="auto" latinLnBrk="0" hangingPunct="1">
              <a:lnSpc>
                <a:spcPct val="100000"/>
              </a:lnSpc>
              <a:spcBef>
                <a:spcPts val="0"/>
              </a:spcBef>
              <a:spcAft>
                <a:spcPts val="0"/>
              </a:spcAft>
              <a:buClrTx/>
              <a:buSzTx/>
              <a:buFont typeface="Wingdings"/>
              <a:buNone/>
              <a:tabLst/>
              <a:defRPr/>
            </a:pPr>
            <a:endParaRPr lang="en-US" b="1">
              <a:sym typeface="Wingdings" pitchFamily="2" charset="2"/>
            </a:endParaRPr>
          </a:p>
          <a:p>
            <a:pPr marL="0" marR="0" indent="0" algn="l" defTabSz="914400" rtl="0" eaLnBrk="1" fontAlgn="auto" latinLnBrk="0" hangingPunct="1">
              <a:lnSpc>
                <a:spcPct val="100000"/>
              </a:lnSpc>
              <a:spcBef>
                <a:spcPts val="0"/>
              </a:spcBef>
              <a:spcAft>
                <a:spcPts val="0"/>
              </a:spcAft>
              <a:buClrTx/>
              <a:buSzTx/>
              <a:buFont typeface="Wingdings"/>
              <a:buNone/>
              <a:tabLst/>
              <a:defRPr/>
            </a:pPr>
            <a:r>
              <a:rPr lang="en-US" b="1">
                <a:sym typeface="Wingdings" pitchFamily="2" charset="2"/>
              </a:rPr>
              <a:t>2. KHÁC</a:t>
            </a:r>
            <a:r>
              <a:rPr lang="en-US" b="1" baseline="0">
                <a:sym typeface="Wingdings" pitchFamily="2" charset="2"/>
              </a:rPr>
              <a:t> NHAU VỀ MỨC RÀNG BUỘC DỮ LIỆU VÀ HÀNH ĐỘNG:</a:t>
            </a:r>
            <a:endParaRPr lang="en-US" b="1">
              <a:sym typeface="Wingdings" pitchFamily="2" charset="2"/>
            </a:endParaRPr>
          </a:p>
          <a:p>
            <a:pPr marL="0" marR="0" indent="0" algn="l" defTabSz="914400" rtl="0" eaLnBrk="1" fontAlgn="auto" latinLnBrk="0" hangingPunct="1">
              <a:lnSpc>
                <a:spcPct val="100000"/>
              </a:lnSpc>
              <a:spcBef>
                <a:spcPts val="0"/>
              </a:spcBef>
              <a:spcAft>
                <a:spcPts val="0"/>
              </a:spcAft>
              <a:buClrTx/>
              <a:buSzTx/>
              <a:buFont typeface="Wingdings"/>
              <a:buNone/>
              <a:tabLst/>
              <a:defRPr/>
            </a:pPr>
            <a:r>
              <a:rPr lang="en-US" b="0">
                <a:sym typeface="Wingdings" pitchFamily="2" charset="2"/>
              </a:rPr>
              <a:t>POP ngay từ</a:t>
            </a:r>
            <a:r>
              <a:rPr lang="en-US" b="0" baseline="0">
                <a:sym typeface="Wingdings" pitchFamily="2" charset="2"/>
              </a:rPr>
              <a:t> đầu tập trung vào giải quyết CÔNG VIỆC (HÀNH ĐỘNG), sau đó mới chú ý đến dữ liệu cần để giải quyết công việc đó  Dữ liệu và công việc rời rạc, phải tạo mối liên kết.</a:t>
            </a:r>
          </a:p>
          <a:p>
            <a:pPr marL="0" marR="0" indent="0" algn="l" defTabSz="914400" rtl="0" eaLnBrk="1" fontAlgn="auto" latinLnBrk="0" hangingPunct="1">
              <a:lnSpc>
                <a:spcPct val="100000"/>
              </a:lnSpc>
              <a:spcBef>
                <a:spcPts val="0"/>
              </a:spcBef>
              <a:spcAft>
                <a:spcPts val="0"/>
              </a:spcAft>
              <a:buClrTx/>
              <a:buSzTx/>
              <a:buFont typeface="Wingdings"/>
              <a:buNone/>
              <a:tabLst/>
              <a:defRPr/>
            </a:pPr>
            <a:r>
              <a:rPr lang="en-US" b="0"/>
              <a:t>Vd/ Cong(a,b)</a:t>
            </a:r>
          </a:p>
          <a:p>
            <a:pPr marL="0" marR="0" indent="0" algn="l" defTabSz="914400" rtl="0" eaLnBrk="1" fontAlgn="auto" latinLnBrk="0" hangingPunct="1">
              <a:lnSpc>
                <a:spcPct val="100000"/>
              </a:lnSpc>
              <a:spcBef>
                <a:spcPts val="0"/>
              </a:spcBef>
              <a:spcAft>
                <a:spcPts val="0"/>
              </a:spcAft>
              <a:buClrTx/>
              <a:buSzTx/>
              <a:buFontTx/>
              <a:buNone/>
              <a:tabLst/>
              <a:defRPr/>
            </a:pPr>
            <a:r>
              <a:rPr lang="en-US" b="0">
                <a:sym typeface="Wingdings" pitchFamily="2" charset="2"/>
              </a:rPr>
              <a:t>OOP phải</a:t>
            </a:r>
            <a:r>
              <a:rPr lang="en-US" b="0" baseline="0">
                <a:sym typeface="Wingdings" pitchFamily="2" charset="2"/>
              </a:rPr>
              <a:t> phân tích dữ liệu trước và các HÀNH ĐỘNG PHẢI LUÔN GẮN LIỀN VỚI PHẦN DỮ LIỆU ĐÓ...</a:t>
            </a:r>
            <a:endParaRPr lang="en-US" b="0"/>
          </a:p>
          <a:p>
            <a:pPr marL="0" marR="0" indent="0" algn="l" defTabSz="914400" rtl="0" eaLnBrk="1" fontAlgn="auto" latinLnBrk="0" hangingPunct="1">
              <a:lnSpc>
                <a:spcPct val="100000"/>
              </a:lnSpc>
              <a:spcBef>
                <a:spcPts val="0"/>
              </a:spcBef>
              <a:spcAft>
                <a:spcPts val="0"/>
              </a:spcAft>
              <a:buClrTx/>
              <a:buSzTx/>
              <a:buFontTx/>
              <a:buNone/>
              <a:tabLst/>
              <a:defRPr/>
            </a:pPr>
            <a:r>
              <a:rPr lang="en-US" b="0"/>
              <a:t>Vd/ x.Cong()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a:p>
          <a:p>
            <a:pPr marL="0" marR="0" indent="0" algn="l" defTabSz="914400" rtl="0" eaLnBrk="1" fontAlgn="auto" latinLnBrk="0" hangingPunct="1">
              <a:lnSpc>
                <a:spcPct val="100000"/>
              </a:lnSpc>
              <a:spcBef>
                <a:spcPts val="0"/>
              </a:spcBef>
              <a:spcAft>
                <a:spcPts val="0"/>
              </a:spcAft>
              <a:buClrTx/>
              <a:buSzTx/>
              <a:buFontTx/>
              <a:buNone/>
              <a:tabLst/>
              <a:defRPr/>
            </a:pPr>
            <a:r>
              <a:rPr lang="en-US" b="1"/>
              <a:t>3. KHÁC</a:t>
            </a:r>
            <a:r>
              <a:rPr lang="en-US" b="1" baseline="0"/>
              <a:t> NHAU VỀ VIỆC SỬ DỤNG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a:t>+ POP:</a:t>
            </a:r>
            <a:r>
              <a:rPr lang="en-US" baseline="0"/>
              <a:t> Khi có yêu cầu chỉnh sửa, thêm bớt tính năng thì rất khó (khó vì phải mất time để xác định đúng chỗ cần chỉnh sửa), có khi sẽ phải viết lại ct từ đầu </a:t>
            </a:r>
            <a:r>
              <a:rPr lang="en-US" baseline="0">
                <a:sym typeface="Wingdings" pitchFamily="2" charset="2"/>
              </a:rPr>
              <a:t> khó bảo trì.</a:t>
            </a:r>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 OOP: Phát triển pm, bảo trì pm dễ dàng hơn; chi phí bỏ ra ít hơn lt hướng thủ tục</a:t>
            </a: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u="none"/>
          </a:p>
          <a:p>
            <a:pPr marL="0" marR="0" indent="0" algn="l" defTabSz="914400" rtl="0" eaLnBrk="1" fontAlgn="auto" latinLnBrk="0" hangingPunct="1">
              <a:lnSpc>
                <a:spcPct val="100000"/>
              </a:lnSpc>
              <a:spcBef>
                <a:spcPts val="0"/>
              </a:spcBef>
              <a:spcAft>
                <a:spcPts val="0"/>
              </a:spcAft>
              <a:buClrTx/>
              <a:buSzTx/>
              <a:buFontTx/>
              <a:buNone/>
              <a:tabLst/>
              <a:defRPr/>
            </a:pPr>
            <a:endParaRPr lang="en-US" u="none"/>
          </a:p>
          <a:p>
            <a:pPr marL="0" marR="0" indent="0" algn="l" defTabSz="914400" rtl="0" eaLnBrk="1" fontAlgn="auto" latinLnBrk="0" hangingPunct="1">
              <a:lnSpc>
                <a:spcPct val="100000"/>
              </a:lnSpc>
              <a:spcBef>
                <a:spcPts val="0"/>
              </a:spcBef>
              <a:spcAft>
                <a:spcPts val="0"/>
              </a:spcAft>
              <a:buClrTx/>
              <a:buSzTx/>
              <a:buFontTx/>
              <a:buNone/>
              <a:tabLst/>
              <a:defRPr/>
            </a:pPr>
            <a:endParaRPr lang="en-US" u="none"/>
          </a:p>
          <a:p>
            <a:pPr marL="0" marR="0" indent="0" algn="l" defTabSz="914400" rtl="0" eaLnBrk="1" fontAlgn="auto" latinLnBrk="0" hangingPunct="1">
              <a:lnSpc>
                <a:spcPct val="100000"/>
              </a:lnSpc>
              <a:spcBef>
                <a:spcPts val="0"/>
              </a:spcBef>
              <a:spcAft>
                <a:spcPts val="0"/>
              </a:spcAft>
              <a:buClrTx/>
              <a:buSzTx/>
              <a:buFontTx/>
              <a:buNone/>
              <a:tabLst/>
              <a:defRPr/>
            </a:pPr>
            <a:r>
              <a:rPr lang="en-US" u="none"/>
              <a:t>(giáo</a:t>
            </a:r>
            <a:r>
              <a:rPr lang="en-US" u="none" baseline="0"/>
              <a:t> trình) </a:t>
            </a:r>
            <a:r>
              <a:rPr lang="vi-VN" u="none"/>
              <a:t>Thống kê cho thấy 70% chi phí phần mềm không phải chịu trong giai đoạn phát triển ban đầu nhưng phát sinh trong những năm tiếp theo vì phần mềm được sửa đổi để đáp ứng nhu cầu luôn thay đổi của tổ chức mà nó được phát triển. Vì lý do này, điều cần thiết là các kỹ sư phần mềm phải làm mọi thứ có thể để đảm bảo rằng phần mềm dễ bảo trì trong những năm sau khi tạo ra ban đầu.</a:t>
            </a:r>
            <a:endParaRPr lang="en-US" u="none"/>
          </a:p>
          <a:p>
            <a:pPr marL="0" marR="0" indent="0" algn="l" defTabSz="914400" rtl="0" eaLnBrk="1" fontAlgn="auto" latinLnBrk="0" hangingPunct="1">
              <a:lnSpc>
                <a:spcPct val="100000"/>
              </a:lnSpc>
              <a:spcBef>
                <a:spcPts val="0"/>
              </a:spcBef>
              <a:spcAft>
                <a:spcPts val="0"/>
              </a:spcAft>
              <a:buClrTx/>
              <a:buSzTx/>
              <a:buFontTx/>
              <a:buNone/>
              <a:tabLst/>
              <a:defRPr/>
            </a:pPr>
            <a:r>
              <a:rPr lang="en-US" u="none"/>
              <a:t>ĐƯA</a:t>
            </a:r>
            <a:r>
              <a:rPr lang="en-US" u="none" baseline="0"/>
              <a:t> RA THÊM VÍ DỤ: Ct tính kết quả học tập của học sinh</a:t>
            </a:r>
          </a:p>
          <a:p>
            <a:pPr marL="0" marR="0" indent="0" algn="l" defTabSz="914400" rtl="0" eaLnBrk="1" fontAlgn="auto" latinLnBrk="0" hangingPunct="1">
              <a:lnSpc>
                <a:spcPct val="100000"/>
              </a:lnSpc>
              <a:spcBef>
                <a:spcPts val="0"/>
              </a:spcBef>
              <a:spcAft>
                <a:spcPts val="0"/>
              </a:spcAft>
              <a:buClrTx/>
              <a:buSzTx/>
              <a:buFontTx/>
              <a:buNone/>
              <a:tabLst/>
              <a:defRPr/>
            </a:pPr>
            <a:r>
              <a:rPr lang="en-US" u="none" baseline="0"/>
              <a:t>Nhập hs</a:t>
            </a:r>
          </a:p>
          <a:p>
            <a:pPr marL="0" marR="0" indent="0" algn="l" defTabSz="914400" rtl="0" eaLnBrk="1" fontAlgn="auto" latinLnBrk="0" hangingPunct="1">
              <a:lnSpc>
                <a:spcPct val="100000"/>
              </a:lnSpc>
              <a:spcBef>
                <a:spcPts val="0"/>
              </a:spcBef>
              <a:spcAft>
                <a:spcPts val="0"/>
              </a:spcAft>
              <a:buClrTx/>
              <a:buSzTx/>
              <a:buFontTx/>
              <a:buNone/>
              <a:tabLst/>
              <a:defRPr/>
            </a:pPr>
            <a:r>
              <a:rPr lang="en-US" u="none" baseline="0"/>
              <a:t>Xuất hs</a:t>
            </a:r>
          </a:p>
          <a:p>
            <a:pPr marL="0" marR="0" indent="0" algn="l" defTabSz="914400" rtl="0" eaLnBrk="1" fontAlgn="auto" latinLnBrk="0" hangingPunct="1">
              <a:lnSpc>
                <a:spcPct val="100000"/>
              </a:lnSpc>
              <a:spcBef>
                <a:spcPts val="0"/>
              </a:spcBef>
              <a:spcAft>
                <a:spcPts val="0"/>
              </a:spcAft>
              <a:buClrTx/>
              <a:buSzTx/>
              <a:buFontTx/>
              <a:buNone/>
              <a:tabLst/>
              <a:defRPr/>
            </a:pPr>
            <a:r>
              <a:rPr lang="en-US" u="none" baseline="0"/>
              <a:t>Nhập điểm tp hs</a:t>
            </a:r>
          </a:p>
          <a:p>
            <a:pPr marL="0" marR="0" indent="0" algn="l" defTabSz="914400" rtl="0" eaLnBrk="1" fontAlgn="auto" latinLnBrk="0" hangingPunct="1">
              <a:lnSpc>
                <a:spcPct val="100000"/>
              </a:lnSpc>
              <a:spcBef>
                <a:spcPts val="0"/>
              </a:spcBef>
              <a:spcAft>
                <a:spcPts val="0"/>
              </a:spcAft>
              <a:buClrTx/>
              <a:buSzTx/>
              <a:buFontTx/>
              <a:buNone/>
              <a:tabLst/>
              <a:defRPr/>
            </a:pPr>
            <a:r>
              <a:rPr lang="en-US" u="none" baseline="0"/>
              <a:t>Tính điểm tb hs</a:t>
            </a:r>
          </a:p>
          <a:p>
            <a:pPr marL="0" marR="0" indent="0" algn="l" defTabSz="914400" rtl="0" eaLnBrk="1" fontAlgn="auto" latinLnBrk="0" hangingPunct="1">
              <a:lnSpc>
                <a:spcPct val="100000"/>
              </a:lnSpc>
              <a:spcBef>
                <a:spcPts val="0"/>
              </a:spcBef>
              <a:spcAft>
                <a:spcPts val="0"/>
              </a:spcAft>
              <a:buClrTx/>
              <a:buSzTx/>
              <a:buFontTx/>
              <a:buNone/>
              <a:tabLst/>
              <a:defRPr/>
            </a:pPr>
            <a:r>
              <a:rPr lang="en-US" u="none"/>
              <a:t>Xếp</a:t>
            </a:r>
            <a:r>
              <a:rPr lang="en-US" u="none" baseline="0"/>
              <a:t> loại hs</a:t>
            </a:r>
          </a:p>
          <a:p>
            <a:pPr marL="0" marR="0" indent="0" algn="l" defTabSz="914400" rtl="0" eaLnBrk="1" fontAlgn="auto" latinLnBrk="0" hangingPunct="1">
              <a:lnSpc>
                <a:spcPct val="100000"/>
              </a:lnSpc>
              <a:spcBef>
                <a:spcPts val="0"/>
              </a:spcBef>
              <a:spcAft>
                <a:spcPts val="0"/>
              </a:spcAft>
              <a:buClrTx/>
              <a:buSzTx/>
              <a:buFontTx/>
              <a:buNone/>
              <a:tabLst/>
              <a:defRPr/>
            </a:pPr>
            <a:endParaRPr lang="en-US" u="none"/>
          </a:p>
          <a:p>
            <a:pPr marL="0" marR="0" indent="0" algn="l" defTabSz="914400" rtl="0" eaLnBrk="1" fontAlgn="auto" latinLnBrk="0" hangingPunct="1">
              <a:lnSpc>
                <a:spcPct val="100000"/>
              </a:lnSpc>
              <a:spcBef>
                <a:spcPts val="0"/>
              </a:spcBef>
              <a:spcAft>
                <a:spcPts val="0"/>
              </a:spcAft>
              <a:buClrTx/>
              <a:buSzTx/>
              <a:buFontTx/>
              <a:buNone/>
              <a:tabLst/>
              <a:defRPr/>
            </a:pPr>
            <a:r>
              <a:rPr lang="en-US" u="none"/>
              <a:t>Học</a:t>
            </a:r>
            <a:r>
              <a:rPr lang="en-US" u="none" baseline="0"/>
              <a:t> Sinh{</a:t>
            </a:r>
          </a:p>
          <a:p>
            <a:pPr marL="0" marR="0" indent="0" algn="l" defTabSz="914400" rtl="0" eaLnBrk="1" fontAlgn="auto" latinLnBrk="0" hangingPunct="1">
              <a:lnSpc>
                <a:spcPct val="100000"/>
              </a:lnSpc>
              <a:spcBef>
                <a:spcPts val="0"/>
              </a:spcBef>
              <a:spcAft>
                <a:spcPts val="0"/>
              </a:spcAft>
              <a:buClrTx/>
              <a:buSzTx/>
              <a:buFontTx/>
              <a:buNone/>
              <a:tabLst/>
              <a:defRPr/>
            </a:pPr>
            <a:r>
              <a:rPr lang="en-US" u="none" baseline="0"/>
              <a:t>	Nhập</a:t>
            </a:r>
          </a:p>
          <a:p>
            <a:pPr marL="0" marR="0" indent="0" algn="l" defTabSz="914400" rtl="0" eaLnBrk="1" fontAlgn="auto" latinLnBrk="0" hangingPunct="1">
              <a:lnSpc>
                <a:spcPct val="100000"/>
              </a:lnSpc>
              <a:spcBef>
                <a:spcPts val="0"/>
              </a:spcBef>
              <a:spcAft>
                <a:spcPts val="0"/>
              </a:spcAft>
              <a:buClrTx/>
              <a:buSzTx/>
              <a:buFontTx/>
              <a:buNone/>
              <a:tabLst/>
              <a:defRPr/>
            </a:pPr>
            <a:r>
              <a:rPr lang="en-US" u="none" baseline="0"/>
              <a:t>	Xuất</a:t>
            </a:r>
          </a:p>
          <a:p>
            <a:pPr marL="0" marR="0" indent="0" algn="l" defTabSz="914400" rtl="0" eaLnBrk="1" fontAlgn="auto" latinLnBrk="0" hangingPunct="1">
              <a:lnSpc>
                <a:spcPct val="100000"/>
              </a:lnSpc>
              <a:spcBef>
                <a:spcPts val="0"/>
              </a:spcBef>
              <a:spcAft>
                <a:spcPts val="0"/>
              </a:spcAft>
              <a:buClrTx/>
              <a:buSzTx/>
              <a:buFontTx/>
              <a:buNone/>
              <a:tabLst/>
              <a:defRPr/>
            </a:pPr>
            <a:r>
              <a:rPr lang="en-US" u="none" baseline="0"/>
              <a:t>	Nhập điểm tp</a:t>
            </a:r>
          </a:p>
          <a:p>
            <a:pPr marL="0" marR="0" indent="0" algn="l" defTabSz="914400" rtl="0" eaLnBrk="1" fontAlgn="auto" latinLnBrk="0" hangingPunct="1">
              <a:lnSpc>
                <a:spcPct val="100000"/>
              </a:lnSpc>
              <a:spcBef>
                <a:spcPts val="0"/>
              </a:spcBef>
              <a:spcAft>
                <a:spcPts val="0"/>
              </a:spcAft>
              <a:buClrTx/>
              <a:buSzTx/>
              <a:buFontTx/>
              <a:buNone/>
              <a:tabLst/>
              <a:defRPr/>
            </a:pPr>
            <a:r>
              <a:rPr lang="en-US" u="none" baseline="0"/>
              <a:t>	Tính điểm tb</a:t>
            </a:r>
          </a:p>
          <a:p>
            <a:pPr marL="0" marR="0" indent="0" algn="l" defTabSz="914400" rtl="0" eaLnBrk="1" fontAlgn="auto" latinLnBrk="0" hangingPunct="1">
              <a:lnSpc>
                <a:spcPct val="100000"/>
              </a:lnSpc>
              <a:spcBef>
                <a:spcPts val="0"/>
              </a:spcBef>
              <a:spcAft>
                <a:spcPts val="0"/>
              </a:spcAft>
              <a:buClrTx/>
              <a:buSzTx/>
              <a:buFontTx/>
              <a:buNone/>
              <a:tabLst/>
              <a:defRPr/>
            </a:pPr>
            <a:r>
              <a:rPr lang="en-US" u="none"/>
              <a:t>	Xếp</a:t>
            </a:r>
            <a:r>
              <a:rPr lang="en-US" u="none" baseline="0"/>
              <a:t> loại</a:t>
            </a:r>
          </a:p>
          <a:p>
            <a:pPr marL="0" marR="0" indent="0" algn="l" defTabSz="914400" rtl="0" eaLnBrk="1" fontAlgn="auto" latinLnBrk="0" hangingPunct="1">
              <a:lnSpc>
                <a:spcPct val="100000"/>
              </a:lnSpc>
              <a:spcBef>
                <a:spcPts val="0"/>
              </a:spcBef>
              <a:spcAft>
                <a:spcPts val="0"/>
              </a:spcAft>
              <a:buClrTx/>
              <a:buSzTx/>
              <a:buFontTx/>
              <a:buNone/>
              <a:tabLst/>
              <a:defRPr/>
            </a:pPr>
            <a:r>
              <a:rPr lang="en-US" u="none" baseline="0"/>
              <a:t>} Kiểu này phát triển phần mềm dễ dàng hơn so với việc viết các phương thức rời rạc nhau như POP</a:t>
            </a:r>
            <a:endParaRPr lang="en-US" u="none"/>
          </a:p>
        </p:txBody>
      </p:sp>
      <p:sp>
        <p:nvSpPr>
          <p:cNvPr id="4" name="Slide Number Placeholder 3"/>
          <p:cNvSpPr>
            <a:spLocks noGrp="1"/>
          </p:cNvSpPr>
          <p:nvPr>
            <p:ph type="sldNum" sz="quarter" idx="10"/>
          </p:nvPr>
        </p:nvSpPr>
        <p:spPr/>
        <p:txBody>
          <a:bodyPr/>
          <a:lstStyle/>
          <a:p>
            <a:fld id="{8044BD98-DC88-4403-A9D3-CB5202450553}" type="slidenum">
              <a:rPr lang="en-US" smtClean="0"/>
              <a:t>23</a:t>
            </a:fld>
            <a:endParaRPr lang="en-US" dirty="0"/>
          </a:p>
        </p:txBody>
      </p:sp>
    </p:spTree>
    <p:extLst>
      <p:ext uri="{BB962C8B-B14F-4D97-AF65-F5344CB8AC3E}">
        <p14:creationId xmlns:p14="http://schemas.microsoft.com/office/powerpoint/2010/main" val="3534382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Một</a:t>
            </a:r>
            <a:r>
              <a:rPr lang="en-US" baseline="0"/>
              <a:t> ct viết theo hướng đt cần phải tuân thủ các tính chất này; 1 ngôn ngữ lt muốn là nn hđt thì nn đó cũng phải có đủ những đặc tính này.</a:t>
            </a:r>
          </a:p>
          <a:p>
            <a:endParaRPr lang="en-US" baseline="0"/>
          </a:p>
          <a:p>
            <a:r>
              <a:rPr lang="en-US"/>
              <a:t>Có</a:t>
            </a:r>
            <a:r>
              <a:rPr lang="en-US" baseline="0"/>
              <a:t> thể có các cách diễn giải khác nhau.</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24</a:t>
            </a:fld>
            <a:endParaRPr lang="en-US" dirty="0"/>
          </a:p>
        </p:txBody>
      </p:sp>
    </p:spTree>
    <p:extLst>
      <p:ext uri="{BB962C8B-B14F-4D97-AF65-F5344CB8AC3E}">
        <p14:creationId xmlns:p14="http://schemas.microsoft.com/office/powerpoint/2010/main" val="1794498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Trừ</a:t>
            </a:r>
            <a:r>
              <a:rPr lang="en-US" sz="1200" b="1" i="0" kern="1200" baseline="0">
                <a:solidFill>
                  <a:schemeClr val="tx1"/>
                </a:solidFill>
                <a:effectLst/>
                <a:latin typeface="+mn-lt"/>
                <a:ea typeface="+mn-ea"/>
                <a:cs typeface="+mn-cs"/>
              </a:rPr>
              <a:t>u tượng là ko có thật, ko phản ánh đúng bản chất thật của sự vật đó trong thực tế.</a:t>
            </a:r>
            <a:endParaRPr lang="en-US" sz="1200" b="1"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Đặc</a:t>
            </a:r>
            <a:r>
              <a:rPr lang="en-US" sz="1200" b="1" i="0" kern="1200" baseline="0">
                <a:solidFill>
                  <a:schemeClr val="tx1"/>
                </a:solidFill>
                <a:effectLst/>
                <a:latin typeface="+mn-lt"/>
                <a:ea typeface="+mn-ea"/>
                <a:cs typeface="+mn-cs"/>
              </a:rPr>
              <a:t> tính này đc thể hiện qua việc phân tích đối tượng, phân tích class</a:t>
            </a:r>
            <a:r>
              <a:rPr lang="en-US" sz="1200" b="1" i="0" kern="1200" baseline="0">
                <a:solidFill>
                  <a:schemeClr val="tx1"/>
                </a:solidFill>
                <a:effectLst/>
                <a:latin typeface="+mn-lt"/>
                <a:ea typeface="+mn-ea"/>
                <a:cs typeface="+mn-cs"/>
                <a:sym typeface="Wingdings" panose="05000000000000000000" pitchFamily="2" charset="2"/>
              </a:rPr>
              <a:t></a:t>
            </a:r>
            <a:r>
              <a:rPr lang="en-US" sz="1200" b="1" i="0" kern="1200" baseline="0">
                <a:solidFill>
                  <a:schemeClr val="tx1"/>
                </a:solidFill>
                <a:effectLst/>
                <a:latin typeface="+mn-lt"/>
                <a:ea typeface="+mn-ea"/>
                <a:cs typeface="+mn-cs"/>
              </a:rPr>
              <a:t> class là trừu tượng, nó ko có đủ các </a:t>
            </a:r>
            <a:r>
              <a:rPr lang="en-US" sz="1200" b="1" i="0" kern="1200" baseline="0">
                <a:solidFill>
                  <a:schemeClr val="tx1"/>
                </a:solidFill>
                <a:effectLst/>
                <a:latin typeface="+mn-lt"/>
                <a:ea typeface="+mn-ea"/>
                <a:cs typeface="+mn-cs"/>
                <a:sym typeface="Wingdings" pitchFamily="2" charset="2"/>
              </a:rPr>
              <a:t>tính chất thật sự của sự vật, sự việc đó</a:t>
            </a:r>
            <a:r>
              <a:rPr lang="en-US" sz="1200" b="0" i="0" kern="1200" baseline="0">
                <a:solidFill>
                  <a:schemeClr val="tx1"/>
                </a:solidFill>
                <a:effectLst/>
                <a:latin typeface="+mn-lt"/>
                <a:ea typeface="+mn-ea"/>
                <a:cs typeface="+mn-cs"/>
                <a:sym typeface="Wingdings" pitchFamily="2" charset="2"/>
              </a:rPr>
              <a:t> </a:t>
            </a:r>
            <a:r>
              <a:rPr lang="en-US" sz="1200" b="1" i="0" kern="1200" baseline="0">
                <a:solidFill>
                  <a:schemeClr val="tx1"/>
                </a:solidFill>
                <a:effectLst/>
                <a:latin typeface="+mn-lt"/>
                <a:ea typeface="+mn-ea"/>
                <a:cs typeface="+mn-cs"/>
              </a:rPr>
              <a:t>có trong thực tế </a:t>
            </a:r>
            <a:r>
              <a:rPr lang="en-US" sz="1200" b="0" i="0" kern="1200" baseline="0">
                <a:solidFill>
                  <a:schemeClr val="tx1"/>
                </a:solidFill>
                <a:effectLst/>
                <a:latin typeface="+mn-lt"/>
                <a:ea typeface="+mn-ea"/>
                <a:cs typeface="+mn-cs"/>
                <a:sym typeface="Wingdings" pitchFamily="2" charset="2"/>
              </a:rPr>
              <a:t>(mà chỉ cần các tính chất trong ngữ cảnh đang xét thôi).</a:t>
            </a:r>
          </a:p>
          <a:p>
            <a:endParaRPr lang="en-US" sz="1200" b="1" i="0" kern="1200" baseline="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Ví</a:t>
            </a:r>
            <a:r>
              <a:rPr lang="en-US" sz="1200" b="0" i="0" kern="1200" baseline="0">
                <a:solidFill>
                  <a:schemeClr val="tx1"/>
                </a:solidFill>
                <a:effectLst/>
                <a:latin typeface="+mn-lt"/>
                <a:ea typeface="+mn-ea"/>
                <a:cs typeface="+mn-cs"/>
              </a:rPr>
              <a:t> dụ: SINH VIÊN: có thuộc tính của 1 ĐỘNG VẬT (mắt, mũi, miệng, các bộ phận cơ thể bên trong bên ngoài), thuộc tính của 1 CON NGƯỜI (tính cách, sở thích, cảm xúc, dân tộc, họ tên, ngày sinh, nơi sinh, giới tính, cmnd,...), thuộc tính SINH VIEN (mã sv, lớp, khoa, ngành…) </a:t>
            </a:r>
            <a:r>
              <a:rPr lang="en-US" sz="1200" b="0" i="0" kern="1200" baseline="0">
                <a:solidFill>
                  <a:schemeClr val="tx1"/>
                </a:solidFill>
                <a:effectLst/>
                <a:latin typeface="+mn-lt"/>
                <a:ea typeface="+mn-ea"/>
                <a:cs typeface="+mn-cs"/>
                <a:sym typeface="Wingdings" pitchFamily="2" charset="2"/>
              </a:rPr>
              <a:t> ko cần quan tâm đến tất cả thuộc tính của đối tượng đó. Khi chúng ta tạo lớp SV chỉ cần nhưng thông tin như:...</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a:solidFill>
                <a:schemeClr val="tx1"/>
              </a:solidFill>
              <a:effectLst/>
              <a:latin typeface="+mn-lt"/>
              <a:ea typeface="+mn-ea"/>
              <a:cs typeface="+mn-cs"/>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sym typeface="Wingdings" pitchFamily="2" charset="2"/>
              </a:rPr>
              <a:t>TÍNH TRỪU TƯỢNG cho phép chúng ta xét những chi tiết mức cao quan trọng, ko lún sâu vào chi tiết. </a:t>
            </a:r>
          </a:p>
          <a:p>
            <a:r>
              <a:rPr lang="en-US" sz="1200" b="0" i="0" kern="1200">
                <a:solidFill>
                  <a:schemeClr val="tx1"/>
                </a:solidFill>
                <a:effectLst/>
                <a:latin typeface="+mn-lt"/>
                <a:ea typeface="+mn-ea"/>
                <a:cs typeface="+mn-cs"/>
                <a:sym typeface="Wingdings" pitchFamily="2" charset="2"/>
              </a:rPr>
              <a:t></a:t>
            </a:r>
            <a:r>
              <a:rPr lang="en-US" sz="1200" b="0" i="0" kern="1200" baseline="0">
                <a:solidFill>
                  <a:schemeClr val="tx1"/>
                </a:solidFill>
                <a:effectLst/>
                <a:latin typeface="+mn-lt"/>
                <a:ea typeface="+mn-ea"/>
                <a:cs typeface="+mn-cs"/>
                <a:sym typeface="Wingdings" pitchFamily="2" charset="2"/>
              </a:rPr>
              <a:t>TÍNH TRỪU TƯỢNG c</a:t>
            </a:r>
            <a:r>
              <a:rPr lang="vi-VN" sz="1200" b="0" i="0" kern="1200">
                <a:solidFill>
                  <a:schemeClr val="tx1"/>
                </a:solidFill>
                <a:effectLst/>
                <a:latin typeface="+mn-lt"/>
                <a:ea typeface="+mn-ea"/>
                <a:cs typeface="+mn-cs"/>
              </a:rPr>
              <a:t>ho phép loại bỏ tính chất phức tạp của đối tượng bằng các</a:t>
            </a:r>
            <a:r>
              <a:rPr lang="en-US" sz="1200" b="0" i="0" kern="1200">
                <a:solidFill>
                  <a:schemeClr val="tx1"/>
                </a:solidFill>
                <a:effectLst/>
                <a:latin typeface="+mn-lt"/>
                <a:ea typeface="+mn-ea"/>
                <a:cs typeface="+mn-cs"/>
              </a:rPr>
              <a:t>h</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chỉ đưa ra các thuộc tính và </a:t>
            </a:r>
            <a:r>
              <a:rPr lang="en-US" sz="1200" b="0" i="0" kern="1200">
                <a:solidFill>
                  <a:schemeClr val="tx1"/>
                </a:solidFill>
                <a:effectLst/>
                <a:latin typeface="+mn-lt"/>
                <a:ea typeface="+mn-ea"/>
                <a:cs typeface="+mn-cs"/>
              </a:rPr>
              <a:t>hành</a:t>
            </a:r>
            <a:r>
              <a:rPr lang="en-US" sz="1200" b="0" i="0" kern="1200" baseline="0">
                <a:solidFill>
                  <a:schemeClr val="tx1"/>
                </a:solidFill>
                <a:effectLst/>
                <a:latin typeface="+mn-lt"/>
                <a:ea typeface="+mn-ea"/>
                <a:cs typeface="+mn-cs"/>
              </a:rPr>
              <a:t> động </a:t>
            </a:r>
            <a:r>
              <a:rPr lang="vi-VN" sz="1200" b="0" i="0" kern="1200">
                <a:solidFill>
                  <a:schemeClr val="tx1"/>
                </a:solidFill>
                <a:effectLst/>
                <a:latin typeface="+mn-lt"/>
                <a:ea typeface="+mn-ea"/>
                <a:cs typeface="+mn-cs"/>
              </a:rPr>
              <a:t>cần thiết của đối tượng </a:t>
            </a:r>
            <a:r>
              <a:rPr lang="en-US" sz="1200" b="1" i="0" kern="1200">
                <a:solidFill>
                  <a:schemeClr val="tx1"/>
                </a:solidFill>
                <a:effectLst/>
                <a:latin typeface="+mn-lt"/>
                <a:ea typeface="+mn-ea"/>
                <a:cs typeface="+mn-cs"/>
              </a:rPr>
              <a:t>TÙY</a:t>
            </a:r>
            <a:r>
              <a:rPr lang="en-US" sz="1200" b="1" i="0" kern="1200" baseline="0">
                <a:solidFill>
                  <a:schemeClr val="tx1"/>
                </a:solidFill>
                <a:effectLst/>
                <a:latin typeface="+mn-lt"/>
                <a:ea typeface="+mn-ea"/>
                <a:cs typeface="+mn-cs"/>
              </a:rPr>
              <a:t> VÀO NGỮ CẢNH</a:t>
            </a:r>
            <a:r>
              <a:rPr lang="vi-VN" sz="1200" b="1" i="0" kern="1200">
                <a:solidFill>
                  <a:schemeClr val="tx1"/>
                </a:solidFill>
                <a:effectLst/>
                <a:latin typeface="+mn-lt"/>
                <a:ea typeface="+mn-ea"/>
                <a:cs typeface="+mn-cs"/>
              </a:rPr>
              <a:t>.</a:t>
            </a:r>
            <a:endParaRPr lang="en-US" sz="1200" b="1" i="0" kern="1200">
              <a:solidFill>
                <a:schemeClr val="tx1"/>
              </a:solidFill>
              <a:effectLst/>
              <a:latin typeface="+mn-lt"/>
              <a:ea typeface="+mn-ea"/>
              <a:cs typeface="+mn-cs"/>
            </a:endParaRPr>
          </a:p>
          <a:p>
            <a:endParaRPr lang="en-US" sz="1200" b="1"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a:t>VÍ</a:t>
            </a:r>
            <a:r>
              <a:rPr lang="en-US" b="1" baseline="0"/>
              <a:t> DỤ 1: </a:t>
            </a:r>
          </a:p>
          <a:p>
            <a:pPr marL="0" marR="0" indent="0" algn="l" defTabSz="914400" rtl="0" eaLnBrk="1" fontAlgn="auto" latinLnBrk="0" hangingPunct="1">
              <a:lnSpc>
                <a:spcPct val="100000"/>
              </a:lnSpc>
              <a:spcBef>
                <a:spcPts val="0"/>
              </a:spcBef>
              <a:spcAft>
                <a:spcPts val="0"/>
              </a:spcAft>
              <a:buClrTx/>
              <a:buSzTx/>
              <a:buFontTx/>
              <a:buNone/>
              <a:tabLst/>
              <a:defRPr/>
            </a:pPr>
            <a:r>
              <a:rPr lang="vi-VN"/>
              <a:t>Giả sử bạn muốn tạo một ứng dụng ngân hàng và bạn được yêu cầu thu thập tất cả thông tin về khách hàng của mình. </a:t>
            </a:r>
            <a:r>
              <a:rPr lang="en-US"/>
              <a:t>Giả</a:t>
            </a:r>
            <a:r>
              <a:rPr lang="en-US" baseline="0"/>
              <a:t> sử bạn thu </a:t>
            </a:r>
            <a:r>
              <a:rPr lang="vi-VN" baseline="0"/>
              <a:t>đượ</a:t>
            </a:r>
            <a:r>
              <a:rPr lang="en-US" baseline="0"/>
              <a:t>c các thông tin sau về KH. </a:t>
            </a:r>
            <a:r>
              <a:rPr lang="en-US" b="0" baseline="0"/>
              <a:t>Hãy c</a:t>
            </a:r>
            <a:r>
              <a:rPr lang="en-US" b="0"/>
              <a:t>họn những thông tin cần thiết từ các thông tin thu thập </a:t>
            </a:r>
            <a:r>
              <a:rPr lang="vi-VN" b="0"/>
              <a:t>đượ</a:t>
            </a:r>
            <a:r>
              <a:rPr lang="en-US" b="0"/>
              <a:t>c sau đây để xây dựng ứng dụng cho ngân hàng.</a:t>
            </a:r>
            <a:endParaRPr lang="en-US" b="0" baseline="0"/>
          </a:p>
          <a:p>
            <a:pPr marL="0" marR="0" indent="0" algn="l" defTabSz="914400" rtl="0" eaLnBrk="1" fontAlgn="auto" latinLnBrk="0" hangingPunct="1">
              <a:lnSpc>
                <a:spcPct val="100000"/>
              </a:lnSpc>
              <a:spcBef>
                <a:spcPts val="0"/>
              </a:spcBef>
              <a:spcAft>
                <a:spcPts val="0"/>
              </a:spcAft>
              <a:buClrTx/>
              <a:buSzTx/>
              <a:buFontTx/>
              <a:buNone/>
              <a:tabLst/>
              <a:defRPr/>
            </a:pPr>
            <a:r>
              <a:rPr lang="vi-VN" b="1"/>
              <a:t>TUY NHIÊN, CÁC THÔNG TIN </a:t>
            </a:r>
            <a:r>
              <a:rPr lang="en-US" b="1"/>
              <a:t>NÀY</a:t>
            </a:r>
            <a:r>
              <a:rPr lang="en-US" b="1" baseline="0"/>
              <a:t>  LẠI </a:t>
            </a:r>
            <a:r>
              <a:rPr lang="vi-VN" b="1"/>
              <a:t>CÓ THỂ ĐƯỢC SỬ DỤNG CHO MỘT LOẠT CÁC ỨNG DỤNG</a:t>
            </a:r>
            <a:r>
              <a:rPr lang="en-US" b="1"/>
              <a:t> KHÁC</a:t>
            </a:r>
            <a:r>
              <a:rPr lang="vi-VN" b="1"/>
              <a:t>. VÍ DỤ, CHO ỨNG DỤNG </a:t>
            </a:r>
            <a:r>
              <a:rPr lang="en-US" b="1"/>
              <a:t>“TÌM</a:t>
            </a:r>
            <a:r>
              <a:rPr lang="en-US" b="1" baseline="0"/>
              <a:t> BẠN BỐN PHƯƠNG”.</a:t>
            </a:r>
            <a:endParaRPr lang="en-US" b="1"/>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b="1"/>
              <a:t>VÍ</a:t>
            </a:r>
            <a:r>
              <a:rPr lang="en-US" b="1" baseline="0"/>
              <a:t> DỤ 2: </a:t>
            </a:r>
            <a:r>
              <a:rPr lang="en-US" sz="2000" b="1">
                <a:solidFill>
                  <a:srgbClr val="000099"/>
                </a:solidFill>
              </a:rPr>
              <a:t>PHÂN TÍCH THÔNG TIN CỦA 1 NGƯỜI:</a:t>
            </a:r>
          </a:p>
          <a:p>
            <a:pPr>
              <a:buFont typeface="Verdana" pitchFamily="34" charset="0"/>
              <a:buNone/>
            </a:pPr>
            <a:r>
              <a:rPr lang="en-US" sz="2000">
                <a:solidFill>
                  <a:srgbClr val="000099"/>
                </a:solidFill>
              </a:rPr>
              <a:t>- Trong ngữ cảnh trường học: </a:t>
            </a:r>
            <a:r>
              <a:rPr lang="en-US" sz="1600"/>
              <a:t>MSSV, Họ tên, Năm sinh, Lớp, Ngành</a:t>
            </a:r>
            <a:endParaRPr lang="en-US" sz="2000">
              <a:solidFill>
                <a:srgbClr val="000099"/>
              </a:solidFill>
            </a:endParaRPr>
          </a:p>
          <a:p>
            <a:pPr>
              <a:buFont typeface="Verdana" pitchFamily="34" charset="0"/>
              <a:buNone/>
            </a:pPr>
            <a:r>
              <a:rPr lang="en-US" sz="2000">
                <a:solidFill>
                  <a:srgbClr val="000099"/>
                </a:solidFill>
              </a:rPr>
              <a:t>- Trong ngữ cảnh cuộc thi hoa hậu: Mã</a:t>
            </a:r>
            <a:r>
              <a:rPr lang="en-US" sz="2000" baseline="0">
                <a:solidFill>
                  <a:srgbClr val="000099"/>
                </a:solidFill>
              </a:rPr>
              <a:t> số, Họ tên, Năm sinh, Trình độ, Sở thích, Chiều cao, Cân nặng, Số đo vòng 1,2,3</a:t>
            </a:r>
          </a:p>
          <a:p>
            <a:pPr>
              <a:buFont typeface="Verdana" pitchFamily="34" charset="0"/>
              <a:buNone/>
            </a:pPr>
            <a:endParaRPr lang="en-US" sz="1200" b="1" i="0" kern="1200">
              <a:solidFill>
                <a:schemeClr val="tx1"/>
              </a:solidFill>
              <a:effectLst/>
              <a:latin typeface="+mn-lt"/>
              <a:ea typeface="+mn-ea"/>
              <a:cs typeface="+mn-cs"/>
            </a:endParaRPr>
          </a:p>
          <a:p>
            <a:pPr>
              <a:buFont typeface="Verdana" pitchFamily="34" charset="0"/>
              <a:buNone/>
            </a:pPr>
            <a:r>
              <a:rPr lang="en-US" sz="1200" b="1" i="0" kern="1200">
                <a:solidFill>
                  <a:schemeClr val="tx1"/>
                </a:solidFill>
                <a:effectLst/>
                <a:latin typeface="+mn-lt"/>
                <a:ea typeface="+mn-ea"/>
                <a:cs typeface="+mn-cs"/>
              </a:rPr>
              <a:t>VÍ</a:t>
            </a:r>
            <a:r>
              <a:rPr lang="en-US" sz="1200" b="1" i="0" kern="1200" baseline="0">
                <a:solidFill>
                  <a:schemeClr val="tx1"/>
                </a:solidFill>
                <a:effectLst/>
                <a:latin typeface="+mn-lt"/>
                <a:ea typeface="+mn-ea"/>
                <a:cs typeface="+mn-cs"/>
              </a:rPr>
              <a:t> DỤ 3: </a:t>
            </a:r>
            <a:r>
              <a:rPr lang="en-US" sz="1200" b="1" i="0" kern="1200">
                <a:solidFill>
                  <a:schemeClr val="tx1"/>
                </a:solidFill>
                <a:effectLst/>
                <a:latin typeface="+mn-lt"/>
                <a:ea typeface="+mn-ea"/>
                <a:cs typeface="+mn-cs"/>
              </a:rPr>
              <a:t>HOẠT</a:t>
            </a:r>
            <a:r>
              <a:rPr lang="en-US" sz="1200" b="1" i="0" kern="1200" baseline="0">
                <a:solidFill>
                  <a:schemeClr val="tx1"/>
                </a:solidFill>
                <a:effectLst/>
                <a:latin typeface="+mn-lt"/>
                <a:ea typeface="+mn-ea"/>
                <a:cs typeface="+mn-cs"/>
              </a:rPr>
              <a:t> ĐỘNG</a:t>
            </a:r>
          </a:p>
          <a:p>
            <a:r>
              <a:rPr lang="en-US" sz="1200" b="0" i="0" kern="1200" baseline="0">
                <a:solidFill>
                  <a:schemeClr val="tx1"/>
                </a:solidFill>
                <a:effectLst/>
                <a:latin typeface="+mn-lt"/>
                <a:ea typeface="+mn-ea"/>
                <a:cs typeface="+mn-cs"/>
              </a:rPr>
              <a:t>Bạn và bạn của bạn đổi nhà cho nhau trong 1 tuần. Hãy list ra 3 thứ cần thiết về nhà của bạn mà bạn muốn cho bạn của bạn biết. Sau đó list ra 3 thứ chi tiết trong nhà mà bạn thấy không cần thiết để nói.</a:t>
            </a:r>
          </a:p>
          <a:p>
            <a:r>
              <a:rPr lang="en-US" sz="1200" b="0" i="0" kern="1200" baseline="0">
                <a:solidFill>
                  <a:schemeClr val="tx1"/>
                </a:solidFill>
                <a:effectLst/>
                <a:latin typeface="+mn-lt"/>
                <a:ea typeface="+mn-ea"/>
                <a:cs typeface="+mn-cs"/>
              </a:rPr>
              <a:t>Feedback: </a:t>
            </a:r>
          </a:p>
          <a:p>
            <a:r>
              <a:rPr lang="en-US" sz="1200" b="0" i="0" kern="1200" baseline="0">
                <a:solidFill>
                  <a:schemeClr val="tx1"/>
                </a:solidFill>
                <a:effectLst/>
                <a:latin typeface="+mn-lt"/>
                <a:ea typeface="+mn-ea"/>
                <a:cs typeface="+mn-cs"/>
              </a:rPr>
              <a:t>Có thể 3 thứ cần: </a:t>
            </a:r>
            <a:r>
              <a:rPr lang="en-US" sz="1200" b="1" i="0" kern="1200" baseline="0">
                <a:solidFill>
                  <a:schemeClr val="tx1"/>
                </a:solidFill>
                <a:effectLst/>
                <a:latin typeface="+mn-lt"/>
                <a:ea typeface="+mn-ea"/>
                <a:cs typeface="+mn-cs"/>
              </a:rPr>
              <a:t>địa chỉ nhà, ds các phòng và công năng (vd/ số phòng ngủ), cách mở cửa vào nhà (chìa khóa hoặc password), cách tắt chuông báo động, màu cổng,…</a:t>
            </a:r>
          </a:p>
          <a:p>
            <a:r>
              <a:rPr lang="en-US" sz="1200" b="0" i="0" kern="1200" baseline="0">
                <a:solidFill>
                  <a:schemeClr val="tx1"/>
                </a:solidFill>
                <a:effectLst/>
                <a:latin typeface="+mn-lt"/>
                <a:ea typeface="+mn-ea"/>
                <a:cs typeface="+mn-cs"/>
              </a:rPr>
              <a:t>Ko cần nói chi tiết ko cần thiết: vd/ màu tường, chất liệu cửa, số lượng TV, vị trí để tủ lạnh, công tắc đèn chỗ nào, quạt chỗ nào… tránh làm quá tải thông tin.</a:t>
            </a:r>
            <a:endParaRPr lang="vi-VN" sz="1200" b="1"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a:solidFill>
                <a:srgbClr val="000099"/>
              </a:solidFill>
            </a:endParaRPr>
          </a:p>
          <a:p>
            <a:endParaRPr lang="en-US" sz="1200" b="0" i="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044BD98-DC88-4403-A9D3-CB5202450553}" type="slidenum">
              <a:rPr lang="en-US" smtClean="0"/>
              <a:t>25</a:t>
            </a:fld>
            <a:endParaRPr lang="en-US" dirty="0"/>
          </a:p>
        </p:txBody>
      </p:sp>
    </p:spTree>
    <p:extLst>
      <p:ext uri="{BB962C8B-B14F-4D97-AF65-F5344CB8AC3E}">
        <p14:creationId xmlns:p14="http://schemas.microsoft.com/office/powerpoint/2010/main" val="3369996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Thứ</a:t>
            </a:r>
            <a:r>
              <a:rPr lang="en-US" sz="1200" b="0" i="0" kern="1200" baseline="0">
                <a:solidFill>
                  <a:schemeClr val="tx1"/>
                </a:solidFill>
                <a:effectLst/>
                <a:latin typeface="+mn-lt"/>
                <a:ea typeface="+mn-ea"/>
                <a:cs typeface="+mn-cs"/>
              </a:rPr>
              <a:t> hai (thêm)</a:t>
            </a:r>
          </a:p>
          <a:p>
            <a:r>
              <a:rPr lang="vi-VN" sz="1200" b="0" i="1" kern="1200">
                <a:solidFill>
                  <a:schemeClr val="tx1"/>
                </a:solidFill>
                <a:effectLst/>
                <a:latin typeface="+mn-lt"/>
                <a:ea typeface="+mn-ea"/>
                <a:cs typeface="+mn-cs"/>
              </a:rPr>
              <a:t>Trừu tượng</a:t>
            </a:r>
            <a:r>
              <a:rPr lang="vi-VN" sz="1200" b="0" i="0" kern="1200">
                <a:solidFill>
                  <a:schemeClr val="tx1"/>
                </a:solidFill>
                <a:effectLst/>
                <a:latin typeface="+mn-lt"/>
                <a:ea typeface="+mn-ea"/>
                <a:cs typeface="+mn-cs"/>
              </a:rPr>
              <a:t> trong thực tế còn có thể hiểu là cái gì đó </a:t>
            </a:r>
            <a:r>
              <a:rPr lang="vi-VN" sz="1200" b="0" i="1" kern="1200">
                <a:solidFill>
                  <a:schemeClr val="tx1"/>
                </a:solidFill>
                <a:effectLst/>
                <a:latin typeface="+mn-lt"/>
                <a:ea typeface="+mn-ea"/>
                <a:cs typeface="+mn-cs"/>
              </a:rPr>
              <a:t>không có thực</a:t>
            </a:r>
            <a:r>
              <a:rPr lang="vi-VN" sz="1200" b="0" i="0" kern="1200">
                <a:solidFill>
                  <a:schemeClr val="tx1"/>
                </a:solidFill>
                <a:effectLst/>
                <a:latin typeface="+mn-lt"/>
                <a:ea typeface="+mn-ea"/>
                <a:cs typeface="+mn-cs"/>
              </a:rPr>
              <a:t>.</a:t>
            </a:r>
            <a:r>
              <a:rPr lang="en-US" sz="1200" b="0" i="0" kern="1200">
                <a:solidFill>
                  <a:schemeClr val="tx1"/>
                </a:solidFill>
                <a:effectLst/>
                <a:latin typeface="+mn-lt"/>
                <a:ea typeface="+mn-ea"/>
                <a:cs typeface="+mn-cs"/>
              </a:rPr>
              <a:t> </a:t>
            </a:r>
            <a:r>
              <a:rPr lang="vi-VN"/>
              <a:t>Đặc tính này được thể hiện trong </a:t>
            </a:r>
            <a:r>
              <a:rPr lang="en-US"/>
              <a:t>khái niệm </a:t>
            </a:r>
            <a:r>
              <a:rPr lang="vi-VN"/>
              <a:t>abstract class</a:t>
            </a:r>
            <a:r>
              <a:rPr lang="en-US"/>
              <a:t> và</a:t>
            </a:r>
            <a:r>
              <a:rPr lang="en-US" baseline="0"/>
              <a:t> interface</a:t>
            </a:r>
            <a:r>
              <a:rPr lang="en-US"/>
              <a:t>. </a:t>
            </a:r>
            <a:r>
              <a:rPr lang="en-US" b="1"/>
              <a:t>VẬY</a:t>
            </a:r>
            <a:r>
              <a:rPr lang="en-US" b="1" baseline="0"/>
              <a:t> LỚP TRỪU TƯỢNG CÓ TỒN TẠI KHÔNG?</a:t>
            </a:r>
            <a:endParaRPr lang="vi-VN" sz="1200" b="1"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Lớp</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trừu tượng vẫn có tồn tại, vẫn là một lớp. Nhưng nó trừu tượng ở chỗ, nó </a:t>
            </a:r>
            <a:r>
              <a:rPr lang="vi-VN" sz="1200" b="1" i="0" kern="1200">
                <a:solidFill>
                  <a:schemeClr val="tx1"/>
                </a:solidFill>
                <a:effectLst/>
                <a:latin typeface="+mn-lt"/>
                <a:ea typeface="+mn-ea"/>
                <a:cs typeface="+mn-cs"/>
              </a:rPr>
              <a:t>KHÔNG THỂ ĐƯỢC DÙNG ĐỂ TẠO RA CÁC ĐỐI TƯỢNG NHƯ NHỮNG LỚP BÌNH THƯỜNG KHÁC</a:t>
            </a:r>
            <a:r>
              <a:rPr lang="vi-VN" sz="1200" b="0" i="0" kern="1200">
                <a:solidFill>
                  <a:schemeClr val="tx1"/>
                </a:solidFill>
                <a:effectLst/>
                <a:latin typeface="+mn-lt"/>
                <a:ea typeface="+mn-ea"/>
                <a:cs typeface="+mn-cs"/>
              </a:rPr>
              <a:t>. LỚP TRỪU TƯỢNG </a:t>
            </a:r>
            <a:r>
              <a:rPr lang="vi-VN" sz="1200" b="1" i="0" kern="1200">
                <a:solidFill>
                  <a:schemeClr val="tx1"/>
                </a:solidFill>
                <a:effectLst/>
                <a:latin typeface="+mn-lt"/>
                <a:ea typeface="+mn-ea"/>
                <a:cs typeface="+mn-cs"/>
              </a:rPr>
              <a:t>CHỈ LÀ MỘT CÁI SƯỜN, ĐỂ MÀ BẠN CÓ THỂ TẠO RA CÁC LỚP CON CỦA NÓ DỰA VÀO SỰ RÀNG BUỘC TỪ CÁI SƯỜN NÀY</a:t>
            </a:r>
            <a:r>
              <a:rPr lang="vi-VN" sz="1200" b="0" i="0" kern="1200">
                <a:solidFill>
                  <a:schemeClr val="tx1"/>
                </a:solidFill>
                <a:effectLst/>
                <a:latin typeface="+mn-lt"/>
                <a:ea typeface="+mn-ea"/>
                <a:cs typeface="+mn-cs"/>
              </a:rPr>
              <a:t>.</a:t>
            </a:r>
          </a:p>
          <a:p>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Một ví dụ, ta có 3 hình sau: hình chữ nhật, hình </a:t>
            </a:r>
            <a:r>
              <a:rPr lang="en-US" sz="1200" b="0" i="0" kern="1200">
                <a:solidFill>
                  <a:schemeClr val="tx1"/>
                </a:solidFill>
                <a:effectLst/>
                <a:latin typeface="+mn-lt"/>
                <a:ea typeface="+mn-ea"/>
                <a:cs typeface="+mn-cs"/>
              </a:rPr>
              <a:t>tròn</a:t>
            </a:r>
            <a:r>
              <a:rPr lang="vi-VN" sz="1200" b="0" i="0" kern="1200">
                <a:solidFill>
                  <a:schemeClr val="tx1"/>
                </a:solidFill>
                <a:effectLst/>
                <a:latin typeface="+mn-lt"/>
                <a:ea typeface="+mn-ea"/>
                <a:cs typeface="+mn-cs"/>
              </a:rPr>
              <a:t>, hình tam giác, cả 3 đều có diện tích nhưng công thức tính của chúng hoàn toàn khác nhau. Như vậy trong OOP, ta sẽ có 1 lớp trừu tượng là hình học (class Hinh), trong class này có phương tính tính</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diện tích nhưng không ghi công thức tính (trừu tượng là đây). Ta sẽ hiện th</a:t>
            </a:r>
            <a:r>
              <a:rPr lang="en-US" sz="1200" b="0" i="0" kern="1200">
                <a:solidFill>
                  <a:schemeClr val="tx1"/>
                </a:solidFill>
                <a:effectLst/>
                <a:latin typeface="+mn-lt"/>
                <a:ea typeface="+mn-ea"/>
                <a:cs typeface="+mn-cs"/>
              </a:rPr>
              <a:t>ự</a:t>
            </a:r>
            <a:r>
              <a:rPr lang="vi-VN" sz="1200" b="0" i="0" kern="1200">
                <a:solidFill>
                  <a:schemeClr val="tx1"/>
                </a:solidFill>
                <a:effectLst/>
                <a:latin typeface="+mn-lt"/>
                <a:ea typeface="+mn-ea"/>
                <a:cs typeface="+mn-cs"/>
              </a:rPr>
              <a:t>c 3 hình trên (tức kế thừa từ lớp hình) và viết các công thức tính tương ứng cho mỗi hình.</a:t>
            </a:r>
            <a:endParaRPr lang="en-US" sz="1200" b="0" i="0" kern="1200">
              <a:solidFill>
                <a:schemeClr val="tx1"/>
              </a:solidFill>
              <a:effectLst/>
              <a:latin typeface="+mn-lt"/>
              <a:ea typeface="+mn-ea"/>
              <a:cs typeface="+mn-cs"/>
            </a:endParaRPr>
          </a:p>
          <a:p>
            <a:endParaRPr lang="en-US" sz="1200" b="0" i="1"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SẼ</a:t>
            </a:r>
            <a:r>
              <a:rPr lang="en-US" sz="1200" b="1" i="0" kern="1200" baseline="0">
                <a:solidFill>
                  <a:schemeClr val="tx1"/>
                </a:solidFill>
                <a:effectLst/>
                <a:latin typeface="+mn-lt"/>
                <a:ea typeface="+mn-ea"/>
                <a:cs typeface="+mn-cs"/>
              </a:rPr>
              <a:t> </a:t>
            </a:r>
            <a:r>
              <a:rPr lang="vi-VN" sz="1200" b="1" i="0" kern="1200" baseline="0">
                <a:solidFill>
                  <a:schemeClr val="tx1"/>
                </a:solidFill>
                <a:effectLst/>
                <a:latin typeface="+mn-lt"/>
                <a:ea typeface="+mn-ea"/>
                <a:cs typeface="+mn-cs"/>
              </a:rPr>
              <a:t>ĐƯỢ</a:t>
            </a:r>
            <a:r>
              <a:rPr lang="en-US" sz="1200" b="1" i="0" kern="1200" baseline="0">
                <a:solidFill>
                  <a:schemeClr val="tx1"/>
                </a:solidFill>
                <a:effectLst/>
                <a:latin typeface="+mn-lt"/>
                <a:ea typeface="+mn-ea"/>
                <a:cs typeface="+mn-cs"/>
              </a:rPr>
              <a:t>C NHẮC LẠI Ở BÀI KẾ THỪA</a:t>
            </a:r>
            <a:endParaRPr lang="en-US" sz="1200" b="1"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044BD98-DC88-4403-A9D3-CB5202450553}" type="slidenum">
              <a:rPr lang="en-US" smtClean="0"/>
              <a:t>26</a:t>
            </a:fld>
            <a:endParaRPr lang="en-US" dirty="0"/>
          </a:p>
        </p:txBody>
      </p:sp>
    </p:spTree>
    <p:extLst>
      <p:ext uri="{BB962C8B-B14F-4D97-AF65-F5344CB8AC3E}">
        <p14:creationId xmlns:p14="http://schemas.microsoft.com/office/powerpoint/2010/main" val="693836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Tivi: mạch điện, CPU, </a:t>
            </a:r>
            <a:r>
              <a:rPr lang="vi-VN" sz="1200" b="0" i="0" kern="1200">
                <a:solidFill>
                  <a:schemeClr val="tx1"/>
                </a:solidFill>
                <a:effectLst/>
                <a:latin typeface="+mn-lt"/>
                <a:ea typeface="+mn-ea"/>
                <a:cs typeface="+mn-cs"/>
              </a:rPr>
              <a:t>bộ </a:t>
            </a:r>
            <a:r>
              <a:rPr lang="en-US" sz="1200" b="0" i="0" kern="1200">
                <a:solidFill>
                  <a:schemeClr val="tx1"/>
                </a:solidFill>
                <a:effectLst/>
                <a:latin typeface="+mn-lt"/>
                <a:ea typeface="+mn-ea"/>
                <a:cs typeface="+mn-cs"/>
              </a:rPr>
              <a:t>chuyển</a:t>
            </a:r>
            <a:r>
              <a:rPr lang="en-US" sz="1200" b="0" i="0" kern="1200" baseline="0">
                <a:solidFill>
                  <a:schemeClr val="tx1"/>
                </a:solidFill>
                <a:effectLst/>
                <a:latin typeface="+mn-lt"/>
                <a:ea typeface="+mn-ea"/>
                <a:cs typeface="+mn-cs"/>
              </a:rPr>
              <a:t> mạch</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bộ</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mạch giải m</a:t>
            </a:r>
            <a:r>
              <a:rPr lang="en-US" sz="1200" b="0" i="0" kern="1200">
                <a:solidFill>
                  <a:schemeClr val="tx1"/>
                </a:solidFill>
                <a:effectLst/>
                <a:latin typeface="+mn-lt"/>
                <a:ea typeface="+mn-ea"/>
                <a:cs typeface="+mn-cs"/>
              </a:rPr>
              <a:t>ã tín</a:t>
            </a:r>
            <a:r>
              <a:rPr lang="en-US" sz="1200" b="0" i="0" kern="1200" baseline="0">
                <a:solidFill>
                  <a:schemeClr val="tx1"/>
                </a:solidFill>
                <a:effectLst/>
                <a:latin typeface="+mn-lt"/>
                <a:ea typeface="+mn-ea"/>
                <a:cs typeface="+mn-cs"/>
              </a:rPr>
              <a:t> hiệu video</a:t>
            </a:r>
            <a:r>
              <a:rPr lang="en-US" sz="1200" b="0" i="0" kern="1200">
                <a:solidFill>
                  <a:schemeClr val="tx1"/>
                </a:solidFill>
                <a:effectLst/>
                <a:latin typeface="+mn-lt"/>
                <a:ea typeface="+mn-ea"/>
                <a:cs typeface="+mn-cs"/>
              </a:rPr>
              <a:t>, </a:t>
            </a:r>
            <a:r>
              <a:rPr lang="en-US" sz="1200" b="0" i="0" kern="1200" baseline="0">
                <a:solidFill>
                  <a:schemeClr val="tx1"/>
                </a:solidFill>
                <a:effectLst/>
                <a:latin typeface="+mn-lt"/>
                <a:ea typeface="+mn-ea"/>
                <a:cs typeface="+mn-cs"/>
              </a:rPr>
              <a:t>đèn,...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Máy giặt: động cơ, van cấp nước, van xả nước, các bo mạch, phao áp lực, phao báo mực nước...</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a:solidFill>
                  <a:schemeClr val="tx1"/>
                </a:solidFill>
                <a:effectLst/>
                <a:latin typeface="+mn-lt"/>
                <a:ea typeface="+mn-ea"/>
                <a:cs typeface="+mn-cs"/>
              </a:rPr>
              <a:t>Người dùng ko cần biết chi tiết kỹ thuật bên trong, vd/ ko cần biết công tắc đèn và dây nối với nhau ra sao nhưng ngta vẫn biết cách tắt mở đèn trong nhà mình và cả nhà mới vào lần đầu.</a:t>
            </a:r>
            <a:endParaRPr lang="en-US" sz="1200" b="1"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044BD98-DC88-4403-A9D3-CB5202450553}" type="slidenum">
              <a:rPr lang="en-US" smtClean="0"/>
              <a:t>27</a:t>
            </a:fld>
            <a:endParaRPr lang="en-US" dirty="0"/>
          </a:p>
        </p:txBody>
      </p:sp>
    </p:spTree>
    <p:extLst>
      <p:ext uri="{BB962C8B-B14F-4D97-AF65-F5344CB8AC3E}">
        <p14:creationId xmlns:p14="http://schemas.microsoft.com/office/powerpoint/2010/main" val="2409018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ĐIỂM NÀY KHÁC VỚI POP </a:t>
            </a:r>
            <a:r>
              <a:rPr lang="en-US" b="1" dirty="0">
                <a:sym typeface="Wingdings" panose="05000000000000000000" pitchFamily="2" charset="2"/>
              </a:rPr>
              <a:t> demo </a:t>
            </a:r>
            <a:r>
              <a:rPr lang="en-US" b="1" dirty="0" err="1">
                <a:sym typeface="Wingdings" panose="05000000000000000000" pitchFamily="2" charset="2"/>
              </a:rPr>
              <a:t>gán</a:t>
            </a:r>
            <a:r>
              <a:rPr lang="en-US" b="1" dirty="0">
                <a:sym typeface="Wingdings" panose="05000000000000000000" pitchFamily="2" charset="2"/>
              </a:rPr>
              <a:t> </a:t>
            </a:r>
            <a:r>
              <a:rPr lang="en-US" b="1" dirty="0" err="1">
                <a:sym typeface="Wingdings" panose="05000000000000000000" pitchFamily="2" charset="2"/>
              </a:rPr>
              <a:t>giá</a:t>
            </a:r>
            <a:r>
              <a:rPr lang="en-US" b="1" dirty="0">
                <a:sym typeface="Wingdings" panose="05000000000000000000" pitchFamily="2" charset="2"/>
              </a:rPr>
              <a:t> </a:t>
            </a:r>
            <a:r>
              <a:rPr lang="en-US" b="1" dirty="0" err="1">
                <a:sym typeface="Wingdings" panose="05000000000000000000" pitchFamily="2" charset="2"/>
              </a:rPr>
              <a:t>trị</a:t>
            </a:r>
            <a:r>
              <a:rPr lang="en-US" b="1" dirty="0">
                <a:sym typeface="Wingdings" panose="05000000000000000000" pitchFamily="2" charset="2"/>
              </a:rPr>
              <a:t> </a:t>
            </a:r>
            <a:r>
              <a:rPr lang="en-US" b="1" dirty="0" err="1">
                <a:sym typeface="Wingdings" panose="05000000000000000000" pitchFamily="2" charset="2"/>
              </a:rPr>
              <a:t>bằng</a:t>
            </a:r>
            <a:r>
              <a:rPr lang="en-US" b="1" dirty="0">
                <a:sym typeface="Wingdings" panose="05000000000000000000" pitchFamily="2" charset="2"/>
              </a:rPr>
              <a:t> </a:t>
            </a:r>
            <a:r>
              <a:rPr lang="en-US" b="1" dirty="0" err="1">
                <a:sym typeface="Wingdings" panose="05000000000000000000" pitchFamily="2" charset="2"/>
              </a:rPr>
              <a:t>cả</a:t>
            </a:r>
            <a:r>
              <a:rPr lang="en-US" b="1" dirty="0">
                <a:sym typeface="Wingdings" panose="05000000000000000000" pitchFamily="2" charset="2"/>
              </a:rPr>
              <a:t> 2 </a:t>
            </a:r>
            <a:r>
              <a:rPr lang="en-US" b="1" dirty="0" err="1">
                <a:sym typeface="Wingdings" panose="05000000000000000000" pitchFamily="2" charset="2"/>
              </a:rPr>
              <a:t>kỹ</a:t>
            </a:r>
            <a:r>
              <a:rPr lang="en-US" b="1" dirty="0">
                <a:sym typeface="Wingdings" panose="05000000000000000000" pitchFamily="2" charset="2"/>
              </a:rPr>
              <a:t> </a:t>
            </a:r>
            <a:r>
              <a:rPr lang="en-US" b="1" dirty="0" err="1">
                <a:sym typeface="Wingdings" panose="05000000000000000000" pitchFamily="2" charset="2"/>
              </a:rPr>
              <a:t>thuật</a:t>
            </a:r>
            <a:r>
              <a:rPr lang="en-US" b="1" dirty="0">
                <a:sym typeface="Wingdings" panose="05000000000000000000" pitchFamily="2" charset="2"/>
              </a:rPr>
              <a:t> POP </a:t>
            </a:r>
            <a:r>
              <a:rPr lang="en-US" b="1" dirty="0" err="1">
                <a:sym typeface="Wingdings" panose="05000000000000000000" pitchFamily="2" charset="2"/>
              </a:rPr>
              <a:t>và</a:t>
            </a:r>
            <a:r>
              <a:rPr lang="en-US" b="1" dirty="0">
                <a:sym typeface="Wingdings" panose="05000000000000000000" pitchFamily="2" charset="2"/>
              </a:rPr>
              <a:t> OOP </a:t>
            </a:r>
            <a:r>
              <a:rPr lang="en-US" b="1" dirty="0" err="1">
                <a:sym typeface="Wingdings" panose="05000000000000000000" pitchFamily="2" charset="2"/>
              </a:rPr>
              <a:t>dùng</a:t>
            </a:r>
            <a:r>
              <a:rPr lang="en-US" b="1" dirty="0">
                <a:sym typeface="Wingdings" panose="05000000000000000000" pitchFamily="2" charset="2"/>
              </a:rPr>
              <a:t> java + demo </a:t>
            </a:r>
            <a:r>
              <a:rPr lang="en-US" b="1" dirty="0" err="1">
                <a:sym typeface="Wingdings" panose="05000000000000000000" pitchFamily="2" charset="2"/>
              </a:rPr>
              <a:t>kiểm</a:t>
            </a:r>
            <a:r>
              <a:rPr lang="en-US" b="1" dirty="0">
                <a:sym typeface="Wingdings" panose="05000000000000000000" pitchFamily="2" charset="2"/>
              </a:rPr>
              <a:t> </a:t>
            </a:r>
            <a:r>
              <a:rPr lang="en-US" b="1" dirty="0" err="1">
                <a:sym typeface="Wingdings" panose="05000000000000000000" pitchFamily="2" charset="2"/>
              </a:rPr>
              <a:t>tra</a:t>
            </a:r>
            <a:r>
              <a:rPr lang="en-US" b="1" dirty="0">
                <a:sym typeface="Wingdings" panose="05000000000000000000" pitchFamily="2" charset="2"/>
              </a:rPr>
              <a:t> </a:t>
            </a:r>
            <a:r>
              <a:rPr lang="en-US" b="1" dirty="0" err="1">
                <a:sym typeface="Wingdings" panose="05000000000000000000" pitchFamily="2" charset="2"/>
              </a:rPr>
              <a:t>giá</a:t>
            </a:r>
            <a:r>
              <a:rPr lang="en-US" b="1" dirty="0">
                <a:sym typeface="Wingdings" panose="05000000000000000000" pitchFamily="2" charset="2"/>
              </a:rPr>
              <a:t> </a:t>
            </a:r>
            <a:r>
              <a:rPr lang="en-US" b="1" dirty="0" err="1">
                <a:sym typeface="Wingdings" panose="05000000000000000000" pitchFamily="2" charset="2"/>
              </a:rPr>
              <a:t>trị</a:t>
            </a:r>
            <a:r>
              <a:rPr lang="en-US" b="1" dirty="0">
                <a:sym typeface="Wingdings" panose="05000000000000000000" pitchFamily="2" charset="2"/>
              </a:rPr>
              <a:t> </a:t>
            </a:r>
            <a:r>
              <a:rPr lang="en-US" b="1" dirty="0" err="1">
                <a:sym typeface="Wingdings" panose="05000000000000000000" pitchFamily="2" charset="2"/>
              </a:rPr>
              <a:t>muốn</a:t>
            </a:r>
            <a:r>
              <a:rPr lang="en-US" b="1" dirty="0">
                <a:sym typeface="Wingdings" panose="05000000000000000000" pitchFamily="2" charset="2"/>
              </a:rPr>
              <a:t> </a:t>
            </a:r>
            <a:r>
              <a:rPr lang="en-US" b="1" dirty="0" err="1">
                <a:sym typeface="Wingdings" panose="05000000000000000000" pitchFamily="2" charset="2"/>
              </a:rPr>
              <a:t>gán</a:t>
            </a:r>
            <a:r>
              <a:rPr lang="en-US" b="1" dirty="0">
                <a:sym typeface="Wingdings" panose="05000000000000000000" pitchFamily="2" charset="2"/>
              </a:rPr>
              <a:t> &lt;0.</a:t>
            </a:r>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SẼ</a:t>
            </a:r>
            <a:r>
              <a:rPr lang="en-US" b="1" baseline="0" dirty="0"/>
              <a:t> NHẮC LẠI Ở PHẦN XÂY DỰNG LỚP (CHƯƠNG 3)</a:t>
            </a:r>
          </a:p>
        </p:txBody>
      </p:sp>
      <p:sp>
        <p:nvSpPr>
          <p:cNvPr id="4" name="Slide Number Placeholder 3"/>
          <p:cNvSpPr>
            <a:spLocks noGrp="1"/>
          </p:cNvSpPr>
          <p:nvPr>
            <p:ph type="sldNum" sz="quarter" idx="10"/>
          </p:nvPr>
        </p:nvSpPr>
        <p:spPr/>
        <p:txBody>
          <a:bodyPr/>
          <a:lstStyle/>
          <a:p>
            <a:fld id="{8044BD98-DC88-4403-A9D3-CB5202450553}" type="slidenum">
              <a:rPr lang="en-US" smtClean="0"/>
              <a:t>28</a:t>
            </a:fld>
            <a:endParaRPr lang="en-US" dirty="0"/>
          </a:p>
        </p:txBody>
      </p:sp>
    </p:spTree>
    <p:extLst>
      <p:ext uri="{BB962C8B-B14F-4D97-AF65-F5344CB8AC3E}">
        <p14:creationId xmlns:p14="http://schemas.microsoft.com/office/powerpoint/2010/main" val="346607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10"/>
          </p:nvPr>
        </p:nvSpPr>
        <p:spPr/>
        <p:txBody>
          <a:bodyPr/>
          <a:lstStyle/>
          <a:p>
            <a:fld id="{8044BD98-DC88-4403-A9D3-CB5202450553}" type="slidenum">
              <a:rPr lang="en-US" smtClean="0"/>
              <a:t>29</a:t>
            </a:fld>
            <a:endParaRPr lang="en-US" dirty="0"/>
          </a:p>
        </p:txBody>
      </p:sp>
    </p:spTree>
    <p:extLst>
      <p:ext uri="{BB962C8B-B14F-4D97-AF65-F5344CB8AC3E}">
        <p14:creationId xmlns:p14="http://schemas.microsoft.com/office/powerpoint/2010/main" val="391758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itchFamily="2" charset="2"/>
              <a:buNone/>
            </a:pPr>
            <a:r>
              <a:rPr lang="en-US" sz="1200" b="0" dirty="0" err="1"/>
              <a:t>Lớp</a:t>
            </a:r>
            <a:r>
              <a:rPr lang="en-US" sz="1200" b="0" dirty="0"/>
              <a:t>  con  </a:t>
            </a:r>
            <a:r>
              <a:rPr lang="en-US" sz="1200" b="0" dirty="0" err="1"/>
              <a:t>có</a:t>
            </a:r>
            <a:r>
              <a:rPr lang="en-US" sz="1200" b="0" dirty="0"/>
              <a:t>  </a:t>
            </a:r>
            <a:r>
              <a:rPr lang="en-US" sz="1200" b="0" dirty="0" err="1"/>
              <a:t>khả</a:t>
            </a:r>
            <a:r>
              <a:rPr lang="en-US" sz="1200" b="0" dirty="0"/>
              <a:t>  </a:t>
            </a:r>
            <a:r>
              <a:rPr lang="en-US" sz="1200" b="0" dirty="0" err="1"/>
              <a:t>năng</a:t>
            </a:r>
            <a:r>
              <a:rPr lang="en-US" sz="1200" b="0" dirty="0"/>
              <a:t> </a:t>
            </a:r>
            <a:r>
              <a:rPr lang="en-US" sz="1200" b="0" dirty="0" err="1"/>
              <a:t>bổ</a:t>
            </a:r>
            <a:r>
              <a:rPr lang="en-US" sz="1200" b="0" dirty="0"/>
              <a:t>  sung,  </a:t>
            </a:r>
            <a:r>
              <a:rPr lang="en-US" sz="1200" b="0" dirty="0" err="1"/>
              <a:t>mở</a:t>
            </a:r>
            <a:r>
              <a:rPr lang="en-US" sz="1200" b="0" dirty="0"/>
              <a:t>  </a:t>
            </a:r>
            <a:r>
              <a:rPr lang="en-US" sz="1200" b="0" dirty="0" err="1"/>
              <a:t>rộng</a:t>
            </a:r>
            <a:r>
              <a:rPr lang="en-US" sz="1200" b="0" dirty="0"/>
              <a:t> </a:t>
            </a:r>
            <a:r>
              <a:rPr lang="en-US" sz="1200" b="0" dirty="0" err="1"/>
              <a:t>những</a:t>
            </a:r>
            <a:r>
              <a:rPr lang="en-US" sz="1200" b="0" dirty="0"/>
              <a:t>  </a:t>
            </a:r>
            <a:r>
              <a:rPr lang="en-US" sz="1200" b="0" dirty="0" err="1"/>
              <a:t>tính</a:t>
            </a:r>
            <a:r>
              <a:rPr lang="en-US" sz="1200" b="0" dirty="0"/>
              <a:t>  </a:t>
            </a:r>
            <a:r>
              <a:rPr lang="en-US" sz="1200" b="0" dirty="0" err="1"/>
              <a:t>năng</a:t>
            </a:r>
            <a:r>
              <a:rPr lang="en-US" sz="1200" b="0" dirty="0"/>
              <a:t> </a:t>
            </a:r>
            <a:r>
              <a:rPr lang="en-US" sz="1200" b="0" dirty="0" err="1"/>
              <a:t>mới</a:t>
            </a:r>
            <a:r>
              <a:rPr lang="en-US" sz="1200" b="0" dirty="0"/>
              <a:t> </a:t>
            </a:r>
            <a:r>
              <a:rPr lang="en-US" sz="1200" b="0" dirty="0" err="1"/>
              <a:t>dựa</a:t>
            </a:r>
            <a:r>
              <a:rPr lang="en-US" sz="1200" b="0" dirty="0"/>
              <a:t> </a:t>
            </a:r>
            <a:r>
              <a:rPr lang="en-US" sz="1200" b="0" dirty="0" err="1"/>
              <a:t>trên</a:t>
            </a:r>
            <a:r>
              <a:rPr lang="en-US" sz="1200" b="0" dirty="0"/>
              <a:t> </a:t>
            </a:r>
            <a:r>
              <a:rPr lang="en-US" sz="1200" b="0" dirty="0" err="1"/>
              <a:t>những</a:t>
            </a:r>
            <a:r>
              <a:rPr lang="en-US" sz="1200" b="0" dirty="0"/>
              <a:t> </a:t>
            </a:r>
            <a:r>
              <a:rPr lang="en-US" sz="1200" b="0" dirty="0" err="1"/>
              <a:t>phần</a:t>
            </a:r>
            <a:r>
              <a:rPr lang="en-US" sz="1200" b="0" dirty="0"/>
              <a:t> </a:t>
            </a:r>
            <a:r>
              <a:rPr lang="en-US" sz="1200" b="0" dirty="0" err="1"/>
              <a:t>sẵn</a:t>
            </a:r>
            <a:r>
              <a:rPr lang="en-US" sz="1200" b="0" dirty="0"/>
              <a:t> </a:t>
            </a:r>
            <a:r>
              <a:rPr lang="en-US" sz="1200" b="0" dirty="0" err="1"/>
              <a:t>có</a:t>
            </a:r>
            <a:r>
              <a:rPr lang="en-US" sz="1200" b="0" dirty="0"/>
              <a:t> ở </a:t>
            </a:r>
            <a:r>
              <a:rPr lang="en-US" sz="1200" b="0" dirty="0" err="1"/>
              <a:t>lớp</a:t>
            </a:r>
            <a:r>
              <a:rPr lang="en-US" sz="1200" b="0" dirty="0"/>
              <a:t> cha </a:t>
            </a:r>
          </a:p>
          <a:p>
            <a:pPr>
              <a:buFont typeface="Wingdings" pitchFamily="2" charset="2"/>
              <a:buNone/>
            </a:pPr>
            <a:r>
              <a:rPr lang="en-US" sz="1200" b="0" dirty="0" err="1"/>
              <a:t>Ví</a:t>
            </a:r>
            <a:r>
              <a:rPr lang="en-US" sz="1200" b="0" dirty="0"/>
              <a:t> </a:t>
            </a:r>
            <a:r>
              <a:rPr lang="en-US" sz="1200" b="0" dirty="0" err="1"/>
              <a:t>dụ</a:t>
            </a:r>
            <a:r>
              <a:rPr lang="en-US" sz="1200" b="0" dirty="0"/>
              <a:t>: </a:t>
            </a:r>
          </a:p>
          <a:p>
            <a:pPr>
              <a:buFont typeface="Wingdings" pitchFamily="2" charset="2"/>
              <a:buNone/>
            </a:pPr>
            <a:r>
              <a:rPr lang="en-US" sz="1200" b="0" dirty="0" err="1"/>
              <a:t>Lớp</a:t>
            </a:r>
            <a:r>
              <a:rPr lang="en-US" sz="1200" b="0" dirty="0"/>
              <a:t> Vehicle</a:t>
            </a:r>
            <a:r>
              <a:rPr lang="en-US" sz="1200" b="0" baseline="0" dirty="0"/>
              <a:t> </a:t>
            </a:r>
            <a:r>
              <a:rPr lang="en-US" sz="1200" b="0" dirty="0" err="1"/>
              <a:t>mô</a:t>
            </a:r>
            <a:r>
              <a:rPr lang="en-US" sz="1200" b="0" dirty="0"/>
              <a:t> </a:t>
            </a:r>
            <a:r>
              <a:rPr lang="en-US" sz="1200" b="0" dirty="0" err="1"/>
              <a:t>tả</a:t>
            </a:r>
            <a:r>
              <a:rPr lang="en-US" sz="1200" b="0" dirty="0"/>
              <a:t> </a:t>
            </a:r>
            <a:r>
              <a:rPr lang="en-US" sz="1200" b="0" dirty="0" err="1"/>
              <a:t>thông</a:t>
            </a:r>
            <a:r>
              <a:rPr lang="en-US" sz="1200" b="0" dirty="0"/>
              <a:t> tin </a:t>
            </a:r>
            <a:r>
              <a:rPr lang="en-US" sz="1200" b="0" dirty="0" err="1"/>
              <a:t>chung</a:t>
            </a:r>
            <a:r>
              <a:rPr lang="en-US" sz="1200" b="0" dirty="0"/>
              <a:t> </a:t>
            </a:r>
            <a:r>
              <a:rPr lang="en-US" sz="1200" b="0" dirty="0" err="1"/>
              <a:t>của</a:t>
            </a:r>
            <a:r>
              <a:rPr lang="en-US" sz="1200" b="0" dirty="0"/>
              <a:t> </a:t>
            </a:r>
            <a:r>
              <a:rPr lang="en-US" sz="1200" b="0" dirty="0" err="1"/>
              <a:t>một</a:t>
            </a:r>
            <a:r>
              <a:rPr lang="en-US" sz="1200" b="0" baseline="0" dirty="0"/>
              <a:t> </a:t>
            </a:r>
            <a:r>
              <a:rPr lang="en-US" sz="1200" b="0" baseline="0" dirty="0" err="1"/>
              <a:t>phương</a:t>
            </a:r>
            <a:r>
              <a:rPr lang="en-US" sz="1200" b="0" baseline="0" dirty="0"/>
              <a:t> </a:t>
            </a:r>
            <a:r>
              <a:rPr lang="en-US" sz="1200" b="0" baseline="0" dirty="0" err="1"/>
              <a:t>tiện</a:t>
            </a:r>
            <a:r>
              <a:rPr lang="en-US" sz="1200" b="0" baseline="0" dirty="0"/>
              <a:t> </a:t>
            </a:r>
            <a:r>
              <a:rPr lang="en-US" sz="1200" b="0" baseline="0" dirty="0" err="1"/>
              <a:t>giao</a:t>
            </a:r>
            <a:r>
              <a:rPr lang="en-US" sz="1200" b="0" baseline="0" dirty="0"/>
              <a:t> </a:t>
            </a:r>
            <a:r>
              <a:rPr lang="en-US" sz="1200" b="0" baseline="0" dirty="0" err="1"/>
              <a:t>thông</a:t>
            </a:r>
            <a:endParaRPr lang="en-US" sz="1200" b="0" dirty="0"/>
          </a:p>
          <a:p>
            <a:pPr>
              <a:buFont typeface="Wingdings" pitchFamily="2" charset="2"/>
              <a:buNone/>
            </a:pPr>
            <a:r>
              <a:rPr lang="en-US" sz="1200" b="0" dirty="0" err="1"/>
              <a:t>Lớp</a:t>
            </a:r>
            <a:r>
              <a:rPr lang="en-US" sz="1200" b="0" dirty="0"/>
              <a:t> Car: </a:t>
            </a:r>
            <a:r>
              <a:rPr lang="en-US" sz="1200" b="0" dirty="0" err="1"/>
              <a:t>là</a:t>
            </a:r>
            <a:r>
              <a:rPr lang="en-US" sz="1200" b="0" baseline="0" dirty="0"/>
              <a:t> 1 </a:t>
            </a:r>
            <a:r>
              <a:rPr lang="en-US" sz="1200" b="0" baseline="0" dirty="0" err="1"/>
              <a:t>ptgt</a:t>
            </a:r>
            <a:r>
              <a:rPr lang="en-US" sz="1200" b="0" dirty="0"/>
              <a:t> </a:t>
            </a:r>
            <a:r>
              <a:rPr lang="en-US" sz="1200" b="0" dirty="0" err="1"/>
              <a:t>và</a:t>
            </a:r>
            <a:r>
              <a:rPr lang="en-US" sz="1200" b="0" dirty="0"/>
              <a:t> </a:t>
            </a:r>
            <a:r>
              <a:rPr lang="en-US" sz="1200" b="0" dirty="0" err="1"/>
              <a:t>kế</a:t>
            </a:r>
            <a:r>
              <a:rPr lang="en-US" sz="1200" b="0" dirty="0"/>
              <a:t> </a:t>
            </a:r>
            <a:r>
              <a:rPr lang="en-US" sz="1200" b="0" dirty="0" err="1"/>
              <a:t>thừa</a:t>
            </a:r>
            <a:r>
              <a:rPr lang="en-US" sz="1200" b="0" dirty="0"/>
              <a:t> </a:t>
            </a:r>
            <a:r>
              <a:rPr lang="en-US" sz="1200" b="0" dirty="0" err="1"/>
              <a:t>từ</a:t>
            </a:r>
            <a:r>
              <a:rPr lang="en-US" sz="1200" b="0" dirty="0"/>
              <a:t> </a:t>
            </a:r>
            <a:r>
              <a:rPr lang="en-US" sz="1200" b="0" dirty="0" err="1"/>
              <a:t>lớp</a:t>
            </a:r>
            <a:r>
              <a:rPr lang="en-US" sz="1200" b="0" dirty="0"/>
              <a:t> Vehicle, </a:t>
            </a:r>
            <a:r>
              <a:rPr lang="en-US" sz="1200" b="0" dirty="0" err="1"/>
              <a:t>và</a:t>
            </a:r>
            <a:r>
              <a:rPr lang="en-US" sz="1200" b="0" dirty="0"/>
              <a:t> </a:t>
            </a:r>
            <a:r>
              <a:rPr lang="en-US" sz="1200" b="0" dirty="0" err="1"/>
              <a:t>có</a:t>
            </a:r>
            <a:r>
              <a:rPr lang="en-US" sz="1200" b="0" dirty="0"/>
              <a:t> </a:t>
            </a:r>
            <a:r>
              <a:rPr lang="en-US" sz="1200" b="0" dirty="0" err="1"/>
              <a:t>thêm</a:t>
            </a:r>
            <a:r>
              <a:rPr lang="en-US" sz="1200" b="0" dirty="0"/>
              <a:t> </a:t>
            </a:r>
            <a:r>
              <a:rPr lang="en-US" sz="1200" b="0" dirty="0" err="1"/>
              <a:t>những</a:t>
            </a:r>
            <a:r>
              <a:rPr lang="en-US" sz="1200" b="0" dirty="0"/>
              <a:t> </a:t>
            </a:r>
            <a:r>
              <a:rPr lang="en-US" sz="1200" b="0" dirty="0" err="1"/>
              <a:t>thông</a:t>
            </a:r>
            <a:r>
              <a:rPr lang="en-US" sz="1200" b="0" dirty="0"/>
              <a:t> tin </a:t>
            </a:r>
            <a:r>
              <a:rPr lang="en-US" sz="1200" b="0" dirty="0" err="1"/>
              <a:t>đặc</a:t>
            </a:r>
            <a:r>
              <a:rPr lang="en-US" sz="1200" b="0" dirty="0"/>
              <a:t> </a:t>
            </a:r>
            <a:r>
              <a:rPr lang="en-US" sz="1200" b="0" dirty="0" err="1"/>
              <a:t>trưng</a:t>
            </a:r>
            <a:r>
              <a:rPr lang="en-US" sz="1200" b="0" dirty="0"/>
              <a:t> </a:t>
            </a:r>
            <a:r>
              <a:rPr lang="en-US" sz="1200" b="0" dirty="0" err="1"/>
              <a:t>của</a:t>
            </a:r>
            <a:r>
              <a:rPr lang="en-US" sz="1200" b="0" dirty="0"/>
              <a:t> Car</a:t>
            </a:r>
          </a:p>
          <a:p>
            <a:endParaRPr lang="en-US" b="0" dirty="0"/>
          </a:p>
        </p:txBody>
      </p:sp>
      <p:sp>
        <p:nvSpPr>
          <p:cNvPr id="4" name="Slide Number Placeholder 3"/>
          <p:cNvSpPr>
            <a:spLocks noGrp="1"/>
          </p:cNvSpPr>
          <p:nvPr>
            <p:ph type="sldNum" sz="quarter" idx="10"/>
          </p:nvPr>
        </p:nvSpPr>
        <p:spPr/>
        <p:txBody>
          <a:bodyPr/>
          <a:lstStyle/>
          <a:p>
            <a:fld id="{8044BD98-DC88-4403-A9D3-CB5202450553}" type="slidenum">
              <a:rPr lang="en-US" smtClean="0"/>
              <a:t>30</a:t>
            </a:fld>
            <a:endParaRPr lang="en-US" dirty="0"/>
          </a:p>
        </p:txBody>
      </p:sp>
    </p:spTree>
    <p:extLst>
      <p:ext uri="{BB962C8B-B14F-4D97-AF65-F5344CB8AC3E}">
        <p14:creationId xmlns:p14="http://schemas.microsoft.com/office/powerpoint/2010/main" val="1644498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mn-lt"/>
                <a:ea typeface="+mn-ea"/>
                <a:cs typeface="+mn-cs"/>
              </a:rPr>
              <a:t>VÍ DỤ:</a:t>
            </a:r>
            <a:r>
              <a:rPr lang="vi-VN" sz="1200" b="0" i="0" kern="1200">
                <a:solidFill>
                  <a:schemeClr val="tx1"/>
                </a:solidFill>
                <a:effectLst/>
                <a:latin typeface="+mn-lt"/>
                <a:ea typeface="+mn-ea"/>
                <a:cs typeface="+mn-cs"/>
              </a:rPr>
              <a:t> Khi bạn ở trong TRƯỜNG HỌC là sinh viên thì bạn có nhiệm vụ học, nghe giảng...</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nhưng khi bạn Ở NHÀ thì bạn lại đóng vai trò là thành viên trong gia đình và bạn có nhiệm vụ phải làm việc nhà</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rồi khi bạn vào SIÊU THỊ thì bạn đóng vai trò là khách hàng đi mua hàng. Vì vậy, chúng ta có thể hiểu đa hình của đối tượng là </a:t>
            </a:r>
            <a:r>
              <a:rPr lang="vi-VN" sz="1200" b="1" i="0" kern="1200">
                <a:solidFill>
                  <a:schemeClr val="tx1"/>
                </a:solidFill>
                <a:effectLst/>
                <a:latin typeface="+mn-lt"/>
                <a:ea typeface="+mn-ea"/>
                <a:cs typeface="+mn-cs"/>
              </a:rPr>
              <a:t>TRONG TỪNG TRƯỜNG HỢP, HOÀN CẢNH KHÁC NHAU THÌ ĐỐI TƯỢNG CÓ KHẢ NĂNG THỰC HIỆN CÁC CÔNG VIỆC KHÁC NHAU</a:t>
            </a:r>
            <a:r>
              <a:rPr lang="vi-VN"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044BD98-DC88-4403-A9D3-CB5202450553}" type="slidenum">
              <a:rPr lang="en-US" smtClean="0"/>
              <a:t>31</a:t>
            </a:fld>
            <a:endParaRPr lang="en-US" dirty="0"/>
          </a:p>
        </p:txBody>
      </p:sp>
    </p:spTree>
    <p:extLst>
      <p:ext uri="{BB962C8B-B14F-4D97-AF65-F5344CB8AC3E}">
        <p14:creationId xmlns:p14="http://schemas.microsoft.com/office/powerpoint/2010/main" val="3614836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1.1 Ba </a:t>
            </a:r>
            <a:r>
              <a:rPr lang="en-US" dirty="0" err="1"/>
              <a:t>thời</a:t>
            </a:r>
            <a:r>
              <a:rPr lang="en-US" baseline="0" dirty="0"/>
              <a:t> </a:t>
            </a:r>
            <a:r>
              <a:rPr lang="en-US" baseline="0" dirty="0" err="1"/>
              <a:t>kỳ</a:t>
            </a:r>
            <a:r>
              <a:rPr lang="en-US" baseline="0" dirty="0"/>
              <a:t> </a:t>
            </a:r>
            <a:r>
              <a:rPr lang="en-US" baseline="0" dirty="0" err="1"/>
              <a:t>của</a:t>
            </a:r>
            <a:r>
              <a:rPr lang="en-US" baseline="0" dirty="0"/>
              <a:t> </a:t>
            </a:r>
            <a:r>
              <a:rPr lang="en-US" baseline="0" dirty="0" err="1"/>
              <a:t>lập</a:t>
            </a:r>
            <a:r>
              <a:rPr lang="en-US" baseline="0" dirty="0"/>
              <a:t> </a:t>
            </a:r>
            <a:r>
              <a:rPr lang="en-US" baseline="0" dirty="0" err="1"/>
              <a:t>trình</a:t>
            </a:r>
            <a:r>
              <a:rPr lang="en-US" baseline="0" dirty="0"/>
              <a:t> </a:t>
            </a:r>
            <a:r>
              <a:rPr lang="en-US" baseline="0" dirty="0">
                <a:sym typeface="Wingdings" panose="05000000000000000000" pitchFamily="2" charset="2"/>
              </a:rPr>
              <a:t> TẬP TRUNG VÀO KỸ THUẬT LT HĐT, CÁC KHÁI NIỆM CĂN BẢN</a:t>
            </a:r>
            <a:endParaRPr lang="en-US" baseline="0" dirty="0"/>
          </a:p>
          <a:p>
            <a:pPr marL="0" indent="0">
              <a:buNone/>
            </a:pPr>
            <a:endParaRPr lang="en-US" baseline="0" dirty="0"/>
          </a:p>
        </p:txBody>
      </p:sp>
      <p:sp>
        <p:nvSpPr>
          <p:cNvPr id="4" name="Slide Number Placeholder 3"/>
          <p:cNvSpPr>
            <a:spLocks noGrp="1"/>
          </p:cNvSpPr>
          <p:nvPr>
            <p:ph type="sldNum" sz="quarter" idx="10"/>
          </p:nvPr>
        </p:nvSpPr>
        <p:spPr/>
        <p:txBody>
          <a:bodyPr/>
          <a:lstStyle/>
          <a:p>
            <a:fld id="{8044BD98-DC88-4403-A9D3-CB5202450553}" type="slidenum">
              <a:rPr lang="en-US" smtClean="0"/>
              <a:t>3</a:t>
            </a:fld>
            <a:endParaRPr lang="en-US" dirty="0"/>
          </a:p>
        </p:txBody>
      </p:sp>
    </p:spTree>
    <p:extLst>
      <p:ext uri="{BB962C8B-B14F-4D97-AF65-F5344CB8AC3E}">
        <p14:creationId xmlns:p14="http://schemas.microsoft.com/office/powerpoint/2010/main" val="30319655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Có thể </a:t>
            </a:r>
            <a:r>
              <a:rPr lang="en-US" sz="1200" b="0" i="0" kern="1200" dirty="0" err="1">
                <a:solidFill>
                  <a:schemeClr val="tx1"/>
                </a:solidFill>
                <a:effectLst/>
                <a:latin typeface="+mn-lt"/>
                <a:ea typeface="+mn-ea"/>
                <a:cs typeface="+mn-cs"/>
              </a:rPr>
              <a:t>dễ</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dàng</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sử dụng lại mã nguồn, tiết kiệm tài nguyên. Nguyên tắc kế thừa trong lập trình hướng đối tượng cho phép các lớp kế thừa sử dụng các phương thức được kế thừa từ lớp khác mà không cần phải định nghĩa lại.</a:t>
            </a:r>
          </a:p>
          <a:p>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Không còn nguy cơ dữ liệu bị thay đổi tự do trong chương trình. </a:t>
            </a:r>
          </a:p>
          <a:p>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Phù hợp với các dự án, phần mềm lớn, phức tạp.</a:t>
            </a:r>
          </a:p>
          <a:p>
            <a:r>
              <a:rPr lang="en-US" dirty="0"/>
              <a:t>2….</a:t>
            </a:r>
          </a:p>
          <a:p>
            <a:r>
              <a:rPr lang="en-US" dirty="0"/>
              <a:t>3….</a:t>
            </a:r>
          </a:p>
          <a:p>
            <a:r>
              <a:rPr lang="en-US" dirty="0"/>
              <a:t>4….</a:t>
            </a:r>
          </a:p>
          <a:p>
            <a:r>
              <a:rPr lang="en-US" dirty="0"/>
              <a:t>      </a:t>
            </a:r>
            <a:r>
              <a:rPr lang="en-US" dirty="0" err="1"/>
              <a:t>Lớp</a:t>
            </a:r>
            <a:r>
              <a:rPr lang="en-US" baseline="0" dirty="0"/>
              <a:t> </a:t>
            </a:r>
            <a:r>
              <a:rPr lang="en-US" baseline="0" dirty="0" err="1"/>
              <a:t>là</a:t>
            </a:r>
            <a:r>
              <a:rPr lang="en-US" baseline="0" dirty="0"/>
              <a:t> </a:t>
            </a:r>
            <a:r>
              <a:rPr lang="en-US" baseline="0" dirty="0" err="1"/>
              <a:t>một</a:t>
            </a:r>
            <a:r>
              <a:rPr lang="en-US" baseline="0" dirty="0"/>
              <a:t> </a:t>
            </a:r>
            <a:r>
              <a:rPr lang="en-US" baseline="0" dirty="0" err="1"/>
              <a:t>khái</a:t>
            </a:r>
            <a:r>
              <a:rPr lang="en-US" baseline="0" dirty="0"/>
              <a:t> </a:t>
            </a:r>
            <a:r>
              <a:rPr lang="en-US" baseline="0" dirty="0" err="1"/>
              <a:t>niệm</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là</a:t>
            </a:r>
            <a:r>
              <a:rPr lang="en-US" baseline="0" dirty="0"/>
              <a:t> </a:t>
            </a:r>
            <a:r>
              <a:rPr lang="en-US" baseline="0" dirty="0" err="1"/>
              <a:t>một</a:t>
            </a:r>
            <a:r>
              <a:rPr lang="en-US" baseline="0" dirty="0"/>
              <a:t> </a:t>
            </a:r>
            <a:r>
              <a:rPr lang="en-US" baseline="0" dirty="0" err="1"/>
              <a:t>thực</a:t>
            </a:r>
            <a:r>
              <a:rPr lang="en-US" baseline="0" dirty="0"/>
              <a:t> </a:t>
            </a:r>
            <a:r>
              <a:rPr lang="en-US" baseline="0" dirty="0" err="1"/>
              <a:t>thể</a:t>
            </a:r>
            <a:r>
              <a:rPr lang="en-US" baseline="0" dirty="0"/>
              <a:t> </a:t>
            </a:r>
            <a:r>
              <a:rPr lang="en-US" baseline="0" dirty="0" err="1"/>
              <a:t>cụ</a:t>
            </a:r>
            <a:r>
              <a:rPr lang="en-US" baseline="0" dirty="0"/>
              <a:t> </a:t>
            </a:r>
            <a:r>
              <a:rPr lang="en-US" baseline="0" dirty="0" err="1"/>
              <a:t>thể</a:t>
            </a:r>
            <a:r>
              <a:rPr lang="en-US" baseline="0" dirty="0"/>
              <a:t>.</a:t>
            </a:r>
          </a:p>
          <a:p>
            <a:r>
              <a:rPr lang="en-US" baseline="0" dirty="0"/>
              <a:t>5….</a:t>
            </a:r>
            <a:endParaRPr lang="en-US" dirty="0"/>
          </a:p>
        </p:txBody>
      </p:sp>
      <p:sp>
        <p:nvSpPr>
          <p:cNvPr id="4" name="Slide Number Placeholder 3"/>
          <p:cNvSpPr>
            <a:spLocks noGrp="1"/>
          </p:cNvSpPr>
          <p:nvPr>
            <p:ph type="sldNum" sz="quarter" idx="10"/>
          </p:nvPr>
        </p:nvSpPr>
        <p:spPr/>
        <p:txBody>
          <a:bodyPr/>
          <a:lstStyle/>
          <a:p>
            <a:fld id="{8044BD98-DC88-4403-A9D3-CB5202450553}" type="slidenum">
              <a:rPr lang="en-US" smtClean="0"/>
              <a:t>33</a:t>
            </a:fld>
            <a:endParaRPr lang="en-US" dirty="0"/>
          </a:p>
        </p:txBody>
      </p:sp>
    </p:spTree>
    <p:extLst>
      <p:ext uri="{BB962C8B-B14F-4D97-AF65-F5344CB8AC3E}">
        <p14:creationId xmlns:p14="http://schemas.microsoft.com/office/powerpoint/2010/main" val="31517708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dirty="0" err="1"/>
              <a:t>Hóa</a:t>
            </a:r>
            <a:r>
              <a:rPr lang="en-US" baseline="0" dirty="0"/>
              <a:t> </a:t>
            </a:r>
            <a:r>
              <a:rPr lang="en-US" baseline="0" dirty="0" err="1"/>
              <a:t>đơn</a:t>
            </a:r>
            <a:endParaRPr lang="en-US" baseline="0" dirty="0"/>
          </a:p>
          <a:p>
            <a:pPr lvl="1" eaLnBrk="1" hangingPunct="1"/>
            <a:r>
              <a:rPr lang="en-US" baseline="0" dirty="0" err="1"/>
              <a:t>Thuộc</a:t>
            </a:r>
            <a:r>
              <a:rPr lang="en-US" baseline="0" dirty="0"/>
              <a:t> </a:t>
            </a:r>
            <a:r>
              <a:rPr lang="en-US" baseline="0" dirty="0" err="1"/>
              <a:t>tính</a:t>
            </a:r>
            <a:r>
              <a:rPr lang="en-US" baseline="0" dirty="0"/>
              <a:t>: </a:t>
            </a:r>
            <a:r>
              <a:rPr lang="en-US" baseline="0" dirty="0" err="1"/>
              <a:t>mã</a:t>
            </a:r>
            <a:r>
              <a:rPr lang="en-US" baseline="0" dirty="0"/>
              <a:t> KH, </a:t>
            </a:r>
            <a:r>
              <a:rPr lang="en-US" baseline="0" dirty="0" err="1"/>
              <a:t>chỉ</a:t>
            </a:r>
            <a:r>
              <a:rPr lang="en-US" baseline="0" dirty="0"/>
              <a:t> </a:t>
            </a:r>
            <a:r>
              <a:rPr lang="en-US" baseline="0" dirty="0" err="1"/>
              <a:t>số</a:t>
            </a:r>
            <a:r>
              <a:rPr lang="en-US" baseline="0" dirty="0"/>
              <a:t> </a:t>
            </a:r>
            <a:r>
              <a:rPr lang="en-US" baseline="0" dirty="0" err="1"/>
              <a:t>cũ</a:t>
            </a:r>
            <a:r>
              <a:rPr lang="en-US" baseline="0" dirty="0"/>
              <a:t>, </a:t>
            </a:r>
            <a:r>
              <a:rPr lang="en-US" baseline="0" dirty="0" err="1"/>
              <a:t>chỉ</a:t>
            </a:r>
            <a:r>
              <a:rPr lang="en-US" baseline="0" dirty="0"/>
              <a:t> </a:t>
            </a:r>
            <a:r>
              <a:rPr lang="en-US" baseline="0" dirty="0" err="1"/>
              <a:t>số</a:t>
            </a:r>
            <a:r>
              <a:rPr lang="en-US" baseline="0" dirty="0"/>
              <a:t> </a:t>
            </a:r>
            <a:r>
              <a:rPr lang="en-US" baseline="0" dirty="0" err="1"/>
              <a:t>mới</a:t>
            </a:r>
            <a:r>
              <a:rPr lang="en-US" baseline="0" dirty="0"/>
              <a:t>, </a:t>
            </a:r>
            <a:r>
              <a:rPr lang="en-US" baseline="0" dirty="0" err="1"/>
              <a:t>số</a:t>
            </a:r>
            <a:r>
              <a:rPr lang="en-US" baseline="0" dirty="0"/>
              <a:t> kw, </a:t>
            </a:r>
            <a:r>
              <a:rPr lang="en-US" baseline="0" dirty="0" err="1"/>
              <a:t>thành</a:t>
            </a:r>
            <a:r>
              <a:rPr lang="en-US" baseline="0" dirty="0"/>
              <a:t> </a:t>
            </a:r>
            <a:r>
              <a:rPr lang="en-US" baseline="0" dirty="0" err="1"/>
              <a:t>tiền</a:t>
            </a:r>
            <a:r>
              <a:rPr lang="en-US" baseline="0" dirty="0"/>
              <a:t>, </a:t>
            </a:r>
            <a:r>
              <a:rPr lang="en-US" baseline="0" dirty="0" err="1"/>
              <a:t>kỳ</a:t>
            </a:r>
            <a:r>
              <a:rPr lang="en-US" baseline="0" dirty="0"/>
              <a:t> </a:t>
            </a:r>
            <a:r>
              <a:rPr lang="en-US" baseline="0" dirty="0" err="1"/>
              <a:t>hđ</a:t>
            </a:r>
            <a:r>
              <a:rPr lang="en-US" baseline="0" dirty="0"/>
              <a:t>, </a:t>
            </a:r>
            <a:r>
              <a:rPr lang="en-US" baseline="0" dirty="0" err="1"/>
              <a:t>ngày</a:t>
            </a:r>
            <a:r>
              <a:rPr lang="en-US" baseline="0" dirty="0"/>
              <a:t> </a:t>
            </a:r>
            <a:r>
              <a:rPr lang="en-US" baseline="0" dirty="0" err="1"/>
              <a:t>tạo</a:t>
            </a:r>
            <a:r>
              <a:rPr lang="en-US" baseline="0" dirty="0"/>
              <a:t>, </a:t>
            </a:r>
            <a:r>
              <a:rPr lang="en-US" baseline="0" dirty="0" err="1"/>
              <a:t>người</a:t>
            </a:r>
            <a:r>
              <a:rPr lang="en-US" baseline="0" dirty="0"/>
              <a:t> </a:t>
            </a:r>
            <a:r>
              <a:rPr lang="en-US" baseline="0" dirty="0" err="1"/>
              <a:t>tạo</a:t>
            </a:r>
            <a:r>
              <a:rPr lang="en-US" baseline="0" dirty="0"/>
              <a:t>…</a:t>
            </a:r>
          </a:p>
          <a:p>
            <a:pPr lvl="1" eaLnBrk="1" hangingPunct="1"/>
            <a:r>
              <a:rPr lang="en-US" baseline="0" dirty="0" err="1"/>
              <a:t>Hành</a:t>
            </a:r>
            <a:r>
              <a:rPr lang="en-US" baseline="0" dirty="0"/>
              <a:t> vi: </a:t>
            </a:r>
            <a:r>
              <a:rPr lang="en-US" baseline="0" dirty="0" err="1"/>
              <a:t>tính</a:t>
            </a:r>
            <a:r>
              <a:rPr lang="en-US" baseline="0" dirty="0"/>
              <a:t> </a:t>
            </a:r>
            <a:r>
              <a:rPr lang="en-US" baseline="0" dirty="0" err="1"/>
              <a:t>thành</a:t>
            </a:r>
            <a:r>
              <a:rPr lang="en-US" baseline="0" dirty="0"/>
              <a:t> </a:t>
            </a:r>
            <a:r>
              <a:rPr lang="en-US" baseline="0" dirty="0" err="1"/>
              <a:t>tiền</a:t>
            </a:r>
            <a:r>
              <a:rPr lang="en-US" baseline="0" dirty="0"/>
              <a:t>, </a:t>
            </a:r>
            <a:r>
              <a:rPr lang="en-US" baseline="0" dirty="0" err="1"/>
              <a:t>thanh</a:t>
            </a:r>
            <a:r>
              <a:rPr lang="en-US" baseline="0" dirty="0"/>
              <a:t> </a:t>
            </a:r>
            <a:r>
              <a:rPr lang="en-US" baseline="0" dirty="0" err="1"/>
              <a:t>toán</a:t>
            </a:r>
            <a:r>
              <a:rPr lang="en-US" baseline="0" dirty="0"/>
              <a:t> </a:t>
            </a:r>
            <a:r>
              <a:rPr lang="en-US" baseline="0" dirty="0" err="1"/>
              <a:t>tiền</a:t>
            </a:r>
            <a:r>
              <a:rPr lang="en-US" baseline="0" dirty="0"/>
              <a:t>…</a:t>
            </a:r>
          </a:p>
          <a:p>
            <a:pPr lvl="1" eaLnBrk="1" hangingPunct="1"/>
            <a:endParaRPr lang="en-US" baseline="0" dirty="0"/>
          </a:p>
          <a:p>
            <a:pPr lvl="1" eaLnBrk="1" hangingPunct="1"/>
            <a:r>
              <a:rPr lang="en-US" dirty="0"/>
              <a:t>Employee</a:t>
            </a:r>
          </a:p>
          <a:p>
            <a:pPr lvl="1" eaLnBrk="1" hangingPunct="1"/>
            <a:r>
              <a:rPr lang="en-US" dirty="0"/>
              <a:t>Attributes: </a:t>
            </a:r>
            <a:r>
              <a:rPr lang="en-US" dirty="0" err="1"/>
              <a:t>mã</a:t>
            </a:r>
            <a:r>
              <a:rPr lang="en-US" baseline="0" dirty="0"/>
              <a:t> </a:t>
            </a:r>
            <a:r>
              <a:rPr lang="en-US" baseline="0" dirty="0" err="1"/>
              <a:t>số</a:t>
            </a:r>
            <a:r>
              <a:rPr lang="en-US" dirty="0"/>
              <a:t>, </a:t>
            </a:r>
            <a:r>
              <a:rPr lang="en-US" dirty="0" err="1"/>
              <a:t>họ</a:t>
            </a:r>
            <a:r>
              <a:rPr lang="en-US" baseline="0" dirty="0"/>
              <a:t> </a:t>
            </a:r>
            <a:r>
              <a:rPr lang="en-US" baseline="0" dirty="0" err="1"/>
              <a:t>tên</a:t>
            </a:r>
            <a:r>
              <a:rPr lang="en-US" dirty="0"/>
              <a:t>, </a:t>
            </a:r>
            <a:r>
              <a:rPr lang="en-US" dirty="0" err="1"/>
              <a:t>địa</a:t>
            </a:r>
            <a:r>
              <a:rPr lang="en-US" baseline="0" dirty="0"/>
              <a:t> </a:t>
            </a:r>
            <a:r>
              <a:rPr lang="en-US" baseline="0" dirty="0" err="1"/>
              <a:t>chỉ</a:t>
            </a:r>
            <a:r>
              <a:rPr lang="en-US" dirty="0"/>
              <a:t>, </a:t>
            </a:r>
            <a:r>
              <a:rPr lang="en-US" b="1" dirty="0" err="1"/>
              <a:t>số</a:t>
            </a:r>
            <a:r>
              <a:rPr lang="en-US" b="1" baseline="0" dirty="0"/>
              <a:t> </a:t>
            </a:r>
            <a:r>
              <a:rPr lang="en-US" b="1" baseline="0" dirty="0" err="1"/>
              <a:t>bảo</a:t>
            </a:r>
            <a:r>
              <a:rPr lang="en-US" b="1" baseline="0" dirty="0"/>
              <a:t> </a:t>
            </a:r>
            <a:r>
              <a:rPr lang="en-US" b="1" baseline="0" dirty="0" err="1"/>
              <a:t>hiểm</a:t>
            </a:r>
            <a:r>
              <a:rPr lang="en-US" b="1" baseline="0" dirty="0"/>
              <a:t> </a:t>
            </a:r>
            <a:r>
              <a:rPr lang="en-US" b="1" baseline="0" dirty="0" err="1"/>
              <a:t>xh</a:t>
            </a:r>
            <a:r>
              <a:rPr lang="en-US" b="1" dirty="0"/>
              <a:t>, </a:t>
            </a:r>
            <a:r>
              <a:rPr lang="en-US" b="1" dirty="0" err="1"/>
              <a:t>số</a:t>
            </a:r>
            <a:r>
              <a:rPr lang="en-US" b="1" baseline="0" dirty="0"/>
              <a:t> </a:t>
            </a:r>
            <a:r>
              <a:rPr lang="en-US" b="1" baseline="0" dirty="0" err="1"/>
              <a:t>sp</a:t>
            </a:r>
            <a:r>
              <a:rPr lang="en-US" b="1" baseline="0" dirty="0"/>
              <a:t> </a:t>
            </a:r>
            <a:r>
              <a:rPr lang="en-US" b="1" baseline="0" dirty="0" err="1"/>
              <a:t>bán</a:t>
            </a:r>
            <a:r>
              <a:rPr lang="en-US" b="1" baseline="0" dirty="0"/>
              <a:t> </a:t>
            </a:r>
            <a:r>
              <a:rPr lang="en-US" b="1" baseline="0" dirty="0" err="1"/>
              <a:t>được</a:t>
            </a:r>
            <a:r>
              <a:rPr lang="en-US" b="1" baseline="0" dirty="0"/>
              <a:t> </a:t>
            </a:r>
            <a:r>
              <a:rPr lang="en-US" b="1" baseline="0" dirty="0" err="1"/>
              <a:t>trong</a:t>
            </a:r>
            <a:r>
              <a:rPr lang="en-US" b="1" baseline="0" dirty="0"/>
              <a:t> </a:t>
            </a:r>
            <a:r>
              <a:rPr lang="en-US" b="1" baseline="0" dirty="0" err="1"/>
              <a:t>tháng</a:t>
            </a:r>
            <a:r>
              <a:rPr lang="en-US" dirty="0"/>
              <a:t>,… </a:t>
            </a:r>
          </a:p>
          <a:p>
            <a:pPr lvl="1" eaLnBrk="1" hangingPunct="1"/>
            <a:r>
              <a:rPr lang="en-US" dirty="0"/>
              <a:t>Behaviors: </a:t>
            </a:r>
            <a:r>
              <a:rPr lang="en-US" dirty="0" err="1"/>
              <a:t>tính</a:t>
            </a:r>
            <a:r>
              <a:rPr lang="en-US" dirty="0"/>
              <a:t> </a:t>
            </a:r>
            <a:r>
              <a:rPr lang="en-US" dirty="0" err="1"/>
              <a:t>lương</a:t>
            </a:r>
            <a:r>
              <a:rPr lang="en-US" dirty="0"/>
              <a:t>, </a:t>
            </a:r>
            <a:r>
              <a:rPr lang="en-US" dirty="0" err="1"/>
              <a:t>tính</a:t>
            </a:r>
            <a:r>
              <a:rPr lang="en-US" dirty="0"/>
              <a:t> </a:t>
            </a:r>
            <a:r>
              <a:rPr lang="en-US" dirty="0" err="1"/>
              <a:t>phí</a:t>
            </a:r>
            <a:r>
              <a:rPr lang="en-US" dirty="0"/>
              <a:t> </a:t>
            </a:r>
            <a:r>
              <a:rPr lang="en-US" dirty="0" err="1"/>
              <a:t>bảo</a:t>
            </a:r>
            <a:r>
              <a:rPr lang="en-US" dirty="0"/>
              <a:t> </a:t>
            </a:r>
            <a:r>
              <a:rPr lang="en-US" dirty="0" err="1"/>
              <a:t>hiểm</a:t>
            </a:r>
            <a:r>
              <a:rPr lang="en-US" dirty="0"/>
              <a:t> y </a:t>
            </a:r>
            <a:r>
              <a:rPr lang="en-US" dirty="0" err="1"/>
              <a:t>tế</a:t>
            </a:r>
            <a:r>
              <a:rPr lang="en-US" dirty="0"/>
              <a:t>, </a:t>
            </a:r>
            <a:r>
              <a:rPr lang="en-US" dirty="0" err="1"/>
              <a:t>tính</a:t>
            </a:r>
            <a:r>
              <a:rPr lang="en-US" baseline="0" dirty="0"/>
              <a:t> </a:t>
            </a:r>
            <a:r>
              <a:rPr lang="en-US" dirty="0" err="1"/>
              <a:t>bảo</a:t>
            </a:r>
            <a:r>
              <a:rPr lang="en-US" dirty="0"/>
              <a:t> </a:t>
            </a:r>
            <a:r>
              <a:rPr lang="en-US" dirty="0" err="1"/>
              <a:t>hiểm</a:t>
            </a:r>
            <a:r>
              <a:rPr lang="en-US" dirty="0"/>
              <a:t> </a:t>
            </a:r>
            <a:r>
              <a:rPr lang="en-US" dirty="0" err="1"/>
              <a:t>xã</a:t>
            </a:r>
            <a:r>
              <a:rPr lang="en-US" dirty="0"/>
              <a:t> </a:t>
            </a:r>
            <a:r>
              <a:rPr lang="en-US" dirty="0" err="1"/>
              <a:t>hội</a:t>
            </a:r>
            <a:r>
              <a:rPr lang="en-US" dirty="0"/>
              <a:t>, in </a:t>
            </a:r>
            <a:r>
              <a:rPr lang="en-US" baseline="0" dirty="0" err="1"/>
              <a:t>thông</a:t>
            </a:r>
            <a:r>
              <a:rPr lang="en-US" baseline="0" dirty="0"/>
              <a:t> tin </a:t>
            </a:r>
            <a:r>
              <a:rPr lang="en-US" baseline="0" dirty="0" err="1"/>
              <a:t>bảng</a:t>
            </a:r>
            <a:r>
              <a:rPr lang="en-US" baseline="0" dirty="0"/>
              <a:t> </a:t>
            </a:r>
            <a:r>
              <a:rPr lang="en-US" baseline="0" dirty="0" err="1"/>
              <a:t>lương</a:t>
            </a:r>
            <a:r>
              <a:rPr lang="en-US" dirty="0"/>
              <a:t>,…</a:t>
            </a:r>
          </a:p>
        </p:txBody>
      </p:sp>
    </p:spTree>
    <p:extLst>
      <p:ext uri="{BB962C8B-B14F-4D97-AF65-F5344CB8AC3E}">
        <p14:creationId xmlns:p14="http://schemas.microsoft.com/office/powerpoint/2010/main" val="1229638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mn-lt"/>
                <a:ea typeface="+mn-ea"/>
                <a:cs typeface="+mn-cs"/>
              </a:rPr>
              <a:t>Đã gọi là </a:t>
            </a:r>
            <a:r>
              <a:rPr lang="vi-VN" sz="1200" b="1" i="1" kern="1200">
                <a:solidFill>
                  <a:schemeClr val="tx1"/>
                </a:solidFill>
                <a:effectLst/>
                <a:latin typeface="+mn-lt"/>
                <a:ea typeface="+mn-ea"/>
                <a:cs typeface="+mn-cs"/>
              </a:rPr>
              <a:t>Hướng đối tượng</a:t>
            </a:r>
            <a:r>
              <a:rPr lang="vi-VN" sz="1200" b="1" i="0" kern="1200">
                <a:solidFill>
                  <a:schemeClr val="tx1"/>
                </a:solidFill>
                <a:effectLst/>
                <a:latin typeface="+mn-lt"/>
                <a:ea typeface="+mn-ea"/>
                <a:cs typeface="+mn-cs"/>
              </a:rPr>
              <a:t>, tức là mong muốn bạn luôn suy nghĩ mọi thứ theo đối tượng.</a:t>
            </a:r>
          </a:p>
          <a:p>
            <a:r>
              <a:rPr lang="vi-VN" sz="1200" b="1" i="0" kern="1200">
                <a:solidFill>
                  <a:schemeClr val="tx1"/>
                </a:solidFill>
                <a:effectLst/>
                <a:latin typeface="+mn-lt"/>
                <a:ea typeface="+mn-ea"/>
                <a:cs typeface="+mn-cs"/>
              </a:rPr>
              <a:t>Chẳng hạn với yêu cầu xây dựng </a:t>
            </a:r>
            <a:r>
              <a:rPr lang="vi-VN" sz="1200" b="1" i="1" kern="1200">
                <a:solidFill>
                  <a:schemeClr val="tx1"/>
                </a:solidFill>
                <a:effectLst/>
                <a:latin typeface="+mn-lt"/>
                <a:ea typeface="+mn-ea"/>
                <a:cs typeface="+mn-cs"/>
              </a:rPr>
              <a:t>phần mềm quản lý Sinh viên</a:t>
            </a:r>
            <a:r>
              <a:rPr lang="vi-VN" sz="1200" b="1" i="0" kern="1200">
                <a:solidFill>
                  <a:schemeClr val="tx1"/>
                </a:solidFill>
                <a:effectLst/>
                <a:latin typeface="+mn-lt"/>
                <a:ea typeface="+mn-ea"/>
                <a:cs typeface="+mn-cs"/>
              </a:rPr>
              <a:t>, thì TRƯỜNG HỌC, LỚP HỌC, SINH VIÊN, GIÁO VIÊN, thậm chí BÀN GHẾ, MÁY CHIẾU, MÔN HỌC,… đều có thể trở thành đối tượng. Miễn là đối tượng đó có xuất hiện bên trong ứng dụng của chúng ta.</a:t>
            </a:r>
            <a:endParaRPr lang="en-US" sz="1200" b="1" i="0" kern="1200">
              <a:solidFill>
                <a:schemeClr val="tx1"/>
              </a:solidFill>
              <a:effectLst/>
              <a:latin typeface="+mn-lt"/>
              <a:ea typeface="+mn-ea"/>
              <a:cs typeface="+mn-cs"/>
            </a:endParaRPr>
          </a:p>
          <a:p>
            <a:endParaRPr lang="en-US" sz="1200" b="1" i="0" kern="1200">
              <a:solidFill>
                <a:schemeClr val="tx1"/>
              </a:solidFill>
              <a:effectLst/>
              <a:latin typeface="+mn-lt"/>
              <a:ea typeface="+mn-ea"/>
              <a:cs typeface="+mn-cs"/>
            </a:endParaRPr>
          </a:p>
          <a:p>
            <a:r>
              <a:rPr lang="en-US" sz="1200" b="1" i="0" kern="1200" baseline="0">
                <a:solidFill>
                  <a:schemeClr val="tx1"/>
                </a:solidFill>
                <a:effectLst/>
                <a:latin typeface="+mn-lt"/>
                <a:ea typeface="+mn-ea"/>
                <a:cs typeface="+mn-cs"/>
              </a:rPr>
              <a:t>NÊN NHỚ, ĐỐI TƯỢNG LÀ PHẢI CỤ THỂ.</a:t>
            </a:r>
            <a:endParaRPr lang="en-US" sz="1200" b="1" i="0" kern="1200">
              <a:solidFill>
                <a:schemeClr val="tx1"/>
              </a:solidFill>
              <a:effectLst/>
              <a:latin typeface="+mn-lt"/>
              <a:ea typeface="+mn-ea"/>
              <a:cs typeface="+mn-cs"/>
            </a:endParaRPr>
          </a:p>
          <a:p>
            <a:endParaRPr lang="vi-VN" sz="1200" b="1"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044BD98-DC88-4403-A9D3-CB5202450553}" type="slidenum">
              <a:rPr lang="en-US" smtClean="0"/>
              <a:t>35</a:t>
            </a:fld>
            <a:endParaRPr lang="en-US" dirty="0"/>
          </a:p>
        </p:txBody>
      </p:sp>
    </p:spTree>
    <p:extLst>
      <p:ext uri="{BB962C8B-B14F-4D97-AF65-F5344CB8AC3E}">
        <p14:creationId xmlns:p14="http://schemas.microsoft.com/office/powerpoint/2010/main" val="3981781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1" kern="1200" baseline="0">
                <a:solidFill>
                  <a:schemeClr val="tx1"/>
                </a:solidFill>
                <a:effectLst/>
                <a:latin typeface="+mn-lt"/>
                <a:ea typeface="+mn-ea"/>
                <a:cs typeface="+mn-cs"/>
              </a:rPr>
              <a:t>KHI KHÁI NIỆM LT MỚI RA ĐỜI, CT </a:t>
            </a:r>
            <a:r>
              <a:rPr lang="vi-VN" sz="1200" b="1" kern="1200" baseline="0">
                <a:solidFill>
                  <a:schemeClr val="tx1"/>
                </a:solidFill>
                <a:effectLst/>
                <a:latin typeface="+mn-lt"/>
                <a:ea typeface="+mn-ea"/>
                <a:cs typeface="+mn-cs"/>
              </a:rPr>
              <a:t>ĐƯỢ</a:t>
            </a:r>
            <a:r>
              <a:rPr lang="en-US" sz="1200" b="1" kern="1200" baseline="0">
                <a:solidFill>
                  <a:schemeClr val="tx1"/>
                </a:solidFill>
                <a:effectLst/>
                <a:latin typeface="+mn-lt"/>
                <a:ea typeface="+mn-ea"/>
                <a:cs typeface="+mn-cs"/>
              </a:rPr>
              <a:t>C VIẾT HOÀN TOÀN TRONG 1 HÀM DUY NHẤT LÀ HÀM MAIN, KHÔNG CÓ HÀM CON.</a:t>
            </a:r>
          </a:p>
          <a:p>
            <a:pPr marL="0" indent="0">
              <a:buFontTx/>
              <a:buNone/>
            </a:pPr>
            <a:endParaRPr lang="en-US" sz="1200" b="1" kern="1200" baseline="0">
              <a:solidFill>
                <a:schemeClr val="tx1"/>
              </a:solidFill>
              <a:effectLst/>
              <a:latin typeface="+mn-lt"/>
              <a:ea typeface="+mn-ea"/>
              <a:cs typeface="+mn-cs"/>
            </a:endParaRPr>
          </a:p>
          <a:p>
            <a:pPr marL="0" indent="0">
              <a:buFontTx/>
              <a:buNone/>
            </a:pPr>
            <a:r>
              <a:rPr lang="en-US" sz="1200" b="1" kern="1200" baseline="0">
                <a:solidFill>
                  <a:schemeClr val="tx1"/>
                </a:solidFill>
                <a:effectLst/>
                <a:latin typeface="+mn-lt"/>
                <a:ea typeface="+mn-ea"/>
                <a:cs typeface="+mn-cs"/>
              </a:rPr>
              <a:t>Ví dụ: Hợp ngữ (Assembly)</a:t>
            </a:r>
          </a:p>
          <a:p>
            <a:pPr marL="0" marR="0" indent="0" algn="l" defTabSz="914400" rtl="0" eaLnBrk="1" fontAlgn="auto" latinLnBrk="0" hangingPunct="1">
              <a:lnSpc>
                <a:spcPct val="100000"/>
              </a:lnSpc>
              <a:spcBef>
                <a:spcPts val="0"/>
              </a:spcBef>
              <a:spcAft>
                <a:spcPts val="0"/>
              </a:spcAft>
              <a:buClrTx/>
              <a:buSzTx/>
              <a:buFontTx/>
              <a:buNone/>
              <a:tabLst/>
              <a:defRPr/>
            </a:pPr>
            <a:r>
              <a:rPr lang="en-US"/>
              <a:t>Ví dụ: Basic, Fortran</a:t>
            </a:r>
            <a:r>
              <a:rPr lang="en-US" sz="1200" b="1" kern="1200" baseline="0">
                <a:solidFill>
                  <a:schemeClr val="tx1"/>
                </a:solidFill>
                <a:effectLst/>
                <a:latin typeface="+mn-lt"/>
                <a:ea typeface="+mn-ea"/>
                <a:cs typeface="+mn-cs"/>
              </a:rPr>
              <a:t>????</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4</a:t>
            </a:fld>
            <a:endParaRPr lang="en-US" dirty="0"/>
          </a:p>
        </p:txBody>
      </p:sp>
    </p:spTree>
    <p:extLst>
      <p:ext uri="{BB962C8B-B14F-4D97-AF65-F5344CB8AC3E}">
        <p14:creationId xmlns:p14="http://schemas.microsoft.com/office/powerpoint/2010/main" val="161332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effectLst/>
                <a:latin typeface="+mn-lt"/>
                <a:ea typeface="+mn-ea"/>
                <a:cs typeface="+mn-cs"/>
              </a:rPr>
              <a:t>THỜI KỲ THỨ 2: </a:t>
            </a:r>
            <a:r>
              <a:rPr lang="en-US" sz="1200" b="0" kern="1200" baseline="0" dirty="0" err="1">
                <a:solidFill>
                  <a:schemeClr val="tx1"/>
                </a:solidFill>
                <a:effectLst/>
                <a:latin typeface="+mn-lt"/>
                <a:ea typeface="+mn-ea"/>
                <a:cs typeface="+mn-cs"/>
              </a:rPr>
              <a:t>Ứng</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dụng</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cần</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viết</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ngày</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càng</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lớn</a:t>
            </a:r>
            <a:r>
              <a:rPr lang="en-US" sz="1200" b="0" kern="1200" baseline="0" dirty="0">
                <a:solidFill>
                  <a:schemeClr val="tx1"/>
                </a:solidFill>
                <a:effectLst/>
                <a:latin typeface="+mn-lt"/>
                <a:ea typeface="+mn-ea"/>
                <a:cs typeface="+mn-cs"/>
              </a:rPr>
              <a:t>, LT </a:t>
            </a:r>
            <a:r>
              <a:rPr lang="en-US" sz="1200" b="0" kern="1200" baseline="0" dirty="0" err="1">
                <a:solidFill>
                  <a:schemeClr val="tx1"/>
                </a:solidFill>
                <a:effectLst/>
                <a:latin typeface="+mn-lt"/>
                <a:ea typeface="+mn-ea"/>
                <a:cs typeface="+mn-cs"/>
              </a:rPr>
              <a:t>tuyến</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tính</a:t>
            </a:r>
            <a:r>
              <a:rPr lang="en-US" sz="1200" b="0" kern="1200" baseline="0" dirty="0">
                <a:solidFill>
                  <a:schemeClr val="tx1"/>
                </a:solidFill>
                <a:effectLst/>
                <a:latin typeface="+mn-lt"/>
                <a:ea typeface="+mn-ea"/>
                <a:cs typeface="+mn-cs"/>
              </a:rPr>
              <a:t> ko </a:t>
            </a:r>
            <a:r>
              <a:rPr lang="en-US" sz="1200" b="0" kern="1200" baseline="0" dirty="0" err="1">
                <a:solidFill>
                  <a:schemeClr val="tx1"/>
                </a:solidFill>
                <a:effectLst/>
                <a:latin typeface="+mn-lt"/>
                <a:ea typeface="+mn-ea"/>
                <a:cs typeface="+mn-cs"/>
              </a:rPr>
              <a:t>thể</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đáp</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ứng</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các</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yc</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phức</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tạp</a:t>
            </a:r>
            <a:r>
              <a:rPr lang="en-US" sz="1200" b="0" kern="1200" baseline="0" dirty="0">
                <a:solidFill>
                  <a:schemeClr val="tx1"/>
                </a:solidFill>
                <a:effectLst/>
                <a:latin typeface="+mn-lt"/>
                <a:ea typeface="+mn-ea"/>
                <a:cs typeface="+mn-cs"/>
              </a:rPr>
              <a:t> </a:t>
            </a:r>
            <a:r>
              <a:rPr lang="en-US" sz="1200" b="0" kern="1200" baseline="0" dirty="0">
                <a:solidFill>
                  <a:schemeClr val="tx1"/>
                </a:solidFill>
                <a:effectLst/>
                <a:latin typeface="+mn-lt"/>
                <a:ea typeface="+mn-ea"/>
                <a:cs typeface="+mn-cs"/>
                <a:sym typeface="Wingdings" panose="05000000000000000000" pitchFamily="2" charset="2"/>
              </a:rPr>
              <a:t> </a:t>
            </a:r>
            <a:r>
              <a:rPr lang="en-US" sz="1200" b="0" kern="1200" baseline="0" dirty="0" err="1">
                <a:solidFill>
                  <a:schemeClr val="tx1"/>
                </a:solidFill>
                <a:effectLst/>
                <a:latin typeface="+mn-lt"/>
                <a:ea typeface="+mn-ea"/>
                <a:cs typeface="+mn-cs"/>
                <a:sym typeface="Wingdings" panose="05000000000000000000" pitchFamily="2" charset="2"/>
              </a:rPr>
              <a:t>cần</a:t>
            </a:r>
            <a:r>
              <a:rPr lang="en-US" sz="1200" b="0" kern="1200" baseline="0" dirty="0">
                <a:solidFill>
                  <a:schemeClr val="tx1"/>
                </a:solidFill>
                <a:effectLst/>
                <a:latin typeface="+mn-lt"/>
                <a:ea typeface="+mn-ea"/>
                <a:cs typeface="+mn-cs"/>
                <a:sym typeface="Wingdings" panose="05000000000000000000" pitchFamily="2" charset="2"/>
              </a:rPr>
              <a:t> </a:t>
            </a:r>
            <a:r>
              <a:rPr lang="en-US" sz="1200" b="0" kern="1200" baseline="0" dirty="0" err="1">
                <a:solidFill>
                  <a:schemeClr val="tx1"/>
                </a:solidFill>
                <a:effectLst/>
                <a:latin typeface="+mn-lt"/>
                <a:ea typeface="+mn-ea"/>
                <a:cs typeface="+mn-cs"/>
                <a:sym typeface="Wingdings" panose="05000000000000000000" pitchFamily="2" charset="2"/>
              </a:rPr>
              <a:t>có</a:t>
            </a:r>
            <a:r>
              <a:rPr lang="en-US" sz="1200" b="0" kern="1200" baseline="0" dirty="0">
                <a:solidFill>
                  <a:schemeClr val="tx1"/>
                </a:solidFill>
                <a:effectLst/>
                <a:latin typeface="+mn-lt"/>
                <a:ea typeface="+mn-ea"/>
                <a:cs typeface="+mn-cs"/>
                <a:sym typeface="Wingdings" panose="05000000000000000000" pitchFamily="2" charset="2"/>
              </a:rPr>
              <a:t> </a:t>
            </a:r>
            <a:r>
              <a:rPr lang="en-US" sz="1200" b="0" kern="1200" baseline="0" dirty="0" err="1">
                <a:solidFill>
                  <a:schemeClr val="tx1"/>
                </a:solidFill>
                <a:effectLst/>
                <a:latin typeface="+mn-lt"/>
                <a:ea typeface="+mn-ea"/>
                <a:cs typeface="+mn-cs"/>
                <a:sym typeface="Wingdings" panose="05000000000000000000" pitchFamily="2" charset="2"/>
              </a:rPr>
              <a:t>cách</a:t>
            </a:r>
            <a:r>
              <a:rPr lang="en-US" sz="1200" b="0" kern="1200" baseline="0" dirty="0">
                <a:solidFill>
                  <a:schemeClr val="tx1"/>
                </a:solidFill>
                <a:effectLst/>
                <a:latin typeface="+mn-lt"/>
                <a:ea typeface="+mn-ea"/>
                <a:cs typeface="+mn-cs"/>
                <a:sym typeface="Wingdings" panose="05000000000000000000" pitchFamily="2" charset="2"/>
              </a:rPr>
              <a:t> </a:t>
            </a:r>
            <a:r>
              <a:rPr lang="en-US" sz="1200" b="0" kern="1200" baseline="0" dirty="0" err="1">
                <a:solidFill>
                  <a:schemeClr val="tx1"/>
                </a:solidFill>
                <a:effectLst/>
                <a:latin typeface="+mn-lt"/>
                <a:ea typeface="+mn-ea"/>
                <a:cs typeface="+mn-cs"/>
                <a:sym typeface="Wingdings" panose="05000000000000000000" pitchFamily="2" charset="2"/>
              </a:rPr>
              <a:t>làm</a:t>
            </a:r>
            <a:r>
              <a:rPr lang="en-US" sz="1200" b="0" kern="1200" baseline="0" dirty="0">
                <a:solidFill>
                  <a:schemeClr val="tx1"/>
                </a:solidFill>
                <a:effectLst/>
                <a:latin typeface="+mn-lt"/>
                <a:ea typeface="+mn-ea"/>
                <a:cs typeface="+mn-cs"/>
                <a:sym typeface="Wingdings" panose="05000000000000000000" pitchFamily="2" charset="2"/>
              </a:rPr>
              <a:t> </a:t>
            </a:r>
            <a:r>
              <a:rPr lang="en-US" sz="1200" b="0" kern="1200" baseline="0" dirty="0" err="1">
                <a:solidFill>
                  <a:schemeClr val="tx1"/>
                </a:solidFill>
                <a:effectLst/>
                <a:latin typeface="+mn-lt"/>
                <a:ea typeface="+mn-ea"/>
                <a:cs typeface="+mn-cs"/>
                <a:sym typeface="Wingdings" panose="05000000000000000000" pitchFamily="2" charset="2"/>
              </a:rPr>
              <a:t>sao</a:t>
            </a:r>
            <a:r>
              <a:rPr lang="en-US" sz="1200" b="0" kern="1200" baseline="0" dirty="0">
                <a:solidFill>
                  <a:schemeClr val="tx1"/>
                </a:solidFill>
                <a:effectLst/>
                <a:latin typeface="+mn-lt"/>
                <a:ea typeface="+mn-ea"/>
                <a:cs typeface="+mn-cs"/>
                <a:sym typeface="Wingdings" panose="05000000000000000000" pitchFamily="2" charset="2"/>
              </a:rPr>
              <a:t> </a:t>
            </a:r>
            <a:r>
              <a:rPr lang="en-US" sz="1200" b="0" kern="1200" baseline="0" dirty="0" err="1">
                <a:solidFill>
                  <a:schemeClr val="tx1"/>
                </a:solidFill>
                <a:effectLst/>
                <a:latin typeface="+mn-lt"/>
                <a:ea typeface="+mn-ea"/>
                <a:cs typeface="+mn-cs"/>
                <a:sym typeface="Wingdings" panose="05000000000000000000" pitchFamily="2" charset="2"/>
              </a:rPr>
              <a:t>cho</a:t>
            </a:r>
            <a:r>
              <a:rPr lang="en-US" sz="1200" b="0" kern="1200" baseline="0" dirty="0">
                <a:solidFill>
                  <a:schemeClr val="tx1"/>
                </a:solidFill>
                <a:effectLst/>
                <a:latin typeface="+mn-lt"/>
                <a:ea typeface="+mn-ea"/>
                <a:cs typeface="+mn-cs"/>
                <a:sym typeface="Wingdings" panose="05000000000000000000" pitchFamily="2" charset="2"/>
              </a:rPr>
              <a:t> </a:t>
            </a:r>
            <a:r>
              <a:rPr lang="en-US" sz="1200" b="0" kern="1200" baseline="0" dirty="0" err="1">
                <a:solidFill>
                  <a:schemeClr val="tx1"/>
                </a:solidFill>
                <a:effectLst/>
                <a:latin typeface="+mn-lt"/>
                <a:ea typeface="+mn-ea"/>
                <a:cs typeface="+mn-cs"/>
                <a:sym typeface="Wingdings" panose="05000000000000000000" pitchFamily="2" charset="2"/>
              </a:rPr>
              <a:t>ct</a:t>
            </a:r>
            <a:r>
              <a:rPr lang="en-US" sz="1200" b="0" kern="1200" baseline="0" dirty="0">
                <a:solidFill>
                  <a:schemeClr val="tx1"/>
                </a:solidFill>
                <a:effectLst/>
                <a:latin typeface="+mn-lt"/>
                <a:ea typeface="+mn-ea"/>
                <a:cs typeface="+mn-cs"/>
                <a:sym typeface="Wingdings" panose="05000000000000000000" pitchFamily="2" charset="2"/>
              </a:rPr>
              <a:t> </a:t>
            </a:r>
            <a:r>
              <a:rPr lang="en-US" sz="1200" b="0" kern="1200" baseline="0" dirty="0" err="1">
                <a:solidFill>
                  <a:schemeClr val="tx1"/>
                </a:solidFill>
                <a:effectLst/>
                <a:latin typeface="+mn-lt"/>
                <a:ea typeface="+mn-ea"/>
                <a:cs typeface="+mn-cs"/>
                <a:sym typeface="Wingdings" panose="05000000000000000000" pitchFamily="2" charset="2"/>
              </a:rPr>
              <a:t>có</a:t>
            </a:r>
            <a:r>
              <a:rPr lang="en-US" sz="1200" b="0" kern="1200" baseline="0" dirty="0">
                <a:solidFill>
                  <a:schemeClr val="tx1"/>
                </a:solidFill>
                <a:effectLst/>
                <a:latin typeface="+mn-lt"/>
                <a:ea typeface="+mn-ea"/>
                <a:cs typeface="+mn-cs"/>
                <a:sym typeface="Wingdings" panose="05000000000000000000" pitchFamily="2" charset="2"/>
              </a:rPr>
              <a:t> </a:t>
            </a:r>
            <a:r>
              <a:rPr lang="en-US" sz="1200" b="0" kern="1200" baseline="0" dirty="0" err="1">
                <a:solidFill>
                  <a:schemeClr val="tx1"/>
                </a:solidFill>
                <a:effectLst/>
                <a:latin typeface="+mn-lt"/>
                <a:ea typeface="+mn-ea"/>
                <a:cs typeface="+mn-cs"/>
                <a:sym typeface="Wingdings" panose="05000000000000000000" pitchFamily="2" charset="2"/>
              </a:rPr>
              <a:t>trật</a:t>
            </a:r>
            <a:r>
              <a:rPr lang="en-US" sz="1200" b="0" kern="1200" baseline="0" dirty="0">
                <a:solidFill>
                  <a:schemeClr val="tx1"/>
                </a:solidFill>
                <a:effectLst/>
                <a:latin typeface="+mn-lt"/>
                <a:ea typeface="+mn-ea"/>
                <a:cs typeface="+mn-cs"/>
                <a:sym typeface="Wingdings" panose="05000000000000000000" pitchFamily="2" charset="2"/>
              </a:rPr>
              <a:t> </a:t>
            </a:r>
            <a:r>
              <a:rPr lang="en-US" sz="1200" b="0" kern="1200" baseline="0" dirty="0" err="1">
                <a:solidFill>
                  <a:schemeClr val="tx1"/>
                </a:solidFill>
                <a:effectLst/>
                <a:latin typeface="+mn-lt"/>
                <a:ea typeface="+mn-ea"/>
                <a:cs typeface="+mn-cs"/>
                <a:sym typeface="Wingdings" panose="05000000000000000000" pitchFamily="2" charset="2"/>
              </a:rPr>
              <a:t>tự</a:t>
            </a:r>
            <a:r>
              <a:rPr lang="en-US" sz="1200" b="0" kern="1200" baseline="0" dirty="0">
                <a:solidFill>
                  <a:schemeClr val="tx1"/>
                </a:solidFill>
                <a:effectLst/>
                <a:latin typeface="+mn-lt"/>
                <a:ea typeface="+mn-ea"/>
                <a:cs typeface="+mn-cs"/>
                <a:sym typeface="Wingdings" panose="05000000000000000000" pitchFamily="2" charset="2"/>
              </a:rPr>
              <a:t> </a:t>
            </a:r>
            <a:r>
              <a:rPr lang="en-US" sz="1200" b="0" kern="1200" baseline="0" dirty="0" err="1">
                <a:solidFill>
                  <a:schemeClr val="tx1"/>
                </a:solidFill>
                <a:effectLst/>
                <a:latin typeface="+mn-lt"/>
                <a:ea typeface="+mn-ea"/>
                <a:cs typeface="+mn-cs"/>
                <a:sym typeface="Wingdings" panose="05000000000000000000" pitchFamily="2" charset="2"/>
              </a:rPr>
              <a:t>hơn</a:t>
            </a:r>
            <a:r>
              <a:rPr lang="en-US" sz="1200" b="0" kern="1200" baseline="0" dirty="0">
                <a:solidFill>
                  <a:schemeClr val="tx1"/>
                </a:solidFill>
                <a:effectLst/>
                <a:latin typeface="+mn-lt"/>
                <a:ea typeface="+mn-ea"/>
                <a:cs typeface="+mn-cs"/>
                <a:sym typeface="Wingdings" panose="05000000000000000000" pitchFamily="2" charset="2"/>
              </a:rPr>
              <a:t>, </a:t>
            </a:r>
            <a:r>
              <a:rPr lang="en-US" sz="1200" b="0" kern="1200" baseline="0" dirty="0" err="1">
                <a:solidFill>
                  <a:schemeClr val="tx1"/>
                </a:solidFill>
                <a:effectLst/>
                <a:latin typeface="+mn-lt"/>
                <a:ea typeface="+mn-ea"/>
                <a:cs typeface="+mn-cs"/>
                <a:sym typeface="Wingdings" panose="05000000000000000000" pitchFamily="2" charset="2"/>
              </a:rPr>
              <a:t>dễ</a:t>
            </a:r>
            <a:r>
              <a:rPr lang="en-US" sz="1200" b="0" kern="1200" baseline="0" dirty="0">
                <a:solidFill>
                  <a:schemeClr val="tx1"/>
                </a:solidFill>
                <a:effectLst/>
                <a:latin typeface="+mn-lt"/>
                <a:ea typeface="+mn-ea"/>
                <a:cs typeface="+mn-cs"/>
                <a:sym typeface="Wingdings" panose="05000000000000000000" pitchFamily="2" charset="2"/>
              </a:rPr>
              <a:t> </a:t>
            </a:r>
            <a:r>
              <a:rPr lang="en-US" sz="1200" b="0" kern="1200" baseline="0" dirty="0" err="1">
                <a:solidFill>
                  <a:schemeClr val="tx1"/>
                </a:solidFill>
                <a:effectLst/>
                <a:latin typeface="+mn-lt"/>
                <a:ea typeface="+mn-ea"/>
                <a:cs typeface="+mn-cs"/>
                <a:sym typeface="Wingdings" panose="05000000000000000000" pitchFamily="2" charset="2"/>
              </a:rPr>
              <a:t>quản</a:t>
            </a:r>
            <a:r>
              <a:rPr lang="en-US" sz="1200" b="0" kern="1200" baseline="0" dirty="0">
                <a:solidFill>
                  <a:schemeClr val="tx1"/>
                </a:solidFill>
                <a:effectLst/>
                <a:latin typeface="+mn-lt"/>
                <a:ea typeface="+mn-ea"/>
                <a:cs typeface="+mn-cs"/>
                <a:sym typeface="Wingdings" panose="05000000000000000000" pitchFamily="2" charset="2"/>
              </a:rPr>
              <a:t> </a:t>
            </a:r>
            <a:r>
              <a:rPr lang="en-US" sz="1200" b="0" kern="1200" baseline="0" dirty="0" err="1">
                <a:solidFill>
                  <a:schemeClr val="tx1"/>
                </a:solidFill>
                <a:effectLst/>
                <a:latin typeface="+mn-lt"/>
                <a:ea typeface="+mn-ea"/>
                <a:cs typeface="+mn-cs"/>
                <a:sym typeface="Wingdings" panose="05000000000000000000" pitchFamily="2" charset="2"/>
              </a:rPr>
              <a:t>lý</a:t>
            </a:r>
            <a:r>
              <a:rPr lang="en-US" sz="1200" b="0" kern="1200" baseline="0" dirty="0">
                <a:solidFill>
                  <a:schemeClr val="tx1"/>
                </a:solidFill>
                <a:effectLst/>
                <a:latin typeface="+mn-lt"/>
                <a:ea typeface="+mn-ea"/>
                <a:cs typeface="+mn-cs"/>
                <a:sym typeface="Wingdings" panose="05000000000000000000" pitchFamily="2" charset="2"/>
              </a:rPr>
              <a:t> </a:t>
            </a:r>
            <a:r>
              <a:rPr lang="en-US" sz="1200" b="0" kern="1200" baseline="0" dirty="0" err="1">
                <a:solidFill>
                  <a:schemeClr val="tx1"/>
                </a:solidFill>
                <a:effectLst/>
                <a:latin typeface="+mn-lt"/>
                <a:ea typeface="+mn-ea"/>
                <a:cs typeface="+mn-cs"/>
                <a:sym typeface="Wingdings" panose="05000000000000000000" pitchFamily="2" charset="2"/>
              </a:rPr>
              <a:t>hơn</a:t>
            </a:r>
            <a:r>
              <a:rPr lang="en-US" sz="1200" b="0" kern="1200" baseline="0" dirty="0">
                <a:solidFill>
                  <a:schemeClr val="tx1"/>
                </a:solidFill>
                <a:effectLst/>
                <a:latin typeface="+mn-lt"/>
                <a:ea typeface="+mn-ea"/>
                <a:cs typeface="+mn-cs"/>
                <a:sym typeface="Wingdings" panose="05000000000000000000" pitchFamily="2" charset="2"/>
              </a:rPr>
              <a:t>  CHIA CT CẦN VIẾT THÀNH NHIỀU CT CON, MỖI CT CON SẼ THỰC HIỆN CV NÀO ĐÓ  TỪ ĐÓ CÓ CÁCH LT HƯỚNG THỦ TỤC.</a:t>
            </a:r>
          </a:p>
          <a:p>
            <a:endParaRPr lang="en-US" sz="1200" b="0" kern="1200" baseline="0" dirty="0">
              <a:solidFill>
                <a:schemeClr val="tx1"/>
              </a:solidFill>
              <a:effectLst/>
              <a:latin typeface="+mn-lt"/>
              <a:ea typeface="+mn-ea"/>
              <a:cs typeface="+mn-cs"/>
            </a:endParaRPr>
          </a:p>
          <a:p>
            <a:r>
              <a:rPr lang="en-US" sz="1200" b="0" kern="1200" baseline="0" dirty="0">
                <a:solidFill>
                  <a:schemeClr val="tx1"/>
                </a:solidFill>
                <a:effectLst/>
                <a:latin typeface="+mn-lt"/>
                <a:ea typeface="+mn-ea"/>
                <a:cs typeface="+mn-cs"/>
              </a:rPr>
              <a:t>1. </a:t>
            </a:r>
            <a:r>
              <a:rPr lang="en-US" sz="1200" b="0" kern="1200" baseline="0" dirty="0" err="1">
                <a:solidFill>
                  <a:schemeClr val="tx1"/>
                </a:solidFill>
                <a:effectLst/>
                <a:latin typeface="+mn-lt"/>
                <a:ea typeface="+mn-ea"/>
                <a:cs typeface="+mn-cs"/>
              </a:rPr>
              <a:t>Lấy</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hành</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động</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làm</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trung</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tâm</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có</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nghĩa</a:t>
            </a:r>
            <a:r>
              <a:rPr lang="en-US" sz="1200" b="0" kern="1200" baseline="0" dirty="0">
                <a:solidFill>
                  <a:schemeClr val="tx1"/>
                </a:solidFill>
                <a:effectLst/>
                <a:latin typeface="+mn-lt"/>
                <a:ea typeface="+mn-ea"/>
                <a:cs typeface="+mn-cs"/>
              </a:rPr>
              <a:t> </a:t>
            </a:r>
            <a:r>
              <a:rPr lang="en-US" sz="1200" b="1" kern="1200" baseline="0" dirty="0">
                <a:solidFill>
                  <a:schemeClr val="tx1"/>
                </a:solidFill>
                <a:effectLst/>
                <a:latin typeface="+mn-lt"/>
                <a:ea typeface="+mn-ea"/>
                <a:cs typeface="+mn-cs"/>
              </a:rPr>
              <a:t>TẬP TRUNG VÀO VIỆC PHÂN TÍCH XEM TRONG BÀI TOÁN CÓ NHỮNG CV GÌ CẦN PHẢI LÀM </a:t>
            </a:r>
            <a:r>
              <a:rPr lang="en-US" sz="1200" b="1" kern="1200" baseline="0" dirty="0">
                <a:solidFill>
                  <a:schemeClr val="tx1"/>
                </a:solidFill>
                <a:effectLst/>
                <a:latin typeface="+mn-lt"/>
                <a:ea typeface="+mn-ea"/>
                <a:cs typeface="+mn-cs"/>
                <a:sym typeface="Wingdings" pitchFamily="2" charset="2"/>
              </a:rPr>
              <a:t> TỪ ĐÓ MỖI CV SẼ ĐC VIẾT THÀNH 1 HÀM (THỦ TỤC) ĐỂ LÀM CV ĐÓ</a:t>
            </a:r>
            <a:r>
              <a:rPr lang="en-US" sz="1200" b="0" kern="1200" baseline="0" dirty="0">
                <a:solidFill>
                  <a:schemeClr val="tx1"/>
                </a:solidFill>
                <a:effectLst/>
                <a:latin typeface="+mn-lt"/>
                <a:ea typeface="+mn-ea"/>
                <a:cs typeface="+mn-cs"/>
                <a:sym typeface="Wingdings" pitchFamily="2" charset="2"/>
              </a:rPr>
              <a:t>. Sau </a:t>
            </a:r>
            <a:r>
              <a:rPr lang="en-US" sz="1200" b="0" kern="1200" baseline="0" dirty="0" err="1">
                <a:solidFill>
                  <a:schemeClr val="tx1"/>
                </a:solidFill>
                <a:effectLst/>
                <a:latin typeface="+mn-lt"/>
                <a:ea typeface="+mn-ea"/>
                <a:cs typeface="+mn-cs"/>
                <a:sym typeface="Wingdings" pitchFamily="2" charset="2"/>
              </a:rPr>
              <a:t>đó</a:t>
            </a:r>
            <a:r>
              <a:rPr lang="en-US" sz="1200" b="0" kern="1200" baseline="0" dirty="0">
                <a:solidFill>
                  <a:schemeClr val="tx1"/>
                </a:solidFill>
                <a:effectLst/>
                <a:latin typeface="+mn-lt"/>
                <a:ea typeface="+mn-ea"/>
                <a:cs typeface="+mn-cs"/>
                <a:sym typeface="Wingdings" pitchFamily="2" charset="2"/>
              </a:rPr>
              <a:t>, c</a:t>
            </a:r>
            <a:r>
              <a:rPr lang="vi-VN" sz="1200" b="0" i="0" kern="1200" dirty="0">
                <a:solidFill>
                  <a:schemeClr val="tx1"/>
                </a:solidFill>
                <a:effectLst/>
                <a:latin typeface="+mn-lt"/>
                <a:ea typeface="+mn-ea"/>
                <a:cs typeface="+mn-cs"/>
              </a:rPr>
              <a:t>hương trình chính sẽ gọi đến </a:t>
            </a:r>
            <a:r>
              <a:rPr lang="en-US" sz="1200" b="0" i="0" kern="120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hàm</a:t>
            </a:r>
            <a:r>
              <a:rPr lang="vi-VN" sz="1200" b="0" i="0" kern="1200" dirty="0">
                <a:solidFill>
                  <a:schemeClr val="tx1"/>
                </a:solidFill>
                <a:effectLst/>
                <a:latin typeface="+mn-lt"/>
                <a:ea typeface="+mn-ea"/>
                <a:cs typeface="+mn-cs"/>
              </a:rPr>
              <a:t> theo một giải thuật, hoặc một cấu trúc xác định </a:t>
            </a:r>
            <a:r>
              <a:rPr lang="en-US" sz="1200" b="0" i="0" kern="1200" dirty="0" err="1">
                <a:solidFill>
                  <a:schemeClr val="tx1"/>
                </a:solidFill>
                <a:effectLst/>
                <a:latin typeface="+mn-lt"/>
                <a:ea typeface="+mn-ea"/>
                <a:cs typeface="+mn-cs"/>
              </a:rPr>
              <a:t>để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tạo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thành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chương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trình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hoàn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chỉnh</a:t>
            </a:r>
            <a:r>
              <a:rPr lang="en-US" sz="1200" b="0" i="0" kern="1200" baseline="0" dirty="0">
                <a:solidFill>
                  <a:schemeClr val="tx1"/>
                </a:solidFill>
                <a:effectLst/>
                <a:latin typeface="+mn-lt"/>
                <a:ea typeface="+mn-ea"/>
                <a:cs typeface="+mn-cs"/>
              </a:rPr>
              <a:t>.</a:t>
            </a:r>
            <a:r>
              <a:rPr lang="vi-VN" dirty="0"/>
              <a:t> </a:t>
            </a:r>
            <a:br>
              <a:rPr lang="vi-VN" dirty="0"/>
            </a:br>
            <a:endParaRPr lang="en-US" dirty="0">
              <a:sym typeface="Wingdings" pitchFamily="2" charset="2"/>
            </a:endParaRPr>
          </a:p>
          <a:p>
            <a:r>
              <a:rPr lang="en-US" dirty="0">
                <a:sym typeface="Wingdings" pitchFamily="2" charset="2"/>
              </a:rPr>
              <a:t>2. </a:t>
            </a:r>
            <a:r>
              <a:rPr lang="en-US" dirty="0" err="1">
                <a:sym typeface="Wingdings" pitchFamily="2" charset="2"/>
              </a:rPr>
              <a:t>Như</a:t>
            </a:r>
            <a:r>
              <a:rPr lang="en-US" baseline="0" dirty="0">
                <a:sym typeface="Wingdings" pitchFamily="2" charset="2"/>
              </a:rPr>
              <a:t> </a:t>
            </a:r>
            <a:r>
              <a:rPr lang="en-US" baseline="0" dirty="0" err="1">
                <a:sym typeface="Wingdings" pitchFamily="2" charset="2"/>
              </a:rPr>
              <a:t>vậy</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LT </a:t>
            </a:r>
            <a:r>
              <a:rPr lang="en-US" baseline="0" dirty="0" err="1">
                <a:sym typeface="Wingdings" pitchFamily="2" charset="2"/>
              </a:rPr>
              <a:t>hướng</a:t>
            </a:r>
            <a:r>
              <a:rPr lang="en-US" baseline="0" dirty="0">
                <a:sym typeface="Wingdings" pitchFamily="2" charset="2"/>
              </a:rPr>
              <a:t> </a:t>
            </a:r>
            <a:r>
              <a:rPr lang="en-US" baseline="0" dirty="0" err="1">
                <a:sym typeface="Wingdings" pitchFamily="2" charset="2"/>
              </a:rPr>
              <a:t>thủ</a:t>
            </a:r>
            <a:r>
              <a:rPr lang="en-US" baseline="0" dirty="0">
                <a:sym typeface="Wingdings" pitchFamily="2" charset="2"/>
              </a:rPr>
              <a:t> </a:t>
            </a:r>
            <a:r>
              <a:rPr lang="en-US" baseline="0" dirty="0" err="1">
                <a:sym typeface="Wingdings" pitchFamily="2" charset="2"/>
              </a:rPr>
              <a:t>tục</a:t>
            </a:r>
            <a:r>
              <a:rPr lang="en-US" baseline="0" dirty="0">
                <a:sym typeface="Wingdings" pitchFamily="2" charset="2"/>
              </a:rPr>
              <a:t> … :</a:t>
            </a:r>
            <a:r>
              <a:rPr lang="en-US" b="1" baseline="0" dirty="0">
                <a:sym typeface="Wingdings" pitchFamily="2" charset="2"/>
              </a:rPr>
              <a:t> hay </a:t>
            </a:r>
            <a:r>
              <a:rPr lang="en-US" b="1" baseline="0" dirty="0" err="1">
                <a:sym typeface="Wingdings" pitchFamily="2" charset="2"/>
              </a:rPr>
              <a:t>nói</a:t>
            </a:r>
            <a:r>
              <a:rPr lang="en-US" b="1" baseline="0" dirty="0">
                <a:sym typeface="Wingdings" pitchFamily="2" charset="2"/>
              </a:rPr>
              <a:t> </a:t>
            </a:r>
            <a:r>
              <a:rPr lang="en-US" b="1" baseline="0" dirty="0" err="1">
                <a:sym typeface="Wingdings" pitchFamily="2" charset="2"/>
              </a:rPr>
              <a:t>cách</a:t>
            </a:r>
            <a:r>
              <a:rPr lang="en-US" b="1" baseline="0" dirty="0">
                <a:sym typeface="Wingdings" pitchFamily="2" charset="2"/>
              </a:rPr>
              <a:t> </a:t>
            </a:r>
            <a:r>
              <a:rPr lang="en-US" b="1" baseline="0" dirty="0" err="1">
                <a:sym typeface="Wingdings" pitchFamily="2" charset="2"/>
              </a:rPr>
              <a:t>khác</a:t>
            </a:r>
            <a:r>
              <a:rPr lang="en-US" b="1" baseline="0" dirty="0">
                <a:sym typeface="Wingdings" pitchFamily="2" charset="2"/>
              </a:rPr>
              <a:t>: </a:t>
            </a:r>
            <a:r>
              <a:rPr lang="en-US" b="1" dirty="0"/>
              <a:t>CHƯƠNG</a:t>
            </a:r>
            <a:r>
              <a:rPr lang="en-US" b="1" baseline="0" dirty="0"/>
              <a:t> TRÌNH VIẾT THEO HƯỚNG THỦ TỤC SẼ GỒM 1 CHUỖI CÁC HÀM, HÀM NÀY GỌI HÀM KIA TẠO THÀNH 1 CHƯƠNG TRÌNH. HÀM LÀ XƯƠNG SỐNG CỦA TOÀN BỘ CT.</a:t>
            </a:r>
            <a:endParaRPr lang="en-US" sz="1200" b="1" i="0" kern="1200" dirty="0">
              <a:solidFill>
                <a:schemeClr val="tx1"/>
              </a:solidFill>
              <a:effectLst/>
              <a:latin typeface="+mn-lt"/>
              <a:ea typeface="+mn-ea"/>
              <a:cs typeface="+mn-cs"/>
              <a:sym typeface="Wingdings" pitchFamily="2" charset="2"/>
            </a:endParaRPr>
          </a:p>
          <a:p>
            <a:pPr marL="0" indent="0">
              <a:buFont typeface="Wingdings" pitchFamily="2" charset="2"/>
              <a:buNone/>
            </a:pPr>
            <a:endParaRPr lang="en-US" dirty="0"/>
          </a:p>
          <a:p>
            <a:pPr marL="0" indent="0">
              <a:buFont typeface="Wingdings" pitchFamily="2" charset="2"/>
              <a:buNone/>
            </a:pPr>
            <a:r>
              <a:rPr lang="en-US" dirty="0"/>
              <a:t>4. </a:t>
            </a:r>
            <a:r>
              <a:rPr lang="en-US" dirty="0" err="1"/>
              <a:t>Ví</a:t>
            </a:r>
            <a:r>
              <a:rPr lang="en-US" baseline="0" dirty="0"/>
              <a:t> </a:t>
            </a:r>
            <a:r>
              <a:rPr lang="en-US" baseline="0" dirty="0" err="1"/>
              <a:t>dụ</a:t>
            </a:r>
            <a:r>
              <a:rPr lang="en-US" baseline="0" dirty="0"/>
              <a:t>: </a:t>
            </a:r>
            <a:r>
              <a:rPr lang="en-US" baseline="0" dirty="0" err="1"/>
              <a:t>nn</a:t>
            </a:r>
            <a:r>
              <a:rPr lang="en-US" baseline="0" dirty="0"/>
              <a:t> </a:t>
            </a:r>
            <a:r>
              <a:rPr lang="en-US" baseline="0" dirty="0" err="1"/>
              <a:t>đã</a:t>
            </a:r>
            <a:r>
              <a:rPr lang="en-US" baseline="0" dirty="0"/>
              <a:t> </a:t>
            </a:r>
            <a:r>
              <a:rPr lang="en-US" baseline="0" dirty="0" err="1"/>
              <a:t>học</a:t>
            </a:r>
            <a:r>
              <a:rPr lang="en-US" baseline="0" dirty="0"/>
              <a:t> </a:t>
            </a:r>
            <a:r>
              <a:rPr lang="en-US" baseline="0" dirty="0" err="1"/>
              <a:t>là</a:t>
            </a:r>
            <a:r>
              <a:rPr lang="en-US" baseline="0" dirty="0"/>
              <a:t> C</a:t>
            </a:r>
          </a:p>
          <a:p>
            <a:pPr marL="0" indent="0">
              <a:buFont typeface="Wingdings" pitchFamily="2" charset="2"/>
              <a:buNone/>
            </a:pPr>
            <a:endParaRPr lang="en-US" dirty="0"/>
          </a:p>
          <a:p>
            <a:pPr marL="0" indent="0">
              <a:buFont typeface="Wingdings" pitchFamily="2" charset="2"/>
              <a:buNone/>
            </a:pPr>
            <a:r>
              <a:rPr lang="en-US" dirty="0"/>
              <a:t>3. ...: ĐÂY</a:t>
            </a:r>
            <a:r>
              <a:rPr lang="en-US" baseline="0" dirty="0"/>
              <a:t> LÀ </a:t>
            </a:r>
            <a:r>
              <a:rPr lang="en-US" baseline="0" dirty="0" err="1"/>
              <a:t>đặc</a:t>
            </a:r>
            <a:r>
              <a:rPr lang="en-US" baseline="0" dirty="0"/>
              <a:t> </a:t>
            </a:r>
            <a:r>
              <a:rPr lang="en-US" baseline="0" dirty="0" err="1"/>
              <a:t>trưng</a:t>
            </a:r>
            <a:r>
              <a:rPr lang="en-US" baseline="0" dirty="0"/>
              <a:t> </a:t>
            </a:r>
            <a:r>
              <a:rPr lang="en-US" baseline="0" dirty="0" err="1"/>
              <a:t>của</a:t>
            </a:r>
            <a:r>
              <a:rPr lang="en-US" baseline="0" dirty="0"/>
              <a:t> POP, </a:t>
            </a:r>
            <a:r>
              <a:rPr lang="en-US" baseline="0" dirty="0" err="1"/>
              <a:t>tách</a:t>
            </a:r>
            <a:r>
              <a:rPr lang="en-US" baseline="0" dirty="0"/>
              <a:t> </a:t>
            </a:r>
            <a:r>
              <a:rPr lang="en-US" baseline="0" dirty="0" err="1"/>
              <a:t>biệt</a:t>
            </a:r>
            <a:r>
              <a:rPr lang="en-US" baseline="0" dirty="0"/>
              <a:t> </a:t>
            </a:r>
            <a:r>
              <a:rPr lang="en-US" baseline="0" dirty="0" err="1"/>
              <a:t>ntn</a:t>
            </a:r>
            <a:r>
              <a:rPr lang="en-US" baseline="0" dirty="0"/>
              <a:t>? – </a:t>
            </a:r>
            <a:r>
              <a:rPr lang="en-US" baseline="0" dirty="0" err="1"/>
              <a:t>xem</a:t>
            </a:r>
            <a:r>
              <a:rPr lang="en-US" baseline="0" dirty="0"/>
              <a:t> slide </a:t>
            </a:r>
            <a:r>
              <a:rPr lang="en-US" baseline="0" dirty="0" err="1"/>
              <a:t>kế</a:t>
            </a:r>
            <a:endParaRPr lang="en-US" dirty="0"/>
          </a:p>
        </p:txBody>
      </p:sp>
      <p:sp>
        <p:nvSpPr>
          <p:cNvPr id="4" name="Slide Number Placeholder 3"/>
          <p:cNvSpPr>
            <a:spLocks noGrp="1"/>
          </p:cNvSpPr>
          <p:nvPr>
            <p:ph type="sldNum" sz="quarter" idx="10"/>
          </p:nvPr>
        </p:nvSpPr>
        <p:spPr/>
        <p:txBody>
          <a:bodyPr/>
          <a:lstStyle/>
          <a:p>
            <a:fld id="{8044BD98-DC88-4403-A9D3-CB5202450553}" type="slidenum">
              <a:rPr lang="en-US" smtClean="0"/>
              <a:t>5</a:t>
            </a:fld>
            <a:endParaRPr lang="en-US" dirty="0"/>
          </a:p>
        </p:txBody>
      </p:sp>
    </p:spTree>
    <p:extLst>
      <p:ext uri="{BB962C8B-B14F-4D97-AF65-F5344CB8AC3E}">
        <p14:creationId xmlns:p14="http://schemas.microsoft.com/office/powerpoint/2010/main" val="2147681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NX: </a:t>
            </a:r>
          </a:p>
          <a:p>
            <a:r>
              <a:rPr lang="en-US" b="1"/>
              <a:t>CẤU</a:t>
            </a:r>
            <a:r>
              <a:rPr lang="en-US" b="1" baseline="0"/>
              <a:t> TRÚC DỮ LIỆU VÀ HÀM RỜI RẠC NHAU</a:t>
            </a:r>
            <a:r>
              <a:rPr lang="en-US" b="0" baseline="0"/>
              <a:t>,</a:t>
            </a:r>
            <a:r>
              <a:rPr lang="en-US" baseline="0"/>
              <a:t> CÓ THỂ NẰM Ở NHIỀU FILE hay MODULE KHÁC NHAU</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sym typeface="Wingdings" pitchFamily="2" charset="2"/>
              </a:rPr>
              <a:t> </a:t>
            </a:r>
            <a:r>
              <a:rPr lang="en-US" b="1"/>
              <a:t>KHÓ</a:t>
            </a:r>
            <a:r>
              <a:rPr lang="en-US" b="1" baseline="0"/>
              <a:t> BẢO TRÌ</a:t>
            </a:r>
            <a:r>
              <a:rPr lang="en-US" baseline="0"/>
              <a:t>: </a:t>
            </a:r>
            <a:r>
              <a:rPr lang="en-US" b="1" baseline="0"/>
              <a:t>PHẦN XỬ LÝ CÓ THỂ NẰM RẢI RÁC VÀ PHẢI HIỂU RÕ CTDL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1" baseline="0"/>
          </a:p>
        </p:txBody>
      </p:sp>
      <p:sp>
        <p:nvSpPr>
          <p:cNvPr id="4" name="Slide Number Placeholder 3"/>
          <p:cNvSpPr>
            <a:spLocks noGrp="1"/>
          </p:cNvSpPr>
          <p:nvPr>
            <p:ph type="sldNum" sz="quarter" idx="10"/>
          </p:nvPr>
        </p:nvSpPr>
        <p:spPr/>
        <p:txBody>
          <a:bodyPr/>
          <a:lstStyle/>
          <a:p>
            <a:fld id="{8044BD98-DC88-4403-A9D3-CB5202450553}" type="slidenum">
              <a:rPr lang="en-US" smtClean="0"/>
              <a:t>6</a:t>
            </a:fld>
            <a:endParaRPr lang="en-US" dirty="0"/>
          </a:p>
        </p:txBody>
      </p:sp>
    </p:spTree>
    <p:extLst>
      <p:ext uri="{BB962C8B-B14F-4D97-AF65-F5344CB8AC3E}">
        <p14:creationId xmlns:p14="http://schemas.microsoft.com/office/powerpoint/2010/main" val="3808173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7</a:t>
            </a:fld>
            <a:endParaRPr lang="en-US" dirty="0"/>
          </a:p>
        </p:txBody>
      </p:sp>
    </p:spTree>
    <p:extLst>
      <p:ext uri="{BB962C8B-B14F-4D97-AF65-F5344CB8AC3E}">
        <p14:creationId xmlns:p14="http://schemas.microsoft.com/office/powerpoint/2010/main" val="2046815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NHẬN</a:t>
            </a:r>
            <a:r>
              <a:rPr lang="en-US" b="1" baseline="0"/>
              <a:t> XÉT</a:t>
            </a:r>
            <a:r>
              <a:rPr lang="en-US" b="1"/>
              <a:t>: </a:t>
            </a:r>
          </a:p>
          <a:p>
            <a:r>
              <a:rPr lang="en-US" b="1">
                <a:sym typeface="Wingdings" panose="05000000000000000000" pitchFamily="2" charset="2"/>
              </a:rPr>
              <a:t> VIẾT</a:t>
            </a:r>
            <a:r>
              <a:rPr lang="en-US" b="1" baseline="0">
                <a:sym typeface="Wingdings" panose="05000000000000000000" pitchFamily="2" charset="2"/>
              </a:rPr>
              <a:t> CT CHỈ CẦN BIẾT CT PHẢI LÀM GÌ VÀ VIẾT CÁC HÀM XỬ LÝ TƯƠNG ỨNG…</a:t>
            </a:r>
            <a:endParaRPr lang="en-US" b="1"/>
          </a:p>
          <a:p>
            <a:r>
              <a:rPr lang="en-US"/>
              <a:t>-</a:t>
            </a:r>
            <a:r>
              <a:rPr lang="en-US" baseline="0"/>
              <a:t> Ở CÁC HÀM: CẦN PHẢI BIẾT ĐẦU VÀO LÀ GÌ (PHẢI GỞI DỮ LIỆU VÀO MỚI TÍNH TOÁN ĐC).</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t>- Ở</a:t>
            </a:r>
            <a:r>
              <a:rPr lang="en-US" baseline="0"/>
              <a:t> HÀM MAIN, KHI GỌI CŨNG VẬY: </a:t>
            </a:r>
            <a:r>
              <a:rPr lang="en-US" sz="1200" b="0" i="0" kern="1200">
                <a:solidFill>
                  <a:schemeClr val="tx1"/>
                </a:solidFill>
                <a:effectLst/>
                <a:latin typeface="+mn-lt"/>
                <a:ea typeface="+mn-ea"/>
                <a:cs typeface="+mn-cs"/>
              </a:rPr>
              <a:t>XÁC</a:t>
            </a:r>
            <a:r>
              <a:rPr lang="en-US" sz="1200" b="0" i="0" kern="1200" baseline="0">
                <a:solidFill>
                  <a:schemeClr val="tx1"/>
                </a:solidFill>
                <a:effectLst/>
                <a:latin typeface="+mn-lt"/>
                <a:ea typeface="+mn-ea"/>
                <a:cs typeface="+mn-cs"/>
              </a:rPr>
              <a:t> ĐỊNH HÀNH ĐỘNG VÀ GỞI DỮ LIỆU</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044BD98-DC88-4403-A9D3-CB5202450553}" type="slidenum">
              <a:rPr lang="en-US" smtClean="0"/>
              <a:t>8</a:t>
            </a:fld>
            <a:endParaRPr lang="en-US" dirty="0"/>
          </a:p>
        </p:txBody>
      </p:sp>
    </p:spTree>
    <p:extLst>
      <p:ext uri="{BB962C8B-B14F-4D97-AF65-F5344CB8AC3E}">
        <p14:creationId xmlns:p14="http://schemas.microsoft.com/office/powerpoint/2010/main" val="66377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NHẬN</a:t>
            </a:r>
            <a:r>
              <a:rPr lang="en-US" b="1" baseline="0"/>
              <a:t> XÉT</a:t>
            </a:r>
            <a:r>
              <a:rPr lang="en-US" b="1"/>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t>Dữ liệu và xử lý có</a:t>
            </a:r>
            <a:r>
              <a:rPr lang="en-US" baseline="0"/>
              <a:t> thể </a:t>
            </a:r>
            <a:r>
              <a:rPr lang="en-US"/>
              <a:t>bị tách biệt</a:t>
            </a:r>
            <a:r>
              <a:rPr lang="en-US" baseline="0"/>
              <a:t> nhau:</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struct và hàm có thể ở 2 file khác nhau</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phần dữ liệu (struct) và xử lý (các hàm) ko liên quan nhau: 2 hàm tính toán phải gởi dữ liệu vào để tính chứ ko liên quan 2 thuộc tính trong struct.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mn-lt"/>
              <a:ea typeface="+mn-ea"/>
              <a:cs typeface="+mn-cs"/>
            </a:endParaRPr>
          </a:p>
          <a:p>
            <a:r>
              <a:rPr lang="en-US"/>
              <a:t>-</a:t>
            </a:r>
            <a:r>
              <a:rPr lang="en-US" baseline="0"/>
              <a:t> Ở CÁC HÀM: CẦN PHẢI CÓ THAM SỐ HÀM (PHẢI GỞI DỮ LIỆU VÀO).</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t>- Ở</a:t>
            </a:r>
            <a:r>
              <a:rPr lang="en-US" baseline="0"/>
              <a:t> HÀM MAIN: </a:t>
            </a:r>
            <a:r>
              <a:rPr lang="en-US" sz="1200" b="0" i="0" kern="1200">
                <a:solidFill>
                  <a:schemeClr val="tx1"/>
                </a:solidFill>
                <a:effectLst/>
                <a:latin typeface="+mn-lt"/>
                <a:ea typeface="+mn-ea"/>
                <a:cs typeface="+mn-cs"/>
              </a:rPr>
              <a:t>XÁC</a:t>
            </a:r>
            <a:r>
              <a:rPr lang="en-US" sz="1200" b="0" i="0" kern="1200" baseline="0">
                <a:solidFill>
                  <a:schemeClr val="tx1"/>
                </a:solidFill>
                <a:effectLst/>
                <a:latin typeface="+mn-lt"/>
                <a:ea typeface="+mn-ea"/>
                <a:cs typeface="+mn-cs"/>
              </a:rPr>
              <a:t> ĐỊNH HÀNH ĐỘNG RỒI MỚI GỞI DỮ LIỆU</a:t>
            </a:r>
          </a:p>
        </p:txBody>
      </p:sp>
      <p:sp>
        <p:nvSpPr>
          <p:cNvPr id="4" name="Slide Number Placeholder 3"/>
          <p:cNvSpPr>
            <a:spLocks noGrp="1"/>
          </p:cNvSpPr>
          <p:nvPr>
            <p:ph type="sldNum" sz="quarter" idx="10"/>
          </p:nvPr>
        </p:nvSpPr>
        <p:spPr/>
        <p:txBody>
          <a:bodyPr/>
          <a:lstStyle/>
          <a:p>
            <a:fld id="{8044BD98-DC88-4403-A9D3-CB5202450553}" type="slidenum">
              <a:rPr lang="en-US" smtClean="0"/>
              <a:t>9</a:t>
            </a:fld>
            <a:endParaRPr lang="en-US" dirty="0"/>
          </a:p>
        </p:txBody>
      </p:sp>
    </p:spTree>
    <p:extLst>
      <p:ext uri="{BB962C8B-B14F-4D97-AF65-F5344CB8AC3E}">
        <p14:creationId xmlns:p14="http://schemas.microsoft.com/office/powerpoint/2010/main" val="2354660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91945" name="Rectangle 9"/>
          <p:cNvSpPr>
            <a:spLocks noChangeArrowheads="1"/>
          </p:cNvSpPr>
          <p:nvPr userDrawn="1"/>
        </p:nvSpPr>
        <p:spPr bwMode="auto">
          <a:xfrm>
            <a:off x="508006" y="3267045"/>
            <a:ext cx="184731" cy="400110"/>
          </a:xfrm>
          <a:prstGeom prst="rect">
            <a:avLst/>
          </a:prstGeom>
          <a:gradFill rotWithShape="0">
            <a:gsLst>
              <a:gs pos="0">
                <a:schemeClr val="bg2"/>
              </a:gs>
              <a:gs pos="100000">
                <a:srgbClr val="FFFFFF"/>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1938" name="Rectangle 2"/>
          <p:cNvSpPr>
            <a:spLocks noGrp="1" noChangeArrowheads="1"/>
          </p:cNvSpPr>
          <p:nvPr>
            <p:ph type="ctrTitle"/>
          </p:nvPr>
        </p:nvSpPr>
        <p:spPr>
          <a:noFill/>
          <a:extLst>
            <a:ext uri="{909E8E84-426E-40DD-AFC4-6F175D3DCCD1}">
              <a14:hiddenFill xmlns:a14="http://schemas.microsoft.com/office/drawing/2010/main">
                <a:gradFill rotWithShape="1">
                  <a:gsLst>
                    <a:gs pos="0">
                      <a:schemeClr val="bg2"/>
                    </a:gs>
                    <a:gs pos="100000">
                      <a:schemeClr val="bg1"/>
                    </a:gs>
                  </a:gsLst>
                  <a:lin ang="5400000" scaled="1"/>
                </a:gradFill>
              </a14:hiddenFill>
            </a:ext>
          </a:extLst>
        </p:spPr>
        <p:txBody>
          <a:bodyPr/>
          <a:lstStyle>
            <a:lvl1pPr>
              <a:defRPr sz="5400"/>
            </a:lvl1pPr>
          </a:lstStyle>
          <a:p>
            <a:pPr lvl="0"/>
            <a:r>
              <a:rPr lang="en-US" noProof="0"/>
              <a:t>Click to edit Master title style</a:t>
            </a:r>
          </a:p>
        </p:txBody>
      </p:sp>
      <p:sp>
        <p:nvSpPr>
          <p:cNvPr id="1191939" name="Rectangle 3"/>
          <p:cNvSpPr>
            <a:spLocks noGrp="1" noChangeArrowheads="1"/>
          </p:cNvSpPr>
          <p:nvPr>
            <p:ph type="subTitle" idx="1"/>
          </p:nvPr>
        </p:nvSpPr>
        <p:spPr>
          <a:xfrm>
            <a:off x="2089157" y="2693995"/>
            <a:ext cx="8883649" cy="2994025"/>
          </a:xfrm>
        </p:spPr>
        <p:txBody>
          <a:bodyPr/>
          <a:lstStyle>
            <a:lvl1pPr marL="0" indent="0" algn="ctr">
              <a:buFont typeface="Wingdings" pitchFamily="2" charset="2"/>
              <a:buNone/>
              <a:defRPr sz="3200" b="1"/>
            </a:lvl1pPr>
          </a:lstStyle>
          <a:p>
            <a:pPr lvl="0"/>
            <a:r>
              <a:rPr lang="en-US" noProof="0"/>
              <a:t>Click to edit Master subtitle style</a:t>
            </a:r>
          </a:p>
        </p:txBody>
      </p:sp>
      <p:sp>
        <p:nvSpPr>
          <p:cNvPr id="1191940" name="Rectangle 4"/>
          <p:cNvSpPr>
            <a:spLocks noChangeArrowheads="1"/>
          </p:cNvSpPr>
          <p:nvPr/>
        </p:nvSpPr>
        <p:spPr bwMode="auto">
          <a:xfrm>
            <a:off x="556687" y="6"/>
            <a:ext cx="662516" cy="1776413"/>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1943" name="Rectangle 7"/>
          <p:cNvSpPr>
            <a:spLocks noChangeArrowheads="1"/>
          </p:cNvSpPr>
          <p:nvPr/>
        </p:nvSpPr>
        <p:spPr bwMode="auto">
          <a:xfrm>
            <a:off x="406400" y="228600"/>
            <a:ext cx="11379200" cy="152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1944" name="Rectangle 8"/>
          <p:cNvSpPr>
            <a:spLocks noChangeArrowheads="1"/>
          </p:cNvSpPr>
          <p:nvPr userDrawn="1"/>
        </p:nvSpPr>
        <p:spPr bwMode="auto">
          <a:xfrm>
            <a:off x="9347200" y="6443663"/>
            <a:ext cx="1966384" cy="3810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1942" name="Rectangle 6"/>
          <p:cNvSpPr>
            <a:spLocks noChangeArrowheads="1"/>
          </p:cNvSpPr>
          <p:nvPr/>
        </p:nvSpPr>
        <p:spPr bwMode="auto">
          <a:xfrm>
            <a:off x="406400" y="6553200"/>
            <a:ext cx="11379200" cy="152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Tree>
    <p:extLst>
      <p:ext uri="{BB962C8B-B14F-4D97-AF65-F5344CB8AC3E}">
        <p14:creationId xmlns:p14="http://schemas.microsoft.com/office/powerpoint/2010/main" val="490598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6591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457200"/>
            <a:ext cx="27686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457200"/>
            <a:ext cx="81026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9876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685800"/>
          </a:xfrm>
        </p:spPr>
        <p:txBody>
          <a:bodyPr/>
          <a:lstStyle/>
          <a:p>
            <a:r>
              <a:rPr lang="en-US"/>
              <a:t>Click to edit Master title style</a:t>
            </a:r>
          </a:p>
        </p:txBody>
      </p:sp>
      <p:sp>
        <p:nvSpPr>
          <p:cNvPr id="3" name="Text Placeholder 2"/>
          <p:cNvSpPr>
            <a:spLocks noGrp="1"/>
          </p:cNvSpPr>
          <p:nvPr>
            <p:ph type="body" sz="half" idx="1"/>
          </p:nvPr>
        </p:nvSpPr>
        <p:spPr>
          <a:xfrm>
            <a:off x="609600" y="1295400"/>
            <a:ext cx="538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295400"/>
            <a:ext cx="53848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86200"/>
            <a:ext cx="53848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ChangeArrowheads="1"/>
          </p:cNvSpPr>
          <p:nvPr>
            <p:ph type="ftr" sz="quarter" idx="10"/>
          </p:nvPr>
        </p:nvSpPr>
        <p:spPr>
          <a:xfrm>
            <a:off x="609600" y="6477000"/>
            <a:ext cx="3860800" cy="2286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1"/>
          </p:nvPr>
        </p:nvSpPr>
        <p:spPr>
          <a:xfrm>
            <a:off x="8737600" y="6477000"/>
            <a:ext cx="2844800" cy="228600"/>
          </a:xfrm>
          <a:prstGeom prst="rect">
            <a:avLst/>
          </a:prstGeom>
          <a:ln/>
        </p:spPr>
        <p:txBody>
          <a:bodyPr/>
          <a:lstStyle>
            <a:lvl1pPr>
              <a:defRPr/>
            </a:lvl1pPr>
          </a:lstStyle>
          <a:p>
            <a:pPr>
              <a:defRPr/>
            </a:pPr>
            <a:fld id="{514A5D48-F518-4111-8924-7704B2F47C9B}" type="slidenum">
              <a:rPr lang="en-US"/>
              <a:pPr>
                <a:defRPr/>
              </a:pPr>
              <a:t>‹#›</a:t>
            </a:fld>
            <a:endParaRPr lang="en-US"/>
          </a:p>
        </p:txBody>
      </p:sp>
    </p:spTree>
    <p:extLst>
      <p:ext uri="{BB962C8B-B14F-4D97-AF65-F5344CB8AC3E}">
        <p14:creationId xmlns:p14="http://schemas.microsoft.com/office/powerpoint/2010/main" val="2207016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685800"/>
          </a:xfrm>
        </p:spPr>
        <p:txBody>
          <a:bodyPr/>
          <a:lstStyle/>
          <a:p>
            <a:r>
              <a:rPr lang="en-US"/>
              <a:t>Click to edit Master title style</a:t>
            </a:r>
          </a:p>
        </p:txBody>
      </p:sp>
      <p:sp>
        <p:nvSpPr>
          <p:cNvPr id="3" name="Text Placeholder 2"/>
          <p:cNvSpPr>
            <a:spLocks noGrp="1"/>
          </p:cNvSpPr>
          <p:nvPr>
            <p:ph type="body" sz="half" idx="1"/>
          </p:nvPr>
        </p:nvSpPr>
        <p:spPr>
          <a:xfrm>
            <a:off x="609600" y="1295400"/>
            <a:ext cx="538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0"/>
            <a:ext cx="538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609600" y="6477000"/>
            <a:ext cx="3860800" cy="228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xfrm>
            <a:off x="8737600" y="6477000"/>
            <a:ext cx="2844800" cy="228600"/>
          </a:xfrm>
          <a:prstGeom prst="rect">
            <a:avLst/>
          </a:prstGeom>
          <a:ln/>
        </p:spPr>
        <p:txBody>
          <a:bodyPr/>
          <a:lstStyle>
            <a:lvl1pPr>
              <a:defRPr/>
            </a:lvl1pPr>
          </a:lstStyle>
          <a:p>
            <a:pPr>
              <a:defRPr/>
            </a:pPr>
            <a:fld id="{FF40CBBB-0948-4085-A0EC-4122CE520FF1}" type="slidenum">
              <a:rPr lang="en-US"/>
              <a:pPr>
                <a:defRPr/>
              </a:pPr>
              <a:t>‹#›</a:t>
            </a:fld>
            <a:endParaRPr lang="en-US"/>
          </a:p>
        </p:txBody>
      </p:sp>
    </p:spTree>
    <p:extLst>
      <p:ext uri="{BB962C8B-B14F-4D97-AF65-F5344CB8AC3E}">
        <p14:creationId xmlns:p14="http://schemas.microsoft.com/office/powerpoint/2010/main" val="2703653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91945" name="Rectangle 9"/>
          <p:cNvSpPr>
            <a:spLocks noChangeArrowheads="1"/>
          </p:cNvSpPr>
          <p:nvPr userDrawn="1"/>
        </p:nvSpPr>
        <p:spPr bwMode="auto">
          <a:xfrm>
            <a:off x="508005" y="3267045"/>
            <a:ext cx="184731" cy="400110"/>
          </a:xfrm>
          <a:prstGeom prst="rect">
            <a:avLst/>
          </a:prstGeom>
          <a:gradFill rotWithShape="0">
            <a:gsLst>
              <a:gs pos="0">
                <a:schemeClr val="bg2"/>
              </a:gs>
              <a:gs pos="100000">
                <a:srgbClr val="FFFFFF"/>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1938" name="Rectangle 2"/>
          <p:cNvSpPr>
            <a:spLocks noGrp="1" noChangeArrowheads="1"/>
          </p:cNvSpPr>
          <p:nvPr>
            <p:ph type="ctrTitle"/>
          </p:nvPr>
        </p:nvSpPr>
        <p:spPr>
          <a:noFill/>
          <a:extLst>
            <a:ext uri="{909E8E84-426E-40DD-AFC4-6F175D3DCCD1}">
              <a14:hiddenFill xmlns:a14="http://schemas.microsoft.com/office/drawing/2010/main">
                <a:gradFill rotWithShape="1">
                  <a:gsLst>
                    <a:gs pos="0">
                      <a:schemeClr val="bg2"/>
                    </a:gs>
                    <a:gs pos="100000">
                      <a:schemeClr val="bg1"/>
                    </a:gs>
                  </a:gsLst>
                  <a:lin ang="5400000" scaled="1"/>
                </a:gradFill>
              </a14:hiddenFill>
            </a:ext>
          </a:extLst>
        </p:spPr>
        <p:txBody>
          <a:bodyPr/>
          <a:lstStyle>
            <a:lvl1pPr>
              <a:defRPr sz="5400"/>
            </a:lvl1pPr>
          </a:lstStyle>
          <a:p>
            <a:pPr lvl="0"/>
            <a:r>
              <a:rPr lang="en-US" noProof="0"/>
              <a:t>Click to edit Master title style</a:t>
            </a:r>
          </a:p>
        </p:txBody>
      </p:sp>
      <p:sp>
        <p:nvSpPr>
          <p:cNvPr id="1191939" name="Rectangle 3"/>
          <p:cNvSpPr>
            <a:spLocks noGrp="1" noChangeArrowheads="1"/>
          </p:cNvSpPr>
          <p:nvPr>
            <p:ph type="subTitle" idx="1"/>
          </p:nvPr>
        </p:nvSpPr>
        <p:spPr>
          <a:xfrm>
            <a:off x="2089155" y="2693995"/>
            <a:ext cx="8883649" cy="2994025"/>
          </a:xfrm>
        </p:spPr>
        <p:txBody>
          <a:bodyPr/>
          <a:lstStyle>
            <a:lvl1pPr marL="0" indent="0" algn="ctr">
              <a:buFont typeface="Wingdings" pitchFamily="2" charset="2"/>
              <a:buNone/>
              <a:defRPr sz="3200" b="1"/>
            </a:lvl1pPr>
          </a:lstStyle>
          <a:p>
            <a:pPr lvl="0"/>
            <a:r>
              <a:rPr lang="en-US" noProof="0"/>
              <a:t>Click to edit Master subtitle style</a:t>
            </a:r>
          </a:p>
        </p:txBody>
      </p:sp>
      <p:sp>
        <p:nvSpPr>
          <p:cNvPr id="1191940" name="Rectangle 4"/>
          <p:cNvSpPr>
            <a:spLocks noChangeArrowheads="1"/>
          </p:cNvSpPr>
          <p:nvPr/>
        </p:nvSpPr>
        <p:spPr bwMode="auto">
          <a:xfrm>
            <a:off x="556687" y="6"/>
            <a:ext cx="662516" cy="1776413"/>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1943" name="Rectangle 7"/>
          <p:cNvSpPr>
            <a:spLocks noChangeArrowheads="1"/>
          </p:cNvSpPr>
          <p:nvPr/>
        </p:nvSpPr>
        <p:spPr bwMode="auto">
          <a:xfrm>
            <a:off x="406400" y="228600"/>
            <a:ext cx="11379200" cy="152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1944" name="Rectangle 8"/>
          <p:cNvSpPr>
            <a:spLocks noChangeArrowheads="1"/>
          </p:cNvSpPr>
          <p:nvPr userDrawn="1"/>
        </p:nvSpPr>
        <p:spPr bwMode="auto">
          <a:xfrm>
            <a:off x="9347200" y="6443663"/>
            <a:ext cx="1966384" cy="3810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1942" name="Rectangle 6"/>
          <p:cNvSpPr>
            <a:spLocks noChangeArrowheads="1"/>
          </p:cNvSpPr>
          <p:nvPr/>
        </p:nvSpPr>
        <p:spPr bwMode="auto">
          <a:xfrm>
            <a:off x="406400" y="6553200"/>
            <a:ext cx="11379200" cy="152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Tree>
    <p:extLst>
      <p:ext uri="{BB962C8B-B14F-4D97-AF65-F5344CB8AC3E}">
        <p14:creationId xmlns:p14="http://schemas.microsoft.com/office/powerpoint/2010/main" val="2240167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6939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7578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05000"/>
            <a:ext cx="538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05000"/>
            <a:ext cx="538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80510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96759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933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600"/>
            </a:lvl1pPr>
            <a:lvl3pPr>
              <a:defRPr sz="22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3629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98889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30128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86897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75178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457200"/>
            <a:ext cx="27686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457200"/>
            <a:ext cx="81026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4812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052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05000"/>
            <a:ext cx="538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05000"/>
            <a:ext cx="538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0206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602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57006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9929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908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85277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0914" name="Rectangle 2"/>
          <p:cNvSpPr>
            <a:spLocks noChangeArrowheads="1"/>
          </p:cNvSpPr>
          <p:nvPr/>
        </p:nvSpPr>
        <p:spPr bwMode="auto">
          <a:xfrm>
            <a:off x="556687" y="6"/>
            <a:ext cx="662516" cy="1776413"/>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0915" name="Rectangle 3"/>
          <p:cNvSpPr>
            <a:spLocks noChangeArrowheads="1"/>
          </p:cNvSpPr>
          <p:nvPr/>
        </p:nvSpPr>
        <p:spPr bwMode="auto">
          <a:xfrm>
            <a:off x="9347200" y="6443663"/>
            <a:ext cx="1966384" cy="3810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0916" name="Rectangle 4"/>
          <p:cNvSpPr>
            <a:spLocks noChangeArrowheads="1"/>
          </p:cNvSpPr>
          <p:nvPr/>
        </p:nvSpPr>
        <p:spPr bwMode="auto">
          <a:xfrm>
            <a:off x="2914652" y="1676400"/>
            <a:ext cx="7550149" cy="7778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0917" name="Rectangle 5"/>
          <p:cNvSpPr>
            <a:spLocks noGrp="1" noChangeArrowheads="1"/>
          </p:cNvSpPr>
          <p:nvPr>
            <p:ph type="body" idx="1"/>
          </p:nvPr>
        </p:nvSpPr>
        <p:spPr bwMode="auto">
          <a:xfrm>
            <a:off x="609600" y="1905000"/>
            <a:ext cx="1097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90918" name="Rectangle 6"/>
          <p:cNvSpPr>
            <a:spLocks noGrp="1" noChangeArrowheads="1"/>
          </p:cNvSpPr>
          <p:nvPr>
            <p:ph type="title"/>
          </p:nvPr>
        </p:nvSpPr>
        <p:spPr bwMode="auto">
          <a:xfrm>
            <a:off x="1320800" y="457200"/>
            <a:ext cx="10363200" cy="1143000"/>
          </a:xfrm>
          <a:prstGeom prst="rect">
            <a:avLst/>
          </a:prstGeom>
          <a:gradFill rotWithShape="0">
            <a:gsLst>
              <a:gs pos="0">
                <a:srgbClr val="6699FF"/>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190919" name="Rectangle 7"/>
          <p:cNvSpPr>
            <a:spLocks noChangeArrowheads="1"/>
          </p:cNvSpPr>
          <p:nvPr/>
        </p:nvSpPr>
        <p:spPr bwMode="auto">
          <a:xfrm>
            <a:off x="406400" y="6553200"/>
            <a:ext cx="11379200" cy="1524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0920" name="Rectangle 8"/>
          <p:cNvSpPr>
            <a:spLocks noChangeArrowheads="1"/>
          </p:cNvSpPr>
          <p:nvPr/>
        </p:nvSpPr>
        <p:spPr bwMode="auto">
          <a:xfrm>
            <a:off x="406400" y="228600"/>
            <a:ext cx="11379200" cy="1524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Tree>
    <p:extLst>
      <p:ext uri="{BB962C8B-B14F-4D97-AF65-F5344CB8AC3E}">
        <p14:creationId xmlns:p14="http://schemas.microsoft.com/office/powerpoint/2010/main" val="50666917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92" r:id="rId12"/>
    <p:sldLayoutId id="2147483693" r:id="rId13"/>
  </p:sldLayoutIdLst>
  <p:hf hdr="0" ftr="0" dt="0"/>
  <p:txStyles>
    <p:titleStyle>
      <a:lvl1pPr algn="ctr" rtl="0" fontAlgn="base">
        <a:lnSpc>
          <a:spcPct val="85000"/>
        </a:lnSpc>
        <a:spcBef>
          <a:spcPct val="0"/>
        </a:spcBef>
        <a:spcAft>
          <a:spcPct val="0"/>
        </a:spcAft>
        <a:defRPr sz="4400" b="1">
          <a:solidFill>
            <a:schemeClr val="tx2"/>
          </a:solidFill>
          <a:latin typeface="+mj-lt"/>
          <a:ea typeface="+mj-ea"/>
          <a:cs typeface="+mj-cs"/>
        </a:defRPr>
      </a:lvl1pPr>
      <a:lvl2pPr algn="ctr" rtl="0" fontAlgn="base">
        <a:lnSpc>
          <a:spcPct val="85000"/>
        </a:lnSpc>
        <a:spcBef>
          <a:spcPct val="0"/>
        </a:spcBef>
        <a:spcAft>
          <a:spcPct val="0"/>
        </a:spcAft>
        <a:defRPr sz="4400" b="1">
          <a:solidFill>
            <a:schemeClr val="tx2"/>
          </a:solidFill>
          <a:latin typeface="Arial" charset="0"/>
        </a:defRPr>
      </a:lvl2pPr>
      <a:lvl3pPr algn="ctr" rtl="0" fontAlgn="base">
        <a:lnSpc>
          <a:spcPct val="85000"/>
        </a:lnSpc>
        <a:spcBef>
          <a:spcPct val="0"/>
        </a:spcBef>
        <a:spcAft>
          <a:spcPct val="0"/>
        </a:spcAft>
        <a:defRPr sz="4400" b="1">
          <a:solidFill>
            <a:schemeClr val="tx2"/>
          </a:solidFill>
          <a:latin typeface="Arial" charset="0"/>
        </a:defRPr>
      </a:lvl3pPr>
      <a:lvl4pPr algn="ctr" rtl="0" fontAlgn="base">
        <a:lnSpc>
          <a:spcPct val="85000"/>
        </a:lnSpc>
        <a:spcBef>
          <a:spcPct val="0"/>
        </a:spcBef>
        <a:spcAft>
          <a:spcPct val="0"/>
        </a:spcAft>
        <a:defRPr sz="4400" b="1">
          <a:solidFill>
            <a:schemeClr val="tx2"/>
          </a:solidFill>
          <a:latin typeface="Arial" charset="0"/>
        </a:defRPr>
      </a:lvl4pPr>
      <a:lvl5pPr algn="ctr" rtl="0" fontAlgn="base">
        <a:lnSpc>
          <a:spcPct val="85000"/>
        </a:lnSpc>
        <a:spcBef>
          <a:spcPct val="0"/>
        </a:spcBef>
        <a:spcAft>
          <a:spcPct val="0"/>
        </a:spcAft>
        <a:defRPr sz="4400" b="1">
          <a:solidFill>
            <a:schemeClr val="tx2"/>
          </a:solidFill>
          <a:latin typeface="Arial" charset="0"/>
        </a:defRPr>
      </a:lvl5pPr>
      <a:lvl6pPr marL="457200" algn="ctr" rtl="0" fontAlgn="base">
        <a:lnSpc>
          <a:spcPct val="85000"/>
        </a:lnSpc>
        <a:spcBef>
          <a:spcPct val="0"/>
        </a:spcBef>
        <a:spcAft>
          <a:spcPct val="0"/>
        </a:spcAft>
        <a:defRPr sz="4400" b="1">
          <a:solidFill>
            <a:schemeClr val="tx2"/>
          </a:solidFill>
          <a:latin typeface="Arial" charset="0"/>
        </a:defRPr>
      </a:lvl6pPr>
      <a:lvl7pPr marL="914400" algn="ctr" rtl="0" fontAlgn="base">
        <a:lnSpc>
          <a:spcPct val="85000"/>
        </a:lnSpc>
        <a:spcBef>
          <a:spcPct val="0"/>
        </a:spcBef>
        <a:spcAft>
          <a:spcPct val="0"/>
        </a:spcAft>
        <a:defRPr sz="4400" b="1">
          <a:solidFill>
            <a:schemeClr val="tx2"/>
          </a:solidFill>
          <a:latin typeface="Arial" charset="0"/>
        </a:defRPr>
      </a:lvl7pPr>
      <a:lvl8pPr marL="1371600" algn="ctr" rtl="0" fontAlgn="base">
        <a:lnSpc>
          <a:spcPct val="85000"/>
        </a:lnSpc>
        <a:spcBef>
          <a:spcPct val="0"/>
        </a:spcBef>
        <a:spcAft>
          <a:spcPct val="0"/>
        </a:spcAft>
        <a:defRPr sz="4400" b="1">
          <a:solidFill>
            <a:schemeClr val="tx2"/>
          </a:solidFill>
          <a:latin typeface="Arial" charset="0"/>
        </a:defRPr>
      </a:lvl8pPr>
      <a:lvl9pPr marL="1828800" algn="ctr" rtl="0" fontAlgn="base">
        <a:lnSpc>
          <a:spcPct val="85000"/>
        </a:lnSpc>
        <a:spcBef>
          <a:spcPct val="0"/>
        </a:spcBef>
        <a:spcAft>
          <a:spcPct val="0"/>
        </a:spcAft>
        <a:defRPr sz="4400" b="1">
          <a:solidFill>
            <a:schemeClr val="tx2"/>
          </a:solidFill>
          <a:latin typeface="Arial" charset="0"/>
        </a:defRPr>
      </a:lvl9pPr>
    </p:titleStyle>
    <p:bodyStyle>
      <a:lvl1pPr marL="342900" indent="-342900" algn="l" rtl="0" fontAlgn="base">
        <a:spcBef>
          <a:spcPct val="20000"/>
        </a:spcBef>
        <a:spcAft>
          <a:spcPct val="0"/>
        </a:spcAft>
        <a:buClr>
          <a:schemeClr val="accent2"/>
        </a:buClr>
        <a:buFont typeface="Wingdings" pitchFamily="2" charset="2"/>
        <a:buChar char="w"/>
        <a:defRPr sz="28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5000"/>
        <a:buFont typeface="Wingdings" pitchFamily="2" charset="2"/>
        <a:buChar char="n"/>
        <a:defRPr sz="2400">
          <a:solidFill>
            <a:schemeClr val="tx1"/>
          </a:solidFill>
          <a:latin typeface="+mn-lt"/>
        </a:defRPr>
      </a:lvl2pPr>
      <a:lvl3pPr marL="1085850" indent="-228600" algn="l" rtl="0" fontAlgn="base">
        <a:spcBef>
          <a:spcPct val="20000"/>
        </a:spcBef>
        <a:spcAft>
          <a:spcPct val="0"/>
        </a:spcAft>
        <a:buClr>
          <a:schemeClr val="accent2"/>
        </a:buClr>
        <a:buSzPct val="65000"/>
        <a:buFont typeface="Wingdings" pitchFamily="2" charset="2"/>
        <a:buChar char="l"/>
        <a:defRPr sz="2000">
          <a:solidFill>
            <a:schemeClr val="tx1"/>
          </a:solidFill>
          <a:latin typeface="+mn-lt"/>
        </a:defRPr>
      </a:lvl3pPr>
      <a:lvl4pPr marL="1428750" indent="-228600" algn="l" rtl="0" fontAlgn="base">
        <a:spcBef>
          <a:spcPct val="20000"/>
        </a:spcBef>
        <a:spcAft>
          <a:spcPct val="0"/>
        </a:spcAft>
        <a:buClr>
          <a:schemeClr val="accent2"/>
        </a:buClr>
        <a:buSzPct val="85000"/>
        <a:buFont typeface="Wingdings" pitchFamily="2" charset="2"/>
        <a:buChar char="w"/>
        <a:defRPr>
          <a:solidFill>
            <a:schemeClr val="tx1"/>
          </a:solidFill>
          <a:latin typeface="+mn-lt"/>
        </a:defRPr>
      </a:lvl4pPr>
      <a:lvl5pPr marL="1771650" indent="-228600" algn="l" rtl="0" fontAlgn="base">
        <a:spcBef>
          <a:spcPct val="20000"/>
        </a:spcBef>
        <a:spcAft>
          <a:spcPct val="0"/>
        </a:spcAft>
        <a:buClr>
          <a:schemeClr val="accent2"/>
        </a:buClr>
        <a:buSzPct val="80000"/>
        <a:buFont typeface="Wingdings" pitchFamily="2" charset="2"/>
        <a:buChar char="§"/>
        <a:defRPr sz="1600">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sz="1600">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sz="1600">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sz="1600">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0914" name="Rectangle 2"/>
          <p:cNvSpPr>
            <a:spLocks noChangeArrowheads="1"/>
          </p:cNvSpPr>
          <p:nvPr/>
        </p:nvSpPr>
        <p:spPr bwMode="auto">
          <a:xfrm>
            <a:off x="556687" y="6"/>
            <a:ext cx="662516" cy="1776413"/>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0915" name="Rectangle 3"/>
          <p:cNvSpPr>
            <a:spLocks noChangeArrowheads="1"/>
          </p:cNvSpPr>
          <p:nvPr/>
        </p:nvSpPr>
        <p:spPr bwMode="auto">
          <a:xfrm>
            <a:off x="9347200" y="6443663"/>
            <a:ext cx="1966384" cy="3810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0916" name="Rectangle 4"/>
          <p:cNvSpPr>
            <a:spLocks noChangeArrowheads="1"/>
          </p:cNvSpPr>
          <p:nvPr/>
        </p:nvSpPr>
        <p:spPr bwMode="auto">
          <a:xfrm>
            <a:off x="2914652" y="1676400"/>
            <a:ext cx="7550149" cy="7778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0917" name="Rectangle 5"/>
          <p:cNvSpPr>
            <a:spLocks noGrp="1" noChangeArrowheads="1"/>
          </p:cNvSpPr>
          <p:nvPr>
            <p:ph type="body" idx="1"/>
          </p:nvPr>
        </p:nvSpPr>
        <p:spPr bwMode="auto">
          <a:xfrm>
            <a:off x="609600" y="1905000"/>
            <a:ext cx="1097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90918" name="Rectangle 6"/>
          <p:cNvSpPr>
            <a:spLocks noGrp="1" noChangeArrowheads="1"/>
          </p:cNvSpPr>
          <p:nvPr>
            <p:ph type="title"/>
          </p:nvPr>
        </p:nvSpPr>
        <p:spPr bwMode="auto">
          <a:xfrm>
            <a:off x="1320800" y="457200"/>
            <a:ext cx="10363200" cy="1143000"/>
          </a:xfrm>
          <a:prstGeom prst="rect">
            <a:avLst/>
          </a:prstGeom>
          <a:gradFill rotWithShape="0">
            <a:gsLst>
              <a:gs pos="0">
                <a:srgbClr val="6699FF"/>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190919" name="Rectangle 7"/>
          <p:cNvSpPr>
            <a:spLocks noChangeArrowheads="1"/>
          </p:cNvSpPr>
          <p:nvPr/>
        </p:nvSpPr>
        <p:spPr bwMode="auto">
          <a:xfrm>
            <a:off x="406400" y="6553200"/>
            <a:ext cx="11379200" cy="1524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190920" name="Rectangle 8"/>
          <p:cNvSpPr>
            <a:spLocks noChangeArrowheads="1"/>
          </p:cNvSpPr>
          <p:nvPr/>
        </p:nvSpPr>
        <p:spPr bwMode="auto">
          <a:xfrm>
            <a:off x="406400" y="228600"/>
            <a:ext cx="11379200" cy="1524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Tree>
    <p:extLst>
      <p:ext uri="{BB962C8B-B14F-4D97-AF65-F5344CB8AC3E}">
        <p14:creationId xmlns:p14="http://schemas.microsoft.com/office/powerpoint/2010/main" val="57163007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lvl1pPr algn="ctr" rtl="0" fontAlgn="base">
        <a:lnSpc>
          <a:spcPct val="85000"/>
        </a:lnSpc>
        <a:spcBef>
          <a:spcPct val="0"/>
        </a:spcBef>
        <a:spcAft>
          <a:spcPct val="0"/>
        </a:spcAft>
        <a:defRPr sz="4400" b="1">
          <a:solidFill>
            <a:schemeClr val="tx2"/>
          </a:solidFill>
          <a:latin typeface="+mj-lt"/>
          <a:ea typeface="+mj-ea"/>
          <a:cs typeface="+mj-cs"/>
        </a:defRPr>
      </a:lvl1pPr>
      <a:lvl2pPr algn="ctr" rtl="0" fontAlgn="base">
        <a:lnSpc>
          <a:spcPct val="85000"/>
        </a:lnSpc>
        <a:spcBef>
          <a:spcPct val="0"/>
        </a:spcBef>
        <a:spcAft>
          <a:spcPct val="0"/>
        </a:spcAft>
        <a:defRPr sz="4400" b="1">
          <a:solidFill>
            <a:schemeClr val="tx2"/>
          </a:solidFill>
          <a:latin typeface="Arial" charset="0"/>
        </a:defRPr>
      </a:lvl2pPr>
      <a:lvl3pPr algn="ctr" rtl="0" fontAlgn="base">
        <a:lnSpc>
          <a:spcPct val="85000"/>
        </a:lnSpc>
        <a:spcBef>
          <a:spcPct val="0"/>
        </a:spcBef>
        <a:spcAft>
          <a:spcPct val="0"/>
        </a:spcAft>
        <a:defRPr sz="4400" b="1">
          <a:solidFill>
            <a:schemeClr val="tx2"/>
          </a:solidFill>
          <a:latin typeface="Arial" charset="0"/>
        </a:defRPr>
      </a:lvl3pPr>
      <a:lvl4pPr algn="ctr" rtl="0" fontAlgn="base">
        <a:lnSpc>
          <a:spcPct val="85000"/>
        </a:lnSpc>
        <a:spcBef>
          <a:spcPct val="0"/>
        </a:spcBef>
        <a:spcAft>
          <a:spcPct val="0"/>
        </a:spcAft>
        <a:defRPr sz="4400" b="1">
          <a:solidFill>
            <a:schemeClr val="tx2"/>
          </a:solidFill>
          <a:latin typeface="Arial" charset="0"/>
        </a:defRPr>
      </a:lvl4pPr>
      <a:lvl5pPr algn="ctr" rtl="0" fontAlgn="base">
        <a:lnSpc>
          <a:spcPct val="85000"/>
        </a:lnSpc>
        <a:spcBef>
          <a:spcPct val="0"/>
        </a:spcBef>
        <a:spcAft>
          <a:spcPct val="0"/>
        </a:spcAft>
        <a:defRPr sz="4400" b="1">
          <a:solidFill>
            <a:schemeClr val="tx2"/>
          </a:solidFill>
          <a:latin typeface="Arial" charset="0"/>
        </a:defRPr>
      </a:lvl5pPr>
      <a:lvl6pPr marL="457200" algn="ctr" rtl="0" fontAlgn="base">
        <a:lnSpc>
          <a:spcPct val="85000"/>
        </a:lnSpc>
        <a:spcBef>
          <a:spcPct val="0"/>
        </a:spcBef>
        <a:spcAft>
          <a:spcPct val="0"/>
        </a:spcAft>
        <a:defRPr sz="4400" b="1">
          <a:solidFill>
            <a:schemeClr val="tx2"/>
          </a:solidFill>
          <a:latin typeface="Arial" charset="0"/>
        </a:defRPr>
      </a:lvl6pPr>
      <a:lvl7pPr marL="914400" algn="ctr" rtl="0" fontAlgn="base">
        <a:lnSpc>
          <a:spcPct val="85000"/>
        </a:lnSpc>
        <a:spcBef>
          <a:spcPct val="0"/>
        </a:spcBef>
        <a:spcAft>
          <a:spcPct val="0"/>
        </a:spcAft>
        <a:defRPr sz="4400" b="1">
          <a:solidFill>
            <a:schemeClr val="tx2"/>
          </a:solidFill>
          <a:latin typeface="Arial" charset="0"/>
        </a:defRPr>
      </a:lvl7pPr>
      <a:lvl8pPr marL="1371600" algn="ctr" rtl="0" fontAlgn="base">
        <a:lnSpc>
          <a:spcPct val="85000"/>
        </a:lnSpc>
        <a:spcBef>
          <a:spcPct val="0"/>
        </a:spcBef>
        <a:spcAft>
          <a:spcPct val="0"/>
        </a:spcAft>
        <a:defRPr sz="4400" b="1">
          <a:solidFill>
            <a:schemeClr val="tx2"/>
          </a:solidFill>
          <a:latin typeface="Arial" charset="0"/>
        </a:defRPr>
      </a:lvl8pPr>
      <a:lvl9pPr marL="1828800" algn="ctr" rtl="0" fontAlgn="base">
        <a:lnSpc>
          <a:spcPct val="85000"/>
        </a:lnSpc>
        <a:spcBef>
          <a:spcPct val="0"/>
        </a:spcBef>
        <a:spcAft>
          <a:spcPct val="0"/>
        </a:spcAft>
        <a:defRPr sz="4400" b="1">
          <a:solidFill>
            <a:schemeClr val="tx2"/>
          </a:solidFill>
          <a:latin typeface="Arial" charset="0"/>
        </a:defRPr>
      </a:lvl9pPr>
    </p:titleStyle>
    <p:bodyStyle>
      <a:lvl1pPr marL="342900" indent="-342900" algn="l" rtl="0" fontAlgn="base">
        <a:spcBef>
          <a:spcPct val="20000"/>
        </a:spcBef>
        <a:spcAft>
          <a:spcPct val="0"/>
        </a:spcAft>
        <a:buClr>
          <a:schemeClr val="accent2"/>
        </a:buClr>
        <a:buFont typeface="Wingdings" pitchFamily="2" charset="2"/>
        <a:buChar char="w"/>
        <a:defRPr sz="28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5000"/>
        <a:buFont typeface="Wingdings" pitchFamily="2" charset="2"/>
        <a:buChar char="n"/>
        <a:defRPr sz="2400">
          <a:solidFill>
            <a:schemeClr val="tx1"/>
          </a:solidFill>
          <a:latin typeface="+mn-lt"/>
        </a:defRPr>
      </a:lvl2pPr>
      <a:lvl3pPr marL="1085850" indent="-228600" algn="l" rtl="0" fontAlgn="base">
        <a:spcBef>
          <a:spcPct val="20000"/>
        </a:spcBef>
        <a:spcAft>
          <a:spcPct val="0"/>
        </a:spcAft>
        <a:buClr>
          <a:schemeClr val="accent2"/>
        </a:buClr>
        <a:buSzPct val="65000"/>
        <a:buFont typeface="Wingdings" pitchFamily="2" charset="2"/>
        <a:buChar char="l"/>
        <a:defRPr sz="2000">
          <a:solidFill>
            <a:schemeClr val="tx1"/>
          </a:solidFill>
          <a:latin typeface="+mn-lt"/>
        </a:defRPr>
      </a:lvl3pPr>
      <a:lvl4pPr marL="1428750" indent="-228600" algn="l" rtl="0" fontAlgn="base">
        <a:spcBef>
          <a:spcPct val="20000"/>
        </a:spcBef>
        <a:spcAft>
          <a:spcPct val="0"/>
        </a:spcAft>
        <a:buClr>
          <a:schemeClr val="accent2"/>
        </a:buClr>
        <a:buSzPct val="85000"/>
        <a:buFont typeface="Wingdings" pitchFamily="2" charset="2"/>
        <a:buChar char="w"/>
        <a:defRPr>
          <a:solidFill>
            <a:schemeClr val="tx1"/>
          </a:solidFill>
          <a:latin typeface="+mn-lt"/>
        </a:defRPr>
      </a:lvl4pPr>
      <a:lvl5pPr marL="1771650" indent="-228600" algn="l" rtl="0" fontAlgn="base">
        <a:spcBef>
          <a:spcPct val="20000"/>
        </a:spcBef>
        <a:spcAft>
          <a:spcPct val="0"/>
        </a:spcAft>
        <a:buClr>
          <a:schemeClr val="accent2"/>
        </a:buClr>
        <a:buSzPct val="80000"/>
        <a:buFont typeface="Wingdings" pitchFamily="2" charset="2"/>
        <a:buChar char="§"/>
        <a:defRPr sz="1600">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sz="1600">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sz="1600">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sz="1600">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5.bin"/><Relationship Id="rId10" Type="http://schemas.openxmlformats.org/officeDocument/2006/relationships/image" Target="../media/image9.png"/><Relationship Id="rId4" Type="http://schemas.openxmlformats.org/officeDocument/2006/relationships/image" Target="../media/image5.wmf"/><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70" name="Rectangle 14"/>
          <p:cNvSpPr>
            <a:spLocks noGrp="1" noChangeArrowheads="1"/>
          </p:cNvSpPr>
          <p:nvPr>
            <p:ph type="ctrTitle"/>
          </p:nvPr>
        </p:nvSpPr>
        <p:spPr>
          <a:xfrm>
            <a:off x="1211618" y="1323840"/>
            <a:ext cx="10363200" cy="3166281"/>
          </a:xfrm>
        </p:spPr>
        <p:txBody>
          <a:bodyPr/>
          <a:lstStyle/>
          <a:p>
            <a:pPr>
              <a:lnSpc>
                <a:spcPct val="120000"/>
              </a:lnSpc>
              <a:spcBef>
                <a:spcPts val="600"/>
              </a:spcBef>
            </a:pPr>
            <a:r>
              <a:rPr lang="en-US"/>
              <a:t>Chương 1</a:t>
            </a:r>
            <a:br>
              <a:rPr lang="en-US"/>
            </a:br>
            <a:r>
              <a:rPr lang="en-US"/>
              <a:t> TỔNG QUAN VỀ CÁCH TIẾP CẬN HƯỚNG ĐỐI TƯỢNG</a:t>
            </a:r>
          </a:p>
        </p:txBody>
      </p:sp>
    </p:spTree>
    <p:extLst>
      <p:ext uri="{BB962C8B-B14F-4D97-AF65-F5344CB8AC3E}">
        <p14:creationId xmlns:p14="http://schemas.microsoft.com/office/powerpoint/2010/main" val="137741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r>
              <a:rPr lang="en-US" dirty="0"/>
              <a:t> </a:t>
            </a:r>
            <a:r>
              <a:rPr lang="en-US" dirty="0" err="1"/>
              <a:t>là</a:t>
            </a:r>
            <a:r>
              <a:rPr lang="en-US" dirty="0"/>
              <a:t> </a:t>
            </a:r>
            <a:r>
              <a:rPr lang="en-US" dirty="0" err="1"/>
              <a:t>cách</a:t>
            </a:r>
            <a:r>
              <a:rPr lang="en-US" dirty="0"/>
              <a:t> </a:t>
            </a:r>
            <a:r>
              <a:rPr lang="en-US" dirty="0" err="1"/>
              <a:t>lập</a:t>
            </a:r>
            <a:r>
              <a:rPr lang="en-US" dirty="0"/>
              <a:t> </a:t>
            </a:r>
            <a:r>
              <a:rPr lang="en-US" dirty="0" err="1"/>
              <a:t>trình</a:t>
            </a:r>
            <a:r>
              <a:rPr lang="en-US" dirty="0"/>
              <a:t> </a:t>
            </a:r>
            <a:r>
              <a:rPr lang="en-US" dirty="0" err="1"/>
              <a:t>lấy</a:t>
            </a:r>
            <a:r>
              <a:rPr lang="en-US" dirty="0"/>
              <a:t> </a:t>
            </a:r>
            <a:r>
              <a:rPr lang="en-US" dirty="0" err="1"/>
              <a:t>đối</a:t>
            </a:r>
            <a:r>
              <a:rPr lang="en-US" dirty="0"/>
              <a:t> </a:t>
            </a:r>
            <a:r>
              <a:rPr lang="en-US" dirty="0" err="1"/>
              <a:t>tượng</a:t>
            </a:r>
            <a:r>
              <a:rPr lang="en-US" dirty="0"/>
              <a:t> (</a:t>
            </a:r>
            <a:r>
              <a:rPr lang="en-US" b="1" dirty="0"/>
              <a:t>object</a:t>
            </a:r>
            <a:r>
              <a:rPr lang="en-US" dirty="0"/>
              <a:t>) </a:t>
            </a:r>
            <a:r>
              <a:rPr lang="en-US" spc="-20" dirty="0" err="1"/>
              <a:t>làm</a:t>
            </a:r>
            <a:r>
              <a:rPr lang="en-US" spc="-20" dirty="0"/>
              <a:t> </a:t>
            </a:r>
            <a:r>
              <a:rPr lang="en-US" spc="-20" dirty="0" err="1"/>
              <a:t>nền</a:t>
            </a:r>
            <a:r>
              <a:rPr lang="en-US" spc="-20" dirty="0"/>
              <a:t> </a:t>
            </a:r>
            <a:r>
              <a:rPr lang="en-US" spc="-20" dirty="0" err="1"/>
              <a:t>tảng</a:t>
            </a:r>
            <a:r>
              <a:rPr lang="en-US" spc="-20" dirty="0"/>
              <a:t> </a:t>
            </a:r>
            <a:r>
              <a:rPr lang="en-US" spc="-20" dirty="0" err="1"/>
              <a:t>để</a:t>
            </a:r>
            <a:r>
              <a:rPr lang="en-US" spc="-20" dirty="0"/>
              <a:t> </a:t>
            </a:r>
            <a:r>
              <a:rPr lang="en-US" spc="-20" dirty="0" err="1"/>
              <a:t>xây</a:t>
            </a:r>
            <a:r>
              <a:rPr lang="en-US" spc="-20" dirty="0"/>
              <a:t> </a:t>
            </a:r>
            <a:r>
              <a:rPr lang="en-US" spc="-20" dirty="0" err="1"/>
              <a:t>dựng</a:t>
            </a:r>
            <a:r>
              <a:rPr lang="en-US" spc="-20" dirty="0"/>
              <a:t> </a:t>
            </a:r>
            <a:r>
              <a:rPr lang="en-US" spc="-20" dirty="0" err="1"/>
              <a:t>chương</a:t>
            </a:r>
            <a:r>
              <a:rPr lang="en-US" spc="-20" dirty="0"/>
              <a:t> </a:t>
            </a:r>
            <a:r>
              <a:rPr lang="en-US" spc="-20" dirty="0" err="1"/>
              <a:t>trình</a:t>
            </a:r>
            <a:r>
              <a:rPr lang="en-US" spc="-20" dirty="0"/>
              <a:t>. </a:t>
            </a:r>
          </a:p>
          <a:p>
            <a:r>
              <a:rPr lang="en-US" spc="-20" dirty="0" err="1"/>
              <a:t>Một</a:t>
            </a:r>
            <a:r>
              <a:rPr lang="en-US" spc="-20" dirty="0"/>
              <a:t> </a:t>
            </a:r>
            <a:r>
              <a:rPr lang="en-US" b="1" spc="-20" dirty="0"/>
              <a:t>ĐỐI TƯỢNG </a:t>
            </a:r>
            <a:r>
              <a:rPr lang="en-US" spc="-20" dirty="0" err="1"/>
              <a:t>sẽ</a:t>
            </a:r>
            <a:r>
              <a:rPr lang="en-US" spc="-20" dirty="0"/>
              <a:t> bao GỒM </a:t>
            </a:r>
            <a:r>
              <a:rPr lang="en-US" spc="-20" dirty="0" err="1"/>
              <a:t>các</a:t>
            </a:r>
            <a:r>
              <a:rPr lang="en-US" spc="-20" dirty="0"/>
              <a:t> </a:t>
            </a:r>
            <a:r>
              <a:rPr lang="en-US" b="1" spc="-20" dirty="0"/>
              <a:t>THUỘC TÍNH </a:t>
            </a:r>
            <a:r>
              <a:rPr lang="en-US" spc="-20" dirty="0" err="1"/>
              <a:t>và</a:t>
            </a:r>
            <a:r>
              <a:rPr lang="en-US" spc="-20" dirty="0"/>
              <a:t> </a:t>
            </a:r>
            <a:r>
              <a:rPr lang="en-US" b="1" spc="-20" dirty="0"/>
              <a:t>HÀNH VI </a:t>
            </a:r>
            <a:r>
              <a:rPr lang="en-US" spc="-20" dirty="0" err="1"/>
              <a:t>của</a:t>
            </a:r>
            <a:r>
              <a:rPr lang="en-US" spc="-20" dirty="0"/>
              <a:t> </a:t>
            </a:r>
            <a:r>
              <a:rPr lang="en-US" spc="-20" dirty="0" err="1"/>
              <a:t>nó</a:t>
            </a:r>
            <a:r>
              <a:rPr lang="en-US" spc="-20" dirty="0"/>
              <a:t>.</a:t>
            </a:r>
          </a:p>
          <a:p>
            <a:r>
              <a:rPr lang="vi-VN" dirty="0">
                <a:sym typeface="Wingdings" pitchFamily="2" charset="2"/>
              </a:rPr>
              <a:t>Một chương trình được viết theo hướng đối tượng sẽ bao gồm các đối tượng tương tác</a:t>
            </a:r>
            <a:r>
              <a:rPr lang="en-US" dirty="0">
                <a:sym typeface="Wingdings" pitchFamily="2" charset="2"/>
              </a:rPr>
              <a:t> </a:t>
            </a:r>
            <a:r>
              <a:rPr lang="en-US" dirty="0" err="1">
                <a:sym typeface="Wingdings" pitchFamily="2" charset="2"/>
              </a:rPr>
              <a:t>với</a:t>
            </a:r>
            <a:r>
              <a:rPr lang="en-US" dirty="0">
                <a:sym typeface="Wingdings" pitchFamily="2" charset="2"/>
              </a:rPr>
              <a:t> </a:t>
            </a:r>
            <a:r>
              <a:rPr lang="en-US" dirty="0" err="1">
                <a:sym typeface="Wingdings" pitchFamily="2" charset="2"/>
              </a:rPr>
              <a:t>nhau</a:t>
            </a:r>
            <a:r>
              <a:rPr lang="en-US" dirty="0">
                <a:sym typeface="Wingdings" pitchFamily="2" charset="2"/>
              </a:rPr>
              <a:t>.</a:t>
            </a:r>
          </a:p>
          <a:p>
            <a:r>
              <a:rPr lang="en-US" dirty="0" err="1"/>
              <a:t>Đặc</a:t>
            </a:r>
            <a:r>
              <a:rPr lang="en-US" dirty="0"/>
              <a:t> </a:t>
            </a:r>
            <a:r>
              <a:rPr lang="en-US" dirty="0" err="1"/>
              <a:t>điểm</a:t>
            </a:r>
            <a:r>
              <a:rPr lang="en-US" dirty="0"/>
              <a:t>: D</a:t>
            </a:r>
            <a:r>
              <a:rPr lang="vi-VN" dirty="0"/>
              <a:t>ữ liệu và các thao tác </a:t>
            </a:r>
            <a:r>
              <a:rPr lang="en-US" dirty="0" err="1"/>
              <a:t>xử</a:t>
            </a:r>
            <a:r>
              <a:rPr lang="en-US" dirty="0"/>
              <a:t> </a:t>
            </a:r>
            <a:r>
              <a:rPr lang="en-US" dirty="0" err="1"/>
              <a:t>lý</a:t>
            </a:r>
            <a:r>
              <a:rPr lang="en-US" dirty="0"/>
              <a:t> </a:t>
            </a:r>
            <a:r>
              <a:rPr lang="vi-VN" dirty="0"/>
              <a:t>dữ liệu</a:t>
            </a:r>
            <a:r>
              <a:rPr lang="en-US" dirty="0"/>
              <a:t> </a:t>
            </a:r>
            <a:r>
              <a:rPr lang="en-US" dirty="0" err="1"/>
              <a:t>đó</a:t>
            </a:r>
            <a:r>
              <a:rPr lang="vi-VN" dirty="0"/>
              <a:t> đều được gói gọn trong đối tượng</a:t>
            </a:r>
            <a:r>
              <a:rPr lang="en-US" dirty="0"/>
              <a:t>.</a:t>
            </a:r>
          </a:p>
          <a:p>
            <a:r>
              <a:rPr lang="en-US" dirty="0" err="1"/>
              <a:t>Ví</a:t>
            </a:r>
            <a:r>
              <a:rPr lang="en-US" dirty="0"/>
              <a:t> </a:t>
            </a:r>
            <a:r>
              <a:rPr lang="en-US" dirty="0" err="1"/>
              <a:t>dụ</a:t>
            </a:r>
            <a:r>
              <a:rPr lang="en-US" dirty="0"/>
              <a:t>: C++, C#, Visual Basic.NET, Java.</a:t>
            </a:r>
          </a:p>
        </p:txBody>
      </p:sp>
      <p:sp>
        <p:nvSpPr>
          <p:cNvPr id="2" name="Title 1"/>
          <p:cNvSpPr>
            <a:spLocks noGrp="1"/>
          </p:cNvSpPr>
          <p:nvPr>
            <p:ph type="title"/>
          </p:nvPr>
        </p:nvSpPr>
        <p:spPr>
          <a:xfrm>
            <a:off x="1320800" y="457200"/>
            <a:ext cx="10363200" cy="1143000"/>
          </a:xfrm>
        </p:spPr>
        <p:txBody>
          <a:bodyPr/>
          <a:lstStyle/>
          <a:p>
            <a:r>
              <a:rPr lang="en-US"/>
              <a:t>1.1. Sơ lược các kỹ thuật lập trình</a:t>
            </a:r>
            <a:br>
              <a:rPr lang="en-US"/>
            </a:br>
            <a:r>
              <a:rPr lang="en-US"/>
              <a:t>Lập trình hướng đối tượng</a:t>
            </a:r>
            <a:endParaRPr lang="en-US" dirty="0"/>
          </a:p>
        </p:txBody>
      </p:sp>
    </p:spTree>
    <p:extLst>
      <p:ext uri="{BB962C8B-B14F-4D97-AF65-F5344CB8AC3E}">
        <p14:creationId xmlns:p14="http://schemas.microsoft.com/office/powerpoint/2010/main" val="81374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Giải bài toán theo OOP</a:t>
            </a:r>
            <a:endParaRPr lang="en-US" dirty="0"/>
          </a:p>
        </p:txBody>
      </p:sp>
      <p:sp>
        <p:nvSpPr>
          <p:cNvPr id="2" name="Title 1"/>
          <p:cNvSpPr>
            <a:spLocks noGrp="1"/>
          </p:cNvSpPr>
          <p:nvPr>
            <p:ph type="title"/>
          </p:nvPr>
        </p:nvSpPr>
        <p:spPr>
          <a:xfrm>
            <a:off x="1320800" y="457200"/>
            <a:ext cx="10363200" cy="1143000"/>
          </a:xfrm>
        </p:spPr>
        <p:txBody>
          <a:bodyPr/>
          <a:lstStyle/>
          <a:p>
            <a:r>
              <a:rPr lang="en-US"/>
              <a:t>1.1. Sơ lược các kỹ thuật lập trình</a:t>
            </a:r>
            <a:br>
              <a:rPr lang="en-US"/>
            </a:br>
            <a:r>
              <a:rPr lang="en-US"/>
              <a:t>Lập trình hướng đối tượng</a:t>
            </a:r>
            <a:endParaRPr lang="en-US" dirty="0"/>
          </a:p>
        </p:txBody>
      </p:sp>
      <p:sp>
        <p:nvSpPr>
          <p:cNvPr id="5" name="Rectangle 5"/>
          <p:cNvSpPr>
            <a:spLocks noChangeArrowheads="1"/>
          </p:cNvSpPr>
          <p:nvPr/>
        </p:nvSpPr>
        <p:spPr bwMode="auto">
          <a:xfrm>
            <a:off x="168427" y="4763278"/>
            <a:ext cx="1143000" cy="533400"/>
          </a:xfrm>
          <a:prstGeom prst="rect">
            <a:avLst/>
          </a:prstGeom>
          <a:solidFill>
            <a:srgbClr val="660033"/>
          </a:solidFill>
          <a:ln w="9525">
            <a:solidFill>
              <a:schemeClr val="tx1"/>
            </a:solidFill>
            <a:miter lim="800000"/>
            <a:headEnd/>
            <a:tailEnd/>
          </a:ln>
        </p:spPr>
        <p:txBody>
          <a:bodyPr wrap="none" anchor="ctr"/>
          <a:lstStyle/>
          <a:p>
            <a:pPr algn="ctr"/>
            <a:r>
              <a:rPr lang="en-US" b="1">
                <a:solidFill>
                  <a:srgbClr val="FFFFFF"/>
                </a:solidFill>
              </a:rPr>
              <a:t>Bài toán</a:t>
            </a:r>
          </a:p>
        </p:txBody>
      </p:sp>
      <p:sp>
        <p:nvSpPr>
          <p:cNvPr id="6" name="Rectangle 6"/>
          <p:cNvSpPr>
            <a:spLocks noChangeArrowheads="1"/>
          </p:cNvSpPr>
          <p:nvPr/>
        </p:nvSpPr>
        <p:spPr bwMode="auto">
          <a:xfrm>
            <a:off x="1869590" y="4620403"/>
            <a:ext cx="2290547" cy="819150"/>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003366"/>
                </a:solidFill>
              </a:rPr>
              <a:t>Xác định thuộc tính</a:t>
            </a:r>
          </a:p>
          <a:p>
            <a:pPr algn="ctr"/>
            <a:r>
              <a:rPr lang="en-US" b="1">
                <a:solidFill>
                  <a:srgbClr val="003366"/>
                </a:solidFill>
              </a:rPr>
              <a:t>(dữ liệu)</a:t>
            </a:r>
          </a:p>
        </p:txBody>
      </p:sp>
      <p:sp>
        <p:nvSpPr>
          <p:cNvPr id="7" name="Rectangle 7"/>
          <p:cNvSpPr>
            <a:spLocks noChangeArrowheads="1"/>
          </p:cNvSpPr>
          <p:nvPr/>
        </p:nvSpPr>
        <p:spPr bwMode="auto">
          <a:xfrm>
            <a:off x="4693537" y="4650727"/>
            <a:ext cx="2082273" cy="800100"/>
          </a:xfrm>
          <a:prstGeom prst="rect">
            <a:avLst/>
          </a:prstGeom>
          <a:solidFill>
            <a:srgbClr val="99FF66"/>
          </a:solidFill>
          <a:ln w="9525">
            <a:solidFill>
              <a:schemeClr val="tx1"/>
            </a:solidFill>
            <a:miter lim="800000"/>
            <a:headEnd/>
            <a:tailEnd/>
          </a:ln>
        </p:spPr>
        <p:txBody>
          <a:bodyPr wrap="square" anchor="ctr"/>
          <a:lstStyle/>
          <a:p>
            <a:pPr algn="ctr"/>
            <a:r>
              <a:rPr lang="en-US" b="1">
                <a:solidFill>
                  <a:srgbClr val="003366"/>
                </a:solidFill>
              </a:rPr>
              <a:t>Xác định tác vụ </a:t>
            </a:r>
          </a:p>
          <a:p>
            <a:pPr algn="ctr"/>
            <a:r>
              <a:rPr lang="en-US" b="1">
                <a:solidFill>
                  <a:srgbClr val="003366"/>
                </a:solidFill>
              </a:rPr>
              <a:t>(hành vi)</a:t>
            </a:r>
          </a:p>
        </p:txBody>
      </p:sp>
      <p:sp>
        <p:nvSpPr>
          <p:cNvPr id="8" name="Rectangle 8"/>
          <p:cNvSpPr>
            <a:spLocks noChangeArrowheads="1"/>
          </p:cNvSpPr>
          <p:nvPr/>
        </p:nvSpPr>
        <p:spPr bwMode="auto">
          <a:xfrm>
            <a:off x="7384307" y="1790700"/>
            <a:ext cx="3471541" cy="495300"/>
          </a:xfrm>
          <a:prstGeom prst="rect">
            <a:avLst/>
          </a:prstGeom>
          <a:solidFill>
            <a:srgbClr val="660033"/>
          </a:solidFill>
          <a:ln w="19050">
            <a:solidFill>
              <a:srgbClr val="FFFFFF"/>
            </a:solidFill>
            <a:miter lim="800000"/>
            <a:headEnd/>
            <a:tailEnd/>
          </a:ln>
        </p:spPr>
        <p:txBody>
          <a:bodyPr wrap="none" anchor="ctr"/>
          <a:lstStyle/>
          <a:p>
            <a:pPr algn="ctr"/>
            <a:r>
              <a:rPr lang="en-US" sz="2400" b="1">
                <a:solidFill>
                  <a:srgbClr val="FFFFFF"/>
                </a:solidFill>
              </a:rPr>
              <a:t>Chương trình</a:t>
            </a:r>
          </a:p>
        </p:txBody>
      </p:sp>
      <p:sp>
        <p:nvSpPr>
          <p:cNvPr id="9" name="Rectangle 9"/>
          <p:cNvSpPr>
            <a:spLocks noChangeArrowheads="1"/>
          </p:cNvSpPr>
          <p:nvPr/>
        </p:nvSpPr>
        <p:spPr bwMode="auto">
          <a:xfrm>
            <a:off x="7403357" y="2286000"/>
            <a:ext cx="3452491" cy="4419600"/>
          </a:xfrm>
          <a:prstGeom prst="rect">
            <a:avLst/>
          </a:prstGeom>
          <a:solidFill>
            <a:schemeClr val="bg1"/>
          </a:solidFill>
          <a:ln w="19050">
            <a:solidFill>
              <a:schemeClr val="tx1"/>
            </a:solidFill>
            <a:miter lim="800000"/>
            <a:headEnd/>
            <a:tailEnd/>
          </a:ln>
        </p:spPr>
        <p:txBody>
          <a:bodyPr wrap="none" anchor="ctr"/>
          <a:lstStyle/>
          <a:p>
            <a:endParaRPr lang="en-US">
              <a:solidFill>
                <a:srgbClr val="003366"/>
              </a:solidFill>
            </a:endParaRPr>
          </a:p>
        </p:txBody>
      </p:sp>
      <p:sp>
        <p:nvSpPr>
          <p:cNvPr id="10" name="Rectangle 10"/>
          <p:cNvSpPr>
            <a:spLocks noChangeArrowheads="1"/>
          </p:cNvSpPr>
          <p:nvPr/>
        </p:nvSpPr>
        <p:spPr bwMode="auto">
          <a:xfrm>
            <a:off x="7569258" y="2362200"/>
            <a:ext cx="3129956" cy="2288527"/>
          </a:xfrm>
          <a:prstGeom prst="rect">
            <a:avLst/>
          </a:prstGeom>
          <a:solidFill>
            <a:srgbClr val="FFFF99"/>
          </a:solidFill>
          <a:ln w="3175">
            <a:solidFill>
              <a:schemeClr val="tx1"/>
            </a:solidFill>
            <a:miter lim="800000"/>
            <a:headEnd/>
            <a:tailEnd/>
          </a:ln>
        </p:spPr>
        <p:txBody>
          <a:bodyPr wrap="none" anchor="ctr"/>
          <a:lstStyle/>
          <a:p>
            <a:r>
              <a:rPr lang="en-US" b="1">
                <a:solidFill>
                  <a:srgbClr val="FF0000"/>
                </a:solidFill>
              </a:rPr>
              <a:t>class</a:t>
            </a:r>
            <a:r>
              <a:rPr lang="en-US" b="1">
                <a:solidFill>
                  <a:srgbClr val="003366"/>
                </a:solidFill>
              </a:rPr>
              <a:t> XX {</a:t>
            </a:r>
          </a:p>
          <a:p>
            <a:r>
              <a:rPr lang="en-US" b="1">
                <a:solidFill>
                  <a:srgbClr val="003366"/>
                </a:solidFill>
              </a:rPr>
              <a:t>    type1 prop1;</a:t>
            </a:r>
          </a:p>
          <a:p>
            <a:r>
              <a:rPr lang="en-US" b="1">
                <a:solidFill>
                  <a:srgbClr val="003366"/>
                </a:solidFill>
              </a:rPr>
              <a:t>    type2 prop2;</a:t>
            </a:r>
          </a:p>
          <a:p>
            <a:r>
              <a:rPr lang="en-US" b="1">
                <a:solidFill>
                  <a:srgbClr val="003366"/>
                </a:solidFill>
              </a:rPr>
              <a:t>    .......</a:t>
            </a:r>
          </a:p>
          <a:p>
            <a:r>
              <a:rPr lang="en-US" b="1">
                <a:solidFill>
                  <a:srgbClr val="003366"/>
                </a:solidFill>
              </a:rPr>
              <a:t>    type Method1(...)    {</a:t>
            </a:r>
          </a:p>
          <a:p>
            <a:r>
              <a:rPr lang="en-US" b="1">
                <a:solidFill>
                  <a:srgbClr val="003366"/>
                </a:solidFill>
              </a:rPr>
              <a:t>    }</a:t>
            </a:r>
          </a:p>
          <a:p>
            <a:r>
              <a:rPr lang="en-US" b="1">
                <a:solidFill>
                  <a:srgbClr val="003366"/>
                </a:solidFill>
              </a:rPr>
              <a:t>     .....</a:t>
            </a:r>
          </a:p>
          <a:p>
            <a:r>
              <a:rPr lang="en-US" b="1">
                <a:solidFill>
                  <a:srgbClr val="003366"/>
                </a:solidFill>
              </a:rPr>
              <a:t>}</a:t>
            </a:r>
          </a:p>
        </p:txBody>
      </p:sp>
      <p:sp>
        <p:nvSpPr>
          <p:cNvPr id="11" name="Rectangle 12"/>
          <p:cNvSpPr>
            <a:spLocks noChangeArrowheads="1"/>
          </p:cNvSpPr>
          <p:nvPr/>
        </p:nvSpPr>
        <p:spPr bwMode="auto">
          <a:xfrm>
            <a:off x="7569258" y="4726927"/>
            <a:ext cx="3129956" cy="1826273"/>
          </a:xfrm>
          <a:prstGeom prst="rect">
            <a:avLst/>
          </a:prstGeom>
          <a:solidFill>
            <a:srgbClr val="66FF99"/>
          </a:solidFill>
          <a:ln w="3175">
            <a:solidFill>
              <a:schemeClr val="tx1"/>
            </a:solidFill>
            <a:miter lim="800000"/>
            <a:headEnd/>
            <a:tailEnd/>
          </a:ln>
        </p:spPr>
        <p:txBody>
          <a:bodyPr wrap="none" anchor="ctr"/>
          <a:lstStyle/>
          <a:p>
            <a:r>
              <a:rPr lang="en-US" b="1">
                <a:solidFill>
                  <a:srgbClr val="FF0000"/>
                </a:solidFill>
              </a:rPr>
              <a:t>class</a:t>
            </a:r>
            <a:r>
              <a:rPr lang="en-US" b="1">
                <a:solidFill>
                  <a:srgbClr val="003366"/>
                </a:solidFill>
              </a:rPr>
              <a:t> YY {</a:t>
            </a:r>
          </a:p>
          <a:p>
            <a:r>
              <a:rPr lang="en-US" b="1">
                <a:solidFill>
                  <a:srgbClr val="003366"/>
                </a:solidFill>
              </a:rPr>
              <a:t>   void main() {  </a:t>
            </a:r>
          </a:p>
          <a:p>
            <a:r>
              <a:rPr lang="en-US" b="1">
                <a:solidFill>
                  <a:srgbClr val="003366"/>
                </a:solidFill>
              </a:rPr>
              <a:t>      XX  x;  </a:t>
            </a:r>
            <a:r>
              <a:rPr lang="en-US" b="1">
                <a:solidFill>
                  <a:srgbClr val="FF0000"/>
                </a:solidFill>
              </a:rPr>
              <a:t>// object variable</a:t>
            </a:r>
          </a:p>
          <a:p>
            <a:r>
              <a:rPr lang="en-US" b="1">
                <a:solidFill>
                  <a:srgbClr val="003366"/>
                </a:solidFill>
              </a:rPr>
              <a:t>      x.Method1(...);</a:t>
            </a:r>
          </a:p>
          <a:p>
            <a:r>
              <a:rPr lang="en-US" b="1">
                <a:solidFill>
                  <a:srgbClr val="003366"/>
                </a:solidFill>
              </a:rPr>
              <a:t>   }</a:t>
            </a:r>
          </a:p>
          <a:p>
            <a:r>
              <a:rPr lang="en-US" b="1">
                <a:solidFill>
                  <a:srgbClr val="003366"/>
                </a:solidFill>
              </a:rPr>
              <a:t>}</a:t>
            </a:r>
          </a:p>
        </p:txBody>
      </p:sp>
      <p:sp>
        <p:nvSpPr>
          <p:cNvPr id="14" name="Line 15"/>
          <p:cNvSpPr>
            <a:spLocks noChangeShapeType="1"/>
          </p:cNvSpPr>
          <p:nvPr/>
        </p:nvSpPr>
        <p:spPr bwMode="auto">
          <a:xfrm>
            <a:off x="1311427" y="5050777"/>
            <a:ext cx="558163" cy="77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3366"/>
              </a:solidFill>
            </a:endParaRPr>
          </a:p>
        </p:txBody>
      </p:sp>
      <p:sp>
        <p:nvSpPr>
          <p:cNvPr id="17" name="Line 18"/>
          <p:cNvSpPr>
            <a:spLocks noChangeShapeType="1"/>
          </p:cNvSpPr>
          <p:nvPr/>
        </p:nvSpPr>
        <p:spPr bwMode="auto">
          <a:xfrm>
            <a:off x="4160137" y="5058553"/>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3366"/>
              </a:solidFill>
            </a:endParaRPr>
          </a:p>
        </p:txBody>
      </p:sp>
      <p:sp>
        <p:nvSpPr>
          <p:cNvPr id="19" name="Line 20"/>
          <p:cNvSpPr>
            <a:spLocks noChangeShapeType="1"/>
          </p:cNvSpPr>
          <p:nvPr/>
        </p:nvSpPr>
        <p:spPr bwMode="auto">
          <a:xfrm flipV="1">
            <a:off x="6775810" y="4045934"/>
            <a:ext cx="950294" cy="101261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3366"/>
              </a:solidFill>
            </a:endParaRPr>
          </a:p>
        </p:txBody>
      </p:sp>
      <p:sp>
        <p:nvSpPr>
          <p:cNvPr id="24" name="Line 17"/>
          <p:cNvSpPr>
            <a:spLocks noChangeShapeType="1"/>
          </p:cNvSpPr>
          <p:nvPr/>
        </p:nvSpPr>
        <p:spPr bwMode="auto">
          <a:xfrm flipV="1">
            <a:off x="3167948" y="3276599"/>
            <a:ext cx="4558156" cy="134380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3366"/>
              </a:solidFill>
            </a:endParaRPr>
          </a:p>
        </p:txBody>
      </p:sp>
      <p:sp>
        <p:nvSpPr>
          <p:cNvPr id="26" name="Rectangle 8"/>
          <p:cNvSpPr>
            <a:spLocks noChangeArrowheads="1"/>
          </p:cNvSpPr>
          <p:nvPr/>
        </p:nvSpPr>
        <p:spPr bwMode="auto">
          <a:xfrm>
            <a:off x="4788644" y="2326626"/>
            <a:ext cx="2710649" cy="800101"/>
          </a:xfrm>
          <a:prstGeom prst="rect">
            <a:avLst/>
          </a:prstGeom>
          <a:solidFill>
            <a:schemeClr val="tx2">
              <a:lumMod val="75000"/>
            </a:schemeClr>
          </a:solidFill>
          <a:ln w="9525">
            <a:solidFill>
              <a:srgbClr val="FFFFFF"/>
            </a:solidFill>
            <a:miter lim="800000"/>
            <a:headEnd/>
            <a:tailEnd/>
          </a:ln>
        </p:spPr>
        <p:txBody>
          <a:bodyPr wrap="none" anchor="ctr"/>
          <a:lstStyle/>
          <a:p>
            <a:pPr algn="ctr"/>
            <a:r>
              <a:rPr lang="en-US" b="1" dirty="0">
                <a:solidFill>
                  <a:srgbClr val="FFFFFF"/>
                </a:solidFill>
              </a:rPr>
              <a:t>Bao </a:t>
            </a:r>
            <a:r>
              <a:rPr lang="en-US" b="1" dirty="0" err="1">
                <a:solidFill>
                  <a:srgbClr val="FFFFFF"/>
                </a:solidFill>
              </a:rPr>
              <a:t>dữ</a:t>
            </a:r>
            <a:r>
              <a:rPr lang="en-US" b="1" dirty="0">
                <a:solidFill>
                  <a:srgbClr val="FFFFFF"/>
                </a:solidFill>
              </a:rPr>
              <a:t> </a:t>
            </a:r>
            <a:r>
              <a:rPr lang="en-US" b="1" dirty="0" err="1">
                <a:solidFill>
                  <a:srgbClr val="FFFFFF"/>
                </a:solidFill>
              </a:rPr>
              <a:t>liệu</a:t>
            </a:r>
            <a:r>
              <a:rPr lang="en-US" b="1" dirty="0">
                <a:solidFill>
                  <a:srgbClr val="FFFFFF"/>
                </a:solidFill>
              </a:rPr>
              <a:t> </a:t>
            </a:r>
            <a:r>
              <a:rPr lang="en-US" b="1" dirty="0" err="1">
                <a:solidFill>
                  <a:srgbClr val="FFFFFF"/>
                </a:solidFill>
              </a:rPr>
              <a:t>và</a:t>
            </a:r>
            <a:r>
              <a:rPr lang="en-US" b="1" dirty="0">
                <a:solidFill>
                  <a:srgbClr val="FFFFFF"/>
                </a:solidFill>
              </a:rPr>
              <a:t> </a:t>
            </a:r>
          </a:p>
          <a:p>
            <a:pPr algn="ctr"/>
            <a:r>
              <a:rPr lang="en-US" b="1" dirty="0" err="1">
                <a:solidFill>
                  <a:srgbClr val="FFFFFF"/>
                </a:solidFill>
              </a:rPr>
              <a:t>tác</a:t>
            </a:r>
            <a:r>
              <a:rPr lang="en-US" b="1" dirty="0">
                <a:solidFill>
                  <a:srgbClr val="FFFFFF"/>
                </a:solidFill>
              </a:rPr>
              <a:t> </a:t>
            </a:r>
            <a:r>
              <a:rPr lang="en-US" b="1" dirty="0" err="1">
                <a:solidFill>
                  <a:srgbClr val="FFFFFF"/>
                </a:solidFill>
              </a:rPr>
              <a:t>vụ</a:t>
            </a:r>
            <a:r>
              <a:rPr lang="en-US" b="1" dirty="0">
                <a:solidFill>
                  <a:srgbClr val="FFFFFF"/>
                </a:solidFill>
              </a:rPr>
              <a:t> </a:t>
            </a:r>
            <a:r>
              <a:rPr lang="en-US" b="1" dirty="0" err="1">
                <a:solidFill>
                  <a:srgbClr val="FFFFFF"/>
                </a:solidFill>
              </a:rPr>
              <a:t>vào</a:t>
            </a:r>
            <a:r>
              <a:rPr lang="en-US" b="1" dirty="0">
                <a:solidFill>
                  <a:srgbClr val="FFFFFF"/>
                </a:solidFill>
              </a:rPr>
              <a:t> </a:t>
            </a:r>
            <a:r>
              <a:rPr lang="en-US" b="1" dirty="0" err="1">
                <a:solidFill>
                  <a:srgbClr val="FFFFFF"/>
                </a:solidFill>
              </a:rPr>
              <a:t>chung</a:t>
            </a:r>
            <a:r>
              <a:rPr lang="en-US" b="1" dirty="0">
                <a:solidFill>
                  <a:srgbClr val="FFFFFF"/>
                </a:solidFill>
              </a:rPr>
              <a:t> class</a:t>
            </a:r>
          </a:p>
        </p:txBody>
      </p:sp>
    </p:spTree>
    <p:extLst>
      <p:ext uri="{BB962C8B-B14F-4D97-AF65-F5344CB8AC3E}">
        <p14:creationId xmlns:p14="http://schemas.microsoft.com/office/powerpoint/2010/main" val="403401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down)">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9" grpId="0" animBg="1"/>
      <p:bldP spid="24" grpId="0" animBg="1"/>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Vd1. Viết chương trình thực hiện các phép toán +, -, *, / hai số thực bằng kỹ thuật hướng đối tượng.</a:t>
            </a:r>
          </a:p>
          <a:p>
            <a:endParaRPr lang="en-US"/>
          </a:p>
          <a:p>
            <a:r>
              <a:rPr lang="en-US"/>
              <a:t>Vd2. Viết chương trình tính diện tích và chu vi của hình chữ nhật bằng kỹ thuật hướng đối tượng.</a:t>
            </a:r>
          </a:p>
        </p:txBody>
      </p:sp>
      <p:sp>
        <p:nvSpPr>
          <p:cNvPr id="3" name="Title 2"/>
          <p:cNvSpPr>
            <a:spLocks noGrp="1"/>
          </p:cNvSpPr>
          <p:nvPr>
            <p:ph type="title"/>
          </p:nvPr>
        </p:nvSpPr>
        <p:spPr>
          <a:xfrm>
            <a:off x="1320800" y="457200"/>
            <a:ext cx="10363200" cy="1143000"/>
          </a:xfrm>
        </p:spPr>
        <p:txBody>
          <a:bodyPr/>
          <a:lstStyle/>
          <a:p>
            <a:r>
              <a:rPr lang="en-US"/>
              <a:t>1.1. Sơ lược các kỹ thuật lập trình</a:t>
            </a:r>
            <a:br>
              <a:rPr lang="en-US"/>
            </a:br>
            <a:r>
              <a:rPr lang="en-US"/>
              <a:t>LTHĐT – Ví dụ</a:t>
            </a:r>
          </a:p>
        </p:txBody>
      </p:sp>
    </p:spTree>
    <p:extLst>
      <p:ext uri="{BB962C8B-B14F-4D97-AF65-F5344CB8AC3E}">
        <p14:creationId xmlns:p14="http://schemas.microsoft.com/office/powerpoint/2010/main" val="3025408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457950" y="2536701"/>
            <a:ext cx="3886200" cy="320799"/>
          </a:xfrm>
          <a:prstGeom prst="rect">
            <a:avLst/>
          </a:prstGeom>
          <a:solidFill>
            <a:schemeClr val="accent5"/>
          </a:solidFill>
          <a:ln w="9525" cap="flat" cmpd="sng" algn="ctr">
            <a:solidFill>
              <a:schemeClr val="accent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2" name="Content Placeholder 1"/>
          <p:cNvSpPr>
            <a:spLocks noGrp="1"/>
          </p:cNvSpPr>
          <p:nvPr>
            <p:ph idx="1"/>
          </p:nvPr>
        </p:nvSpPr>
        <p:spPr>
          <a:xfrm>
            <a:off x="590550" y="1700048"/>
            <a:ext cx="10972800" cy="4495800"/>
          </a:xfrm>
        </p:spPr>
        <p:txBody>
          <a:bodyPr/>
          <a:lstStyle/>
          <a:p>
            <a:r>
              <a:rPr lang="en-US"/>
              <a:t>Ví dụ 1.</a:t>
            </a:r>
          </a:p>
        </p:txBody>
      </p:sp>
      <p:sp>
        <p:nvSpPr>
          <p:cNvPr id="3" name="Title 2"/>
          <p:cNvSpPr>
            <a:spLocks noGrp="1"/>
          </p:cNvSpPr>
          <p:nvPr>
            <p:ph type="title"/>
          </p:nvPr>
        </p:nvSpPr>
        <p:spPr/>
        <p:txBody>
          <a:bodyPr/>
          <a:lstStyle/>
          <a:p>
            <a:r>
              <a:rPr lang="en-US" dirty="0"/>
              <a:t>1.1. </a:t>
            </a:r>
            <a:r>
              <a:rPr lang="en-US" dirty="0" err="1"/>
              <a:t>Sơ</a:t>
            </a:r>
            <a:r>
              <a:rPr lang="en-US" dirty="0"/>
              <a:t> </a:t>
            </a:r>
            <a:r>
              <a:rPr lang="en-US" dirty="0" err="1"/>
              <a:t>lược</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lập</a:t>
            </a:r>
            <a:r>
              <a:rPr lang="en-US" dirty="0"/>
              <a:t> </a:t>
            </a:r>
            <a:r>
              <a:rPr lang="en-US" dirty="0" err="1"/>
              <a:t>trình</a:t>
            </a:r>
            <a:br>
              <a:rPr lang="en-US" dirty="0"/>
            </a:br>
            <a:r>
              <a:rPr lang="en-US" dirty="0"/>
              <a:t>LTHĐT – </a:t>
            </a:r>
            <a:r>
              <a:rPr lang="en-US" dirty="0" err="1"/>
              <a:t>Ví</a:t>
            </a:r>
            <a:r>
              <a:rPr lang="en-US" dirty="0"/>
              <a:t> </a:t>
            </a:r>
            <a:r>
              <a:rPr lang="en-US" dirty="0" err="1"/>
              <a:t>dụ</a:t>
            </a:r>
            <a:endParaRPr lang="en-US" dirty="0"/>
          </a:p>
        </p:txBody>
      </p:sp>
      <p:sp>
        <p:nvSpPr>
          <p:cNvPr id="4" name="Rectangle 3"/>
          <p:cNvSpPr/>
          <p:nvPr/>
        </p:nvSpPr>
        <p:spPr>
          <a:xfrm>
            <a:off x="590550" y="2132538"/>
            <a:ext cx="5086350" cy="4725461"/>
          </a:xfrm>
          <a:prstGeom prst="rect">
            <a:avLst/>
          </a:prstGeom>
          <a:ln>
            <a:solidFill>
              <a:schemeClr val="accent4">
                <a:lumMod val="25000"/>
                <a:lumOff val="75000"/>
              </a:schemeClr>
            </a:solidFill>
          </a:ln>
        </p:spPr>
        <p:txBody>
          <a:bodyPr wrap="square">
            <a:noAutofit/>
          </a:bodyPr>
          <a:lstStyle/>
          <a:p>
            <a:r>
              <a:rPr lang="en-US" b="1" dirty="0">
                <a:solidFill>
                  <a:srgbClr val="7F0055"/>
                </a:solidFill>
              </a:rPr>
              <a:t>class</a:t>
            </a:r>
            <a:r>
              <a:rPr lang="en-US" b="1" dirty="0">
                <a:solidFill>
                  <a:srgbClr val="000000"/>
                </a:solidFill>
              </a:rPr>
              <a:t> </a:t>
            </a:r>
            <a:r>
              <a:rPr lang="en-US" b="1" dirty="0" err="1">
                <a:solidFill>
                  <a:srgbClr val="000000"/>
                </a:solidFill>
              </a:rPr>
              <a:t>PhepTinh</a:t>
            </a:r>
            <a:r>
              <a:rPr lang="en-US" b="1" dirty="0">
                <a:solidFill>
                  <a:srgbClr val="000000"/>
                </a:solidFill>
              </a:rPr>
              <a:t> {</a:t>
            </a:r>
          </a:p>
          <a:p>
            <a:pPr lvl="1"/>
            <a:r>
              <a:rPr lang="en-US" b="1" i="1" dirty="0">
                <a:solidFill>
                  <a:srgbClr val="00B050"/>
                </a:solidFill>
              </a:rPr>
              <a:t>// </a:t>
            </a:r>
            <a:r>
              <a:rPr lang="en-US" b="1" i="1" dirty="0" err="1">
                <a:solidFill>
                  <a:srgbClr val="00B050"/>
                </a:solidFill>
              </a:rPr>
              <a:t>dữ</a:t>
            </a:r>
            <a:r>
              <a:rPr lang="en-US" b="1" i="1" dirty="0">
                <a:solidFill>
                  <a:srgbClr val="00B050"/>
                </a:solidFill>
              </a:rPr>
              <a:t> </a:t>
            </a:r>
            <a:r>
              <a:rPr lang="en-US" b="1" i="1" dirty="0" err="1">
                <a:solidFill>
                  <a:srgbClr val="00B050"/>
                </a:solidFill>
              </a:rPr>
              <a:t>liệu</a:t>
            </a:r>
            <a:r>
              <a:rPr lang="en-US" b="1" i="1" dirty="0">
                <a:solidFill>
                  <a:srgbClr val="00B050"/>
                </a:solidFill>
              </a:rPr>
              <a:t>:</a:t>
            </a:r>
          </a:p>
          <a:p>
            <a:pPr lvl="1"/>
            <a:r>
              <a:rPr lang="en-US" b="1" dirty="0">
                <a:solidFill>
                  <a:srgbClr val="7F0055"/>
                </a:solidFill>
              </a:rPr>
              <a:t>float</a:t>
            </a:r>
            <a:r>
              <a:rPr lang="en-US" b="1" dirty="0">
                <a:solidFill>
                  <a:srgbClr val="000000"/>
                </a:solidFill>
              </a:rPr>
              <a:t> </a:t>
            </a:r>
            <a:r>
              <a:rPr lang="en-US" b="1" dirty="0">
                <a:solidFill>
                  <a:srgbClr val="0000C0"/>
                </a:solidFill>
              </a:rPr>
              <a:t>a</a:t>
            </a:r>
            <a:r>
              <a:rPr lang="en-US" b="1" dirty="0">
                <a:solidFill>
                  <a:srgbClr val="000000"/>
                </a:solidFill>
              </a:rPr>
              <a:t>, </a:t>
            </a:r>
            <a:r>
              <a:rPr lang="en-US" b="1" dirty="0">
                <a:solidFill>
                  <a:srgbClr val="0000C0"/>
                </a:solidFill>
              </a:rPr>
              <a:t>b</a:t>
            </a:r>
            <a:r>
              <a:rPr lang="en-US" b="1" dirty="0">
                <a:solidFill>
                  <a:srgbClr val="000000"/>
                </a:solidFill>
              </a:rPr>
              <a:t>;</a:t>
            </a:r>
          </a:p>
          <a:p>
            <a:pPr lvl="1"/>
            <a:r>
              <a:rPr lang="en-US" b="1" i="1" dirty="0">
                <a:solidFill>
                  <a:srgbClr val="00B050"/>
                </a:solidFill>
              </a:rPr>
              <a:t>// </a:t>
            </a:r>
            <a:r>
              <a:rPr lang="en-US" b="1" i="1" dirty="0" err="1">
                <a:solidFill>
                  <a:srgbClr val="00B050"/>
                </a:solidFill>
              </a:rPr>
              <a:t>các</a:t>
            </a:r>
            <a:r>
              <a:rPr lang="en-US" b="1" i="1" dirty="0">
                <a:solidFill>
                  <a:srgbClr val="00B050"/>
                </a:solidFill>
              </a:rPr>
              <a:t> </a:t>
            </a:r>
            <a:r>
              <a:rPr lang="en-US" b="1" i="1" dirty="0" err="1">
                <a:solidFill>
                  <a:srgbClr val="00B050"/>
                </a:solidFill>
              </a:rPr>
              <a:t>hành</a:t>
            </a:r>
            <a:r>
              <a:rPr lang="en-US" b="1" i="1" dirty="0">
                <a:solidFill>
                  <a:srgbClr val="00B050"/>
                </a:solidFill>
              </a:rPr>
              <a:t> vi:</a:t>
            </a:r>
          </a:p>
          <a:p>
            <a:pPr lvl="1"/>
            <a:r>
              <a:rPr lang="en-US" b="1" dirty="0">
                <a:solidFill>
                  <a:srgbClr val="7F0055"/>
                </a:solidFill>
              </a:rPr>
              <a:t>float</a:t>
            </a:r>
            <a:r>
              <a:rPr lang="en-US" b="1" dirty="0">
                <a:solidFill>
                  <a:srgbClr val="000000"/>
                </a:solidFill>
              </a:rPr>
              <a:t> </a:t>
            </a:r>
            <a:r>
              <a:rPr lang="en-US" b="1" dirty="0" err="1">
                <a:solidFill>
                  <a:srgbClr val="000000"/>
                </a:solidFill>
              </a:rPr>
              <a:t>cong</a:t>
            </a:r>
            <a:r>
              <a:rPr lang="en-US" b="1" dirty="0">
                <a:solidFill>
                  <a:srgbClr val="000000"/>
                </a:solidFill>
              </a:rPr>
              <a:t>() {</a:t>
            </a:r>
          </a:p>
          <a:p>
            <a:pPr lvl="1"/>
            <a:r>
              <a:rPr lang="en-US" b="1" dirty="0">
                <a:solidFill>
                  <a:srgbClr val="7F0055"/>
                </a:solidFill>
              </a:rPr>
              <a:t>	return</a:t>
            </a:r>
            <a:r>
              <a:rPr lang="en-US" b="1" dirty="0">
                <a:solidFill>
                  <a:srgbClr val="000000"/>
                </a:solidFill>
              </a:rPr>
              <a:t> </a:t>
            </a:r>
            <a:r>
              <a:rPr lang="en-US" b="1" dirty="0">
                <a:solidFill>
                  <a:srgbClr val="0000C0"/>
                </a:solidFill>
              </a:rPr>
              <a:t>a</a:t>
            </a:r>
            <a:r>
              <a:rPr lang="en-US" b="1" dirty="0">
                <a:solidFill>
                  <a:srgbClr val="000000"/>
                </a:solidFill>
              </a:rPr>
              <a:t> + </a:t>
            </a:r>
            <a:r>
              <a:rPr lang="en-US" b="1" dirty="0">
                <a:solidFill>
                  <a:srgbClr val="0000C0"/>
                </a:solidFill>
              </a:rPr>
              <a:t>b</a:t>
            </a:r>
            <a:r>
              <a:rPr lang="en-US" b="1" dirty="0">
                <a:solidFill>
                  <a:srgbClr val="000000"/>
                </a:solidFill>
              </a:rPr>
              <a:t>;</a:t>
            </a:r>
          </a:p>
          <a:p>
            <a:pPr lvl="1"/>
            <a:r>
              <a:rPr lang="en-US" dirty="0">
                <a:solidFill>
                  <a:srgbClr val="000000"/>
                </a:solidFill>
              </a:rPr>
              <a:t>}</a:t>
            </a:r>
          </a:p>
          <a:p>
            <a:pPr lvl="1"/>
            <a:r>
              <a:rPr lang="en-US" b="1" dirty="0">
                <a:solidFill>
                  <a:srgbClr val="7F0055"/>
                </a:solidFill>
              </a:rPr>
              <a:t>float</a:t>
            </a:r>
            <a:r>
              <a:rPr lang="en-US" b="1" dirty="0">
                <a:solidFill>
                  <a:srgbClr val="000000"/>
                </a:solidFill>
              </a:rPr>
              <a:t> </a:t>
            </a:r>
            <a:r>
              <a:rPr lang="en-US" b="1" dirty="0" err="1">
                <a:solidFill>
                  <a:srgbClr val="000000"/>
                </a:solidFill>
              </a:rPr>
              <a:t>tru</a:t>
            </a:r>
            <a:r>
              <a:rPr lang="en-US" b="1" dirty="0">
                <a:solidFill>
                  <a:srgbClr val="000000"/>
                </a:solidFill>
              </a:rPr>
              <a:t>() {</a:t>
            </a:r>
          </a:p>
          <a:p>
            <a:pPr lvl="1"/>
            <a:r>
              <a:rPr lang="en-US" b="1" dirty="0">
                <a:solidFill>
                  <a:srgbClr val="7F0055"/>
                </a:solidFill>
              </a:rPr>
              <a:t>	return</a:t>
            </a:r>
            <a:r>
              <a:rPr lang="en-US" b="1" dirty="0">
                <a:solidFill>
                  <a:srgbClr val="000000"/>
                </a:solidFill>
              </a:rPr>
              <a:t> </a:t>
            </a:r>
            <a:r>
              <a:rPr lang="en-US" b="1" dirty="0">
                <a:solidFill>
                  <a:srgbClr val="0000C0"/>
                </a:solidFill>
              </a:rPr>
              <a:t>a</a:t>
            </a:r>
            <a:r>
              <a:rPr lang="en-US" b="1" dirty="0">
                <a:solidFill>
                  <a:srgbClr val="000000"/>
                </a:solidFill>
              </a:rPr>
              <a:t> - </a:t>
            </a:r>
            <a:r>
              <a:rPr lang="en-US" b="1" dirty="0">
                <a:solidFill>
                  <a:srgbClr val="0000C0"/>
                </a:solidFill>
              </a:rPr>
              <a:t>b</a:t>
            </a:r>
            <a:r>
              <a:rPr lang="en-US" b="1" dirty="0">
                <a:solidFill>
                  <a:srgbClr val="000000"/>
                </a:solidFill>
              </a:rPr>
              <a:t>;</a:t>
            </a:r>
          </a:p>
          <a:p>
            <a:pPr lvl="1"/>
            <a:r>
              <a:rPr lang="en-US" dirty="0">
                <a:solidFill>
                  <a:srgbClr val="000000"/>
                </a:solidFill>
              </a:rPr>
              <a:t>}</a:t>
            </a:r>
          </a:p>
          <a:p>
            <a:pPr lvl="1"/>
            <a:r>
              <a:rPr lang="en-US" b="1" dirty="0">
                <a:solidFill>
                  <a:srgbClr val="7F0055"/>
                </a:solidFill>
              </a:rPr>
              <a:t>float</a:t>
            </a:r>
            <a:r>
              <a:rPr lang="en-US" b="1" dirty="0">
                <a:solidFill>
                  <a:srgbClr val="000000"/>
                </a:solidFill>
              </a:rPr>
              <a:t> </a:t>
            </a:r>
            <a:r>
              <a:rPr lang="en-US" b="1" dirty="0" err="1">
                <a:solidFill>
                  <a:srgbClr val="000000"/>
                </a:solidFill>
              </a:rPr>
              <a:t>nhan</a:t>
            </a:r>
            <a:r>
              <a:rPr lang="en-US" b="1" dirty="0">
                <a:solidFill>
                  <a:srgbClr val="000000"/>
                </a:solidFill>
              </a:rPr>
              <a:t>() {</a:t>
            </a:r>
          </a:p>
          <a:p>
            <a:pPr lvl="1"/>
            <a:r>
              <a:rPr lang="en-US" b="1" dirty="0">
                <a:solidFill>
                  <a:srgbClr val="7F0055"/>
                </a:solidFill>
              </a:rPr>
              <a:t>	return</a:t>
            </a:r>
            <a:r>
              <a:rPr lang="en-US" b="1" dirty="0">
                <a:solidFill>
                  <a:srgbClr val="000000"/>
                </a:solidFill>
              </a:rPr>
              <a:t> </a:t>
            </a:r>
            <a:r>
              <a:rPr lang="en-US" b="1" dirty="0">
                <a:solidFill>
                  <a:srgbClr val="0000C0"/>
                </a:solidFill>
              </a:rPr>
              <a:t>a</a:t>
            </a:r>
            <a:r>
              <a:rPr lang="en-US" b="1" dirty="0">
                <a:solidFill>
                  <a:srgbClr val="000000"/>
                </a:solidFill>
              </a:rPr>
              <a:t> * </a:t>
            </a:r>
            <a:r>
              <a:rPr lang="en-US" b="1" dirty="0">
                <a:solidFill>
                  <a:srgbClr val="0000C0"/>
                </a:solidFill>
              </a:rPr>
              <a:t>b</a:t>
            </a:r>
            <a:r>
              <a:rPr lang="en-US" b="1" dirty="0">
                <a:solidFill>
                  <a:srgbClr val="000000"/>
                </a:solidFill>
              </a:rPr>
              <a:t>;</a:t>
            </a:r>
          </a:p>
          <a:p>
            <a:pPr lvl="1"/>
            <a:r>
              <a:rPr lang="en-US" dirty="0">
                <a:solidFill>
                  <a:srgbClr val="000000"/>
                </a:solidFill>
              </a:rPr>
              <a:t>}</a:t>
            </a:r>
          </a:p>
          <a:p>
            <a:pPr lvl="1"/>
            <a:r>
              <a:rPr lang="en-US" b="1" dirty="0">
                <a:solidFill>
                  <a:srgbClr val="7F0055"/>
                </a:solidFill>
              </a:rPr>
              <a:t>float</a:t>
            </a:r>
            <a:r>
              <a:rPr lang="en-US" b="1" dirty="0">
                <a:solidFill>
                  <a:srgbClr val="000000"/>
                </a:solidFill>
              </a:rPr>
              <a:t> chia() {</a:t>
            </a:r>
          </a:p>
          <a:p>
            <a:pPr lvl="1"/>
            <a:r>
              <a:rPr lang="en-US" b="1" dirty="0">
                <a:solidFill>
                  <a:srgbClr val="7F0055"/>
                </a:solidFill>
              </a:rPr>
              <a:t>	return</a:t>
            </a:r>
            <a:r>
              <a:rPr lang="en-US" b="1" dirty="0">
                <a:solidFill>
                  <a:srgbClr val="000000"/>
                </a:solidFill>
              </a:rPr>
              <a:t> </a:t>
            </a:r>
            <a:r>
              <a:rPr lang="en-US" b="1" dirty="0">
                <a:solidFill>
                  <a:srgbClr val="0000C0"/>
                </a:solidFill>
              </a:rPr>
              <a:t>a</a:t>
            </a:r>
            <a:r>
              <a:rPr lang="en-US" b="1" dirty="0">
                <a:solidFill>
                  <a:srgbClr val="000000"/>
                </a:solidFill>
              </a:rPr>
              <a:t> / </a:t>
            </a:r>
            <a:r>
              <a:rPr lang="en-US" b="1" dirty="0">
                <a:solidFill>
                  <a:srgbClr val="0000C0"/>
                </a:solidFill>
              </a:rPr>
              <a:t>b</a:t>
            </a:r>
            <a:r>
              <a:rPr lang="en-US" b="1" dirty="0">
                <a:solidFill>
                  <a:srgbClr val="000000"/>
                </a:solidFill>
              </a:rPr>
              <a:t>;</a:t>
            </a:r>
          </a:p>
          <a:p>
            <a:pPr lvl="1"/>
            <a:r>
              <a:rPr lang="en-US" dirty="0">
                <a:solidFill>
                  <a:srgbClr val="000000"/>
                </a:solidFill>
              </a:rPr>
              <a:t>}</a:t>
            </a:r>
          </a:p>
          <a:p>
            <a:r>
              <a:rPr lang="en-US" dirty="0">
                <a:solidFill>
                  <a:srgbClr val="000000"/>
                </a:solidFill>
              </a:rPr>
              <a:t>}</a:t>
            </a:r>
            <a:endParaRPr lang="en-US" dirty="0">
              <a:solidFill>
                <a:srgbClr val="003366"/>
              </a:solidFill>
            </a:endParaRPr>
          </a:p>
        </p:txBody>
      </p:sp>
      <p:sp>
        <p:nvSpPr>
          <p:cNvPr id="7" name="Rectangle 6">
            <a:extLst>
              <a:ext uri="{FF2B5EF4-FFF2-40B4-BE49-F238E27FC236}">
                <a16:creationId xmlns:a16="http://schemas.microsoft.com/office/drawing/2014/main" id="{19FB158E-B97C-6498-24A7-5C6D6AC4EBD1}"/>
              </a:ext>
            </a:extLst>
          </p:cNvPr>
          <p:cNvSpPr/>
          <p:nvPr/>
        </p:nvSpPr>
        <p:spPr bwMode="auto">
          <a:xfrm>
            <a:off x="6457950" y="3662661"/>
            <a:ext cx="3886200" cy="320799"/>
          </a:xfrm>
          <a:prstGeom prst="rect">
            <a:avLst/>
          </a:prstGeom>
          <a:solidFill>
            <a:schemeClr val="accent5"/>
          </a:solidFill>
          <a:ln w="9525" cap="flat" cmpd="sng" algn="ctr">
            <a:solidFill>
              <a:schemeClr val="accent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8" name="Rectangle 7">
            <a:extLst>
              <a:ext uri="{FF2B5EF4-FFF2-40B4-BE49-F238E27FC236}">
                <a16:creationId xmlns:a16="http://schemas.microsoft.com/office/drawing/2014/main" id="{4D4D9A1F-D07B-840B-689A-1E3179F7FC17}"/>
              </a:ext>
            </a:extLst>
          </p:cNvPr>
          <p:cNvSpPr/>
          <p:nvPr/>
        </p:nvSpPr>
        <p:spPr bwMode="auto">
          <a:xfrm>
            <a:off x="6457950" y="4323000"/>
            <a:ext cx="3886200" cy="320799"/>
          </a:xfrm>
          <a:prstGeom prst="rect">
            <a:avLst/>
          </a:prstGeom>
          <a:solidFill>
            <a:schemeClr val="accent5"/>
          </a:solidFill>
          <a:ln w="9525" cap="flat" cmpd="sng" algn="ctr">
            <a:solidFill>
              <a:schemeClr val="accent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9" name="Rectangle 8">
            <a:extLst>
              <a:ext uri="{FF2B5EF4-FFF2-40B4-BE49-F238E27FC236}">
                <a16:creationId xmlns:a16="http://schemas.microsoft.com/office/drawing/2014/main" id="{5269F8D8-1A62-50C9-0178-E98BCE171FC6}"/>
              </a:ext>
            </a:extLst>
          </p:cNvPr>
          <p:cNvSpPr/>
          <p:nvPr/>
        </p:nvSpPr>
        <p:spPr bwMode="auto">
          <a:xfrm>
            <a:off x="6457950" y="4951905"/>
            <a:ext cx="3886200" cy="320799"/>
          </a:xfrm>
          <a:prstGeom prst="rect">
            <a:avLst/>
          </a:prstGeom>
          <a:solidFill>
            <a:schemeClr val="accent5"/>
          </a:solidFill>
          <a:ln w="9525" cap="flat" cmpd="sng" algn="ctr">
            <a:solidFill>
              <a:schemeClr val="accent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10" name="Rectangle 9">
            <a:extLst>
              <a:ext uri="{FF2B5EF4-FFF2-40B4-BE49-F238E27FC236}">
                <a16:creationId xmlns:a16="http://schemas.microsoft.com/office/drawing/2014/main" id="{D1498C89-E2B1-30AF-B8A7-15AFA6F1D7AE}"/>
              </a:ext>
            </a:extLst>
          </p:cNvPr>
          <p:cNvSpPr/>
          <p:nvPr/>
        </p:nvSpPr>
        <p:spPr bwMode="auto">
          <a:xfrm>
            <a:off x="6457950" y="5567607"/>
            <a:ext cx="3886200" cy="320799"/>
          </a:xfrm>
          <a:prstGeom prst="rect">
            <a:avLst/>
          </a:prstGeom>
          <a:solidFill>
            <a:schemeClr val="accent5"/>
          </a:solidFill>
          <a:ln w="9525" cap="flat" cmpd="sng" algn="ctr">
            <a:solidFill>
              <a:schemeClr val="accent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5" name="Rectangle 4"/>
          <p:cNvSpPr/>
          <p:nvPr/>
        </p:nvSpPr>
        <p:spPr>
          <a:xfrm>
            <a:off x="5676900" y="1895103"/>
            <a:ext cx="5924550" cy="4962897"/>
          </a:xfrm>
          <a:prstGeom prst="rect">
            <a:avLst/>
          </a:prstGeom>
          <a:ln>
            <a:solidFill>
              <a:schemeClr val="accent4">
                <a:lumMod val="25000"/>
                <a:lumOff val="75000"/>
              </a:schemeClr>
            </a:solidFill>
          </a:ln>
        </p:spPr>
        <p:txBody>
          <a:bodyPr wrap="square">
            <a:spAutoFit/>
          </a:bodyPr>
          <a:lstStyle/>
          <a:p>
            <a:pPr>
              <a:spcBef>
                <a:spcPts val="300"/>
              </a:spcBef>
            </a:pPr>
            <a:r>
              <a:rPr lang="en-US" dirty="0">
                <a:solidFill>
                  <a:srgbClr val="7F0055"/>
                </a:solidFill>
              </a:rPr>
              <a:t>public</a:t>
            </a:r>
            <a:r>
              <a:rPr lang="en-US" dirty="0">
                <a:solidFill>
                  <a:srgbClr val="000000"/>
                </a:solidFill>
              </a:rPr>
              <a:t> </a:t>
            </a:r>
            <a:r>
              <a:rPr lang="en-US" dirty="0">
                <a:solidFill>
                  <a:srgbClr val="7F0055"/>
                </a:solidFill>
              </a:rPr>
              <a:t>class</a:t>
            </a:r>
            <a:r>
              <a:rPr lang="en-US" dirty="0">
                <a:solidFill>
                  <a:srgbClr val="000000"/>
                </a:solidFill>
              </a:rPr>
              <a:t> Test {</a:t>
            </a:r>
          </a:p>
          <a:p>
            <a:pPr lvl="1">
              <a:spcBef>
                <a:spcPts val="300"/>
              </a:spcBef>
            </a:pPr>
            <a:r>
              <a:rPr lang="en-US" dirty="0">
                <a:solidFill>
                  <a:srgbClr val="7F0055"/>
                </a:solidFill>
              </a:rPr>
              <a:t>public</a:t>
            </a:r>
            <a:r>
              <a:rPr lang="en-US" dirty="0">
                <a:solidFill>
                  <a:srgbClr val="000000"/>
                </a:solidFill>
              </a:rPr>
              <a:t> </a:t>
            </a:r>
            <a:r>
              <a:rPr lang="en-US" dirty="0">
                <a:solidFill>
                  <a:srgbClr val="7F0055"/>
                </a:solidFill>
              </a:rPr>
              <a:t>static</a:t>
            </a:r>
            <a:r>
              <a:rPr lang="en-US" dirty="0">
                <a:solidFill>
                  <a:srgbClr val="000000"/>
                </a:solidFill>
              </a:rPr>
              <a:t> </a:t>
            </a:r>
            <a:r>
              <a:rPr lang="en-US" dirty="0">
                <a:solidFill>
                  <a:srgbClr val="7F0055"/>
                </a:solidFill>
              </a:rPr>
              <a:t>void</a:t>
            </a:r>
            <a:r>
              <a:rPr lang="en-US" dirty="0">
                <a:solidFill>
                  <a:srgbClr val="000000"/>
                </a:solidFill>
              </a:rPr>
              <a:t> main(String[] </a:t>
            </a:r>
            <a:r>
              <a:rPr lang="en-US" dirty="0" err="1">
                <a:solidFill>
                  <a:srgbClr val="6A3E3E"/>
                </a:solidFill>
              </a:rPr>
              <a:t>args</a:t>
            </a:r>
            <a:r>
              <a:rPr lang="en-US" dirty="0">
                <a:solidFill>
                  <a:srgbClr val="000000"/>
                </a:solidFill>
              </a:rPr>
              <a:t>) {</a:t>
            </a:r>
          </a:p>
          <a:p>
            <a:pPr lvl="2">
              <a:spcBef>
                <a:spcPts val="300"/>
              </a:spcBef>
            </a:pPr>
            <a:r>
              <a:rPr lang="en-US" b="1" dirty="0" err="1">
                <a:solidFill>
                  <a:srgbClr val="000000"/>
                </a:solidFill>
              </a:rPr>
              <a:t>PhepTinh</a:t>
            </a:r>
            <a:r>
              <a:rPr lang="en-US" b="1" dirty="0">
                <a:solidFill>
                  <a:srgbClr val="000000"/>
                </a:solidFill>
              </a:rPr>
              <a:t> </a:t>
            </a:r>
            <a:r>
              <a:rPr lang="en-US" b="1" dirty="0" err="1">
                <a:solidFill>
                  <a:srgbClr val="6A3E3E"/>
                </a:solidFill>
              </a:rPr>
              <a:t>pt</a:t>
            </a:r>
            <a:r>
              <a:rPr lang="en-US" b="1" dirty="0">
                <a:solidFill>
                  <a:srgbClr val="000000"/>
                </a:solidFill>
              </a:rPr>
              <a:t> = </a:t>
            </a:r>
            <a:r>
              <a:rPr lang="en-US" b="1" dirty="0">
                <a:solidFill>
                  <a:srgbClr val="7F0055"/>
                </a:solidFill>
              </a:rPr>
              <a:t>new</a:t>
            </a:r>
            <a:r>
              <a:rPr lang="en-US" b="1" dirty="0">
                <a:solidFill>
                  <a:srgbClr val="000000"/>
                </a:solidFill>
              </a:rPr>
              <a:t> </a:t>
            </a:r>
            <a:r>
              <a:rPr lang="en-US" b="1" dirty="0" err="1">
                <a:solidFill>
                  <a:srgbClr val="000000"/>
                </a:solidFill>
              </a:rPr>
              <a:t>PhepTinh</a:t>
            </a:r>
            <a:r>
              <a:rPr lang="en-US" b="1" dirty="0">
                <a:solidFill>
                  <a:srgbClr val="000000"/>
                </a:solidFill>
              </a:rPr>
              <a:t>();</a:t>
            </a:r>
          </a:p>
          <a:p>
            <a:pPr lvl="1"/>
            <a:r>
              <a:rPr lang="en-US" sz="1600" dirty="0">
                <a:solidFill>
                  <a:srgbClr val="0000C0"/>
                </a:solidFill>
              </a:rPr>
              <a:t>  	</a:t>
            </a:r>
            <a:r>
              <a:rPr lang="en-US" sz="1600" dirty="0" err="1">
                <a:solidFill>
                  <a:srgbClr val="6A3E3E"/>
                </a:solidFill>
              </a:rPr>
              <a:t>pt</a:t>
            </a:r>
            <a:r>
              <a:rPr lang="en-US" sz="1600" dirty="0" err="1">
                <a:solidFill>
                  <a:srgbClr val="0000C0"/>
                </a:solidFill>
              </a:rPr>
              <a:t>.a</a:t>
            </a:r>
            <a:r>
              <a:rPr lang="en-US" sz="1600" dirty="0">
                <a:solidFill>
                  <a:srgbClr val="000000"/>
                </a:solidFill>
              </a:rPr>
              <a:t> = </a:t>
            </a:r>
            <a:r>
              <a:rPr lang="en-US" sz="1600" dirty="0">
                <a:solidFill>
                  <a:srgbClr val="6A3E3E"/>
                </a:solidFill>
              </a:rPr>
              <a:t>9</a:t>
            </a:r>
            <a:r>
              <a:rPr lang="en-US" sz="1600" dirty="0">
                <a:solidFill>
                  <a:srgbClr val="000000"/>
                </a:solidFill>
              </a:rPr>
              <a:t>;</a:t>
            </a:r>
          </a:p>
          <a:p>
            <a:pPr lvl="1"/>
            <a:r>
              <a:rPr lang="en-US" sz="1600" dirty="0">
                <a:solidFill>
                  <a:srgbClr val="0000C0"/>
                </a:solidFill>
              </a:rPr>
              <a:t>	</a:t>
            </a:r>
            <a:r>
              <a:rPr lang="en-US" sz="1600" dirty="0" err="1">
                <a:solidFill>
                  <a:srgbClr val="6A3E3E"/>
                </a:solidFill>
              </a:rPr>
              <a:t>pt.</a:t>
            </a:r>
            <a:r>
              <a:rPr lang="en-US" sz="1600" dirty="0" err="1">
                <a:solidFill>
                  <a:srgbClr val="0000C0"/>
                </a:solidFill>
              </a:rPr>
              <a:t>b</a:t>
            </a:r>
            <a:r>
              <a:rPr lang="en-US" sz="1600" dirty="0">
                <a:solidFill>
                  <a:srgbClr val="000000"/>
                </a:solidFill>
              </a:rPr>
              <a:t> = 3;</a:t>
            </a:r>
          </a:p>
          <a:p>
            <a:pPr lvl="2">
              <a:spcBef>
                <a:spcPts val="300"/>
              </a:spcBef>
            </a:pPr>
            <a:r>
              <a:rPr lang="en-US" dirty="0">
                <a:solidFill>
                  <a:srgbClr val="7F0055"/>
                </a:solidFill>
              </a:rPr>
              <a:t>float</a:t>
            </a:r>
            <a:r>
              <a:rPr lang="en-US" dirty="0">
                <a:solidFill>
                  <a:srgbClr val="000000"/>
                </a:solidFill>
              </a:rPr>
              <a:t> </a:t>
            </a:r>
            <a:r>
              <a:rPr lang="en-US" dirty="0" err="1">
                <a:solidFill>
                  <a:srgbClr val="6A3E3E"/>
                </a:solidFill>
              </a:rPr>
              <a:t>kq</a:t>
            </a:r>
            <a:r>
              <a:rPr lang="en-US" dirty="0">
                <a:solidFill>
                  <a:srgbClr val="000000"/>
                </a:solidFill>
              </a:rPr>
              <a:t>;</a:t>
            </a:r>
          </a:p>
          <a:p>
            <a:pPr lvl="2">
              <a:spcBef>
                <a:spcPts val="300"/>
              </a:spcBef>
            </a:pPr>
            <a:r>
              <a:rPr lang="en-US" dirty="0" err="1">
                <a:solidFill>
                  <a:srgbClr val="6A3E3E"/>
                </a:solidFill>
              </a:rPr>
              <a:t>kq</a:t>
            </a:r>
            <a:r>
              <a:rPr lang="en-US" dirty="0">
                <a:solidFill>
                  <a:srgbClr val="000000"/>
                </a:solidFill>
              </a:rPr>
              <a:t> = </a:t>
            </a:r>
            <a:r>
              <a:rPr lang="en-US" b="1" dirty="0" err="1">
                <a:solidFill>
                  <a:srgbClr val="6A3E3E"/>
                </a:solidFill>
              </a:rPr>
              <a:t>pt</a:t>
            </a:r>
            <a:r>
              <a:rPr lang="en-US" b="1" dirty="0" err="1">
                <a:solidFill>
                  <a:srgbClr val="000000"/>
                </a:solidFill>
              </a:rPr>
              <a:t>.cong</a:t>
            </a:r>
            <a:r>
              <a:rPr lang="en-US" b="1" dirty="0">
                <a:solidFill>
                  <a:srgbClr val="000000"/>
                </a:solidFill>
              </a:rPr>
              <a:t>();</a:t>
            </a:r>
          </a:p>
          <a:p>
            <a:pPr lvl="2">
              <a:spcBef>
                <a:spcPts val="300"/>
              </a:spcBef>
            </a:pPr>
            <a:r>
              <a:rPr lang="en-US" dirty="0" err="1">
                <a:solidFill>
                  <a:srgbClr val="000000"/>
                </a:solidFill>
              </a:rPr>
              <a:t>System.</a:t>
            </a:r>
            <a:r>
              <a:rPr lang="en-US" i="1" dirty="0" err="1">
                <a:solidFill>
                  <a:srgbClr val="0000C0"/>
                </a:solidFill>
              </a:rPr>
              <a:t>out</a:t>
            </a:r>
            <a:r>
              <a:rPr lang="en-US" i="1" dirty="0" err="1">
                <a:solidFill>
                  <a:srgbClr val="000000"/>
                </a:solidFill>
              </a:rPr>
              <a:t>.println</a:t>
            </a:r>
            <a:r>
              <a:rPr lang="en-US" i="1" dirty="0">
                <a:solidFill>
                  <a:srgbClr val="000000"/>
                </a:solidFill>
              </a:rPr>
              <a:t>(</a:t>
            </a:r>
            <a:r>
              <a:rPr lang="en-US" i="1" dirty="0">
                <a:solidFill>
                  <a:srgbClr val="2A00FF"/>
                </a:solidFill>
              </a:rPr>
              <a:t>"</a:t>
            </a:r>
            <a:r>
              <a:rPr lang="en-US" i="1" dirty="0" err="1">
                <a:solidFill>
                  <a:srgbClr val="2A00FF"/>
                </a:solidFill>
              </a:rPr>
              <a:t>Ket</a:t>
            </a:r>
            <a:r>
              <a:rPr lang="en-US" i="1" dirty="0">
                <a:solidFill>
                  <a:srgbClr val="2A00FF"/>
                </a:solidFill>
              </a:rPr>
              <a:t> qua Cong="</a:t>
            </a:r>
            <a:r>
              <a:rPr lang="en-US" i="1" dirty="0">
                <a:solidFill>
                  <a:srgbClr val="000000"/>
                </a:solidFill>
              </a:rPr>
              <a:t> + </a:t>
            </a:r>
            <a:r>
              <a:rPr lang="en-US" i="1" dirty="0" err="1">
                <a:solidFill>
                  <a:srgbClr val="6A3E3E"/>
                </a:solidFill>
              </a:rPr>
              <a:t>kq</a:t>
            </a:r>
            <a:r>
              <a:rPr lang="en-US" i="1" dirty="0">
                <a:solidFill>
                  <a:srgbClr val="000000"/>
                </a:solidFill>
              </a:rPr>
              <a:t>);</a:t>
            </a:r>
          </a:p>
          <a:p>
            <a:pPr lvl="2">
              <a:spcBef>
                <a:spcPts val="300"/>
              </a:spcBef>
            </a:pPr>
            <a:r>
              <a:rPr lang="en-US" dirty="0" err="1">
                <a:solidFill>
                  <a:srgbClr val="6A3E3E"/>
                </a:solidFill>
              </a:rPr>
              <a:t>kq</a:t>
            </a:r>
            <a:r>
              <a:rPr lang="en-US" dirty="0">
                <a:solidFill>
                  <a:srgbClr val="000000"/>
                </a:solidFill>
              </a:rPr>
              <a:t> = </a:t>
            </a:r>
            <a:r>
              <a:rPr lang="en-US" b="1" dirty="0" err="1">
                <a:solidFill>
                  <a:srgbClr val="6A3E3E"/>
                </a:solidFill>
              </a:rPr>
              <a:t>pt</a:t>
            </a:r>
            <a:r>
              <a:rPr lang="en-US" b="1" dirty="0" err="1">
                <a:solidFill>
                  <a:srgbClr val="000000"/>
                </a:solidFill>
              </a:rPr>
              <a:t>.tru</a:t>
            </a:r>
            <a:r>
              <a:rPr lang="en-US" b="1" dirty="0">
                <a:solidFill>
                  <a:srgbClr val="000000"/>
                </a:solidFill>
              </a:rPr>
              <a:t>();</a:t>
            </a:r>
          </a:p>
          <a:p>
            <a:pPr lvl="2">
              <a:spcBef>
                <a:spcPts val="300"/>
              </a:spcBef>
            </a:pPr>
            <a:r>
              <a:rPr lang="en-US" dirty="0" err="1">
                <a:solidFill>
                  <a:srgbClr val="000000"/>
                </a:solidFill>
              </a:rPr>
              <a:t>System.</a:t>
            </a:r>
            <a:r>
              <a:rPr lang="en-US" i="1" dirty="0" err="1">
                <a:solidFill>
                  <a:srgbClr val="0000C0"/>
                </a:solidFill>
              </a:rPr>
              <a:t>out</a:t>
            </a:r>
            <a:r>
              <a:rPr lang="en-US" i="1" dirty="0" err="1">
                <a:solidFill>
                  <a:srgbClr val="000000"/>
                </a:solidFill>
              </a:rPr>
              <a:t>.println</a:t>
            </a:r>
            <a:r>
              <a:rPr lang="en-US" i="1" dirty="0">
                <a:solidFill>
                  <a:srgbClr val="000000"/>
                </a:solidFill>
              </a:rPr>
              <a:t>(</a:t>
            </a:r>
            <a:r>
              <a:rPr lang="en-US" i="1" dirty="0">
                <a:solidFill>
                  <a:srgbClr val="2A00FF"/>
                </a:solidFill>
              </a:rPr>
              <a:t>"</a:t>
            </a:r>
            <a:r>
              <a:rPr lang="en-US" i="1" dirty="0" err="1">
                <a:solidFill>
                  <a:srgbClr val="2A00FF"/>
                </a:solidFill>
              </a:rPr>
              <a:t>Ket</a:t>
            </a:r>
            <a:r>
              <a:rPr lang="en-US" i="1" dirty="0">
                <a:solidFill>
                  <a:srgbClr val="2A00FF"/>
                </a:solidFill>
              </a:rPr>
              <a:t> qua </a:t>
            </a:r>
            <a:r>
              <a:rPr lang="en-US" i="1" dirty="0" err="1">
                <a:solidFill>
                  <a:srgbClr val="2A00FF"/>
                </a:solidFill>
              </a:rPr>
              <a:t>Tru</a:t>
            </a:r>
            <a:r>
              <a:rPr lang="en-US" i="1" dirty="0">
                <a:solidFill>
                  <a:srgbClr val="2A00FF"/>
                </a:solidFill>
              </a:rPr>
              <a:t>="</a:t>
            </a:r>
            <a:r>
              <a:rPr lang="en-US" i="1" dirty="0">
                <a:solidFill>
                  <a:srgbClr val="000000"/>
                </a:solidFill>
              </a:rPr>
              <a:t> + </a:t>
            </a:r>
            <a:r>
              <a:rPr lang="en-US" i="1" dirty="0" err="1">
                <a:solidFill>
                  <a:srgbClr val="6A3E3E"/>
                </a:solidFill>
              </a:rPr>
              <a:t>kq</a:t>
            </a:r>
            <a:r>
              <a:rPr lang="en-US" i="1" dirty="0">
                <a:solidFill>
                  <a:srgbClr val="000000"/>
                </a:solidFill>
              </a:rPr>
              <a:t>);</a:t>
            </a:r>
          </a:p>
          <a:p>
            <a:pPr lvl="2">
              <a:spcBef>
                <a:spcPts val="300"/>
              </a:spcBef>
            </a:pPr>
            <a:r>
              <a:rPr lang="en-US" dirty="0" err="1">
                <a:solidFill>
                  <a:srgbClr val="6A3E3E"/>
                </a:solidFill>
              </a:rPr>
              <a:t>kq</a:t>
            </a:r>
            <a:r>
              <a:rPr lang="en-US" dirty="0">
                <a:solidFill>
                  <a:srgbClr val="000000"/>
                </a:solidFill>
              </a:rPr>
              <a:t> = </a:t>
            </a:r>
            <a:r>
              <a:rPr lang="en-US" b="1" dirty="0" err="1">
                <a:solidFill>
                  <a:srgbClr val="6A3E3E"/>
                </a:solidFill>
              </a:rPr>
              <a:t>pt</a:t>
            </a:r>
            <a:r>
              <a:rPr lang="en-US" b="1" dirty="0" err="1">
                <a:solidFill>
                  <a:srgbClr val="000000"/>
                </a:solidFill>
              </a:rPr>
              <a:t>.nhan</a:t>
            </a:r>
            <a:r>
              <a:rPr lang="en-US" b="1" dirty="0">
                <a:solidFill>
                  <a:srgbClr val="000000"/>
                </a:solidFill>
              </a:rPr>
              <a:t>();</a:t>
            </a:r>
          </a:p>
          <a:p>
            <a:pPr lvl="2">
              <a:spcBef>
                <a:spcPts val="300"/>
              </a:spcBef>
            </a:pPr>
            <a:r>
              <a:rPr lang="en-US" dirty="0" err="1">
                <a:solidFill>
                  <a:srgbClr val="000000"/>
                </a:solidFill>
              </a:rPr>
              <a:t>System.</a:t>
            </a:r>
            <a:r>
              <a:rPr lang="en-US" i="1" dirty="0" err="1">
                <a:solidFill>
                  <a:srgbClr val="0000C0"/>
                </a:solidFill>
              </a:rPr>
              <a:t>out</a:t>
            </a:r>
            <a:r>
              <a:rPr lang="en-US" i="1" dirty="0" err="1">
                <a:solidFill>
                  <a:srgbClr val="000000"/>
                </a:solidFill>
              </a:rPr>
              <a:t>.println</a:t>
            </a:r>
            <a:r>
              <a:rPr lang="en-US" i="1" dirty="0">
                <a:solidFill>
                  <a:srgbClr val="000000"/>
                </a:solidFill>
              </a:rPr>
              <a:t>(</a:t>
            </a:r>
            <a:r>
              <a:rPr lang="en-US" i="1" dirty="0">
                <a:solidFill>
                  <a:srgbClr val="2A00FF"/>
                </a:solidFill>
              </a:rPr>
              <a:t>"</a:t>
            </a:r>
            <a:r>
              <a:rPr lang="en-US" i="1" dirty="0" err="1">
                <a:solidFill>
                  <a:srgbClr val="2A00FF"/>
                </a:solidFill>
              </a:rPr>
              <a:t>Ket</a:t>
            </a:r>
            <a:r>
              <a:rPr lang="en-US" i="1" dirty="0">
                <a:solidFill>
                  <a:srgbClr val="2A00FF"/>
                </a:solidFill>
              </a:rPr>
              <a:t> qua </a:t>
            </a:r>
            <a:r>
              <a:rPr lang="en-US" i="1" dirty="0" err="1">
                <a:solidFill>
                  <a:srgbClr val="2A00FF"/>
                </a:solidFill>
              </a:rPr>
              <a:t>Nhan</a:t>
            </a:r>
            <a:r>
              <a:rPr lang="en-US" i="1" dirty="0">
                <a:solidFill>
                  <a:srgbClr val="2A00FF"/>
                </a:solidFill>
              </a:rPr>
              <a:t>="</a:t>
            </a:r>
            <a:r>
              <a:rPr lang="en-US" i="1" dirty="0">
                <a:solidFill>
                  <a:srgbClr val="000000"/>
                </a:solidFill>
              </a:rPr>
              <a:t> + </a:t>
            </a:r>
            <a:r>
              <a:rPr lang="en-US" i="1" dirty="0" err="1">
                <a:solidFill>
                  <a:srgbClr val="6A3E3E"/>
                </a:solidFill>
              </a:rPr>
              <a:t>kq</a:t>
            </a:r>
            <a:r>
              <a:rPr lang="en-US" i="1" dirty="0">
                <a:solidFill>
                  <a:srgbClr val="000000"/>
                </a:solidFill>
              </a:rPr>
              <a:t>);</a:t>
            </a:r>
          </a:p>
          <a:p>
            <a:pPr lvl="2">
              <a:spcBef>
                <a:spcPts val="300"/>
              </a:spcBef>
            </a:pPr>
            <a:r>
              <a:rPr lang="en-US" dirty="0" err="1">
                <a:solidFill>
                  <a:srgbClr val="6A3E3E"/>
                </a:solidFill>
              </a:rPr>
              <a:t>kq</a:t>
            </a:r>
            <a:r>
              <a:rPr lang="en-US" dirty="0">
                <a:solidFill>
                  <a:srgbClr val="000000"/>
                </a:solidFill>
              </a:rPr>
              <a:t> = </a:t>
            </a:r>
            <a:r>
              <a:rPr lang="en-US" b="1" dirty="0" err="1">
                <a:solidFill>
                  <a:srgbClr val="6A3E3E"/>
                </a:solidFill>
              </a:rPr>
              <a:t>pt</a:t>
            </a:r>
            <a:r>
              <a:rPr lang="en-US" b="1" dirty="0" err="1">
                <a:solidFill>
                  <a:srgbClr val="000000"/>
                </a:solidFill>
              </a:rPr>
              <a:t>.chia</a:t>
            </a:r>
            <a:r>
              <a:rPr lang="en-US" b="1" dirty="0">
                <a:solidFill>
                  <a:srgbClr val="000000"/>
                </a:solidFill>
              </a:rPr>
              <a:t>();</a:t>
            </a:r>
          </a:p>
          <a:p>
            <a:pPr lvl="2">
              <a:spcBef>
                <a:spcPts val="300"/>
              </a:spcBef>
            </a:pPr>
            <a:r>
              <a:rPr lang="en-US" dirty="0" err="1">
                <a:solidFill>
                  <a:srgbClr val="000000"/>
                </a:solidFill>
              </a:rPr>
              <a:t>System.</a:t>
            </a:r>
            <a:r>
              <a:rPr lang="en-US" i="1" dirty="0" err="1">
                <a:solidFill>
                  <a:srgbClr val="0000C0"/>
                </a:solidFill>
              </a:rPr>
              <a:t>out</a:t>
            </a:r>
            <a:r>
              <a:rPr lang="en-US" i="1" dirty="0" err="1">
                <a:solidFill>
                  <a:srgbClr val="000000"/>
                </a:solidFill>
              </a:rPr>
              <a:t>.println</a:t>
            </a:r>
            <a:r>
              <a:rPr lang="en-US" i="1" dirty="0">
                <a:solidFill>
                  <a:srgbClr val="000000"/>
                </a:solidFill>
              </a:rPr>
              <a:t>(</a:t>
            </a:r>
            <a:r>
              <a:rPr lang="en-US" i="1" dirty="0">
                <a:solidFill>
                  <a:srgbClr val="2A00FF"/>
                </a:solidFill>
              </a:rPr>
              <a:t>"</a:t>
            </a:r>
            <a:r>
              <a:rPr lang="en-US" i="1" dirty="0" err="1">
                <a:solidFill>
                  <a:srgbClr val="2A00FF"/>
                </a:solidFill>
              </a:rPr>
              <a:t>Ket</a:t>
            </a:r>
            <a:r>
              <a:rPr lang="en-US" i="1" dirty="0">
                <a:solidFill>
                  <a:srgbClr val="2A00FF"/>
                </a:solidFill>
              </a:rPr>
              <a:t> qua Chia="</a:t>
            </a:r>
            <a:r>
              <a:rPr lang="en-US" i="1" dirty="0">
                <a:solidFill>
                  <a:srgbClr val="000000"/>
                </a:solidFill>
              </a:rPr>
              <a:t> + </a:t>
            </a:r>
            <a:r>
              <a:rPr lang="en-US" i="1" dirty="0" err="1">
                <a:solidFill>
                  <a:srgbClr val="6A3E3E"/>
                </a:solidFill>
              </a:rPr>
              <a:t>kq</a:t>
            </a:r>
            <a:r>
              <a:rPr lang="en-US" i="1" dirty="0">
                <a:solidFill>
                  <a:srgbClr val="000000"/>
                </a:solidFill>
              </a:rPr>
              <a:t>);</a:t>
            </a:r>
          </a:p>
          <a:p>
            <a:pPr lvl="1">
              <a:spcBef>
                <a:spcPts val="300"/>
              </a:spcBef>
            </a:pPr>
            <a:r>
              <a:rPr lang="en-US" dirty="0">
                <a:solidFill>
                  <a:srgbClr val="000000"/>
                </a:solidFill>
              </a:rPr>
              <a:t>}</a:t>
            </a:r>
          </a:p>
          <a:p>
            <a:pPr>
              <a:spcBef>
                <a:spcPts val="300"/>
              </a:spcBef>
            </a:pPr>
            <a:r>
              <a:rPr lang="en-US" dirty="0">
                <a:solidFill>
                  <a:srgbClr val="000000"/>
                </a:solidFill>
              </a:rPr>
              <a:t>}</a:t>
            </a:r>
            <a:endParaRPr lang="en-US" dirty="0">
              <a:solidFill>
                <a:srgbClr val="003366"/>
              </a:solidFill>
            </a:endParaRPr>
          </a:p>
        </p:txBody>
      </p:sp>
    </p:spTree>
    <p:extLst>
      <p:ext uri="{BB962C8B-B14F-4D97-AF65-F5344CB8AC3E}">
        <p14:creationId xmlns:p14="http://schemas.microsoft.com/office/powerpoint/2010/main" val="72180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circle(in)">
                                      <p:cBhvr>
                                        <p:cTn id="7" dur="2000"/>
                                        <p:tgtEl>
                                          <p:spTgt spid="4">
                                            <p:txEl>
                                              <p:pRg st="5" end="5"/>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circle(in)">
                                      <p:cBhvr>
                                        <p:cTn id="10" dur="2000"/>
                                        <p:tgtEl>
                                          <p:spTgt spid="4">
                                            <p:txEl>
                                              <p:pRg st="8" end="8"/>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circle(in)">
                                      <p:cBhvr>
                                        <p:cTn id="13" dur="2000"/>
                                        <p:tgtEl>
                                          <p:spTgt spid="4">
                                            <p:txEl>
                                              <p:pRg st="11" end="11"/>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4">
                                            <p:txEl>
                                              <p:pRg st="14" end="14"/>
                                            </p:txEl>
                                          </p:spTgt>
                                        </p:tgtEl>
                                        <p:attrNameLst>
                                          <p:attrName>style.visibility</p:attrName>
                                        </p:attrNameLst>
                                      </p:cBhvr>
                                      <p:to>
                                        <p:strVal val="visible"/>
                                      </p:to>
                                    </p:set>
                                    <p:animEffect transition="in" filter="circle(in)">
                                      <p:cBhvr>
                                        <p:cTn id="16" dur="2000"/>
                                        <p:tgtEl>
                                          <p:spTgt spid="4">
                                            <p:txEl>
                                              <p:pRg st="14" end="1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1" end="1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2" end="1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3" end="1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6667500" y="3153885"/>
            <a:ext cx="5257022" cy="377949"/>
          </a:xfrm>
          <a:prstGeom prst="rect">
            <a:avLst/>
          </a:prstGeom>
          <a:solidFill>
            <a:schemeClr val="accent5"/>
          </a:solidFill>
          <a:ln w="9525" cap="flat" cmpd="sng" algn="ctr">
            <a:solidFill>
              <a:schemeClr val="accent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2" name="Content Placeholder 1"/>
          <p:cNvSpPr>
            <a:spLocks noGrp="1"/>
          </p:cNvSpPr>
          <p:nvPr>
            <p:ph idx="1"/>
          </p:nvPr>
        </p:nvSpPr>
        <p:spPr/>
        <p:txBody>
          <a:bodyPr/>
          <a:lstStyle/>
          <a:p>
            <a:r>
              <a:rPr lang="en-US" dirty="0" err="1"/>
              <a:t>Ví</a:t>
            </a:r>
            <a:r>
              <a:rPr lang="en-US" dirty="0"/>
              <a:t> </a:t>
            </a:r>
            <a:r>
              <a:rPr lang="en-US" dirty="0" err="1"/>
              <a:t>dụ</a:t>
            </a:r>
            <a:r>
              <a:rPr lang="en-US" dirty="0"/>
              <a:t> 2.</a:t>
            </a:r>
          </a:p>
        </p:txBody>
      </p:sp>
      <p:sp>
        <p:nvSpPr>
          <p:cNvPr id="3" name="Title 2"/>
          <p:cNvSpPr>
            <a:spLocks noGrp="1"/>
          </p:cNvSpPr>
          <p:nvPr>
            <p:ph type="title"/>
          </p:nvPr>
        </p:nvSpPr>
        <p:spPr>
          <a:xfrm>
            <a:off x="1320800" y="457200"/>
            <a:ext cx="10363200" cy="1143000"/>
          </a:xfrm>
        </p:spPr>
        <p:txBody>
          <a:bodyPr/>
          <a:lstStyle/>
          <a:p>
            <a:r>
              <a:rPr lang="en-US" dirty="0"/>
              <a:t>1.1. </a:t>
            </a:r>
            <a:r>
              <a:rPr lang="en-US" dirty="0" err="1"/>
              <a:t>Sơ</a:t>
            </a:r>
            <a:r>
              <a:rPr lang="en-US" dirty="0"/>
              <a:t> </a:t>
            </a:r>
            <a:r>
              <a:rPr lang="en-US" dirty="0" err="1"/>
              <a:t>lược</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lập</a:t>
            </a:r>
            <a:r>
              <a:rPr lang="en-US" dirty="0"/>
              <a:t> </a:t>
            </a:r>
            <a:r>
              <a:rPr lang="en-US" dirty="0" err="1"/>
              <a:t>trình</a:t>
            </a:r>
            <a:br>
              <a:rPr lang="en-US" dirty="0"/>
            </a:br>
            <a:r>
              <a:rPr lang="en-US" dirty="0"/>
              <a:t>LTHĐT – </a:t>
            </a:r>
            <a:r>
              <a:rPr lang="en-US" dirty="0" err="1"/>
              <a:t>Ví</a:t>
            </a:r>
            <a:r>
              <a:rPr lang="en-US" dirty="0"/>
              <a:t> </a:t>
            </a:r>
            <a:r>
              <a:rPr lang="en-US" dirty="0" err="1"/>
              <a:t>dụ</a:t>
            </a:r>
            <a:endParaRPr lang="en-US" dirty="0"/>
          </a:p>
        </p:txBody>
      </p:sp>
      <p:sp>
        <p:nvSpPr>
          <p:cNvPr id="5" name="Rectangle 4"/>
          <p:cNvSpPr/>
          <p:nvPr/>
        </p:nvSpPr>
        <p:spPr>
          <a:xfrm>
            <a:off x="400050" y="2377291"/>
            <a:ext cx="5695950" cy="4208844"/>
          </a:xfrm>
          <a:prstGeom prst="rect">
            <a:avLst/>
          </a:prstGeom>
          <a:ln>
            <a:solidFill>
              <a:schemeClr val="bg2"/>
            </a:solidFill>
          </a:ln>
        </p:spPr>
        <p:txBody>
          <a:bodyPr wrap="square">
            <a:spAutoFit/>
          </a:bodyPr>
          <a:lstStyle/>
          <a:p>
            <a:pPr>
              <a:spcBef>
                <a:spcPts val="300"/>
              </a:spcBef>
            </a:pPr>
            <a:r>
              <a:rPr lang="en-US" sz="2000" b="1">
                <a:solidFill>
                  <a:srgbClr val="7F0055"/>
                </a:solidFill>
              </a:rPr>
              <a:t>class</a:t>
            </a:r>
            <a:r>
              <a:rPr lang="en-US" sz="2000" b="1">
                <a:solidFill>
                  <a:srgbClr val="000000"/>
                </a:solidFill>
              </a:rPr>
              <a:t> HinhChuNhat {</a:t>
            </a:r>
          </a:p>
          <a:p>
            <a:pPr lvl="1">
              <a:spcBef>
                <a:spcPts val="300"/>
              </a:spcBef>
            </a:pPr>
            <a:r>
              <a:rPr lang="en-US" sz="2000" b="1" i="1">
                <a:solidFill>
                  <a:srgbClr val="00B050"/>
                </a:solidFill>
              </a:rPr>
              <a:t>// dữ liệu:</a:t>
            </a:r>
          </a:p>
          <a:p>
            <a:pPr lvl="1">
              <a:spcBef>
                <a:spcPts val="300"/>
              </a:spcBef>
            </a:pPr>
            <a:r>
              <a:rPr lang="en-US" sz="2000" b="1">
                <a:solidFill>
                  <a:srgbClr val="7F0055"/>
                </a:solidFill>
              </a:rPr>
              <a:t>int</a:t>
            </a:r>
            <a:r>
              <a:rPr lang="en-US" sz="2000" b="1">
                <a:solidFill>
                  <a:srgbClr val="000000"/>
                </a:solidFill>
              </a:rPr>
              <a:t> </a:t>
            </a:r>
            <a:r>
              <a:rPr lang="en-US" sz="2000" b="1">
                <a:solidFill>
                  <a:srgbClr val="0000C0"/>
                </a:solidFill>
              </a:rPr>
              <a:t>cdai</a:t>
            </a:r>
            <a:r>
              <a:rPr lang="en-US" sz="2000" b="1">
                <a:solidFill>
                  <a:srgbClr val="000000"/>
                </a:solidFill>
              </a:rPr>
              <a:t>;</a:t>
            </a:r>
          </a:p>
          <a:p>
            <a:pPr lvl="1">
              <a:spcBef>
                <a:spcPts val="300"/>
              </a:spcBef>
            </a:pPr>
            <a:r>
              <a:rPr lang="en-US" sz="2000" b="1">
                <a:solidFill>
                  <a:srgbClr val="7F0055"/>
                </a:solidFill>
              </a:rPr>
              <a:t>int</a:t>
            </a:r>
            <a:r>
              <a:rPr lang="en-US" sz="2000" b="1">
                <a:solidFill>
                  <a:srgbClr val="000000"/>
                </a:solidFill>
              </a:rPr>
              <a:t> </a:t>
            </a:r>
            <a:r>
              <a:rPr lang="en-US" sz="2000" b="1">
                <a:solidFill>
                  <a:srgbClr val="0000C0"/>
                </a:solidFill>
              </a:rPr>
              <a:t>crong</a:t>
            </a:r>
            <a:r>
              <a:rPr lang="en-US" sz="2000" b="1">
                <a:solidFill>
                  <a:srgbClr val="000000"/>
                </a:solidFill>
              </a:rPr>
              <a:t>;</a:t>
            </a:r>
          </a:p>
          <a:p>
            <a:pPr lvl="1">
              <a:spcBef>
                <a:spcPts val="300"/>
              </a:spcBef>
            </a:pPr>
            <a:r>
              <a:rPr lang="en-US" sz="2000" b="1" i="1">
                <a:solidFill>
                  <a:srgbClr val="00B050"/>
                </a:solidFill>
              </a:rPr>
              <a:t>// các hành vi:</a:t>
            </a:r>
            <a:endParaRPr lang="en-US" sz="2000" b="1">
              <a:solidFill>
                <a:srgbClr val="7F0055"/>
              </a:solidFill>
            </a:endParaRPr>
          </a:p>
          <a:p>
            <a:pPr lvl="1">
              <a:spcBef>
                <a:spcPts val="300"/>
              </a:spcBef>
            </a:pPr>
            <a:r>
              <a:rPr lang="en-US" sz="2000" b="1">
                <a:solidFill>
                  <a:srgbClr val="7F0055"/>
                </a:solidFill>
              </a:rPr>
              <a:t>int </a:t>
            </a:r>
            <a:r>
              <a:rPr lang="en-US" sz="2000" b="1">
                <a:solidFill>
                  <a:srgbClr val="000000"/>
                </a:solidFill>
              </a:rPr>
              <a:t> tinhDienTich() {</a:t>
            </a:r>
          </a:p>
          <a:p>
            <a:pPr lvl="1">
              <a:spcBef>
                <a:spcPts val="300"/>
              </a:spcBef>
            </a:pPr>
            <a:r>
              <a:rPr lang="en-US" sz="2000" b="1">
                <a:solidFill>
                  <a:srgbClr val="7F0055"/>
                </a:solidFill>
              </a:rPr>
              <a:t>	return</a:t>
            </a:r>
            <a:r>
              <a:rPr lang="en-US" sz="2000" b="1">
                <a:solidFill>
                  <a:srgbClr val="000000"/>
                </a:solidFill>
              </a:rPr>
              <a:t> </a:t>
            </a:r>
            <a:r>
              <a:rPr lang="en-US" sz="2000" b="1">
                <a:solidFill>
                  <a:srgbClr val="0000C0"/>
                </a:solidFill>
              </a:rPr>
              <a:t>cdai</a:t>
            </a:r>
            <a:r>
              <a:rPr lang="en-US" sz="2000" b="1">
                <a:solidFill>
                  <a:srgbClr val="000000"/>
                </a:solidFill>
              </a:rPr>
              <a:t> * </a:t>
            </a:r>
            <a:r>
              <a:rPr lang="en-US" sz="2000" b="1">
                <a:solidFill>
                  <a:srgbClr val="0000C0"/>
                </a:solidFill>
              </a:rPr>
              <a:t>crong</a:t>
            </a:r>
            <a:r>
              <a:rPr lang="en-US" sz="2000" b="1">
                <a:solidFill>
                  <a:srgbClr val="000000"/>
                </a:solidFill>
              </a:rPr>
              <a:t>;</a:t>
            </a:r>
          </a:p>
          <a:p>
            <a:pPr lvl="1">
              <a:spcBef>
                <a:spcPts val="300"/>
              </a:spcBef>
            </a:pPr>
            <a:r>
              <a:rPr lang="en-US" sz="2000">
                <a:solidFill>
                  <a:srgbClr val="000000"/>
                </a:solidFill>
              </a:rPr>
              <a:t>}</a:t>
            </a:r>
            <a:endParaRPr lang="en-US" sz="2000" b="1">
              <a:solidFill>
                <a:srgbClr val="7F0055"/>
              </a:solidFill>
            </a:endParaRPr>
          </a:p>
          <a:p>
            <a:pPr lvl="1">
              <a:spcBef>
                <a:spcPts val="300"/>
              </a:spcBef>
            </a:pPr>
            <a:r>
              <a:rPr lang="en-US" sz="2000" b="1">
                <a:solidFill>
                  <a:srgbClr val="7F0055"/>
                </a:solidFill>
              </a:rPr>
              <a:t>int</a:t>
            </a:r>
            <a:r>
              <a:rPr lang="en-US" sz="2000" b="1">
                <a:solidFill>
                  <a:srgbClr val="000000"/>
                </a:solidFill>
              </a:rPr>
              <a:t>  tinhChuVi() {</a:t>
            </a:r>
          </a:p>
          <a:p>
            <a:pPr lvl="1">
              <a:spcBef>
                <a:spcPts val="300"/>
              </a:spcBef>
            </a:pPr>
            <a:r>
              <a:rPr lang="en-US" sz="2000" b="1">
                <a:solidFill>
                  <a:srgbClr val="7F0055"/>
                </a:solidFill>
              </a:rPr>
              <a:t>	return</a:t>
            </a:r>
            <a:r>
              <a:rPr lang="en-US" sz="2000" b="1">
                <a:solidFill>
                  <a:srgbClr val="000000"/>
                </a:solidFill>
              </a:rPr>
              <a:t> (</a:t>
            </a:r>
            <a:r>
              <a:rPr lang="en-US" sz="2000" b="1">
                <a:solidFill>
                  <a:srgbClr val="0000C0"/>
                </a:solidFill>
              </a:rPr>
              <a:t>cdai</a:t>
            </a:r>
            <a:r>
              <a:rPr lang="en-US" sz="2000" b="1">
                <a:solidFill>
                  <a:srgbClr val="000000"/>
                </a:solidFill>
              </a:rPr>
              <a:t> + </a:t>
            </a:r>
            <a:r>
              <a:rPr lang="en-US" sz="2000" b="1">
                <a:solidFill>
                  <a:srgbClr val="0000C0"/>
                </a:solidFill>
              </a:rPr>
              <a:t>crong</a:t>
            </a:r>
            <a:r>
              <a:rPr lang="en-US" sz="2000" b="1">
                <a:solidFill>
                  <a:srgbClr val="000000"/>
                </a:solidFill>
              </a:rPr>
              <a:t>) * 2;</a:t>
            </a:r>
          </a:p>
          <a:p>
            <a:pPr lvl="1">
              <a:spcBef>
                <a:spcPts val="300"/>
              </a:spcBef>
            </a:pPr>
            <a:r>
              <a:rPr lang="en-US" sz="2000">
                <a:solidFill>
                  <a:srgbClr val="000000"/>
                </a:solidFill>
              </a:rPr>
              <a:t>}</a:t>
            </a:r>
          </a:p>
          <a:p>
            <a:pPr>
              <a:spcBef>
                <a:spcPts val="300"/>
              </a:spcBef>
            </a:pPr>
            <a:r>
              <a:rPr lang="en-US" sz="2000">
                <a:solidFill>
                  <a:srgbClr val="000000"/>
                </a:solidFill>
              </a:rPr>
              <a:t>}</a:t>
            </a:r>
            <a:endParaRPr lang="en-US" sz="2000">
              <a:solidFill>
                <a:srgbClr val="003366"/>
              </a:solidFill>
            </a:endParaRPr>
          </a:p>
        </p:txBody>
      </p:sp>
      <p:sp>
        <p:nvSpPr>
          <p:cNvPr id="7" name="Rectangle 6">
            <a:extLst>
              <a:ext uri="{FF2B5EF4-FFF2-40B4-BE49-F238E27FC236}">
                <a16:creationId xmlns:a16="http://schemas.microsoft.com/office/drawing/2014/main" id="{B3AC2C6A-6B71-655D-512B-F5C5433A6374}"/>
              </a:ext>
            </a:extLst>
          </p:cNvPr>
          <p:cNvSpPr/>
          <p:nvPr/>
        </p:nvSpPr>
        <p:spPr bwMode="auto">
          <a:xfrm>
            <a:off x="6667500" y="4208016"/>
            <a:ext cx="5257022" cy="754601"/>
          </a:xfrm>
          <a:prstGeom prst="rect">
            <a:avLst/>
          </a:prstGeom>
          <a:solidFill>
            <a:schemeClr val="accent5"/>
          </a:solidFill>
          <a:ln w="9525" cap="flat" cmpd="sng" algn="ctr">
            <a:solidFill>
              <a:schemeClr val="accent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defTabSz="914400" eaLnBrk="0" fontAlgn="base" hangingPunct="0">
              <a:spcBef>
                <a:spcPct val="0"/>
              </a:spcBef>
              <a:spcAft>
                <a:spcPct val="0"/>
              </a:spcAft>
            </a:pPr>
            <a:endParaRPr lang="en-US" sz="2000" b="1">
              <a:solidFill>
                <a:srgbClr val="003366"/>
              </a:solidFill>
              <a:latin typeface="Lucida Console" pitchFamily="49" charset="0"/>
            </a:endParaRPr>
          </a:p>
        </p:txBody>
      </p:sp>
      <p:sp>
        <p:nvSpPr>
          <p:cNvPr id="6" name="Rectangle 5"/>
          <p:cNvSpPr/>
          <p:nvPr/>
        </p:nvSpPr>
        <p:spPr>
          <a:xfrm>
            <a:off x="6096000" y="2377291"/>
            <a:ext cx="5828522" cy="4170372"/>
          </a:xfrm>
          <a:prstGeom prst="rect">
            <a:avLst/>
          </a:prstGeom>
          <a:ln>
            <a:solidFill>
              <a:schemeClr val="bg2"/>
            </a:solidFill>
          </a:ln>
        </p:spPr>
        <p:txBody>
          <a:bodyPr wrap="square">
            <a:spAutoFit/>
          </a:bodyPr>
          <a:lstStyle/>
          <a:p>
            <a:pPr>
              <a:spcBef>
                <a:spcPts val="600"/>
              </a:spcBef>
            </a:pPr>
            <a:r>
              <a:rPr lang="en-US" sz="2000" dirty="0">
                <a:solidFill>
                  <a:srgbClr val="7F0055"/>
                </a:solidFill>
              </a:rPr>
              <a:t>public</a:t>
            </a:r>
            <a:r>
              <a:rPr lang="en-US" sz="2000" dirty="0">
                <a:solidFill>
                  <a:srgbClr val="000000"/>
                </a:solidFill>
              </a:rPr>
              <a:t> </a:t>
            </a:r>
            <a:r>
              <a:rPr lang="en-US" sz="2000" dirty="0">
                <a:solidFill>
                  <a:srgbClr val="7F0055"/>
                </a:solidFill>
              </a:rPr>
              <a:t>class</a:t>
            </a:r>
            <a:r>
              <a:rPr lang="en-US" sz="2000" dirty="0">
                <a:solidFill>
                  <a:srgbClr val="000000"/>
                </a:solidFill>
              </a:rPr>
              <a:t> Test {</a:t>
            </a:r>
          </a:p>
          <a:p>
            <a:pPr>
              <a:spcBef>
                <a:spcPts val="600"/>
              </a:spcBef>
            </a:pPr>
            <a:r>
              <a:rPr lang="en-US" sz="2000" dirty="0">
                <a:solidFill>
                  <a:srgbClr val="7F0055"/>
                </a:solidFill>
              </a:rPr>
              <a:t>	public</a:t>
            </a:r>
            <a:r>
              <a:rPr lang="en-US" sz="2000" dirty="0">
                <a:solidFill>
                  <a:srgbClr val="000000"/>
                </a:solidFill>
              </a:rPr>
              <a:t> </a:t>
            </a:r>
            <a:r>
              <a:rPr lang="en-US" sz="2000" dirty="0">
                <a:solidFill>
                  <a:srgbClr val="7F0055"/>
                </a:solidFill>
              </a:rPr>
              <a:t>static</a:t>
            </a:r>
            <a:r>
              <a:rPr lang="en-US" sz="2000" dirty="0">
                <a:solidFill>
                  <a:srgbClr val="000000"/>
                </a:solidFill>
              </a:rPr>
              <a:t> </a:t>
            </a:r>
            <a:r>
              <a:rPr lang="en-US" sz="2000" dirty="0">
                <a:solidFill>
                  <a:srgbClr val="7F0055"/>
                </a:solidFill>
              </a:rPr>
              <a:t>void</a:t>
            </a:r>
            <a:r>
              <a:rPr lang="en-US" sz="2000" dirty="0">
                <a:solidFill>
                  <a:srgbClr val="000000"/>
                </a:solidFill>
              </a:rPr>
              <a:t> main(String[] </a:t>
            </a:r>
            <a:r>
              <a:rPr lang="en-US" sz="2000" dirty="0" err="1">
                <a:solidFill>
                  <a:srgbClr val="6A3E3E"/>
                </a:solidFill>
              </a:rPr>
              <a:t>args</a:t>
            </a:r>
            <a:r>
              <a:rPr lang="en-US" sz="2000" dirty="0">
                <a:solidFill>
                  <a:srgbClr val="000000"/>
                </a:solidFill>
              </a:rPr>
              <a:t>) {</a:t>
            </a:r>
          </a:p>
          <a:p>
            <a:pPr>
              <a:spcBef>
                <a:spcPts val="600"/>
              </a:spcBef>
            </a:pPr>
            <a:r>
              <a:rPr lang="en-US" sz="2000" dirty="0">
                <a:solidFill>
                  <a:srgbClr val="000000"/>
                </a:solidFill>
              </a:rPr>
              <a:t>		</a:t>
            </a:r>
            <a:r>
              <a:rPr lang="en-US" sz="2000" b="1" dirty="0" err="1">
                <a:solidFill>
                  <a:srgbClr val="000000"/>
                </a:solidFill>
              </a:rPr>
              <a:t>HinhChuNhat</a:t>
            </a:r>
            <a:r>
              <a:rPr lang="en-US" sz="2000" b="1" dirty="0">
                <a:solidFill>
                  <a:srgbClr val="000000"/>
                </a:solidFill>
              </a:rPr>
              <a:t> </a:t>
            </a:r>
            <a:r>
              <a:rPr lang="en-US" sz="2000" b="1" dirty="0">
                <a:solidFill>
                  <a:srgbClr val="6A3E3E"/>
                </a:solidFill>
              </a:rPr>
              <a:t>h</a:t>
            </a:r>
            <a:r>
              <a:rPr lang="en-US" sz="2000" b="1" dirty="0">
                <a:solidFill>
                  <a:srgbClr val="000000"/>
                </a:solidFill>
              </a:rPr>
              <a:t> = </a:t>
            </a:r>
            <a:r>
              <a:rPr lang="en-US" sz="2000" b="1" dirty="0">
                <a:solidFill>
                  <a:srgbClr val="7F0055"/>
                </a:solidFill>
              </a:rPr>
              <a:t>new</a:t>
            </a:r>
            <a:r>
              <a:rPr lang="en-US" sz="2000" b="1" dirty="0">
                <a:solidFill>
                  <a:srgbClr val="000000"/>
                </a:solidFill>
              </a:rPr>
              <a:t> </a:t>
            </a:r>
            <a:r>
              <a:rPr lang="en-US" sz="2000" b="1" dirty="0" err="1">
                <a:solidFill>
                  <a:srgbClr val="000000"/>
                </a:solidFill>
              </a:rPr>
              <a:t>HinhChuNhat</a:t>
            </a:r>
            <a:r>
              <a:rPr lang="en-US" sz="2000" b="1" dirty="0">
                <a:solidFill>
                  <a:srgbClr val="000000"/>
                </a:solidFill>
              </a:rPr>
              <a:t>();</a:t>
            </a:r>
          </a:p>
          <a:p>
            <a:pPr lvl="1">
              <a:spcBef>
                <a:spcPts val="300"/>
              </a:spcBef>
            </a:pPr>
            <a:r>
              <a:rPr lang="en-US" sz="2000" b="1" dirty="0">
                <a:solidFill>
                  <a:srgbClr val="000000"/>
                </a:solidFill>
              </a:rPr>
              <a:t>	</a:t>
            </a:r>
            <a:r>
              <a:rPr lang="en-US" sz="2000" dirty="0" err="1">
                <a:solidFill>
                  <a:srgbClr val="000000"/>
                </a:solidFill>
              </a:rPr>
              <a:t>h</a:t>
            </a:r>
            <a:r>
              <a:rPr lang="en-US" sz="2000" b="1" dirty="0" err="1">
                <a:solidFill>
                  <a:srgbClr val="6A3E3E"/>
                </a:solidFill>
              </a:rPr>
              <a:t>.</a:t>
            </a:r>
            <a:r>
              <a:rPr lang="en-US" sz="2000" b="1" dirty="0" err="1">
                <a:solidFill>
                  <a:srgbClr val="0000C0"/>
                </a:solidFill>
              </a:rPr>
              <a:t>cdai</a:t>
            </a:r>
            <a:r>
              <a:rPr lang="en-US" sz="2000" b="1" dirty="0">
                <a:solidFill>
                  <a:srgbClr val="6A3E3E"/>
                </a:solidFill>
              </a:rPr>
              <a:t> = 10;</a:t>
            </a:r>
          </a:p>
          <a:p>
            <a:pPr lvl="1">
              <a:spcBef>
                <a:spcPts val="300"/>
              </a:spcBef>
            </a:pPr>
            <a:r>
              <a:rPr lang="en-US" sz="2000" b="1" dirty="0">
                <a:solidFill>
                  <a:srgbClr val="6A3E3E"/>
                </a:solidFill>
              </a:rPr>
              <a:t>	</a:t>
            </a:r>
            <a:r>
              <a:rPr lang="en-US" sz="2000" b="1" dirty="0" err="1">
                <a:solidFill>
                  <a:srgbClr val="6A3E3E"/>
                </a:solidFill>
              </a:rPr>
              <a:t>h.</a:t>
            </a:r>
            <a:r>
              <a:rPr lang="en-US" sz="2000" b="1" dirty="0" err="1">
                <a:solidFill>
                  <a:srgbClr val="0000C0"/>
                </a:solidFill>
              </a:rPr>
              <a:t>crong</a:t>
            </a:r>
            <a:r>
              <a:rPr lang="en-US" sz="2000" b="1" dirty="0">
                <a:solidFill>
                  <a:srgbClr val="6A3E3E"/>
                </a:solidFill>
              </a:rPr>
              <a:t> = 5;</a:t>
            </a:r>
            <a:endParaRPr lang="en-US" sz="2000" b="1" dirty="0">
              <a:solidFill>
                <a:srgbClr val="000000"/>
              </a:solidFill>
            </a:endParaRPr>
          </a:p>
          <a:p>
            <a:pPr>
              <a:spcBef>
                <a:spcPts val="600"/>
              </a:spcBef>
            </a:pPr>
            <a:r>
              <a:rPr lang="en-US" sz="2000" dirty="0">
                <a:solidFill>
                  <a:srgbClr val="7F0055"/>
                </a:solidFill>
              </a:rPr>
              <a:t>		int</a:t>
            </a:r>
            <a:r>
              <a:rPr lang="en-US" sz="2000" dirty="0">
                <a:solidFill>
                  <a:srgbClr val="000000"/>
                </a:solidFill>
              </a:rPr>
              <a:t> </a:t>
            </a:r>
            <a:r>
              <a:rPr lang="en-US" sz="2000" dirty="0">
                <a:solidFill>
                  <a:srgbClr val="6A3E3E"/>
                </a:solidFill>
              </a:rPr>
              <a:t>dt</a:t>
            </a:r>
            <a:r>
              <a:rPr lang="en-US" sz="2000" dirty="0">
                <a:solidFill>
                  <a:srgbClr val="000000"/>
                </a:solidFill>
              </a:rPr>
              <a:t> = </a:t>
            </a:r>
            <a:r>
              <a:rPr lang="en-US" sz="2000" b="1" dirty="0" err="1">
                <a:solidFill>
                  <a:srgbClr val="6A3E3E"/>
                </a:solidFill>
              </a:rPr>
              <a:t>h</a:t>
            </a:r>
            <a:r>
              <a:rPr lang="en-US" sz="2000" b="1" dirty="0" err="1">
                <a:solidFill>
                  <a:srgbClr val="000000"/>
                </a:solidFill>
              </a:rPr>
              <a:t>.tinhDienTich</a:t>
            </a:r>
            <a:r>
              <a:rPr lang="en-US" sz="2000" b="1" dirty="0">
                <a:solidFill>
                  <a:srgbClr val="000000"/>
                </a:solidFill>
              </a:rPr>
              <a:t>();</a:t>
            </a:r>
          </a:p>
          <a:p>
            <a:pPr>
              <a:spcBef>
                <a:spcPts val="600"/>
              </a:spcBef>
            </a:pPr>
            <a:r>
              <a:rPr lang="en-US" sz="2000" dirty="0">
                <a:solidFill>
                  <a:srgbClr val="7F0055"/>
                </a:solidFill>
              </a:rPr>
              <a:t>		int</a:t>
            </a:r>
            <a:r>
              <a:rPr lang="en-US" sz="2000" dirty="0">
                <a:solidFill>
                  <a:srgbClr val="000000"/>
                </a:solidFill>
              </a:rPr>
              <a:t> </a:t>
            </a:r>
            <a:r>
              <a:rPr lang="en-US" sz="2000" dirty="0">
                <a:solidFill>
                  <a:srgbClr val="6A3E3E"/>
                </a:solidFill>
              </a:rPr>
              <a:t>cv</a:t>
            </a:r>
            <a:r>
              <a:rPr lang="en-US" sz="2000" dirty="0">
                <a:solidFill>
                  <a:srgbClr val="000000"/>
                </a:solidFill>
              </a:rPr>
              <a:t> = </a:t>
            </a:r>
            <a:r>
              <a:rPr lang="en-US" sz="2000" b="1" dirty="0" err="1">
                <a:solidFill>
                  <a:srgbClr val="6A3E3E"/>
                </a:solidFill>
              </a:rPr>
              <a:t>h</a:t>
            </a:r>
            <a:r>
              <a:rPr lang="en-US" sz="2000" b="1" dirty="0" err="1">
                <a:solidFill>
                  <a:srgbClr val="000000"/>
                </a:solidFill>
              </a:rPr>
              <a:t>.tinhChuVi</a:t>
            </a:r>
            <a:r>
              <a:rPr lang="en-US" sz="2000" b="1" dirty="0">
                <a:solidFill>
                  <a:srgbClr val="000000"/>
                </a:solidFill>
              </a:rPr>
              <a:t>();</a:t>
            </a:r>
          </a:p>
          <a:p>
            <a:pPr>
              <a:spcBef>
                <a:spcPts val="600"/>
              </a:spcBef>
            </a:pPr>
            <a:r>
              <a:rPr lang="en-US" sz="2000" dirty="0">
                <a:solidFill>
                  <a:srgbClr val="000000"/>
                </a:solidFill>
              </a:rPr>
              <a:t>		</a:t>
            </a:r>
            <a:r>
              <a:rPr lang="en-US" sz="2000" dirty="0" err="1">
                <a:solidFill>
                  <a:srgbClr val="000000"/>
                </a:solidFill>
              </a:rPr>
              <a:t>System.</a:t>
            </a:r>
            <a:r>
              <a:rPr lang="en-US" sz="2000" i="1" dirty="0" err="1">
                <a:solidFill>
                  <a:srgbClr val="0000C0"/>
                </a:solidFill>
              </a:rPr>
              <a:t>out</a:t>
            </a:r>
            <a:r>
              <a:rPr lang="en-US" sz="2000" i="1" dirty="0" err="1">
                <a:solidFill>
                  <a:srgbClr val="000000"/>
                </a:solidFill>
              </a:rPr>
              <a:t>.println</a:t>
            </a:r>
            <a:r>
              <a:rPr lang="en-US" sz="2000" i="1" dirty="0">
                <a:solidFill>
                  <a:srgbClr val="000000"/>
                </a:solidFill>
              </a:rPr>
              <a:t>(</a:t>
            </a:r>
            <a:r>
              <a:rPr lang="en-US" sz="2000" i="1" dirty="0">
                <a:solidFill>
                  <a:srgbClr val="2A00FF"/>
                </a:solidFill>
              </a:rPr>
              <a:t>"</a:t>
            </a:r>
            <a:r>
              <a:rPr lang="en-US" sz="2000" i="1" dirty="0" err="1">
                <a:solidFill>
                  <a:srgbClr val="2A00FF"/>
                </a:solidFill>
              </a:rPr>
              <a:t>Dien</a:t>
            </a:r>
            <a:r>
              <a:rPr lang="en-US" sz="2000" i="1" dirty="0">
                <a:solidFill>
                  <a:srgbClr val="2A00FF"/>
                </a:solidFill>
              </a:rPr>
              <a:t> </a:t>
            </a:r>
            <a:r>
              <a:rPr lang="en-US" sz="2000" i="1" dirty="0" err="1">
                <a:solidFill>
                  <a:srgbClr val="2A00FF"/>
                </a:solidFill>
              </a:rPr>
              <a:t>tich</a:t>
            </a:r>
            <a:r>
              <a:rPr lang="en-US" sz="2000" i="1" dirty="0">
                <a:solidFill>
                  <a:srgbClr val="2A00FF"/>
                </a:solidFill>
              </a:rPr>
              <a:t>="</a:t>
            </a:r>
            <a:r>
              <a:rPr lang="en-US" sz="2000" i="1" dirty="0">
                <a:solidFill>
                  <a:srgbClr val="000000"/>
                </a:solidFill>
              </a:rPr>
              <a:t> + </a:t>
            </a:r>
            <a:r>
              <a:rPr lang="en-US" sz="2000" i="1" dirty="0">
                <a:solidFill>
                  <a:srgbClr val="6A3E3E"/>
                </a:solidFill>
              </a:rPr>
              <a:t>dt</a:t>
            </a:r>
            <a:r>
              <a:rPr lang="en-US" sz="2000" i="1" dirty="0">
                <a:solidFill>
                  <a:srgbClr val="000000"/>
                </a:solidFill>
              </a:rPr>
              <a:t>);</a:t>
            </a:r>
          </a:p>
          <a:p>
            <a:pPr>
              <a:spcBef>
                <a:spcPts val="600"/>
              </a:spcBef>
            </a:pPr>
            <a:r>
              <a:rPr lang="en-US" sz="2000" dirty="0">
                <a:solidFill>
                  <a:srgbClr val="000000"/>
                </a:solidFill>
              </a:rPr>
              <a:t>		</a:t>
            </a:r>
            <a:r>
              <a:rPr lang="en-US" sz="2000" dirty="0" err="1">
                <a:solidFill>
                  <a:srgbClr val="000000"/>
                </a:solidFill>
              </a:rPr>
              <a:t>System.</a:t>
            </a:r>
            <a:r>
              <a:rPr lang="en-US" sz="2000" i="1" dirty="0" err="1">
                <a:solidFill>
                  <a:srgbClr val="0000C0"/>
                </a:solidFill>
              </a:rPr>
              <a:t>out</a:t>
            </a:r>
            <a:r>
              <a:rPr lang="en-US" sz="2000" i="1" dirty="0" err="1">
                <a:solidFill>
                  <a:srgbClr val="000000"/>
                </a:solidFill>
              </a:rPr>
              <a:t>.println</a:t>
            </a:r>
            <a:r>
              <a:rPr lang="en-US" sz="2000" i="1" dirty="0">
                <a:solidFill>
                  <a:srgbClr val="000000"/>
                </a:solidFill>
              </a:rPr>
              <a:t>(</a:t>
            </a:r>
            <a:r>
              <a:rPr lang="en-US" sz="2000" i="1" dirty="0">
                <a:solidFill>
                  <a:srgbClr val="2A00FF"/>
                </a:solidFill>
              </a:rPr>
              <a:t>"Chu vi="</a:t>
            </a:r>
            <a:r>
              <a:rPr lang="en-US" sz="2000" i="1" dirty="0">
                <a:solidFill>
                  <a:srgbClr val="000000"/>
                </a:solidFill>
              </a:rPr>
              <a:t> + </a:t>
            </a:r>
            <a:r>
              <a:rPr lang="en-US" sz="2000" i="1" dirty="0">
                <a:solidFill>
                  <a:srgbClr val="6A3E3E"/>
                </a:solidFill>
              </a:rPr>
              <a:t>cv</a:t>
            </a:r>
            <a:r>
              <a:rPr lang="en-US" sz="2000" i="1" dirty="0">
                <a:solidFill>
                  <a:srgbClr val="000000"/>
                </a:solidFill>
              </a:rPr>
              <a:t>);</a:t>
            </a:r>
          </a:p>
          <a:p>
            <a:pPr>
              <a:spcBef>
                <a:spcPts val="600"/>
              </a:spcBef>
            </a:pPr>
            <a:r>
              <a:rPr lang="en-US" sz="2000" dirty="0">
                <a:solidFill>
                  <a:srgbClr val="000000"/>
                </a:solidFill>
              </a:rPr>
              <a:t>	}</a:t>
            </a:r>
          </a:p>
          <a:p>
            <a:pPr>
              <a:spcBef>
                <a:spcPts val="600"/>
              </a:spcBef>
            </a:pPr>
            <a:r>
              <a:rPr lang="en-US" sz="2000" dirty="0">
                <a:solidFill>
                  <a:srgbClr val="000000"/>
                </a:solidFill>
              </a:rPr>
              <a:t>}</a:t>
            </a:r>
            <a:endParaRPr lang="en-US" sz="2000" dirty="0">
              <a:solidFill>
                <a:srgbClr val="003366"/>
              </a:solidFill>
            </a:endParaRPr>
          </a:p>
        </p:txBody>
      </p:sp>
    </p:spTree>
    <p:extLst>
      <p:ext uri="{BB962C8B-B14F-4D97-AF65-F5344CB8AC3E}">
        <p14:creationId xmlns:p14="http://schemas.microsoft.com/office/powerpoint/2010/main" val="187495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4B155F-A378-D2E4-2F5F-1485DF266178}"/>
              </a:ext>
            </a:extLst>
          </p:cNvPr>
          <p:cNvSpPr>
            <a:spLocks noGrp="1"/>
          </p:cNvSpPr>
          <p:nvPr>
            <p:ph idx="1"/>
          </p:nvPr>
        </p:nvSpPr>
        <p:spPr/>
        <p:txBody>
          <a:bodyPr/>
          <a:lstStyle/>
          <a:p>
            <a:r>
              <a:rPr lang="en-US" dirty="0" err="1"/>
              <a:t>Ưu</a:t>
            </a:r>
            <a:r>
              <a:rPr lang="en-US" dirty="0"/>
              <a:t> </a:t>
            </a:r>
            <a:r>
              <a:rPr lang="en-US" dirty="0" err="1"/>
              <a:t>điểm</a:t>
            </a:r>
            <a:r>
              <a:rPr lang="en-US" dirty="0"/>
              <a:t> </a:t>
            </a:r>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r>
              <a:rPr lang="en-US" dirty="0"/>
              <a:t>:</a:t>
            </a:r>
          </a:p>
          <a:p>
            <a:pPr lvl="1"/>
            <a:r>
              <a:rPr lang="en-US" dirty="0" err="1"/>
              <a:t>Có</a:t>
            </a:r>
            <a:r>
              <a:rPr lang="en-US" dirty="0"/>
              <a:t> </a:t>
            </a:r>
            <a:r>
              <a:rPr lang="en-US" dirty="0" err="1"/>
              <a:t>khả</a:t>
            </a:r>
            <a:r>
              <a:rPr lang="en-US" dirty="0"/>
              <a:t> </a:t>
            </a:r>
            <a:r>
              <a:rPr lang="en-US" dirty="0" err="1"/>
              <a:t>năng</a:t>
            </a:r>
            <a:r>
              <a:rPr lang="en-US" dirty="0"/>
              <a:t> </a:t>
            </a:r>
            <a:r>
              <a:rPr lang="en-US" dirty="0" err="1"/>
              <a:t>bảo</a:t>
            </a:r>
            <a:r>
              <a:rPr lang="en-US" dirty="0"/>
              <a:t> </a:t>
            </a:r>
            <a:r>
              <a:rPr lang="en-US" dirty="0" err="1"/>
              <a:t>trì</a:t>
            </a:r>
            <a:r>
              <a:rPr lang="en-US" dirty="0"/>
              <a:t> </a:t>
            </a:r>
            <a:r>
              <a:rPr lang="vi-VN" dirty="0"/>
              <a:t>hiệu quả và nhanh chóng hơn</a:t>
            </a:r>
            <a:r>
              <a:rPr lang="en-US" dirty="0"/>
              <a:t>.</a:t>
            </a:r>
          </a:p>
          <a:p>
            <a:pPr lvl="1"/>
            <a:r>
              <a:rPr lang="vi-VN" dirty="0"/>
              <a:t>Cung cấp tính bảo mật cao hơn vì có cơ chế che giấu dữ liệu</a:t>
            </a:r>
            <a:r>
              <a:rPr lang="en-US" dirty="0"/>
              <a:t>.</a:t>
            </a:r>
          </a:p>
          <a:p>
            <a:pPr lvl="1"/>
            <a:r>
              <a:rPr lang="en-US" dirty="0" err="1"/>
              <a:t>Có</a:t>
            </a:r>
            <a:r>
              <a:rPr lang="en-US" dirty="0"/>
              <a:t> </a:t>
            </a:r>
            <a:r>
              <a:rPr lang="vi-VN" dirty="0"/>
              <a:t>khả năng </a:t>
            </a:r>
            <a:r>
              <a:rPr lang="en-US" dirty="0" err="1"/>
              <a:t>tái</a:t>
            </a:r>
            <a:r>
              <a:rPr lang="en-US" dirty="0"/>
              <a:t> </a:t>
            </a:r>
            <a:r>
              <a:rPr lang="vi-VN" dirty="0"/>
              <a:t>sử dụng </a:t>
            </a:r>
            <a:r>
              <a:rPr lang="en-US" dirty="0" err="1"/>
              <a:t>để</a:t>
            </a:r>
            <a:r>
              <a:rPr lang="en-US" dirty="0"/>
              <a:t> </a:t>
            </a:r>
            <a:r>
              <a:rPr lang="en-US" dirty="0" err="1"/>
              <a:t>phát</a:t>
            </a:r>
            <a:r>
              <a:rPr lang="en-US" dirty="0"/>
              <a:t> </a:t>
            </a:r>
            <a:r>
              <a:rPr lang="en-US" dirty="0" err="1"/>
              <a:t>triển</a:t>
            </a:r>
            <a:r>
              <a:rPr lang="en-US" dirty="0"/>
              <a:t> </a:t>
            </a:r>
            <a:r>
              <a:rPr lang="en-US" dirty="0" err="1"/>
              <a:t>chương</a:t>
            </a:r>
            <a:r>
              <a:rPr lang="en-US" dirty="0"/>
              <a:t> </a:t>
            </a:r>
            <a:r>
              <a:rPr lang="en-US" dirty="0" err="1"/>
              <a:t>trình</a:t>
            </a:r>
            <a:r>
              <a:rPr lang="vi-VN" dirty="0"/>
              <a:t> </a:t>
            </a:r>
            <a:r>
              <a:rPr lang="en-US" dirty="0" err="1"/>
              <a:t>hoặc</a:t>
            </a:r>
            <a:r>
              <a:rPr lang="en-US" dirty="0"/>
              <a:t> </a:t>
            </a:r>
            <a:r>
              <a:rPr lang="en-US" dirty="0" err="1"/>
              <a:t>dễ</a:t>
            </a:r>
            <a:r>
              <a:rPr lang="en-US" dirty="0"/>
              <a:t> </a:t>
            </a:r>
            <a:r>
              <a:rPr lang="en-US" dirty="0" err="1"/>
              <a:t>dàng</a:t>
            </a:r>
            <a:r>
              <a:rPr lang="en-US" dirty="0"/>
              <a:t> </a:t>
            </a:r>
            <a:r>
              <a:rPr lang="en-US" dirty="0" err="1"/>
              <a:t>tích</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khác</a:t>
            </a:r>
            <a:r>
              <a:rPr lang="en-US" dirty="0"/>
              <a:t> </a:t>
            </a:r>
            <a:r>
              <a:rPr lang="vi-VN" dirty="0"/>
              <a:t>để tăng chức năng của chương trình hiện có mà không tốn </a:t>
            </a:r>
            <a:r>
              <a:rPr lang="en-US" dirty="0" err="1"/>
              <a:t>quá</a:t>
            </a:r>
            <a:r>
              <a:rPr lang="en-US" dirty="0"/>
              <a:t> </a:t>
            </a:r>
            <a:r>
              <a:rPr lang="vi-VN" dirty="0"/>
              <a:t>nhiều công sức</a:t>
            </a:r>
            <a:r>
              <a:rPr lang="en-US" dirty="0"/>
              <a:t>.</a:t>
            </a:r>
          </a:p>
        </p:txBody>
      </p:sp>
      <p:sp>
        <p:nvSpPr>
          <p:cNvPr id="3" name="Title 2">
            <a:extLst>
              <a:ext uri="{FF2B5EF4-FFF2-40B4-BE49-F238E27FC236}">
                <a16:creationId xmlns:a16="http://schemas.microsoft.com/office/drawing/2014/main" id="{2455FA1A-85F4-7771-FBF5-774C7018E6CB}"/>
              </a:ext>
            </a:extLst>
          </p:cNvPr>
          <p:cNvSpPr>
            <a:spLocks noGrp="1"/>
          </p:cNvSpPr>
          <p:nvPr>
            <p:ph type="title"/>
          </p:nvPr>
        </p:nvSpPr>
        <p:spPr/>
        <p:txBody>
          <a:bodyPr/>
          <a:lstStyle/>
          <a:p>
            <a:r>
              <a:rPr lang="en-US" dirty="0"/>
              <a:t>1.1. </a:t>
            </a:r>
            <a:r>
              <a:rPr lang="en-US" dirty="0" err="1"/>
              <a:t>Sơ</a:t>
            </a:r>
            <a:r>
              <a:rPr lang="en-US" dirty="0"/>
              <a:t> </a:t>
            </a:r>
            <a:r>
              <a:rPr lang="en-US" dirty="0" err="1"/>
              <a:t>lược</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lập</a:t>
            </a:r>
            <a:r>
              <a:rPr lang="en-US" dirty="0"/>
              <a:t> </a:t>
            </a:r>
            <a:r>
              <a:rPr lang="en-US" dirty="0" err="1"/>
              <a:t>trình</a:t>
            </a:r>
            <a:endParaRPr lang="en-US" dirty="0"/>
          </a:p>
        </p:txBody>
      </p:sp>
    </p:spTree>
    <p:extLst>
      <p:ext uri="{BB962C8B-B14F-4D97-AF65-F5344CB8AC3E}">
        <p14:creationId xmlns:p14="http://schemas.microsoft.com/office/powerpoint/2010/main" val="3790584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type="body" idx="1"/>
          </p:nvPr>
        </p:nvSpPr>
        <p:spPr/>
        <p:txBody>
          <a:bodyPr/>
          <a:lstStyle/>
          <a:p>
            <a:r>
              <a:rPr lang="en-US"/>
              <a:t>Trong thế giới thực, đối tượng là một </a:t>
            </a:r>
            <a:r>
              <a:rPr lang="en-US">
                <a:solidFill>
                  <a:srgbClr val="FF0000"/>
                </a:solidFill>
              </a:rPr>
              <a:t>thực thể </a:t>
            </a:r>
            <a:r>
              <a:rPr lang="en-US"/>
              <a:t>(entity) cụ thể mà ta có thể sờ, nhìn thấy hay cảm nhận được.</a:t>
            </a:r>
          </a:p>
          <a:p>
            <a:r>
              <a:rPr lang="en-US"/>
              <a:t>Dùng để mô tả người, sự vật hay khái niệm.</a:t>
            </a:r>
          </a:p>
        </p:txBody>
      </p:sp>
      <p:sp>
        <p:nvSpPr>
          <p:cNvPr id="2" name="Rectangle 2"/>
          <p:cNvSpPr>
            <a:spLocks noGrp="1" noChangeArrowheads="1"/>
          </p:cNvSpPr>
          <p:nvPr>
            <p:ph type="title"/>
          </p:nvPr>
        </p:nvSpPr>
        <p:spPr>
          <a:xfrm>
            <a:off x="1320800" y="457200"/>
            <a:ext cx="10363200" cy="1143000"/>
          </a:xfrm>
        </p:spPr>
        <p:txBody>
          <a:bodyPr/>
          <a:lstStyle/>
          <a:p>
            <a:r>
              <a:rPr lang="en-US"/>
              <a:t>1.2. Lập trình hướng đối tượng </a:t>
            </a:r>
            <a:br>
              <a:rPr lang="en-US"/>
            </a:br>
            <a:r>
              <a:rPr lang="en-US"/>
              <a:t>Đối tượng (Object)</a:t>
            </a:r>
          </a:p>
        </p:txBody>
      </p:sp>
      <p:sp>
        <p:nvSpPr>
          <p:cNvPr id="4" name="Flowchart: Alternate Process 3"/>
          <p:cNvSpPr/>
          <p:nvPr/>
        </p:nvSpPr>
        <p:spPr bwMode="auto">
          <a:xfrm>
            <a:off x="1181100" y="3760470"/>
            <a:ext cx="9620250" cy="849630"/>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noAutofit/>
          </a:bodyPr>
          <a:lstStyle/>
          <a:p>
            <a:pPr algn="ctr" defTabSz="914400" eaLnBrk="0" fontAlgn="base" hangingPunct="0">
              <a:spcBef>
                <a:spcPct val="0"/>
              </a:spcBef>
              <a:spcAft>
                <a:spcPct val="0"/>
              </a:spcAft>
            </a:pPr>
            <a:r>
              <a:rPr lang="en-US" sz="2800" b="1">
                <a:latin typeface="Consolas" pitchFamily="49" charset="0"/>
                <a:cs typeface="Consolas" pitchFamily="49" charset="0"/>
                <a:sym typeface="Wingdings" pitchFamily="2" charset="2"/>
              </a:rPr>
              <a:t>MỖI ĐỐI TƯỢNG CÓ THUỘC TÍNH VÀ HÀNH ĐỘNG CỦA NÓ</a:t>
            </a:r>
            <a:endParaRPr lang="en-US" sz="2800" b="1">
              <a:latin typeface="Consolas" pitchFamily="49" charset="0"/>
              <a:cs typeface="Consolas" pitchFamily="49" charset="0"/>
            </a:endParaRPr>
          </a:p>
        </p:txBody>
      </p:sp>
    </p:spTree>
    <p:extLst>
      <p:ext uri="{BB962C8B-B14F-4D97-AF65-F5344CB8AC3E}">
        <p14:creationId xmlns:p14="http://schemas.microsoft.com/office/powerpoint/2010/main" val="62265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Grp="1"/>
          </p:cNvGraphicFramePr>
          <p:nvPr>
            <p:ph idx="1"/>
            <p:extLst>
              <p:ext uri="{D42A27DB-BD31-4B8C-83A1-F6EECF244321}">
                <p14:modId xmlns:p14="http://schemas.microsoft.com/office/powerpoint/2010/main" val="2912900499"/>
              </p:ext>
            </p:extLst>
          </p:nvPr>
        </p:nvGraphicFramePr>
        <p:xfrm>
          <a:off x="926801" y="4027753"/>
          <a:ext cx="3663950" cy="957263"/>
        </p:xfrm>
        <a:graphic>
          <a:graphicData uri="http://schemas.openxmlformats.org/presentationml/2006/ole">
            <mc:AlternateContent xmlns:mc="http://schemas.openxmlformats.org/markup-compatibility/2006">
              <mc:Choice xmlns:v="urn:schemas-microsoft-com:vml" Requires="v">
                <p:oleObj name="ClipArt" r:id="rId3" imgW="3663720" imgH="957240" progId="MS_ClipArt_Gallery.2">
                  <p:embed/>
                </p:oleObj>
              </mc:Choice>
              <mc:Fallback>
                <p:oleObj name="ClipArt" r:id="rId3" imgW="3663720" imgH="95724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801" y="4027753"/>
                        <a:ext cx="3663950"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Title 16"/>
          <p:cNvSpPr>
            <a:spLocks noGrp="1"/>
          </p:cNvSpPr>
          <p:nvPr>
            <p:ph type="title"/>
          </p:nvPr>
        </p:nvSpPr>
        <p:spPr>
          <a:xfrm>
            <a:off x="1320800" y="457200"/>
            <a:ext cx="10363200" cy="1143000"/>
          </a:xfrm>
        </p:spPr>
        <p:txBody>
          <a:bodyPr/>
          <a:lstStyle/>
          <a:p>
            <a:r>
              <a:rPr lang="en-US"/>
              <a:t>1.2. Lập trình hướng đối tượng </a:t>
            </a:r>
            <a:br>
              <a:rPr lang="en-US"/>
            </a:br>
            <a:r>
              <a:rPr lang="en-US"/>
              <a:t>Đối tượng (Object)</a:t>
            </a:r>
          </a:p>
        </p:txBody>
      </p:sp>
      <p:graphicFrame>
        <p:nvGraphicFramePr>
          <p:cNvPr id="1027" name="Object 5"/>
          <p:cNvGraphicFramePr>
            <a:graphicFrameLocks noGrp="1"/>
          </p:cNvGraphicFramePr>
          <p:nvPr>
            <p:ph sz="quarter" idx="4294967295"/>
            <p:extLst>
              <p:ext uri="{D42A27DB-BD31-4B8C-83A1-F6EECF244321}">
                <p14:modId xmlns:p14="http://schemas.microsoft.com/office/powerpoint/2010/main" val="1275747668"/>
              </p:ext>
            </p:extLst>
          </p:nvPr>
        </p:nvGraphicFramePr>
        <p:xfrm>
          <a:off x="9567331" y="3282424"/>
          <a:ext cx="1501775" cy="2438400"/>
        </p:xfrm>
        <a:graphic>
          <a:graphicData uri="http://schemas.openxmlformats.org/presentationml/2006/ole">
            <mc:AlternateContent xmlns:mc="http://schemas.openxmlformats.org/markup-compatibility/2006">
              <mc:Choice xmlns:v="urn:schemas-microsoft-com:vml" Requires="v">
                <p:oleObj name="ClipArt" r:id="rId5" imgW="2259000" imgH="3670200" progId="MS_ClipArt_Gallery.2">
                  <p:embed/>
                </p:oleObj>
              </mc:Choice>
              <mc:Fallback>
                <p:oleObj name="ClipArt" r:id="rId5" imgW="2259000" imgH="3670200" progId="MS_ClipArt_Gallery.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67331" y="3282424"/>
                        <a:ext cx="15017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6"/>
          <p:cNvGraphicFramePr>
            <a:graphicFrameLocks/>
          </p:cNvGraphicFramePr>
          <p:nvPr>
            <p:extLst>
              <p:ext uri="{D42A27DB-BD31-4B8C-83A1-F6EECF244321}">
                <p14:modId xmlns:p14="http://schemas.microsoft.com/office/powerpoint/2010/main" val="3767677134"/>
              </p:ext>
            </p:extLst>
          </p:nvPr>
        </p:nvGraphicFramePr>
        <p:xfrm>
          <a:off x="6400800" y="5377927"/>
          <a:ext cx="2641600" cy="1062038"/>
        </p:xfrm>
        <a:graphic>
          <a:graphicData uri="http://schemas.openxmlformats.org/presentationml/2006/ole">
            <mc:AlternateContent xmlns:mc="http://schemas.openxmlformats.org/markup-compatibility/2006">
              <mc:Choice xmlns:v="urn:schemas-microsoft-com:vml" Requires="v">
                <p:oleObj name="ClipArt" r:id="rId7" imgW="3365280" imgH="2052360" progId="MS_ClipArt_Gallery.2">
                  <p:embed/>
                </p:oleObj>
              </mc:Choice>
              <mc:Fallback>
                <p:oleObj name="ClipArt" r:id="rId7" imgW="3365280" imgH="2052360" progId="MS_ClipArt_Gallery.2">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0800" y="5377927"/>
                        <a:ext cx="2641600" cy="1062038"/>
                      </a:xfrm>
                      <a:prstGeom prst="rect">
                        <a:avLst/>
                      </a:prstGeom>
                      <a:noFill/>
                      <a:ln>
                        <a:noFill/>
                      </a:ln>
                      <a:effectLst/>
                    </p:spPr>
                  </p:pic>
                </p:oleObj>
              </mc:Fallback>
            </mc:AlternateContent>
          </a:graphicData>
        </a:graphic>
      </p:graphicFrame>
      <p:sp>
        <p:nvSpPr>
          <p:cNvPr id="1033" name="AutoShape 9"/>
          <p:cNvSpPr>
            <a:spLocks noChangeArrowheads="1"/>
          </p:cNvSpPr>
          <p:nvPr/>
        </p:nvSpPr>
        <p:spPr bwMode="auto">
          <a:xfrm>
            <a:off x="171450" y="2375430"/>
            <a:ext cx="3384550" cy="1225020"/>
          </a:xfrm>
          <a:prstGeom prst="wedgeRoundRectCallout">
            <a:avLst>
              <a:gd name="adj1" fmla="val -13190"/>
              <a:gd name="adj2" fmla="val 88896"/>
              <a:gd name="adj3" fmla="val 16667"/>
            </a:avLst>
          </a:prstGeom>
          <a:solidFill>
            <a:srgbClr val="FFFF99"/>
          </a:solidFill>
          <a:ln w="9525">
            <a:solidFill>
              <a:schemeClr val="tx1"/>
            </a:solidFill>
            <a:miter lim="800000"/>
            <a:headEnd/>
            <a:tailEnd/>
          </a:ln>
        </p:spPr>
        <p:txBody>
          <a:bodyPr lIns="45720" rIns="45720"/>
          <a:lstStyle/>
          <a:p>
            <a:pPr algn="ctr"/>
            <a:r>
              <a:rPr lang="en-US" sz="1600"/>
              <a:t>Tôi là 1 </a:t>
            </a:r>
            <a:r>
              <a:rPr lang="en-US" sz="1600" b="1">
                <a:solidFill>
                  <a:srgbClr val="FF0000"/>
                </a:solidFill>
              </a:rPr>
              <a:t>chiếc xe hơi</a:t>
            </a:r>
            <a:r>
              <a:rPr lang="en-US" sz="1600"/>
              <a:t>.</a:t>
            </a:r>
          </a:p>
          <a:p>
            <a:pPr algn="ctr"/>
            <a:r>
              <a:rPr lang="en-US" sz="1600" b="1"/>
              <a:t>Thông tin </a:t>
            </a:r>
            <a:r>
              <a:rPr lang="en-US" sz="1600"/>
              <a:t>của tôi gồm: hãng sản xuất BMW, model A100, màu đỏ, giá 2 tỷ, năm sx 2020</a:t>
            </a:r>
          </a:p>
        </p:txBody>
      </p:sp>
      <p:sp>
        <p:nvSpPr>
          <p:cNvPr id="1034" name="AutoShape 10"/>
          <p:cNvSpPr>
            <a:spLocks noChangeArrowheads="1"/>
          </p:cNvSpPr>
          <p:nvPr/>
        </p:nvSpPr>
        <p:spPr bwMode="auto">
          <a:xfrm>
            <a:off x="3657600" y="2375430"/>
            <a:ext cx="2149176" cy="1225020"/>
          </a:xfrm>
          <a:prstGeom prst="wedgeRoundRectCallout">
            <a:avLst>
              <a:gd name="adj1" fmla="val -56509"/>
              <a:gd name="adj2" fmla="val 98115"/>
              <a:gd name="adj3" fmla="val 16667"/>
            </a:avLst>
          </a:prstGeom>
          <a:solidFill>
            <a:srgbClr val="FFCC99"/>
          </a:solidFill>
          <a:ln w="9525">
            <a:solidFill>
              <a:schemeClr val="tx1"/>
            </a:solidFill>
            <a:miter lim="800000"/>
            <a:headEnd/>
            <a:tailEnd/>
          </a:ln>
        </p:spPr>
        <p:txBody>
          <a:bodyPr lIns="45720" rIns="45720"/>
          <a:lstStyle/>
          <a:p>
            <a:pPr algn="ctr"/>
            <a:r>
              <a:rPr lang="en-US" sz="1600"/>
              <a:t>Tôi </a:t>
            </a:r>
            <a:r>
              <a:rPr lang="en-US" sz="1600" b="1"/>
              <a:t>có khả năng</a:t>
            </a:r>
            <a:r>
              <a:rPr lang="en-US" sz="1600"/>
              <a:t>:</a:t>
            </a:r>
          </a:p>
          <a:p>
            <a:pPr>
              <a:buFontTx/>
              <a:buChar char="•"/>
            </a:pPr>
            <a:r>
              <a:rPr lang="en-US" sz="1600"/>
              <a:t> Chạy</a:t>
            </a:r>
          </a:p>
          <a:p>
            <a:pPr>
              <a:buFontTx/>
              <a:buChar char="•"/>
            </a:pPr>
            <a:r>
              <a:rPr lang="en-US" sz="1600"/>
              <a:t> Dừng</a:t>
            </a:r>
          </a:p>
          <a:p>
            <a:pPr>
              <a:buFontTx/>
              <a:buChar char="•"/>
            </a:pPr>
            <a:r>
              <a:rPr lang="en-US" sz="1600"/>
              <a:t> Tăng tốc …</a:t>
            </a:r>
          </a:p>
        </p:txBody>
      </p:sp>
      <p:sp>
        <p:nvSpPr>
          <p:cNvPr id="1035" name="AutoShape 11"/>
          <p:cNvSpPr>
            <a:spLocks noChangeArrowheads="1"/>
          </p:cNvSpPr>
          <p:nvPr/>
        </p:nvSpPr>
        <p:spPr bwMode="auto">
          <a:xfrm>
            <a:off x="6138331" y="1892141"/>
            <a:ext cx="3634319" cy="1365409"/>
          </a:xfrm>
          <a:prstGeom prst="wedgeRoundRectCallout">
            <a:avLst>
              <a:gd name="adj1" fmla="val 53033"/>
              <a:gd name="adj2" fmla="val 81673"/>
              <a:gd name="adj3" fmla="val 16667"/>
            </a:avLst>
          </a:prstGeom>
          <a:solidFill>
            <a:srgbClr val="FFFF99"/>
          </a:solidFill>
          <a:ln w="9525">
            <a:solidFill>
              <a:schemeClr val="tx1"/>
            </a:solidFill>
            <a:miter lim="800000"/>
            <a:headEnd/>
            <a:tailEnd/>
          </a:ln>
        </p:spPr>
        <p:txBody>
          <a:bodyPr lIns="45720" rIns="45720"/>
          <a:lstStyle/>
          <a:p>
            <a:pPr algn="ctr"/>
            <a:r>
              <a:rPr lang="en-US" sz="1600"/>
              <a:t>Tôi là </a:t>
            </a:r>
            <a:r>
              <a:rPr lang="en-US" sz="1600" b="1">
                <a:solidFill>
                  <a:srgbClr val="FF0000"/>
                </a:solidFill>
              </a:rPr>
              <a:t>1 nhân viên</a:t>
            </a:r>
            <a:r>
              <a:rPr lang="en-US" sz="1600"/>
              <a:t>.</a:t>
            </a:r>
          </a:p>
          <a:p>
            <a:pPr algn="ctr"/>
            <a:r>
              <a:rPr lang="en-US" sz="1600" b="1"/>
              <a:t>Thông tin </a:t>
            </a:r>
            <a:r>
              <a:rPr lang="en-US" sz="1600"/>
              <a:t>của tôi gồm: họ tên Ng Văn An, số CMND 123456789, nghề nghiệp nvhc, mức lương 3.99</a:t>
            </a:r>
          </a:p>
        </p:txBody>
      </p:sp>
      <p:sp>
        <p:nvSpPr>
          <p:cNvPr id="1036" name="AutoShape 12"/>
          <p:cNvSpPr>
            <a:spLocks noChangeArrowheads="1"/>
          </p:cNvSpPr>
          <p:nvPr/>
        </p:nvSpPr>
        <p:spPr bwMode="auto">
          <a:xfrm>
            <a:off x="9935631" y="1892141"/>
            <a:ext cx="2123019" cy="1220420"/>
          </a:xfrm>
          <a:prstGeom prst="wedgeRoundRectCallout">
            <a:avLst>
              <a:gd name="adj1" fmla="val 1575"/>
              <a:gd name="adj2" fmla="val 74789"/>
              <a:gd name="adj3" fmla="val 16667"/>
            </a:avLst>
          </a:prstGeom>
          <a:solidFill>
            <a:srgbClr val="FFCC99"/>
          </a:solidFill>
          <a:ln w="9525">
            <a:solidFill>
              <a:schemeClr val="tx1"/>
            </a:solidFill>
            <a:miter lim="800000"/>
            <a:headEnd/>
            <a:tailEnd/>
          </a:ln>
        </p:spPr>
        <p:txBody>
          <a:bodyPr lIns="45720" rIns="45720"/>
          <a:lstStyle/>
          <a:p>
            <a:pPr algn="ctr"/>
            <a:r>
              <a:rPr lang="en-US" sz="1600"/>
              <a:t>Tôi </a:t>
            </a:r>
            <a:r>
              <a:rPr lang="en-US" sz="1600" b="1"/>
              <a:t>có khả năng</a:t>
            </a:r>
            <a:r>
              <a:rPr lang="en-US" sz="1600"/>
              <a:t>:</a:t>
            </a:r>
          </a:p>
          <a:p>
            <a:pPr>
              <a:buFontTx/>
              <a:buChar char="•"/>
            </a:pPr>
            <a:r>
              <a:rPr lang="en-US" sz="1600"/>
              <a:t> Làm việc</a:t>
            </a:r>
          </a:p>
          <a:p>
            <a:pPr>
              <a:buFontTx/>
              <a:buChar char="•"/>
            </a:pPr>
            <a:r>
              <a:rPr lang="en-US" sz="1600"/>
              <a:t> Lãnh lương</a:t>
            </a:r>
          </a:p>
          <a:p>
            <a:pPr>
              <a:buFontTx/>
              <a:buChar char="•"/>
            </a:pPr>
            <a:r>
              <a:rPr lang="en-US" sz="1600"/>
              <a:t> Đi nhậu…</a:t>
            </a:r>
          </a:p>
        </p:txBody>
      </p:sp>
      <p:sp>
        <p:nvSpPr>
          <p:cNvPr id="1037" name="AutoShape 13"/>
          <p:cNvSpPr>
            <a:spLocks noChangeArrowheads="1"/>
          </p:cNvSpPr>
          <p:nvPr/>
        </p:nvSpPr>
        <p:spPr bwMode="auto">
          <a:xfrm>
            <a:off x="1605381" y="5246166"/>
            <a:ext cx="4111326" cy="1051454"/>
          </a:xfrm>
          <a:prstGeom prst="wedgeRoundRectCallout">
            <a:avLst>
              <a:gd name="adj1" fmla="val 69792"/>
              <a:gd name="adj2" fmla="val 30257"/>
              <a:gd name="adj3" fmla="val 16667"/>
            </a:avLst>
          </a:prstGeom>
          <a:solidFill>
            <a:srgbClr val="FFFF99"/>
          </a:solidFill>
          <a:ln w="9525">
            <a:solidFill>
              <a:schemeClr val="tx1"/>
            </a:solidFill>
            <a:miter lim="800000"/>
            <a:headEnd/>
            <a:tailEnd/>
          </a:ln>
        </p:spPr>
        <p:txBody>
          <a:bodyPr lIns="45720" rIns="45720"/>
          <a:lstStyle/>
          <a:p>
            <a:pPr algn="ctr"/>
            <a:r>
              <a:rPr lang="en-US" sz="1600"/>
              <a:t>Tôi là </a:t>
            </a:r>
            <a:r>
              <a:rPr lang="en-US" sz="1600" b="1">
                <a:solidFill>
                  <a:srgbClr val="FF0000"/>
                </a:solidFill>
              </a:rPr>
              <a:t>1 con cá</a:t>
            </a:r>
            <a:r>
              <a:rPr lang="en-US" sz="1600"/>
              <a:t>.</a:t>
            </a:r>
          </a:p>
          <a:p>
            <a:pPr algn="ctr"/>
            <a:r>
              <a:rPr lang="en-US" sz="1600" b="1"/>
              <a:t>Thông</a:t>
            </a:r>
            <a:r>
              <a:rPr lang="en-US" sz="1600"/>
              <a:t> </a:t>
            </a:r>
            <a:r>
              <a:rPr lang="en-US" sz="1600" b="1"/>
              <a:t>tin</a:t>
            </a:r>
            <a:r>
              <a:rPr lang="en-US" sz="1600"/>
              <a:t> của tôi gồm: loại cá thu, cân nặng 2 ký, đơn giá 330/kg, bị lưới ngày 1/1</a:t>
            </a:r>
          </a:p>
        </p:txBody>
      </p:sp>
      <p:sp>
        <p:nvSpPr>
          <p:cNvPr id="1038" name="AutoShape 14"/>
          <p:cNvSpPr>
            <a:spLocks noChangeArrowheads="1"/>
          </p:cNvSpPr>
          <p:nvPr/>
        </p:nvSpPr>
        <p:spPr bwMode="auto">
          <a:xfrm>
            <a:off x="5936190" y="4183068"/>
            <a:ext cx="2324100" cy="1229785"/>
          </a:xfrm>
          <a:prstGeom prst="wedgeRoundRectCallout">
            <a:avLst>
              <a:gd name="adj1" fmla="val -6008"/>
              <a:gd name="adj2" fmla="val 70783"/>
              <a:gd name="adj3" fmla="val 16667"/>
            </a:avLst>
          </a:prstGeom>
          <a:solidFill>
            <a:srgbClr val="FFCC99"/>
          </a:solidFill>
          <a:ln w="9525">
            <a:solidFill>
              <a:schemeClr val="tx1"/>
            </a:solidFill>
            <a:miter lim="800000"/>
            <a:headEnd/>
            <a:tailEnd/>
          </a:ln>
        </p:spPr>
        <p:txBody>
          <a:bodyPr lIns="45720" rIns="45720"/>
          <a:lstStyle/>
          <a:p>
            <a:pPr algn="ctr"/>
            <a:r>
              <a:rPr lang="en-US" sz="1600"/>
              <a:t>Tôi </a:t>
            </a:r>
            <a:r>
              <a:rPr lang="en-US" sz="1600" b="1"/>
              <a:t>có khả năng</a:t>
            </a:r>
            <a:r>
              <a:rPr lang="en-US" sz="1600"/>
              <a:t>:</a:t>
            </a:r>
          </a:p>
          <a:p>
            <a:pPr>
              <a:buFontTx/>
              <a:buChar char="•"/>
            </a:pPr>
            <a:r>
              <a:rPr lang="en-US" sz="1600"/>
              <a:t> Bơi</a:t>
            </a:r>
          </a:p>
          <a:p>
            <a:pPr>
              <a:buFontTx/>
              <a:buChar char="•"/>
            </a:pPr>
            <a:r>
              <a:rPr lang="en-US" sz="1600"/>
              <a:t> Bị kho</a:t>
            </a:r>
          </a:p>
          <a:p>
            <a:pPr>
              <a:buFontTx/>
              <a:buChar char="•"/>
            </a:pPr>
            <a:r>
              <a:rPr lang="en-US" sz="1600"/>
              <a:t> Bị sốt cà …</a:t>
            </a:r>
          </a:p>
        </p:txBody>
      </p:sp>
      <p:sp>
        <p:nvSpPr>
          <p:cNvPr id="24" name="Rectangle 23"/>
          <p:cNvSpPr/>
          <p:nvPr/>
        </p:nvSpPr>
        <p:spPr>
          <a:xfrm>
            <a:off x="1363427" y="1851735"/>
            <a:ext cx="1000595" cy="492443"/>
          </a:xfrm>
          <a:prstGeom prst="rect">
            <a:avLst/>
          </a:prstGeom>
        </p:spPr>
        <p:txBody>
          <a:bodyPr wrap="none">
            <a:spAutoFit/>
          </a:bodyPr>
          <a:lstStyle/>
          <a:p>
            <a:r>
              <a:rPr lang="en-US" sz="2600" b="1"/>
              <a:t>Ví dụ</a:t>
            </a:r>
          </a:p>
        </p:txBody>
      </p:sp>
    </p:spTree>
    <p:extLst>
      <p:ext uri="{BB962C8B-B14F-4D97-AF65-F5344CB8AC3E}">
        <p14:creationId xmlns:p14="http://schemas.microsoft.com/office/powerpoint/2010/main" val="246354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 grpId="0" animBg="1"/>
      <p:bldP spid="1036" grpId="0" animBg="1"/>
      <p:bldP spid="1037" grpId="0" animBg="1"/>
      <p:bldP spid="103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05000"/>
            <a:ext cx="11144250" cy="4572000"/>
          </a:xfrm>
        </p:spPr>
        <p:txBody>
          <a:bodyPr/>
          <a:lstStyle/>
          <a:p>
            <a:r>
              <a:rPr lang="en-US" dirty="0" err="1"/>
              <a:t>Lớp</a:t>
            </a:r>
            <a:r>
              <a:rPr lang="en-US" dirty="0"/>
              <a:t> </a:t>
            </a:r>
            <a:r>
              <a:rPr lang="en-US" dirty="0" err="1"/>
              <a:t>là</a:t>
            </a:r>
            <a:r>
              <a:rPr lang="en-US" dirty="0"/>
              <a:t> </a:t>
            </a:r>
            <a:r>
              <a:rPr lang="en-US" dirty="0" err="1"/>
              <a:t>một</a:t>
            </a:r>
            <a:r>
              <a:rPr lang="en-US" dirty="0"/>
              <a:t> </a:t>
            </a:r>
            <a:r>
              <a:rPr lang="en-US" dirty="0" err="1"/>
              <a:t>khuôn</a:t>
            </a:r>
            <a:r>
              <a:rPr lang="en-US" dirty="0"/>
              <a:t> </a:t>
            </a:r>
            <a:r>
              <a:rPr lang="en-US" dirty="0" err="1"/>
              <a:t>mẫu</a:t>
            </a:r>
            <a:r>
              <a:rPr lang="en-US" dirty="0"/>
              <a:t> </a:t>
            </a:r>
            <a:r>
              <a:rPr lang="en-US" dirty="0" err="1"/>
              <a:t>để</a:t>
            </a:r>
            <a:r>
              <a:rPr lang="en-US" dirty="0"/>
              <a:t> </a:t>
            </a:r>
            <a:r>
              <a:rPr lang="en-US" dirty="0" err="1"/>
              <a:t>tạo</a:t>
            </a:r>
            <a:r>
              <a:rPr lang="en-US" dirty="0"/>
              <a:t> </a:t>
            </a:r>
            <a:r>
              <a:rPr lang="en-US" dirty="0" err="1"/>
              <a:t>ra</a:t>
            </a:r>
            <a:r>
              <a:rPr lang="en-US" dirty="0"/>
              <a:t> </a:t>
            </a:r>
            <a:r>
              <a:rPr lang="en-US" dirty="0" err="1"/>
              <a:t>đối</a:t>
            </a:r>
            <a:r>
              <a:rPr lang="en-US" dirty="0"/>
              <a:t> </a:t>
            </a:r>
            <a:r>
              <a:rPr lang="en-US" dirty="0" err="1"/>
              <a:t>tượng</a:t>
            </a:r>
            <a:r>
              <a:rPr lang="en-US" dirty="0"/>
              <a:t>. </a:t>
            </a:r>
            <a:r>
              <a:rPr lang="en-US" dirty="0" err="1"/>
              <a:t>Một</a:t>
            </a:r>
            <a:r>
              <a:rPr lang="en-US" dirty="0"/>
              <a:t> </a:t>
            </a:r>
            <a:r>
              <a:rPr lang="en-US" dirty="0" err="1"/>
              <a:t>lớp</a:t>
            </a:r>
            <a:r>
              <a:rPr lang="en-US" dirty="0"/>
              <a:t> </a:t>
            </a:r>
            <a:r>
              <a:rPr lang="en-US" dirty="0" err="1"/>
              <a:t>gồm</a:t>
            </a:r>
            <a:r>
              <a:rPr lang="en-US" dirty="0"/>
              <a:t>:</a:t>
            </a:r>
          </a:p>
          <a:p>
            <a:pPr lvl="1"/>
            <a:r>
              <a:rPr lang="en-US" dirty="0" err="1"/>
              <a:t>Thuộc</a:t>
            </a:r>
            <a:r>
              <a:rPr lang="en-US" dirty="0"/>
              <a:t> </a:t>
            </a:r>
            <a:r>
              <a:rPr lang="en-US" dirty="0" err="1"/>
              <a:t>tính</a:t>
            </a:r>
            <a:r>
              <a:rPr lang="en-US" dirty="0"/>
              <a:t>: </a:t>
            </a:r>
            <a:r>
              <a:rPr lang="en-US" dirty="0" err="1"/>
              <a:t>mô</a:t>
            </a:r>
            <a:r>
              <a:rPr lang="en-US" dirty="0"/>
              <a:t> </a:t>
            </a:r>
            <a:r>
              <a:rPr lang="en-US" dirty="0" err="1"/>
              <a:t>tả</a:t>
            </a:r>
            <a:r>
              <a:rPr lang="en-US" dirty="0"/>
              <a:t> </a:t>
            </a:r>
            <a:r>
              <a:rPr lang="en-US" dirty="0" err="1"/>
              <a:t>các</a:t>
            </a:r>
            <a:r>
              <a:rPr lang="en-US" dirty="0"/>
              <a:t> </a:t>
            </a:r>
            <a:r>
              <a:rPr lang="en-US" dirty="0" err="1"/>
              <a:t>đặc</a:t>
            </a:r>
            <a:r>
              <a:rPr lang="en-US" dirty="0"/>
              <a:t> </a:t>
            </a:r>
            <a:r>
              <a:rPr lang="en-US" dirty="0" err="1"/>
              <a:t>trưng</a:t>
            </a:r>
            <a:r>
              <a:rPr lang="en-US" dirty="0"/>
              <a:t>, </a:t>
            </a:r>
            <a:r>
              <a:rPr lang="en-US" dirty="0" err="1"/>
              <a:t>tính</a:t>
            </a:r>
            <a:r>
              <a:rPr lang="en-US" dirty="0"/>
              <a:t> </a:t>
            </a:r>
            <a:r>
              <a:rPr lang="en-US" dirty="0" err="1"/>
              <a:t>chất</a:t>
            </a:r>
            <a:r>
              <a:rPr lang="en-US" dirty="0"/>
              <a:t> </a:t>
            </a:r>
            <a:r>
              <a:rPr lang="en-US" dirty="0" err="1"/>
              <a:t>của</a:t>
            </a:r>
            <a:r>
              <a:rPr lang="en-US" dirty="0"/>
              <a:t> </a:t>
            </a:r>
            <a:r>
              <a:rPr lang="en-US" dirty="0" err="1"/>
              <a:t>đối</a:t>
            </a:r>
            <a:r>
              <a:rPr lang="en-US" dirty="0"/>
              <a:t> </a:t>
            </a:r>
            <a:r>
              <a:rPr lang="en-US" dirty="0" err="1"/>
              <a:t>tượng</a:t>
            </a:r>
            <a:endParaRPr lang="en-US" dirty="0"/>
          </a:p>
          <a:p>
            <a:pPr lvl="1"/>
            <a:r>
              <a:rPr lang="en-US" dirty="0" err="1"/>
              <a:t>Hành</a:t>
            </a:r>
            <a:r>
              <a:rPr lang="en-US" dirty="0"/>
              <a:t> vi: </a:t>
            </a:r>
            <a:r>
              <a:rPr lang="en-US" dirty="0" err="1"/>
              <a:t>là</a:t>
            </a:r>
            <a:r>
              <a:rPr lang="en-US" dirty="0"/>
              <a:t> </a:t>
            </a:r>
            <a:r>
              <a:rPr lang="en-US" dirty="0" err="1"/>
              <a:t>các</a:t>
            </a:r>
            <a:r>
              <a:rPr lang="en-US" dirty="0"/>
              <a:t> </a:t>
            </a:r>
            <a:r>
              <a:rPr lang="en-US" dirty="0" err="1"/>
              <a:t>hành</a:t>
            </a:r>
            <a:r>
              <a:rPr lang="en-US" dirty="0"/>
              <a:t> </a:t>
            </a:r>
            <a:r>
              <a:rPr lang="en-US" dirty="0" err="1"/>
              <a:t>động</a:t>
            </a:r>
            <a:r>
              <a:rPr lang="en-US" dirty="0"/>
              <a:t> </a:t>
            </a:r>
            <a:r>
              <a:rPr lang="en-US" dirty="0" err="1"/>
              <a:t>mà</a:t>
            </a:r>
            <a:r>
              <a:rPr lang="en-US" dirty="0"/>
              <a:t> </a:t>
            </a:r>
            <a:r>
              <a:rPr lang="en-US" dirty="0" err="1"/>
              <a:t>đối</a:t>
            </a:r>
            <a:r>
              <a:rPr lang="en-US" dirty="0"/>
              <a:t> </a:t>
            </a:r>
            <a:r>
              <a:rPr lang="en-US" dirty="0" err="1"/>
              <a:t>tượng</a:t>
            </a:r>
            <a:r>
              <a:rPr lang="en-US" dirty="0"/>
              <a:t> </a:t>
            </a:r>
            <a:r>
              <a:rPr lang="en-US" dirty="0" err="1"/>
              <a:t>đó</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vi-VN" dirty="0"/>
              <a:t>đượ</a:t>
            </a:r>
            <a:r>
              <a:rPr lang="en-US" dirty="0"/>
              <a:t>c</a:t>
            </a:r>
          </a:p>
          <a:p>
            <a:pPr marL="342900" lvl="1" indent="-342900">
              <a:buSzTx/>
              <a:buFont typeface="Wingdings" pitchFamily="2" charset="2"/>
              <a:buChar char="w"/>
            </a:pPr>
            <a:r>
              <a:rPr lang="en-US" b="1" dirty="0" err="1"/>
              <a:t>Lớp</a:t>
            </a:r>
            <a:r>
              <a:rPr lang="en-US" b="1" dirty="0"/>
              <a:t> </a:t>
            </a:r>
            <a:r>
              <a:rPr lang="en-US" b="1" dirty="0" err="1"/>
              <a:t>tạo</a:t>
            </a:r>
            <a:r>
              <a:rPr lang="en-US" b="1" dirty="0"/>
              <a:t> </a:t>
            </a:r>
            <a:r>
              <a:rPr lang="en-US" b="1" dirty="0" err="1"/>
              <a:t>ra</a:t>
            </a:r>
            <a:r>
              <a:rPr lang="en-US" b="1" dirty="0"/>
              <a:t> </a:t>
            </a:r>
            <a:r>
              <a:rPr lang="en-US" b="1" dirty="0" err="1"/>
              <a:t>đối</a:t>
            </a:r>
            <a:r>
              <a:rPr lang="en-US" b="1" dirty="0"/>
              <a:t> </a:t>
            </a:r>
            <a:r>
              <a:rPr lang="en-US" b="1" dirty="0" err="1"/>
              <a:t>tượng</a:t>
            </a:r>
            <a:r>
              <a:rPr lang="en-US" b="1" dirty="0"/>
              <a:t> </a:t>
            </a:r>
            <a:r>
              <a:rPr lang="en-US" b="1" dirty="0" err="1"/>
              <a:t>bằng</a:t>
            </a:r>
            <a:r>
              <a:rPr lang="en-US" b="1" dirty="0"/>
              <a:t> </a:t>
            </a:r>
            <a:r>
              <a:rPr lang="en-US" b="1" dirty="0" err="1"/>
              <a:t>cách</a:t>
            </a:r>
            <a:r>
              <a:rPr lang="en-US" b="1" dirty="0"/>
              <a:t> </a:t>
            </a:r>
            <a:r>
              <a:rPr lang="en-US" b="1" dirty="0" err="1"/>
              <a:t>gán</a:t>
            </a:r>
            <a:r>
              <a:rPr lang="en-US" b="1" dirty="0"/>
              <a:t> </a:t>
            </a:r>
            <a:r>
              <a:rPr lang="en-US" b="1" dirty="0" err="1"/>
              <a:t>giá</a:t>
            </a:r>
            <a:r>
              <a:rPr lang="en-US" b="1" dirty="0"/>
              <a:t> </a:t>
            </a:r>
            <a:r>
              <a:rPr lang="en-US" b="1" dirty="0" err="1"/>
              <a:t>trị</a:t>
            </a:r>
            <a:r>
              <a:rPr lang="en-US" b="1" dirty="0"/>
              <a:t> </a:t>
            </a:r>
            <a:r>
              <a:rPr lang="en-US" b="1" dirty="0" err="1"/>
              <a:t>cụ</a:t>
            </a:r>
            <a:r>
              <a:rPr lang="en-US" b="1" dirty="0"/>
              <a:t> </a:t>
            </a:r>
            <a:r>
              <a:rPr lang="en-US" b="1" dirty="0" err="1"/>
              <a:t>thể</a:t>
            </a:r>
            <a:r>
              <a:rPr lang="en-US" b="1" dirty="0"/>
              <a:t> </a:t>
            </a:r>
            <a:r>
              <a:rPr lang="en-US" b="1" dirty="0" err="1"/>
              <a:t>cho</a:t>
            </a:r>
            <a:r>
              <a:rPr lang="en-US" b="1" dirty="0"/>
              <a:t> </a:t>
            </a:r>
            <a:r>
              <a:rPr lang="en-US" b="1" dirty="0" err="1"/>
              <a:t>các</a:t>
            </a:r>
            <a:r>
              <a:rPr lang="en-US" b="1" dirty="0"/>
              <a:t> </a:t>
            </a:r>
            <a:r>
              <a:rPr lang="en-US" b="1" dirty="0" err="1"/>
              <a:t>thuộc</a:t>
            </a:r>
            <a:r>
              <a:rPr lang="en-US" b="1" dirty="0"/>
              <a:t> </a:t>
            </a:r>
            <a:r>
              <a:rPr lang="en-US" b="1" dirty="0" err="1"/>
              <a:t>tính</a:t>
            </a:r>
            <a:endParaRPr lang="en-US" b="1" dirty="0"/>
          </a:p>
          <a:p>
            <a:endParaRPr lang="en-US" dirty="0"/>
          </a:p>
          <a:p>
            <a:pPr lvl="1"/>
            <a:endParaRPr lang="en-US" dirty="0"/>
          </a:p>
          <a:p>
            <a:endParaRPr lang="en-US" dirty="0"/>
          </a:p>
        </p:txBody>
      </p:sp>
      <p:sp>
        <p:nvSpPr>
          <p:cNvPr id="3" name="Title 2"/>
          <p:cNvSpPr>
            <a:spLocks noGrp="1"/>
          </p:cNvSpPr>
          <p:nvPr>
            <p:ph type="title"/>
          </p:nvPr>
        </p:nvSpPr>
        <p:spPr>
          <a:xfrm>
            <a:off x="1320800" y="457200"/>
            <a:ext cx="10363200" cy="1143000"/>
          </a:xfrm>
        </p:spPr>
        <p:txBody>
          <a:bodyPr/>
          <a:lstStyle/>
          <a:p>
            <a:r>
              <a:rPr lang="en-US"/>
              <a:t>1.2. Lập trình hướng đối tượng </a:t>
            </a:r>
            <a:br>
              <a:rPr lang="en-US"/>
            </a:br>
            <a:r>
              <a:rPr lang="en-US"/>
              <a:t>Lớp (Class)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9754" y="3763840"/>
            <a:ext cx="5878514" cy="2713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10"/>
          <p:cNvSpPr>
            <a:spLocks noChangeArrowheads="1"/>
          </p:cNvSpPr>
          <p:nvPr/>
        </p:nvSpPr>
        <p:spPr bwMode="auto">
          <a:xfrm>
            <a:off x="1447972" y="3804229"/>
            <a:ext cx="5672667" cy="533400"/>
          </a:xfrm>
          <a:prstGeom prst="roundRect">
            <a:avLst>
              <a:gd name="adj" fmla="val 16667"/>
            </a:avLst>
          </a:prstGeom>
          <a:solidFill>
            <a:srgbClr val="FFFF99"/>
          </a:solidFill>
          <a:ln w="19050">
            <a:solidFill>
              <a:schemeClr val="tx1"/>
            </a:solidFill>
            <a:round/>
            <a:headEnd/>
            <a:tailEnd/>
          </a:ln>
        </p:spPr>
        <p:txBody>
          <a:bodyPr wrap="none" anchor="ctr"/>
          <a:lstStyle/>
          <a:p>
            <a:pPr algn="ctr"/>
            <a:r>
              <a:rPr lang="en-US" b="1">
                <a:solidFill>
                  <a:srgbClr val="CC3300"/>
                </a:solidFill>
              </a:rPr>
              <a:t>Đối tượng là một thể hiện (instance) của một lớp</a:t>
            </a:r>
          </a:p>
        </p:txBody>
      </p:sp>
      <p:sp>
        <p:nvSpPr>
          <p:cNvPr id="6" name="AutoShape 11"/>
          <p:cNvSpPr>
            <a:spLocks noChangeArrowheads="1"/>
          </p:cNvSpPr>
          <p:nvPr/>
        </p:nvSpPr>
        <p:spPr bwMode="auto">
          <a:xfrm>
            <a:off x="690466" y="3975679"/>
            <a:ext cx="720184" cy="1905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83603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20800" y="457200"/>
            <a:ext cx="10363200" cy="1143000"/>
          </a:xfrm>
        </p:spPr>
        <p:txBody>
          <a:bodyPr/>
          <a:lstStyle/>
          <a:p>
            <a:r>
              <a:rPr lang="en-US"/>
              <a:t>1.2. Lập trình hướng đối tượng </a:t>
            </a:r>
            <a:br>
              <a:rPr lang="en-US"/>
            </a:br>
            <a:r>
              <a:rPr lang="en-US"/>
              <a:t>Ví dụ: Class và Object</a:t>
            </a:r>
          </a:p>
        </p:txBody>
      </p:sp>
      <p:grpSp>
        <p:nvGrpSpPr>
          <p:cNvPr id="3083" name="Group 36"/>
          <p:cNvGrpSpPr>
            <a:grpSpLocks/>
          </p:cNvGrpSpPr>
          <p:nvPr/>
        </p:nvGrpSpPr>
        <p:grpSpPr bwMode="auto">
          <a:xfrm>
            <a:off x="1717111" y="3570202"/>
            <a:ext cx="9448800" cy="3035300"/>
            <a:chOff x="864" y="2496"/>
            <a:chExt cx="4464" cy="1912"/>
          </a:xfrm>
        </p:grpSpPr>
        <p:grpSp>
          <p:nvGrpSpPr>
            <p:cNvPr id="3084" name="Group 25"/>
            <p:cNvGrpSpPr>
              <a:grpSpLocks/>
            </p:cNvGrpSpPr>
            <p:nvPr/>
          </p:nvGrpSpPr>
          <p:grpSpPr bwMode="auto">
            <a:xfrm>
              <a:off x="864" y="2496"/>
              <a:ext cx="864" cy="1912"/>
              <a:chOff x="864" y="1344"/>
              <a:chExt cx="1392" cy="2838"/>
            </a:xfrm>
          </p:grpSpPr>
          <p:sp>
            <p:nvSpPr>
              <p:cNvPr id="26650" name="Rectangle 26"/>
              <p:cNvSpPr>
                <a:spLocks noChangeArrowheads="1"/>
              </p:cNvSpPr>
              <p:nvPr/>
            </p:nvSpPr>
            <p:spPr bwMode="auto">
              <a:xfrm>
                <a:off x="864" y="1344"/>
                <a:ext cx="1392" cy="335"/>
              </a:xfrm>
              <a:prstGeom prst="rect">
                <a:avLst/>
              </a:prstGeom>
              <a:solidFill>
                <a:srgbClr val="FFCC99"/>
              </a:solidFill>
              <a:ln w="19050">
                <a:solidFill>
                  <a:schemeClr val="tx1"/>
                </a:solidFill>
                <a:miter lim="800000"/>
                <a:headEnd/>
                <a:tailEnd/>
              </a:ln>
              <a:effectLst/>
            </p:spPr>
            <p:txBody>
              <a:bodyPr wrap="none" anchor="ctr"/>
              <a:lstStyle/>
              <a:p>
                <a:pPr algn="ctr">
                  <a:defRPr/>
                </a:pPr>
                <a:r>
                  <a:rPr lang="en-US" sz="1400" b="1">
                    <a:solidFill>
                      <a:srgbClr val="CC3300"/>
                    </a:solidFill>
                    <a:effectLst>
                      <a:outerShdw blurRad="38100" dist="38100" dir="2700000" algn="tl">
                        <a:srgbClr val="000000"/>
                      </a:outerShdw>
                    </a:effectLst>
                    <a:latin typeface="Tahoma" pitchFamily="34" charset="0"/>
                  </a:rPr>
                  <a:t>NhanVien</a:t>
                </a:r>
              </a:p>
            </p:txBody>
          </p:sp>
          <p:sp>
            <p:nvSpPr>
              <p:cNvPr id="3090" name="Rectangle 27"/>
              <p:cNvSpPr>
                <a:spLocks noChangeArrowheads="1"/>
              </p:cNvSpPr>
              <p:nvPr/>
            </p:nvSpPr>
            <p:spPr bwMode="auto">
              <a:xfrm>
                <a:off x="864" y="1680"/>
                <a:ext cx="1392" cy="1747"/>
              </a:xfrm>
              <a:prstGeom prst="rect">
                <a:avLst/>
              </a:prstGeom>
              <a:solidFill>
                <a:srgbClr val="FFCC99"/>
              </a:solidFill>
              <a:ln w="19050">
                <a:solidFill>
                  <a:schemeClr val="tx1"/>
                </a:solidFill>
                <a:miter lim="800000"/>
                <a:headEnd/>
                <a:tailEnd/>
              </a:ln>
            </p:spPr>
            <p:txBody>
              <a:bodyPr wrap="none" anchor="ctr"/>
              <a:lstStyle/>
              <a:p>
                <a:pPr>
                  <a:lnSpc>
                    <a:spcPct val="120000"/>
                  </a:lnSpc>
                  <a:buSzPct val="70000"/>
                  <a:buFont typeface="Verdana" pitchFamily="34" charset="0"/>
                  <a:buChar char="–"/>
                </a:pPr>
                <a:r>
                  <a:rPr lang="en-US" sz="1400">
                    <a:latin typeface="Tahoma" pitchFamily="34" charset="0"/>
                  </a:rPr>
                  <a:t> Mã nhân viên </a:t>
                </a:r>
              </a:p>
              <a:p>
                <a:pPr>
                  <a:lnSpc>
                    <a:spcPct val="120000"/>
                  </a:lnSpc>
                  <a:buSzPct val="70000"/>
                  <a:buFont typeface="Verdana" pitchFamily="34" charset="0"/>
                  <a:buChar char="–"/>
                </a:pPr>
                <a:r>
                  <a:rPr lang="en-US" sz="1400">
                    <a:latin typeface="Tahoma" pitchFamily="34" charset="0"/>
                  </a:rPr>
                  <a:t> Họ và tên</a:t>
                </a:r>
              </a:p>
              <a:p>
                <a:pPr>
                  <a:lnSpc>
                    <a:spcPct val="120000"/>
                  </a:lnSpc>
                  <a:buSzPct val="70000"/>
                  <a:buFont typeface="Verdana" pitchFamily="34" charset="0"/>
                  <a:buChar char="–"/>
                </a:pPr>
                <a:r>
                  <a:rPr lang="en-US" sz="1400">
                    <a:latin typeface="Tahoma" pitchFamily="34" charset="0"/>
                  </a:rPr>
                  <a:t> Năm sinh</a:t>
                </a:r>
              </a:p>
              <a:p>
                <a:pPr>
                  <a:lnSpc>
                    <a:spcPct val="120000"/>
                  </a:lnSpc>
                  <a:buSzPct val="70000"/>
                  <a:buFont typeface="Verdana" pitchFamily="34" charset="0"/>
                  <a:buChar char="–"/>
                </a:pPr>
                <a:r>
                  <a:rPr lang="en-US" sz="1400">
                    <a:latin typeface="Tahoma" pitchFamily="34" charset="0"/>
                  </a:rPr>
                  <a:t> Nghề nghiệp</a:t>
                </a:r>
              </a:p>
              <a:p>
                <a:pPr>
                  <a:lnSpc>
                    <a:spcPct val="120000"/>
                  </a:lnSpc>
                  <a:buSzPct val="70000"/>
                  <a:buFont typeface="Verdana" pitchFamily="34" charset="0"/>
                  <a:buChar char="–"/>
                </a:pPr>
                <a:r>
                  <a:rPr lang="en-US" sz="1400">
                    <a:latin typeface="Tahoma" pitchFamily="34" charset="0"/>
                  </a:rPr>
                  <a:t> Địa chỉ</a:t>
                </a:r>
              </a:p>
              <a:p>
                <a:pPr>
                  <a:lnSpc>
                    <a:spcPct val="120000"/>
                  </a:lnSpc>
                  <a:buSzPct val="70000"/>
                  <a:buFont typeface="Verdana" pitchFamily="34" charset="0"/>
                  <a:buChar char="–"/>
                </a:pPr>
                <a:r>
                  <a:rPr lang="en-US" sz="1400">
                    <a:latin typeface="Tahoma" pitchFamily="34" charset="0"/>
                  </a:rPr>
                  <a:t> Hệ số lương</a:t>
                </a:r>
              </a:p>
              <a:p>
                <a:pPr>
                  <a:lnSpc>
                    <a:spcPct val="120000"/>
                  </a:lnSpc>
                  <a:buSzPct val="70000"/>
                  <a:buFont typeface="Verdana" pitchFamily="34" charset="0"/>
                  <a:buChar char="–"/>
                </a:pPr>
                <a:r>
                  <a:rPr lang="en-US" sz="1400">
                    <a:latin typeface="Tahoma" pitchFamily="34" charset="0"/>
                  </a:rPr>
                  <a:t> Chức vụ</a:t>
                </a:r>
              </a:p>
            </p:txBody>
          </p:sp>
          <p:sp>
            <p:nvSpPr>
              <p:cNvPr id="3091" name="Rectangle 28"/>
              <p:cNvSpPr>
                <a:spLocks noChangeArrowheads="1"/>
              </p:cNvSpPr>
              <p:nvPr/>
            </p:nvSpPr>
            <p:spPr bwMode="auto">
              <a:xfrm>
                <a:off x="864" y="3427"/>
                <a:ext cx="1392" cy="755"/>
              </a:xfrm>
              <a:prstGeom prst="rect">
                <a:avLst/>
              </a:prstGeom>
              <a:solidFill>
                <a:srgbClr val="FFCC99"/>
              </a:solidFill>
              <a:ln w="19050">
                <a:solidFill>
                  <a:schemeClr val="tx1"/>
                </a:solidFill>
                <a:miter lim="800000"/>
                <a:headEnd/>
                <a:tailEnd/>
              </a:ln>
            </p:spPr>
            <p:txBody>
              <a:bodyPr wrap="none" anchor="ctr"/>
              <a:lstStyle/>
              <a:p>
                <a:pPr>
                  <a:lnSpc>
                    <a:spcPct val="120000"/>
                  </a:lnSpc>
                  <a:buSzPct val="70000"/>
                  <a:buFont typeface="Verdana" pitchFamily="34" charset="0"/>
                  <a:buChar char="+"/>
                </a:pPr>
                <a:r>
                  <a:rPr lang="en-US" sz="1400">
                    <a:latin typeface="Tahoma" pitchFamily="34" charset="0"/>
                  </a:rPr>
                  <a:t> Làm việc()</a:t>
                </a:r>
              </a:p>
              <a:p>
                <a:pPr>
                  <a:lnSpc>
                    <a:spcPct val="120000"/>
                  </a:lnSpc>
                  <a:buSzPct val="70000"/>
                  <a:buFont typeface="Verdana" pitchFamily="34" charset="0"/>
                  <a:buChar char="+"/>
                </a:pPr>
                <a:r>
                  <a:rPr lang="en-US" sz="1400">
                    <a:latin typeface="Tahoma" pitchFamily="34" charset="0"/>
                  </a:rPr>
                  <a:t> Nghỉ phép()</a:t>
                </a:r>
              </a:p>
              <a:p>
                <a:pPr>
                  <a:lnSpc>
                    <a:spcPct val="120000"/>
                  </a:lnSpc>
                  <a:buSzPct val="70000"/>
                  <a:buFont typeface="Verdana" pitchFamily="34" charset="0"/>
                  <a:buChar char="+"/>
                </a:pPr>
                <a:r>
                  <a:rPr lang="en-US" sz="1400">
                    <a:latin typeface="Tahoma" pitchFamily="34" charset="0"/>
                  </a:rPr>
                  <a:t> Lãnh lương()</a:t>
                </a:r>
              </a:p>
            </p:txBody>
          </p:sp>
        </p:grpSp>
        <p:sp>
          <p:nvSpPr>
            <p:cNvPr id="3085" name="AutoShape 29"/>
            <p:cNvSpPr>
              <a:spLocks noChangeArrowheads="1"/>
            </p:cNvSpPr>
            <p:nvPr/>
          </p:nvSpPr>
          <p:spPr bwMode="auto">
            <a:xfrm>
              <a:off x="2112" y="3072"/>
              <a:ext cx="240" cy="192"/>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3074" name="Object 30"/>
            <p:cNvGraphicFramePr>
              <a:graphicFrameLocks/>
            </p:cNvGraphicFramePr>
            <p:nvPr/>
          </p:nvGraphicFramePr>
          <p:xfrm>
            <a:off x="4704" y="2688"/>
            <a:ext cx="624" cy="872"/>
          </p:xfrm>
          <a:graphic>
            <a:graphicData uri="http://schemas.openxmlformats.org/presentationml/2006/ole">
              <mc:AlternateContent xmlns:mc="http://schemas.openxmlformats.org/markup-compatibility/2006">
                <mc:Choice xmlns:v="urn:schemas-microsoft-com:vml" Requires="v">
                  <p:oleObj name="ClipArt" r:id="rId3" imgW="1753920" imgH="1993680" progId="MS_ClipArt_Gallery.2">
                    <p:embed/>
                  </p:oleObj>
                </mc:Choice>
                <mc:Fallback>
                  <p:oleObj name="ClipArt" r:id="rId3" imgW="1753920" imgH="199368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4" y="2688"/>
                          <a:ext cx="624"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31"/>
            <p:cNvGraphicFramePr>
              <a:graphicFrameLocks/>
            </p:cNvGraphicFramePr>
            <p:nvPr/>
          </p:nvGraphicFramePr>
          <p:xfrm>
            <a:off x="3648" y="2736"/>
            <a:ext cx="672" cy="824"/>
          </p:xfrm>
          <a:graphic>
            <a:graphicData uri="http://schemas.openxmlformats.org/presentationml/2006/ole">
              <mc:AlternateContent xmlns:mc="http://schemas.openxmlformats.org/markup-compatibility/2006">
                <mc:Choice xmlns:v="urn:schemas-microsoft-com:vml" Requires="v">
                  <p:oleObj name="Bitmap Image" r:id="rId5" imgW="2144520" imgH="1993680" progId="Paint.Picture">
                    <p:embed/>
                  </p:oleObj>
                </mc:Choice>
                <mc:Fallback>
                  <p:oleObj name="Bitmap Image" r:id="rId5" imgW="2144520" imgH="1993680" progId="Paint.Picture">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 y="2736"/>
                          <a:ext cx="672" cy="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32"/>
            <p:cNvGraphicFramePr>
              <a:graphicFrameLocks/>
            </p:cNvGraphicFramePr>
            <p:nvPr/>
          </p:nvGraphicFramePr>
          <p:xfrm>
            <a:off x="2544" y="2771"/>
            <a:ext cx="861" cy="829"/>
          </p:xfrm>
          <a:graphic>
            <a:graphicData uri="http://schemas.openxmlformats.org/presentationml/2006/ole">
              <mc:AlternateContent xmlns:mc="http://schemas.openxmlformats.org/markup-compatibility/2006">
                <mc:Choice xmlns:v="urn:schemas-microsoft-com:vml" Requires="v">
                  <p:oleObj name="Bitmap Image" r:id="rId7" imgW="2687400" imgH="2006280" progId="Paint.Picture">
                    <p:embed/>
                  </p:oleObj>
                </mc:Choice>
                <mc:Fallback>
                  <p:oleObj name="Bitmap Image" r:id="rId7" imgW="2687400" imgH="2006280" progId="Paint.Picture">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 y="2771"/>
                          <a:ext cx="861" cy="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57" name="Text Box 33"/>
            <p:cNvSpPr txBox="1">
              <a:spLocks noChangeArrowheads="1"/>
            </p:cNvSpPr>
            <p:nvPr/>
          </p:nvSpPr>
          <p:spPr bwMode="auto">
            <a:xfrm>
              <a:off x="2589" y="3600"/>
              <a:ext cx="453" cy="194"/>
            </a:xfrm>
            <a:prstGeom prst="rect">
              <a:avLst/>
            </a:prstGeom>
            <a:noFill/>
            <a:ln w="9525">
              <a:noFill/>
              <a:miter lim="800000"/>
              <a:headEnd/>
              <a:tailEnd/>
            </a:ln>
            <a:effectLst/>
          </p:spPr>
          <p:txBody>
            <a:bodyPr wrap="none">
              <a:spAutoFit/>
            </a:bodyPr>
            <a:lstStyle/>
            <a:p>
              <a:pPr>
                <a:defRPr/>
              </a:pPr>
              <a:r>
                <a:rPr lang="en-US" sz="1400" b="1">
                  <a:solidFill>
                    <a:srgbClr val="CC3300"/>
                  </a:solidFill>
                  <a:effectLst>
                    <a:outerShdw blurRad="38100" dist="38100" dir="2700000" algn="tl">
                      <a:srgbClr val="C0C0C0"/>
                    </a:outerShdw>
                  </a:effectLst>
                </a:rPr>
                <a:t>Ông NVA</a:t>
              </a:r>
            </a:p>
          </p:txBody>
        </p:sp>
        <p:sp>
          <p:nvSpPr>
            <p:cNvPr id="26658" name="Text Box 34"/>
            <p:cNvSpPr txBox="1">
              <a:spLocks noChangeArrowheads="1"/>
            </p:cNvSpPr>
            <p:nvPr/>
          </p:nvSpPr>
          <p:spPr bwMode="auto">
            <a:xfrm>
              <a:off x="3721" y="3600"/>
              <a:ext cx="383" cy="194"/>
            </a:xfrm>
            <a:prstGeom prst="rect">
              <a:avLst/>
            </a:prstGeom>
            <a:noFill/>
            <a:ln w="9525">
              <a:noFill/>
              <a:miter lim="800000"/>
              <a:headEnd/>
              <a:tailEnd/>
            </a:ln>
            <a:effectLst/>
          </p:spPr>
          <p:txBody>
            <a:bodyPr wrap="none">
              <a:spAutoFit/>
            </a:bodyPr>
            <a:lstStyle/>
            <a:p>
              <a:pPr>
                <a:defRPr/>
              </a:pPr>
              <a:r>
                <a:rPr lang="en-US" sz="1400" b="1">
                  <a:solidFill>
                    <a:srgbClr val="CC3300"/>
                  </a:solidFill>
                  <a:effectLst>
                    <a:outerShdw blurRad="38100" dist="38100" dir="2700000" algn="tl">
                      <a:srgbClr val="C0C0C0"/>
                    </a:outerShdw>
                  </a:effectLst>
                </a:rPr>
                <a:t>Bà TTB</a:t>
              </a:r>
            </a:p>
          </p:txBody>
        </p:sp>
        <p:sp>
          <p:nvSpPr>
            <p:cNvPr id="26659" name="Text Box 35"/>
            <p:cNvSpPr txBox="1">
              <a:spLocks noChangeArrowheads="1"/>
            </p:cNvSpPr>
            <p:nvPr/>
          </p:nvSpPr>
          <p:spPr bwMode="auto">
            <a:xfrm>
              <a:off x="4731" y="3600"/>
              <a:ext cx="455" cy="194"/>
            </a:xfrm>
            <a:prstGeom prst="rect">
              <a:avLst/>
            </a:prstGeom>
            <a:noFill/>
            <a:ln w="9525">
              <a:noFill/>
              <a:miter lim="800000"/>
              <a:headEnd/>
              <a:tailEnd/>
            </a:ln>
            <a:effectLst/>
          </p:spPr>
          <p:txBody>
            <a:bodyPr wrap="none">
              <a:spAutoFit/>
            </a:bodyPr>
            <a:lstStyle/>
            <a:p>
              <a:pPr>
                <a:defRPr/>
              </a:pPr>
              <a:r>
                <a:rPr lang="en-US" sz="1400" b="1" dirty="0" err="1">
                  <a:solidFill>
                    <a:srgbClr val="CC3300"/>
                  </a:solidFill>
                  <a:effectLst>
                    <a:outerShdw blurRad="38100" dist="38100" dir="2700000" algn="tl">
                      <a:srgbClr val="C0C0C0"/>
                    </a:outerShdw>
                  </a:effectLst>
                </a:rPr>
                <a:t>Ông</a:t>
              </a:r>
              <a:r>
                <a:rPr lang="en-US" sz="1400" b="1" dirty="0">
                  <a:solidFill>
                    <a:srgbClr val="CC3300"/>
                  </a:solidFill>
                  <a:effectLst>
                    <a:outerShdw blurRad="38100" dist="38100" dir="2700000" algn="tl">
                      <a:srgbClr val="C0C0C0"/>
                    </a:outerShdw>
                  </a:effectLst>
                </a:rPr>
                <a:t> PVC</a:t>
              </a:r>
            </a:p>
          </p:txBody>
        </p:sp>
      </p:grpSp>
      <p:grpSp>
        <p:nvGrpSpPr>
          <p:cNvPr id="7" name="Group 6"/>
          <p:cNvGrpSpPr/>
          <p:nvPr/>
        </p:nvGrpSpPr>
        <p:grpSpPr>
          <a:xfrm>
            <a:off x="1717389" y="1946455"/>
            <a:ext cx="9326319" cy="1428750"/>
            <a:chOff x="1717389" y="2245034"/>
            <a:chExt cx="9326319" cy="1428750"/>
          </a:xfrm>
        </p:grpSpPr>
        <p:pic>
          <p:nvPicPr>
            <p:cNvPr id="26" name="Picture 2" descr="123rf_28589274_meg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9208" y="2245034"/>
              <a:ext cx="5524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123rf_11911548_mega"/>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17389" y="2245034"/>
              <a:ext cx="1875322" cy="1414280"/>
            </a:xfrm>
            <a:prstGeom prst="rect">
              <a:avLst/>
            </a:prstGeom>
            <a:noFill/>
            <a:extLst>
              <a:ext uri="{909E8E84-426E-40DD-AFC4-6F175D3DCCD1}">
                <a14:hiddenFill xmlns:a14="http://schemas.microsoft.com/office/drawing/2010/main">
                  <a:solidFill>
                    <a:srgbClr val="FFFFFF"/>
                  </a:solidFill>
                </a14:hiddenFill>
              </a:ext>
            </a:extLst>
          </p:spPr>
        </p:pic>
        <p:sp>
          <p:nvSpPr>
            <p:cNvPr id="28" name="AutoShape 29"/>
            <p:cNvSpPr>
              <a:spLocks noChangeArrowheads="1"/>
            </p:cNvSpPr>
            <p:nvPr/>
          </p:nvSpPr>
          <p:spPr bwMode="auto">
            <a:xfrm>
              <a:off x="4419600" y="2807009"/>
              <a:ext cx="508000" cy="3048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266008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Mục tiêu</a:t>
            </a:r>
          </a:p>
        </p:txBody>
      </p:sp>
      <p:sp>
        <p:nvSpPr>
          <p:cNvPr id="16387" name="Rectangle 3"/>
          <p:cNvSpPr>
            <a:spLocks noGrp="1" noChangeArrowheads="1"/>
          </p:cNvSpPr>
          <p:nvPr>
            <p:ph idx="1"/>
          </p:nvPr>
        </p:nvSpPr>
        <p:spPr/>
        <p:txBody>
          <a:bodyPr/>
          <a:lstStyle/>
          <a:p>
            <a:r>
              <a:rPr lang="en-US" dirty="0" err="1"/>
              <a:t>Nhận</a:t>
            </a:r>
            <a:r>
              <a:rPr lang="en-US" dirty="0"/>
              <a:t> </a:t>
            </a:r>
            <a:r>
              <a:rPr lang="en-US" dirty="0" err="1"/>
              <a:t>biết</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giữa</a:t>
            </a:r>
            <a:r>
              <a:rPr lang="en-US" dirty="0"/>
              <a:t> </a:t>
            </a:r>
            <a:r>
              <a:rPr lang="en-US" dirty="0" err="1"/>
              <a:t>lập</a:t>
            </a:r>
            <a:r>
              <a:rPr lang="en-US" dirty="0"/>
              <a:t> </a:t>
            </a:r>
            <a:r>
              <a:rPr lang="en-US" dirty="0" err="1"/>
              <a:t>trình</a:t>
            </a:r>
            <a:r>
              <a:rPr lang="en-US" dirty="0"/>
              <a:t> </a:t>
            </a:r>
            <a:r>
              <a:rPr lang="en-US" dirty="0" err="1"/>
              <a:t>hướng</a:t>
            </a:r>
            <a:r>
              <a:rPr lang="en-US" dirty="0"/>
              <a:t> </a:t>
            </a:r>
            <a:r>
              <a:rPr lang="en-US" dirty="0" err="1"/>
              <a:t>thủ</a:t>
            </a:r>
            <a:r>
              <a:rPr lang="en-US" dirty="0"/>
              <a:t> </a:t>
            </a:r>
            <a:r>
              <a:rPr lang="en-US" dirty="0" err="1"/>
              <a:t>tục</a:t>
            </a:r>
            <a:r>
              <a:rPr lang="en-US" dirty="0"/>
              <a:t> </a:t>
            </a:r>
            <a:r>
              <a:rPr lang="en-US" dirty="0" err="1"/>
              <a:t>và</a:t>
            </a:r>
            <a:r>
              <a:rPr lang="en-US" dirty="0"/>
              <a:t> </a:t>
            </a:r>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endParaRPr lang="en-US" dirty="0"/>
          </a:p>
          <a:p>
            <a:r>
              <a:rPr lang="en-US" dirty="0" err="1"/>
              <a:t>Nhận</a:t>
            </a:r>
            <a:r>
              <a:rPr lang="en-US" dirty="0"/>
              <a:t> </a:t>
            </a:r>
            <a:r>
              <a:rPr lang="en-US" dirty="0" err="1"/>
              <a:t>biết</a:t>
            </a:r>
            <a:r>
              <a:rPr lang="en-US" dirty="0"/>
              <a:t> </a:t>
            </a:r>
            <a:r>
              <a:rPr lang="en-US" dirty="0" err="1"/>
              <a:t>lớp</a:t>
            </a:r>
            <a:r>
              <a:rPr lang="en-US" dirty="0"/>
              <a:t> </a:t>
            </a:r>
            <a:r>
              <a:rPr lang="en-US" dirty="0" err="1"/>
              <a:t>và</a:t>
            </a:r>
            <a:r>
              <a:rPr lang="en-US" dirty="0"/>
              <a:t> </a:t>
            </a:r>
            <a:r>
              <a:rPr lang="en-US" dirty="0" err="1"/>
              <a:t>đối</a:t>
            </a:r>
            <a:r>
              <a:rPr lang="en-US" dirty="0"/>
              <a:t> </a:t>
            </a:r>
            <a:r>
              <a:rPr lang="en-US" dirty="0" err="1"/>
              <a:t>tượng</a:t>
            </a:r>
            <a:endParaRPr lang="en-US" dirty="0"/>
          </a:p>
          <a:p>
            <a:r>
              <a:rPr lang="en-US" dirty="0" err="1"/>
              <a:t>Nhận</a:t>
            </a:r>
            <a:r>
              <a:rPr lang="en-US" dirty="0"/>
              <a:t> </a:t>
            </a:r>
            <a:r>
              <a:rPr lang="en-US" dirty="0" err="1"/>
              <a:t>biết</a:t>
            </a:r>
            <a:r>
              <a:rPr lang="en-US" dirty="0"/>
              <a:t> </a:t>
            </a:r>
            <a:r>
              <a:rPr lang="en-US" dirty="0" err="1"/>
              <a:t>các</a:t>
            </a:r>
            <a:r>
              <a:rPr lang="en-US" dirty="0"/>
              <a:t> </a:t>
            </a:r>
            <a:r>
              <a:rPr lang="en-US" dirty="0" err="1"/>
              <a:t>đặc</a:t>
            </a:r>
            <a:r>
              <a:rPr lang="en-US" dirty="0"/>
              <a:t> </a:t>
            </a:r>
            <a:r>
              <a:rPr lang="en-US" dirty="0" err="1"/>
              <a:t>trưng</a:t>
            </a:r>
            <a:r>
              <a:rPr lang="en-US" dirty="0"/>
              <a:t> </a:t>
            </a:r>
            <a:r>
              <a:rPr lang="en-US" dirty="0" err="1"/>
              <a:t>cơ</a:t>
            </a:r>
            <a:r>
              <a:rPr lang="en-US" dirty="0"/>
              <a:t> </a:t>
            </a:r>
            <a:r>
              <a:rPr lang="en-US" dirty="0" err="1"/>
              <a:t>bản</a:t>
            </a:r>
            <a:r>
              <a:rPr lang="en-US" dirty="0"/>
              <a:t> </a:t>
            </a:r>
            <a:r>
              <a:rPr lang="en-US" dirty="0" err="1"/>
              <a:t>của</a:t>
            </a:r>
            <a:r>
              <a:rPr lang="en-US" dirty="0"/>
              <a:t> </a:t>
            </a:r>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endParaRPr lang="en-US" dirty="0"/>
          </a:p>
        </p:txBody>
      </p:sp>
    </p:spTree>
    <p:extLst>
      <p:ext uri="{BB962C8B-B14F-4D97-AF65-F5344CB8AC3E}">
        <p14:creationId xmlns:p14="http://schemas.microsoft.com/office/powerpoint/2010/main" val="48195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20800" y="457200"/>
            <a:ext cx="10363200" cy="1143000"/>
          </a:xfrm>
        </p:spPr>
        <p:txBody>
          <a:bodyPr/>
          <a:lstStyle/>
          <a:p>
            <a:r>
              <a:rPr lang="en-US"/>
              <a:t>1.2. Lập trình hướng đối tượng </a:t>
            </a:r>
            <a:br>
              <a:rPr lang="en-US"/>
            </a:br>
            <a:r>
              <a:rPr lang="en-US"/>
              <a:t>Ví dụ: Class và Object</a:t>
            </a:r>
          </a:p>
        </p:txBody>
      </p:sp>
      <p:grpSp>
        <p:nvGrpSpPr>
          <p:cNvPr id="33" name="Group 8">
            <a:extLst>
              <a:ext uri="{FF2B5EF4-FFF2-40B4-BE49-F238E27FC236}">
                <a16:creationId xmlns:a16="http://schemas.microsoft.com/office/drawing/2014/main" id="{6C0F6B02-CD15-AA46-A41C-3EE88AF176CA}"/>
              </a:ext>
            </a:extLst>
          </p:cNvPr>
          <p:cNvGrpSpPr>
            <a:grpSpLocks/>
          </p:cNvGrpSpPr>
          <p:nvPr/>
        </p:nvGrpSpPr>
        <p:grpSpPr bwMode="auto">
          <a:xfrm>
            <a:off x="1049516" y="2554513"/>
            <a:ext cx="2946400" cy="3713163"/>
            <a:chOff x="864" y="1344"/>
            <a:chExt cx="1392" cy="2339"/>
          </a:xfrm>
        </p:grpSpPr>
        <p:sp>
          <p:nvSpPr>
            <p:cNvPr id="34" name="Rectangle 4">
              <a:extLst>
                <a:ext uri="{FF2B5EF4-FFF2-40B4-BE49-F238E27FC236}">
                  <a16:creationId xmlns:a16="http://schemas.microsoft.com/office/drawing/2014/main" id="{BCA2766A-339D-76AB-D5C3-F554CA30697E}"/>
                </a:ext>
              </a:extLst>
            </p:cNvPr>
            <p:cNvSpPr>
              <a:spLocks noChangeArrowheads="1"/>
            </p:cNvSpPr>
            <p:nvPr/>
          </p:nvSpPr>
          <p:spPr bwMode="auto">
            <a:xfrm>
              <a:off x="864" y="1344"/>
              <a:ext cx="1392" cy="336"/>
            </a:xfrm>
            <a:prstGeom prst="rect">
              <a:avLst/>
            </a:prstGeom>
            <a:solidFill>
              <a:srgbClr val="FFCC99"/>
            </a:solidFill>
            <a:ln w="19050">
              <a:solidFill>
                <a:schemeClr val="tx1"/>
              </a:solidFill>
              <a:miter lim="800000"/>
              <a:headEnd/>
              <a:tailEnd/>
            </a:ln>
            <a:effectLst/>
          </p:spPr>
          <p:txBody>
            <a:bodyPr wrap="none" anchor="ctr"/>
            <a:lstStyle/>
            <a:p>
              <a:pPr algn="ctr">
                <a:defRPr/>
              </a:pPr>
              <a:r>
                <a:rPr lang="en-US" sz="2000" b="1">
                  <a:solidFill>
                    <a:srgbClr val="CC3300"/>
                  </a:solidFill>
                  <a:latin typeface="Tahoma" pitchFamily="34" charset="0"/>
                </a:rPr>
                <a:t>Hàng Hóa</a:t>
              </a:r>
            </a:p>
          </p:txBody>
        </p:sp>
        <p:sp>
          <p:nvSpPr>
            <p:cNvPr id="35" name="Rectangle 5">
              <a:extLst>
                <a:ext uri="{FF2B5EF4-FFF2-40B4-BE49-F238E27FC236}">
                  <a16:creationId xmlns:a16="http://schemas.microsoft.com/office/drawing/2014/main" id="{494299BD-502B-EA76-02C3-7E46053A7693}"/>
                </a:ext>
              </a:extLst>
            </p:cNvPr>
            <p:cNvSpPr>
              <a:spLocks noChangeArrowheads="1"/>
            </p:cNvSpPr>
            <p:nvPr/>
          </p:nvSpPr>
          <p:spPr bwMode="auto">
            <a:xfrm>
              <a:off x="864" y="1680"/>
              <a:ext cx="1392" cy="1392"/>
            </a:xfrm>
            <a:prstGeom prst="rect">
              <a:avLst/>
            </a:prstGeom>
            <a:solidFill>
              <a:srgbClr val="FFCC99"/>
            </a:solidFill>
            <a:ln w="19050">
              <a:solidFill>
                <a:schemeClr val="tx1"/>
              </a:solidFill>
              <a:miter lim="800000"/>
              <a:headEnd/>
              <a:tailEnd/>
            </a:ln>
          </p:spPr>
          <p:txBody>
            <a:bodyPr wrap="none" anchor="ctr"/>
            <a:lstStyle/>
            <a:p>
              <a:pPr>
                <a:lnSpc>
                  <a:spcPct val="120000"/>
                </a:lnSpc>
                <a:buSzPct val="70000"/>
                <a:buFont typeface="Verdana" pitchFamily="34" charset="0"/>
                <a:buChar char="–"/>
              </a:pPr>
              <a:r>
                <a:rPr lang="en-US" sz="1600" dirty="0">
                  <a:latin typeface="Tahoma" pitchFamily="34" charset="0"/>
                </a:rPr>
                <a:t> </a:t>
              </a:r>
              <a:r>
                <a:rPr lang="en-US" sz="1600" dirty="0" err="1">
                  <a:latin typeface="Tahoma" pitchFamily="34" charset="0"/>
                </a:rPr>
                <a:t>Mã</a:t>
              </a:r>
              <a:r>
                <a:rPr lang="en-US" sz="1600" dirty="0">
                  <a:latin typeface="Tahoma" pitchFamily="34" charset="0"/>
                </a:rPr>
                <a:t> </a:t>
              </a:r>
              <a:r>
                <a:rPr lang="en-US" sz="1600" dirty="0" err="1">
                  <a:latin typeface="Tahoma" pitchFamily="34" charset="0"/>
                </a:rPr>
                <a:t>hàng</a:t>
              </a:r>
              <a:r>
                <a:rPr lang="en-US" sz="1600" dirty="0">
                  <a:latin typeface="Tahoma" pitchFamily="34" charset="0"/>
                </a:rPr>
                <a:t> </a:t>
              </a:r>
              <a:r>
                <a:rPr lang="en-US" sz="1600" dirty="0" err="1">
                  <a:latin typeface="Tahoma" pitchFamily="34" charset="0"/>
                </a:rPr>
                <a:t>hóa</a:t>
              </a:r>
              <a:endParaRPr lang="en-US" sz="1600" dirty="0">
                <a:latin typeface="Tahoma" pitchFamily="34" charset="0"/>
              </a:endParaRPr>
            </a:p>
            <a:p>
              <a:pPr>
                <a:lnSpc>
                  <a:spcPct val="120000"/>
                </a:lnSpc>
                <a:buSzPct val="70000"/>
                <a:buFont typeface="Verdana" pitchFamily="34" charset="0"/>
                <a:buChar char="–"/>
              </a:pPr>
              <a:r>
                <a:rPr lang="en-US" sz="1600" dirty="0">
                  <a:latin typeface="Tahoma" pitchFamily="34" charset="0"/>
                </a:rPr>
                <a:t> </a:t>
              </a:r>
              <a:r>
                <a:rPr lang="en-US" sz="1600" dirty="0" err="1">
                  <a:latin typeface="Tahoma" pitchFamily="34" charset="0"/>
                </a:rPr>
                <a:t>Tên</a:t>
              </a:r>
              <a:r>
                <a:rPr lang="en-US" sz="1600" dirty="0">
                  <a:latin typeface="Tahoma" pitchFamily="34" charset="0"/>
                </a:rPr>
                <a:t> </a:t>
              </a:r>
              <a:r>
                <a:rPr lang="en-US" sz="1600" dirty="0" err="1">
                  <a:latin typeface="Tahoma" pitchFamily="34" charset="0"/>
                </a:rPr>
                <a:t>hàng</a:t>
              </a:r>
              <a:r>
                <a:rPr lang="en-US" sz="1600" dirty="0">
                  <a:latin typeface="Tahoma" pitchFamily="34" charset="0"/>
                </a:rPr>
                <a:t> </a:t>
              </a:r>
              <a:r>
                <a:rPr lang="en-US" sz="1600" dirty="0" err="1">
                  <a:latin typeface="Tahoma" pitchFamily="34" charset="0"/>
                </a:rPr>
                <a:t>hóa</a:t>
              </a:r>
              <a:endParaRPr lang="en-US" sz="1600" dirty="0">
                <a:latin typeface="Tahoma" pitchFamily="34" charset="0"/>
              </a:endParaRPr>
            </a:p>
            <a:p>
              <a:pPr>
                <a:lnSpc>
                  <a:spcPct val="120000"/>
                </a:lnSpc>
                <a:buSzPct val="70000"/>
                <a:buFont typeface="Verdana" pitchFamily="34" charset="0"/>
                <a:buChar char="–"/>
              </a:pPr>
              <a:r>
                <a:rPr lang="en-US" sz="1600" dirty="0">
                  <a:latin typeface="Tahoma" pitchFamily="34" charset="0"/>
                </a:rPr>
                <a:t> </a:t>
              </a:r>
              <a:r>
                <a:rPr lang="en-US" sz="1600" dirty="0" err="1">
                  <a:latin typeface="Tahoma" pitchFamily="34" charset="0"/>
                </a:rPr>
                <a:t>Nhà</a:t>
              </a:r>
              <a:r>
                <a:rPr lang="en-US" sz="1600" dirty="0">
                  <a:latin typeface="Tahoma" pitchFamily="34" charset="0"/>
                </a:rPr>
                <a:t> </a:t>
              </a:r>
              <a:r>
                <a:rPr lang="en-US" sz="1600" dirty="0" err="1">
                  <a:latin typeface="Tahoma" pitchFamily="34" charset="0"/>
                </a:rPr>
                <a:t>sản</a:t>
              </a:r>
              <a:r>
                <a:rPr lang="en-US" sz="1600" dirty="0">
                  <a:latin typeface="Tahoma" pitchFamily="34" charset="0"/>
                </a:rPr>
                <a:t> </a:t>
              </a:r>
              <a:r>
                <a:rPr lang="en-US" sz="1600" dirty="0" err="1">
                  <a:latin typeface="Tahoma" pitchFamily="34" charset="0"/>
                </a:rPr>
                <a:t>xuất</a:t>
              </a:r>
              <a:endParaRPr lang="en-US" sz="1600" dirty="0">
                <a:latin typeface="Tahoma" pitchFamily="34" charset="0"/>
              </a:endParaRPr>
            </a:p>
            <a:p>
              <a:pPr>
                <a:lnSpc>
                  <a:spcPct val="120000"/>
                </a:lnSpc>
                <a:buSzPct val="70000"/>
                <a:buFont typeface="Verdana" pitchFamily="34" charset="0"/>
                <a:buChar char="–"/>
              </a:pPr>
              <a:r>
                <a:rPr lang="en-US" sz="1600" dirty="0">
                  <a:latin typeface="Tahoma" pitchFamily="34" charset="0"/>
                </a:rPr>
                <a:t> </a:t>
              </a:r>
              <a:r>
                <a:rPr lang="en-US" sz="1600" dirty="0" err="1">
                  <a:latin typeface="Tahoma" pitchFamily="34" charset="0"/>
                </a:rPr>
                <a:t>Đơn</a:t>
              </a:r>
              <a:r>
                <a:rPr lang="en-US" sz="1600" dirty="0">
                  <a:latin typeface="Tahoma" pitchFamily="34" charset="0"/>
                </a:rPr>
                <a:t> </a:t>
              </a:r>
              <a:r>
                <a:rPr lang="en-US" sz="1600" dirty="0" err="1">
                  <a:latin typeface="Tahoma" pitchFamily="34" charset="0"/>
                </a:rPr>
                <a:t>vị</a:t>
              </a:r>
              <a:r>
                <a:rPr lang="en-US" sz="1600" dirty="0">
                  <a:latin typeface="Tahoma" pitchFamily="34" charset="0"/>
                </a:rPr>
                <a:t> </a:t>
              </a:r>
              <a:r>
                <a:rPr lang="en-US" sz="1600" dirty="0" err="1">
                  <a:latin typeface="Tahoma" pitchFamily="34" charset="0"/>
                </a:rPr>
                <a:t>tính</a:t>
              </a:r>
              <a:endParaRPr lang="en-US" sz="1600" dirty="0">
                <a:latin typeface="Tahoma" pitchFamily="34" charset="0"/>
              </a:endParaRPr>
            </a:p>
            <a:p>
              <a:pPr>
                <a:lnSpc>
                  <a:spcPct val="120000"/>
                </a:lnSpc>
                <a:buSzPct val="70000"/>
                <a:buFont typeface="Verdana" pitchFamily="34" charset="0"/>
                <a:buChar char="–"/>
              </a:pPr>
              <a:r>
                <a:rPr lang="en-US" sz="1600" dirty="0">
                  <a:latin typeface="Tahoma" pitchFamily="34" charset="0"/>
                </a:rPr>
                <a:t> </a:t>
              </a:r>
              <a:r>
                <a:rPr lang="en-US" sz="1600" dirty="0" err="1">
                  <a:latin typeface="Tahoma" pitchFamily="34" charset="0"/>
                </a:rPr>
                <a:t>Số</a:t>
              </a:r>
              <a:r>
                <a:rPr lang="en-US" sz="1600" dirty="0">
                  <a:latin typeface="Tahoma" pitchFamily="34" charset="0"/>
                </a:rPr>
                <a:t> </a:t>
              </a:r>
              <a:r>
                <a:rPr lang="en-US" sz="1600" dirty="0" err="1">
                  <a:latin typeface="Tahoma" pitchFamily="34" charset="0"/>
                </a:rPr>
                <a:t>lượng</a:t>
              </a:r>
              <a:r>
                <a:rPr lang="en-US" sz="1600" dirty="0">
                  <a:latin typeface="Tahoma" pitchFamily="34" charset="0"/>
                </a:rPr>
                <a:t> </a:t>
              </a:r>
              <a:r>
                <a:rPr lang="en-US" sz="1600" dirty="0" err="1">
                  <a:latin typeface="Tahoma" pitchFamily="34" charset="0"/>
                </a:rPr>
                <a:t>tồn</a:t>
              </a:r>
              <a:endParaRPr lang="en-US" sz="1600" dirty="0">
                <a:latin typeface="Tahoma" pitchFamily="34" charset="0"/>
              </a:endParaRPr>
            </a:p>
            <a:p>
              <a:pPr>
                <a:lnSpc>
                  <a:spcPct val="120000"/>
                </a:lnSpc>
                <a:buSzPct val="70000"/>
                <a:buFont typeface="Verdana" pitchFamily="34" charset="0"/>
                <a:buChar char="–"/>
              </a:pPr>
              <a:r>
                <a:rPr lang="en-US" sz="1600" dirty="0">
                  <a:latin typeface="Tahoma" pitchFamily="34" charset="0"/>
                </a:rPr>
                <a:t> </a:t>
              </a:r>
              <a:r>
                <a:rPr lang="en-US" sz="1600" dirty="0" err="1">
                  <a:latin typeface="Tahoma" pitchFamily="34" charset="0"/>
                </a:rPr>
                <a:t>Tổng</a:t>
              </a:r>
              <a:r>
                <a:rPr lang="en-US" sz="1600" dirty="0">
                  <a:latin typeface="Tahoma" pitchFamily="34" charset="0"/>
                </a:rPr>
                <a:t> </a:t>
              </a:r>
              <a:r>
                <a:rPr lang="en-US" sz="1600" dirty="0" err="1">
                  <a:latin typeface="Tahoma" pitchFamily="34" charset="0"/>
                </a:rPr>
                <a:t>giá</a:t>
              </a:r>
              <a:r>
                <a:rPr lang="en-US" sz="1600" dirty="0">
                  <a:latin typeface="Tahoma" pitchFamily="34" charset="0"/>
                </a:rPr>
                <a:t> </a:t>
              </a:r>
              <a:r>
                <a:rPr lang="en-US" sz="1600" dirty="0" err="1">
                  <a:latin typeface="Tahoma" pitchFamily="34" charset="0"/>
                </a:rPr>
                <a:t>trị</a:t>
              </a:r>
              <a:r>
                <a:rPr lang="en-US" sz="1600" dirty="0">
                  <a:latin typeface="Tahoma" pitchFamily="34" charset="0"/>
                </a:rPr>
                <a:t> </a:t>
              </a:r>
              <a:r>
                <a:rPr lang="en-US" sz="1600" dirty="0" err="1">
                  <a:latin typeface="Tahoma" pitchFamily="34" charset="0"/>
                </a:rPr>
                <a:t>bán</a:t>
              </a:r>
              <a:endParaRPr lang="en-US" sz="1600" dirty="0">
                <a:latin typeface="Tahoma" pitchFamily="34" charset="0"/>
              </a:endParaRPr>
            </a:p>
            <a:p>
              <a:pPr>
                <a:lnSpc>
                  <a:spcPct val="120000"/>
                </a:lnSpc>
                <a:buSzPct val="70000"/>
                <a:buFont typeface="Verdana" pitchFamily="34" charset="0"/>
                <a:buChar char="–"/>
              </a:pPr>
              <a:r>
                <a:rPr lang="en-US" sz="1600" dirty="0">
                  <a:latin typeface="Tahoma" pitchFamily="34" charset="0"/>
                </a:rPr>
                <a:t> </a:t>
              </a:r>
              <a:r>
                <a:rPr lang="en-US" sz="1600" dirty="0" err="1">
                  <a:latin typeface="Tahoma" pitchFamily="34" charset="0"/>
                </a:rPr>
                <a:t>Tổng</a:t>
              </a:r>
              <a:r>
                <a:rPr lang="en-US" sz="1600" dirty="0">
                  <a:latin typeface="Tahoma" pitchFamily="34" charset="0"/>
                </a:rPr>
                <a:t> </a:t>
              </a:r>
              <a:r>
                <a:rPr lang="en-US" sz="1600" dirty="0" err="1">
                  <a:latin typeface="Tahoma" pitchFamily="34" charset="0"/>
                </a:rPr>
                <a:t>giá</a:t>
              </a:r>
              <a:r>
                <a:rPr lang="en-US" sz="1600" dirty="0">
                  <a:latin typeface="Tahoma" pitchFamily="34" charset="0"/>
                </a:rPr>
                <a:t> </a:t>
              </a:r>
              <a:r>
                <a:rPr lang="en-US" sz="1600" dirty="0" err="1">
                  <a:latin typeface="Tahoma" pitchFamily="34" charset="0"/>
                </a:rPr>
                <a:t>trị</a:t>
              </a:r>
              <a:r>
                <a:rPr lang="en-US" sz="1600" dirty="0">
                  <a:latin typeface="Tahoma" pitchFamily="34" charset="0"/>
                </a:rPr>
                <a:t> </a:t>
              </a:r>
              <a:r>
                <a:rPr lang="en-US" sz="1600" dirty="0" err="1">
                  <a:latin typeface="Tahoma" pitchFamily="34" charset="0"/>
                </a:rPr>
                <a:t>mua</a:t>
              </a:r>
              <a:endParaRPr lang="en-US" sz="1600" dirty="0">
                <a:latin typeface="Tahoma" pitchFamily="34" charset="0"/>
              </a:endParaRPr>
            </a:p>
          </p:txBody>
        </p:sp>
        <p:sp>
          <p:nvSpPr>
            <p:cNvPr id="36" name="Rectangle 6">
              <a:extLst>
                <a:ext uri="{FF2B5EF4-FFF2-40B4-BE49-F238E27FC236}">
                  <a16:creationId xmlns:a16="http://schemas.microsoft.com/office/drawing/2014/main" id="{11FFE949-26BF-660E-0B60-1CBF1FE8AABA}"/>
                </a:ext>
              </a:extLst>
            </p:cNvPr>
            <p:cNvSpPr>
              <a:spLocks noChangeArrowheads="1"/>
            </p:cNvSpPr>
            <p:nvPr/>
          </p:nvSpPr>
          <p:spPr bwMode="auto">
            <a:xfrm>
              <a:off x="864" y="3072"/>
              <a:ext cx="1392" cy="611"/>
            </a:xfrm>
            <a:prstGeom prst="rect">
              <a:avLst/>
            </a:prstGeom>
            <a:solidFill>
              <a:srgbClr val="FFCC99"/>
            </a:solidFill>
            <a:ln w="19050">
              <a:solidFill>
                <a:schemeClr val="tx1"/>
              </a:solidFill>
              <a:miter lim="800000"/>
              <a:headEnd/>
              <a:tailEnd/>
            </a:ln>
          </p:spPr>
          <p:txBody>
            <a:bodyPr wrap="none" anchor="ctr"/>
            <a:lstStyle/>
            <a:p>
              <a:pPr>
                <a:lnSpc>
                  <a:spcPct val="120000"/>
                </a:lnSpc>
                <a:buSzPct val="70000"/>
                <a:buFont typeface="Verdana" pitchFamily="34" charset="0"/>
                <a:buChar char="+"/>
              </a:pPr>
              <a:r>
                <a:rPr lang="en-US" sz="1600">
                  <a:latin typeface="Tahoma" pitchFamily="34" charset="0"/>
                </a:rPr>
                <a:t> Mua (số lượng, đơn giá)</a:t>
              </a:r>
            </a:p>
            <a:p>
              <a:pPr>
                <a:lnSpc>
                  <a:spcPct val="120000"/>
                </a:lnSpc>
                <a:buSzPct val="70000"/>
                <a:buFont typeface="Verdana" pitchFamily="34" charset="0"/>
                <a:buChar char="+"/>
              </a:pPr>
              <a:r>
                <a:rPr lang="en-US" sz="1600">
                  <a:latin typeface="Tahoma" pitchFamily="34" charset="0"/>
                </a:rPr>
                <a:t> Bán (số lượng, đơn giá)</a:t>
              </a:r>
            </a:p>
            <a:p>
              <a:pPr>
                <a:lnSpc>
                  <a:spcPct val="120000"/>
                </a:lnSpc>
                <a:buSzPct val="70000"/>
                <a:buFont typeface="Verdana" pitchFamily="34" charset="0"/>
                <a:buChar char="+"/>
              </a:pPr>
              <a:r>
                <a:rPr lang="en-US" sz="1600">
                  <a:latin typeface="Tahoma" pitchFamily="34" charset="0"/>
                </a:rPr>
                <a:t> Tính lãi ()</a:t>
              </a:r>
            </a:p>
          </p:txBody>
        </p:sp>
      </p:grpSp>
      <p:grpSp>
        <p:nvGrpSpPr>
          <p:cNvPr id="37" name="Group 11">
            <a:extLst>
              <a:ext uri="{FF2B5EF4-FFF2-40B4-BE49-F238E27FC236}">
                <a16:creationId xmlns:a16="http://schemas.microsoft.com/office/drawing/2014/main" id="{3F715632-1CFE-617C-20F1-27F39BA7B440}"/>
              </a:ext>
            </a:extLst>
          </p:cNvPr>
          <p:cNvGrpSpPr>
            <a:grpSpLocks/>
          </p:cNvGrpSpPr>
          <p:nvPr/>
        </p:nvGrpSpPr>
        <p:grpSpPr bwMode="auto">
          <a:xfrm>
            <a:off x="7348716" y="1716313"/>
            <a:ext cx="3105020" cy="2362200"/>
            <a:chOff x="3936" y="1104"/>
            <a:chExt cx="912" cy="1488"/>
          </a:xfrm>
        </p:grpSpPr>
        <p:sp>
          <p:nvSpPr>
            <p:cNvPr id="38" name="Rectangle 37">
              <a:extLst>
                <a:ext uri="{FF2B5EF4-FFF2-40B4-BE49-F238E27FC236}">
                  <a16:creationId xmlns:a16="http://schemas.microsoft.com/office/drawing/2014/main" id="{9AF83B14-915D-C444-E26E-C502D2BC7290}"/>
                </a:ext>
              </a:extLst>
            </p:cNvPr>
            <p:cNvSpPr>
              <a:spLocks noChangeArrowheads="1"/>
            </p:cNvSpPr>
            <p:nvPr/>
          </p:nvSpPr>
          <p:spPr bwMode="auto">
            <a:xfrm>
              <a:off x="3936" y="1344"/>
              <a:ext cx="912" cy="1248"/>
            </a:xfrm>
            <a:prstGeom prst="rect">
              <a:avLst/>
            </a:prstGeom>
            <a:solidFill>
              <a:srgbClr val="FFFF99"/>
            </a:solidFill>
            <a:ln w="9525">
              <a:solidFill>
                <a:schemeClr val="tx1"/>
              </a:solidFill>
              <a:miter lim="800000"/>
              <a:headEnd/>
              <a:tailEnd/>
            </a:ln>
          </p:spPr>
          <p:txBody>
            <a:bodyPr wrap="none" anchor="ctr"/>
            <a:lstStyle/>
            <a:p>
              <a:pPr>
                <a:lnSpc>
                  <a:spcPct val="110000"/>
                </a:lnSpc>
                <a:buFont typeface="Wingdings" pitchFamily="2" charset="2"/>
                <a:buChar char="§"/>
              </a:pPr>
              <a:r>
                <a:rPr lang="en-US" sz="1600" dirty="0"/>
                <a:t> </a:t>
              </a:r>
              <a:r>
                <a:rPr lang="en-US" sz="1600" dirty="0" err="1">
                  <a:latin typeface="Tahoma" pitchFamily="34" charset="0"/>
                </a:rPr>
                <a:t>Mã</a:t>
              </a:r>
              <a:r>
                <a:rPr lang="en-US" sz="1600" dirty="0">
                  <a:latin typeface="Tahoma" pitchFamily="34" charset="0"/>
                </a:rPr>
                <a:t> </a:t>
              </a:r>
              <a:r>
                <a:rPr lang="en-US" sz="1600" dirty="0" err="1">
                  <a:latin typeface="Tahoma" pitchFamily="34" charset="0"/>
                </a:rPr>
                <a:t>hàng</a:t>
              </a:r>
              <a:r>
                <a:rPr lang="en-US" sz="1600" dirty="0">
                  <a:latin typeface="Tahoma" pitchFamily="34" charset="0"/>
                </a:rPr>
                <a:t> </a:t>
              </a:r>
              <a:r>
                <a:rPr lang="en-US" sz="1600" dirty="0" err="1">
                  <a:latin typeface="Tahoma" pitchFamily="34" charset="0"/>
                </a:rPr>
                <a:t>hóa</a:t>
              </a:r>
              <a:r>
                <a:rPr lang="en-US" sz="1600" dirty="0">
                  <a:latin typeface="Tahoma" pitchFamily="34" charset="0"/>
                </a:rPr>
                <a:t> = “</a:t>
              </a:r>
              <a:r>
                <a:rPr lang="en-US" sz="1600" dirty="0"/>
                <a:t>A001”</a:t>
              </a:r>
            </a:p>
            <a:p>
              <a:pPr>
                <a:lnSpc>
                  <a:spcPct val="110000"/>
                </a:lnSpc>
                <a:buFont typeface="Wingdings" pitchFamily="2" charset="2"/>
                <a:buChar char="§"/>
              </a:pPr>
              <a:r>
                <a:rPr lang="en-US" sz="1600" dirty="0"/>
                <a:t> </a:t>
              </a:r>
              <a:r>
                <a:rPr lang="en-US" sz="1600" dirty="0" err="1">
                  <a:latin typeface="Tahoma" pitchFamily="34" charset="0"/>
                </a:rPr>
                <a:t>Tên</a:t>
              </a:r>
              <a:r>
                <a:rPr lang="en-US" sz="1600" dirty="0">
                  <a:latin typeface="Tahoma" pitchFamily="34" charset="0"/>
                </a:rPr>
                <a:t> </a:t>
              </a:r>
              <a:r>
                <a:rPr lang="en-US" sz="1600" dirty="0" err="1">
                  <a:latin typeface="Tahoma" pitchFamily="34" charset="0"/>
                </a:rPr>
                <a:t>hàng</a:t>
              </a:r>
              <a:r>
                <a:rPr lang="en-US" sz="1600" dirty="0">
                  <a:latin typeface="Tahoma" pitchFamily="34" charset="0"/>
                </a:rPr>
                <a:t> </a:t>
              </a:r>
              <a:r>
                <a:rPr lang="en-US" sz="1600" dirty="0" err="1">
                  <a:latin typeface="Tahoma" pitchFamily="34" charset="0"/>
                </a:rPr>
                <a:t>hóa</a:t>
              </a:r>
              <a:r>
                <a:rPr lang="en-US" sz="1600" dirty="0">
                  <a:latin typeface="Tahoma" pitchFamily="34" charset="0"/>
                </a:rPr>
                <a:t> = “</a:t>
              </a:r>
              <a:r>
                <a:rPr lang="en-US" sz="1600" dirty="0" err="1"/>
                <a:t>Tivi</a:t>
              </a:r>
              <a:r>
                <a:rPr lang="en-US" sz="1600" dirty="0"/>
                <a:t>”</a:t>
              </a:r>
            </a:p>
            <a:p>
              <a:pPr>
                <a:lnSpc>
                  <a:spcPct val="110000"/>
                </a:lnSpc>
                <a:buFont typeface="Wingdings" pitchFamily="2" charset="2"/>
                <a:buChar char="§"/>
              </a:pPr>
              <a:r>
                <a:rPr lang="en-US" sz="1600" dirty="0"/>
                <a:t> </a:t>
              </a:r>
              <a:r>
                <a:rPr lang="en-US" sz="1600" dirty="0" err="1">
                  <a:latin typeface="Tahoma" pitchFamily="34" charset="0"/>
                </a:rPr>
                <a:t>Nhà</a:t>
              </a:r>
              <a:r>
                <a:rPr lang="en-US" sz="1600" dirty="0">
                  <a:latin typeface="Tahoma" pitchFamily="34" charset="0"/>
                </a:rPr>
                <a:t> </a:t>
              </a:r>
              <a:r>
                <a:rPr lang="en-US" sz="1600" dirty="0" err="1">
                  <a:latin typeface="Tahoma" pitchFamily="34" charset="0"/>
                </a:rPr>
                <a:t>sản</a:t>
              </a:r>
              <a:r>
                <a:rPr lang="en-US" sz="1600" dirty="0">
                  <a:latin typeface="Tahoma" pitchFamily="34" charset="0"/>
                </a:rPr>
                <a:t> </a:t>
              </a:r>
              <a:r>
                <a:rPr lang="en-US" sz="1600" dirty="0" err="1">
                  <a:latin typeface="Tahoma" pitchFamily="34" charset="0"/>
                </a:rPr>
                <a:t>xuất</a:t>
              </a:r>
              <a:r>
                <a:rPr lang="en-US" sz="1600" dirty="0">
                  <a:latin typeface="Tahoma" pitchFamily="34" charset="0"/>
                </a:rPr>
                <a:t> = “</a:t>
              </a:r>
              <a:r>
                <a:rPr lang="en-US" sz="1600" dirty="0"/>
                <a:t>Sony”</a:t>
              </a:r>
            </a:p>
            <a:p>
              <a:pPr>
                <a:lnSpc>
                  <a:spcPct val="110000"/>
                </a:lnSpc>
                <a:buFont typeface="Wingdings" pitchFamily="2" charset="2"/>
                <a:buChar char="§"/>
              </a:pPr>
              <a:r>
                <a:rPr lang="en-US" sz="1600" dirty="0"/>
                <a:t> </a:t>
              </a:r>
              <a:r>
                <a:rPr lang="en-US" sz="1600" dirty="0" err="1">
                  <a:latin typeface="Tahoma" pitchFamily="34" charset="0"/>
                </a:rPr>
                <a:t>Đơn</a:t>
              </a:r>
              <a:r>
                <a:rPr lang="en-US" sz="1600" dirty="0">
                  <a:latin typeface="Tahoma" pitchFamily="34" charset="0"/>
                </a:rPr>
                <a:t> </a:t>
              </a:r>
              <a:r>
                <a:rPr lang="en-US" sz="1600" dirty="0" err="1">
                  <a:latin typeface="Tahoma" pitchFamily="34" charset="0"/>
                </a:rPr>
                <a:t>vị</a:t>
              </a:r>
              <a:r>
                <a:rPr lang="en-US" sz="1600" dirty="0">
                  <a:latin typeface="Tahoma" pitchFamily="34" charset="0"/>
                </a:rPr>
                <a:t> </a:t>
              </a:r>
              <a:r>
                <a:rPr lang="en-US" sz="1600" dirty="0" err="1">
                  <a:latin typeface="Tahoma" pitchFamily="34" charset="0"/>
                </a:rPr>
                <a:t>tính</a:t>
              </a:r>
              <a:r>
                <a:rPr lang="en-US" sz="1600" dirty="0">
                  <a:latin typeface="Tahoma" pitchFamily="34" charset="0"/>
                </a:rPr>
                <a:t> = “</a:t>
              </a:r>
              <a:r>
                <a:rPr lang="en-US" sz="1600" dirty="0" err="1"/>
                <a:t>Cái</a:t>
              </a:r>
              <a:r>
                <a:rPr lang="en-US" sz="1600" dirty="0"/>
                <a:t>”</a:t>
              </a:r>
            </a:p>
            <a:p>
              <a:pPr>
                <a:lnSpc>
                  <a:spcPct val="110000"/>
                </a:lnSpc>
                <a:buFont typeface="Wingdings" pitchFamily="2" charset="2"/>
                <a:buChar char="§"/>
              </a:pPr>
              <a:r>
                <a:rPr lang="en-US" sz="1600" dirty="0"/>
                <a:t> </a:t>
              </a:r>
              <a:r>
                <a:rPr lang="en-US" sz="1600" dirty="0" err="1">
                  <a:latin typeface="Tahoma" pitchFamily="34" charset="0"/>
                </a:rPr>
                <a:t>Số</a:t>
              </a:r>
              <a:r>
                <a:rPr lang="en-US" sz="1600" dirty="0">
                  <a:latin typeface="Tahoma" pitchFamily="34" charset="0"/>
                </a:rPr>
                <a:t> </a:t>
              </a:r>
              <a:r>
                <a:rPr lang="en-US" sz="1600" dirty="0" err="1">
                  <a:latin typeface="Tahoma" pitchFamily="34" charset="0"/>
                </a:rPr>
                <a:t>lượng</a:t>
              </a:r>
              <a:r>
                <a:rPr lang="en-US" sz="1600" dirty="0">
                  <a:latin typeface="Tahoma" pitchFamily="34" charset="0"/>
                </a:rPr>
                <a:t> </a:t>
              </a:r>
              <a:r>
                <a:rPr lang="en-US" sz="1600" dirty="0" err="1">
                  <a:latin typeface="Tahoma" pitchFamily="34" charset="0"/>
                </a:rPr>
                <a:t>tồn</a:t>
              </a:r>
              <a:r>
                <a:rPr lang="en-US" sz="1600" dirty="0">
                  <a:latin typeface="Tahoma" pitchFamily="34" charset="0"/>
                </a:rPr>
                <a:t> = </a:t>
              </a:r>
              <a:r>
                <a:rPr lang="en-US" sz="1600" dirty="0"/>
                <a:t>5</a:t>
              </a:r>
            </a:p>
            <a:p>
              <a:pPr>
                <a:lnSpc>
                  <a:spcPct val="110000"/>
                </a:lnSpc>
                <a:buFont typeface="Wingdings" pitchFamily="2" charset="2"/>
                <a:buChar char="§"/>
              </a:pPr>
              <a:r>
                <a:rPr lang="en-US" sz="1600" dirty="0"/>
                <a:t> </a:t>
              </a:r>
              <a:r>
                <a:rPr lang="en-US" sz="1600" dirty="0" err="1">
                  <a:latin typeface="Tahoma" pitchFamily="34" charset="0"/>
                </a:rPr>
                <a:t>Tổng</a:t>
              </a:r>
              <a:r>
                <a:rPr lang="en-US" sz="1600" dirty="0">
                  <a:latin typeface="Tahoma" pitchFamily="34" charset="0"/>
                </a:rPr>
                <a:t> </a:t>
              </a:r>
              <a:r>
                <a:rPr lang="en-US" sz="1600" dirty="0" err="1">
                  <a:latin typeface="Tahoma" pitchFamily="34" charset="0"/>
                </a:rPr>
                <a:t>giá</a:t>
              </a:r>
              <a:r>
                <a:rPr lang="en-US" sz="1600" dirty="0">
                  <a:latin typeface="Tahoma" pitchFamily="34" charset="0"/>
                </a:rPr>
                <a:t> </a:t>
              </a:r>
              <a:r>
                <a:rPr lang="en-US" sz="1600" dirty="0" err="1">
                  <a:latin typeface="Tahoma" pitchFamily="34" charset="0"/>
                </a:rPr>
                <a:t>trị</a:t>
              </a:r>
              <a:r>
                <a:rPr lang="en-US" sz="1600" dirty="0">
                  <a:latin typeface="Tahoma" pitchFamily="34" charset="0"/>
                </a:rPr>
                <a:t> </a:t>
              </a:r>
              <a:r>
                <a:rPr lang="en-US" sz="1600" dirty="0" err="1">
                  <a:latin typeface="Tahoma" pitchFamily="34" charset="0"/>
                </a:rPr>
                <a:t>bán</a:t>
              </a:r>
              <a:r>
                <a:rPr lang="en-US" sz="1600" dirty="0">
                  <a:latin typeface="Tahoma" pitchFamily="34" charset="0"/>
                </a:rPr>
                <a:t> = </a:t>
              </a:r>
              <a:r>
                <a:rPr lang="en-US" sz="1600" dirty="0"/>
                <a:t>60,000</a:t>
              </a:r>
            </a:p>
            <a:p>
              <a:pPr>
                <a:lnSpc>
                  <a:spcPct val="110000"/>
                </a:lnSpc>
                <a:buFont typeface="Wingdings" pitchFamily="2" charset="2"/>
                <a:buChar char="§"/>
              </a:pPr>
              <a:r>
                <a:rPr lang="en-US" sz="1600" dirty="0"/>
                <a:t> </a:t>
              </a:r>
              <a:r>
                <a:rPr lang="en-US" sz="1600" dirty="0" err="1">
                  <a:latin typeface="Tahoma" pitchFamily="34" charset="0"/>
                </a:rPr>
                <a:t>Tổng</a:t>
              </a:r>
              <a:r>
                <a:rPr lang="en-US" sz="1600" dirty="0">
                  <a:latin typeface="Tahoma" pitchFamily="34" charset="0"/>
                </a:rPr>
                <a:t> </a:t>
              </a:r>
              <a:r>
                <a:rPr lang="en-US" sz="1600" dirty="0" err="1">
                  <a:latin typeface="Tahoma" pitchFamily="34" charset="0"/>
                </a:rPr>
                <a:t>giá</a:t>
              </a:r>
              <a:r>
                <a:rPr lang="en-US" sz="1600" dirty="0">
                  <a:latin typeface="Tahoma" pitchFamily="34" charset="0"/>
                </a:rPr>
                <a:t> </a:t>
              </a:r>
              <a:r>
                <a:rPr lang="en-US" sz="1600" dirty="0" err="1">
                  <a:latin typeface="Tahoma" pitchFamily="34" charset="0"/>
                </a:rPr>
                <a:t>trị</a:t>
              </a:r>
              <a:r>
                <a:rPr lang="en-US" sz="1600" dirty="0">
                  <a:latin typeface="Tahoma" pitchFamily="34" charset="0"/>
                </a:rPr>
                <a:t> </a:t>
              </a:r>
              <a:r>
                <a:rPr lang="en-US" sz="1600" dirty="0" err="1">
                  <a:latin typeface="Tahoma" pitchFamily="34" charset="0"/>
                </a:rPr>
                <a:t>mua</a:t>
              </a:r>
              <a:r>
                <a:rPr lang="en-US" sz="1600" dirty="0">
                  <a:latin typeface="Tahoma" pitchFamily="34" charset="0"/>
                </a:rPr>
                <a:t> = </a:t>
              </a:r>
              <a:r>
                <a:rPr lang="en-US" sz="1600" dirty="0"/>
                <a:t>45,000</a:t>
              </a:r>
            </a:p>
          </p:txBody>
        </p:sp>
        <p:sp>
          <p:nvSpPr>
            <p:cNvPr id="39" name="Rectangle 38">
              <a:extLst>
                <a:ext uri="{FF2B5EF4-FFF2-40B4-BE49-F238E27FC236}">
                  <a16:creationId xmlns:a16="http://schemas.microsoft.com/office/drawing/2014/main" id="{ECD583D8-EAE7-88E2-4E27-27D9AD05CFAD}"/>
                </a:ext>
              </a:extLst>
            </p:cNvPr>
            <p:cNvSpPr>
              <a:spLocks noChangeArrowheads="1"/>
            </p:cNvSpPr>
            <p:nvPr/>
          </p:nvSpPr>
          <p:spPr bwMode="auto">
            <a:xfrm>
              <a:off x="3936" y="1104"/>
              <a:ext cx="912" cy="240"/>
            </a:xfrm>
            <a:prstGeom prst="rect">
              <a:avLst/>
            </a:prstGeom>
            <a:solidFill>
              <a:srgbClr val="FFFF99"/>
            </a:solidFill>
            <a:ln w="9525">
              <a:solidFill>
                <a:schemeClr val="tx1"/>
              </a:solidFill>
              <a:miter lim="800000"/>
              <a:headEnd/>
              <a:tailEnd/>
            </a:ln>
          </p:spPr>
          <p:txBody>
            <a:bodyPr wrap="none" anchor="ctr"/>
            <a:lstStyle/>
            <a:p>
              <a:pPr>
                <a:lnSpc>
                  <a:spcPct val="110000"/>
                </a:lnSpc>
                <a:buFont typeface="Wingdings" pitchFamily="2" charset="2"/>
                <a:buNone/>
              </a:pPr>
              <a:r>
                <a:rPr lang="en-US" dirty="0"/>
                <a:t> </a:t>
              </a:r>
              <a:r>
                <a:rPr lang="en-US" b="1" dirty="0" err="1">
                  <a:solidFill>
                    <a:srgbClr val="CC3300"/>
                  </a:solidFill>
                </a:rPr>
                <a:t>Đối</a:t>
              </a:r>
              <a:r>
                <a:rPr lang="en-US" b="1" dirty="0">
                  <a:solidFill>
                    <a:srgbClr val="CC3300"/>
                  </a:solidFill>
                </a:rPr>
                <a:t> </a:t>
              </a:r>
              <a:r>
                <a:rPr lang="en-US" b="1" dirty="0" err="1">
                  <a:solidFill>
                    <a:srgbClr val="CC3300"/>
                  </a:solidFill>
                </a:rPr>
                <a:t>tượng</a:t>
              </a:r>
              <a:r>
                <a:rPr lang="en-US" b="1" dirty="0">
                  <a:solidFill>
                    <a:srgbClr val="CC3300"/>
                  </a:solidFill>
                </a:rPr>
                <a:t> 001</a:t>
              </a:r>
            </a:p>
          </p:txBody>
        </p:sp>
      </p:grpSp>
      <p:grpSp>
        <p:nvGrpSpPr>
          <p:cNvPr id="40" name="Group 12">
            <a:extLst>
              <a:ext uri="{FF2B5EF4-FFF2-40B4-BE49-F238E27FC236}">
                <a16:creationId xmlns:a16="http://schemas.microsoft.com/office/drawing/2014/main" id="{3F2B29D0-A3D5-26EE-76D8-7EB7A71CFE9A}"/>
              </a:ext>
            </a:extLst>
          </p:cNvPr>
          <p:cNvGrpSpPr>
            <a:grpSpLocks/>
          </p:cNvGrpSpPr>
          <p:nvPr/>
        </p:nvGrpSpPr>
        <p:grpSpPr bwMode="auto">
          <a:xfrm>
            <a:off x="7348715" y="4383313"/>
            <a:ext cx="3105021" cy="2286000"/>
            <a:chOff x="3936" y="1104"/>
            <a:chExt cx="912" cy="1440"/>
          </a:xfrm>
        </p:grpSpPr>
        <p:sp>
          <p:nvSpPr>
            <p:cNvPr id="41" name="Rectangle 13">
              <a:extLst>
                <a:ext uri="{FF2B5EF4-FFF2-40B4-BE49-F238E27FC236}">
                  <a16:creationId xmlns:a16="http://schemas.microsoft.com/office/drawing/2014/main" id="{F12CE710-B024-7729-4F23-CB8D75EA5B79}"/>
                </a:ext>
              </a:extLst>
            </p:cNvPr>
            <p:cNvSpPr>
              <a:spLocks noChangeArrowheads="1"/>
            </p:cNvSpPr>
            <p:nvPr/>
          </p:nvSpPr>
          <p:spPr bwMode="auto">
            <a:xfrm>
              <a:off x="3936" y="1344"/>
              <a:ext cx="912" cy="1200"/>
            </a:xfrm>
            <a:prstGeom prst="rect">
              <a:avLst/>
            </a:prstGeom>
            <a:solidFill>
              <a:srgbClr val="FFFF99"/>
            </a:solidFill>
            <a:ln w="9525">
              <a:solidFill>
                <a:schemeClr val="tx1"/>
              </a:solidFill>
              <a:miter lim="800000"/>
              <a:headEnd/>
              <a:tailEnd/>
            </a:ln>
          </p:spPr>
          <p:txBody>
            <a:bodyPr wrap="none" anchor="ctr"/>
            <a:lstStyle/>
            <a:p>
              <a:pPr>
                <a:lnSpc>
                  <a:spcPct val="110000"/>
                </a:lnSpc>
                <a:buFont typeface="Wingdings" pitchFamily="2" charset="2"/>
                <a:buChar char="§"/>
              </a:pPr>
              <a:r>
                <a:rPr lang="en-US" sz="1600" dirty="0"/>
                <a:t> </a:t>
              </a:r>
              <a:r>
                <a:rPr lang="en-US" sz="1600" dirty="0" err="1">
                  <a:latin typeface="Tahoma" pitchFamily="34" charset="0"/>
                </a:rPr>
                <a:t>Mã</a:t>
              </a:r>
              <a:r>
                <a:rPr lang="en-US" sz="1600" dirty="0">
                  <a:latin typeface="Tahoma" pitchFamily="34" charset="0"/>
                </a:rPr>
                <a:t> </a:t>
              </a:r>
              <a:r>
                <a:rPr lang="en-US" sz="1600" dirty="0" err="1">
                  <a:latin typeface="Tahoma" pitchFamily="34" charset="0"/>
                </a:rPr>
                <a:t>hàng</a:t>
              </a:r>
              <a:r>
                <a:rPr lang="en-US" sz="1600" dirty="0">
                  <a:latin typeface="Tahoma" pitchFamily="34" charset="0"/>
                </a:rPr>
                <a:t> </a:t>
              </a:r>
              <a:r>
                <a:rPr lang="en-US" sz="1600" dirty="0" err="1">
                  <a:latin typeface="Tahoma" pitchFamily="34" charset="0"/>
                </a:rPr>
                <a:t>hóa</a:t>
              </a:r>
              <a:r>
                <a:rPr lang="en-US" sz="1600" dirty="0">
                  <a:latin typeface="Tahoma" pitchFamily="34" charset="0"/>
                </a:rPr>
                <a:t> = “</a:t>
              </a:r>
              <a:r>
                <a:rPr lang="en-US" sz="1600" dirty="0"/>
                <a:t>A002”</a:t>
              </a:r>
            </a:p>
            <a:p>
              <a:pPr>
                <a:lnSpc>
                  <a:spcPct val="110000"/>
                </a:lnSpc>
                <a:buFont typeface="Wingdings" pitchFamily="2" charset="2"/>
                <a:buChar char="§"/>
              </a:pPr>
              <a:r>
                <a:rPr lang="en-US" sz="1600" dirty="0"/>
                <a:t> </a:t>
              </a:r>
              <a:r>
                <a:rPr lang="en-US" sz="1600" dirty="0" err="1">
                  <a:latin typeface="Tahoma" pitchFamily="34" charset="0"/>
                </a:rPr>
                <a:t>Tên</a:t>
              </a:r>
              <a:r>
                <a:rPr lang="en-US" sz="1600" dirty="0">
                  <a:latin typeface="Tahoma" pitchFamily="34" charset="0"/>
                </a:rPr>
                <a:t> </a:t>
              </a:r>
              <a:r>
                <a:rPr lang="en-US" sz="1600" dirty="0" err="1">
                  <a:latin typeface="Tahoma" pitchFamily="34" charset="0"/>
                </a:rPr>
                <a:t>hàng</a:t>
              </a:r>
              <a:r>
                <a:rPr lang="en-US" sz="1600" dirty="0">
                  <a:latin typeface="Tahoma" pitchFamily="34" charset="0"/>
                </a:rPr>
                <a:t> </a:t>
              </a:r>
              <a:r>
                <a:rPr lang="en-US" sz="1600" dirty="0" err="1">
                  <a:latin typeface="Tahoma" pitchFamily="34" charset="0"/>
                </a:rPr>
                <a:t>hóa</a:t>
              </a:r>
              <a:r>
                <a:rPr lang="en-US" sz="1600" dirty="0">
                  <a:latin typeface="Tahoma" pitchFamily="34" charset="0"/>
                </a:rPr>
                <a:t> = “</a:t>
              </a:r>
              <a:r>
                <a:rPr lang="en-US" sz="1600" dirty="0"/>
                <a:t>Xe </a:t>
              </a:r>
              <a:r>
                <a:rPr lang="en-US" sz="1600" dirty="0" err="1"/>
                <a:t>gắn</a:t>
              </a:r>
              <a:r>
                <a:rPr lang="en-US" sz="1600" dirty="0"/>
                <a:t> </a:t>
              </a:r>
              <a:r>
                <a:rPr lang="en-US" sz="1600" dirty="0" err="1"/>
                <a:t>máy</a:t>
              </a:r>
              <a:r>
                <a:rPr lang="en-US" sz="1600" dirty="0"/>
                <a:t>”</a:t>
              </a:r>
            </a:p>
            <a:p>
              <a:pPr>
                <a:lnSpc>
                  <a:spcPct val="110000"/>
                </a:lnSpc>
                <a:buFont typeface="Wingdings" pitchFamily="2" charset="2"/>
                <a:buChar char="§"/>
              </a:pPr>
              <a:r>
                <a:rPr lang="en-US" sz="1600" dirty="0"/>
                <a:t> </a:t>
              </a:r>
              <a:r>
                <a:rPr lang="en-US" sz="1600" dirty="0" err="1">
                  <a:latin typeface="Tahoma" pitchFamily="34" charset="0"/>
                </a:rPr>
                <a:t>Nhà</a:t>
              </a:r>
              <a:r>
                <a:rPr lang="en-US" sz="1600" dirty="0">
                  <a:latin typeface="Tahoma" pitchFamily="34" charset="0"/>
                </a:rPr>
                <a:t> </a:t>
              </a:r>
              <a:r>
                <a:rPr lang="en-US" sz="1600" dirty="0" err="1">
                  <a:latin typeface="Tahoma" pitchFamily="34" charset="0"/>
                </a:rPr>
                <a:t>sản</a:t>
              </a:r>
              <a:r>
                <a:rPr lang="en-US" sz="1600" dirty="0">
                  <a:latin typeface="Tahoma" pitchFamily="34" charset="0"/>
                </a:rPr>
                <a:t> </a:t>
              </a:r>
              <a:r>
                <a:rPr lang="en-US" sz="1600" dirty="0" err="1">
                  <a:latin typeface="Tahoma" pitchFamily="34" charset="0"/>
                </a:rPr>
                <a:t>xuất</a:t>
              </a:r>
              <a:r>
                <a:rPr lang="en-US" sz="1600" dirty="0">
                  <a:latin typeface="Tahoma" pitchFamily="34" charset="0"/>
                </a:rPr>
                <a:t> = “</a:t>
              </a:r>
              <a:r>
                <a:rPr lang="en-US" sz="1600" dirty="0"/>
                <a:t>Honda”</a:t>
              </a:r>
            </a:p>
            <a:p>
              <a:pPr>
                <a:lnSpc>
                  <a:spcPct val="110000"/>
                </a:lnSpc>
                <a:buFont typeface="Wingdings" pitchFamily="2" charset="2"/>
                <a:buChar char="§"/>
              </a:pPr>
              <a:r>
                <a:rPr lang="en-US" sz="1600" dirty="0"/>
                <a:t> </a:t>
              </a:r>
              <a:r>
                <a:rPr lang="en-US" sz="1600" dirty="0" err="1">
                  <a:latin typeface="Tahoma" pitchFamily="34" charset="0"/>
                </a:rPr>
                <a:t>Đơn</a:t>
              </a:r>
              <a:r>
                <a:rPr lang="en-US" sz="1600" dirty="0">
                  <a:latin typeface="Tahoma" pitchFamily="34" charset="0"/>
                </a:rPr>
                <a:t> </a:t>
              </a:r>
              <a:r>
                <a:rPr lang="en-US" sz="1600" dirty="0" err="1">
                  <a:latin typeface="Tahoma" pitchFamily="34" charset="0"/>
                </a:rPr>
                <a:t>vị</a:t>
              </a:r>
              <a:r>
                <a:rPr lang="en-US" sz="1600" dirty="0">
                  <a:latin typeface="Tahoma" pitchFamily="34" charset="0"/>
                </a:rPr>
                <a:t> </a:t>
              </a:r>
              <a:r>
                <a:rPr lang="en-US" sz="1600" dirty="0" err="1">
                  <a:latin typeface="Tahoma" pitchFamily="34" charset="0"/>
                </a:rPr>
                <a:t>tính</a:t>
              </a:r>
              <a:r>
                <a:rPr lang="en-US" sz="1600" dirty="0">
                  <a:latin typeface="Tahoma" pitchFamily="34" charset="0"/>
                </a:rPr>
                <a:t> = “</a:t>
              </a:r>
              <a:r>
                <a:rPr lang="en-US" sz="1600" dirty="0" err="1"/>
                <a:t>Chiếc</a:t>
              </a:r>
              <a:r>
                <a:rPr lang="en-US" sz="1600" dirty="0"/>
                <a:t>”</a:t>
              </a:r>
            </a:p>
            <a:p>
              <a:pPr>
                <a:lnSpc>
                  <a:spcPct val="110000"/>
                </a:lnSpc>
                <a:buFont typeface="Wingdings" pitchFamily="2" charset="2"/>
                <a:buChar char="§"/>
              </a:pPr>
              <a:r>
                <a:rPr lang="en-US" sz="1600" dirty="0"/>
                <a:t> </a:t>
              </a:r>
              <a:r>
                <a:rPr lang="en-US" sz="1600" dirty="0" err="1">
                  <a:latin typeface="Tahoma" pitchFamily="34" charset="0"/>
                </a:rPr>
                <a:t>Số</a:t>
              </a:r>
              <a:r>
                <a:rPr lang="en-US" sz="1600" dirty="0">
                  <a:latin typeface="Tahoma" pitchFamily="34" charset="0"/>
                </a:rPr>
                <a:t> </a:t>
              </a:r>
              <a:r>
                <a:rPr lang="en-US" sz="1600" dirty="0" err="1">
                  <a:latin typeface="Tahoma" pitchFamily="34" charset="0"/>
                </a:rPr>
                <a:t>lượng</a:t>
              </a:r>
              <a:r>
                <a:rPr lang="en-US" sz="1600" dirty="0">
                  <a:latin typeface="Tahoma" pitchFamily="34" charset="0"/>
                </a:rPr>
                <a:t> </a:t>
              </a:r>
              <a:r>
                <a:rPr lang="en-US" sz="1600" dirty="0" err="1">
                  <a:latin typeface="Tahoma" pitchFamily="34" charset="0"/>
                </a:rPr>
                <a:t>tồn</a:t>
              </a:r>
              <a:r>
                <a:rPr lang="en-US" sz="1600" dirty="0">
                  <a:latin typeface="Tahoma" pitchFamily="34" charset="0"/>
                </a:rPr>
                <a:t> = </a:t>
              </a:r>
              <a:r>
                <a:rPr lang="en-US" sz="1600" dirty="0"/>
                <a:t>2</a:t>
              </a:r>
            </a:p>
            <a:p>
              <a:pPr>
                <a:lnSpc>
                  <a:spcPct val="110000"/>
                </a:lnSpc>
                <a:buFont typeface="Wingdings" pitchFamily="2" charset="2"/>
                <a:buChar char="§"/>
              </a:pPr>
              <a:r>
                <a:rPr lang="en-US" sz="1600" dirty="0"/>
                <a:t> </a:t>
              </a:r>
              <a:r>
                <a:rPr lang="en-US" sz="1600" dirty="0" err="1">
                  <a:latin typeface="Tahoma" pitchFamily="34" charset="0"/>
                </a:rPr>
                <a:t>Tổng</a:t>
              </a:r>
              <a:r>
                <a:rPr lang="en-US" sz="1600" dirty="0">
                  <a:latin typeface="Tahoma" pitchFamily="34" charset="0"/>
                </a:rPr>
                <a:t> </a:t>
              </a:r>
              <a:r>
                <a:rPr lang="en-US" sz="1600" dirty="0" err="1">
                  <a:latin typeface="Tahoma" pitchFamily="34" charset="0"/>
                </a:rPr>
                <a:t>giá</a:t>
              </a:r>
              <a:r>
                <a:rPr lang="en-US" sz="1600" dirty="0">
                  <a:latin typeface="Tahoma" pitchFamily="34" charset="0"/>
                </a:rPr>
                <a:t> </a:t>
              </a:r>
              <a:r>
                <a:rPr lang="en-US" sz="1600" dirty="0" err="1">
                  <a:latin typeface="Tahoma" pitchFamily="34" charset="0"/>
                </a:rPr>
                <a:t>trị</a:t>
              </a:r>
              <a:r>
                <a:rPr lang="en-US" sz="1600" dirty="0">
                  <a:latin typeface="Tahoma" pitchFamily="34" charset="0"/>
                </a:rPr>
                <a:t> </a:t>
              </a:r>
              <a:r>
                <a:rPr lang="en-US" sz="1600" dirty="0" err="1">
                  <a:latin typeface="Tahoma" pitchFamily="34" charset="0"/>
                </a:rPr>
                <a:t>bán</a:t>
              </a:r>
              <a:r>
                <a:rPr lang="en-US" sz="1600" dirty="0">
                  <a:latin typeface="Tahoma" pitchFamily="34" charset="0"/>
                </a:rPr>
                <a:t> = </a:t>
              </a:r>
              <a:r>
                <a:rPr lang="en-US" sz="1600" dirty="0"/>
                <a:t>150,000</a:t>
              </a:r>
            </a:p>
            <a:p>
              <a:pPr>
                <a:lnSpc>
                  <a:spcPct val="110000"/>
                </a:lnSpc>
                <a:buFont typeface="Wingdings" pitchFamily="2" charset="2"/>
                <a:buChar char="§"/>
              </a:pPr>
              <a:r>
                <a:rPr lang="en-US" sz="1600" dirty="0"/>
                <a:t> </a:t>
              </a:r>
              <a:r>
                <a:rPr lang="en-US" sz="1600" dirty="0" err="1">
                  <a:latin typeface="Tahoma" pitchFamily="34" charset="0"/>
                </a:rPr>
                <a:t>Tổng</a:t>
              </a:r>
              <a:r>
                <a:rPr lang="en-US" sz="1600" dirty="0">
                  <a:latin typeface="Tahoma" pitchFamily="34" charset="0"/>
                </a:rPr>
                <a:t> </a:t>
              </a:r>
              <a:r>
                <a:rPr lang="en-US" sz="1600" dirty="0" err="1">
                  <a:latin typeface="Tahoma" pitchFamily="34" charset="0"/>
                </a:rPr>
                <a:t>giá</a:t>
              </a:r>
              <a:r>
                <a:rPr lang="en-US" sz="1600" dirty="0">
                  <a:latin typeface="Tahoma" pitchFamily="34" charset="0"/>
                </a:rPr>
                <a:t> </a:t>
              </a:r>
              <a:r>
                <a:rPr lang="en-US" sz="1600" dirty="0" err="1">
                  <a:latin typeface="Tahoma" pitchFamily="34" charset="0"/>
                </a:rPr>
                <a:t>trị</a:t>
              </a:r>
              <a:r>
                <a:rPr lang="en-US" sz="1600" dirty="0">
                  <a:latin typeface="Tahoma" pitchFamily="34" charset="0"/>
                </a:rPr>
                <a:t> </a:t>
              </a:r>
              <a:r>
                <a:rPr lang="en-US" sz="1600" dirty="0" err="1">
                  <a:latin typeface="Tahoma" pitchFamily="34" charset="0"/>
                </a:rPr>
                <a:t>mua</a:t>
              </a:r>
              <a:r>
                <a:rPr lang="en-US" sz="1600" dirty="0">
                  <a:latin typeface="Tahoma" pitchFamily="34" charset="0"/>
                </a:rPr>
                <a:t> = </a:t>
              </a:r>
              <a:r>
                <a:rPr lang="en-US" sz="1600" dirty="0"/>
                <a:t>125,000</a:t>
              </a:r>
            </a:p>
          </p:txBody>
        </p:sp>
        <p:sp>
          <p:nvSpPr>
            <p:cNvPr id="42" name="Rectangle 14">
              <a:extLst>
                <a:ext uri="{FF2B5EF4-FFF2-40B4-BE49-F238E27FC236}">
                  <a16:creationId xmlns:a16="http://schemas.microsoft.com/office/drawing/2014/main" id="{F29E996F-CC35-6585-6D79-727BABAC269C}"/>
                </a:ext>
              </a:extLst>
            </p:cNvPr>
            <p:cNvSpPr>
              <a:spLocks noChangeArrowheads="1"/>
            </p:cNvSpPr>
            <p:nvPr/>
          </p:nvSpPr>
          <p:spPr bwMode="auto">
            <a:xfrm>
              <a:off x="3936" y="1104"/>
              <a:ext cx="912" cy="240"/>
            </a:xfrm>
            <a:prstGeom prst="rect">
              <a:avLst/>
            </a:prstGeom>
            <a:solidFill>
              <a:srgbClr val="FFFF99"/>
            </a:solidFill>
            <a:ln w="9525">
              <a:solidFill>
                <a:schemeClr val="tx1"/>
              </a:solidFill>
              <a:miter lim="800000"/>
              <a:headEnd/>
              <a:tailEnd/>
            </a:ln>
          </p:spPr>
          <p:txBody>
            <a:bodyPr wrap="none" anchor="ctr"/>
            <a:lstStyle/>
            <a:p>
              <a:pPr>
                <a:lnSpc>
                  <a:spcPct val="110000"/>
                </a:lnSpc>
                <a:buFont typeface="Wingdings" pitchFamily="2" charset="2"/>
                <a:buNone/>
              </a:pPr>
              <a:r>
                <a:rPr lang="en-US" dirty="0"/>
                <a:t> </a:t>
              </a:r>
              <a:r>
                <a:rPr lang="en-US" b="1" dirty="0" err="1">
                  <a:solidFill>
                    <a:srgbClr val="CC3300"/>
                  </a:solidFill>
                </a:rPr>
                <a:t>Đối</a:t>
              </a:r>
              <a:r>
                <a:rPr lang="en-US" b="1" dirty="0">
                  <a:solidFill>
                    <a:srgbClr val="CC3300"/>
                  </a:solidFill>
                </a:rPr>
                <a:t> </a:t>
              </a:r>
              <a:r>
                <a:rPr lang="en-US" b="1" dirty="0" err="1">
                  <a:solidFill>
                    <a:srgbClr val="CC3300"/>
                  </a:solidFill>
                </a:rPr>
                <a:t>tượng</a:t>
              </a:r>
              <a:r>
                <a:rPr lang="en-US" b="1" dirty="0">
                  <a:solidFill>
                    <a:srgbClr val="CC3300"/>
                  </a:solidFill>
                </a:rPr>
                <a:t> 002</a:t>
              </a:r>
            </a:p>
          </p:txBody>
        </p:sp>
      </p:grpSp>
      <p:sp>
        <p:nvSpPr>
          <p:cNvPr id="43" name="Line 15">
            <a:extLst>
              <a:ext uri="{FF2B5EF4-FFF2-40B4-BE49-F238E27FC236}">
                <a16:creationId xmlns:a16="http://schemas.microsoft.com/office/drawing/2014/main" id="{3A84C90C-030C-1647-BBC2-5964EDBF79A9}"/>
              </a:ext>
            </a:extLst>
          </p:cNvPr>
          <p:cNvSpPr>
            <a:spLocks noChangeShapeType="1"/>
          </p:cNvSpPr>
          <p:nvPr/>
        </p:nvSpPr>
        <p:spPr bwMode="auto">
          <a:xfrm flipH="1">
            <a:off x="3995916" y="2630713"/>
            <a:ext cx="1016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44" name="Text Box 17">
            <a:extLst>
              <a:ext uri="{FF2B5EF4-FFF2-40B4-BE49-F238E27FC236}">
                <a16:creationId xmlns:a16="http://schemas.microsoft.com/office/drawing/2014/main" id="{8EBEC531-5302-2706-D2F7-1CDB1181F8BD}"/>
              </a:ext>
            </a:extLst>
          </p:cNvPr>
          <p:cNvSpPr txBox="1">
            <a:spLocks noChangeArrowheads="1"/>
          </p:cNvSpPr>
          <p:nvPr/>
        </p:nvSpPr>
        <p:spPr bwMode="auto">
          <a:xfrm>
            <a:off x="5113517" y="2275113"/>
            <a:ext cx="8675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b="1" dirty="0" err="1">
                <a:solidFill>
                  <a:srgbClr val="000099"/>
                </a:solidFill>
              </a:rPr>
              <a:t>tạo</a:t>
            </a:r>
            <a:r>
              <a:rPr lang="en-US" sz="1600" b="1" dirty="0">
                <a:solidFill>
                  <a:srgbClr val="000099"/>
                </a:solidFill>
              </a:rPr>
              <a:t> </a:t>
            </a:r>
            <a:r>
              <a:rPr lang="en-US" sz="1600" b="1" dirty="0" err="1">
                <a:solidFill>
                  <a:srgbClr val="000099"/>
                </a:solidFill>
              </a:rPr>
              <a:t>ra</a:t>
            </a:r>
            <a:endParaRPr lang="en-US" sz="1600" b="1" dirty="0">
              <a:solidFill>
                <a:srgbClr val="000099"/>
              </a:solidFill>
            </a:endParaRPr>
          </a:p>
        </p:txBody>
      </p:sp>
      <p:sp>
        <p:nvSpPr>
          <p:cNvPr id="45" name="Line 18">
            <a:extLst>
              <a:ext uri="{FF2B5EF4-FFF2-40B4-BE49-F238E27FC236}">
                <a16:creationId xmlns:a16="http://schemas.microsoft.com/office/drawing/2014/main" id="{1EFB0CC2-4F95-3CDF-3885-C0E7A1E91E23}"/>
              </a:ext>
            </a:extLst>
          </p:cNvPr>
          <p:cNvSpPr>
            <a:spLocks noChangeShapeType="1"/>
          </p:cNvSpPr>
          <p:nvPr/>
        </p:nvSpPr>
        <p:spPr bwMode="auto">
          <a:xfrm flipH="1" flipV="1">
            <a:off x="3995916" y="4192813"/>
            <a:ext cx="1117600" cy="952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46" name="Line 19">
            <a:extLst>
              <a:ext uri="{FF2B5EF4-FFF2-40B4-BE49-F238E27FC236}">
                <a16:creationId xmlns:a16="http://schemas.microsoft.com/office/drawing/2014/main" id="{59B99C9B-1E80-8729-99D1-44CC6CD1F0D1}"/>
              </a:ext>
            </a:extLst>
          </p:cNvPr>
          <p:cNvSpPr>
            <a:spLocks noChangeShapeType="1"/>
          </p:cNvSpPr>
          <p:nvPr/>
        </p:nvSpPr>
        <p:spPr bwMode="auto">
          <a:xfrm>
            <a:off x="5113516" y="5145313"/>
            <a:ext cx="2235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47" name="Line 16">
            <a:extLst>
              <a:ext uri="{FF2B5EF4-FFF2-40B4-BE49-F238E27FC236}">
                <a16:creationId xmlns:a16="http://schemas.microsoft.com/office/drawing/2014/main" id="{C1CB7A41-AF20-64AA-99EE-108A2445EF43}"/>
              </a:ext>
            </a:extLst>
          </p:cNvPr>
          <p:cNvSpPr>
            <a:spLocks noChangeShapeType="1"/>
          </p:cNvSpPr>
          <p:nvPr/>
        </p:nvSpPr>
        <p:spPr bwMode="auto">
          <a:xfrm>
            <a:off x="5011916" y="2630713"/>
            <a:ext cx="2336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2" name="Text Box 17">
            <a:extLst>
              <a:ext uri="{FF2B5EF4-FFF2-40B4-BE49-F238E27FC236}">
                <a16:creationId xmlns:a16="http://schemas.microsoft.com/office/drawing/2014/main" id="{404B1687-04D2-91B8-00C5-FD0E3DB0ECB5}"/>
              </a:ext>
            </a:extLst>
          </p:cNvPr>
          <p:cNvSpPr txBox="1">
            <a:spLocks noChangeArrowheads="1"/>
          </p:cNvSpPr>
          <p:nvPr/>
        </p:nvSpPr>
        <p:spPr bwMode="auto">
          <a:xfrm>
            <a:off x="5113517" y="4669063"/>
            <a:ext cx="8675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b="1" dirty="0" err="1">
                <a:solidFill>
                  <a:srgbClr val="000099"/>
                </a:solidFill>
              </a:rPr>
              <a:t>tạo</a:t>
            </a:r>
            <a:r>
              <a:rPr lang="en-US" sz="1600" b="1" dirty="0">
                <a:solidFill>
                  <a:srgbClr val="000099"/>
                </a:solidFill>
              </a:rPr>
              <a:t> </a:t>
            </a:r>
            <a:r>
              <a:rPr lang="en-US" sz="1600" b="1" dirty="0" err="1">
                <a:solidFill>
                  <a:srgbClr val="000099"/>
                </a:solidFill>
              </a:rPr>
              <a:t>ra</a:t>
            </a:r>
            <a:endParaRPr lang="en-US" sz="1600" b="1" dirty="0">
              <a:solidFill>
                <a:srgbClr val="000099"/>
              </a:solidFill>
            </a:endParaRPr>
          </a:p>
        </p:txBody>
      </p:sp>
    </p:spTree>
    <p:extLst>
      <p:ext uri="{BB962C8B-B14F-4D97-AF65-F5344CB8AC3E}">
        <p14:creationId xmlns:p14="http://schemas.microsoft.com/office/powerpoint/2010/main" val="402443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Ví dụ 1: Xác định các lớp đối tượng có thể trong mô tả sau:</a:t>
            </a:r>
          </a:p>
          <a:p>
            <a:pPr marL="0" indent="0">
              <a:buNone/>
            </a:pPr>
            <a:endParaRPr lang="en-US"/>
          </a:p>
          <a:p>
            <a:pPr marL="0" indent="0">
              <a:buNone/>
            </a:pPr>
            <a:r>
              <a:rPr lang="en-US"/>
              <a:t>The user must be allowed to specify each product by its primary characteristics, including its name and product number. If the bar code does not match the product, then an error should be generated to the message window and entered into the error log. The summary report of all transactions must be structured as specified in section 7.A. </a:t>
            </a:r>
          </a:p>
        </p:txBody>
      </p:sp>
      <p:sp>
        <p:nvSpPr>
          <p:cNvPr id="3" name="Title 2"/>
          <p:cNvSpPr>
            <a:spLocks noGrp="1"/>
          </p:cNvSpPr>
          <p:nvPr>
            <p:ph type="title"/>
          </p:nvPr>
        </p:nvSpPr>
        <p:spPr>
          <a:xfrm>
            <a:off x="1320800" y="457200"/>
            <a:ext cx="10363200" cy="1143000"/>
          </a:xfrm>
        </p:spPr>
        <p:txBody>
          <a:bodyPr/>
          <a:lstStyle/>
          <a:p>
            <a:r>
              <a:rPr lang="en-US"/>
              <a:t>1.2. Lập trình hướng đối tượng </a:t>
            </a:r>
            <a:br>
              <a:rPr lang="en-US"/>
            </a:br>
            <a:r>
              <a:rPr lang="en-US"/>
              <a:t>Xác định lớp đối tượng</a:t>
            </a: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678600" y="3300390"/>
              <a:ext cx="10305360" cy="1598760"/>
            </p14:xfrm>
          </p:contentPart>
        </mc:Choice>
        <mc:Fallback xmlns="">
          <p:pic>
            <p:nvPicPr>
              <p:cNvPr id="4" name="Ink 3"/>
              <p:cNvPicPr/>
              <p:nvPr/>
            </p:nvPicPr>
            <p:blipFill>
              <a:blip r:embed="rId4"/>
              <a:stretch>
                <a:fillRect/>
              </a:stretch>
            </p:blipFill>
            <p:spPr>
              <a:xfrm>
                <a:off x="669240" y="3291030"/>
                <a:ext cx="10324080" cy="1617480"/>
              </a:xfrm>
              <a:prstGeom prst="rect">
                <a:avLst/>
              </a:prstGeom>
            </p:spPr>
          </p:pic>
        </mc:Fallback>
      </mc:AlternateContent>
    </p:spTree>
    <p:extLst>
      <p:ext uri="{BB962C8B-B14F-4D97-AF65-F5344CB8AC3E}">
        <p14:creationId xmlns:p14="http://schemas.microsoft.com/office/powerpoint/2010/main" val="29034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Ví dụ 2: Xác định các lớp đối tượng có thể trong mô tả sau:</a:t>
            </a:r>
          </a:p>
          <a:p>
            <a:endParaRPr lang="en-US"/>
          </a:p>
        </p:txBody>
      </p:sp>
      <p:sp>
        <p:nvSpPr>
          <p:cNvPr id="3" name="Title 2"/>
          <p:cNvSpPr>
            <a:spLocks noGrp="1"/>
          </p:cNvSpPr>
          <p:nvPr>
            <p:ph type="title"/>
          </p:nvPr>
        </p:nvSpPr>
        <p:spPr>
          <a:xfrm>
            <a:off x="1320800" y="457200"/>
            <a:ext cx="10363200" cy="1143000"/>
          </a:xfrm>
        </p:spPr>
        <p:txBody>
          <a:bodyPr/>
          <a:lstStyle/>
          <a:p>
            <a:r>
              <a:rPr lang="en-US"/>
              <a:t>1.2. Lập trình hướng đối tượng </a:t>
            </a:r>
            <a:br>
              <a:rPr lang="en-US"/>
            </a:br>
            <a:r>
              <a:rPr lang="en-US"/>
              <a:t>Xác định lớp đối tượng</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7139" y="2466926"/>
            <a:ext cx="3795711" cy="4352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149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38130272"/>
              </p:ext>
            </p:extLst>
          </p:nvPr>
        </p:nvGraphicFramePr>
        <p:xfrm>
          <a:off x="609600" y="1905000"/>
          <a:ext cx="10972800" cy="3581400"/>
        </p:xfrm>
        <a:graphic>
          <a:graphicData uri="http://schemas.openxmlformats.org/drawingml/2006/table">
            <a:tbl>
              <a:tblPr firstRow="1" bandRow="1">
                <a:tableStyleId>{21E4AEA4-8DFA-4A89-87EB-49C32662AFE0}</a:tableStyleId>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70840">
                <a:tc>
                  <a:txBody>
                    <a:bodyPr/>
                    <a:lstStyle/>
                    <a:p>
                      <a:pPr algn="ctr"/>
                      <a:r>
                        <a:rPr lang="en-US" sz="2400"/>
                        <a:t>PP truyền</a:t>
                      </a:r>
                      <a:r>
                        <a:rPr lang="en-US" sz="2400" baseline="0"/>
                        <a:t> thống</a:t>
                      </a:r>
                      <a:endParaRPr lang="en-US" sz="2400"/>
                    </a:p>
                  </a:txBody>
                  <a:tcPr/>
                </a:tc>
                <a:tc>
                  <a:txBody>
                    <a:bodyPr/>
                    <a:lstStyle/>
                    <a:p>
                      <a:pPr algn="ctr"/>
                      <a:r>
                        <a:rPr lang="en-US" sz="2400"/>
                        <a:t>PP hướng</a:t>
                      </a:r>
                      <a:r>
                        <a:rPr lang="en-US" sz="2400" baseline="0"/>
                        <a:t> đối tượng</a:t>
                      </a:r>
                      <a:endParaRPr lang="en-US" sz="2400"/>
                    </a:p>
                  </a:txBody>
                  <a:tcPr/>
                </a:tc>
                <a:extLst>
                  <a:ext uri="{0D108BD9-81ED-4DB2-BD59-A6C34878D82A}">
                    <a16:rowId xmlns:a16="http://schemas.microsoft.com/office/drawing/2014/main" val="10000"/>
                  </a:ext>
                </a:extLst>
              </a:tr>
              <a:tr h="1085850">
                <a:tc>
                  <a:txBody>
                    <a:bodyPr/>
                    <a:lstStyle/>
                    <a:p>
                      <a:pPr marL="177800" indent="0"/>
                      <a:r>
                        <a:rPr lang="vi-VN" sz="2400"/>
                        <a:t>Đi từ tổng quan rồi chia nhỏ thành các bài toán con, cụ thể hơn</a:t>
                      </a:r>
                      <a:endParaRPr lang="en-US" sz="2400"/>
                    </a:p>
                  </a:txBody>
                  <a:tcPr anchor="ctr"/>
                </a:tc>
                <a:tc>
                  <a:txBody>
                    <a:bodyPr/>
                    <a:lstStyle/>
                    <a:p>
                      <a:pPr marL="177800" marR="0" indent="0" algn="l" defTabSz="914400" rtl="0" eaLnBrk="1" fontAlgn="auto" latinLnBrk="0" hangingPunct="1">
                        <a:lnSpc>
                          <a:spcPct val="100000"/>
                        </a:lnSpc>
                        <a:spcBef>
                          <a:spcPts val="0"/>
                        </a:spcBef>
                        <a:spcAft>
                          <a:spcPts val="0"/>
                        </a:spcAft>
                        <a:buClrTx/>
                        <a:buSzTx/>
                        <a:buFontTx/>
                        <a:buNone/>
                        <a:tabLst/>
                        <a:defRPr/>
                      </a:pPr>
                      <a:r>
                        <a:rPr lang="vi-VN" sz="2400"/>
                        <a:t>Đi từ chi tiết đến trừu tượng hóa ở mức cao</a:t>
                      </a:r>
                    </a:p>
                  </a:txBody>
                  <a:tcPr anchor="ctr"/>
                </a:tc>
                <a:extLst>
                  <a:ext uri="{0D108BD9-81ED-4DB2-BD59-A6C34878D82A}">
                    <a16:rowId xmlns:a16="http://schemas.microsoft.com/office/drawing/2014/main" val="10001"/>
                  </a:ext>
                </a:extLst>
              </a:tr>
              <a:tr h="1047750">
                <a:tc>
                  <a:txBody>
                    <a:bodyPr/>
                    <a:lstStyle/>
                    <a:p>
                      <a:pPr marL="177800" indent="0"/>
                      <a:r>
                        <a:rPr lang="en-US" sz="2400" baseline="0"/>
                        <a:t>Phải tạo r</a:t>
                      </a:r>
                      <a:r>
                        <a:rPr lang="vi-VN" sz="2400"/>
                        <a:t>àng buộc giữa dữ liệu và </a:t>
                      </a:r>
                      <a:r>
                        <a:rPr lang="en-US" sz="2400"/>
                        <a:t>hành</a:t>
                      </a:r>
                      <a:r>
                        <a:rPr lang="en-US" sz="2400" baseline="0"/>
                        <a:t> động</a:t>
                      </a:r>
                      <a:endParaRPr lang="en-US" sz="2400"/>
                    </a:p>
                  </a:txBody>
                  <a:tcPr anchor="ctr"/>
                </a:tc>
                <a:tc>
                  <a:txBody>
                    <a:bodyPr/>
                    <a:lstStyle/>
                    <a:p>
                      <a:pPr marL="177800" indent="0"/>
                      <a:r>
                        <a:rPr lang="vi-VN" sz="2400"/>
                        <a:t>Dữ liệu </a:t>
                      </a:r>
                      <a:r>
                        <a:rPr lang="en-US" sz="2400"/>
                        <a:t>tự</a:t>
                      </a:r>
                      <a:r>
                        <a:rPr lang="en-US" sz="2400" baseline="0"/>
                        <a:t> liên kết với hành động</a:t>
                      </a:r>
                      <a:endParaRPr lang="en-US" sz="2400"/>
                    </a:p>
                  </a:txBody>
                  <a:tcPr anchor="ctr"/>
                </a:tc>
                <a:extLst>
                  <a:ext uri="{0D108BD9-81ED-4DB2-BD59-A6C34878D82A}">
                    <a16:rowId xmlns:a16="http://schemas.microsoft.com/office/drawing/2014/main" val="10002"/>
                  </a:ext>
                </a:extLst>
              </a:tr>
              <a:tr h="990600">
                <a:tc>
                  <a:txBody>
                    <a:bodyPr/>
                    <a:lstStyle/>
                    <a:p>
                      <a:pPr marL="177800" indent="0"/>
                      <a:r>
                        <a:rPr lang="en-US" sz="2400"/>
                        <a:t>Khó</a:t>
                      </a:r>
                      <a:r>
                        <a:rPr lang="en-US" sz="2400" baseline="0"/>
                        <a:t> sử dụng lại mã nguồn</a:t>
                      </a:r>
                      <a:endParaRPr lang="en-US" sz="2400"/>
                    </a:p>
                  </a:txBody>
                  <a:tcPr anchor="ctr"/>
                </a:tc>
                <a:tc>
                  <a:txBody>
                    <a:bodyPr/>
                    <a:lstStyle/>
                    <a:p>
                      <a:pPr marL="177800" indent="0"/>
                      <a:r>
                        <a:rPr lang="en-US" sz="2400"/>
                        <a:t>Dễ</a:t>
                      </a:r>
                      <a:r>
                        <a:rPr lang="en-US" sz="2400" baseline="0"/>
                        <a:t> dàng s</a:t>
                      </a:r>
                      <a:r>
                        <a:rPr lang="vi-VN" sz="2400"/>
                        <a:t>ử dụng lại mã nguồn</a:t>
                      </a:r>
                      <a:endParaRPr lang="en-US" sz="2400"/>
                    </a:p>
                  </a:txBody>
                  <a:tcPr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a:xfrm>
            <a:off x="1320800" y="457200"/>
            <a:ext cx="10363200" cy="1143000"/>
          </a:xfrm>
        </p:spPr>
        <p:txBody>
          <a:bodyPr/>
          <a:lstStyle/>
          <a:p>
            <a:r>
              <a:rPr lang="en-US"/>
              <a:t>1.3. So sánh các cách tiếp cận lập trình</a:t>
            </a:r>
            <a:endParaRPr lang="en-US" dirty="0"/>
          </a:p>
        </p:txBody>
      </p:sp>
    </p:spTree>
    <p:extLst>
      <p:ext uri="{BB962C8B-B14F-4D97-AF65-F5344CB8AC3E}">
        <p14:creationId xmlns:p14="http://schemas.microsoft.com/office/powerpoint/2010/main" val="221920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a:t>Trừu tượng (Abtraction)</a:t>
            </a:r>
          </a:p>
          <a:p>
            <a:r>
              <a:rPr lang="vi-VN"/>
              <a:t>Đóng gói</a:t>
            </a:r>
            <a:r>
              <a:rPr lang="en-US"/>
              <a:t> </a:t>
            </a:r>
            <a:r>
              <a:rPr lang="vi-VN"/>
              <a:t>(Encapsulation)</a:t>
            </a:r>
          </a:p>
          <a:p>
            <a:r>
              <a:rPr lang="vi-VN"/>
              <a:t>Thừa kế (Inheritance)</a:t>
            </a:r>
          </a:p>
          <a:p>
            <a:r>
              <a:rPr lang="vi-VN"/>
              <a:t>Đa hình (Polymophism)</a:t>
            </a:r>
            <a:endParaRPr lang="en-US"/>
          </a:p>
        </p:txBody>
      </p:sp>
      <p:sp>
        <p:nvSpPr>
          <p:cNvPr id="2" name="Title 1"/>
          <p:cNvSpPr>
            <a:spLocks noGrp="1"/>
          </p:cNvSpPr>
          <p:nvPr>
            <p:ph type="title"/>
          </p:nvPr>
        </p:nvSpPr>
        <p:spPr>
          <a:xfrm>
            <a:off x="1320800" y="457200"/>
            <a:ext cx="10363200" cy="1143000"/>
          </a:xfrm>
        </p:spPr>
        <p:txBody>
          <a:bodyPr/>
          <a:lstStyle/>
          <a:p>
            <a:r>
              <a:rPr lang="en-US"/>
              <a:t>1.4. </a:t>
            </a:r>
            <a:r>
              <a:rPr lang="vi-VN"/>
              <a:t>Đặc trưng</a:t>
            </a:r>
            <a:r>
              <a:rPr lang="en-US"/>
              <a:t> của lập trình hướng đối tượng</a:t>
            </a:r>
            <a:endParaRPr lang="en-US" dirty="0"/>
          </a:p>
        </p:txBody>
      </p:sp>
    </p:spTree>
    <p:extLst>
      <p:ext uri="{BB962C8B-B14F-4D97-AF65-F5344CB8AC3E}">
        <p14:creationId xmlns:p14="http://schemas.microsoft.com/office/powerpoint/2010/main" val="138073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a:t>Tính trừu tượng </a:t>
            </a:r>
            <a:r>
              <a:rPr lang="en-US"/>
              <a:t>cho phép bỏ qua </a:t>
            </a:r>
            <a:r>
              <a:rPr lang="vi-VN"/>
              <a:t>các chi tiết </a:t>
            </a:r>
            <a:r>
              <a:rPr lang="en-US"/>
              <a:t>không cần thiết </a:t>
            </a:r>
            <a:r>
              <a:rPr lang="vi-VN"/>
              <a:t>và chỉ </a:t>
            </a:r>
            <a:r>
              <a:rPr lang="en-US"/>
              <a:t>đưa ra </a:t>
            </a:r>
            <a:r>
              <a:rPr lang="vi-VN"/>
              <a:t>các thuộc tính và phương thức cần thiết của đối tượng</a:t>
            </a:r>
            <a:endParaRPr lang="en-US"/>
          </a:p>
          <a:p>
            <a:r>
              <a:rPr lang="en-US"/>
              <a:t>Ví dụ: Chọn những thông tin cần thiết từ các thông tin thu thập </a:t>
            </a:r>
            <a:r>
              <a:rPr lang="vi-VN"/>
              <a:t>đượ</a:t>
            </a:r>
            <a:r>
              <a:rPr lang="en-US"/>
              <a:t>c về khách hàng để xây dựng ứng dụng cho ngân hàng</a:t>
            </a:r>
          </a:p>
          <a:p>
            <a:endParaRPr lang="en-US"/>
          </a:p>
        </p:txBody>
      </p:sp>
      <p:sp>
        <p:nvSpPr>
          <p:cNvPr id="3" name="Title 2"/>
          <p:cNvSpPr>
            <a:spLocks noGrp="1"/>
          </p:cNvSpPr>
          <p:nvPr>
            <p:ph type="title"/>
          </p:nvPr>
        </p:nvSpPr>
        <p:spPr>
          <a:xfrm>
            <a:off x="1320800" y="457200"/>
            <a:ext cx="10363200" cy="1143000"/>
          </a:xfrm>
        </p:spPr>
        <p:txBody>
          <a:bodyPr/>
          <a:lstStyle/>
          <a:p>
            <a:r>
              <a:rPr lang="en-US"/>
              <a:t>1.4. </a:t>
            </a:r>
            <a:r>
              <a:rPr lang="vi-VN"/>
              <a:t>Đặc trưng</a:t>
            </a:r>
            <a:r>
              <a:rPr lang="en-US"/>
              <a:t> của LT HĐT</a:t>
            </a:r>
            <a:br>
              <a:rPr lang="en-US"/>
            </a:br>
            <a:r>
              <a:rPr lang="en-US"/>
              <a:t>Tính trừu tượng [1]</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7587" y="3783000"/>
            <a:ext cx="238125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4104205" y="3783000"/>
            <a:ext cx="2528013" cy="130492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Lucida Console" pitchFamily="49" charset="0"/>
            </a:endParaRPr>
          </a:p>
        </p:txBody>
      </p:sp>
    </p:spTree>
    <p:extLst>
      <p:ext uri="{BB962C8B-B14F-4D97-AF65-F5344CB8AC3E}">
        <p14:creationId xmlns:p14="http://schemas.microsoft.com/office/powerpoint/2010/main" val="137085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i="1"/>
              <a:t>Trừu tượng </a:t>
            </a:r>
            <a:r>
              <a:rPr lang="vi-VN"/>
              <a:t>tức là chung chung, không </a:t>
            </a:r>
            <a:r>
              <a:rPr lang="en-US"/>
              <a:t>có thực</a:t>
            </a:r>
            <a:r>
              <a:rPr lang="vi-VN"/>
              <a:t>. Đặc tính này được thể hiện trong </a:t>
            </a:r>
            <a:r>
              <a:rPr lang="en-US"/>
              <a:t>khái niệm </a:t>
            </a:r>
            <a:r>
              <a:rPr lang="vi-VN" b="1"/>
              <a:t>lớp trừu tượng </a:t>
            </a:r>
            <a:r>
              <a:rPr lang="vi-VN"/>
              <a:t>(abstract class)</a:t>
            </a:r>
            <a:r>
              <a:rPr lang="en-US"/>
              <a:t> và </a:t>
            </a:r>
            <a:r>
              <a:rPr lang="en-US" b="1"/>
              <a:t>giao diện </a:t>
            </a:r>
            <a:r>
              <a:rPr lang="en-US"/>
              <a:t>(interface)</a:t>
            </a:r>
          </a:p>
          <a:p>
            <a:r>
              <a:rPr lang="en-US"/>
              <a:t>Ví dụ:</a:t>
            </a:r>
          </a:p>
          <a:p>
            <a:endParaRPr lang="en-US"/>
          </a:p>
          <a:p>
            <a:endParaRPr lang="en-US"/>
          </a:p>
        </p:txBody>
      </p:sp>
      <p:sp>
        <p:nvSpPr>
          <p:cNvPr id="3" name="Title 2"/>
          <p:cNvSpPr>
            <a:spLocks noGrp="1"/>
          </p:cNvSpPr>
          <p:nvPr>
            <p:ph type="title"/>
          </p:nvPr>
        </p:nvSpPr>
        <p:spPr>
          <a:xfrm>
            <a:off x="1320800" y="457200"/>
            <a:ext cx="10363200" cy="1143000"/>
          </a:xfrm>
        </p:spPr>
        <p:txBody>
          <a:bodyPr/>
          <a:lstStyle/>
          <a:p>
            <a:r>
              <a:rPr lang="en-US"/>
              <a:t>1.4. </a:t>
            </a:r>
            <a:r>
              <a:rPr lang="vi-VN"/>
              <a:t>Đặc trưng</a:t>
            </a:r>
            <a:r>
              <a:rPr lang="en-US"/>
              <a:t> của LT HĐT</a:t>
            </a:r>
            <a:br>
              <a:rPr lang="en-US"/>
            </a:br>
            <a:r>
              <a:rPr lang="en-US"/>
              <a:t>Tính trừu tượng [2]</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299" y="3152047"/>
            <a:ext cx="6776328" cy="3324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271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i="1"/>
              <a:t>Che dấu cài đặt chi tiết bên trong</a:t>
            </a:r>
            <a:r>
              <a:rPr lang="en-US" i="1"/>
              <a:t>:</a:t>
            </a:r>
            <a:r>
              <a:rPr lang="vi-VN" i="1"/>
              <a:t> </a:t>
            </a:r>
            <a:r>
              <a:rPr lang="en-US"/>
              <a:t>chỉ cần biết nó </a:t>
            </a:r>
            <a:r>
              <a:rPr lang="vi-VN" i="1"/>
              <a:t>làm đượ</a:t>
            </a:r>
            <a:r>
              <a:rPr lang="en-US" i="1"/>
              <a:t>c gì </a:t>
            </a:r>
            <a:r>
              <a:rPr lang="vi-VN"/>
              <a:t>mà không</a:t>
            </a:r>
            <a:r>
              <a:rPr lang="en-US"/>
              <a:t> cần</a:t>
            </a:r>
            <a:r>
              <a:rPr lang="vi-VN"/>
              <a:t> biết </a:t>
            </a:r>
            <a:r>
              <a:rPr lang="en-US"/>
              <a:t>bên trong nó </a:t>
            </a:r>
            <a:r>
              <a:rPr lang="vi-VN" i="1"/>
              <a:t>làm </a:t>
            </a:r>
            <a:r>
              <a:rPr lang="en-US" i="1"/>
              <a:t>như </a:t>
            </a:r>
            <a:r>
              <a:rPr lang="vi-VN" i="1"/>
              <a:t>thế nào</a:t>
            </a:r>
            <a:endParaRPr lang="en-US" i="1"/>
          </a:p>
          <a:p>
            <a:r>
              <a:rPr lang="en-US"/>
              <a:t>Ví dụ: Hãy nêu một món đồ dùng trong nhà và mô tả cách sử dụng nó (vd/ TV, máy giặt, laptop,…). Sau đó thử mô tả các thành phần bên trong của món đồ này cũng như mô tả chi tiết kỹ thuật làm nó hoạt động</a:t>
            </a:r>
          </a:p>
          <a:p>
            <a:pPr marL="457200" lvl="1" indent="0">
              <a:buNone/>
            </a:pPr>
            <a:r>
              <a:rPr lang="en-US">
                <a:sym typeface="Wingdings" pitchFamily="2" charset="2"/>
              </a:rPr>
              <a:t> </a:t>
            </a:r>
            <a:r>
              <a:rPr lang="en-US"/>
              <a:t>Mô tả cách vận hành dễ hơn mô tả chi tiết chính xác làm sao nó hoạt động. Và hầu như mọi người thậm chí không biết có những thành phần gì bên trong UD</a:t>
            </a:r>
          </a:p>
        </p:txBody>
      </p:sp>
      <p:sp>
        <p:nvSpPr>
          <p:cNvPr id="3" name="Title 2"/>
          <p:cNvSpPr>
            <a:spLocks noGrp="1"/>
          </p:cNvSpPr>
          <p:nvPr>
            <p:ph type="title"/>
          </p:nvPr>
        </p:nvSpPr>
        <p:spPr>
          <a:xfrm>
            <a:off x="1320800" y="457200"/>
            <a:ext cx="10363200" cy="1143000"/>
          </a:xfrm>
        </p:spPr>
        <p:txBody>
          <a:bodyPr/>
          <a:lstStyle/>
          <a:p>
            <a:r>
              <a:rPr lang="en-US"/>
              <a:t>1.4. </a:t>
            </a:r>
            <a:r>
              <a:rPr lang="vi-VN"/>
              <a:t>Đặc trưng</a:t>
            </a:r>
            <a:r>
              <a:rPr lang="en-US"/>
              <a:t> của LT HĐT</a:t>
            </a:r>
            <a:br>
              <a:rPr lang="en-US"/>
            </a:br>
            <a:r>
              <a:rPr lang="en-US"/>
              <a:t>Tính đóng gói [1]</a:t>
            </a:r>
          </a:p>
        </p:txBody>
      </p:sp>
    </p:spTree>
    <p:extLst>
      <p:ext uri="{BB962C8B-B14F-4D97-AF65-F5344CB8AC3E}">
        <p14:creationId xmlns:p14="http://schemas.microsoft.com/office/powerpoint/2010/main" val="300291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Che </a:t>
            </a:r>
            <a:r>
              <a:rPr lang="en-US" i="1" dirty="0" err="1"/>
              <a:t>dấu</a:t>
            </a:r>
            <a:r>
              <a:rPr lang="en-US" i="1" dirty="0"/>
              <a:t> </a:t>
            </a:r>
            <a:r>
              <a:rPr lang="en-US" i="1" dirty="0" err="1"/>
              <a:t>dữ</a:t>
            </a:r>
            <a:r>
              <a:rPr lang="en-US" i="1" dirty="0"/>
              <a:t> </a:t>
            </a:r>
            <a:r>
              <a:rPr lang="en-US" i="1" dirty="0" err="1"/>
              <a:t>liệu</a:t>
            </a:r>
            <a:r>
              <a:rPr lang="en-US" i="1" dirty="0"/>
              <a:t> (data</a:t>
            </a:r>
            <a:r>
              <a:rPr lang="en-US" b="1" i="1" dirty="0"/>
              <a:t> </a:t>
            </a:r>
            <a:r>
              <a:rPr lang="en-US" i="1" dirty="0"/>
              <a:t>hiding): </a:t>
            </a:r>
            <a:r>
              <a:rPr lang="vi-VN" dirty="0"/>
              <a:t>là sự che giấu dữ liệu riêng của mỗi đối tượng</a:t>
            </a:r>
            <a:r>
              <a:rPr lang="en-US" dirty="0"/>
              <a:t>, </a:t>
            </a:r>
            <a:r>
              <a:rPr lang="en-US" b="1" dirty="0" err="1"/>
              <a:t>không</a:t>
            </a:r>
            <a:r>
              <a:rPr lang="en-US" b="1" dirty="0"/>
              <a:t> </a:t>
            </a:r>
            <a:r>
              <a:rPr lang="en-US" b="1" dirty="0" err="1"/>
              <a:t>cho</a:t>
            </a:r>
            <a:r>
              <a:rPr lang="en-US" b="1" dirty="0"/>
              <a:t> </a:t>
            </a:r>
            <a:r>
              <a:rPr lang="en-US" b="1" dirty="0" err="1"/>
              <a:t>bên</a:t>
            </a:r>
            <a:r>
              <a:rPr lang="en-US" b="1" dirty="0"/>
              <a:t> </a:t>
            </a:r>
            <a:r>
              <a:rPr lang="en-US" b="1" dirty="0" err="1"/>
              <a:t>ngoài</a:t>
            </a:r>
            <a:r>
              <a:rPr lang="en-US" b="1" dirty="0"/>
              <a:t> </a:t>
            </a:r>
            <a:r>
              <a:rPr lang="en-US" b="1" dirty="0" err="1"/>
              <a:t>sử</a:t>
            </a:r>
            <a:r>
              <a:rPr lang="en-US" b="1" dirty="0"/>
              <a:t> </a:t>
            </a:r>
            <a:r>
              <a:rPr lang="en-US" b="1" dirty="0" err="1"/>
              <a:t>dụng</a:t>
            </a:r>
            <a:r>
              <a:rPr lang="en-US" b="1" dirty="0"/>
              <a:t> </a:t>
            </a:r>
            <a:r>
              <a:rPr lang="en-US" b="1" i="1" dirty="0" err="1"/>
              <a:t>dữ</a:t>
            </a:r>
            <a:r>
              <a:rPr lang="en-US" b="1" i="1" dirty="0"/>
              <a:t> </a:t>
            </a:r>
            <a:r>
              <a:rPr lang="en-US" b="1" i="1" dirty="0" err="1"/>
              <a:t>liệu</a:t>
            </a:r>
            <a:r>
              <a:rPr lang="en-US" b="1" i="1" dirty="0"/>
              <a:t> </a:t>
            </a:r>
            <a:r>
              <a:rPr lang="en-US" b="1" dirty="0" err="1"/>
              <a:t>trực</a:t>
            </a:r>
            <a:r>
              <a:rPr lang="en-US" b="1" dirty="0"/>
              <a:t> </a:t>
            </a:r>
            <a:r>
              <a:rPr lang="en-US" b="1" dirty="0" err="1"/>
              <a:t>tiếp</a:t>
            </a:r>
            <a:r>
              <a:rPr lang="en-US" b="1" dirty="0"/>
              <a:t> </a:t>
            </a:r>
            <a:r>
              <a:rPr lang="en-US" dirty="0" err="1"/>
              <a:t>mà</a:t>
            </a:r>
            <a:r>
              <a:rPr lang="vi-VN" dirty="0"/>
              <a:t> chỉ được truy xuất thông qua hệ thống các </a:t>
            </a:r>
            <a:r>
              <a:rPr lang="vi-VN" i="1" dirty="0"/>
              <a:t>phương thức </a:t>
            </a:r>
            <a:r>
              <a:rPr lang="vi-VN" dirty="0"/>
              <a:t>có sẵn của lớp</a:t>
            </a:r>
            <a:endParaRPr lang="en-US" dirty="0"/>
          </a:p>
          <a:p>
            <a:endParaRPr lang="en-US" dirty="0"/>
          </a:p>
          <a:p>
            <a:r>
              <a:rPr lang="en-US" dirty="0" err="1"/>
              <a:t>Để</a:t>
            </a:r>
            <a:r>
              <a:rPr lang="en-US" dirty="0"/>
              <a:t> </a:t>
            </a:r>
            <a:r>
              <a:rPr lang="en-US" dirty="0" err="1"/>
              <a:t>cài</a:t>
            </a:r>
            <a:r>
              <a:rPr lang="en-US" dirty="0"/>
              <a:t> </a:t>
            </a:r>
            <a:r>
              <a:rPr lang="en-US" dirty="0" err="1"/>
              <a:t>đặt</a:t>
            </a:r>
            <a:r>
              <a:rPr lang="en-US" dirty="0"/>
              <a:t> </a:t>
            </a:r>
            <a:r>
              <a:rPr lang="en-US" dirty="0" err="1"/>
              <a:t>tính</a:t>
            </a:r>
            <a:r>
              <a:rPr lang="en-US" dirty="0"/>
              <a:t> </a:t>
            </a:r>
            <a:r>
              <a:rPr lang="en-US" dirty="0" err="1"/>
              <a:t>đóng</a:t>
            </a:r>
            <a:r>
              <a:rPr lang="en-US" dirty="0"/>
              <a:t> </a:t>
            </a:r>
            <a:r>
              <a:rPr lang="en-US" dirty="0" err="1"/>
              <a:t>gói</a:t>
            </a:r>
            <a:r>
              <a:rPr lang="en-US" dirty="0"/>
              <a:t>, </a:t>
            </a:r>
            <a:r>
              <a:rPr lang="en-US" dirty="0" err="1"/>
              <a:t>cần</a:t>
            </a:r>
            <a:r>
              <a:rPr lang="en-US" dirty="0"/>
              <a:t> </a:t>
            </a:r>
            <a:r>
              <a:rPr lang="en-US" dirty="0" err="1"/>
              <a:t>thực</a:t>
            </a:r>
            <a:r>
              <a:rPr lang="en-US" dirty="0"/>
              <a:t> </a:t>
            </a:r>
            <a:r>
              <a:rPr lang="en-US" dirty="0" err="1"/>
              <a:t>hiện</a:t>
            </a:r>
            <a:r>
              <a:rPr lang="en-US" dirty="0"/>
              <a:t>:</a:t>
            </a:r>
          </a:p>
          <a:p>
            <a:pPr lvl="1"/>
            <a:r>
              <a:rPr lang="vi-VN" dirty="0"/>
              <a:t>Khai báo các thuộc tính là </a:t>
            </a:r>
            <a:r>
              <a:rPr lang="vi-VN" i="1" dirty="0"/>
              <a:t>private</a:t>
            </a:r>
            <a:r>
              <a:rPr lang="vi-VN" dirty="0"/>
              <a:t> </a:t>
            </a:r>
            <a:r>
              <a:rPr lang="en-US" dirty="0"/>
              <a:t>(</a:t>
            </a:r>
            <a:r>
              <a:rPr lang="vi-VN" dirty="0"/>
              <a:t>để các lớp khác không thể truy cập trực tiếp được</a:t>
            </a:r>
            <a:r>
              <a:rPr lang="en-US" dirty="0"/>
              <a:t>)</a:t>
            </a:r>
            <a:endParaRPr lang="vi-VN" dirty="0"/>
          </a:p>
          <a:p>
            <a:pPr lvl="1"/>
            <a:r>
              <a:rPr lang="en-US" dirty="0" err="1"/>
              <a:t>Tạo</a:t>
            </a:r>
            <a:r>
              <a:rPr lang="vi-VN" dirty="0"/>
              <a:t> các phương thức </a:t>
            </a:r>
            <a:r>
              <a:rPr lang="vi-VN" i="1" dirty="0"/>
              <a:t>get/set</a:t>
            </a:r>
            <a:r>
              <a:rPr lang="vi-VN" dirty="0"/>
              <a:t> là </a:t>
            </a:r>
            <a:r>
              <a:rPr lang="vi-VN" i="1" dirty="0"/>
              <a:t>public</a:t>
            </a:r>
            <a:r>
              <a:rPr lang="vi-VN" dirty="0"/>
              <a:t> để </a:t>
            </a:r>
            <a:r>
              <a:rPr lang="en-US" dirty="0" err="1"/>
              <a:t>lấy</a:t>
            </a:r>
            <a:r>
              <a:rPr lang="en-US" dirty="0"/>
              <a:t> </a:t>
            </a:r>
            <a:r>
              <a:rPr lang="vi-VN" dirty="0"/>
              <a:t>và sửa giá trị của thuộc tính</a:t>
            </a:r>
            <a:endParaRPr lang="en-US" dirty="0"/>
          </a:p>
        </p:txBody>
      </p:sp>
      <p:sp>
        <p:nvSpPr>
          <p:cNvPr id="3" name="Title 2"/>
          <p:cNvSpPr>
            <a:spLocks noGrp="1"/>
          </p:cNvSpPr>
          <p:nvPr>
            <p:ph type="title"/>
          </p:nvPr>
        </p:nvSpPr>
        <p:spPr>
          <a:xfrm>
            <a:off x="1320800" y="457200"/>
            <a:ext cx="10363200" cy="1143000"/>
          </a:xfrm>
        </p:spPr>
        <p:txBody>
          <a:bodyPr/>
          <a:lstStyle/>
          <a:p>
            <a:r>
              <a:rPr lang="en-US"/>
              <a:t>1.4. </a:t>
            </a:r>
            <a:r>
              <a:rPr lang="vi-VN"/>
              <a:t>Đặc trưng</a:t>
            </a:r>
            <a:r>
              <a:rPr lang="en-US"/>
              <a:t> của LT HĐT</a:t>
            </a:r>
            <a:br>
              <a:rPr lang="en-US"/>
            </a:br>
            <a:r>
              <a:rPr lang="en-US"/>
              <a:t>Tính đóng gói [2]</a:t>
            </a:r>
          </a:p>
        </p:txBody>
      </p:sp>
    </p:spTree>
    <p:extLst>
      <p:ext uri="{BB962C8B-B14F-4D97-AF65-F5344CB8AC3E}">
        <p14:creationId xmlns:p14="http://schemas.microsoft.com/office/powerpoint/2010/main" val="201917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20800" y="457200"/>
            <a:ext cx="10363200" cy="1143000"/>
          </a:xfrm>
        </p:spPr>
        <p:txBody>
          <a:bodyPr/>
          <a:lstStyle/>
          <a:p>
            <a:r>
              <a:rPr lang="en-US"/>
              <a:t>1.4. </a:t>
            </a:r>
            <a:r>
              <a:rPr lang="vi-VN"/>
              <a:t>Đặc trưng</a:t>
            </a:r>
            <a:r>
              <a:rPr lang="en-US"/>
              <a:t> của LT HĐT</a:t>
            </a:r>
            <a:br>
              <a:rPr lang="en-US"/>
            </a:br>
            <a:r>
              <a:rPr lang="en-US"/>
              <a:t>Tính đóng gói: Ví dụ</a:t>
            </a:r>
          </a:p>
        </p:txBody>
      </p:sp>
      <p:sp>
        <p:nvSpPr>
          <p:cNvPr id="4" name="Rectangle 3"/>
          <p:cNvSpPr/>
          <p:nvPr/>
        </p:nvSpPr>
        <p:spPr>
          <a:xfrm>
            <a:off x="0" y="1789807"/>
            <a:ext cx="5848350" cy="5078313"/>
          </a:xfrm>
          <a:prstGeom prst="rect">
            <a:avLst/>
          </a:prstGeom>
          <a:ln>
            <a:solidFill>
              <a:schemeClr val="bg2"/>
            </a:solidFill>
          </a:ln>
        </p:spPr>
        <p:txBody>
          <a:bodyPr wrap="square">
            <a:spAutoFit/>
          </a:bodyPr>
          <a:lstStyle/>
          <a:p>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class</a:t>
            </a:r>
            <a:r>
              <a:rPr lang="en-US" b="1">
                <a:solidFill>
                  <a:srgbClr val="000000"/>
                </a:solidFill>
                <a:latin typeface="Consolas"/>
              </a:rPr>
              <a:t> Person {</a:t>
            </a:r>
            <a:endParaRPr lang="en-US">
              <a:latin typeface="Consolas"/>
            </a:endParaRPr>
          </a:p>
          <a:p>
            <a:r>
              <a:rPr lang="en-US">
                <a:solidFill>
                  <a:srgbClr val="3F7F5F"/>
                </a:solidFill>
                <a:latin typeface="Consolas"/>
              </a:rPr>
              <a:t>	</a:t>
            </a:r>
            <a:r>
              <a:rPr lang="vi-VN">
                <a:solidFill>
                  <a:srgbClr val="3F7F5F"/>
                </a:solidFill>
                <a:latin typeface="Consolas"/>
              </a:rPr>
              <a:t>// </a:t>
            </a:r>
            <a:r>
              <a:rPr lang="vi-VN" u="sng">
                <a:solidFill>
                  <a:srgbClr val="3F7F5F"/>
                </a:solidFill>
                <a:latin typeface="Consolas"/>
              </a:rPr>
              <a:t>khai báo các thuộc tính của là private</a:t>
            </a:r>
          </a:p>
          <a:p>
            <a:r>
              <a:rPr lang="en-US" b="1">
                <a:solidFill>
                  <a:srgbClr val="7F0055"/>
                </a:solidFill>
                <a:latin typeface="Consolas"/>
              </a:rPr>
              <a:t>	private</a:t>
            </a:r>
            <a:r>
              <a:rPr lang="en-US" b="1">
                <a:solidFill>
                  <a:srgbClr val="000000"/>
                </a:solidFill>
                <a:latin typeface="Consolas"/>
              </a:rPr>
              <a:t> String </a:t>
            </a:r>
            <a:r>
              <a:rPr lang="en-US" b="1">
                <a:solidFill>
                  <a:srgbClr val="0000C0"/>
                </a:solidFill>
                <a:latin typeface="Consolas"/>
              </a:rPr>
              <a:t>Cmnd</a:t>
            </a:r>
            <a:r>
              <a:rPr lang="en-US" b="1">
                <a:solidFill>
                  <a:srgbClr val="000000"/>
                </a:solidFill>
                <a:latin typeface="Consolas"/>
              </a:rPr>
              <a:t>;</a:t>
            </a:r>
          </a:p>
          <a:p>
            <a:r>
              <a:rPr lang="en-US" b="1">
                <a:solidFill>
                  <a:srgbClr val="7F0055"/>
                </a:solidFill>
                <a:latin typeface="Consolas"/>
              </a:rPr>
              <a:t>	private</a:t>
            </a:r>
            <a:r>
              <a:rPr lang="en-US" b="1">
                <a:solidFill>
                  <a:srgbClr val="000000"/>
                </a:solidFill>
                <a:latin typeface="Consolas"/>
              </a:rPr>
              <a:t> String </a:t>
            </a:r>
            <a:r>
              <a:rPr lang="en-US" b="1">
                <a:solidFill>
                  <a:srgbClr val="0000C0"/>
                </a:solidFill>
                <a:latin typeface="Consolas"/>
              </a:rPr>
              <a:t>HoTen</a:t>
            </a:r>
            <a:r>
              <a:rPr lang="en-US" b="1">
                <a:solidFill>
                  <a:srgbClr val="000000"/>
                </a:solidFill>
                <a:latin typeface="Consolas"/>
              </a:rPr>
              <a:t>;</a:t>
            </a:r>
            <a:endParaRPr lang="en-US">
              <a:latin typeface="Consolas"/>
            </a:endParaRPr>
          </a:p>
          <a:p>
            <a:r>
              <a:rPr lang="en-US">
                <a:solidFill>
                  <a:srgbClr val="3F7F5F"/>
                </a:solidFill>
                <a:latin typeface="Consolas"/>
              </a:rPr>
              <a:t>	</a:t>
            </a:r>
            <a:r>
              <a:rPr lang="vi-VN">
                <a:solidFill>
                  <a:srgbClr val="3F7F5F"/>
                </a:solidFill>
                <a:latin typeface="Consolas"/>
              </a:rPr>
              <a:t>// </a:t>
            </a:r>
            <a:r>
              <a:rPr lang="vi-VN" u="sng">
                <a:solidFill>
                  <a:srgbClr val="3F7F5F"/>
                </a:solidFill>
                <a:latin typeface="Consolas"/>
              </a:rPr>
              <a:t>tạo các phương thức getter/setter</a:t>
            </a:r>
            <a:endParaRPr lang="en-US">
              <a:latin typeface="Consolas"/>
            </a:endParaRPr>
          </a:p>
          <a:p>
            <a:r>
              <a:rPr lang="en-US" b="1">
                <a:solidFill>
                  <a:srgbClr val="7F0055"/>
                </a:solidFill>
                <a:latin typeface="Consolas"/>
              </a:rPr>
              <a:t>	public</a:t>
            </a:r>
            <a:r>
              <a:rPr lang="en-US" b="1">
                <a:solidFill>
                  <a:srgbClr val="000000"/>
                </a:solidFill>
                <a:latin typeface="Consolas"/>
              </a:rPr>
              <a:t> String getCmnd() {</a:t>
            </a:r>
          </a:p>
          <a:p>
            <a:r>
              <a:rPr lang="en-US" b="1">
                <a:solidFill>
                  <a:srgbClr val="7F0055"/>
                </a:solidFill>
                <a:latin typeface="Consolas"/>
              </a:rPr>
              <a:t>		return</a:t>
            </a:r>
            <a:r>
              <a:rPr lang="en-US" b="1">
                <a:solidFill>
                  <a:srgbClr val="000000"/>
                </a:solidFill>
                <a:latin typeface="Consolas"/>
              </a:rPr>
              <a:t> </a:t>
            </a:r>
            <a:r>
              <a:rPr lang="en-US" b="1">
                <a:solidFill>
                  <a:srgbClr val="0000C0"/>
                </a:solidFill>
                <a:latin typeface="Consolas"/>
              </a:rPr>
              <a:t>Cmnd</a:t>
            </a:r>
            <a:r>
              <a:rPr lang="en-US" b="1">
                <a:solidFill>
                  <a:srgbClr val="000000"/>
                </a:solidFill>
                <a:latin typeface="Consolas"/>
              </a:rPr>
              <a:t>;</a:t>
            </a:r>
          </a:p>
          <a:p>
            <a:r>
              <a:rPr lang="en-US">
                <a:solidFill>
                  <a:srgbClr val="000000"/>
                </a:solidFill>
                <a:latin typeface="Consolas"/>
              </a:rPr>
              <a:t>	}</a:t>
            </a:r>
            <a:endParaRPr lang="en-US">
              <a:latin typeface="Consolas"/>
            </a:endParaRPr>
          </a:p>
          <a:p>
            <a:r>
              <a:rPr lang="en-US" b="1">
                <a:solidFill>
                  <a:srgbClr val="7F0055"/>
                </a:solidFill>
                <a:latin typeface="Consolas"/>
              </a:rPr>
              <a:t>	public</a:t>
            </a:r>
            <a:r>
              <a:rPr lang="en-US" b="1">
                <a:solidFill>
                  <a:srgbClr val="000000"/>
                </a:solidFill>
                <a:latin typeface="Consolas"/>
              </a:rPr>
              <a:t> </a:t>
            </a:r>
            <a:r>
              <a:rPr lang="en-US" b="1">
                <a:solidFill>
                  <a:srgbClr val="7F0055"/>
                </a:solidFill>
                <a:latin typeface="Consolas"/>
              </a:rPr>
              <a:t>void</a:t>
            </a:r>
            <a:r>
              <a:rPr lang="en-US" b="1">
                <a:solidFill>
                  <a:srgbClr val="000000"/>
                </a:solidFill>
                <a:latin typeface="Consolas"/>
              </a:rPr>
              <a:t> setCmnd(String </a:t>
            </a:r>
            <a:r>
              <a:rPr lang="en-US" b="1">
                <a:solidFill>
                  <a:srgbClr val="6A3E3E"/>
                </a:solidFill>
                <a:latin typeface="Consolas"/>
              </a:rPr>
              <a:t>cmnd</a:t>
            </a:r>
            <a:r>
              <a:rPr lang="en-US" b="1">
                <a:solidFill>
                  <a:srgbClr val="000000"/>
                </a:solidFill>
                <a:latin typeface="Consolas"/>
              </a:rPr>
              <a:t>) {</a:t>
            </a:r>
          </a:p>
          <a:p>
            <a:r>
              <a:rPr lang="en-US">
                <a:solidFill>
                  <a:srgbClr val="0000C0"/>
                </a:solidFill>
                <a:latin typeface="Consolas"/>
              </a:rPr>
              <a:t>		Cmnd</a:t>
            </a:r>
            <a:r>
              <a:rPr lang="en-US">
                <a:solidFill>
                  <a:srgbClr val="000000"/>
                </a:solidFill>
                <a:latin typeface="Consolas"/>
              </a:rPr>
              <a:t> = </a:t>
            </a:r>
            <a:r>
              <a:rPr lang="en-US">
                <a:solidFill>
                  <a:srgbClr val="6A3E3E"/>
                </a:solidFill>
                <a:latin typeface="Consolas"/>
              </a:rPr>
              <a:t>cmnd</a:t>
            </a:r>
            <a:r>
              <a:rPr lang="en-US">
                <a:solidFill>
                  <a:srgbClr val="000000"/>
                </a:solidFill>
                <a:latin typeface="Consolas"/>
              </a:rPr>
              <a:t>;</a:t>
            </a:r>
          </a:p>
          <a:p>
            <a:r>
              <a:rPr lang="en-US">
                <a:solidFill>
                  <a:srgbClr val="000000"/>
                </a:solidFill>
                <a:latin typeface="Consolas"/>
              </a:rPr>
              <a:t>	}</a:t>
            </a:r>
            <a:endParaRPr lang="en-US">
              <a:solidFill>
                <a:srgbClr val="3F5FBF"/>
              </a:solidFill>
              <a:latin typeface="Consolas"/>
            </a:endParaRPr>
          </a:p>
          <a:p>
            <a:r>
              <a:rPr lang="en-US" b="1">
                <a:solidFill>
                  <a:srgbClr val="7F0055"/>
                </a:solidFill>
                <a:latin typeface="Consolas"/>
              </a:rPr>
              <a:t>	public</a:t>
            </a:r>
            <a:r>
              <a:rPr lang="en-US" b="1">
                <a:solidFill>
                  <a:srgbClr val="000000"/>
                </a:solidFill>
                <a:latin typeface="Consolas"/>
              </a:rPr>
              <a:t> String getHoTen() {</a:t>
            </a:r>
          </a:p>
          <a:p>
            <a:r>
              <a:rPr lang="en-US" b="1">
                <a:solidFill>
                  <a:srgbClr val="7F0055"/>
                </a:solidFill>
                <a:latin typeface="Consolas"/>
              </a:rPr>
              <a:t>		return</a:t>
            </a:r>
            <a:r>
              <a:rPr lang="en-US" b="1">
                <a:solidFill>
                  <a:srgbClr val="000000"/>
                </a:solidFill>
                <a:latin typeface="Consolas"/>
              </a:rPr>
              <a:t> </a:t>
            </a:r>
            <a:r>
              <a:rPr lang="en-US" b="1">
                <a:solidFill>
                  <a:srgbClr val="0000C0"/>
                </a:solidFill>
                <a:latin typeface="Consolas"/>
              </a:rPr>
              <a:t>HoTen</a:t>
            </a:r>
            <a:r>
              <a:rPr lang="en-US" b="1">
                <a:solidFill>
                  <a:srgbClr val="000000"/>
                </a:solidFill>
                <a:latin typeface="Consolas"/>
              </a:rPr>
              <a:t>;</a:t>
            </a:r>
          </a:p>
          <a:p>
            <a:r>
              <a:rPr lang="en-US">
                <a:solidFill>
                  <a:srgbClr val="000000"/>
                </a:solidFill>
                <a:latin typeface="Consolas"/>
              </a:rPr>
              <a:t>	}</a:t>
            </a:r>
          </a:p>
          <a:p>
            <a:r>
              <a:rPr lang="en-US" b="1">
                <a:solidFill>
                  <a:srgbClr val="7F0055"/>
                </a:solidFill>
                <a:latin typeface="Consolas"/>
              </a:rPr>
              <a:t>	public</a:t>
            </a:r>
            <a:r>
              <a:rPr lang="en-US" b="1">
                <a:solidFill>
                  <a:srgbClr val="000000"/>
                </a:solidFill>
                <a:latin typeface="Consolas"/>
              </a:rPr>
              <a:t> </a:t>
            </a:r>
            <a:r>
              <a:rPr lang="en-US" b="1">
                <a:solidFill>
                  <a:srgbClr val="7F0055"/>
                </a:solidFill>
                <a:latin typeface="Consolas"/>
              </a:rPr>
              <a:t>void</a:t>
            </a:r>
            <a:r>
              <a:rPr lang="en-US" b="1">
                <a:solidFill>
                  <a:srgbClr val="000000"/>
                </a:solidFill>
                <a:latin typeface="Consolas"/>
              </a:rPr>
              <a:t> setHoTen(String </a:t>
            </a:r>
            <a:r>
              <a:rPr lang="en-US" b="1">
                <a:solidFill>
                  <a:srgbClr val="6A3E3E"/>
                </a:solidFill>
                <a:latin typeface="Consolas"/>
              </a:rPr>
              <a:t>hoTen</a:t>
            </a:r>
            <a:r>
              <a:rPr lang="en-US" b="1">
                <a:solidFill>
                  <a:srgbClr val="000000"/>
                </a:solidFill>
                <a:latin typeface="Consolas"/>
              </a:rPr>
              <a:t>) {</a:t>
            </a:r>
          </a:p>
          <a:p>
            <a:r>
              <a:rPr lang="en-US">
                <a:solidFill>
                  <a:srgbClr val="0000C0"/>
                </a:solidFill>
                <a:latin typeface="Consolas"/>
              </a:rPr>
              <a:t>		HoTen</a:t>
            </a:r>
            <a:r>
              <a:rPr lang="en-US">
                <a:solidFill>
                  <a:srgbClr val="000000"/>
                </a:solidFill>
                <a:latin typeface="Consolas"/>
              </a:rPr>
              <a:t> = </a:t>
            </a:r>
            <a:r>
              <a:rPr lang="en-US">
                <a:solidFill>
                  <a:srgbClr val="6A3E3E"/>
                </a:solidFill>
                <a:latin typeface="Consolas"/>
              </a:rPr>
              <a:t>hoTen</a:t>
            </a:r>
            <a:r>
              <a:rPr lang="en-US">
                <a:solidFill>
                  <a:srgbClr val="000000"/>
                </a:solidFill>
                <a:latin typeface="Consolas"/>
              </a:rPr>
              <a:t>;</a:t>
            </a:r>
          </a:p>
          <a:p>
            <a:r>
              <a:rPr lang="en-US">
                <a:solidFill>
                  <a:srgbClr val="000000"/>
                </a:solidFill>
                <a:latin typeface="Consolas"/>
              </a:rPr>
              <a:t>	}</a:t>
            </a:r>
          </a:p>
          <a:p>
            <a:r>
              <a:rPr lang="en-US">
                <a:solidFill>
                  <a:srgbClr val="000000"/>
                </a:solidFill>
                <a:latin typeface="Consolas"/>
              </a:rPr>
              <a:t>}</a:t>
            </a:r>
            <a:endParaRPr lang="en-US"/>
          </a:p>
        </p:txBody>
      </p:sp>
      <p:sp>
        <p:nvSpPr>
          <p:cNvPr id="5" name="Rectangle 4"/>
          <p:cNvSpPr/>
          <p:nvPr/>
        </p:nvSpPr>
        <p:spPr>
          <a:xfrm>
            <a:off x="5848350" y="1779687"/>
            <a:ext cx="6096000" cy="5078313"/>
          </a:xfrm>
          <a:prstGeom prst="rect">
            <a:avLst/>
          </a:prstGeom>
          <a:ln>
            <a:solidFill>
              <a:schemeClr val="bg2"/>
            </a:solidFill>
          </a:ln>
        </p:spPr>
        <p:txBody>
          <a:bodyPr>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Test {</a:t>
            </a:r>
          </a:p>
          <a:p>
            <a:r>
              <a:rPr lang="en-US" b="1" dirty="0">
                <a:solidFill>
                  <a:srgbClr val="7F0055"/>
                </a:solidFill>
                <a:latin typeface="Consolas"/>
              </a:rPr>
              <a:t>	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r>
              <a:rPr lang="en-US" dirty="0">
                <a:solidFill>
                  <a:srgbClr val="000000"/>
                </a:solidFill>
                <a:latin typeface="Consolas"/>
              </a:rPr>
              <a:t>        Person </a:t>
            </a:r>
            <a:r>
              <a:rPr lang="en-US" dirty="0" err="1">
                <a:solidFill>
                  <a:srgbClr val="6A3E3E"/>
                </a:solidFill>
                <a:latin typeface="Consolas"/>
              </a:rPr>
              <a:t>person</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Person();</a:t>
            </a:r>
          </a:p>
          <a:p>
            <a:r>
              <a:rPr lang="en-US" dirty="0">
                <a:solidFill>
                  <a:srgbClr val="3F7F5F"/>
                </a:solidFill>
                <a:latin typeface="Consolas"/>
              </a:rPr>
              <a:t>		</a:t>
            </a:r>
            <a:r>
              <a:rPr lang="vi-VN" dirty="0">
                <a:solidFill>
                  <a:srgbClr val="3F7F5F"/>
                </a:solidFill>
                <a:latin typeface="Consolas"/>
              </a:rPr>
              <a:t>// gán giá trị họ tên cho đt</a:t>
            </a:r>
            <a:r>
              <a:rPr lang="en-US" dirty="0">
                <a:solidFill>
                  <a:srgbClr val="3F7F5F"/>
                </a:solidFill>
                <a:latin typeface="Consolas"/>
              </a:rPr>
              <a:t> </a:t>
            </a:r>
            <a:r>
              <a:rPr lang="vi-VN" dirty="0">
                <a:solidFill>
                  <a:srgbClr val="3F7F5F"/>
                </a:solidFill>
                <a:latin typeface="Consolas"/>
              </a:rPr>
              <a:t>person</a:t>
            </a:r>
            <a:endParaRPr lang="en-US" dirty="0">
              <a:solidFill>
                <a:srgbClr val="3F7F5F"/>
              </a:solidFill>
              <a:latin typeface="Consolas"/>
            </a:endParaRPr>
          </a:p>
          <a:p>
            <a:r>
              <a:rPr lang="en-US" dirty="0">
                <a:solidFill>
                  <a:srgbClr val="3F7F5F"/>
                </a:solidFill>
                <a:latin typeface="Consolas"/>
              </a:rPr>
              <a:t>		// </a:t>
            </a:r>
            <a:r>
              <a:rPr lang="vi-VN" dirty="0">
                <a:solidFill>
                  <a:srgbClr val="3F7F5F"/>
                </a:solidFill>
                <a:latin typeface="Consolas"/>
              </a:rPr>
              <a:t>thông qua setHoTen()</a:t>
            </a:r>
            <a:r>
              <a:rPr lang="en-US" dirty="0">
                <a:solidFill>
                  <a:srgbClr val="3F7F5F"/>
                </a:solidFill>
                <a:latin typeface="Consolas"/>
              </a:rPr>
              <a:t>; </a:t>
            </a:r>
            <a:r>
              <a:rPr lang="en-US" dirty="0" err="1">
                <a:solidFill>
                  <a:srgbClr val="3F7F5F"/>
                </a:solidFill>
                <a:latin typeface="Consolas"/>
              </a:rPr>
              <a:t>và</a:t>
            </a:r>
            <a:r>
              <a:rPr lang="en-US" dirty="0">
                <a:solidFill>
                  <a:srgbClr val="3F7F5F"/>
                </a:solidFill>
                <a:latin typeface="Consolas"/>
              </a:rPr>
              <a:t> </a:t>
            </a:r>
            <a:r>
              <a:rPr lang="en-US" dirty="0" err="1">
                <a:solidFill>
                  <a:srgbClr val="3F7F5F"/>
                </a:solidFill>
                <a:latin typeface="Consolas"/>
              </a:rPr>
              <a:t>gán</a:t>
            </a:r>
            <a:r>
              <a:rPr lang="en-US" dirty="0">
                <a:solidFill>
                  <a:srgbClr val="3F7F5F"/>
                </a:solidFill>
                <a:latin typeface="Consolas"/>
              </a:rPr>
              <a:t> </a:t>
            </a:r>
            <a:r>
              <a:rPr lang="en-US" dirty="0" err="1">
                <a:solidFill>
                  <a:srgbClr val="3F7F5F"/>
                </a:solidFill>
                <a:latin typeface="Consolas"/>
              </a:rPr>
              <a:t>số</a:t>
            </a:r>
            <a:r>
              <a:rPr lang="en-US" dirty="0">
                <a:solidFill>
                  <a:srgbClr val="3F7F5F"/>
                </a:solidFill>
                <a:latin typeface="Consolas"/>
              </a:rPr>
              <a:t> </a:t>
            </a:r>
          </a:p>
          <a:p>
            <a:r>
              <a:rPr lang="en-US" dirty="0">
                <a:solidFill>
                  <a:srgbClr val="3F7F5F"/>
                </a:solidFill>
                <a:latin typeface="Consolas"/>
              </a:rPr>
              <a:t>		// </a:t>
            </a:r>
            <a:r>
              <a:rPr lang="en-US" dirty="0" err="1">
                <a:solidFill>
                  <a:srgbClr val="3F7F5F"/>
                </a:solidFill>
                <a:latin typeface="Consolas"/>
              </a:rPr>
              <a:t>chứng</a:t>
            </a:r>
            <a:r>
              <a:rPr lang="en-US" dirty="0">
                <a:solidFill>
                  <a:srgbClr val="3F7F5F"/>
                </a:solidFill>
                <a:latin typeface="Consolas"/>
              </a:rPr>
              <a:t> </a:t>
            </a:r>
            <a:r>
              <a:rPr lang="en-US" dirty="0" err="1">
                <a:solidFill>
                  <a:srgbClr val="3F7F5F"/>
                </a:solidFill>
                <a:latin typeface="Consolas"/>
              </a:rPr>
              <a:t>minh</a:t>
            </a:r>
            <a:r>
              <a:rPr lang="en-US" dirty="0">
                <a:solidFill>
                  <a:srgbClr val="3F7F5F"/>
                </a:solidFill>
                <a:latin typeface="Consolas"/>
              </a:rPr>
              <a:t> </a:t>
            </a:r>
            <a:r>
              <a:rPr lang="en-US" dirty="0" err="1">
                <a:solidFill>
                  <a:srgbClr val="3F7F5F"/>
                </a:solidFill>
                <a:latin typeface="Consolas"/>
              </a:rPr>
              <a:t>nhân</a:t>
            </a:r>
            <a:r>
              <a:rPr lang="en-US" dirty="0">
                <a:solidFill>
                  <a:srgbClr val="3F7F5F"/>
                </a:solidFill>
                <a:latin typeface="Consolas"/>
              </a:rPr>
              <a:t> </a:t>
            </a:r>
            <a:r>
              <a:rPr lang="en-US" dirty="0" err="1">
                <a:solidFill>
                  <a:srgbClr val="3F7F5F"/>
                </a:solidFill>
                <a:latin typeface="Consolas"/>
              </a:rPr>
              <a:t>dân</a:t>
            </a:r>
            <a:r>
              <a:rPr lang="en-US" dirty="0">
                <a:solidFill>
                  <a:srgbClr val="3F7F5F"/>
                </a:solidFill>
                <a:latin typeface="Consolas"/>
              </a:rPr>
              <a:t> </a:t>
            </a:r>
            <a:r>
              <a:rPr lang="en-US" dirty="0" err="1">
                <a:solidFill>
                  <a:srgbClr val="3F7F5F"/>
                </a:solidFill>
                <a:latin typeface="Consolas"/>
              </a:rPr>
              <a:t>thông</a:t>
            </a:r>
            <a:r>
              <a:rPr lang="en-US" dirty="0">
                <a:solidFill>
                  <a:srgbClr val="3F7F5F"/>
                </a:solidFill>
                <a:latin typeface="Consolas"/>
              </a:rPr>
              <a:t> qua </a:t>
            </a:r>
          </a:p>
          <a:p>
            <a:r>
              <a:rPr lang="en-US" dirty="0">
                <a:solidFill>
                  <a:srgbClr val="3F7F5F"/>
                </a:solidFill>
                <a:latin typeface="Consolas"/>
              </a:rPr>
              <a:t>		// </a:t>
            </a:r>
            <a:r>
              <a:rPr lang="en-US" dirty="0" err="1">
                <a:solidFill>
                  <a:srgbClr val="3F7F5F"/>
                </a:solidFill>
                <a:latin typeface="Consolas"/>
              </a:rPr>
              <a:t>setCmnd</a:t>
            </a:r>
            <a:r>
              <a:rPr lang="en-US" dirty="0">
                <a:solidFill>
                  <a:srgbClr val="3F7F5F"/>
                </a:solidFill>
                <a:latin typeface="Consolas"/>
              </a:rPr>
              <a:t>()</a:t>
            </a:r>
          </a:p>
          <a:p>
            <a:r>
              <a:rPr lang="vi-VN" dirty="0">
                <a:solidFill>
                  <a:srgbClr val="000000"/>
                </a:solidFill>
                <a:latin typeface="Consolas"/>
              </a:rPr>
              <a:t>        </a:t>
            </a:r>
            <a:r>
              <a:rPr lang="vi-VN" dirty="0">
                <a:solidFill>
                  <a:srgbClr val="6A3E3E"/>
                </a:solidFill>
                <a:latin typeface="Consolas"/>
              </a:rPr>
              <a:t>person</a:t>
            </a:r>
            <a:r>
              <a:rPr lang="vi-VN" dirty="0">
                <a:solidFill>
                  <a:srgbClr val="000000"/>
                </a:solidFill>
                <a:latin typeface="Consolas"/>
              </a:rPr>
              <a:t>.setHoTen(</a:t>
            </a:r>
            <a:r>
              <a:rPr lang="vi-VN" dirty="0">
                <a:solidFill>
                  <a:srgbClr val="2A00FF"/>
                </a:solidFill>
                <a:latin typeface="Consolas"/>
              </a:rPr>
              <a:t>"Trần Văn Bình"</a:t>
            </a:r>
            <a:r>
              <a:rPr lang="vi-VN" dirty="0">
                <a:solidFill>
                  <a:srgbClr val="000000"/>
                </a:solidFill>
                <a:latin typeface="Consolas"/>
              </a:rPr>
              <a:t>);   </a:t>
            </a:r>
          </a:p>
          <a:p>
            <a:r>
              <a:rPr lang="en-US" dirty="0">
                <a:solidFill>
                  <a:srgbClr val="000000"/>
                </a:solidFill>
                <a:latin typeface="Consolas"/>
              </a:rPr>
              <a:t>        </a:t>
            </a:r>
            <a:r>
              <a:rPr lang="en-US" dirty="0" err="1">
                <a:solidFill>
                  <a:srgbClr val="6A3E3E"/>
                </a:solidFill>
                <a:latin typeface="Consolas"/>
              </a:rPr>
              <a:t>person</a:t>
            </a:r>
            <a:r>
              <a:rPr lang="en-US" dirty="0" err="1">
                <a:solidFill>
                  <a:srgbClr val="000000"/>
                </a:solidFill>
                <a:latin typeface="Consolas"/>
              </a:rPr>
              <a:t>.setCmnd</a:t>
            </a:r>
            <a:r>
              <a:rPr lang="en-US" dirty="0">
                <a:solidFill>
                  <a:srgbClr val="000000"/>
                </a:solidFill>
                <a:latin typeface="Consolas"/>
              </a:rPr>
              <a:t>(</a:t>
            </a:r>
            <a:r>
              <a:rPr lang="en-US" dirty="0">
                <a:solidFill>
                  <a:srgbClr val="2A00FF"/>
                </a:solidFill>
                <a:latin typeface="Consolas"/>
              </a:rPr>
              <a:t>"212321678"</a:t>
            </a:r>
            <a:r>
              <a:rPr lang="en-US" dirty="0">
                <a:solidFill>
                  <a:srgbClr val="000000"/>
                </a:solidFill>
                <a:latin typeface="Consolas"/>
              </a:rPr>
              <a:t>);</a:t>
            </a:r>
          </a:p>
          <a:p>
            <a:r>
              <a:rPr lang="en-US" dirty="0">
                <a:solidFill>
                  <a:srgbClr val="3F7F5F"/>
                </a:solidFill>
                <a:latin typeface="Consolas"/>
              </a:rPr>
              <a:t>		</a:t>
            </a:r>
            <a:r>
              <a:rPr lang="vi-VN" dirty="0">
                <a:solidFill>
                  <a:srgbClr val="3F7F5F"/>
                </a:solidFill>
                <a:latin typeface="Consolas"/>
              </a:rPr>
              <a:t>// truy cập đến tên của đ</a:t>
            </a:r>
            <a:r>
              <a:rPr lang="en-US" dirty="0">
                <a:solidFill>
                  <a:srgbClr val="3F7F5F"/>
                </a:solidFill>
                <a:latin typeface="Consolas"/>
              </a:rPr>
              <a:t>t </a:t>
            </a:r>
            <a:r>
              <a:rPr lang="vi-VN" dirty="0">
                <a:solidFill>
                  <a:srgbClr val="3F7F5F"/>
                </a:solidFill>
                <a:latin typeface="Consolas"/>
              </a:rPr>
              <a:t>person thông </a:t>
            </a:r>
            <a:endParaRPr lang="en-US" dirty="0">
              <a:solidFill>
                <a:srgbClr val="3F7F5F"/>
              </a:solidFill>
              <a:latin typeface="Consolas"/>
            </a:endParaRPr>
          </a:p>
          <a:p>
            <a:r>
              <a:rPr lang="en-US" dirty="0">
                <a:solidFill>
                  <a:srgbClr val="3F7F5F"/>
                </a:solidFill>
                <a:latin typeface="Consolas"/>
              </a:rPr>
              <a:t>		// </a:t>
            </a:r>
            <a:r>
              <a:rPr lang="vi-VN" dirty="0">
                <a:solidFill>
                  <a:srgbClr val="3F7F5F"/>
                </a:solidFill>
                <a:latin typeface="Consolas"/>
              </a:rPr>
              <a:t>qua phương thức getHoten() và số </a:t>
            </a:r>
            <a:endParaRPr lang="en-US" dirty="0">
              <a:solidFill>
                <a:srgbClr val="3F7F5F"/>
              </a:solidFill>
              <a:latin typeface="Consolas"/>
            </a:endParaRPr>
          </a:p>
          <a:p>
            <a:r>
              <a:rPr lang="en-US" dirty="0">
                <a:solidFill>
                  <a:srgbClr val="3F7F5F"/>
                </a:solidFill>
                <a:latin typeface="Consolas"/>
              </a:rPr>
              <a:t>		// </a:t>
            </a:r>
            <a:r>
              <a:rPr lang="vi-VN" dirty="0">
                <a:solidFill>
                  <a:srgbClr val="3F7F5F"/>
                </a:solidFill>
                <a:latin typeface="Consolas"/>
              </a:rPr>
              <a:t>chứng minh nhân dân thông qua phương </a:t>
            </a:r>
            <a:endParaRPr lang="en-US" dirty="0">
              <a:solidFill>
                <a:srgbClr val="3F7F5F"/>
              </a:solidFill>
              <a:latin typeface="Consolas"/>
            </a:endParaRPr>
          </a:p>
          <a:p>
            <a:r>
              <a:rPr lang="en-US" dirty="0">
                <a:solidFill>
                  <a:srgbClr val="3F7F5F"/>
                </a:solidFill>
                <a:latin typeface="Consolas"/>
              </a:rPr>
              <a:t>		// </a:t>
            </a:r>
            <a:r>
              <a:rPr lang="vi-VN" dirty="0">
                <a:solidFill>
                  <a:srgbClr val="3F7F5F"/>
                </a:solidFill>
                <a:latin typeface="Consolas"/>
              </a:rPr>
              <a:t>thức getCmnd()</a:t>
            </a:r>
          </a:p>
          <a:p>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a:t>
            </a:r>
            <a:r>
              <a:rPr lang="en-US" b="1" i="1" dirty="0" err="1">
                <a:solidFill>
                  <a:srgbClr val="2A00FF"/>
                </a:solidFill>
                <a:latin typeface="Consolas"/>
              </a:rPr>
              <a:t>Tên</a:t>
            </a:r>
            <a:r>
              <a:rPr lang="en-US" b="1" i="1" dirty="0">
                <a:solidFill>
                  <a:srgbClr val="2A00FF"/>
                </a:solidFill>
                <a:latin typeface="Consolas"/>
              </a:rPr>
              <a:t>: "</a:t>
            </a:r>
            <a:r>
              <a:rPr lang="en-US" b="1" i="1" dirty="0">
                <a:solidFill>
                  <a:srgbClr val="000000"/>
                </a:solidFill>
                <a:latin typeface="Consolas"/>
              </a:rPr>
              <a:t> + </a:t>
            </a:r>
          </a:p>
          <a:p>
            <a:r>
              <a:rPr lang="en-US" b="1" i="1" dirty="0">
                <a:solidFill>
                  <a:srgbClr val="000000"/>
                </a:solidFill>
                <a:latin typeface="Consolas"/>
              </a:rPr>
              <a:t>			</a:t>
            </a:r>
            <a:r>
              <a:rPr lang="en-US" b="1" i="1" dirty="0" err="1">
                <a:solidFill>
                  <a:srgbClr val="6A3E3E"/>
                </a:solidFill>
                <a:latin typeface="Consolas"/>
              </a:rPr>
              <a:t>person</a:t>
            </a:r>
            <a:r>
              <a:rPr lang="en-US" b="1" i="1" dirty="0" err="1">
                <a:solidFill>
                  <a:srgbClr val="000000"/>
                </a:solidFill>
                <a:latin typeface="Consolas"/>
              </a:rPr>
              <a:t>.getHoTen</a:t>
            </a:r>
            <a:r>
              <a:rPr lang="en-US" b="1" i="1" dirty="0">
                <a:solidFill>
                  <a:srgbClr val="000000"/>
                </a:solidFill>
                <a:latin typeface="Consolas"/>
              </a:rPr>
              <a:t>() + </a:t>
            </a:r>
            <a:r>
              <a:rPr lang="en-US" b="1" i="1" dirty="0">
                <a:solidFill>
                  <a:srgbClr val="2A00FF"/>
                </a:solidFill>
                <a:latin typeface="Consolas"/>
              </a:rPr>
              <a:t>", </a:t>
            </a:r>
            <a:r>
              <a:rPr lang="en-US" b="1" i="1" dirty="0" err="1">
                <a:solidFill>
                  <a:srgbClr val="2A00FF"/>
                </a:solidFill>
                <a:latin typeface="Consolas"/>
              </a:rPr>
              <a:t>số</a:t>
            </a:r>
            <a:r>
              <a:rPr lang="en-US" b="1" i="1" dirty="0">
                <a:solidFill>
                  <a:srgbClr val="2A00FF"/>
                </a:solidFill>
                <a:latin typeface="Consolas"/>
              </a:rPr>
              <a:t> </a:t>
            </a:r>
            <a:r>
              <a:rPr lang="en-US" b="1" i="1" dirty="0" err="1">
                <a:solidFill>
                  <a:srgbClr val="2A00FF"/>
                </a:solidFill>
                <a:latin typeface="Consolas"/>
              </a:rPr>
              <a:t>cmnd</a:t>
            </a:r>
            <a:r>
              <a:rPr lang="en-US" b="1" i="1" dirty="0">
                <a:solidFill>
                  <a:srgbClr val="2A00FF"/>
                </a:solidFill>
                <a:latin typeface="Consolas"/>
              </a:rPr>
              <a:t>: "</a:t>
            </a:r>
            <a:r>
              <a:rPr lang="en-US" b="1" i="1" dirty="0">
                <a:solidFill>
                  <a:srgbClr val="000000"/>
                </a:solidFill>
                <a:latin typeface="Consolas"/>
              </a:rPr>
              <a:t> + </a:t>
            </a:r>
          </a:p>
          <a:p>
            <a:r>
              <a:rPr lang="en-US" b="1" i="1" dirty="0">
                <a:solidFill>
                  <a:srgbClr val="000000"/>
                </a:solidFill>
                <a:latin typeface="Consolas"/>
              </a:rPr>
              <a:t>			</a:t>
            </a:r>
            <a:r>
              <a:rPr lang="en-US" b="1" i="1" dirty="0" err="1">
                <a:solidFill>
                  <a:srgbClr val="6A3E3E"/>
                </a:solidFill>
                <a:latin typeface="Consolas"/>
              </a:rPr>
              <a:t>person</a:t>
            </a:r>
            <a:r>
              <a:rPr lang="en-US" b="1" i="1" dirty="0" err="1">
                <a:solidFill>
                  <a:srgbClr val="000000"/>
                </a:solidFill>
                <a:latin typeface="Consolas"/>
              </a:rPr>
              <a:t>.getCmnd</a:t>
            </a:r>
            <a:r>
              <a:rPr lang="en-US" b="1" i="1" dirty="0">
                <a:solidFill>
                  <a:srgbClr val="000000"/>
                </a:solidFill>
                <a:latin typeface="Consolas"/>
              </a:rPr>
              <a:t>());</a:t>
            </a:r>
          </a:p>
          <a:p>
            <a:r>
              <a:rPr lang="en-US" dirty="0">
                <a:solidFill>
                  <a:srgbClr val="000000"/>
                </a:solidFill>
                <a:latin typeface="Consolas"/>
              </a:rPr>
              <a:t>    }</a:t>
            </a:r>
          </a:p>
          <a:p>
            <a:r>
              <a:rPr lang="en-US" dirty="0">
                <a:solidFill>
                  <a:srgbClr val="000000"/>
                </a:solidFill>
                <a:latin typeface="Consolas"/>
              </a:rPr>
              <a:t>}</a:t>
            </a:r>
            <a:endParaRPr lang="en-US" dirty="0"/>
          </a:p>
        </p:txBody>
      </p:sp>
      <p:sp>
        <p:nvSpPr>
          <p:cNvPr id="7" name="Oval 6"/>
          <p:cNvSpPr/>
          <p:nvPr/>
        </p:nvSpPr>
        <p:spPr bwMode="auto">
          <a:xfrm>
            <a:off x="361950" y="2343150"/>
            <a:ext cx="1200150" cy="685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Lucida Console" pitchFamily="49" charset="0"/>
            </a:endParaRPr>
          </a:p>
        </p:txBody>
      </p:sp>
      <p:cxnSp>
        <p:nvCxnSpPr>
          <p:cNvPr id="9" name="Straight Connector 8"/>
          <p:cNvCxnSpPr/>
          <p:nvPr/>
        </p:nvCxnSpPr>
        <p:spPr bwMode="auto">
          <a:xfrm>
            <a:off x="2286000" y="3479800"/>
            <a:ext cx="12001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cxnSp>
      <p:cxnSp>
        <p:nvCxnSpPr>
          <p:cNvPr id="11" name="Straight Connector 10"/>
          <p:cNvCxnSpPr/>
          <p:nvPr/>
        </p:nvCxnSpPr>
        <p:spPr bwMode="auto">
          <a:xfrm>
            <a:off x="2044700" y="4318843"/>
            <a:ext cx="12001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cxnSp>
      <p:cxnSp>
        <p:nvCxnSpPr>
          <p:cNvPr id="12" name="Straight Connector 11"/>
          <p:cNvCxnSpPr/>
          <p:nvPr/>
        </p:nvCxnSpPr>
        <p:spPr bwMode="auto">
          <a:xfrm>
            <a:off x="2286000" y="5156200"/>
            <a:ext cx="12001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cxnSp>
      <p:cxnSp>
        <p:nvCxnSpPr>
          <p:cNvPr id="13" name="Straight Connector 12"/>
          <p:cNvCxnSpPr/>
          <p:nvPr/>
        </p:nvCxnSpPr>
        <p:spPr bwMode="auto">
          <a:xfrm>
            <a:off x="2044700" y="5943600"/>
            <a:ext cx="12001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cxnSp>
    </p:spTree>
    <p:extLst>
      <p:ext uri="{BB962C8B-B14F-4D97-AF65-F5344CB8AC3E}">
        <p14:creationId xmlns:p14="http://schemas.microsoft.com/office/powerpoint/2010/main" val="289496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4" end="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5" end="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6" end="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7" end="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9" end="9"/>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11" end="11"/>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12" end="1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
                                            <p:txEl>
                                              <p:pRg st="13" end="13"/>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
                                            <p:txEl>
                                              <p:pRg st="14" end="14"/>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0" y="457200"/>
            <a:ext cx="10363200" cy="1143000"/>
          </a:xfrm>
        </p:spPr>
        <p:txBody>
          <a:bodyPr/>
          <a:lstStyle/>
          <a:p>
            <a:r>
              <a:rPr lang="en-US" dirty="0" err="1"/>
              <a:t>Nội</a:t>
            </a:r>
            <a:r>
              <a:rPr lang="en-US" dirty="0"/>
              <a:t> dung</a:t>
            </a:r>
          </a:p>
        </p:txBody>
      </p:sp>
      <p:sp>
        <p:nvSpPr>
          <p:cNvPr id="3" name="Content Placeholder 2"/>
          <p:cNvSpPr>
            <a:spLocks noGrp="1"/>
          </p:cNvSpPr>
          <p:nvPr>
            <p:ph idx="1"/>
          </p:nvPr>
        </p:nvSpPr>
        <p:spPr/>
        <p:txBody>
          <a:bodyPr/>
          <a:lstStyle/>
          <a:p>
            <a:pPr marL="0" indent="0">
              <a:buNone/>
            </a:pPr>
            <a:r>
              <a:rPr lang="en-US" dirty="0"/>
              <a:t>1.1. </a:t>
            </a:r>
            <a:r>
              <a:rPr lang="en-US" dirty="0" err="1"/>
              <a:t>Sơ</a:t>
            </a:r>
            <a:r>
              <a:rPr lang="en-US" dirty="0"/>
              <a:t> </a:t>
            </a:r>
            <a:r>
              <a:rPr lang="en-US" dirty="0" err="1"/>
              <a:t>lược</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lập</a:t>
            </a:r>
            <a:r>
              <a:rPr lang="en-US" dirty="0"/>
              <a:t> </a:t>
            </a:r>
            <a:r>
              <a:rPr lang="en-US" dirty="0" err="1"/>
              <a:t>trình</a:t>
            </a:r>
            <a:endParaRPr lang="en-US" dirty="0"/>
          </a:p>
          <a:p>
            <a:pPr marL="0" indent="0">
              <a:buNone/>
            </a:pPr>
            <a:r>
              <a:rPr lang="en-US" dirty="0"/>
              <a:t>1.2. </a:t>
            </a:r>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r>
              <a:rPr lang="en-US" dirty="0"/>
              <a:t>: </a:t>
            </a:r>
            <a:r>
              <a:rPr lang="en-US" dirty="0" err="1"/>
              <a:t>Lớp</a:t>
            </a:r>
            <a:r>
              <a:rPr lang="en-US" dirty="0"/>
              <a:t> – </a:t>
            </a:r>
            <a:r>
              <a:rPr lang="en-US" dirty="0" err="1"/>
              <a:t>Đối</a:t>
            </a:r>
            <a:r>
              <a:rPr lang="en-US" dirty="0"/>
              <a:t> </a:t>
            </a:r>
            <a:r>
              <a:rPr lang="en-US" dirty="0" err="1"/>
              <a:t>tượng</a:t>
            </a:r>
            <a:endParaRPr lang="en-US" dirty="0"/>
          </a:p>
          <a:p>
            <a:pPr marL="0" indent="0">
              <a:buNone/>
            </a:pPr>
            <a:r>
              <a:rPr lang="en-US" dirty="0"/>
              <a:t>1.3. So </a:t>
            </a:r>
            <a:r>
              <a:rPr lang="en-US" dirty="0" err="1"/>
              <a:t>sánh</a:t>
            </a:r>
            <a:r>
              <a:rPr lang="en-US" dirty="0"/>
              <a:t> </a:t>
            </a:r>
            <a:r>
              <a:rPr lang="en-US" dirty="0" err="1"/>
              <a:t>các</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lập</a:t>
            </a:r>
            <a:r>
              <a:rPr lang="en-US" dirty="0"/>
              <a:t> </a:t>
            </a:r>
            <a:r>
              <a:rPr lang="en-US" dirty="0" err="1"/>
              <a:t>trình</a:t>
            </a:r>
            <a:endParaRPr lang="en-US" dirty="0"/>
          </a:p>
          <a:p>
            <a:pPr marL="0" indent="0">
              <a:buNone/>
            </a:pPr>
            <a:r>
              <a:rPr lang="en-US" dirty="0"/>
              <a:t>1.4. </a:t>
            </a:r>
            <a:r>
              <a:rPr lang="en-US" dirty="0" err="1"/>
              <a:t>Đặc</a:t>
            </a:r>
            <a:r>
              <a:rPr lang="en-US" dirty="0"/>
              <a:t> </a:t>
            </a:r>
            <a:r>
              <a:rPr lang="en-US" dirty="0" err="1"/>
              <a:t>trưng</a:t>
            </a:r>
            <a:r>
              <a:rPr lang="en-US" dirty="0"/>
              <a:t> </a:t>
            </a:r>
            <a:r>
              <a:rPr lang="en-US" dirty="0" err="1"/>
              <a:t>của</a:t>
            </a:r>
            <a:r>
              <a:rPr lang="en-US" dirty="0"/>
              <a:t> </a:t>
            </a:r>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endParaRPr lang="en-US" dirty="0"/>
          </a:p>
          <a:p>
            <a:pPr marL="0" indent="0">
              <a:buNone/>
            </a:pPr>
            <a:endParaRPr lang="en-US" dirty="0"/>
          </a:p>
        </p:txBody>
      </p:sp>
    </p:spTree>
    <p:extLst>
      <p:ext uri="{BB962C8B-B14F-4D97-AF65-F5344CB8AC3E}">
        <p14:creationId xmlns:p14="http://schemas.microsoft.com/office/powerpoint/2010/main" val="389768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05000"/>
            <a:ext cx="9848850" cy="4495800"/>
          </a:xfrm>
        </p:spPr>
        <p:txBody>
          <a:bodyPr/>
          <a:lstStyle/>
          <a:p>
            <a:r>
              <a:rPr lang="en-US"/>
              <a:t>Là cơ chế cho phép một lớp B có được các thuộc tính và hành vi của lớp A, như thể các thuộc tính và hành vi đó đã </a:t>
            </a:r>
            <a:r>
              <a:rPr lang="vi-VN"/>
              <a:t>đượ</a:t>
            </a:r>
            <a:r>
              <a:rPr lang="en-US"/>
              <a:t>c định nghĩa tại lớp B</a:t>
            </a:r>
          </a:p>
          <a:p>
            <a:r>
              <a:rPr lang="vi-VN"/>
              <a:t>Điều này cho phép các đối tượng chia sẻ hay mở rộng các đặc tính sẵn có mà không </a:t>
            </a:r>
            <a:r>
              <a:rPr lang="en-US"/>
              <a:t>cần </a:t>
            </a:r>
            <a:r>
              <a:rPr lang="vi-VN"/>
              <a:t>phải định nghĩa lại</a:t>
            </a:r>
            <a:endParaRPr lang="en-US"/>
          </a:p>
          <a:p>
            <a:r>
              <a:rPr lang="en-US"/>
              <a:t>Ví dụ:</a:t>
            </a:r>
          </a:p>
          <a:p>
            <a:pPr lvl="1"/>
            <a:endParaRPr lang="en-US"/>
          </a:p>
        </p:txBody>
      </p:sp>
      <p:sp>
        <p:nvSpPr>
          <p:cNvPr id="3" name="Title 2"/>
          <p:cNvSpPr>
            <a:spLocks noGrp="1"/>
          </p:cNvSpPr>
          <p:nvPr>
            <p:ph type="title"/>
          </p:nvPr>
        </p:nvSpPr>
        <p:spPr>
          <a:xfrm>
            <a:off x="1320800" y="457200"/>
            <a:ext cx="10363200" cy="1143000"/>
          </a:xfrm>
        </p:spPr>
        <p:txBody>
          <a:bodyPr/>
          <a:lstStyle/>
          <a:p>
            <a:r>
              <a:rPr lang="en-US"/>
              <a:t>1.4. </a:t>
            </a:r>
            <a:r>
              <a:rPr lang="vi-VN"/>
              <a:t>Đặc trưng</a:t>
            </a:r>
            <a:r>
              <a:rPr lang="en-US"/>
              <a:t> của LT HĐT</a:t>
            </a:r>
            <a:br>
              <a:rPr lang="en-US"/>
            </a:br>
            <a:r>
              <a:rPr lang="en-US"/>
              <a:t>Tính thừa kế</a:t>
            </a:r>
          </a:p>
        </p:txBody>
      </p:sp>
      <p:sp>
        <p:nvSpPr>
          <p:cNvPr id="20" name="Rectangle 19"/>
          <p:cNvSpPr/>
          <p:nvPr/>
        </p:nvSpPr>
        <p:spPr bwMode="auto">
          <a:xfrm>
            <a:off x="2313670" y="5789522"/>
            <a:ext cx="1782080" cy="46166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a:ln>
                  <a:noFill/>
                </a:ln>
                <a:solidFill>
                  <a:schemeClr val="tx1"/>
                </a:solidFill>
                <a:effectLst/>
                <a:latin typeface="Lucida Console" pitchFamily="49" charset="0"/>
              </a:rPr>
              <a:t>Car</a:t>
            </a:r>
          </a:p>
        </p:txBody>
      </p:sp>
      <p:sp>
        <p:nvSpPr>
          <p:cNvPr id="23" name="Rectangle 22"/>
          <p:cNvSpPr/>
          <p:nvPr/>
        </p:nvSpPr>
        <p:spPr bwMode="auto">
          <a:xfrm>
            <a:off x="4926929" y="5789521"/>
            <a:ext cx="1348240" cy="46166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a:ln>
                  <a:noFill/>
                </a:ln>
                <a:solidFill>
                  <a:schemeClr val="tx1"/>
                </a:solidFill>
                <a:effectLst/>
                <a:latin typeface="Lucida Console" pitchFamily="49" charset="0"/>
              </a:rPr>
              <a:t>Dog</a:t>
            </a:r>
          </a:p>
        </p:txBody>
      </p:sp>
      <p:sp>
        <p:nvSpPr>
          <p:cNvPr id="29" name="Rectangle 28"/>
          <p:cNvSpPr/>
          <p:nvPr/>
        </p:nvSpPr>
        <p:spPr bwMode="auto">
          <a:xfrm>
            <a:off x="6503356" y="5789520"/>
            <a:ext cx="1348240" cy="46166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a:ln>
                  <a:noFill/>
                </a:ln>
                <a:solidFill>
                  <a:schemeClr val="tx1"/>
                </a:solidFill>
                <a:effectLst/>
                <a:latin typeface="Lucida Console" pitchFamily="49" charset="0"/>
              </a:rPr>
              <a:t>Cat</a:t>
            </a:r>
          </a:p>
        </p:txBody>
      </p:sp>
      <p:sp>
        <p:nvSpPr>
          <p:cNvPr id="30" name="Rectangle 29"/>
          <p:cNvSpPr/>
          <p:nvPr/>
        </p:nvSpPr>
        <p:spPr bwMode="auto">
          <a:xfrm>
            <a:off x="8194289" y="5789521"/>
            <a:ext cx="1348240" cy="46166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a:ln>
                  <a:noFill/>
                </a:ln>
                <a:solidFill>
                  <a:schemeClr val="tx1"/>
                </a:solidFill>
                <a:effectLst/>
                <a:latin typeface="Lucida Console" pitchFamily="49" charset="0"/>
              </a:rPr>
              <a:t>Mouse</a:t>
            </a:r>
          </a:p>
        </p:txBody>
      </p:sp>
      <p:cxnSp>
        <p:nvCxnSpPr>
          <p:cNvPr id="44" name="Straight Connector 43"/>
          <p:cNvCxnSpPr>
            <a:stCxn id="23" idx="0"/>
          </p:cNvCxnSpPr>
          <p:nvPr/>
        </p:nvCxnSpPr>
        <p:spPr bwMode="auto">
          <a:xfrm flipV="1">
            <a:off x="5601049" y="5343520"/>
            <a:ext cx="0" cy="44600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cxnSp>
      <p:cxnSp>
        <p:nvCxnSpPr>
          <p:cNvPr id="45" name="Straight Connector 44"/>
          <p:cNvCxnSpPr/>
          <p:nvPr/>
        </p:nvCxnSpPr>
        <p:spPr bwMode="auto">
          <a:xfrm flipV="1">
            <a:off x="8868409" y="5343521"/>
            <a:ext cx="0" cy="44600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cxnSp>
      <p:cxnSp>
        <p:nvCxnSpPr>
          <p:cNvPr id="47" name="Straight Connector 46"/>
          <p:cNvCxnSpPr/>
          <p:nvPr/>
        </p:nvCxnSpPr>
        <p:spPr bwMode="auto">
          <a:xfrm>
            <a:off x="5601049" y="5343521"/>
            <a:ext cx="3267360" cy="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cxnSp>
      <p:grpSp>
        <p:nvGrpSpPr>
          <p:cNvPr id="18" name="Group 17"/>
          <p:cNvGrpSpPr/>
          <p:nvPr/>
        </p:nvGrpSpPr>
        <p:grpSpPr>
          <a:xfrm>
            <a:off x="3052310" y="4941061"/>
            <a:ext cx="304800" cy="848459"/>
            <a:chOff x="2133600" y="2987040"/>
            <a:chExt cx="304800" cy="914400"/>
          </a:xfrm>
        </p:grpSpPr>
        <p:sp>
          <p:nvSpPr>
            <p:cNvPr id="24" name="Line 6"/>
            <p:cNvSpPr>
              <a:spLocks noChangeShapeType="1"/>
            </p:cNvSpPr>
            <p:nvPr/>
          </p:nvSpPr>
          <p:spPr bwMode="auto">
            <a:xfrm flipV="1">
              <a:off x="2286000" y="3215640"/>
              <a:ext cx="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1">
              <a:spAutoFit/>
            </a:bodyPr>
            <a:lstStyle/>
            <a:p>
              <a:endParaRPr lang="en-US"/>
            </a:p>
          </p:txBody>
        </p:sp>
        <p:sp>
          <p:nvSpPr>
            <p:cNvPr id="25" name="AutoShape 7"/>
            <p:cNvSpPr>
              <a:spLocks noChangeArrowheads="1"/>
            </p:cNvSpPr>
            <p:nvPr/>
          </p:nvSpPr>
          <p:spPr bwMode="auto">
            <a:xfrm>
              <a:off x="2133600" y="2987040"/>
              <a:ext cx="304800" cy="228600"/>
            </a:xfrm>
            <a:prstGeom prst="triangle">
              <a:avLst>
                <a:gd name="adj" fmla="val 50000"/>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sp>
        <p:nvSpPr>
          <p:cNvPr id="19" name="Rectangle 18"/>
          <p:cNvSpPr/>
          <p:nvPr/>
        </p:nvSpPr>
        <p:spPr bwMode="auto">
          <a:xfrm>
            <a:off x="2313670" y="4435857"/>
            <a:ext cx="1782080" cy="46166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a:ln>
                  <a:noFill/>
                </a:ln>
                <a:solidFill>
                  <a:schemeClr val="tx1"/>
                </a:solidFill>
                <a:effectLst/>
                <a:latin typeface="Lucida Console" pitchFamily="49" charset="0"/>
              </a:rPr>
              <a:t>Vehicle</a:t>
            </a:r>
          </a:p>
        </p:txBody>
      </p:sp>
      <p:grpSp>
        <p:nvGrpSpPr>
          <p:cNvPr id="26" name="Group 25"/>
          <p:cNvGrpSpPr/>
          <p:nvPr/>
        </p:nvGrpSpPr>
        <p:grpSpPr>
          <a:xfrm>
            <a:off x="7025076" y="4941062"/>
            <a:ext cx="304800" cy="848460"/>
            <a:chOff x="2133600" y="2987040"/>
            <a:chExt cx="304800" cy="914400"/>
          </a:xfrm>
        </p:grpSpPr>
        <p:sp>
          <p:nvSpPr>
            <p:cNvPr id="27" name="Line 6"/>
            <p:cNvSpPr>
              <a:spLocks noChangeShapeType="1"/>
            </p:cNvSpPr>
            <p:nvPr/>
          </p:nvSpPr>
          <p:spPr bwMode="auto">
            <a:xfrm flipV="1">
              <a:off x="2286000" y="3215640"/>
              <a:ext cx="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1">
              <a:spAutoFit/>
            </a:bodyPr>
            <a:lstStyle/>
            <a:p>
              <a:endParaRPr lang="en-US"/>
            </a:p>
          </p:txBody>
        </p:sp>
        <p:sp>
          <p:nvSpPr>
            <p:cNvPr id="28" name="AutoShape 7"/>
            <p:cNvSpPr>
              <a:spLocks noChangeArrowheads="1"/>
            </p:cNvSpPr>
            <p:nvPr/>
          </p:nvSpPr>
          <p:spPr bwMode="auto">
            <a:xfrm>
              <a:off x="2133600" y="2987040"/>
              <a:ext cx="304800" cy="228600"/>
            </a:xfrm>
            <a:prstGeom prst="triangle">
              <a:avLst>
                <a:gd name="adj" fmla="val 50000"/>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sp>
        <p:nvSpPr>
          <p:cNvPr id="22" name="Rectangle 21"/>
          <p:cNvSpPr/>
          <p:nvPr/>
        </p:nvSpPr>
        <p:spPr bwMode="auto">
          <a:xfrm>
            <a:off x="6286436" y="4435855"/>
            <a:ext cx="1782080" cy="46166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a:ln>
                  <a:noFill/>
                </a:ln>
                <a:solidFill>
                  <a:schemeClr val="tx1"/>
                </a:solidFill>
                <a:effectLst/>
                <a:latin typeface="Lucida Console" pitchFamily="49" charset="0"/>
              </a:rPr>
              <a:t>Animal</a:t>
            </a:r>
          </a:p>
        </p:txBody>
      </p:sp>
      <p:grpSp>
        <p:nvGrpSpPr>
          <p:cNvPr id="4" name="Group 3"/>
          <p:cNvGrpSpPr/>
          <p:nvPr/>
        </p:nvGrpSpPr>
        <p:grpSpPr>
          <a:xfrm>
            <a:off x="10467523" y="2016574"/>
            <a:ext cx="914400" cy="1920427"/>
            <a:chOff x="10697483" y="2094588"/>
            <a:chExt cx="914400" cy="1920427"/>
          </a:xfrm>
        </p:grpSpPr>
        <p:sp>
          <p:nvSpPr>
            <p:cNvPr id="11" name="Rectangle 10"/>
            <p:cNvSpPr/>
            <p:nvPr/>
          </p:nvSpPr>
          <p:spPr bwMode="auto">
            <a:xfrm>
              <a:off x="10697483" y="2094588"/>
              <a:ext cx="914400" cy="52322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Lucida Console" pitchFamily="49" charset="0"/>
                </a:rPr>
                <a:t>A</a:t>
              </a:r>
            </a:p>
          </p:txBody>
        </p:sp>
        <p:sp>
          <p:nvSpPr>
            <p:cNvPr id="12" name="Rectangle 11"/>
            <p:cNvSpPr/>
            <p:nvPr/>
          </p:nvSpPr>
          <p:spPr bwMode="auto">
            <a:xfrm>
              <a:off x="10697483" y="3491795"/>
              <a:ext cx="914400" cy="52322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Lucida Console" pitchFamily="49" charset="0"/>
                </a:rPr>
                <a:t>B</a:t>
              </a:r>
            </a:p>
          </p:txBody>
        </p:sp>
        <p:grpSp>
          <p:nvGrpSpPr>
            <p:cNvPr id="32" name="Group 31"/>
            <p:cNvGrpSpPr/>
            <p:nvPr/>
          </p:nvGrpSpPr>
          <p:grpSpPr>
            <a:xfrm>
              <a:off x="11041063" y="2661350"/>
              <a:ext cx="227240" cy="830445"/>
              <a:chOff x="2133600" y="2987040"/>
              <a:chExt cx="304800" cy="914400"/>
            </a:xfrm>
          </p:grpSpPr>
          <p:sp>
            <p:nvSpPr>
              <p:cNvPr id="33" name="Line 6"/>
              <p:cNvSpPr>
                <a:spLocks noChangeShapeType="1"/>
              </p:cNvSpPr>
              <p:nvPr/>
            </p:nvSpPr>
            <p:spPr bwMode="auto">
              <a:xfrm flipV="1">
                <a:off x="2286000" y="3215640"/>
                <a:ext cx="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1">
                <a:spAutoFit/>
              </a:bodyPr>
              <a:lstStyle/>
              <a:p>
                <a:endParaRPr lang="en-US"/>
              </a:p>
            </p:txBody>
          </p:sp>
          <p:sp>
            <p:nvSpPr>
              <p:cNvPr id="34" name="AutoShape 7"/>
              <p:cNvSpPr>
                <a:spLocks noChangeArrowheads="1"/>
              </p:cNvSpPr>
              <p:nvPr/>
            </p:nvSpPr>
            <p:spPr bwMode="auto">
              <a:xfrm>
                <a:off x="2133600" y="2987040"/>
                <a:ext cx="304800" cy="228600"/>
              </a:xfrm>
              <a:prstGeom prst="triangle">
                <a:avLst>
                  <a:gd name="adj" fmla="val 50000"/>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grpSp>
    </p:spTree>
    <p:extLst>
      <p:ext uri="{BB962C8B-B14F-4D97-AF65-F5344CB8AC3E}">
        <p14:creationId xmlns:p14="http://schemas.microsoft.com/office/powerpoint/2010/main" val="257811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29" grpId="0" animBg="1"/>
      <p:bldP spid="30" grpId="0" animBg="1"/>
      <p:bldP spid="19" grpId="0" animBg="1"/>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a:t>Tính đa hình </a:t>
            </a:r>
            <a:r>
              <a:rPr lang="en-US"/>
              <a:t>là khả năng một đối tượng có thể tham chiếu đến nhiều loại đối tượng khác nhau tại những thời điểm khác nhau</a:t>
            </a:r>
          </a:p>
          <a:p>
            <a:r>
              <a:rPr lang="vi-VN"/>
              <a:t>Thể hiện thông qua việc gửi các </a:t>
            </a:r>
            <a:r>
              <a:rPr lang="vi-VN" b="1"/>
              <a:t>thông điệp</a:t>
            </a:r>
            <a:r>
              <a:rPr lang="vi-VN"/>
              <a:t> (</a:t>
            </a:r>
            <a:r>
              <a:rPr lang="vi-VN" i="1"/>
              <a:t>message</a:t>
            </a:r>
            <a:r>
              <a:rPr lang="vi-VN"/>
              <a:t>)</a:t>
            </a:r>
            <a:endParaRPr lang="en-US"/>
          </a:p>
          <a:p>
            <a:r>
              <a:rPr lang="en-US"/>
              <a:t>Ví dụ:</a:t>
            </a:r>
          </a:p>
        </p:txBody>
      </p:sp>
      <p:sp>
        <p:nvSpPr>
          <p:cNvPr id="3" name="Title 2"/>
          <p:cNvSpPr>
            <a:spLocks noGrp="1"/>
          </p:cNvSpPr>
          <p:nvPr>
            <p:ph type="title"/>
          </p:nvPr>
        </p:nvSpPr>
        <p:spPr>
          <a:xfrm>
            <a:off x="1320800" y="457200"/>
            <a:ext cx="10363200" cy="1143000"/>
          </a:xfrm>
        </p:spPr>
        <p:txBody>
          <a:bodyPr/>
          <a:lstStyle/>
          <a:p>
            <a:r>
              <a:rPr lang="en-US"/>
              <a:t>1.4. </a:t>
            </a:r>
            <a:r>
              <a:rPr lang="vi-VN"/>
              <a:t>Đặc trưng</a:t>
            </a:r>
            <a:r>
              <a:rPr lang="en-US"/>
              <a:t> của LT HĐT</a:t>
            </a:r>
            <a:br>
              <a:rPr lang="en-US"/>
            </a:br>
            <a:r>
              <a:rPr lang="en-US"/>
              <a:t>Tính đa hình</a:t>
            </a:r>
          </a:p>
        </p:txBody>
      </p:sp>
      <p:sp>
        <p:nvSpPr>
          <p:cNvPr id="4" name="Text Box 4"/>
          <p:cNvSpPr txBox="1">
            <a:spLocks noChangeArrowheads="1"/>
          </p:cNvSpPr>
          <p:nvPr/>
        </p:nvSpPr>
        <p:spPr bwMode="auto">
          <a:xfrm>
            <a:off x="7208838" y="3436189"/>
            <a:ext cx="403789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1600" b="1">
                <a:solidFill>
                  <a:schemeClr val="tx1"/>
                </a:solidFill>
                <a:latin typeface="Helvetica" pitchFamily="34" charset="0"/>
                <a:cs typeface="Times New Roman" charset="0"/>
              </a:defRPr>
            </a:lvl1pPr>
            <a:lvl2pPr marL="742950" indent="-285750">
              <a:defRPr sz="1600" b="1">
                <a:solidFill>
                  <a:schemeClr val="tx1"/>
                </a:solidFill>
                <a:latin typeface="Helvetica" pitchFamily="34" charset="0"/>
                <a:cs typeface="Times New Roman" charset="0"/>
              </a:defRPr>
            </a:lvl2pPr>
            <a:lvl3pPr marL="1143000" indent="-228600">
              <a:defRPr sz="1600" b="1">
                <a:solidFill>
                  <a:schemeClr val="tx1"/>
                </a:solidFill>
                <a:latin typeface="Helvetica" pitchFamily="34" charset="0"/>
                <a:cs typeface="Times New Roman" charset="0"/>
              </a:defRPr>
            </a:lvl3pPr>
            <a:lvl4pPr marL="1600200" indent="-228600">
              <a:defRPr sz="1600" b="1">
                <a:solidFill>
                  <a:schemeClr val="tx1"/>
                </a:solidFill>
                <a:latin typeface="Helvetica" pitchFamily="34" charset="0"/>
                <a:cs typeface="Times New Roman" charset="0"/>
              </a:defRPr>
            </a:lvl4pPr>
            <a:lvl5pPr marL="2057400" indent="-228600">
              <a:defRPr sz="1600" b="1">
                <a:solidFill>
                  <a:schemeClr val="tx1"/>
                </a:solidFill>
                <a:latin typeface="Helvetica" pitchFamily="34" charset="0"/>
                <a:cs typeface="Times New Roman"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charset="0"/>
              </a:defRPr>
            </a:lvl9pPr>
          </a:lstStyle>
          <a:p>
            <a:pPr>
              <a:lnSpc>
                <a:spcPct val="150000"/>
              </a:lnSpc>
            </a:pPr>
            <a:r>
              <a:rPr lang="en-US" sz="2400">
                <a:latin typeface="+mn-lt"/>
              </a:rPr>
              <a:t>Shape </a:t>
            </a:r>
            <a:r>
              <a:rPr lang="en-US" sz="2400" b="0">
                <a:latin typeface="+mn-lt"/>
              </a:rPr>
              <a:t>shape</a:t>
            </a:r>
            <a:r>
              <a:rPr lang="en-US" sz="2400">
                <a:latin typeface="+mn-lt"/>
              </a:rPr>
              <a:t>;</a:t>
            </a:r>
          </a:p>
          <a:p>
            <a:pPr>
              <a:lnSpc>
                <a:spcPct val="150000"/>
              </a:lnSpc>
            </a:pPr>
            <a:r>
              <a:rPr lang="en-US" sz="2400" b="0"/>
              <a:t>shape </a:t>
            </a:r>
            <a:r>
              <a:rPr lang="en-US" sz="2400" b="0">
                <a:latin typeface="+mn-lt"/>
              </a:rPr>
              <a:t>= new Square();</a:t>
            </a:r>
          </a:p>
          <a:p>
            <a:pPr>
              <a:lnSpc>
                <a:spcPct val="150000"/>
              </a:lnSpc>
            </a:pPr>
            <a:r>
              <a:rPr lang="en-US" sz="2400"/>
              <a:t>shape</a:t>
            </a:r>
            <a:r>
              <a:rPr lang="en-US" sz="2400">
                <a:latin typeface="+mn-lt"/>
              </a:rPr>
              <a:t>.draw();</a:t>
            </a:r>
          </a:p>
          <a:p>
            <a:pPr>
              <a:lnSpc>
                <a:spcPct val="150000"/>
              </a:lnSpc>
            </a:pPr>
            <a:r>
              <a:rPr lang="en-US" sz="2400" b="0"/>
              <a:t>shape </a:t>
            </a:r>
            <a:r>
              <a:rPr lang="en-US" sz="2400" b="0">
                <a:latin typeface="+mn-lt"/>
              </a:rPr>
              <a:t>= new Rectangle();</a:t>
            </a:r>
          </a:p>
          <a:p>
            <a:pPr>
              <a:lnSpc>
                <a:spcPct val="150000"/>
              </a:lnSpc>
            </a:pPr>
            <a:r>
              <a:rPr lang="en-US" sz="2400"/>
              <a:t>shape.draw();</a:t>
            </a:r>
          </a:p>
        </p:txBody>
      </p:sp>
      <p:sp>
        <p:nvSpPr>
          <p:cNvPr id="16" name="AutoShape 7"/>
          <p:cNvSpPr>
            <a:spLocks noChangeArrowheads="1"/>
          </p:cNvSpPr>
          <p:nvPr/>
        </p:nvSpPr>
        <p:spPr bwMode="auto">
          <a:xfrm>
            <a:off x="3941211" y="4555782"/>
            <a:ext cx="309077" cy="142801"/>
          </a:xfrm>
          <a:prstGeom prst="triangle">
            <a:avLst>
              <a:gd name="adj" fmla="val 50000"/>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grpSp>
        <p:nvGrpSpPr>
          <p:cNvPr id="22" name="Group 21"/>
          <p:cNvGrpSpPr/>
          <p:nvPr/>
        </p:nvGrpSpPr>
        <p:grpSpPr>
          <a:xfrm>
            <a:off x="2782541" y="3330829"/>
            <a:ext cx="2626415" cy="1148559"/>
            <a:chOff x="-762000" y="1581150"/>
            <a:chExt cx="3048000" cy="1148559"/>
          </a:xfrm>
        </p:grpSpPr>
        <p:sp>
          <p:nvSpPr>
            <p:cNvPr id="13" name="Rectangle 4"/>
            <p:cNvSpPr>
              <a:spLocks noChangeArrowheads="1"/>
            </p:cNvSpPr>
            <p:nvPr/>
          </p:nvSpPr>
          <p:spPr bwMode="auto">
            <a:xfrm>
              <a:off x="-762000" y="1581150"/>
              <a:ext cx="3048000" cy="1148559"/>
            </a:xfrm>
            <a:prstGeom prst="rect">
              <a:avLst/>
            </a:prstGeom>
            <a:solidFill>
              <a:srgbClr val="99CCFF"/>
            </a:solidFill>
            <a:ln w="9525">
              <a:solidFill>
                <a:schemeClr val="tx1"/>
              </a:solidFill>
              <a:miter lim="800000"/>
              <a:headEnd/>
              <a:tailEnd/>
            </a:ln>
          </p:spPr>
          <p:txBody>
            <a:bodyPr wrap="none"/>
            <a:lstStyle/>
            <a:p>
              <a:r>
                <a:rPr lang="en-US" sz="2400"/>
                <a:t>Shape</a:t>
              </a:r>
            </a:p>
            <a:p>
              <a:endParaRPr lang="en-US" sz="2400"/>
            </a:p>
            <a:p>
              <a:r>
                <a:rPr kumimoji="1" lang="en-US" sz="2400" b="0">
                  <a:solidFill>
                    <a:srgbClr val="002060"/>
                  </a:solidFill>
                </a:rPr>
                <a:t>+ draw() : void</a:t>
              </a:r>
            </a:p>
          </p:txBody>
        </p:sp>
        <p:sp>
          <p:nvSpPr>
            <p:cNvPr id="17" name="Line 11"/>
            <p:cNvSpPr>
              <a:spLocks noChangeShapeType="1"/>
            </p:cNvSpPr>
            <p:nvPr/>
          </p:nvSpPr>
          <p:spPr bwMode="auto">
            <a:xfrm>
              <a:off x="-762000" y="2000250"/>
              <a:ext cx="3048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8" name="Line 12"/>
            <p:cNvSpPr>
              <a:spLocks noChangeShapeType="1"/>
            </p:cNvSpPr>
            <p:nvPr/>
          </p:nvSpPr>
          <p:spPr bwMode="auto">
            <a:xfrm>
              <a:off x="-762000" y="2110546"/>
              <a:ext cx="3048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21" name="Group 20"/>
          <p:cNvGrpSpPr/>
          <p:nvPr/>
        </p:nvGrpSpPr>
        <p:grpSpPr>
          <a:xfrm>
            <a:off x="1504950" y="5367452"/>
            <a:ext cx="2209800" cy="1200148"/>
            <a:chOff x="-2286000" y="3764677"/>
            <a:chExt cx="3048000" cy="1476023"/>
          </a:xfrm>
        </p:grpSpPr>
        <p:sp>
          <p:nvSpPr>
            <p:cNvPr id="14" name="Rectangle 5"/>
            <p:cNvSpPr>
              <a:spLocks noChangeArrowheads="1"/>
            </p:cNvSpPr>
            <p:nvPr/>
          </p:nvSpPr>
          <p:spPr bwMode="auto">
            <a:xfrm>
              <a:off x="-2286000" y="3764677"/>
              <a:ext cx="3048000" cy="1476023"/>
            </a:xfrm>
            <a:prstGeom prst="rect">
              <a:avLst/>
            </a:prstGeom>
            <a:solidFill>
              <a:srgbClr val="99CCFF"/>
            </a:solidFill>
            <a:ln w="9525">
              <a:solidFill>
                <a:schemeClr val="tx1"/>
              </a:solidFill>
              <a:miter lim="800000"/>
              <a:headEnd/>
              <a:tailEnd/>
            </a:ln>
          </p:spPr>
          <p:txBody>
            <a:bodyPr wrap="none"/>
            <a:lstStyle/>
            <a:p>
              <a:r>
                <a:rPr lang="en-US" sz="2400"/>
                <a:t>Square</a:t>
              </a:r>
            </a:p>
            <a:p>
              <a:endParaRPr lang="en-US" sz="2400"/>
            </a:p>
            <a:p>
              <a:r>
                <a:rPr kumimoji="1" lang="en-US" sz="2400" b="0">
                  <a:solidFill>
                    <a:srgbClr val="002060"/>
                  </a:solidFill>
                </a:rPr>
                <a:t>+ draw() : void</a:t>
              </a:r>
            </a:p>
          </p:txBody>
        </p:sp>
        <p:sp>
          <p:nvSpPr>
            <p:cNvPr id="19" name="Line 13"/>
            <p:cNvSpPr>
              <a:spLocks noChangeShapeType="1"/>
            </p:cNvSpPr>
            <p:nvPr/>
          </p:nvSpPr>
          <p:spPr bwMode="auto">
            <a:xfrm>
              <a:off x="-2286000" y="4380302"/>
              <a:ext cx="3048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 name="Line 14"/>
            <p:cNvSpPr>
              <a:spLocks noChangeShapeType="1"/>
            </p:cNvSpPr>
            <p:nvPr/>
          </p:nvSpPr>
          <p:spPr bwMode="auto">
            <a:xfrm>
              <a:off x="-2286000" y="4502689"/>
              <a:ext cx="3048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28" name="Group 27"/>
          <p:cNvGrpSpPr/>
          <p:nvPr/>
        </p:nvGrpSpPr>
        <p:grpSpPr>
          <a:xfrm>
            <a:off x="4476750" y="5367453"/>
            <a:ext cx="2209800" cy="1200148"/>
            <a:chOff x="-2286000" y="3764677"/>
            <a:chExt cx="3048000" cy="1476023"/>
          </a:xfrm>
        </p:grpSpPr>
        <p:sp>
          <p:nvSpPr>
            <p:cNvPr id="29" name="Rectangle 5"/>
            <p:cNvSpPr>
              <a:spLocks noChangeArrowheads="1"/>
            </p:cNvSpPr>
            <p:nvPr/>
          </p:nvSpPr>
          <p:spPr bwMode="auto">
            <a:xfrm>
              <a:off x="-2286000" y="3764677"/>
              <a:ext cx="3048000" cy="1476023"/>
            </a:xfrm>
            <a:prstGeom prst="rect">
              <a:avLst/>
            </a:prstGeom>
            <a:solidFill>
              <a:srgbClr val="99CCFF"/>
            </a:solidFill>
            <a:ln w="9525">
              <a:solidFill>
                <a:schemeClr val="tx1"/>
              </a:solidFill>
              <a:miter lim="800000"/>
              <a:headEnd/>
              <a:tailEnd/>
            </a:ln>
          </p:spPr>
          <p:txBody>
            <a:bodyPr wrap="none"/>
            <a:lstStyle/>
            <a:p>
              <a:r>
                <a:rPr lang="en-US" sz="2400"/>
                <a:t>Rectangle</a:t>
              </a:r>
            </a:p>
            <a:p>
              <a:endParaRPr lang="en-US" sz="2400"/>
            </a:p>
            <a:p>
              <a:r>
                <a:rPr kumimoji="1" lang="en-US" sz="2400" b="0">
                  <a:solidFill>
                    <a:srgbClr val="002060"/>
                  </a:solidFill>
                </a:rPr>
                <a:t>+ draw() : void</a:t>
              </a:r>
            </a:p>
          </p:txBody>
        </p:sp>
        <p:sp>
          <p:nvSpPr>
            <p:cNvPr id="30" name="Line 13"/>
            <p:cNvSpPr>
              <a:spLocks noChangeShapeType="1"/>
            </p:cNvSpPr>
            <p:nvPr/>
          </p:nvSpPr>
          <p:spPr bwMode="auto">
            <a:xfrm>
              <a:off x="-2286000" y="4380302"/>
              <a:ext cx="3048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1" name="Line 14"/>
            <p:cNvSpPr>
              <a:spLocks noChangeShapeType="1"/>
            </p:cNvSpPr>
            <p:nvPr/>
          </p:nvSpPr>
          <p:spPr bwMode="auto">
            <a:xfrm>
              <a:off x="-2286000" y="4502689"/>
              <a:ext cx="3048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en-US"/>
            </a:p>
          </p:txBody>
        </p:sp>
      </p:grpSp>
      <p:cxnSp>
        <p:nvCxnSpPr>
          <p:cNvPr id="6" name="Straight Connector 5"/>
          <p:cNvCxnSpPr/>
          <p:nvPr/>
        </p:nvCxnSpPr>
        <p:spPr bwMode="auto">
          <a:xfrm>
            <a:off x="2609850" y="5152952"/>
            <a:ext cx="2971800" cy="5"/>
          </a:xfrm>
          <a:prstGeom prst="line">
            <a:avLst/>
          </a:prstGeom>
          <a:noFill/>
          <a:ln w="38100">
            <a:solidFill>
              <a:schemeClr val="tx1"/>
            </a:solidFill>
            <a:round/>
            <a:headEnd type="none" w="sm" len="sm"/>
            <a:tailEnd type="none" w="sm" len="sm"/>
          </a:ln>
        </p:spPr>
      </p:cxnSp>
      <p:cxnSp>
        <p:nvCxnSpPr>
          <p:cNvPr id="10" name="Straight Connector 9"/>
          <p:cNvCxnSpPr>
            <a:endCxn id="29" idx="0"/>
          </p:cNvCxnSpPr>
          <p:nvPr/>
        </p:nvCxnSpPr>
        <p:spPr bwMode="auto">
          <a:xfrm>
            <a:off x="5581650" y="5152952"/>
            <a:ext cx="0" cy="214501"/>
          </a:xfrm>
          <a:prstGeom prst="line">
            <a:avLst/>
          </a:prstGeom>
          <a:noFill/>
          <a:ln w="38100">
            <a:solidFill>
              <a:schemeClr val="tx1"/>
            </a:solidFill>
            <a:round/>
            <a:headEnd type="none" w="sm" len="sm"/>
            <a:tailEnd type="none" w="sm" len="sm"/>
          </a:ln>
        </p:spPr>
      </p:cxnSp>
      <p:cxnSp>
        <p:nvCxnSpPr>
          <p:cNvPr id="33" name="Straight Connector 32"/>
          <p:cNvCxnSpPr>
            <a:stCxn id="14" idx="0"/>
          </p:cNvCxnSpPr>
          <p:nvPr/>
        </p:nvCxnSpPr>
        <p:spPr bwMode="auto">
          <a:xfrm flipV="1">
            <a:off x="2609850" y="5152952"/>
            <a:ext cx="0" cy="214500"/>
          </a:xfrm>
          <a:prstGeom prst="line">
            <a:avLst/>
          </a:prstGeom>
          <a:noFill/>
          <a:ln w="38100">
            <a:solidFill>
              <a:schemeClr val="tx1"/>
            </a:solidFill>
            <a:round/>
            <a:headEnd type="none" w="sm" len="sm"/>
            <a:tailEnd type="none" w="sm" len="sm"/>
          </a:ln>
        </p:spPr>
      </p:cxnSp>
      <p:cxnSp>
        <p:nvCxnSpPr>
          <p:cNvPr id="35" name="Straight Connector 34"/>
          <p:cNvCxnSpPr>
            <a:endCxn id="16" idx="3"/>
          </p:cNvCxnSpPr>
          <p:nvPr/>
        </p:nvCxnSpPr>
        <p:spPr bwMode="auto">
          <a:xfrm flipV="1">
            <a:off x="4095749" y="4698583"/>
            <a:ext cx="1" cy="454374"/>
          </a:xfrm>
          <a:prstGeom prst="line">
            <a:avLst/>
          </a:prstGeom>
          <a:noFill/>
          <a:ln w="38100">
            <a:solidFill>
              <a:schemeClr val="tx1"/>
            </a:solidFill>
            <a:round/>
            <a:headEnd type="none" w="sm" len="sm"/>
            <a:tailEnd type="none" w="sm" len="sm"/>
          </a:ln>
        </p:spPr>
      </p:cxnSp>
    </p:spTree>
    <p:extLst>
      <p:ext uri="{BB962C8B-B14F-4D97-AF65-F5344CB8AC3E}">
        <p14:creationId xmlns:p14="http://schemas.microsoft.com/office/powerpoint/2010/main" val="1903578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961" y="952500"/>
            <a:ext cx="6847683" cy="5135762"/>
          </a:xfrm>
          <a:prstGeom prst="rect">
            <a:avLst/>
          </a:prstGeom>
        </p:spPr>
      </p:pic>
    </p:spTree>
    <p:extLst>
      <p:ext uri="{BB962C8B-B14F-4D97-AF65-F5344CB8AC3E}">
        <p14:creationId xmlns:p14="http://schemas.microsoft.com/office/powerpoint/2010/main" val="262872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Font typeface="+mj-lt"/>
              <a:buAutoNum type="arabicPeriod"/>
            </a:pPr>
            <a:r>
              <a:rPr lang="en-US" dirty="0" err="1"/>
              <a:t>Nêu</a:t>
            </a:r>
            <a:r>
              <a:rPr lang="en-US" dirty="0"/>
              <a:t> 4 </a:t>
            </a:r>
            <a:r>
              <a:rPr lang="en-US" dirty="0" err="1"/>
              <a:t>đặc</a:t>
            </a:r>
            <a:r>
              <a:rPr lang="en-US" dirty="0"/>
              <a:t> </a:t>
            </a:r>
            <a:r>
              <a:rPr lang="en-US" dirty="0" err="1"/>
              <a:t>trưng</a:t>
            </a:r>
            <a:r>
              <a:rPr lang="en-US" dirty="0"/>
              <a:t> </a:t>
            </a:r>
            <a:r>
              <a:rPr lang="en-US" dirty="0" err="1"/>
              <a:t>của</a:t>
            </a:r>
            <a:r>
              <a:rPr lang="en-US" dirty="0"/>
              <a:t> </a:t>
            </a:r>
            <a:r>
              <a:rPr lang="en-US" dirty="0" err="1"/>
              <a:t>lập</a:t>
            </a:r>
            <a:r>
              <a:rPr lang="en-US" dirty="0"/>
              <a:t> </a:t>
            </a:r>
            <a:r>
              <a:rPr lang="en-US" dirty="0" err="1"/>
              <a:t>trình</a:t>
            </a:r>
            <a:r>
              <a:rPr lang="en-US" dirty="0"/>
              <a:t> HĐT.</a:t>
            </a:r>
          </a:p>
          <a:p>
            <a:pPr marL="514350" indent="-514350">
              <a:buFont typeface="+mj-lt"/>
              <a:buAutoNum type="arabicPeriod"/>
            </a:pPr>
            <a:r>
              <a:rPr lang="en-US" dirty="0" err="1"/>
              <a:t>Thể</a:t>
            </a:r>
            <a:r>
              <a:rPr lang="en-US" dirty="0"/>
              <a:t> </a:t>
            </a:r>
            <a:r>
              <a:rPr lang="en-US" dirty="0" err="1"/>
              <a:t>hiện</a:t>
            </a:r>
            <a:r>
              <a:rPr lang="en-US" dirty="0"/>
              <a:t> </a:t>
            </a:r>
            <a:r>
              <a:rPr lang="en-US" dirty="0" err="1"/>
              <a:t>tính</a:t>
            </a:r>
            <a:r>
              <a:rPr lang="en-US" dirty="0"/>
              <a:t> </a:t>
            </a:r>
            <a:r>
              <a:rPr lang="en-US" dirty="0" err="1"/>
              <a:t>đóng</a:t>
            </a:r>
            <a:r>
              <a:rPr lang="en-US" dirty="0"/>
              <a:t> </a:t>
            </a:r>
            <a:r>
              <a:rPr lang="en-US" dirty="0" err="1"/>
              <a:t>gói</a:t>
            </a:r>
            <a:r>
              <a:rPr lang="en-US" dirty="0"/>
              <a:t> </a:t>
            </a:r>
            <a:r>
              <a:rPr lang="en-US" dirty="0" err="1"/>
              <a:t>trong</a:t>
            </a:r>
            <a:r>
              <a:rPr lang="en-US" dirty="0"/>
              <a:t> </a:t>
            </a:r>
            <a:r>
              <a:rPr lang="en-US" dirty="0" err="1"/>
              <a:t>lập</a:t>
            </a:r>
            <a:r>
              <a:rPr lang="en-US" dirty="0"/>
              <a:t> </a:t>
            </a:r>
            <a:r>
              <a:rPr lang="en-US" dirty="0" err="1"/>
              <a:t>trình</a:t>
            </a:r>
            <a:r>
              <a:rPr lang="en-US" dirty="0"/>
              <a:t> HĐT </a:t>
            </a:r>
            <a:r>
              <a:rPr lang="en-US" dirty="0" err="1"/>
              <a:t>như</a:t>
            </a:r>
            <a:r>
              <a:rPr lang="en-US" dirty="0"/>
              <a:t> </a:t>
            </a:r>
            <a:r>
              <a:rPr lang="en-US" dirty="0" err="1"/>
              <a:t>thế</a:t>
            </a:r>
            <a:r>
              <a:rPr lang="en-US" dirty="0"/>
              <a:t> </a:t>
            </a:r>
            <a:r>
              <a:rPr lang="en-US" dirty="0" err="1"/>
              <a:t>nào</a:t>
            </a:r>
            <a:r>
              <a:rPr lang="en-US" dirty="0"/>
              <a:t>.</a:t>
            </a:r>
          </a:p>
          <a:p>
            <a:pPr marL="514350" indent="-514350">
              <a:buFont typeface="+mj-lt"/>
              <a:buAutoNum type="arabicPeriod"/>
            </a:pPr>
            <a:r>
              <a:rPr lang="en-US" dirty="0" err="1"/>
              <a:t>Phân</a:t>
            </a:r>
            <a:r>
              <a:rPr lang="en-US" dirty="0"/>
              <a:t> </a:t>
            </a:r>
            <a:r>
              <a:rPr lang="en-US" dirty="0" err="1"/>
              <a:t>biệt</a:t>
            </a:r>
            <a:r>
              <a:rPr lang="en-US" dirty="0"/>
              <a:t> </a:t>
            </a:r>
            <a:r>
              <a:rPr lang="en-US" b="1" dirty="0" err="1"/>
              <a:t>lớp</a:t>
            </a:r>
            <a:r>
              <a:rPr lang="en-US" dirty="0"/>
              <a:t> </a:t>
            </a:r>
            <a:r>
              <a:rPr lang="en-US" dirty="0" err="1"/>
              <a:t>và</a:t>
            </a:r>
            <a:r>
              <a:rPr lang="en-US" dirty="0"/>
              <a:t> </a:t>
            </a:r>
            <a:r>
              <a:rPr lang="en-US" b="1" dirty="0" err="1"/>
              <a:t>đối</a:t>
            </a:r>
            <a:r>
              <a:rPr lang="en-US" b="1" dirty="0"/>
              <a:t> </a:t>
            </a:r>
            <a:r>
              <a:rPr lang="en-US" b="1" dirty="0" err="1"/>
              <a:t>tượng</a:t>
            </a:r>
            <a:r>
              <a:rPr lang="en-US" dirty="0"/>
              <a:t>.</a:t>
            </a:r>
          </a:p>
          <a:p>
            <a:pPr marL="514350" indent="-514350">
              <a:buFont typeface="+mj-lt"/>
              <a:buAutoNum type="arabicPeriod"/>
            </a:pPr>
            <a:r>
              <a:rPr lang="en-US" dirty="0"/>
              <a:t>Khi </a:t>
            </a:r>
            <a:r>
              <a:rPr lang="en-US" dirty="0" err="1"/>
              <a:t>xây</a:t>
            </a:r>
            <a:r>
              <a:rPr lang="en-US" dirty="0"/>
              <a:t> </a:t>
            </a:r>
            <a:r>
              <a:rPr lang="en-US" dirty="0" err="1"/>
              <a:t>dựng</a:t>
            </a:r>
            <a:r>
              <a:rPr lang="en-US" dirty="0"/>
              <a:t> </a:t>
            </a:r>
            <a:r>
              <a:rPr lang="en-US" dirty="0" err="1"/>
              <a:t>lớp</a:t>
            </a:r>
            <a:r>
              <a:rPr lang="en-US" dirty="0"/>
              <a:t> </a:t>
            </a:r>
            <a:r>
              <a:rPr lang="en-US" dirty="0" err="1"/>
              <a:t>đối</a:t>
            </a:r>
            <a:r>
              <a:rPr lang="en-US" dirty="0"/>
              <a:t> </a:t>
            </a:r>
            <a:r>
              <a:rPr lang="en-US" dirty="0" err="1"/>
              <a:t>tượng</a:t>
            </a:r>
            <a:r>
              <a:rPr lang="en-US" dirty="0"/>
              <a:t>, </a:t>
            </a:r>
            <a:r>
              <a:rPr lang="en-US" dirty="0" err="1"/>
              <a:t>cần</a:t>
            </a:r>
            <a:r>
              <a:rPr lang="en-US" dirty="0"/>
              <a:t> </a:t>
            </a:r>
            <a:r>
              <a:rPr lang="en-US" dirty="0" err="1"/>
              <a:t>xác</a:t>
            </a:r>
            <a:r>
              <a:rPr lang="en-US" dirty="0"/>
              <a:t> </a:t>
            </a:r>
            <a:r>
              <a:rPr lang="en-US" dirty="0" err="1"/>
              <a:t>định</a:t>
            </a:r>
            <a:r>
              <a:rPr lang="en-US" dirty="0"/>
              <a:t> </a:t>
            </a:r>
            <a:r>
              <a:rPr lang="en-US" dirty="0" err="1"/>
              <a:t>những</a:t>
            </a:r>
            <a:r>
              <a:rPr lang="en-US" dirty="0"/>
              <a:t> </a:t>
            </a:r>
            <a:r>
              <a:rPr lang="en-US" dirty="0" err="1"/>
              <a:t>gì</a:t>
            </a:r>
            <a:r>
              <a:rPr lang="en-US" dirty="0"/>
              <a:t>.</a:t>
            </a:r>
          </a:p>
        </p:txBody>
      </p:sp>
      <p:sp>
        <p:nvSpPr>
          <p:cNvPr id="3" name="Title 2"/>
          <p:cNvSpPr>
            <a:spLocks noGrp="1"/>
          </p:cNvSpPr>
          <p:nvPr>
            <p:ph type="title"/>
          </p:nvPr>
        </p:nvSpPr>
        <p:spPr>
          <a:xfrm>
            <a:off x="1320800" y="457200"/>
            <a:ext cx="10363200" cy="1143000"/>
          </a:xfrm>
        </p:spPr>
        <p:txBody>
          <a:bodyPr/>
          <a:lstStyle/>
          <a:p>
            <a:r>
              <a:rPr lang="en-US"/>
              <a:t>Câu hỏi kiểm tra</a:t>
            </a:r>
          </a:p>
        </p:txBody>
      </p:sp>
    </p:spTree>
    <p:extLst>
      <p:ext uri="{BB962C8B-B14F-4D97-AF65-F5344CB8AC3E}">
        <p14:creationId xmlns:p14="http://schemas.microsoft.com/office/powerpoint/2010/main" val="157815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title"/>
          </p:nvPr>
        </p:nvSpPr>
        <p:spPr>
          <a:xfrm>
            <a:off x="1320800" y="457200"/>
            <a:ext cx="10363200" cy="1143000"/>
          </a:xfrm>
        </p:spPr>
        <p:txBody>
          <a:bodyPr/>
          <a:lstStyle/>
          <a:p>
            <a:pPr eaLnBrk="1" hangingPunct="1"/>
            <a:r>
              <a:rPr lang="en-US"/>
              <a:t>Bài tập</a:t>
            </a:r>
          </a:p>
        </p:txBody>
      </p:sp>
      <p:sp>
        <p:nvSpPr>
          <p:cNvPr id="5" name="Content Placeholder 4"/>
          <p:cNvSpPr>
            <a:spLocks noGrp="1"/>
          </p:cNvSpPr>
          <p:nvPr>
            <p:ph sz="quarter" idx="1"/>
          </p:nvPr>
        </p:nvSpPr>
        <p:spPr/>
        <p:txBody>
          <a:bodyPr/>
          <a:lstStyle/>
          <a:p>
            <a:pPr marL="514350" indent="-514350" eaLnBrk="1" hangingPunct="1">
              <a:buFont typeface="+mj-lt"/>
              <a:buAutoNum type="arabicPeriod"/>
            </a:pPr>
            <a:r>
              <a:rPr lang="en-US" dirty="0" err="1"/>
              <a:t>Liệt</a:t>
            </a:r>
            <a:r>
              <a:rPr lang="en-US" dirty="0"/>
              <a:t> </a:t>
            </a:r>
            <a:r>
              <a:rPr lang="en-US" dirty="0" err="1"/>
              <a:t>kê</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và</a:t>
            </a:r>
            <a:r>
              <a:rPr lang="en-US" dirty="0"/>
              <a:t> </a:t>
            </a:r>
            <a:r>
              <a:rPr lang="en-US" dirty="0" err="1"/>
              <a:t>hành</a:t>
            </a:r>
            <a:r>
              <a:rPr lang="en-US" dirty="0"/>
              <a:t> vi </a:t>
            </a:r>
            <a:r>
              <a:rPr lang="en-US" dirty="0" err="1"/>
              <a:t>của</a:t>
            </a:r>
            <a:r>
              <a:rPr lang="en-US" dirty="0"/>
              <a:t> </a:t>
            </a:r>
            <a:r>
              <a:rPr lang="en-US" dirty="0" err="1"/>
              <a:t>sinh</a:t>
            </a:r>
            <a:r>
              <a:rPr lang="en-US" dirty="0"/>
              <a:t> </a:t>
            </a:r>
            <a:r>
              <a:rPr lang="en-US" dirty="0" err="1"/>
              <a:t>viên</a:t>
            </a:r>
            <a:r>
              <a:rPr lang="en-US" dirty="0"/>
              <a:t>, </a:t>
            </a:r>
            <a:r>
              <a:rPr lang="en-US" dirty="0" err="1"/>
              <a:t>của</a:t>
            </a:r>
            <a:r>
              <a:rPr lang="en-US" dirty="0"/>
              <a:t> </a:t>
            </a:r>
            <a:r>
              <a:rPr lang="en-US" dirty="0" err="1"/>
              <a:t>hóa</a:t>
            </a:r>
            <a:r>
              <a:rPr lang="en-US" dirty="0"/>
              <a:t> </a:t>
            </a:r>
            <a:r>
              <a:rPr lang="en-US" dirty="0" err="1"/>
              <a:t>đơn</a:t>
            </a:r>
            <a:r>
              <a:rPr lang="en-US" dirty="0"/>
              <a:t> </a:t>
            </a:r>
            <a:r>
              <a:rPr lang="en-US" dirty="0" err="1"/>
              <a:t>điện</a:t>
            </a:r>
            <a:endParaRPr lang="en-US" u="sng" dirty="0"/>
          </a:p>
          <a:p>
            <a:pPr marL="514350" indent="-514350">
              <a:buFont typeface="+mj-lt"/>
              <a:buAutoNum type="arabicPeriod"/>
            </a:pPr>
            <a:r>
              <a:rPr lang="en-US" dirty="0" err="1"/>
              <a:t>Giả</a:t>
            </a:r>
            <a:r>
              <a:rPr lang="en-US" dirty="0"/>
              <a:t> </a:t>
            </a:r>
            <a:r>
              <a:rPr lang="en-US" dirty="0" err="1"/>
              <a:t>sử</a:t>
            </a:r>
            <a:r>
              <a:rPr lang="en-US" dirty="0"/>
              <a:t> </a:t>
            </a:r>
            <a:r>
              <a:rPr lang="en-US" dirty="0" err="1"/>
              <a:t>viết</a:t>
            </a:r>
            <a:r>
              <a:rPr lang="en-US" dirty="0"/>
              <a:t> </a:t>
            </a:r>
            <a:r>
              <a:rPr lang="en-US" dirty="0" err="1"/>
              <a:t>một</a:t>
            </a:r>
            <a:r>
              <a:rPr lang="en-US" dirty="0"/>
              <a:t> </a:t>
            </a:r>
            <a:r>
              <a:rPr lang="en-US" dirty="0" err="1"/>
              <a:t>chương</a:t>
            </a:r>
            <a:r>
              <a:rPr lang="en-US" dirty="0"/>
              <a:t> </a:t>
            </a:r>
            <a:r>
              <a:rPr lang="en-US" dirty="0" err="1"/>
              <a:t>trình</a:t>
            </a:r>
            <a:r>
              <a:rPr lang="en-US" dirty="0"/>
              <a:t> </a:t>
            </a:r>
            <a:r>
              <a:rPr lang="en-US" dirty="0" err="1"/>
              <a:t>tính</a:t>
            </a:r>
            <a:r>
              <a:rPr lang="en-US" dirty="0"/>
              <a:t> </a:t>
            </a:r>
            <a:r>
              <a:rPr lang="en-US" dirty="0" err="1"/>
              <a:t>lương</a:t>
            </a:r>
            <a:r>
              <a:rPr lang="en-US" dirty="0"/>
              <a:t> </a:t>
            </a:r>
            <a:r>
              <a:rPr lang="en-US" dirty="0" err="1"/>
              <a:t>trả</a:t>
            </a:r>
            <a:r>
              <a:rPr lang="en-US" dirty="0"/>
              <a:t> </a:t>
            </a:r>
            <a:r>
              <a:rPr lang="en-US" dirty="0" err="1"/>
              <a:t>hàng</a:t>
            </a:r>
            <a:r>
              <a:rPr lang="en-US" dirty="0"/>
              <a:t> </a:t>
            </a:r>
            <a:r>
              <a:rPr lang="en-US" dirty="0" err="1"/>
              <a:t>tháng</a:t>
            </a:r>
            <a:r>
              <a:rPr lang="en-US" dirty="0"/>
              <a:t> </a:t>
            </a:r>
            <a:r>
              <a:rPr lang="en-US" dirty="0" err="1"/>
              <a:t>cho</a:t>
            </a:r>
            <a:r>
              <a:rPr lang="en-US" dirty="0"/>
              <a:t> </a:t>
            </a:r>
            <a:r>
              <a:rPr lang="en-US" dirty="0" err="1"/>
              <a:t>công</a:t>
            </a:r>
            <a:r>
              <a:rPr lang="en-US" dirty="0"/>
              <a:t> </a:t>
            </a:r>
            <a:r>
              <a:rPr lang="en-US" dirty="0" err="1"/>
              <a:t>nhân</a:t>
            </a:r>
            <a:r>
              <a:rPr lang="en-US" dirty="0"/>
              <a:t>. </a:t>
            </a:r>
            <a:r>
              <a:rPr lang="en-US" dirty="0" err="1"/>
              <a:t>Lương</a:t>
            </a:r>
            <a:r>
              <a:rPr lang="en-US" dirty="0"/>
              <a:t> </a:t>
            </a:r>
            <a:r>
              <a:rPr lang="en-US" dirty="0" err="1"/>
              <a:t>trả</a:t>
            </a:r>
            <a:r>
              <a:rPr lang="en-US" dirty="0"/>
              <a:t> </a:t>
            </a:r>
            <a:r>
              <a:rPr lang="en-US" dirty="0" err="1"/>
              <a:t>dựa</a:t>
            </a:r>
            <a:r>
              <a:rPr lang="en-US" dirty="0"/>
              <a:t> </a:t>
            </a:r>
            <a:r>
              <a:rPr lang="en-US" dirty="0" err="1"/>
              <a:t>trên</a:t>
            </a:r>
            <a:r>
              <a:rPr lang="en-US" dirty="0"/>
              <a:t> </a:t>
            </a:r>
            <a:r>
              <a:rPr lang="en-US" dirty="0" err="1"/>
              <a:t>số</a:t>
            </a:r>
            <a:r>
              <a:rPr lang="en-US" dirty="0"/>
              <a:t> </a:t>
            </a:r>
            <a:r>
              <a:rPr lang="en-US" dirty="0" err="1"/>
              <a:t>sản</a:t>
            </a:r>
            <a:r>
              <a:rPr lang="en-US" dirty="0"/>
              <a:t> </a:t>
            </a:r>
            <a:r>
              <a:rPr lang="en-US" dirty="0" err="1"/>
              <a:t>phẩm</a:t>
            </a:r>
            <a:r>
              <a:rPr lang="en-US" dirty="0"/>
              <a:t> </a:t>
            </a:r>
            <a:r>
              <a:rPr lang="en-US" dirty="0" err="1"/>
              <a:t>họ</a:t>
            </a:r>
            <a:r>
              <a:rPr lang="en-US" dirty="0"/>
              <a:t> </a:t>
            </a:r>
            <a:r>
              <a:rPr lang="en-US" dirty="0" err="1"/>
              <a:t>làm</a:t>
            </a:r>
            <a:r>
              <a:rPr lang="en-US" dirty="0"/>
              <a:t> </a:t>
            </a:r>
            <a:r>
              <a:rPr lang="en-US" dirty="0" err="1"/>
              <a:t>được</a:t>
            </a:r>
            <a:r>
              <a:rPr lang="en-US" dirty="0"/>
              <a:t>. </a:t>
            </a:r>
            <a:r>
              <a:rPr lang="en-US" dirty="0" err="1"/>
              <a:t>Ngoài</a:t>
            </a:r>
            <a:r>
              <a:rPr lang="en-US" dirty="0"/>
              <a:t> </a:t>
            </a:r>
            <a:r>
              <a:rPr lang="en-US" dirty="0" err="1"/>
              <a:t>ra</a:t>
            </a:r>
            <a:r>
              <a:rPr lang="en-US" dirty="0"/>
              <a:t> </a:t>
            </a:r>
            <a:r>
              <a:rPr lang="en-US" dirty="0" err="1"/>
              <a:t>chương</a:t>
            </a:r>
            <a:r>
              <a:rPr lang="en-US" dirty="0"/>
              <a:t> </a:t>
            </a:r>
            <a:r>
              <a:rPr lang="en-US" dirty="0" err="1"/>
              <a:t>trình</a:t>
            </a:r>
            <a:r>
              <a:rPr lang="en-US" dirty="0"/>
              <a:t> </a:t>
            </a:r>
            <a:r>
              <a:rPr lang="en-US" dirty="0" err="1"/>
              <a:t>còn</a:t>
            </a:r>
            <a:r>
              <a:rPr lang="en-US" dirty="0"/>
              <a:t> </a:t>
            </a:r>
            <a:r>
              <a:rPr lang="en-US" dirty="0" err="1"/>
              <a:t>tính</a:t>
            </a:r>
            <a:r>
              <a:rPr lang="en-US" dirty="0"/>
              <a:t> </a:t>
            </a:r>
            <a:r>
              <a:rPr lang="en-US" dirty="0" err="1"/>
              <a:t>phí</a:t>
            </a:r>
            <a:r>
              <a:rPr lang="en-US" dirty="0"/>
              <a:t> </a:t>
            </a:r>
            <a:r>
              <a:rPr lang="en-US" dirty="0" err="1"/>
              <a:t>bảo</a:t>
            </a:r>
            <a:r>
              <a:rPr lang="en-US" dirty="0"/>
              <a:t> </a:t>
            </a:r>
            <a:r>
              <a:rPr lang="en-US" dirty="0" err="1"/>
              <a:t>hiểm</a:t>
            </a:r>
            <a:r>
              <a:rPr lang="en-US" dirty="0"/>
              <a:t> y </a:t>
            </a:r>
            <a:r>
              <a:rPr lang="en-US" dirty="0" err="1"/>
              <a:t>tế</a:t>
            </a:r>
            <a:r>
              <a:rPr lang="en-US" dirty="0"/>
              <a:t> </a:t>
            </a:r>
            <a:r>
              <a:rPr lang="en-US" dirty="0" err="1"/>
              <a:t>và</a:t>
            </a:r>
            <a:r>
              <a:rPr lang="en-US" dirty="0"/>
              <a:t> </a:t>
            </a:r>
            <a:r>
              <a:rPr lang="en-US" dirty="0" err="1"/>
              <a:t>bảo</a:t>
            </a:r>
            <a:r>
              <a:rPr lang="en-US" dirty="0"/>
              <a:t> </a:t>
            </a:r>
            <a:r>
              <a:rPr lang="en-US" dirty="0" err="1"/>
              <a:t>hiểm</a:t>
            </a:r>
            <a:r>
              <a:rPr lang="en-US" dirty="0"/>
              <a:t> </a:t>
            </a:r>
            <a:r>
              <a:rPr lang="en-US" dirty="0" err="1"/>
              <a:t>xã</a:t>
            </a:r>
            <a:r>
              <a:rPr lang="en-US" dirty="0"/>
              <a:t> </a:t>
            </a:r>
            <a:r>
              <a:rPr lang="en-US" dirty="0" err="1"/>
              <a:t>hội</a:t>
            </a:r>
            <a:r>
              <a:rPr lang="en-US" dirty="0"/>
              <a:t> </a:t>
            </a:r>
            <a:r>
              <a:rPr lang="en-US" dirty="0" err="1"/>
              <a:t>cho</a:t>
            </a:r>
            <a:r>
              <a:rPr lang="en-US" dirty="0"/>
              <a:t> </a:t>
            </a:r>
            <a:r>
              <a:rPr lang="en-US" dirty="0" err="1"/>
              <a:t>công</a:t>
            </a:r>
            <a:r>
              <a:rPr lang="en-US" dirty="0"/>
              <a:t> </a:t>
            </a:r>
            <a:r>
              <a:rPr lang="en-US" dirty="0" err="1"/>
              <a:t>nhân</a:t>
            </a:r>
            <a:r>
              <a:rPr lang="en-US" dirty="0"/>
              <a:t>. </a:t>
            </a:r>
          </a:p>
          <a:p>
            <a:pPr marL="514350" indent="0">
              <a:buNone/>
            </a:pPr>
            <a:r>
              <a:rPr lang="en-US" dirty="0" err="1"/>
              <a:t>Xác</a:t>
            </a:r>
            <a:r>
              <a:rPr lang="en-US" dirty="0"/>
              <a:t> </a:t>
            </a:r>
            <a:r>
              <a:rPr lang="en-US" dirty="0" err="1"/>
              <a:t>định</a:t>
            </a:r>
            <a:r>
              <a:rPr lang="en-US" dirty="0"/>
              <a:t> </a:t>
            </a:r>
            <a:r>
              <a:rPr lang="en-US" dirty="0" err="1"/>
              <a:t>lớp</a:t>
            </a:r>
            <a:r>
              <a:rPr lang="en-US" dirty="0"/>
              <a:t> </a:t>
            </a:r>
            <a:r>
              <a:rPr lang="en-US" dirty="0" err="1"/>
              <a:t>đối</a:t>
            </a:r>
            <a:r>
              <a:rPr lang="en-US" dirty="0"/>
              <a:t> </a:t>
            </a:r>
            <a:r>
              <a:rPr lang="en-US" dirty="0" err="1"/>
              <a:t>tượng</a:t>
            </a:r>
            <a:r>
              <a:rPr lang="en-US" dirty="0"/>
              <a:t> </a:t>
            </a:r>
            <a:r>
              <a:rPr lang="en-US" dirty="0" err="1"/>
              <a:t>trong</a:t>
            </a:r>
            <a:r>
              <a:rPr lang="en-US" dirty="0"/>
              <a:t> </a:t>
            </a:r>
            <a:r>
              <a:rPr lang="en-US" dirty="0" err="1"/>
              <a:t>bài</a:t>
            </a:r>
            <a:r>
              <a:rPr lang="en-US" dirty="0"/>
              <a:t> </a:t>
            </a:r>
            <a:r>
              <a:rPr lang="en-US" dirty="0" err="1"/>
              <a:t>toán</a:t>
            </a:r>
            <a:r>
              <a:rPr lang="en-US" dirty="0"/>
              <a:t> </a:t>
            </a:r>
            <a:r>
              <a:rPr lang="en-US" dirty="0" err="1"/>
              <a:t>này</a:t>
            </a:r>
            <a:r>
              <a:rPr lang="en-US" dirty="0"/>
              <a:t>, </a:t>
            </a:r>
            <a:r>
              <a:rPr lang="en-US" dirty="0" err="1"/>
              <a:t>cùng</a:t>
            </a:r>
            <a:r>
              <a:rPr lang="en-US" dirty="0"/>
              <a:t> </a:t>
            </a:r>
            <a:r>
              <a:rPr lang="en-US" dirty="0" err="1"/>
              <a:t>với</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và</a:t>
            </a:r>
            <a:r>
              <a:rPr lang="en-US" dirty="0"/>
              <a:t> </a:t>
            </a:r>
            <a:r>
              <a:rPr lang="en-US" dirty="0" err="1"/>
              <a:t>hành</a:t>
            </a:r>
            <a:r>
              <a:rPr lang="en-US" dirty="0"/>
              <a:t> vi </a:t>
            </a:r>
            <a:r>
              <a:rPr lang="en-US" dirty="0" err="1"/>
              <a:t>của</a:t>
            </a:r>
            <a:r>
              <a:rPr lang="en-US" dirty="0"/>
              <a:t> </a:t>
            </a:r>
            <a:r>
              <a:rPr lang="en-US" dirty="0" err="1"/>
              <a:t>lớp</a:t>
            </a:r>
            <a:r>
              <a:rPr lang="en-US" dirty="0"/>
              <a:t> </a:t>
            </a:r>
            <a:r>
              <a:rPr lang="en-US" dirty="0" err="1"/>
              <a:t>đối</a:t>
            </a:r>
            <a:r>
              <a:rPr lang="en-US" dirty="0"/>
              <a:t> </a:t>
            </a:r>
            <a:r>
              <a:rPr lang="en-US" dirty="0" err="1"/>
              <a:t>tượng</a:t>
            </a:r>
            <a:r>
              <a:rPr lang="en-US" dirty="0"/>
              <a:t> </a:t>
            </a:r>
            <a:r>
              <a:rPr lang="en-US" dirty="0" err="1"/>
              <a:t>đó</a:t>
            </a:r>
            <a:r>
              <a:rPr lang="en-US" dirty="0"/>
              <a:t>.</a:t>
            </a:r>
          </a:p>
        </p:txBody>
      </p:sp>
    </p:spTree>
    <p:extLst>
      <p:ext uri="{BB962C8B-B14F-4D97-AF65-F5344CB8AC3E}">
        <p14:creationId xmlns:p14="http://schemas.microsoft.com/office/powerpoint/2010/main" val="22878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eaLnBrk="1" hangingPunct="1"/>
            <a:r>
              <a:rPr lang="en-US" sz="2400" b="1"/>
              <a:t>Đối tượng phần mềm </a:t>
            </a:r>
            <a:r>
              <a:rPr lang="en-US" sz="2400"/>
              <a:t>cũng có:</a:t>
            </a:r>
            <a:endParaRPr lang="en-US" sz="2400" b="1"/>
          </a:p>
          <a:p>
            <a:pPr lvl="1" eaLnBrk="1" hangingPunct="1"/>
            <a:r>
              <a:rPr lang="en-US" sz="2000"/>
              <a:t>Thuộc tính, đặc tính, dữ liệu </a:t>
            </a:r>
            <a:r>
              <a:rPr lang="en-US" sz="2000" i="1"/>
              <a:t>(attribute, property, data): </a:t>
            </a:r>
            <a:r>
              <a:rPr lang="en-US" sz="1800">
                <a:solidFill>
                  <a:srgbClr val="000099"/>
                </a:solidFill>
              </a:rPr>
              <a:t>Mô tả các </a:t>
            </a:r>
            <a:r>
              <a:rPr lang="en-US" sz="1800" b="1">
                <a:solidFill>
                  <a:srgbClr val="000099"/>
                </a:solidFill>
              </a:rPr>
              <a:t>đặc điểm </a:t>
            </a:r>
            <a:r>
              <a:rPr lang="en-US" sz="1800">
                <a:solidFill>
                  <a:srgbClr val="000099"/>
                </a:solidFill>
              </a:rPr>
              <a:t>của đối tượng</a:t>
            </a:r>
          </a:p>
          <a:p>
            <a:pPr lvl="1" eaLnBrk="1" hangingPunct="1">
              <a:lnSpc>
                <a:spcPct val="110000"/>
              </a:lnSpc>
            </a:pPr>
            <a:r>
              <a:rPr lang="en-US" sz="2000"/>
              <a:t>Phương thức, hành vi, hàm </a:t>
            </a:r>
            <a:r>
              <a:rPr lang="en-US" sz="2000" i="1"/>
              <a:t>(method, behavior, function):</a:t>
            </a:r>
          </a:p>
          <a:p>
            <a:pPr lvl="2" eaLnBrk="1" hangingPunct="1"/>
            <a:r>
              <a:rPr lang="en-US" sz="1800">
                <a:solidFill>
                  <a:srgbClr val="000099"/>
                </a:solidFill>
              </a:rPr>
              <a:t>Liên quan đến những thứ đối tượng làm</a:t>
            </a:r>
          </a:p>
          <a:p>
            <a:pPr lvl="2" eaLnBrk="1" hangingPunct="1"/>
            <a:r>
              <a:rPr lang="en-US" sz="1800">
                <a:solidFill>
                  <a:srgbClr val="000099"/>
                </a:solidFill>
              </a:rPr>
              <a:t>Tác động lên dữ liệu của đối tượng</a:t>
            </a:r>
          </a:p>
          <a:p>
            <a:endParaRPr lang="en-US"/>
          </a:p>
        </p:txBody>
      </p:sp>
      <p:sp>
        <p:nvSpPr>
          <p:cNvPr id="18434" name="Rectangle 2"/>
          <p:cNvSpPr>
            <a:spLocks noGrp="1" noChangeArrowheads="1"/>
          </p:cNvSpPr>
          <p:nvPr>
            <p:ph type="title"/>
          </p:nvPr>
        </p:nvSpPr>
        <p:spPr>
          <a:xfrm>
            <a:off x="1320800" y="457200"/>
            <a:ext cx="10363200" cy="1143000"/>
          </a:xfrm>
        </p:spPr>
        <p:txBody>
          <a:bodyPr/>
          <a:lstStyle/>
          <a:p>
            <a:r>
              <a:rPr lang="en-US"/>
              <a:t>1.1. Sơ lược các kỹ thuật lập trình</a:t>
            </a:r>
            <a:br>
              <a:rPr lang="en-US"/>
            </a:br>
            <a:r>
              <a:rPr lang="en-US"/>
              <a:t>LTHĐT - Đối tượng (Object)</a:t>
            </a: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2217" y="5140325"/>
            <a:ext cx="31496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50" name="Object 8"/>
          <p:cNvGraphicFramePr>
            <a:graphicFrameLocks/>
          </p:cNvGraphicFramePr>
          <p:nvPr/>
        </p:nvGraphicFramePr>
        <p:xfrm>
          <a:off x="7749117" y="5313362"/>
          <a:ext cx="2844800" cy="1371600"/>
        </p:xfrm>
        <a:graphic>
          <a:graphicData uri="http://schemas.openxmlformats.org/presentationml/2006/ole">
            <mc:AlternateContent xmlns:mc="http://schemas.openxmlformats.org/markup-compatibility/2006">
              <mc:Choice xmlns:v="urn:schemas-microsoft-com:vml" Requires="v">
                <p:oleObj name="ClipArt" r:id="rId4" imgW="3178080" imgH="1768320" progId="MS_ClipArt_Gallery.2">
                  <p:embed/>
                </p:oleObj>
              </mc:Choice>
              <mc:Fallback>
                <p:oleObj name="ClipArt" r:id="rId4" imgW="3178080" imgH="176832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9117" y="5313362"/>
                        <a:ext cx="2844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Text Box 9"/>
          <p:cNvSpPr txBox="1">
            <a:spLocks noChangeArrowheads="1"/>
          </p:cNvSpPr>
          <p:nvPr/>
        </p:nvSpPr>
        <p:spPr bwMode="auto">
          <a:xfrm>
            <a:off x="304800" y="3875782"/>
            <a:ext cx="3342217" cy="1077218"/>
          </a:xfrm>
          <a:prstGeom prst="rect">
            <a:avLst/>
          </a:prstGeom>
          <a:solidFill>
            <a:srgbClr val="FFFF99"/>
          </a:solidFill>
          <a:ln w="19050">
            <a:solidFill>
              <a:schemeClr val="tx1"/>
            </a:solidFill>
            <a:miter lim="800000"/>
            <a:headEnd/>
            <a:tailEnd/>
          </a:ln>
        </p:spPr>
        <p:txBody>
          <a:bodyPr wrap="squar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u="sng"/>
              <a:t>Thuộc tính</a:t>
            </a:r>
            <a:r>
              <a:rPr lang="en-US" sz="1600"/>
              <a:t>:</a:t>
            </a:r>
          </a:p>
          <a:p>
            <a:r>
              <a:rPr lang="en-US" sz="1600"/>
              <a:t>Tiêu đề Abc, nội dung Xyz, kích thước 20x30, màu xám chủ đạo</a:t>
            </a:r>
          </a:p>
        </p:txBody>
      </p:sp>
      <p:sp>
        <p:nvSpPr>
          <p:cNvPr id="2057" name="Text Box 10"/>
          <p:cNvSpPr txBox="1">
            <a:spLocks noChangeArrowheads="1"/>
          </p:cNvSpPr>
          <p:nvPr/>
        </p:nvSpPr>
        <p:spPr bwMode="auto">
          <a:xfrm>
            <a:off x="3835398" y="3886418"/>
            <a:ext cx="2641600" cy="830997"/>
          </a:xfrm>
          <a:prstGeom prst="rect">
            <a:avLst/>
          </a:prstGeom>
          <a:solidFill>
            <a:srgbClr val="FFCC99"/>
          </a:solidFill>
          <a:ln w="19050">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u="sng"/>
              <a:t>Phương thức</a:t>
            </a:r>
            <a:r>
              <a:rPr lang="en-US" sz="1600"/>
              <a:t>:</a:t>
            </a:r>
          </a:p>
          <a:p>
            <a:r>
              <a:rPr lang="en-US" sz="1600"/>
              <a:t>Vẽ, di chuyển, đổi kích thước, đóng, …</a:t>
            </a:r>
          </a:p>
        </p:txBody>
      </p:sp>
      <p:sp>
        <p:nvSpPr>
          <p:cNvPr id="2058" name="Line 11"/>
          <p:cNvSpPr>
            <a:spLocks noChangeShapeType="1"/>
          </p:cNvSpPr>
          <p:nvPr/>
        </p:nvSpPr>
        <p:spPr bwMode="auto">
          <a:xfrm flipH="1" flipV="1">
            <a:off x="2072217" y="4963636"/>
            <a:ext cx="812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9" name="Line 12"/>
          <p:cNvSpPr>
            <a:spLocks noChangeShapeType="1"/>
          </p:cNvSpPr>
          <p:nvPr/>
        </p:nvSpPr>
        <p:spPr bwMode="auto">
          <a:xfrm flipV="1">
            <a:off x="3647017" y="4717415"/>
            <a:ext cx="1016000" cy="4537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60" name="Text Box 13"/>
          <p:cNvSpPr txBox="1">
            <a:spLocks noChangeArrowheads="1"/>
          </p:cNvSpPr>
          <p:nvPr/>
        </p:nvSpPr>
        <p:spPr bwMode="auto">
          <a:xfrm>
            <a:off x="6887633" y="3886418"/>
            <a:ext cx="2459566" cy="1077218"/>
          </a:xfrm>
          <a:prstGeom prst="rect">
            <a:avLst/>
          </a:prstGeom>
          <a:solidFill>
            <a:srgbClr val="FFFF99"/>
          </a:solidFill>
          <a:ln w="19050">
            <a:solidFill>
              <a:schemeClr val="tx1"/>
            </a:solidFill>
            <a:miter lim="800000"/>
            <a:headEnd/>
            <a:tailEnd/>
          </a:ln>
        </p:spPr>
        <p:txBody>
          <a:bodyPr wrap="squar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u="sng"/>
              <a:t>Thuộc tính</a:t>
            </a:r>
            <a:r>
              <a:rPr lang="en-US" sz="1600"/>
              <a:t>:</a:t>
            </a:r>
          </a:p>
          <a:p>
            <a:r>
              <a:rPr lang="en-US" sz="1600"/>
              <a:t>Số liệu Abc, mô tả Xyz, loại biểu đồ Line…</a:t>
            </a:r>
          </a:p>
        </p:txBody>
      </p:sp>
      <p:sp>
        <p:nvSpPr>
          <p:cNvPr id="2061" name="Text Box 14"/>
          <p:cNvSpPr txBox="1">
            <a:spLocks noChangeArrowheads="1"/>
          </p:cNvSpPr>
          <p:nvPr/>
        </p:nvSpPr>
        <p:spPr bwMode="auto">
          <a:xfrm>
            <a:off x="9518649" y="3875782"/>
            <a:ext cx="2540000" cy="830997"/>
          </a:xfrm>
          <a:prstGeom prst="rect">
            <a:avLst/>
          </a:prstGeom>
          <a:solidFill>
            <a:srgbClr val="FFCC99"/>
          </a:solidFill>
          <a:ln w="19050">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u="sng"/>
              <a:t>Phương thức</a:t>
            </a:r>
            <a:r>
              <a:rPr lang="en-US" sz="1600"/>
              <a:t>:</a:t>
            </a:r>
          </a:p>
          <a:p>
            <a:r>
              <a:rPr lang="en-US" sz="1600"/>
              <a:t>Vẽ, đổi số liệu, đổi dạng biểu đồ, …</a:t>
            </a:r>
          </a:p>
        </p:txBody>
      </p:sp>
      <p:sp>
        <p:nvSpPr>
          <p:cNvPr id="2062" name="Line 15"/>
          <p:cNvSpPr>
            <a:spLocks noChangeShapeType="1"/>
          </p:cNvSpPr>
          <p:nvPr/>
        </p:nvSpPr>
        <p:spPr bwMode="auto">
          <a:xfrm flipH="1" flipV="1">
            <a:off x="8015817" y="4953000"/>
            <a:ext cx="766233"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63" name="Line 16"/>
          <p:cNvSpPr>
            <a:spLocks noChangeShapeType="1"/>
          </p:cNvSpPr>
          <p:nvPr/>
        </p:nvSpPr>
        <p:spPr bwMode="auto">
          <a:xfrm flipV="1">
            <a:off x="9438217" y="4717415"/>
            <a:ext cx="924983" cy="69278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9730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animBg="1"/>
      <p:bldP spid="2057" grpId="0" animBg="1"/>
      <p:bldP spid="2058" grpId="0" animBg="1"/>
      <p:bldP spid="2059" grpId="0" animBg="1"/>
      <p:bldP spid="2060" grpId="0" animBg="1"/>
      <p:bldP spid="2061" grpId="0" animBg="1"/>
      <p:bldP spid="2062" grpId="0" animBg="1"/>
      <p:bldP spid="206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Chương</a:t>
            </a:r>
            <a:r>
              <a:rPr lang="en-US" dirty="0"/>
              <a:t> </a:t>
            </a:r>
            <a:r>
              <a:rPr lang="en-US" dirty="0" err="1"/>
              <a:t>trình</a:t>
            </a:r>
            <a:r>
              <a:rPr lang="en-US" dirty="0"/>
              <a:t> </a:t>
            </a:r>
            <a:r>
              <a:rPr lang="en-US" dirty="0" err="1"/>
              <a:t>sẽ</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tuần</a:t>
            </a:r>
            <a:r>
              <a:rPr lang="en-US" dirty="0"/>
              <a:t> </a:t>
            </a:r>
            <a:r>
              <a:rPr lang="en-US" dirty="0" err="1"/>
              <a:t>tự</a:t>
            </a:r>
            <a:r>
              <a:rPr lang="en-US" dirty="0"/>
              <a:t> </a:t>
            </a:r>
            <a:r>
              <a:rPr lang="en-US" dirty="0" err="1"/>
              <a:t>từ</a:t>
            </a:r>
            <a:r>
              <a:rPr lang="en-US" dirty="0"/>
              <a:t> </a:t>
            </a:r>
            <a:r>
              <a:rPr lang="en-US" dirty="0" err="1"/>
              <a:t>đầu</a:t>
            </a:r>
            <a:r>
              <a:rPr lang="en-US" dirty="0"/>
              <a:t> </a:t>
            </a:r>
            <a:r>
              <a:rPr lang="en-US" dirty="0" err="1"/>
              <a:t>đến</a:t>
            </a:r>
            <a:r>
              <a:rPr lang="en-US" dirty="0"/>
              <a:t> </a:t>
            </a:r>
            <a:r>
              <a:rPr lang="en-US" dirty="0" err="1"/>
              <a:t>cuối</a:t>
            </a:r>
            <a:r>
              <a:rPr lang="en-US" dirty="0"/>
              <a:t>, </a:t>
            </a:r>
            <a:r>
              <a:rPr lang="vi-VN" dirty="0"/>
              <a:t>đượ</a:t>
            </a:r>
            <a:r>
              <a:rPr lang="en-US" dirty="0"/>
              <a:t>c </a:t>
            </a:r>
            <a:r>
              <a:rPr lang="en-US" dirty="0" err="1"/>
              <a:t>viết</a:t>
            </a:r>
            <a:r>
              <a:rPr lang="en-US" dirty="0"/>
              <a:t> </a:t>
            </a:r>
            <a:r>
              <a:rPr lang="en-US" dirty="0" err="1"/>
              <a:t>hoàn</a:t>
            </a:r>
            <a:r>
              <a:rPr lang="en-US" dirty="0"/>
              <a:t> </a:t>
            </a:r>
            <a:r>
              <a:rPr lang="en-US" dirty="0" err="1"/>
              <a:t>toàn</a:t>
            </a:r>
            <a:r>
              <a:rPr lang="en-US" dirty="0"/>
              <a:t> </a:t>
            </a:r>
            <a:r>
              <a:rPr lang="en-US" dirty="0" err="1"/>
              <a:t>trong</a:t>
            </a:r>
            <a:r>
              <a:rPr lang="en-US" dirty="0"/>
              <a:t> 1 </a:t>
            </a:r>
            <a:r>
              <a:rPr lang="en-US" dirty="0" err="1"/>
              <a:t>hàm</a:t>
            </a:r>
            <a:r>
              <a:rPr lang="en-US" dirty="0"/>
              <a:t> </a:t>
            </a:r>
            <a:r>
              <a:rPr lang="en-US" dirty="0" err="1"/>
              <a:t>duy</a:t>
            </a:r>
            <a:r>
              <a:rPr lang="en-US" dirty="0"/>
              <a:t> </a:t>
            </a:r>
            <a:r>
              <a:rPr lang="en-US" dirty="0" err="1"/>
              <a:t>nhất</a:t>
            </a:r>
            <a:r>
              <a:rPr lang="en-US" dirty="0"/>
              <a:t> (</a:t>
            </a:r>
            <a:r>
              <a:rPr lang="en-US" dirty="0" err="1"/>
              <a:t>hàm</a:t>
            </a:r>
            <a:r>
              <a:rPr lang="en-US" dirty="0"/>
              <a:t> main), </a:t>
            </a:r>
            <a:r>
              <a:rPr lang="en-US" dirty="0" err="1"/>
              <a:t>không</a:t>
            </a:r>
            <a:r>
              <a:rPr lang="en-US" dirty="0"/>
              <a:t> </a:t>
            </a:r>
            <a:r>
              <a:rPr lang="en-US" dirty="0" err="1"/>
              <a:t>có</a:t>
            </a:r>
            <a:r>
              <a:rPr lang="en-US" dirty="0"/>
              <a:t> </a:t>
            </a:r>
            <a:r>
              <a:rPr lang="en-US" dirty="0" err="1"/>
              <a:t>hàm</a:t>
            </a:r>
            <a:r>
              <a:rPr lang="en-US" dirty="0"/>
              <a:t> con</a:t>
            </a:r>
          </a:p>
          <a:p>
            <a:r>
              <a:rPr lang="en-US" dirty="0" err="1"/>
              <a:t>Khó</a:t>
            </a:r>
            <a:r>
              <a:rPr lang="en-US" dirty="0"/>
              <a:t> </a:t>
            </a:r>
            <a:r>
              <a:rPr lang="en-US" dirty="0" err="1"/>
              <a:t>hiểu</a:t>
            </a:r>
            <a:r>
              <a:rPr lang="en-US" dirty="0"/>
              <a:t>, </a:t>
            </a:r>
            <a:r>
              <a:rPr lang="en-US" dirty="0" err="1"/>
              <a:t>khó</a:t>
            </a:r>
            <a:r>
              <a:rPr lang="en-US" dirty="0"/>
              <a:t> </a:t>
            </a:r>
            <a:r>
              <a:rPr lang="en-US" dirty="0" err="1"/>
              <a:t>bảo</a:t>
            </a:r>
            <a:r>
              <a:rPr lang="en-US" dirty="0"/>
              <a:t> </a:t>
            </a:r>
            <a:r>
              <a:rPr lang="en-US" dirty="0" err="1"/>
              <a:t>trì</a:t>
            </a:r>
            <a:r>
              <a:rPr lang="en-US" dirty="0"/>
              <a:t>, </a:t>
            </a:r>
            <a:r>
              <a:rPr lang="en-US" dirty="0" err="1"/>
              <a:t>không</a:t>
            </a:r>
            <a:r>
              <a:rPr lang="en-US" dirty="0"/>
              <a:t> </a:t>
            </a:r>
            <a:r>
              <a:rPr lang="en-US" dirty="0" err="1"/>
              <a:t>thể</a:t>
            </a:r>
            <a:r>
              <a:rPr lang="en-US" dirty="0"/>
              <a:t> </a:t>
            </a:r>
            <a:r>
              <a:rPr lang="en-US" dirty="0" err="1"/>
              <a:t>tái</a:t>
            </a:r>
            <a:r>
              <a:rPr lang="en-US" dirty="0"/>
              <a:t> </a:t>
            </a:r>
            <a:r>
              <a:rPr lang="en-US" dirty="0" err="1"/>
              <a:t>sử</a:t>
            </a:r>
            <a:r>
              <a:rPr lang="en-US" dirty="0"/>
              <a:t> </a:t>
            </a:r>
            <a:r>
              <a:rPr lang="en-US" dirty="0" err="1"/>
              <a:t>dụng</a:t>
            </a:r>
            <a:endParaRPr lang="en-US" dirty="0"/>
          </a:p>
          <a:p>
            <a:r>
              <a:rPr lang="en-US" dirty="0" err="1"/>
              <a:t>Không</a:t>
            </a:r>
            <a:r>
              <a:rPr lang="en-US" dirty="0"/>
              <a:t> </a:t>
            </a:r>
            <a:r>
              <a:rPr lang="en-US" dirty="0" err="1"/>
              <a:t>thể</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lớn</a:t>
            </a:r>
            <a:r>
              <a:rPr lang="en-US" dirty="0"/>
              <a:t>, </a:t>
            </a:r>
            <a:r>
              <a:rPr lang="en-US" dirty="0" err="1"/>
              <a:t>phức</a:t>
            </a:r>
            <a:r>
              <a:rPr lang="en-US" dirty="0"/>
              <a:t> </a:t>
            </a:r>
            <a:r>
              <a:rPr lang="en-US" dirty="0" err="1"/>
              <a:t>tạp</a:t>
            </a:r>
            <a:endParaRPr lang="en-US" dirty="0"/>
          </a:p>
        </p:txBody>
      </p:sp>
      <p:sp>
        <p:nvSpPr>
          <p:cNvPr id="2" name="Title 1"/>
          <p:cNvSpPr>
            <a:spLocks noGrp="1"/>
          </p:cNvSpPr>
          <p:nvPr>
            <p:ph type="title"/>
          </p:nvPr>
        </p:nvSpPr>
        <p:spPr/>
        <p:txBody>
          <a:bodyPr/>
          <a:lstStyle/>
          <a:p>
            <a:r>
              <a:rPr lang="en-US"/>
              <a:t>1.1. Sơ lược các kỹ thuật lập trình</a:t>
            </a:r>
            <a:br>
              <a:rPr lang="en-US"/>
            </a:br>
            <a:r>
              <a:rPr lang="en-US"/>
              <a:t>Lập trình tuyến tính</a:t>
            </a:r>
            <a:endParaRPr lang="en-US" dirty="0"/>
          </a:p>
        </p:txBody>
      </p:sp>
    </p:spTree>
    <p:extLst>
      <p:ext uri="{BB962C8B-B14F-4D97-AF65-F5344CB8AC3E}">
        <p14:creationId xmlns:p14="http://schemas.microsoft.com/office/powerpoint/2010/main" val="1326533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05000"/>
            <a:ext cx="10972800" cy="4953000"/>
          </a:xfrm>
        </p:spPr>
        <p:txBody>
          <a:bodyPr/>
          <a:lstStyle/>
          <a:p>
            <a:r>
              <a:rPr lang="en-US" spc="-20" dirty="0" err="1"/>
              <a:t>Lập</a:t>
            </a:r>
            <a:r>
              <a:rPr lang="en-US" spc="-20" dirty="0"/>
              <a:t> </a:t>
            </a:r>
            <a:r>
              <a:rPr lang="en-US" spc="-20" dirty="0" err="1"/>
              <a:t>trình</a:t>
            </a:r>
            <a:r>
              <a:rPr lang="en-US" spc="-20" dirty="0"/>
              <a:t> </a:t>
            </a:r>
            <a:r>
              <a:rPr lang="en-US" spc="-20" dirty="0" err="1"/>
              <a:t>hướng</a:t>
            </a:r>
            <a:r>
              <a:rPr lang="en-US" spc="-20" dirty="0"/>
              <a:t> </a:t>
            </a:r>
            <a:r>
              <a:rPr lang="en-US" spc="-20" dirty="0" err="1"/>
              <a:t>thủ</a:t>
            </a:r>
            <a:r>
              <a:rPr lang="en-US" spc="-20" dirty="0"/>
              <a:t> </a:t>
            </a:r>
            <a:r>
              <a:rPr lang="en-US" spc="-20" dirty="0" err="1"/>
              <a:t>tục</a:t>
            </a:r>
            <a:r>
              <a:rPr lang="en-US" spc="-20" dirty="0"/>
              <a:t> </a:t>
            </a:r>
            <a:r>
              <a:rPr lang="en-US" spc="-20" dirty="0" err="1"/>
              <a:t>là</a:t>
            </a:r>
            <a:r>
              <a:rPr lang="en-US" spc="-20" dirty="0"/>
              <a:t> </a:t>
            </a:r>
            <a:r>
              <a:rPr lang="en-US" spc="-20" dirty="0" err="1"/>
              <a:t>cách</a:t>
            </a:r>
            <a:r>
              <a:rPr lang="en-US" spc="-20" dirty="0"/>
              <a:t> </a:t>
            </a:r>
            <a:r>
              <a:rPr lang="en-US" spc="-20" dirty="0" err="1"/>
              <a:t>lập</a:t>
            </a:r>
            <a:r>
              <a:rPr lang="en-US" spc="-20" dirty="0"/>
              <a:t> </a:t>
            </a:r>
            <a:r>
              <a:rPr lang="en-US" spc="-20" dirty="0" err="1"/>
              <a:t>trình</a:t>
            </a:r>
            <a:r>
              <a:rPr lang="en-US" spc="-20" dirty="0"/>
              <a:t> </a:t>
            </a:r>
            <a:r>
              <a:rPr lang="en-US" spc="-20" dirty="0" err="1"/>
              <a:t>lấy</a:t>
            </a:r>
            <a:r>
              <a:rPr lang="en-US" spc="-20" dirty="0"/>
              <a:t> </a:t>
            </a:r>
            <a:r>
              <a:rPr lang="en-US" spc="-20" dirty="0" err="1"/>
              <a:t>hành</a:t>
            </a:r>
            <a:r>
              <a:rPr lang="en-US" spc="-20" dirty="0"/>
              <a:t> </a:t>
            </a:r>
            <a:r>
              <a:rPr lang="en-US" spc="-20" dirty="0" err="1"/>
              <a:t>động</a:t>
            </a:r>
            <a:r>
              <a:rPr lang="en-US" spc="-20" dirty="0"/>
              <a:t> </a:t>
            </a:r>
            <a:r>
              <a:rPr lang="en-US" spc="-20" dirty="0" err="1"/>
              <a:t>làm</a:t>
            </a:r>
            <a:r>
              <a:rPr lang="en-US" spc="-20" dirty="0"/>
              <a:t> </a:t>
            </a:r>
            <a:r>
              <a:rPr lang="en-US" spc="-20" dirty="0" err="1"/>
              <a:t>trung</a:t>
            </a:r>
            <a:r>
              <a:rPr lang="en-US" spc="-20" dirty="0"/>
              <a:t> </a:t>
            </a:r>
            <a:r>
              <a:rPr lang="en-US" spc="-20" dirty="0" err="1"/>
              <a:t>tâm</a:t>
            </a:r>
            <a:endParaRPr lang="en-US" spc="-20" dirty="0"/>
          </a:p>
          <a:p>
            <a:r>
              <a:rPr lang="en-US" dirty="0" err="1"/>
              <a:t>Chương</a:t>
            </a:r>
            <a:r>
              <a:rPr lang="en-US" dirty="0"/>
              <a:t> </a:t>
            </a:r>
            <a:r>
              <a:rPr lang="en-US" dirty="0" err="1"/>
              <a:t>trình</a:t>
            </a:r>
            <a:r>
              <a:rPr lang="en-US" dirty="0"/>
              <a:t> </a:t>
            </a:r>
            <a:r>
              <a:rPr lang="en-US" dirty="0" err="1"/>
              <a:t>được</a:t>
            </a:r>
            <a:r>
              <a:rPr lang="en-US" dirty="0"/>
              <a:t> </a:t>
            </a:r>
            <a:r>
              <a:rPr lang="en-US" dirty="0" err="1"/>
              <a:t>phân</a:t>
            </a:r>
            <a:r>
              <a:rPr lang="en-US" dirty="0"/>
              <a:t> chia </a:t>
            </a:r>
            <a:r>
              <a:rPr lang="en-US" dirty="0" err="1"/>
              <a:t>thành</a:t>
            </a:r>
            <a:r>
              <a:rPr lang="en-US" dirty="0"/>
              <a:t> </a:t>
            </a:r>
            <a:r>
              <a:rPr lang="en-US" dirty="0" err="1"/>
              <a:t>các</a:t>
            </a:r>
            <a:r>
              <a:rPr lang="en-US" dirty="0"/>
              <a:t> </a:t>
            </a:r>
            <a:r>
              <a:rPr lang="en-US" dirty="0" err="1"/>
              <a:t>công</a:t>
            </a:r>
            <a:r>
              <a:rPr lang="en-US" dirty="0"/>
              <a:t> </a:t>
            </a:r>
            <a:r>
              <a:rPr lang="en-US" dirty="0" err="1"/>
              <a:t>việc</a:t>
            </a:r>
            <a:r>
              <a:rPr lang="en-US" dirty="0"/>
              <a:t> </a:t>
            </a:r>
            <a:r>
              <a:rPr lang="en-US" dirty="0" err="1"/>
              <a:t>nhỏ</a:t>
            </a:r>
            <a:r>
              <a:rPr lang="en-US" dirty="0"/>
              <a:t> </a:t>
            </a:r>
            <a:r>
              <a:rPr lang="en-US" dirty="0" err="1"/>
              <a:t>hơn</a:t>
            </a:r>
            <a:r>
              <a:rPr lang="en-US" dirty="0"/>
              <a:t> </a:t>
            </a:r>
            <a:r>
              <a:rPr lang="en-US" dirty="0" err="1"/>
              <a:t>để</a:t>
            </a:r>
            <a:r>
              <a:rPr lang="en-US" dirty="0"/>
              <a:t> </a:t>
            </a:r>
            <a:r>
              <a:rPr lang="en-US" dirty="0" err="1"/>
              <a:t>dễ</a:t>
            </a:r>
            <a:r>
              <a:rPr lang="en-US" dirty="0"/>
              <a:t> </a:t>
            </a:r>
            <a:r>
              <a:rPr lang="en-US" dirty="0" err="1"/>
              <a:t>dàng</a:t>
            </a:r>
            <a:r>
              <a:rPr lang="en-US" dirty="0"/>
              <a:t> </a:t>
            </a:r>
            <a:r>
              <a:rPr lang="en-US" dirty="0" err="1"/>
              <a:t>quản</a:t>
            </a:r>
            <a:r>
              <a:rPr lang="en-US" dirty="0"/>
              <a:t> </a:t>
            </a:r>
            <a:r>
              <a:rPr lang="en-US" dirty="0" err="1"/>
              <a:t>lý</a:t>
            </a:r>
            <a:r>
              <a:rPr lang="en-US" dirty="0"/>
              <a:t>, </a:t>
            </a:r>
            <a:r>
              <a:rPr lang="en-US" dirty="0" err="1"/>
              <a:t>gọi</a:t>
            </a:r>
            <a:r>
              <a:rPr lang="en-US" dirty="0"/>
              <a:t> </a:t>
            </a:r>
            <a:r>
              <a:rPr lang="en-US" dirty="0" err="1"/>
              <a:t>là</a:t>
            </a:r>
            <a:r>
              <a:rPr lang="en-US" dirty="0"/>
              <a:t> </a:t>
            </a:r>
            <a:r>
              <a:rPr lang="en-US" dirty="0" err="1"/>
              <a:t>chương</a:t>
            </a:r>
            <a:r>
              <a:rPr lang="en-US" dirty="0"/>
              <a:t> </a:t>
            </a:r>
            <a:r>
              <a:rPr lang="en-US" dirty="0" err="1"/>
              <a:t>trình</a:t>
            </a:r>
            <a:r>
              <a:rPr lang="en-US" dirty="0"/>
              <a:t> con (</a:t>
            </a:r>
            <a:r>
              <a:rPr lang="en-US" dirty="0" err="1"/>
              <a:t>hàm</a:t>
            </a:r>
            <a:r>
              <a:rPr lang="en-US" dirty="0"/>
              <a:t>/</a:t>
            </a:r>
            <a:r>
              <a:rPr lang="en-US" dirty="0" err="1"/>
              <a:t>thủ</a:t>
            </a:r>
            <a:r>
              <a:rPr lang="en-US" dirty="0"/>
              <a:t> </a:t>
            </a:r>
            <a:r>
              <a:rPr lang="en-US" dirty="0" err="1"/>
              <a:t>tục</a:t>
            </a:r>
            <a:r>
              <a:rPr lang="en-US" dirty="0"/>
              <a:t>)</a:t>
            </a:r>
            <a:endParaRPr lang="vi-VN" dirty="0"/>
          </a:p>
          <a:p>
            <a:r>
              <a:rPr lang="en-US" dirty="0" err="1"/>
              <a:t>Đặc</a:t>
            </a:r>
            <a:r>
              <a:rPr lang="en-US" dirty="0"/>
              <a:t> </a:t>
            </a:r>
            <a:r>
              <a:rPr lang="en-US" dirty="0" err="1"/>
              <a:t>điểm</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bị</a:t>
            </a:r>
            <a:r>
              <a:rPr lang="en-US" dirty="0"/>
              <a:t> </a:t>
            </a:r>
            <a:r>
              <a:rPr lang="en-US" dirty="0" err="1"/>
              <a:t>tách</a:t>
            </a:r>
            <a:r>
              <a:rPr lang="en-US" dirty="0"/>
              <a:t> </a:t>
            </a:r>
            <a:r>
              <a:rPr lang="en-US" dirty="0" err="1"/>
              <a:t>biệt</a:t>
            </a:r>
            <a:endParaRPr lang="en-US" dirty="0"/>
          </a:p>
          <a:p>
            <a:r>
              <a:rPr lang="en-US" dirty="0" err="1"/>
              <a:t>Ví</a:t>
            </a:r>
            <a:r>
              <a:rPr lang="en-US" dirty="0"/>
              <a:t> </a:t>
            </a:r>
            <a:r>
              <a:rPr lang="en-US" dirty="0" err="1"/>
              <a:t>dụ</a:t>
            </a:r>
            <a:r>
              <a:rPr lang="en-US" dirty="0"/>
              <a:t>: C, Pascal, COBOL, Fortran, Perl,…</a:t>
            </a:r>
          </a:p>
        </p:txBody>
      </p:sp>
      <p:sp>
        <p:nvSpPr>
          <p:cNvPr id="2" name="Title 1"/>
          <p:cNvSpPr>
            <a:spLocks noGrp="1"/>
          </p:cNvSpPr>
          <p:nvPr>
            <p:ph type="title"/>
          </p:nvPr>
        </p:nvSpPr>
        <p:spPr>
          <a:xfrm>
            <a:off x="1320800" y="457200"/>
            <a:ext cx="10363200" cy="1143000"/>
          </a:xfrm>
        </p:spPr>
        <p:txBody>
          <a:bodyPr/>
          <a:lstStyle/>
          <a:p>
            <a:r>
              <a:rPr lang="en-US"/>
              <a:t>1.1. Sơ lược các kỹ thuật lập trình </a:t>
            </a:r>
            <a:br>
              <a:rPr lang="en-US"/>
            </a:br>
            <a:r>
              <a:rPr lang="en-US"/>
              <a:t>Lập trình hướng thủ tục (POP)</a:t>
            </a:r>
            <a:endParaRPr lang="en-US" dirty="0"/>
          </a:p>
        </p:txBody>
      </p:sp>
    </p:spTree>
    <p:extLst>
      <p:ext uri="{BB962C8B-B14F-4D97-AF65-F5344CB8AC3E}">
        <p14:creationId xmlns:p14="http://schemas.microsoft.com/office/powerpoint/2010/main" val="72420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err="1"/>
              <a:t>Giải</a:t>
            </a:r>
            <a:r>
              <a:rPr lang="en-US" dirty="0"/>
              <a:t> </a:t>
            </a:r>
            <a:r>
              <a:rPr lang="en-US" dirty="0" err="1"/>
              <a:t>bài</a:t>
            </a:r>
            <a:r>
              <a:rPr lang="en-US" dirty="0"/>
              <a:t> </a:t>
            </a:r>
            <a:r>
              <a:rPr lang="en-US" dirty="0" err="1"/>
              <a:t>toán</a:t>
            </a:r>
            <a:r>
              <a:rPr lang="en-US" dirty="0"/>
              <a:t> </a:t>
            </a:r>
            <a:r>
              <a:rPr lang="en-US" dirty="0" err="1"/>
              <a:t>theo</a:t>
            </a:r>
            <a:r>
              <a:rPr lang="en-US" dirty="0"/>
              <a:t> POP</a:t>
            </a:r>
          </a:p>
          <a:p>
            <a:endParaRPr lang="en-US" dirty="0"/>
          </a:p>
        </p:txBody>
      </p:sp>
      <p:sp>
        <p:nvSpPr>
          <p:cNvPr id="2" name="Title 1"/>
          <p:cNvSpPr>
            <a:spLocks noGrp="1"/>
          </p:cNvSpPr>
          <p:nvPr>
            <p:ph type="title"/>
          </p:nvPr>
        </p:nvSpPr>
        <p:spPr>
          <a:xfrm>
            <a:off x="1320800" y="457200"/>
            <a:ext cx="10363200" cy="1143000"/>
          </a:xfrm>
        </p:spPr>
        <p:txBody>
          <a:bodyPr/>
          <a:lstStyle/>
          <a:p>
            <a:r>
              <a:rPr lang="en-US"/>
              <a:t>1.1. Sơ lược các kỹ thuật lập trình </a:t>
            </a:r>
            <a:br>
              <a:rPr lang="en-US"/>
            </a:br>
            <a:r>
              <a:rPr lang="en-US"/>
              <a:t>Lập trình hướng thủ tục (tt)</a:t>
            </a:r>
            <a:endParaRPr lang="en-US" dirty="0"/>
          </a:p>
        </p:txBody>
      </p:sp>
      <p:sp>
        <p:nvSpPr>
          <p:cNvPr id="5" name="Rectangle 4"/>
          <p:cNvSpPr>
            <a:spLocks noChangeArrowheads="1"/>
          </p:cNvSpPr>
          <p:nvPr/>
        </p:nvSpPr>
        <p:spPr bwMode="auto">
          <a:xfrm>
            <a:off x="865414" y="4064913"/>
            <a:ext cx="1809219" cy="571500"/>
          </a:xfrm>
          <a:prstGeom prst="rect">
            <a:avLst/>
          </a:prstGeom>
          <a:solidFill>
            <a:srgbClr val="660033"/>
          </a:solidFill>
          <a:ln w="9525">
            <a:solidFill>
              <a:schemeClr val="tx1"/>
            </a:solidFill>
            <a:miter lim="800000"/>
            <a:headEnd/>
            <a:tailEnd/>
          </a:ln>
        </p:spPr>
        <p:txBody>
          <a:bodyPr wrap="none" anchor="ctr"/>
          <a:lstStyle/>
          <a:p>
            <a:pPr algn="ctr"/>
            <a:r>
              <a:rPr lang="en-US" sz="2400" b="1">
                <a:solidFill>
                  <a:schemeClr val="bg1"/>
                </a:solidFill>
              </a:rPr>
              <a:t>Bài toán</a:t>
            </a:r>
            <a:endParaRPr lang="en-US" sz="2400" b="1" dirty="0">
              <a:solidFill>
                <a:schemeClr val="bg1"/>
              </a:solidFill>
            </a:endParaRPr>
          </a:p>
        </p:txBody>
      </p:sp>
      <p:sp>
        <p:nvSpPr>
          <p:cNvPr id="6" name="Rectangle 5"/>
          <p:cNvSpPr>
            <a:spLocks noChangeArrowheads="1"/>
          </p:cNvSpPr>
          <p:nvPr/>
        </p:nvSpPr>
        <p:spPr bwMode="auto">
          <a:xfrm>
            <a:off x="3214555" y="3214926"/>
            <a:ext cx="3200400" cy="685800"/>
          </a:xfrm>
          <a:prstGeom prst="rect">
            <a:avLst/>
          </a:prstGeom>
          <a:solidFill>
            <a:srgbClr val="FFFF99"/>
          </a:solidFill>
          <a:ln w="9525">
            <a:solidFill>
              <a:schemeClr val="tx1"/>
            </a:solidFill>
            <a:miter lim="800000"/>
            <a:headEnd/>
            <a:tailEnd/>
          </a:ln>
        </p:spPr>
        <p:txBody>
          <a:bodyPr wrap="none" anchor="ctr"/>
          <a:lstStyle/>
          <a:p>
            <a:pPr algn="ctr"/>
            <a:r>
              <a:rPr lang="en-US" sz="2200" b="1"/>
              <a:t>Xác định các dữ liệu</a:t>
            </a:r>
          </a:p>
        </p:txBody>
      </p:sp>
      <p:sp>
        <p:nvSpPr>
          <p:cNvPr id="7" name="Rectangle 6"/>
          <p:cNvSpPr>
            <a:spLocks noChangeArrowheads="1"/>
          </p:cNvSpPr>
          <p:nvPr/>
        </p:nvSpPr>
        <p:spPr bwMode="auto">
          <a:xfrm>
            <a:off x="3214555" y="4662726"/>
            <a:ext cx="3200400" cy="685800"/>
          </a:xfrm>
          <a:prstGeom prst="rect">
            <a:avLst/>
          </a:prstGeom>
          <a:solidFill>
            <a:srgbClr val="99FF66"/>
          </a:solidFill>
          <a:ln w="9525">
            <a:solidFill>
              <a:schemeClr val="tx1"/>
            </a:solidFill>
            <a:miter lim="800000"/>
            <a:headEnd/>
            <a:tailEnd/>
          </a:ln>
        </p:spPr>
        <p:txBody>
          <a:bodyPr wrap="none" anchor="ctr"/>
          <a:lstStyle/>
          <a:p>
            <a:pPr algn="ctr"/>
            <a:r>
              <a:rPr lang="en-US" sz="2200" b="1" dirty="0" err="1"/>
              <a:t>Xác</a:t>
            </a:r>
            <a:r>
              <a:rPr lang="en-US" sz="2200" b="1" dirty="0"/>
              <a:t> </a:t>
            </a:r>
            <a:r>
              <a:rPr lang="en-US" sz="2200" b="1" dirty="0" err="1"/>
              <a:t>định</a:t>
            </a:r>
            <a:r>
              <a:rPr lang="en-US" sz="2200" b="1" dirty="0"/>
              <a:t> </a:t>
            </a:r>
            <a:r>
              <a:rPr lang="en-US" sz="2200" b="1" dirty="0" err="1"/>
              <a:t>các</a:t>
            </a:r>
            <a:r>
              <a:rPr lang="en-US" sz="2200" b="1" dirty="0"/>
              <a:t> </a:t>
            </a:r>
            <a:r>
              <a:rPr lang="en-US" sz="2200" b="1" dirty="0" err="1"/>
              <a:t>tác</a:t>
            </a:r>
            <a:r>
              <a:rPr lang="en-US" sz="2200" b="1" dirty="0"/>
              <a:t> </a:t>
            </a:r>
            <a:r>
              <a:rPr lang="en-US" sz="2200" b="1" dirty="0" err="1"/>
              <a:t>vụ</a:t>
            </a:r>
            <a:endParaRPr lang="en-US" sz="2200" b="1" dirty="0"/>
          </a:p>
          <a:p>
            <a:pPr algn="ctr"/>
            <a:r>
              <a:rPr lang="en-US" sz="2200" b="1" dirty="0"/>
              <a:t>(</a:t>
            </a:r>
            <a:r>
              <a:rPr lang="en-US" sz="2200" b="1" dirty="0" err="1"/>
              <a:t>hàm</a:t>
            </a:r>
            <a:r>
              <a:rPr lang="en-US" sz="2200" b="1" dirty="0"/>
              <a:t>)</a:t>
            </a:r>
          </a:p>
        </p:txBody>
      </p:sp>
      <p:sp>
        <p:nvSpPr>
          <p:cNvPr id="8" name="Rectangle 7"/>
          <p:cNvSpPr>
            <a:spLocks noChangeArrowheads="1"/>
          </p:cNvSpPr>
          <p:nvPr/>
        </p:nvSpPr>
        <p:spPr bwMode="auto">
          <a:xfrm>
            <a:off x="7100755" y="2019318"/>
            <a:ext cx="2709995" cy="505284"/>
          </a:xfrm>
          <a:prstGeom prst="rect">
            <a:avLst/>
          </a:prstGeom>
          <a:solidFill>
            <a:srgbClr val="660033"/>
          </a:solidFill>
          <a:ln w="19050">
            <a:solidFill>
              <a:srgbClr val="FFFFFF"/>
            </a:solidFill>
            <a:miter lim="800000"/>
            <a:headEnd/>
            <a:tailEnd/>
          </a:ln>
        </p:spPr>
        <p:txBody>
          <a:bodyPr wrap="none" anchor="ctr"/>
          <a:lstStyle/>
          <a:p>
            <a:pPr algn="ctr"/>
            <a:r>
              <a:rPr lang="en-US" sz="2400" b="1">
                <a:solidFill>
                  <a:schemeClr val="bg1"/>
                </a:solidFill>
              </a:rPr>
              <a:t>Chương trình</a:t>
            </a:r>
          </a:p>
        </p:txBody>
      </p:sp>
      <p:sp>
        <p:nvSpPr>
          <p:cNvPr id="9" name="Rectangle 8"/>
          <p:cNvSpPr>
            <a:spLocks noChangeArrowheads="1"/>
          </p:cNvSpPr>
          <p:nvPr/>
        </p:nvSpPr>
        <p:spPr bwMode="auto">
          <a:xfrm>
            <a:off x="7100755" y="2429352"/>
            <a:ext cx="2709995" cy="3799998"/>
          </a:xfrm>
          <a:prstGeom prst="rect">
            <a:avLst/>
          </a:prstGeom>
          <a:solidFill>
            <a:schemeClr val="bg1"/>
          </a:solidFill>
          <a:ln w="19050">
            <a:solidFill>
              <a:schemeClr val="tx1"/>
            </a:solidFill>
            <a:miter lim="800000"/>
            <a:headEnd/>
            <a:tailEnd/>
          </a:ln>
        </p:spPr>
        <p:txBody>
          <a:bodyPr wrap="none" anchor="ctr"/>
          <a:lstStyle/>
          <a:p>
            <a:endParaRPr lang="en-US" sz="2000"/>
          </a:p>
        </p:txBody>
      </p:sp>
      <p:sp>
        <p:nvSpPr>
          <p:cNvPr id="10" name="Rectangle 9"/>
          <p:cNvSpPr>
            <a:spLocks noChangeArrowheads="1"/>
          </p:cNvSpPr>
          <p:nvPr/>
        </p:nvSpPr>
        <p:spPr bwMode="auto">
          <a:xfrm>
            <a:off x="7329355" y="2562702"/>
            <a:ext cx="2309944" cy="990600"/>
          </a:xfrm>
          <a:prstGeom prst="rect">
            <a:avLst/>
          </a:prstGeom>
          <a:solidFill>
            <a:srgbClr val="FFFF99"/>
          </a:solidFill>
          <a:ln w="3175">
            <a:solidFill>
              <a:schemeClr val="tx1"/>
            </a:solidFill>
            <a:miter lim="800000"/>
            <a:headEnd/>
            <a:tailEnd/>
          </a:ln>
        </p:spPr>
        <p:txBody>
          <a:bodyPr wrap="none" anchor="ctr"/>
          <a:lstStyle/>
          <a:p>
            <a:r>
              <a:rPr lang="en-US" sz="2000" b="1"/>
              <a:t>struct XX</a:t>
            </a:r>
          </a:p>
          <a:p>
            <a:r>
              <a:rPr lang="en-US" sz="2000" b="1"/>
              <a:t>{.....</a:t>
            </a:r>
          </a:p>
          <a:p>
            <a:r>
              <a:rPr lang="en-US" sz="2000" b="1"/>
              <a:t>}</a:t>
            </a:r>
          </a:p>
        </p:txBody>
      </p:sp>
      <p:sp>
        <p:nvSpPr>
          <p:cNvPr id="11" name="Rectangle 10"/>
          <p:cNvSpPr>
            <a:spLocks noChangeArrowheads="1"/>
          </p:cNvSpPr>
          <p:nvPr/>
        </p:nvSpPr>
        <p:spPr bwMode="auto">
          <a:xfrm>
            <a:off x="7329354" y="3648552"/>
            <a:ext cx="2309945" cy="990600"/>
          </a:xfrm>
          <a:prstGeom prst="rect">
            <a:avLst/>
          </a:prstGeom>
          <a:solidFill>
            <a:srgbClr val="99FF66"/>
          </a:solidFill>
          <a:ln w="3175">
            <a:solidFill>
              <a:schemeClr val="tx1"/>
            </a:solidFill>
            <a:miter lim="800000"/>
            <a:headEnd/>
            <a:tailEnd/>
          </a:ln>
        </p:spPr>
        <p:txBody>
          <a:bodyPr wrap="none" anchor="ctr"/>
          <a:lstStyle/>
          <a:p>
            <a:r>
              <a:rPr lang="en-US" sz="2000" b="1" dirty="0"/>
              <a:t>type </a:t>
            </a:r>
            <a:r>
              <a:rPr lang="en-US" sz="2000" b="1" dirty="0" err="1"/>
              <a:t>Func</a:t>
            </a:r>
            <a:r>
              <a:rPr lang="en-US" sz="2000" b="1" dirty="0"/>
              <a:t> (XX x)</a:t>
            </a:r>
          </a:p>
          <a:p>
            <a:r>
              <a:rPr lang="en-US" sz="2000" b="1" dirty="0"/>
              <a:t>{.....</a:t>
            </a:r>
          </a:p>
          <a:p>
            <a:r>
              <a:rPr lang="en-US" sz="2000" b="1" dirty="0"/>
              <a:t>}</a:t>
            </a:r>
          </a:p>
        </p:txBody>
      </p:sp>
      <p:sp>
        <p:nvSpPr>
          <p:cNvPr id="12" name="Rectangle 11"/>
          <p:cNvSpPr>
            <a:spLocks noChangeArrowheads="1"/>
          </p:cNvSpPr>
          <p:nvPr/>
        </p:nvSpPr>
        <p:spPr bwMode="auto">
          <a:xfrm>
            <a:off x="7329355" y="4791552"/>
            <a:ext cx="2286000" cy="1304448"/>
          </a:xfrm>
          <a:prstGeom prst="rect">
            <a:avLst/>
          </a:prstGeom>
          <a:solidFill>
            <a:srgbClr val="FF99FF"/>
          </a:solidFill>
          <a:ln w="3175">
            <a:solidFill>
              <a:schemeClr val="tx1"/>
            </a:solidFill>
            <a:miter lim="800000"/>
            <a:headEnd/>
            <a:tailEnd/>
          </a:ln>
        </p:spPr>
        <p:txBody>
          <a:bodyPr wrap="none" anchor="ctr"/>
          <a:lstStyle/>
          <a:p>
            <a:r>
              <a:rPr lang="en-US" sz="2000" b="1"/>
              <a:t>void main()</a:t>
            </a:r>
          </a:p>
          <a:p>
            <a:r>
              <a:rPr lang="en-US" sz="2000" b="1"/>
              <a:t>{  XX x;</a:t>
            </a:r>
          </a:p>
          <a:p>
            <a:r>
              <a:rPr lang="en-US" sz="2000" b="1"/>
              <a:t>   Func(x);</a:t>
            </a:r>
          </a:p>
          <a:p>
            <a:r>
              <a:rPr lang="en-US" sz="2000" b="1"/>
              <a:t>}</a:t>
            </a:r>
          </a:p>
        </p:txBody>
      </p:sp>
      <p:sp>
        <p:nvSpPr>
          <p:cNvPr id="15" name="Line 14"/>
          <p:cNvSpPr>
            <a:spLocks noChangeShapeType="1"/>
          </p:cNvSpPr>
          <p:nvPr/>
        </p:nvSpPr>
        <p:spPr bwMode="auto">
          <a:xfrm flipV="1">
            <a:off x="2674633" y="3645813"/>
            <a:ext cx="539922" cy="4191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17" name="Line 16"/>
          <p:cNvSpPr>
            <a:spLocks noChangeShapeType="1"/>
          </p:cNvSpPr>
          <p:nvPr/>
        </p:nvSpPr>
        <p:spPr bwMode="auto">
          <a:xfrm flipV="1">
            <a:off x="6414955" y="2910126"/>
            <a:ext cx="914400" cy="6477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18" name="Line 17"/>
          <p:cNvSpPr>
            <a:spLocks noChangeShapeType="1"/>
          </p:cNvSpPr>
          <p:nvPr/>
        </p:nvSpPr>
        <p:spPr bwMode="auto">
          <a:xfrm>
            <a:off x="2674632" y="4598313"/>
            <a:ext cx="539923" cy="4191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20" name="Line 19"/>
          <p:cNvSpPr>
            <a:spLocks noChangeShapeType="1"/>
          </p:cNvSpPr>
          <p:nvPr/>
        </p:nvSpPr>
        <p:spPr bwMode="auto">
          <a:xfrm flipV="1">
            <a:off x="6414955" y="4172904"/>
            <a:ext cx="914400" cy="83272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19" name="Rectangle 8"/>
          <p:cNvSpPr>
            <a:spLocks noChangeArrowheads="1"/>
          </p:cNvSpPr>
          <p:nvPr/>
        </p:nvSpPr>
        <p:spPr bwMode="auto">
          <a:xfrm>
            <a:off x="9019910" y="2809397"/>
            <a:ext cx="2562490" cy="800101"/>
          </a:xfrm>
          <a:prstGeom prst="rect">
            <a:avLst/>
          </a:prstGeom>
          <a:solidFill>
            <a:schemeClr val="tx2">
              <a:lumMod val="75000"/>
            </a:schemeClr>
          </a:solidFill>
          <a:ln w="9525">
            <a:solidFill>
              <a:srgbClr val="FFFFFF"/>
            </a:solidFill>
            <a:miter lim="800000"/>
            <a:headEnd/>
            <a:tailEnd/>
          </a:ln>
        </p:spPr>
        <p:txBody>
          <a:bodyPr wrap="none" anchor="ctr"/>
          <a:lstStyle/>
          <a:p>
            <a:pPr algn="ctr"/>
            <a:r>
              <a:rPr lang="en-US" b="1" dirty="0" err="1">
                <a:solidFill>
                  <a:schemeClr val="bg1"/>
                </a:solidFill>
              </a:rPr>
              <a:t>Dữ</a:t>
            </a:r>
            <a:r>
              <a:rPr lang="en-US" b="1" dirty="0">
                <a:solidFill>
                  <a:schemeClr val="bg1"/>
                </a:solidFill>
              </a:rPr>
              <a:t> </a:t>
            </a:r>
            <a:r>
              <a:rPr lang="en-US" b="1" dirty="0" err="1">
                <a:solidFill>
                  <a:schemeClr val="bg1"/>
                </a:solidFill>
              </a:rPr>
              <a:t>liệu</a:t>
            </a:r>
            <a:r>
              <a:rPr lang="en-US" b="1" dirty="0">
                <a:solidFill>
                  <a:schemeClr val="bg1"/>
                </a:solidFill>
              </a:rPr>
              <a:t> </a:t>
            </a:r>
            <a:r>
              <a:rPr lang="en-US" b="1" dirty="0" err="1">
                <a:solidFill>
                  <a:schemeClr val="bg1"/>
                </a:solidFill>
              </a:rPr>
              <a:t>và</a:t>
            </a:r>
            <a:r>
              <a:rPr lang="en-US" b="1" dirty="0">
                <a:solidFill>
                  <a:schemeClr val="bg1"/>
                </a:solidFill>
              </a:rPr>
              <a:t> </a:t>
            </a:r>
          </a:p>
          <a:p>
            <a:pPr algn="ctr"/>
            <a:r>
              <a:rPr lang="en-US" b="1" dirty="0" err="1">
                <a:solidFill>
                  <a:schemeClr val="bg1"/>
                </a:solidFill>
              </a:rPr>
              <a:t>tác</a:t>
            </a:r>
            <a:r>
              <a:rPr lang="en-US" b="1" dirty="0">
                <a:solidFill>
                  <a:schemeClr val="bg1"/>
                </a:solidFill>
              </a:rPr>
              <a:t> </a:t>
            </a:r>
            <a:r>
              <a:rPr lang="en-US" b="1" dirty="0" err="1">
                <a:solidFill>
                  <a:schemeClr val="bg1"/>
                </a:solidFill>
              </a:rPr>
              <a:t>vụ</a:t>
            </a:r>
            <a:r>
              <a:rPr lang="en-US" b="1" dirty="0">
                <a:solidFill>
                  <a:schemeClr val="bg1"/>
                </a:solidFill>
              </a:rPr>
              <a:t> </a:t>
            </a:r>
            <a:r>
              <a:rPr lang="en-US" b="1" dirty="0" err="1">
                <a:solidFill>
                  <a:schemeClr val="bg1"/>
                </a:solidFill>
              </a:rPr>
              <a:t>bị</a:t>
            </a:r>
            <a:r>
              <a:rPr lang="en-US" b="1" dirty="0">
                <a:solidFill>
                  <a:schemeClr val="bg1"/>
                </a:solidFill>
              </a:rPr>
              <a:t> </a:t>
            </a:r>
            <a:r>
              <a:rPr lang="en-US" b="1" dirty="0" err="1">
                <a:solidFill>
                  <a:schemeClr val="bg1"/>
                </a:solidFill>
              </a:rPr>
              <a:t>tách</a:t>
            </a:r>
            <a:r>
              <a:rPr lang="en-US" b="1" dirty="0">
                <a:solidFill>
                  <a:schemeClr val="bg1"/>
                </a:solidFill>
              </a:rPr>
              <a:t> </a:t>
            </a:r>
            <a:r>
              <a:rPr lang="en-US" b="1" dirty="0" err="1">
                <a:solidFill>
                  <a:schemeClr val="bg1"/>
                </a:solidFill>
              </a:rPr>
              <a:t>rời</a:t>
            </a:r>
            <a:r>
              <a:rPr lang="en-US" b="1" dirty="0">
                <a:solidFill>
                  <a:schemeClr val="bg1"/>
                </a:solidFill>
              </a:rPr>
              <a:t> </a:t>
            </a:r>
            <a:r>
              <a:rPr lang="en-US" b="1" dirty="0" err="1">
                <a:solidFill>
                  <a:schemeClr val="bg1"/>
                </a:solidFill>
              </a:rPr>
              <a:t>nhau</a:t>
            </a:r>
            <a:endParaRPr lang="en-US" b="1" dirty="0">
              <a:solidFill>
                <a:schemeClr val="bg1"/>
              </a:solidFill>
            </a:endParaRPr>
          </a:p>
        </p:txBody>
      </p:sp>
    </p:spTree>
    <p:extLst>
      <p:ext uri="{BB962C8B-B14F-4D97-AF65-F5344CB8AC3E}">
        <p14:creationId xmlns:p14="http://schemas.microsoft.com/office/powerpoint/2010/main" val="1095588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5" grpId="0" animBg="1"/>
      <p:bldP spid="17" grpId="0" animBg="1"/>
      <p:bldP spid="20"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Vd1. Viết chương trình thực hiện các phép toán +, -, *, / hai số thực.</a:t>
            </a:r>
          </a:p>
          <a:p>
            <a:endParaRPr lang="en-US"/>
          </a:p>
          <a:p>
            <a:r>
              <a:rPr lang="en-US"/>
              <a:t>Vd2. Viết chương trình tính diện tích và chu vi của hình chữ nhật.</a:t>
            </a:r>
          </a:p>
        </p:txBody>
      </p:sp>
      <p:sp>
        <p:nvSpPr>
          <p:cNvPr id="3" name="Title 2"/>
          <p:cNvSpPr>
            <a:spLocks noGrp="1"/>
          </p:cNvSpPr>
          <p:nvPr>
            <p:ph type="title"/>
          </p:nvPr>
        </p:nvSpPr>
        <p:spPr>
          <a:xfrm>
            <a:off x="1320800" y="457200"/>
            <a:ext cx="10363200" cy="1143000"/>
          </a:xfrm>
        </p:spPr>
        <p:txBody>
          <a:bodyPr/>
          <a:lstStyle/>
          <a:p>
            <a:r>
              <a:rPr lang="en-US"/>
              <a:t>1.1. Sơ lược các kỹ thuật lập trình</a:t>
            </a:r>
            <a:br>
              <a:rPr lang="en-US"/>
            </a:br>
            <a:r>
              <a:rPr lang="en-US"/>
              <a:t>Lập trình hướng thủ tục (tt)</a:t>
            </a:r>
          </a:p>
        </p:txBody>
      </p:sp>
    </p:spTree>
    <p:extLst>
      <p:ext uri="{BB962C8B-B14F-4D97-AF65-F5344CB8AC3E}">
        <p14:creationId xmlns:p14="http://schemas.microsoft.com/office/powerpoint/2010/main" val="342253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a:t>Vd1.</a:t>
            </a:r>
          </a:p>
        </p:txBody>
      </p:sp>
      <p:sp>
        <p:nvSpPr>
          <p:cNvPr id="3" name="Title 2"/>
          <p:cNvSpPr>
            <a:spLocks noGrp="1"/>
          </p:cNvSpPr>
          <p:nvPr>
            <p:ph type="title"/>
          </p:nvPr>
        </p:nvSpPr>
        <p:spPr>
          <a:xfrm>
            <a:off x="1320800" y="457200"/>
            <a:ext cx="10363200" cy="1143000"/>
          </a:xfrm>
        </p:spPr>
        <p:txBody>
          <a:bodyPr/>
          <a:lstStyle/>
          <a:p>
            <a:r>
              <a:rPr lang="en-US"/>
              <a:t>1.1. Sơ lược các kỹ thuật lập trình</a:t>
            </a:r>
            <a:br>
              <a:rPr lang="en-US"/>
            </a:br>
            <a:r>
              <a:rPr lang="en-US"/>
              <a:t>Lập trình hướng thủ tục (tt)</a:t>
            </a:r>
          </a:p>
        </p:txBody>
      </p:sp>
      <p:sp>
        <p:nvSpPr>
          <p:cNvPr id="9" name="Rectangle 8"/>
          <p:cNvSpPr/>
          <p:nvPr/>
        </p:nvSpPr>
        <p:spPr>
          <a:xfrm>
            <a:off x="666750" y="2418309"/>
            <a:ext cx="4972050" cy="3785652"/>
          </a:xfrm>
          <a:prstGeom prst="rect">
            <a:avLst/>
          </a:prstGeom>
          <a:ln>
            <a:solidFill>
              <a:schemeClr val="accent4">
                <a:lumMod val="25000"/>
                <a:lumOff val="75000"/>
              </a:schemeClr>
            </a:solidFill>
          </a:ln>
        </p:spPr>
        <p:txBody>
          <a:bodyPr wrap="square">
            <a:spAutoFit/>
          </a:bodyPr>
          <a:lstStyle/>
          <a:p>
            <a:r>
              <a:rPr lang="en-US" sz="2000" b="1">
                <a:solidFill>
                  <a:srgbClr val="7F0055"/>
                </a:solidFill>
                <a:latin typeface="Consolas"/>
              </a:rPr>
              <a:t>float</a:t>
            </a:r>
            <a:r>
              <a:rPr lang="en-US" sz="2000" b="1">
                <a:solidFill>
                  <a:srgbClr val="000000"/>
                </a:solidFill>
                <a:latin typeface="Consolas"/>
              </a:rPr>
              <a:t> Cong( </a:t>
            </a:r>
            <a:r>
              <a:rPr lang="en-US" sz="2000" b="1">
                <a:solidFill>
                  <a:srgbClr val="7F0055"/>
                </a:solidFill>
                <a:latin typeface="Consolas"/>
              </a:rPr>
              <a:t>float</a:t>
            </a:r>
            <a:r>
              <a:rPr lang="en-US" sz="2000" b="1">
                <a:solidFill>
                  <a:srgbClr val="000000"/>
                </a:solidFill>
                <a:latin typeface="Consolas"/>
              </a:rPr>
              <a:t> </a:t>
            </a:r>
            <a:r>
              <a:rPr lang="en-US" sz="2000" b="1">
                <a:solidFill>
                  <a:srgbClr val="6A3E3E"/>
                </a:solidFill>
                <a:latin typeface="Consolas"/>
              </a:rPr>
              <a:t>a</a:t>
            </a:r>
            <a:r>
              <a:rPr lang="en-US" sz="2000" b="1">
                <a:solidFill>
                  <a:srgbClr val="000000"/>
                </a:solidFill>
                <a:latin typeface="Consolas"/>
              </a:rPr>
              <a:t>, </a:t>
            </a:r>
            <a:r>
              <a:rPr lang="en-US" sz="2000" b="1">
                <a:solidFill>
                  <a:srgbClr val="7F0055"/>
                </a:solidFill>
                <a:latin typeface="Consolas"/>
              </a:rPr>
              <a:t>float</a:t>
            </a:r>
            <a:r>
              <a:rPr lang="en-US" sz="2000" b="1">
                <a:solidFill>
                  <a:srgbClr val="000000"/>
                </a:solidFill>
                <a:latin typeface="Consolas"/>
              </a:rPr>
              <a:t> </a:t>
            </a:r>
            <a:r>
              <a:rPr lang="en-US" sz="2000" b="1">
                <a:solidFill>
                  <a:srgbClr val="6A3E3E"/>
                </a:solidFill>
                <a:latin typeface="Consolas"/>
              </a:rPr>
              <a:t>b </a:t>
            </a:r>
            <a:r>
              <a:rPr lang="en-US" sz="2000" b="1">
                <a:solidFill>
                  <a:srgbClr val="000000"/>
                </a:solidFill>
                <a:latin typeface="Consolas"/>
              </a:rPr>
              <a:t>){</a:t>
            </a:r>
          </a:p>
          <a:p>
            <a:r>
              <a:rPr lang="en-US" sz="2000" b="1">
                <a:solidFill>
                  <a:srgbClr val="7F0055"/>
                </a:solidFill>
                <a:latin typeface="Consolas"/>
              </a:rPr>
              <a:t>	return</a:t>
            </a:r>
            <a:r>
              <a:rPr lang="en-US" sz="2000" b="1">
                <a:solidFill>
                  <a:srgbClr val="000000"/>
                </a:solidFill>
                <a:latin typeface="Consolas"/>
              </a:rPr>
              <a:t> </a:t>
            </a:r>
            <a:r>
              <a:rPr lang="en-US" sz="2000" b="1">
                <a:solidFill>
                  <a:srgbClr val="6A3E3E"/>
                </a:solidFill>
                <a:latin typeface="Consolas"/>
              </a:rPr>
              <a:t>a</a:t>
            </a:r>
            <a:r>
              <a:rPr lang="en-US" sz="2000" b="1">
                <a:solidFill>
                  <a:srgbClr val="000000"/>
                </a:solidFill>
                <a:latin typeface="Consolas"/>
              </a:rPr>
              <a:t>+</a:t>
            </a:r>
            <a:r>
              <a:rPr lang="en-US" sz="2000" b="1">
                <a:solidFill>
                  <a:srgbClr val="6A3E3E"/>
                </a:solidFill>
                <a:latin typeface="Consolas"/>
              </a:rPr>
              <a:t>b</a:t>
            </a:r>
            <a:r>
              <a:rPr lang="en-US" sz="2000" b="1">
                <a:solidFill>
                  <a:srgbClr val="000000"/>
                </a:solidFill>
                <a:latin typeface="Consolas"/>
              </a:rPr>
              <a:t>;</a:t>
            </a:r>
          </a:p>
          <a:p>
            <a:r>
              <a:rPr lang="en-US" sz="2000">
                <a:solidFill>
                  <a:srgbClr val="000000"/>
                </a:solidFill>
                <a:latin typeface="Consolas"/>
              </a:rPr>
              <a:t>}</a:t>
            </a:r>
          </a:p>
          <a:p>
            <a:r>
              <a:rPr lang="en-US" sz="2000" b="1">
                <a:solidFill>
                  <a:srgbClr val="7F0055"/>
                </a:solidFill>
                <a:latin typeface="Consolas"/>
              </a:rPr>
              <a:t>float</a:t>
            </a:r>
            <a:r>
              <a:rPr lang="en-US" sz="2000" b="1">
                <a:solidFill>
                  <a:srgbClr val="000000"/>
                </a:solidFill>
                <a:latin typeface="Consolas"/>
              </a:rPr>
              <a:t> Tru( </a:t>
            </a:r>
            <a:r>
              <a:rPr lang="en-US" sz="2000" b="1">
                <a:solidFill>
                  <a:srgbClr val="7F0055"/>
                </a:solidFill>
                <a:latin typeface="Consolas"/>
              </a:rPr>
              <a:t>float</a:t>
            </a:r>
            <a:r>
              <a:rPr lang="en-US" sz="2000" b="1">
                <a:solidFill>
                  <a:srgbClr val="000000"/>
                </a:solidFill>
                <a:latin typeface="Consolas"/>
              </a:rPr>
              <a:t> a, </a:t>
            </a:r>
            <a:r>
              <a:rPr lang="en-US" sz="2000" b="1">
                <a:solidFill>
                  <a:srgbClr val="7F0055"/>
                </a:solidFill>
                <a:latin typeface="Consolas"/>
              </a:rPr>
              <a:t>float</a:t>
            </a:r>
            <a:r>
              <a:rPr lang="en-US" sz="2000" b="1">
                <a:solidFill>
                  <a:srgbClr val="000000"/>
                </a:solidFill>
                <a:latin typeface="Consolas"/>
              </a:rPr>
              <a:t> b ){</a:t>
            </a:r>
          </a:p>
          <a:p>
            <a:r>
              <a:rPr lang="en-US" sz="2000" b="1">
                <a:solidFill>
                  <a:srgbClr val="7F0055"/>
                </a:solidFill>
                <a:latin typeface="Consolas"/>
              </a:rPr>
              <a:t>	return</a:t>
            </a:r>
            <a:r>
              <a:rPr lang="en-US" sz="2000" b="1">
                <a:solidFill>
                  <a:srgbClr val="000000"/>
                </a:solidFill>
                <a:latin typeface="Consolas"/>
              </a:rPr>
              <a:t> </a:t>
            </a:r>
            <a:r>
              <a:rPr lang="en-US" sz="2000" b="1">
                <a:solidFill>
                  <a:srgbClr val="6A3E3E"/>
                </a:solidFill>
                <a:latin typeface="Consolas"/>
              </a:rPr>
              <a:t>a</a:t>
            </a:r>
            <a:r>
              <a:rPr lang="en-US" sz="2000" b="1">
                <a:solidFill>
                  <a:srgbClr val="000000"/>
                </a:solidFill>
                <a:latin typeface="Consolas"/>
              </a:rPr>
              <a:t>-</a:t>
            </a:r>
            <a:r>
              <a:rPr lang="en-US" sz="2000" b="1">
                <a:solidFill>
                  <a:srgbClr val="6A3E3E"/>
                </a:solidFill>
                <a:latin typeface="Consolas"/>
              </a:rPr>
              <a:t>b</a:t>
            </a:r>
            <a:r>
              <a:rPr lang="en-US" sz="2000" b="1">
                <a:solidFill>
                  <a:srgbClr val="000000"/>
                </a:solidFill>
                <a:latin typeface="Consolas"/>
              </a:rPr>
              <a:t>;</a:t>
            </a:r>
          </a:p>
          <a:p>
            <a:r>
              <a:rPr lang="en-US" sz="2000">
                <a:solidFill>
                  <a:srgbClr val="000000"/>
                </a:solidFill>
                <a:latin typeface="Consolas"/>
              </a:rPr>
              <a:t>}</a:t>
            </a:r>
          </a:p>
          <a:p>
            <a:r>
              <a:rPr lang="en-US" sz="2000" b="1">
                <a:solidFill>
                  <a:srgbClr val="7F0055"/>
                </a:solidFill>
                <a:latin typeface="Consolas"/>
              </a:rPr>
              <a:t>float</a:t>
            </a:r>
            <a:r>
              <a:rPr lang="en-US" sz="2000" b="1">
                <a:solidFill>
                  <a:srgbClr val="000000"/>
                </a:solidFill>
                <a:latin typeface="Consolas"/>
              </a:rPr>
              <a:t> Nhan( </a:t>
            </a:r>
            <a:r>
              <a:rPr lang="en-US" sz="2000" b="1">
                <a:solidFill>
                  <a:srgbClr val="7F0055"/>
                </a:solidFill>
                <a:latin typeface="Consolas"/>
              </a:rPr>
              <a:t>float</a:t>
            </a:r>
            <a:r>
              <a:rPr lang="en-US" sz="2000" b="1">
                <a:solidFill>
                  <a:srgbClr val="000000"/>
                </a:solidFill>
                <a:latin typeface="Consolas"/>
              </a:rPr>
              <a:t> </a:t>
            </a:r>
            <a:r>
              <a:rPr lang="en-US" sz="2000" b="1">
                <a:solidFill>
                  <a:srgbClr val="6A3E3E"/>
                </a:solidFill>
                <a:latin typeface="Consolas"/>
              </a:rPr>
              <a:t>a</a:t>
            </a:r>
            <a:r>
              <a:rPr lang="en-US" sz="2000" b="1">
                <a:solidFill>
                  <a:srgbClr val="000000"/>
                </a:solidFill>
                <a:latin typeface="Consolas"/>
              </a:rPr>
              <a:t>, </a:t>
            </a:r>
            <a:r>
              <a:rPr lang="en-US" sz="2000" b="1">
                <a:solidFill>
                  <a:srgbClr val="7F0055"/>
                </a:solidFill>
                <a:latin typeface="Consolas"/>
              </a:rPr>
              <a:t>float</a:t>
            </a:r>
            <a:r>
              <a:rPr lang="en-US" sz="2000" b="1">
                <a:solidFill>
                  <a:srgbClr val="000000"/>
                </a:solidFill>
                <a:latin typeface="Consolas"/>
              </a:rPr>
              <a:t> </a:t>
            </a:r>
            <a:r>
              <a:rPr lang="en-US" sz="2000" b="1">
                <a:solidFill>
                  <a:srgbClr val="6A3E3E"/>
                </a:solidFill>
                <a:latin typeface="Consolas"/>
              </a:rPr>
              <a:t>b </a:t>
            </a:r>
            <a:r>
              <a:rPr lang="en-US" sz="2000" b="1">
                <a:solidFill>
                  <a:srgbClr val="000000"/>
                </a:solidFill>
                <a:latin typeface="Consolas"/>
              </a:rPr>
              <a:t>){</a:t>
            </a:r>
          </a:p>
          <a:p>
            <a:r>
              <a:rPr lang="en-US" sz="2000" b="1">
                <a:solidFill>
                  <a:srgbClr val="7F0055"/>
                </a:solidFill>
                <a:latin typeface="Consolas"/>
              </a:rPr>
              <a:t>	return</a:t>
            </a:r>
            <a:r>
              <a:rPr lang="en-US" sz="2000" b="1">
                <a:solidFill>
                  <a:srgbClr val="000000"/>
                </a:solidFill>
                <a:latin typeface="Consolas"/>
              </a:rPr>
              <a:t> </a:t>
            </a:r>
            <a:r>
              <a:rPr lang="en-US" sz="2000" b="1">
                <a:solidFill>
                  <a:srgbClr val="6A3E3E"/>
                </a:solidFill>
                <a:latin typeface="Consolas"/>
              </a:rPr>
              <a:t>a</a:t>
            </a:r>
            <a:r>
              <a:rPr lang="en-US" sz="2000" b="1">
                <a:solidFill>
                  <a:srgbClr val="000000"/>
                </a:solidFill>
                <a:latin typeface="Consolas"/>
              </a:rPr>
              <a:t>*</a:t>
            </a:r>
            <a:r>
              <a:rPr lang="en-US" sz="2000" b="1">
                <a:solidFill>
                  <a:srgbClr val="6A3E3E"/>
                </a:solidFill>
                <a:latin typeface="Consolas"/>
              </a:rPr>
              <a:t>b</a:t>
            </a:r>
            <a:r>
              <a:rPr lang="en-US" sz="2000" b="1">
                <a:solidFill>
                  <a:srgbClr val="000000"/>
                </a:solidFill>
                <a:latin typeface="Consolas"/>
              </a:rPr>
              <a:t>;</a:t>
            </a:r>
          </a:p>
          <a:p>
            <a:r>
              <a:rPr lang="en-US" sz="2000">
                <a:solidFill>
                  <a:srgbClr val="000000"/>
                </a:solidFill>
                <a:latin typeface="Consolas"/>
              </a:rPr>
              <a:t>}</a:t>
            </a:r>
          </a:p>
          <a:p>
            <a:r>
              <a:rPr lang="en-US" sz="2000" b="1">
                <a:solidFill>
                  <a:srgbClr val="7F0055"/>
                </a:solidFill>
                <a:latin typeface="Consolas"/>
              </a:rPr>
              <a:t>float</a:t>
            </a:r>
            <a:r>
              <a:rPr lang="en-US" sz="2000" b="1">
                <a:solidFill>
                  <a:srgbClr val="000000"/>
                </a:solidFill>
                <a:latin typeface="Consolas"/>
              </a:rPr>
              <a:t> Chia( </a:t>
            </a:r>
            <a:r>
              <a:rPr lang="en-US" sz="2000" b="1">
                <a:solidFill>
                  <a:srgbClr val="7F0055"/>
                </a:solidFill>
                <a:latin typeface="Consolas"/>
              </a:rPr>
              <a:t>float</a:t>
            </a:r>
            <a:r>
              <a:rPr lang="en-US" sz="2000" b="1">
                <a:solidFill>
                  <a:srgbClr val="000000"/>
                </a:solidFill>
                <a:latin typeface="Consolas"/>
              </a:rPr>
              <a:t> </a:t>
            </a:r>
            <a:r>
              <a:rPr lang="en-US" sz="2000" b="1">
                <a:solidFill>
                  <a:srgbClr val="6A3E3E"/>
                </a:solidFill>
                <a:latin typeface="Consolas"/>
              </a:rPr>
              <a:t>a</a:t>
            </a:r>
            <a:r>
              <a:rPr lang="en-US" sz="2000" b="1">
                <a:solidFill>
                  <a:srgbClr val="000000"/>
                </a:solidFill>
                <a:latin typeface="Consolas"/>
              </a:rPr>
              <a:t>, </a:t>
            </a:r>
            <a:r>
              <a:rPr lang="en-US" sz="2000" b="1">
                <a:solidFill>
                  <a:srgbClr val="7F0055"/>
                </a:solidFill>
                <a:latin typeface="Consolas"/>
              </a:rPr>
              <a:t>float</a:t>
            </a:r>
            <a:r>
              <a:rPr lang="en-US" sz="2000" b="1">
                <a:solidFill>
                  <a:srgbClr val="000000"/>
                </a:solidFill>
                <a:latin typeface="Consolas"/>
              </a:rPr>
              <a:t> </a:t>
            </a:r>
            <a:r>
              <a:rPr lang="en-US" sz="2000" b="1">
                <a:solidFill>
                  <a:srgbClr val="6A3E3E"/>
                </a:solidFill>
                <a:latin typeface="Consolas"/>
              </a:rPr>
              <a:t>b </a:t>
            </a:r>
            <a:r>
              <a:rPr lang="en-US" sz="2000" b="1">
                <a:solidFill>
                  <a:srgbClr val="000000"/>
                </a:solidFill>
                <a:latin typeface="Consolas"/>
              </a:rPr>
              <a:t>){</a:t>
            </a:r>
          </a:p>
          <a:p>
            <a:r>
              <a:rPr lang="en-US" sz="2000" b="1">
                <a:solidFill>
                  <a:srgbClr val="7F0055"/>
                </a:solidFill>
                <a:latin typeface="Consolas"/>
              </a:rPr>
              <a:t>	return</a:t>
            </a:r>
            <a:r>
              <a:rPr lang="en-US" sz="2000" b="1">
                <a:solidFill>
                  <a:srgbClr val="000000"/>
                </a:solidFill>
                <a:latin typeface="Consolas"/>
              </a:rPr>
              <a:t> </a:t>
            </a:r>
            <a:r>
              <a:rPr lang="en-US" sz="2000" b="1">
                <a:solidFill>
                  <a:srgbClr val="6A3E3E"/>
                </a:solidFill>
                <a:latin typeface="Consolas"/>
              </a:rPr>
              <a:t>a</a:t>
            </a:r>
            <a:r>
              <a:rPr lang="en-US" sz="2000" b="1">
                <a:solidFill>
                  <a:srgbClr val="000000"/>
                </a:solidFill>
                <a:latin typeface="Consolas"/>
              </a:rPr>
              <a:t>/</a:t>
            </a:r>
            <a:r>
              <a:rPr lang="en-US" sz="2000" b="1">
                <a:solidFill>
                  <a:srgbClr val="6A3E3E"/>
                </a:solidFill>
                <a:latin typeface="Consolas"/>
              </a:rPr>
              <a:t>b</a:t>
            </a:r>
            <a:r>
              <a:rPr lang="en-US" sz="2000" b="1">
                <a:solidFill>
                  <a:srgbClr val="000000"/>
                </a:solidFill>
                <a:latin typeface="Consolas"/>
              </a:rPr>
              <a:t>;</a:t>
            </a:r>
          </a:p>
          <a:p>
            <a:r>
              <a:rPr lang="en-US" sz="2000">
                <a:solidFill>
                  <a:srgbClr val="000000"/>
                </a:solidFill>
                <a:latin typeface="Consolas"/>
              </a:rPr>
              <a:t>}</a:t>
            </a:r>
            <a:endParaRPr lang="en-US" sz="2000"/>
          </a:p>
        </p:txBody>
      </p:sp>
      <p:sp>
        <p:nvSpPr>
          <p:cNvPr id="10" name="Rectangle 9"/>
          <p:cNvSpPr/>
          <p:nvPr/>
        </p:nvSpPr>
        <p:spPr>
          <a:xfrm>
            <a:off x="5638800" y="2418309"/>
            <a:ext cx="5200650" cy="3785652"/>
          </a:xfrm>
          <a:prstGeom prst="rect">
            <a:avLst/>
          </a:prstGeom>
          <a:ln>
            <a:solidFill>
              <a:schemeClr val="accent4">
                <a:lumMod val="25000"/>
                <a:lumOff val="75000"/>
              </a:schemeClr>
            </a:solidFill>
          </a:ln>
        </p:spPr>
        <p:txBody>
          <a:bodyPr wrap="square">
            <a:noAutofit/>
          </a:bodyPr>
          <a:lstStyle/>
          <a:p>
            <a:r>
              <a:rPr lang="en-US" sz="2000">
                <a:solidFill>
                  <a:srgbClr val="7F0055"/>
                </a:solidFill>
                <a:latin typeface="Consolas"/>
              </a:rPr>
              <a:t>void</a:t>
            </a:r>
            <a:r>
              <a:rPr lang="en-US" sz="2000">
                <a:solidFill>
                  <a:srgbClr val="000000"/>
                </a:solidFill>
                <a:latin typeface="Consolas"/>
              </a:rPr>
              <a:t> main() {</a:t>
            </a:r>
          </a:p>
          <a:p>
            <a:pPr lvl="1"/>
            <a:r>
              <a:rPr lang="en-US" sz="2000">
                <a:solidFill>
                  <a:srgbClr val="7F0055"/>
                </a:solidFill>
                <a:latin typeface="Consolas"/>
              </a:rPr>
              <a:t>float</a:t>
            </a:r>
            <a:r>
              <a:rPr lang="en-US" sz="2000">
                <a:solidFill>
                  <a:srgbClr val="000000"/>
                </a:solidFill>
                <a:latin typeface="Consolas"/>
              </a:rPr>
              <a:t> </a:t>
            </a:r>
            <a:r>
              <a:rPr lang="en-US" sz="2000">
                <a:solidFill>
                  <a:srgbClr val="6A3E3E"/>
                </a:solidFill>
                <a:latin typeface="Consolas"/>
              </a:rPr>
              <a:t>x</a:t>
            </a:r>
            <a:r>
              <a:rPr lang="en-US" sz="2000">
                <a:solidFill>
                  <a:srgbClr val="000000"/>
                </a:solidFill>
                <a:latin typeface="Consolas"/>
              </a:rPr>
              <a:t>= 9, </a:t>
            </a:r>
            <a:r>
              <a:rPr lang="en-US" sz="2000">
                <a:solidFill>
                  <a:srgbClr val="6A3E3E"/>
                </a:solidFill>
                <a:latin typeface="Consolas"/>
              </a:rPr>
              <a:t>y</a:t>
            </a:r>
            <a:r>
              <a:rPr lang="en-US" sz="2000">
                <a:solidFill>
                  <a:srgbClr val="000000"/>
                </a:solidFill>
                <a:latin typeface="Consolas"/>
              </a:rPr>
              <a:t>= 3, </a:t>
            </a:r>
            <a:r>
              <a:rPr lang="en-US" sz="2000">
                <a:solidFill>
                  <a:srgbClr val="6A3E3E"/>
                </a:solidFill>
                <a:latin typeface="Consolas"/>
              </a:rPr>
              <a:t>kq</a:t>
            </a:r>
            <a:r>
              <a:rPr lang="en-US" sz="2000">
                <a:solidFill>
                  <a:srgbClr val="000000"/>
                </a:solidFill>
                <a:latin typeface="Consolas"/>
              </a:rPr>
              <a:t>;</a:t>
            </a:r>
          </a:p>
          <a:p>
            <a:pPr lvl="1"/>
            <a:r>
              <a:rPr lang="en-US" sz="2000">
                <a:solidFill>
                  <a:srgbClr val="6A3E3E"/>
                </a:solidFill>
                <a:latin typeface="Consolas"/>
              </a:rPr>
              <a:t>kq </a:t>
            </a:r>
            <a:r>
              <a:rPr lang="en-US" sz="2000">
                <a:solidFill>
                  <a:srgbClr val="000000"/>
                </a:solidFill>
                <a:latin typeface="Consolas"/>
              </a:rPr>
              <a:t>= </a:t>
            </a:r>
            <a:r>
              <a:rPr lang="en-US" sz="2000" b="1" i="1">
                <a:solidFill>
                  <a:srgbClr val="000000"/>
                </a:solidFill>
                <a:latin typeface="Consolas"/>
              </a:rPr>
              <a:t>Cong(</a:t>
            </a:r>
            <a:r>
              <a:rPr lang="en-US" sz="2000" b="1" i="1">
                <a:solidFill>
                  <a:srgbClr val="6A3E3E"/>
                </a:solidFill>
                <a:latin typeface="Consolas"/>
              </a:rPr>
              <a:t>x</a:t>
            </a:r>
            <a:r>
              <a:rPr lang="en-US" sz="2000" b="1" i="1">
                <a:solidFill>
                  <a:srgbClr val="000000"/>
                </a:solidFill>
                <a:latin typeface="Consolas"/>
              </a:rPr>
              <a:t>,</a:t>
            </a:r>
            <a:r>
              <a:rPr lang="en-US" sz="2000" b="1" i="1">
                <a:solidFill>
                  <a:srgbClr val="6A3E3E"/>
                </a:solidFill>
                <a:latin typeface="Consolas"/>
              </a:rPr>
              <a:t>y</a:t>
            </a:r>
            <a:r>
              <a:rPr lang="en-US" sz="2000" b="1" i="1">
                <a:solidFill>
                  <a:srgbClr val="000000"/>
                </a:solidFill>
                <a:latin typeface="Consolas"/>
              </a:rPr>
              <a:t>);</a:t>
            </a:r>
          </a:p>
          <a:p>
            <a:pPr lvl="1"/>
            <a:r>
              <a:rPr lang="en-US" sz="2000">
                <a:solidFill>
                  <a:srgbClr val="000000"/>
                </a:solidFill>
                <a:latin typeface="Consolas"/>
              </a:rPr>
              <a:t>printf("</a:t>
            </a:r>
            <a:r>
              <a:rPr lang="en-US" sz="2000" i="1">
                <a:solidFill>
                  <a:srgbClr val="2A00FF"/>
                </a:solidFill>
                <a:latin typeface="Consolas"/>
              </a:rPr>
              <a:t>Ket qua Cong=%f\n</a:t>
            </a:r>
            <a:r>
              <a:rPr lang="en-US" sz="2000">
                <a:solidFill>
                  <a:srgbClr val="000000"/>
                </a:solidFill>
                <a:latin typeface="Consolas"/>
              </a:rPr>
              <a:t>",kq);</a:t>
            </a:r>
            <a:endParaRPr lang="en-US" sz="2000" i="1">
              <a:solidFill>
                <a:srgbClr val="000000"/>
              </a:solidFill>
              <a:latin typeface="Consolas"/>
            </a:endParaRPr>
          </a:p>
          <a:p>
            <a:pPr lvl="1"/>
            <a:r>
              <a:rPr lang="en-US" sz="2000">
                <a:solidFill>
                  <a:srgbClr val="6A3E3E"/>
                </a:solidFill>
                <a:latin typeface="Consolas"/>
              </a:rPr>
              <a:t>kq </a:t>
            </a:r>
            <a:r>
              <a:rPr lang="en-US" sz="2000">
                <a:solidFill>
                  <a:srgbClr val="000000"/>
                </a:solidFill>
                <a:latin typeface="Consolas"/>
              </a:rPr>
              <a:t>= </a:t>
            </a:r>
            <a:r>
              <a:rPr lang="en-US" sz="2000" b="1" i="1">
                <a:solidFill>
                  <a:srgbClr val="000000"/>
                </a:solidFill>
                <a:latin typeface="Consolas"/>
              </a:rPr>
              <a:t>Tru(</a:t>
            </a:r>
            <a:r>
              <a:rPr lang="en-US" sz="2000" b="1" i="1">
                <a:solidFill>
                  <a:srgbClr val="6A3E3E"/>
                </a:solidFill>
                <a:latin typeface="Consolas"/>
              </a:rPr>
              <a:t>x</a:t>
            </a:r>
            <a:r>
              <a:rPr lang="en-US" sz="2000" b="1" i="1">
                <a:solidFill>
                  <a:srgbClr val="000000"/>
                </a:solidFill>
                <a:latin typeface="Consolas"/>
              </a:rPr>
              <a:t>,</a:t>
            </a:r>
            <a:r>
              <a:rPr lang="en-US" sz="2000" b="1" i="1">
                <a:solidFill>
                  <a:srgbClr val="6A3E3E"/>
                </a:solidFill>
                <a:latin typeface="Consolas"/>
              </a:rPr>
              <a:t>y</a:t>
            </a:r>
            <a:r>
              <a:rPr lang="en-US" sz="2000" b="1" i="1">
                <a:solidFill>
                  <a:srgbClr val="000000"/>
                </a:solidFill>
                <a:latin typeface="Consolas"/>
              </a:rPr>
              <a:t>);</a:t>
            </a:r>
          </a:p>
          <a:p>
            <a:pPr lvl="1"/>
            <a:r>
              <a:rPr lang="en-US" sz="2000">
                <a:solidFill>
                  <a:srgbClr val="000000"/>
                </a:solidFill>
                <a:latin typeface="Consolas"/>
              </a:rPr>
              <a:t>printf("</a:t>
            </a:r>
            <a:r>
              <a:rPr lang="en-US" sz="2000" i="1">
                <a:solidFill>
                  <a:srgbClr val="2A00FF"/>
                </a:solidFill>
                <a:latin typeface="Consolas"/>
              </a:rPr>
              <a:t>Ket qua Tru=%f\n"</a:t>
            </a:r>
            <a:r>
              <a:rPr lang="en-US" sz="2000" i="1">
                <a:solidFill>
                  <a:srgbClr val="000000"/>
                </a:solidFill>
                <a:latin typeface="Consolas"/>
              </a:rPr>
              <a:t>+</a:t>
            </a:r>
            <a:r>
              <a:rPr lang="en-US" sz="2000" i="1">
                <a:solidFill>
                  <a:srgbClr val="6A3E3E"/>
                </a:solidFill>
                <a:latin typeface="Consolas"/>
              </a:rPr>
              <a:t>kq</a:t>
            </a:r>
            <a:r>
              <a:rPr lang="en-US" sz="2000" i="1">
                <a:solidFill>
                  <a:srgbClr val="000000"/>
                </a:solidFill>
                <a:latin typeface="Consolas"/>
              </a:rPr>
              <a:t>);</a:t>
            </a:r>
          </a:p>
          <a:p>
            <a:pPr lvl="1"/>
            <a:r>
              <a:rPr lang="en-US" sz="2000">
                <a:solidFill>
                  <a:srgbClr val="6A3E3E"/>
                </a:solidFill>
                <a:latin typeface="Consolas"/>
              </a:rPr>
              <a:t>kq </a:t>
            </a:r>
            <a:r>
              <a:rPr lang="en-US" sz="2000">
                <a:solidFill>
                  <a:srgbClr val="000000"/>
                </a:solidFill>
                <a:latin typeface="Consolas"/>
              </a:rPr>
              <a:t>= </a:t>
            </a:r>
            <a:r>
              <a:rPr lang="en-US" sz="2000" b="1" i="1">
                <a:solidFill>
                  <a:srgbClr val="000000"/>
                </a:solidFill>
                <a:latin typeface="Consolas"/>
              </a:rPr>
              <a:t>Nhan(</a:t>
            </a:r>
            <a:r>
              <a:rPr lang="en-US" sz="2000" b="1" i="1">
                <a:solidFill>
                  <a:srgbClr val="6A3E3E"/>
                </a:solidFill>
                <a:latin typeface="Consolas"/>
              </a:rPr>
              <a:t>x</a:t>
            </a:r>
            <a:r>
              <a:rPr lang="en-US" sz="2000" b="1" i="1">
                <a:solidFill>
                  <a:srgbClr val="000000"/>
                </a:solidFill>
                <a:latin typeface="Consolas"/>
              </a:rPr>
              <a:t>,</a:t>
            </a:r>
            <a:r>
              <a:rPr lang="en-US" sz="2000" b="1" i="1">
                <a:solidFill>
                  <a:srgbClr val="6A3E3E"/>
                </a:solidFill>
                <a:latin typeface="Consolas"/>
              </a:rPr>
              <a:t>y</a:t>
            </a:r>
            <a:r>
              <a:rPr lang="en-US" sz="2000" b="1" i="1">
                <a:solidFill>
                  <a:srgbClr val="000000"/>
                </a:solidFill>
                <a:latin typeface="Consolas"/>
              </a:rPr>
              <a:t>);</a:t>
            </a:r>
          </a:p>
          <a:p>
            <a:pPr lvl="1"/>
            <a:r>
              <a:rPr lang="en-US" sz="2000">
                <a:solidFill>
                  <a:srgbClr val="000000"/>
                </a:solidFill>
                <a:latin typeface="Consolas"/>
              </a:rPr>
              <a:t>printf("</a:t>
            </a:r>
            <a:r>
              <a:rPr lang="en-US" sz="2000" i="1">
                <a:solidFill>
                  <a:srgbClr val="2A00FF"/>
                </a:solidFill>
                <a:latin typeface="Consolas"/>
              </a:rPr>
              <a:t>Ket qua Nhan=%f\n"</a:t>
            </a:r>
            <a:r>
              <a:rPr lang="en-US" sz="2000" i="1">
                <a:solidFill>
                  <a:srgbClr val="000000"/>
                </a:solidFill>
                <a:latin typeface="Consolas"/>
              </a:rPr>
              <a:t>+</a:t>
            </a:r>
            <a:r>
              <a:rPr lang="en-US" sz="2000" i="1">
                <a:solidFill>
                  <a:srgbClr val="6A3E3E"/>
                </a:solidFill>
                <a:latin typeface="Consolas"/>
              </a:rPr>
              <a:t>kq</a:t>
            </a:r>
            <a:r>
              <a:rPr lang="en-US" sz="2000" i="1">
                <a:solidFill>
                  <a:srgbClr val="000000"/>
                </a:solidFill>
                <a:latin typeface="Consolas"/>
              </a:rPr>
              <a:t>);</a:t>
            </a:r>
          </a:p>
          <a:p>
            <a:pPr lvl="1"/>
            <a:r>
              <a:rPr lang="en-US" sz="2000">
                <a:solidFill>
                  <a:srgbClr val="6A3E3E"/>
                </a:solidFill>
                <a:latin typeface="Consolas"/>
              </a:rPr>
              <a:t>kq </a:t>
            </a:r>
            <a:r>
              <a:rPr lang="en-US" sz="2000">
                <a:solidFill>
                  <a:srgbClr val="000000"/>
                </a:solidFill>
                <a:latin typeface="Consolas"/>
              </a:rPr>
              <a:t>= </a:t>
            </a:r>
            <a:r>
              <a:rPr lang="en-US" sz="2000" b="1" i="1">
                <a:solidFill>
                  <a:srgbClr val="000000"/>
                </a:solidFill>
                <a:latin typeface="Consolas"/>
              </a:rPr>
              <a:t>Chia(</a:t>
            </a:r>
            <a:r>
              <a:rPr lang="en-US" sz="2000" b="1" i="1">
                <a:solidFill>
                  <a:srgbClr val="6A3E3E"/>
                </a:solidFill>
                <a:latin typeface="Consolas"/>
              </a:rPr>
              <a:t>x</a:t>
            </a:r>
            <a:r>
              <a:rPr lang="en-US" sz="2000" b="1" i="1">
                <a:solidFill>
                  <a:srgbClr val="000000"/>
                </a:solidFill>
                <a:latin typeface="Consolas"/>
              </a:rPr>
              <a:t>,</a:t>
            </a:r>
            <a:r>
              <a:rPr lang="en-US" sz="2000" b="1" i="1">
                <a:solidFill>
                  <a:srgbClr val="6A3E3E"/>
                </a:solidFill>
                <a:latin typeface="Consolas"/>
              </a:rPr>
              <a:t>y</a:t>
            </a:r>
            <a:r>
              <a:rPr lang="en-US" sz="2000" b="1" i="1">
                <a:solidFill>
                  <a:srgbClr val="000000"/>
                </a:solidFill>
                <a:latin typeface="Consolas"/>
              </a:rPr>
              <a:t>);</a:t>
            </a:r>
          </a:p>
          <a:p>
            <a:pPr lvl="1"/>
            <a:r>
              <a:rPr lang="en-US" sz="2000">
                <a:solidFill>
                  <a:srgbClr val="000000"/>
                </a:solidFill>
                <a:latin typeface="Consolas"/>
              </a:rPr>
              <a:t>printf("</a:t>
            </a:r>
            <a:r>
              <a:rPr lang="en-US" sz="2000" i="1">
                <a:solidFill>
                  <a:srgbClr val="2A00FF"/>
                </a:solidFill>
                <a:latin typeface="Consolas"/>
              </a:rPr>
              <a:t>Ket qua Chia=%f\n"</a:t>
            </a:r>
            <a:r>
              <a:rPr lang="en-US" sz="2000" i="1">
                <a:solidFill>
                  <a:srgbClr val="000000"/>
                </a:solidFill>
                <a:latin typeface="Consolas"/>
              </a:rPr>
              <a:t>+</a:t>
            </a:r>
            <a:r>
              <a:rPr lang="en-US" sz="2000" i="1">
                <a:solidFill>
                  <a:srgbClr val="6A3E3E"/>
                </a:solidFill>
                <a:latin typeface="Consolas"/>
              </a:rPr>
              <a:t>kq</a:t>
            </a:r>
            <a:r>
              <a:rPr lang="en-US" sz="2000" i="1">
                <a:solidFill>
                  <a:srgbClr val="000000"/>
                </a:solidFill>
                <a:latin typeface="Consolas"/>
              </a:rPr>
              <a:t>);</a:t>
            </a:r>
          </a:p>
          <a:p>
            <a:r>
              <a:rPr lang="en-US" sz="2000">
                <a:solidFill>
                  <a:srgbClr val="000000"/>
                </a:solidFill>
                <a:latin typeface="Consolas"/>
              </a:rPr>
              <a:t>}</a:t>
            </a:r>
            <a:endParaRPr lang="en-US" sz="2000"/>
          </a:p>
        </p:txBody>
      </p:sp>
    </p:spTree>
    <p:extLst>
      <p:ext uri="{BB962C8B-B14F-4D97-AF65-F5344CB8AC3E}">
        <p14:creationId xmlns:p14="http://schemas.microsoft.com/office/powerpoint/2010/main" val="388301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Vd2.</a:t>
            </a:r>
          </a:p>
        </p:txBody>
      </p:sp>
      <p:sp>
        <p:nvSpPr>
          <p:cNvPr id="3" name="Title 2"/>
          <p:cNvSpPr>
            <a:spLocks noGrp="1"/>
          </p:cNvSpPr>
          <p:nvPr>
            <p:ph type="title"/>
          </p:nvPr>
        </p:nvSpPr>
        <p:spPr>
          <a:xfrm>
            <a:off x="1320800" y="457200"/>
            <a:ext cx="10363200" cy="1143000"/>
          </a:xfrm>
        </p:spPr>
        <p:txBody>
          <a:bodyPr/>
          <a:lstStyle/>
          <a:p>
            <a:r>
              <a:rPr lang="en-US"/>
              <a:t>1.1. Sơ lược các kỹ thuật lập trình</a:t>
            </a:r>
            <a:br>
              <a:rPr lang="en-US"/>
            </a:br>
            <a:r>
              <a:rPr lang="en-US"/>
              <a:t>Lập trình hướng thủ tục (tt)</a:t>
            </a:r>
          </a:p>
        </p:txBody>
      </p:sp>
      <p:sp>
        <p:nvSpPr>
          <p:cNvPr id="5" name="Rectangle 4"/>
          <p:cNvSpPr/>
          <p:nvPr/>
        </p:nvSpPr>
        <p:spPr>
          <a:xfrm>
            <a:off x="942975" y="2442686"/>
            <a:ext cx="5532470" cy="3477875"/>
          </a:xfrm>
          <a:prstGeom prst="rect">
            <a:avLst/>
          </a:prstGeom>
          <a:noFill/>
          <a:ln>
            <a:solidFill>
              <a:schemeClr val="accent4">
                <a:lumMod val="25000"/>
                <a:lumOff val="75000"/>
              </a:schemeClr>
            </a:solidFill>
          </a:ln>
        </p:spPr>
        <p:txBody>
          <a:bodyPr wrap="square">
            <a:spAutoFit/>
          </a:bodyPr>
          <a:lstStyle/>
          <a:p>
            <a:pPr lvl="0"/>
            <a:r>
              <a:rPr lang="en-US" sz="2200" b="1">
                <a:solidFill>
                  <a:srgbClr val="7F0055"/>
                </a:solidFill>
                <a:latin typeface="Consolas"/>
              </a:rPr>
              <a:t>struct </a:t>
            </a:r>
            <a:r>
              <a:rPr lang="en-US" sz="2200" b="1">
                <a:solidFill>
                  <a:srgbClr val="000000"/>
                </a:solidFill>
                <a:latin typeface="Consolas"/>
              </a:rPr>
              <a:t>HinhChuNhat {</a:t>
            </a:r>
          </a:p>
          <a:p>
            <a:pPr lvl="0"/>
            <a:r>
              <a:rPr lang="en-US" sz="2200" b="1">
                <a:solidFill>
                  <a:srgbClr val="7F0055"/>
                </a:solidFill>
                <a:latin typeface="Consolas"/>
              </a:rPr>
              <a:t>	int</a:t>
            </a:r>
            <a:r>
              <a:rPr lang="en-US" sz="2200" b="1">
                <a:solidFill>
                  <a:srgbClr val="000000"/>
                </a:solidFill>
                <a:latin typeface="Consolas"/>
              </a:rPr>
              <a:t> </a:t>
            </a:r>
            <a:r>
              <a:rPr lang="en-US" sz="2200" b="1">
                <a:solidFill>
                  <a:srgbClr val="0000C0"/>
                </a:solidFill>
                <a:latin typeface="Consolas"/>
              </a:rPr>
              <a:t>cdai</a:t>
            </a:r>
            <a:r>
              <a:rPr lang="en-US" sz="2200" b="1">
                <a:solidFill>
                  <a:srgbClr val="000000"/>
                </a:solidFill>
                <a:latin typeface="Consolas"/>
              </a:rPr>
              <a:t>;</a:t>
            </a:r>
          </a:p>
          <a:p>
            <a:pPr lvl="0"/>
            <a:r>
              <a:rPr lang="en-US" sz="2200" b="1">
                <a:solidFill>
                  <a:srgbClr val="7F0055"/>
                </a:solidFill>
                <a:latin typeface="Consolas"/>
              </a:rPr>
              <a:t>	int</a:t>
            </a:r>
            <a:r>
              <a:rPr lang="en-US" sz="2200" b="1">
                <a:solidFill>
                  <a:srgbClr val="000000"/>
                </a:solidFill>
                <a:latin typeface="Consolas"/>
              </a:rPr>
              <a:t> </a:t>
            </a:r>
            <a:r>
              <a:rPr lang="en-US" sz="2200" b="1">
                <a:solidFill>
                  <a:srgbClr val="0000C0"/>
                </a:solidFill>
                <a:latin typeface="Consolas"/>
              </a:rPr>
              <a:t>crong</a:t>
            </a:r>
            <a:r>
              <a:rPr lang="en-US" sz="2200" b="1">
                <a:solidFill>
                  <a:srgbClr val="000000"/>
                </a:solidFill>
                <a:latin typeface="Consolas"/>
              </a:rPr>
              <a:t>;</a:t>
            </a:r>
          </a:p>
          <a:p>
            <a:pPr lvl="0"/>
            <a:r>
              <a:rPr lang="en-US" sz="2200">
                <a:solidFill>
                  <a:srgbClr val="000000"/>
                </a:solidFill>
                <a:latin typeface="Consolas"/>
              </a:rPr>
              <a:t>};</a:t>
            </a:r>
            <a:endParaRPr lang="en-US" sz="2200" b="1">
              <a:solidFill>
                <a:srgbClr val="7F0055"/>
              </a:solidFill>
              <a:latin typeface="Consolas"/>
            </a:endParaRPr>
          </a:p>
          <a:p>
            <a:r>
              <a:rPr lang="en-US" sz="2200" b="1">
                <a:solidFill>
                  <a:srgbClr val="7F0055"/>
                </a:solidFill>
                <a:latin typeface="Consolas"/>
              </a:rPr>
              <a:t>int</a:t>
            </a:r>
            <a:r>
              <a:rPr lang="en-US" sz="2200" b="1">
                <a:solidFill>
                  <a:srgbClr val="000000"/>
                </a:solidFill>
                <a:latin typeface="Consolas"/>
              </a:rPr>
              <a:t> TinhDienTich( HinhChuNhat </a:t>
            </a:r>
            <a:r>
              <a:rPr lang="en-US" sz="2200" b="1">
                <a:solidFill>
                  <a:srgbClr val="6A3E3E"/>
                </a:solidFill>
                <a:latin typeface="Consolas"/>
              </a:rPr>
              <a:t>a </a:t>
            </a:r>
            <a:r>
              <a:rPr lang="en-US" sz="2200" b="1">
                <a:solidFill>
                  <a:srgbClr val="000000"/>
                </a:solidFill>
                <a:latin typeface="Consolas"/>
              </a:rPr>
              <a:t>){</a:t>
            </a:r>
          </a:p>
          <a:p>
            <a:r>
              <a:rPr lang="en-US" sz="2200" b="1">
                <a:solidFill>
                  <a:srgbClr val="7F0055"/>
                </a:solidFill>
                <a:latin typeface="Consolas"/>
              </a:rPr>
              <a:t>	return</a:t>
            </a:r>
            <a:r>
              <a:rPr lang="en-US" sz="2200" b="1">
                <a:solidFill>
                  <a:srgbClr val="000000"/>
                </a:solidFill>
                <a:latin typeface="Consolas"/>
              </a:rPr>
              <a:t> </a:t>
            </a:r>
            <a:r>
              <a:rPr lang="en-US" sz="2200" b="1">
                <a:solidFill>
                  <a:srgbClr val="6A3E3E"/>
                </a:solidFill>
                <a:latin typeface="Consolas"/>
              </a:rPr>
              <a:t>a</a:t>
            </a:r>
            <a:r>
              <a:rPr lang="en-US" sz="2200" b="1">
                <a:solidFill>
                  <a:srgbClr val="000000"/>
                </a:solidFill>
                <a:latin typeface="Consolas"/>
              </a:rPr>
              <a:t>.</a:t>
            </a:r>
            <a:r>
              <a:rPr lang="en-US" sz="2200" b="1">
                <a:solidFill>
                  <a:srgbClr val="0000C0"/>
                </a:solidFill>
                <a:latin typeface="Consolas"/>
              </a:rPr>
              <a:t>cdai </a:t>
            </a:r>
            <a:r>
              <a:rPr lang="en-US" sz="2200" b="1">
                <a:solidFill>
                  <a:srgbClr val="000000"/>
                </a:solidFill>
                <a:latin typeface="Consolas"/>
              </a:rPr>
              <a:t>* </a:t>
            </a:r>
            <a:r>
              <a:rPr lang="en-US" sz="2200" b="1">
                <a:solidFill>
                  <a:srgbClr val="6A3E3E"/>
                </a:solidFill>
                <a:latin typeface="Consolas"/>
              </a:rPr>
              <a:t>a</a:t>
            </a:r>
            <a:r>
              <a:rPr lang="en-US" sz="2200" b="1">
                <a:solidFill>
                  <a:srgbClr val="000000"/>
                </a:solidFill>
                <a:latin typeface="Consolas"/>
              </a:rPr>
              <a:t>.</a:t>
            </a:r>
            <a:r>
              <a:rPr lang="en-US" sz="2200" b="1">
                <a:solidFill>
                  <a:srgbClr val="0000C0"/>
                </a:solidFill>
                <a:latin typeface="Consolas"/>
              </a:rPr>
              <a:t>crong</a:t>
            </a:r>
            <a:r>
              <a:rPr lang="en-US" sz="2200" b="1">
                <a:solidFill>
                  <a:srgbClr val="000000"/>
                </a:solidFill>
                <a:latin typeface="Consolas"/>
              </a:rPr>
              <a:t>;</a:t>
            </a:r>
          </a:p>
          <a:p>
            <a:r>
              <a:rPr lang="en-US" sz="2200">
                <a:solidFill>
                  <a:srgbClr val="000000"/>
                </a:solidFill>
                <a:latin typeface="Consolas"/>
              </a:rPr>
              <a:t>}</a:t>
            </a:r>
          </a:p>
          <a:p>
            <a:r>
              <a:rPr lang="en-US" sz="2200" b="1">
                <a:solidFill>
                  <a:srgbClr val="7F0055"/>
                </a:solidFill>
                <a:latin typeface="Consolas"/>
              </a:rPr>
              <a:t>int</a:t>
            </a:r>
            <a:r>
              <a:rPr lang="en-US" sz="2200" b="1">
                <a:solidFill>
                  <a:srgbClr val="000000"/>
                </a:solidFill>
                <a:latin typeface="Consolas"/>
              </a:rPr>
              <a:t> TinhChuVi( HinhChuNhat </a:t>
            </a:r>
            <a:r>
              <a:rPr lang="en-US" sz="2200" b="1">
                <a:solidFill>
                  <a:srgbClr val="6A3E3E"/>
                </a:solidFill>
                <a:latin typeface="Consolas"/>
              </a:rPr>
              <a:t>a ){</a:t>
            </a:r>
          </a:p>
          <a:p>
            <a:r>
              <a:rPr lang="en-US" sz="2200" b="1">
                <a:solidFill>
                  <a:srgbClr val="7F0055"/>
                </a:solidFill>
                <a:latin typeface="Consolas"/>
              </a:rPr>
              <a:t>	return</a:t>
            </a:r>
            <a:r>
              <a:rPr lang="en-US" sz="2200" b="1">
                <a:solidFill>
                  <a:srgbClr val="000000"/>
                </a:solidFill>
                <a:latin typeface="Consolas"/>
              </a:rPr>
              <a:t> (</a:t>
            </a:r>
            <a:r>
              <a:rPr lang="en-US" sz="2200" b="1">
                <a:solidFill>
                  <a:srgbClr val="6A3E3E"/>
                </a:solidFill>
                <a:latin typeface="Consolas"/>
              </a:rPr>
              <a:t>a.</a:t>
            </a:r>
            <a:r>
              <a:rPr lang="en-US" sz="2200" b="1">
                <a:solidFill>
                  <a:srgbClr val="0000C0"/>
                </a:solidFill>
                <a:latin typeface="Consolas"/>
              </a:rPr>
              <a:t>cdai </a:t>
            </a:r>
            <a:r>
              <a:rPr lang="en-US" sz="2200" b="1">
                <a:solidFill>
                  <a:srgbClr val="6A3E3E"/>
                </a:solidFill>
                <a:latin typeface="Consolas"/>
              </a:rPr>
              <a:t>+ a.</a:t>
            </a:r>
            <a:r>
              <a:rPr lang="en-US" sz="2200" b="1">
                <a:solidFill>
                  <a:srgbClr val="0000C0"/>
                </a:solidFill>
                <a:latin typeface="Consolas"/>
              </a:rPr>
              <a:t>crong</a:t>
            </a:r>
            <a:r>
              <a:rPr lang="en-US" sz="2200" b="1">
                <a:solidFill>
                  <a:srgbClr val="6A3E3E"/>
                </a:solidFill>
                <a:latin typeface="Consolas"/>
              </a:rPr>
              <a:t>) * 2;</a:t>
            </a:r>
          </a:p>
          <a:p>
            <a:r>
              <a:rPr lang="en-US" sz="2200">
                <a:solidFill>
                  <a:srgbClr val="000000"/>
                </a:solidFill>
                <a:latin typeface="Consolas"/>
              </a:rPr>
              <a:t>}</a:t>
            </a:r>
            <a:endParaRPr lang="en-US" sz="2200"/>
          </a:p>
        </p:txBody>
      </p:sp>
      <p:sp>
        <p:nvSpPr>
          <p:cNvPr id="6" name="Rectangle 5"/>
          <p:cNvSpPr/>
          <p:nvPr/>
        </p:nvSpPr>
        <p:spPr>
          <a:xfrm>
            <a:off x="6475445" y="2435523"/>
            <a:ext cx="4983130" cy="3485038"/>
          </a:xfrm>
          <a:prstGeom prst="rect">
            <a:avLst/>
          </a:prstGeom>
          <a:ln>
            <a:solidFill>
              <a:schemeClr val="accent4">
                <a:lumMod val="25000"/>
                <a:lumOff val="75000"/>
              </a:schemeClr>
            </a:solidFill>
          </a:ln>
        </p:spPr>
        <p:txBody>
          <a:bodyPr wrap="square">
            <a:noAutofit/>
          </a:bodyPr>
          <a:lstStyle/>
          <a:p>
            <a:pPr>
              <a:spcBef>
                <a:spcPts val="300"/>
              </a:spcBef>
            </a:pPr>
            <a:r>
              <a:rPr lang="en-US" sz="2200" b="1" dirty="0">
                <a:solidFill>
                  <a:srgbClr val="7F0055"/>
                </a:solidFill>
                <a:latin typeface="Consolas"/>
              </a:rPr>
              <a:t>void main() </a:t>
            </a:r>
            <a:r>
              <a:rPr lang="en-US" sz="2200" b="1" dirty="0">
                <a:solidFill>
                  <a:srgbClr val="000000"/>
                </a:solidFill>
                <a:latin typeface="Consolas"/>
              </a:rPr>
              <a:t>{</a:t>
            </a:r>
          </a:p>
          <a:p>
            <a:pPr lvl="1">
              <a:spcBef>
                <a:spcPts val="300"/>
              </a:spcBef>
            </a:pPr>
            <a:r>
              <a:rPr lang="en-US" sz="2200" dirty="0" err="1">
                <a:solidFill>
                  <a:srgbClr val="000000"/>
                </a:solidFill>
                <a:latin typeface="Consolas"/>
              </a:rPr>
              <a:t>HinhChuNhat</a:t>
            </a:r>
            <a:r>
              <a:rPr lang="en-US" sz="2200" dirty="0">
                <a:solidFill>
                  <a:srgbClr val="000000"/>
                </a:solidFill>
                <a:latin typeface="Consolas"/>
              </a:rPr>
              <a:t> </a:t>
            </a:r>
            <a:r>
              <a:rPr lang="en-US" sz="2200" dirty="0">
                <a:solidFill>
                  <a:srgbClr val="6A3E3E"/>
                </a:solidFill>
                <a:latin typeface="Consolas"/>
              </a:rPr>
              <a:t>x</a:t>
            </a:r>
            <a:r>
              <a:rPr lang="en-US" sz="2200" dirty="0">
                <a:solidFill>
                  <a:srgbClr val="000000"/>
                </a:solidFill>
                <a:latin typeface="Consolas"/>
              </a:rPr>
              <a:t>;</a:t>
            </a:r>
          </a:p>
          <a:p>
            <a:pPr lvl="1">
              <a:spcBef>
                <a:spcPts val="300"/>
              </a:spcBef>
            </a:pPr>
            <a:r>
              <a:rPr lang="en-US" sz="2200" dirty="0" err="1">
                <a:solidFill>
                  <a:srgbClr val="6A3E3E"/>
                </a:solidFill>
                <a:latin typeface="Consolas"/>
              </a:rPr>
              <a:t>x</a:t>
            </a:r>
            <a:r>
              <a:rPr lang="en-US" sz="2200" dirty="0" err="1">
                <a:solidFill>
                  <a:srgbClr val="000000"/>
                </a:solidFill>
                <a:latin typeface="Consolas"/>
              </a:rPr>
              <a:t>.</a:t>
            </a:r>
            <a:r>
              <a:rPr lang="en-US" sz="2200" dirty="0" err="1">
                <a:solidFill>
                  <a:srgbClr val="0000C0"/>
                </a:solidFill>
                <a:latin typeface="Consolas"/>
              </a:rPr>
              <a:t>cdai</a:t>
            </a:r>
            <a:r>
              <a:rPr lang="en-US" sz="2200" dirty="0">
                <a:solidFill>
                  <a:srgbClr val="0000C0"/>
                </a:solidFill>
                <a:latin typeface="Consolas"/>
              </a:rPr>
              <a:t> </a:t>
            </a:r>
            <a:r>
              <a:rPr lang="en-US" sz="2200" dirty="0">
                <a:solidFill>
                  <a:srgbClr val="000000"/>
                </a:solidFill>
                <a:latin typeface="Consolas"/>
              </a:rPr>
              <a:t>= 10;</a:t>
            </a:r>
          </a:p>
          <a:p>
            <a:pPr lvl="1">
              <a:spcBef>
                <a:spcPts val="300"/>
              </a:spcBef>
            </a:pPr>
            <a:r>
              <a:rPr lang="en-US" sz="2200" dirty="0" err="1">
                <a:solidFill>
                  <a:srgbClr val="6A3E3E"/>
                </a:solidFill>
                <a:latin typeface="Consolas"/>
              </a:rPr>
              <a:t>x</a:t>
            </a:r>
            <a:r>
              <a:rPr lang="en-US" sz="2200" dirty="0" err="1">
                <a:solidFill>
                  <a:srgbClr val="000000"/>
                </a:solidFill>
                <a:latin typeface="Consolas"/>
              </a:rPr>
              <a:t>.</a:t>
            </a:r>
            <a:r>
              <a:rPr lang="en-US" sz="2200" dirty="0" err="1">
                <a:solidFill>
                  <a:srgbClr val="0000C0"/>
                </a:solidFill>
                <a:latin typeface="Consolas"/>
              </a:rPr>
              <a:t>crong</a:t>
            </a:r>
            <a:r>
              <a:rPr lang="en-US" sz="2200" dirty="0">
                <a:solidFill>
                  <a:srgbClr val="0000C0"/>
                </a:solidFill>
                <a:latin typeface="Consolas"/>
              </a:rPr>
              <a:t> </a:t>
            </a:r>
            <a:r>
              <a:rPr lang="en-US" sz="2200" dirty="0">
                <a:solidFill>
                  <a:srgbClr val="000000"/>
                </a:solidFill>
                <a:latin typeface="Consolas"/>
              </a:rPr>
              <a:t>= 5;</a:t>
            </a:r>
          </a:p>
          <a:p>
            <a:pPr lvl="1">
              <a:spcBef>
                <a:spcPts val="300"/>
              </a:spcBef>
            </a:pPr>
            <a:r>
              <a:rPr lang="en-US" sz="2200" dirty="0">
                <a:solidFill>
                  <a:srgbClr val="7F0055"/>
                </a:solidFill>
                <a:latin typeface="Consolas"/>
              </a:rPr>
              <a:t>int</a:t>
            </a:r>
            <a:r>
              <a:rPr lang="en-US" sz="2200" dirty="0">
                <a:solidFill>
                  <a:srgbClr val="000000"/>
                </a:solidFill>
                <a:latin typeface="Consolas"/>
              </a:rPr>
              <a:t> </a:t>
            </a:r>
            <a:r>
              <a:rPr lang="en-US" sz="2200" dirty="0">
                <a:solidFill>
                  <a:srgbClr val="6A3E3E"/>
                </a:solidFill>
                <a:latin typeface="Consolas"/>
              </a:rPr>
              <a:t>dt </a:t>
            </a:r>
            <a:r>
              <a:rPr lang="en-US" sz="2200" dirty="0">
                <a:solidFill>
                  <a:srgbClr val="000000"/>
                </a:solidFill>
                <a:latin typeface="Consolas"/>
              </a:rPr>
              <a:t>= </a:t>
            </a:r>
            <a:r>
              <a:rPr lang="en-US" sz="2200" b="1" i="1" dirty="0" err="1">
                <a:solidFill>
                  <a:srgbClr val="000000"/>
                </a:solidFill>
                <a:latin typeface="Consolas"/>
              </a:rPr>
              <a:t>TinhDienTich</a:t>
            </a:r>
            <a:r>
              <a:rPr lang="en-US" sz="2200" b="1" i="1" dirty="0">
                <a:solidFill>
                  <a:srgbClr val="000000"/>
                </a:solidFill>
                <a:latin typeface="Consolas"/>
              </a:rPr>
              <a:t>(</a:t>
            </a:r>
            <a:r>
              <a:rPr lang="en-US" sz="2200" b="1" i="1" dirty="0">
                <a:solidFill>
                  <a:srgbClr val="6A3E3E"/>
                </a:solidFill>
                <a:latin typeface="Consolas"/>
              </a:rPr>
              <a:t>x</a:t>
            </a:r>
            <a:r>
              <a:rPr lang="en-US" sz="2200" b="1" i="1" dirty="0">
                <a:solidFill>
                  <a:srgbClr val="000000"/>
                </a:solidFill>
                <a:latin typeface="Consolas"/>
              </a:rPr>
              <a:t>);</a:t>
            </a:r>
          </a:p>
          <a:p>
            <a:pPr lvl="1">
              <a:spcBef>
                <a:spcPts val="300"/>
              </a:spcBef>
            </a:pPr>
            <a:r>
              <a:rPr lang="en-US" sz="2200" dirty="0">
                <a:solidFill>
                  <a:srgbClr val="7F0055"/>
                </a:solidFill>
                <a:latin typeface="Consolas"/>
              </a:rPr>
              <a:t>int</a:t>
            </a:r>
            <a:r>
              <a:rPr lang="en-US" sz="2200" dirty="0">
                <a:solidFill>
                  <a:srgbClr val="000000"/>
                </a:solidFill>
                <a:latin typeface="Consolas"/>
              </a:rPr>
              <a:t> </a:t>
            </a:r>
            <a:r>
              <a:rPr lang="en-US" sz="2200" dirty="0">
                <a:solidFill>
                  <a:srgbClr val="6A3E3E"/>
                </a:solidFill>
                <a:latin typeface="Consolas"/>
              </a:rPr>
              <a:t>cv </a:t>
            </a:r>
            <a:r>
              <a:rPr lang="en-US" sz="2200" dirty="0">
                <a:solidFill>
                  <a:srgbClr val="000000"/>
                </a:solidFill>
                <a:latin typeface="Consolas"/>
              </a:rPr>
              <a:t>= </a:t>
            </a:r>
            <a:r>
              <a:rPr lang="en-US" sz="2200" b="1" i="1" dirty="0" err="1">
                <a:solidFill>
                  <a:srgbClr val="000000"/>
                </a:solidFill>
                <a:latin typeface="Consolas"/>
              </a:rPr>
              <a:t>TinhChuVi</a:t>
            </a:r>
            <a:r>
              <a:rPr lang="en-US" sz="2200" b="1" i="1" dirty="0">
                <a:solidFill>
                  <a:srgbClr val="000000"/>
                </a:solidFill>
                <a:latin typeface="Consolas"/>
              </a:rPr>
              <a:t>(</a:t>
            </a:r>
            <a:r>
              <a:rPr lang="en-US" sz="2200" b="1" i="1" dirty="0">
                <a:solidFill>
                  <a:srgbClr val="6A3E3E"/>
                </a:solidFill>
                <a:latin typeface="Consolas"/>
              </a:rPr>
              <a:t>x</a:t>
            </a:r>
            <a:r>
              <a:rPr lang="en-US" sz="2200" b="1" i="1" dirty="0">
                <a:solidFill>
                  <a:srgbClr val="000000"/>
                </a:solidFill>
                <a:latin typeface="Consolas"/>
              </a:rPr>
              <a:t>);</a:t>
            </a:r>
          </a:p>
          <a:p>
            <a:pPr>
              <a:spcBef>
                <a:spcPts val="300"/>
              </a:spcBef>
            </a:pPr>
            <a:r>
              <a:rPr lang="en-US" sz="2200" dirty="0">
                <a:latin typeface="Consolas"/>
              </a:rPr>
              <a:t>	</a:t>
            </a:r>
            <a:r>
              <a:rPr lang="en-US" sz="2200" dirty="0" err="1">
                <a:solidFill>
                  <a:srgbClr val="000000"/>
                </a:solidFill>
                <a:latin typeface="Consolas"/>
              </a:rPr>
              <a:t>printf</a:t>
            </a:r>
            <a:r>
              <a:rPr lang="en-US" sz="2200" dirty="0">
                <a:solidFill>
                  <a:srgbClr val="000000"/>
                </a:solidFill>
                <a:latin typeface="Consolas"/>
              </a:rPr>
              <a:t>("</a:t>
            </a:r>
            <a:r>
              <a:rPr lang="en-US" sz="2200" dirty="0" err="1">
                <a:solidFill>
                  <a:srgbClr val="000000"/>
                </a:solidFill>
                <a:latin typeface="Consolas"/>
              </a:rPr>
              <a:t>Dien</a:t>
            </a:r>
            <a:r>
              <a:rPr lang="en-US" sz="2200" dirty="0">
                <a:solidFill>
                  <a:srgbClr val="000000"/>
                </a:solidFill>
                <a:latin typeface="Consolas"/>
              </a:rPr>
              <a:t> </a:t>
            </a:r>
            <a:r>
              <a:rPr lang="en-US" sz="2200" dirty="0" err="1">
                <a:solidFill>
                  <a:srgbClr val="000000"/>
                </a:solidFill>
                <a:latin typeface="Consolas"/>
              </a:rPr>
              <a:t>tich</a:t>
            </a:r>
            <a:r>
              <a:rPr lang="en-US" sz="2200" dirty="0">
                <a:solidFill>
                  <a:srgbClr val="000000"/>
                </a:solidFill>
                <a:latin typeface="Consolas"/>
              </a:rPr>
              <a:t>=%d\</a:t>
            </a:r>
            <a:r>
              <a:rPr lang="en-US" sz="2200" dirty="0" err="1">
                <a:solidFill>
                  <a:srgbClr val="000000"/>
                </a:solidFill>
                <a:latin typeface="Consolas"/>
              </a:rPr>
              <a:t>n",dt</a:t>
            </a:r>
            <a:r>
              <a:rPr lang="en-US" sz="2200" dirty="0">
                <a:solidFill>
                  <a:srgbClr val="000000"/>
                </a:solidFill>
                <a:latin typeface="Consolas"/>
              </a:rPr>
              <a:t>);</a:t>
            </a:r>
          </a:p>
          <a:p>
            <a:pPr>
              <a:spcBef>
                <a:spcPts val="300"/>
              </a:spcBef>
            </a:pPr>
            <a:r>
              <a:rPr lang="en-US" sz="2200" dirty="0">
                <a:solidFill>
                  <a:srgbClr val="000000"/>
                </a:solidFill>
                <a:latin typeface="Consolas"/>
              </a:rPr>
              <a:t>	</a:t>
            </a:r>
            <a:r>
              <a:rPr lang="en-US" sz="2200" dirty="0" err="1">
                <a:solidFill>
                  <a:srgbClr val="000000"/>
                </a:solidFill>
                <a:latin typeface="Consolas"/>
              </a:rPr>
              <a:t>printf</a:t>
            </a:r>
            <a:r>
              <a:rPr lang="en-US" sz="2200" dirty="0">
                <a:solidFill>
                  <a:srgbClr val="000000"/>
                </a:solidFill>
                <a:latin typeface="Consolas"/>
              </a:rPr>
              <a:t>("Chu vi=%d\</a:t>
            </a:r>
            <a:r>
              <a:rPr lang="en-US" sz="2200" dirty="0" err="1">
                <a:solidFill>
                  <a:srgbClr val="000000"/>
                </a:solidFill>
                <a:latin typeface="Consolas"/>
              </a:rPr>
              <a:t>n",cv</a:t>
            </a:r>
            <a:r>
              <a:rPr lang="en-US" sz="2200" dirty="0">
                <a:solidFill>
                  <a:srgbClr val="000000"/>
                </a:solidFill>
                <a:latin typeface="Consolas"/>
              </a:rPr>
              <a:t>);</a:t>
            </a:r>
          </a:p>
          <a:p>
            <a:pPr>
              <a:spcBef>
                <a:spcPts val="300"/>
              </a:spcBef>
            </a:pPr>
            <a:r>
              <a:rPr lang="en-US" sz="2200" dirty="0">
                <a:solidFill>
                  <a:srgbClr val="000000"/>
                </a:solidFill>
                <a:latin typeface="Consolas"/>
              </a:rPr>
              <a:t>}</a:t>
            </a:r>
            <a:endParaRPr lang="en-US" sz="2200" dirty="0"/>
          </a:p>
        </p:txBody>
      </p:sp>
    </p:spTree>
    <p:extLst>
      <p:ext uri="{BB962C8B-B14F-4D97-AF65-F5344CB8AC3E}">
        <p14:creationId xmlns:p14="http://schemas.microsoft.com/office/powerpoint/2010/main" val="150064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TSI_NET">
  <a:themeElements>
    <a:clrScheme name="">
      <a:dk1>
        <a:srgbClr val="003366"/>
      </a:dk1>
      <a:lt1>
        <a:srgbClr val="FFFFFF"/>
      </a:lt1>
      <a:dk2>
        <a:srgbClr val="003366"/>
      </a:dk2>
      <a:lt2>
        <a:srgbClr val="6699FF"/>
      </a:lt2>
      <a:accent1>
        <a:srgbClr val="FFCC66"/>
      </a:accent1>
      <a:accent2>
        <a:srgbClr val="003366"/>
      </a:accent2>
      <a:accent3>
        <a:srgbClr val="FFFFFF"/>
      </a:accent3>
      <a:accent4>
        <a:srgbClr val="002A56"/>
      </a:accent4>
      <a:accent5>
        <a:srgbClr val="FFE2B8"/>
      </a:accent5>
      <a:accent6>
        <a:srgbClr val="002D5C"/>
      </a:accent6>
      <a:hlink>
        <a:srgbClr val="FFCC66"/>
      </a:hlink>
      <a:folHlink>
        <a:srgbClr val="FF9900"/>
      </a:folHlink>
    </a:clrScheme>
    <a:fontScheme name="OTSI_NE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OTSI_NET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OTSI_NET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OTSI_NET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OTSI_NET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TSI_NET">
  <a:themeElements>
    <a:clrScheme name="">
      <a:dk1>
        <a:srgbClr val="003366"/>
      </a:dk1>
      <a:lt1>
        <a:srgbClr val="FFFFFF"/>
      </a:lt1>
      <a:dk2>
        <a:srgbClr val="003366"/>
      </a:dk2>
      <a:lt2>
        <a:srgbClr val="6699FF"/>
      </a:lt2>
      <a:accent1>
        <a:srgbClr val="FFCC66"/>
      </a:accent1>
      <a:accent2>
        <a:srgbClr val="003366"/>
      </a:accent2>
      <a:accent3>
        <a:srgbClr val="FFFFFF"/>
      </a:accent3>
      <a:accent4>
        <a:srgbClr val="002A56"/>
      </a:accent4>
      <a:accent5>
        <a:srgbClr val="FFE2B8"/>
      </a:accent5>
      <a:accent6>
        <a:srgbClr val="002D5C"/>
      </a:accent6>
      <a:hlink>
        <a:srgbClr val="FFCC66"/>
      </a:hlink>
      <a:folHlink>
        <a:srgbClr val="FF9900"/>
      </a:folHlink>
    </a:clrScheme>
    <a:fontScheme name="OTSI_NE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OTSI_NET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OTSI_NET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OTSI_NET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OTSI_NET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TC103457496[[fn=Parallax]]</Template>
  <TotalTime>38539</TotalTime>
  <Words>7323</Words>
  <Application>Microsoft Office PowerPoint</Application>
  <PresentationFormat>Widescreen</PresentationFormat>
  <Paragraphs>609</Paragraphs>
  <Slides>35</Slides>
  <Notes>32</Notes>
  <HiddenSlides>1</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2</vt:i4>
      </vt:variant>
      <vt:variant>
        <vt:lpstr>Slide Titles</vt:lpstr>
      </vt:variant>
      <vt:variant>
        <vt:i4>35</vt:i4>
      </vt:variant>
    </vt:vector>
  </HeadingPairs>
  <TitlesOfParts>
    <vt:vector size="49" baseType="lpstr">
      <vt:lpstr>Arial</vt:lpstr>
      <vt:lpstr>Calibri</vt:lpstr>
      <vt:lpstr>Consolas</vt:lpstr>
      <vt:lpstr>Helvetica</vt:lpstr>
      <vt:lpstr>LiberationSerif</vt:lpstr>
      <vt:lpstr>Lucida Console</vt:lpstr>
      <vt:lpstr>Tahoma</vt:lpstr>
      <vt:lpstr>Times New Roman</vt:lpstr>
      <vt:lpstr>Verdana</vt:lpstr>
      <vt:lpstr>Wingdings</vt:lpstr>
      <vt:lpstr>OTSI_NET</vt:lpstr>
      <vt:lpstr>1_OTSI_NET</vt:lpstr>
      <vt:lpstr>ClipArt</vt:lpstr>
      <vt:lpstr>Bitmap Image</vt:lpstr>
      <vt:lpstr>Chương 1  TỔNG QUAN VỀ CÁCH TIẾP CẬN HƯỚNG ĐỐI TƯỢNG</vt:lpstr>
      <vt:lpstr>Mục tiêu</vt:lpstr>
      <vt:lpstr>Nội dung</vt:lpstr>
      <vt:lpstr>1.1. Sơ lược các kỹ thuật lập trình Lập trình tuyến tính</vt:lpstr>
      <vt:lpstr>1.1. Sơ lược các kỹ thuật lập trình  Lập trình hướng thủ tục (POP)</vt:lpstr>
      <vt:lpstr>1.1. Sơ lược các kỹ thuật lập trình  Lập trình hướng thủ tục (tt)</vt:lpstr>
      <vt:lpstr>1.1. Sơ lược các kỹ thuật lập trình Lập trình hướng thủ tục (tt)</vt:lpstr>
      <vt:lpstr>1.1. Sơ lược các kỹ thuật lập trình Lập trình hướng thủ tục (tt)</vt:lpstr>
      <vt:lpstr>1.1. Sơ lược các kỹ thuật lập trình Lập trình hướng thủ tục (tt)</vt:lpstr>
      <vt:lpstr>1.1. Sơ lược các kỹ thuật lập trình Lập trình hướng đối tượng</vt:lpstr>
      <vt:lpstr>1.1. Sơ lược các kỹ thuật lập trình Lập trình hướng đối tượng</vt:lpstr>
      <vt:lpstr>1.1. Sơ lược các kỹ thuật lập trình LTHĐT – Ví dụ</vt:lpstr>
      <vt:lpstr>1.1. Sơ lược các kỹ thuật lập trình LTHĐT – Ví dụ</vt:lpstr>
      <vt:lpstr>1.1. Sơ lược các kỹ thuật lập trình LTHĐT – Ví dụ</vt:lpstr>
      <vt:lpstr>1.1. Sơ lược các kỹ thuật lập trình</vt:lpstr>
      <vt:lpstr>1.2. Lập trình hướng đối tượng  Đối tượng (Object)</vt:lpstr>
      <vt:lpstr>1.2. Lập trình hướng đối tượng  Đối tượng (Object)</vt:lpstr>
      <vt:lpstr>1.2. Lập trình hướng đối tượng  Lớp (Class)</vt:lpstr>
      <vt:lpstr>1.2. Lập trình hướng đối tượng  Ví dụ: Class và Object</vt:lpstr>
      <vt:lpstr>1.2. Lập trình hướng đối tượng  Ví dụ: Class và Object</vt:lpstr>
      <vt:lpstr>1.2. Lập trình hướng đối tượng  Xác định lớp đối tượng</vt:lpstr>
      <vt:lpstr>1.2. Lập trình hướng đối tượng  Xác định lớp đối tượng</vt:lpstr>
      <vt:lpstr>1.3. So sánh các cách tiếp cận lập trình</vt:lpstr>
      <vt:lpstr>1.4. Đặc trưng của lập trình hướng đối tượng</vt:lpstr>
      <vt:lpstr>1.4. Đặc trưng của LT HĐT Tính trừu tượng [1]</vt:lpstr>
      <vt:lpstr>1.4. Đặc trưng của LT HĐT Tính trừu tượng [2]</vt:lpstr>
      <vt:lpstr>1.4. Đặc trưng của LT HĐT Tính đóng gói [1]</vt:lpstr>
      <vt:lpstr>1.4. Đặc trưng của LT HĐT Tính đóng gói [2]</vt:lpstr>
      <vt:lpstr>1.4. Đặc trưng của LT HĐT Tính đóng gói: Ví dụ</vt:lpstr>
      <vt:lpstr>1.4. Đặc trưng của LT HĐT Tính thừa kế</vt:lpstr>
      <vt:lpstr>1.4. Đặc trưng của LT HĐT Tính đa hình</vt:lpstr>
      <vt:lpstr>PowerPoint Presentation</vt:lpstr>
      <vt:lpstr>Câu hỏi kiểm tra</vt:lpstr>
      <vt:lpstr>Bài tập</vt:lpstr>
      <vt:lpstr>1.1. Sơ lược các kỹ thuật lập trình LTHĐT - Đối tượng (Object)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Lập trình Hướng đối tượng</dc:title>
  <dc:creator>BAO HA</dc:creator>
  <cp:lastModifiedBy>chauthibaoha@live.com</cp:lastModifiedBy>
  <cp:revision>646</cp:revision>
  <dcterms:created xsi:type="dcterms:W3CDTF">2014-08-22T11:10:10Z</dcterms:created>
  <dcterms:modified xsi:type="dcterms:W3CDTF">2022-08-22T15:44:44Z</dcterms:modified>
</cp:coreProperties>
</file>