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 id="2147483680" r:id="rId2"/>
  </p:sldMasterIdLst>
  <p:notesMasterIdLst>
    <p:notesMasterId r:id="rId59"/>
  </p:notesMasterIdLst>
  <p:handoutMasterIdLst>
    <p:handoutMasterId r:id="rId60"/>
  </p:handoutMasterIdLst>
  <p:sldIdLst>
    <p:sldId id="312" r:id="rId3"/>
    <p:sldId id="311" r:id="rId4"/>
    <p:sldId id="258" r:id="rId5"/>
    <p:sldId id="317" r:id="rId6"/>
    <p:sldId id="322" r:id="rId7"/>
    <p:sldId id="319" r:id="rId8"/>
    <p:sldId id="279" r:id="rId9"/>
    <p:sldId id="323" r:id="rId10"/>
    <p:sldId id="348" r:id="rId11"/>
    <p:sldId id="270" r:id="rId12"/>
    <p:sldId id="350" r:id="rId13"/>
    <p:sldId id="315" r:id="rId14"/>
    <p:sldId id="316" r:id="rId15"/>
    <p:sldId id="351" r:id="rId16"/>
    <p:sldId id="289" r:id="rId17"/>
    <p:sldId id="282" r:id="rId18"/>
    <p:sldId id="352" r:id="rId19"/>
    <p:sldId id="349" r:id="rId20"/>
    <p:sldId id="283" r:id="rId21"/>
    <p:sldId id="284" r:id="rId22"/>
    <p:sldId id="285" r:id="rId23"/>
    <p:sldId id="287" r:id="rId24"/>
    <p:sldId id="297" r:id="rId25"/>
    <p:sldId id="306" r:id="rId26"/>
    <p:sldId id="298" r:id="rId27"/>
    <p:sldId id="354" r:id="rId28"/>
    <p:sldId id="357" r:id="rId29"/>
    <p:sldId id="358" r:id="rId30"/>
    <p:sldId id="359" r:id="rId31"/>
    <p:sldId id="380" r:id="rId32"/>
    <p:sldId id="381" r:id="rId33"/>
    <p:sldId id="386" r:id="rId34"/>
    <p:sldId id="387" r:id="rId35"/>
    <p:sldId id="388" r:id="rId36"/>
    <p:sldId id="389" r:id="rId37"/>
    <p:sldId id="390" r:id="rId38"/>
    <p:sldId id="391" r:id="rId39"/>
    <p:sldId id="392" r:id="rId40"/>
    <p:sldId id="393" r:id="rId41"/>
    <p:sldId id="394" r:id="rId42"/>
    <p:sldId id="327" r:id="rId43"/>
    <p:sldId id="333" r:id="rId44"/>
    <p:sldId id="328" r:id="rId45"/>
    <p:sldId id="329" r:id="rId46"/>
    <p:sldId id="330" r:id="rId47"/>
    <p:sldId id="334" r:id="rId48"/>
    <p:sldId id="335" r:id="rId49"/>
    <p:sldId id="356" r:id="rId50"/>
    <p:sldId id="378" r:id="rId51"/>
    <p:sldId id="355" r:id="rId52"/>
    <p:sldId id="379" r:id="rId53"/>
    <p:sldId id="336" r:id="rId54"/>
    <p:sldId id="395" r:id="rId55"/>
    <p:sldId id="396" r:id="rId56"/>
    <p:sldId id="397" r:id="rId57"/>
    <p:sldId id="39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95373" autoAdjust="0"/>
  </p:normalViewPr>
  <p:slideViewPr>
    <p:cSldViewPr snapToGrid="0">
      <p:cViewPr varScale="1">
        <p:scale>
          <a:sx n="81" d="100"/>
          <a:sy n="81" d="100"/>
        </p:scale>
        <p:origin x="69" y="267"/>
      </p:cViewPr>
      <p:guideLst>
        <p:guide orient="horz" pos="2160"/>
        <p:guide pos="3840"/>
      </p:guideLst>
    </p:cSldViewPr>
  </p:slideViewPr>
  <p:notesTextViewPr>
    <p:cViewPr>
      <p:scale>
        <a:sx n="1" d="1"/>
        <a:sy n="1" d="1"/>
      </p:scale>
      <p:origin x="0" y="0"/>
    </p:cViewPr>
  </p:notesTextViewPr>
  <p:sorterViewPr>
    <p:cViewPr>
      <p:scale>
        <a:sx n="100" d="100"/>
        <a:sy n="100" d="100"/>
      </p:scale>
      <p:origin x="0" y="-86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EB7-53DD-49CD-BE15-531F7AEE8482}" type="datetimeFigureOut">
              <a:rPr lang="en-US" smtClean="0"/>
              <a:t>8/19/2022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9FF0E-4BBA-4597-A2A8-8A829825CC38}" type="slidenum">
              <a:rPr lang="en-US" smtClean="0"/>
              <a:t>‹#›</a:t>
            </a:fld>
            <a:endParaRPr lang="en-US"/>
          </a:p>
        </p:txBody>
      </p:sp>
    </p:spTree>
    <p:extLst>
      <p:ext uri="{BB962C8B-B14F-4D97-AF65-F5344CB8AC3E}">
        <p14:creationId xmlns:p14="http://schemas.microsoft.com/office/powerpoint/2010/main" val="11917162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wikipedia.org/wiki/C++"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vi.wikipedia.org/wiki/Python_(ng%C3%B4n_ng%E1%BB%AF_l%E1%BA%ADp_tr%C3%ACnh)" TargetMode="External"/><Relationship Id="rId4" Type="http://schemas.openxmlformats.org/officeDocument/2006/relationships/hyperlink" Target="https://vi.wikipedia.org/wiki/C_th%C4%83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i="0" baseline="0"/>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315978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a:t>
            </a:r>
          </a:p>
          <a:p>
            <a:r>
              <a:rPr lang="en-US" b="1" dirty="0"/>
              <a:t>?</a:t>
            </a:r>
            <a:r>
              <a:rPr lang="en-US" b="1" baseline="0" dirty="0"/>
              <a:t> </a:t>
            </a:r>
            <a:r>
              <a:rPr lang="en-US" b="1" baseline="0" dirty="0" err="1"/>
              <a:t>Chọn</a:t>
            </a:r>
            <a:r>
              <a:rPr lang="en-US" b="1" baseline="0" dirty="0"/>
              <a:t> </a:t>
            </a:r>
            <a:r>
              <a:rPr lang="en-US" b="1" baseline="0" dirty="0" err="1"/>
              <a:t>kiểu</a:t>
            </a:r>
            <a:r>
              <a:rPr lang="en-US" b="1" baseline="0" dirty="0"/>
              <a:t> </a:t>
            </a:r>
            <a:r>
              <a:rPr lang="en-US" b="1" baseline="0" dirty="0" err="1"/>
              <a:t>gì</a:t>
            </a:r>
            <a:r>
              <a:rPr lang="en-US" b="1" baseline="0" dirty="0"/>
              <a:t> </a:t>
            </a:r>
            <a:r>
              <a:rPr lang="en-US" b="1" baseline="0" dirty="0" err="1"/>
              <a:t>khi</a:t>
            </a:r>
            <a:r>
              <a:rPr lang="en-US" b="1" baseline="0" dirty="0"/>
              <a:t> </a:t>
            </a:r>
            <a:r>
              <a:rPr lang="en-US" b="1" baseline="0" dirty="0" err="1"/>
              <a:t>muốn</a:t>
            </a:r>
            <a:r>
              <a:rPr lang="en-US" b="1" baseline="0" dirty="0"/>
              <a:t> </a:t>
            </a:r>
            <a:r>
              <a:rPr lang="en-US" b="1" baseline="0" dirty="0" err="1"/>
              <a:t>khai</a:t>
            </a:r>
            <a:r>
              <a:rPr lang="en-US" b="1" baseline="0" dirty="0"/>
              <a:t> </a:t>
            </a:r>
            <a:r>
              <a:rPr lang="en-US" b="1" baseline="0" dirty="0" err="1"/>
              <a:t>báo</a:t>
            </a:r>
            <a:r>
              <a:rPr lang="en-US" b="1" baseline="0" dirty="0"/>
              <a:t>:</a:t>
            </a:r>
          </a:p>
          <a:p>
            <a:r>
              <a:rPr lang="en-US" baseline="0" dirty="0"/>
              <a:t>- </a:t>
            </a:r>
            <a:r>
              <a:rPr lang="en-US" baseline="0" dirty="0" err="1"/>
              <a:t>giới</a:t>
            </a:r>
            <a:r>
              <a:rPr lang="en-US" baseline="0" dirty="0"/>
              <a:t> </a:t>
            </a:r>
            <a:r>
              <a:rPr lang="en-US" baseline="0" dirty="0" err="1"/>
              <a:t>tính</a:t>
            </a:r>
            <a:endParaRPr lang="en-US" baseline="0" dirty="0"/>
          </a:p>
          <a:p>
            <a:r>
              <a:rPr lang="en-US" dirty="0"/>
              <a:t>- </a:t>
            </a:r>
            <a:r>
              <a:rPr lang="en-US" dirty="0" err="1"/>
              <a:t>số</a:t>
            </a:r>
            <a:r>
              <a:rPr lang="en-US" baseline="0" dirty="0"/>
              <a:t> </a:t>
            </a:r>
            <a:r>
              <a:rPr lang="en-US" baseline="0" dirty="0" err="1"/>
              <a:t>lượng</a:t>
            </a:r>
            <a:r>
              <a:rPr lang="en-US" baseline="0" dirty="0"/>
              <a:t> SV, </a:t>
            </a:r>
            <a:r>
              <a:rPr lang="en-US" baseline="0" dirty="0" err="1"/>
              <a:t>dân</a:t>
            </a:r>
            <a:r>
              <a:rPr lang="en-US" baseline="0" dirty="0"/>
              <a:t> </a:t>
            </a:r>
            <a:r>
              <a:rPr lang="en-US" baseline="0" dirty="0" err="1"/>
              <a:t>số</a:t>
            </a:r>
            <a:r>
              <a:rPr lang="en-US" baseline="0" dirty="0"/>
              <a:t> </a:t>
            </a:r>
            <a:r>
              <a:rPr lang="en-US" baseline="0" dirty="0" err="1"/>
              <a:t>của</a:t>
            </a:r>
            <a:r>
              <a:rPr lang="en-US" baseline="0" dirty="0"/>
              <a:t> 1 </a:t>
            </a:r>
            <a:r>
              <a:rPr lang="en-US" baseline="0" dirty="0" err="1"/>
              <a:t>nước</a:t>
            </a:r>
            <a:endParaRPr lang="en-US" baseline="0" dirty="0"/>
          </a:p>
          <a:p>
            <a:r>
              <a:rPr lang="en-US" dirty="0"/>
              <a:t>- </a:t>
            </a:r>
            <a:r>
              <a:rPr lang="en-US" dirty="0" err="1"/>
              <a:t>đơn</a:t>
            </a:r>
            <a:r>
              <a:rPr lang="en-US" baseline="0" dirty="0"/>
              <a:t> </a:t>
            </a:r>
            <a:r>
              <a:rPr lang="en-US" baseline="0" dirty="0" err="1"/>
              <a:t>giá</a:t>
            </a:r>
            <a:r>
              <a:rPr lang="en-US" baseline="0" dirty="0"/>
              <a:t>, </a:t>
            </a:r>
            <a:r>
              <a:rPr lang="en-US" baseline="0" dirty="0" err="1"/>
              <a:t>số</a:t>
            </a:r>
            <a:r>
              <a:rPr lang="en-US" baseline="0" dirty="0"/>
              <a:t> </a:t>
            </a:r>
            <a:r>
              <a:rPr lang="en-US" baseline="0" dirty="0" err="1"/>
              <a:t>tiền</a:t>
            </a:r>
            <a:endParaRPr lang="en-US" baseline="0" dirty="0"/>
          </a:p>
          <a:p>
            <a:r>
              <a:rPr lang="en-US" dirty="0"/>
              <a:t>- </a:t>
            </a:r>
            <a:r>
              <a:rPr lang="en-US" dirty="0" err="1"/>
              <a:t>mã</a:t>
            </a:r>
            <a:r>
              <a:rPr lang="en-US" baseline="0" dirty="0"/>
              <a:t> SV (ko </a:t>
            </a:r>
            <a:r>
              <a:rPr lang="en-US" baseline="0" dirty="0" err="1"/>
              <a:t>chứa</a:t>
            </a:r>
            <a:r>
              <a:rPr lang="en-US" baseline="0" dirty="0"/>
              <a:t> </a:t>
            </a:r>
            <a:r>
              <a:rPr lang="en-US" baseline="0" dirty="0" err="1"/>
              <a:t>số</a:t>
            </a:r>
            <a:r>
              <a:rPr lang="en-US" baseline="0" dirty="0"/>
              <a:t> 0 ở </a:t>
            </a:r>
            <a:r>
              <a:rPr lang="en-US" baseline="0" dirty="0" err="1"/>
              <a:t>đầu</a:t>
            </a:r>
            <a:r>
              <a:rPr lang="en-US" baseline="0" dirty="0"/>
              <a:t> </a:t>
            </a:r>
            <a:r>
              <a:rPr lang="en-US" baseline="0" dirty="0" err="1"/>
              <a:t>và</a:t>
            </a:r>
            <a:r>
              <a:rPr lang="en-US" baseline="0" dirty="0"/>
              <a:t> </a:t>
            </a:r>
            <a:r>
              <a:rPr lang="en-US" baseline="0" dirty="0" err="1"/>
              <a:t>có</a:t>
            </a:r>
            <a:r>
              <a:rPr lang="en-US" baseline="0" dirty="0"/>
              <a:t> </a:t>
            </a:r>
            <a:r>
              <a:rPr lang="en-US" baseline="0" dirty="0" err="1"/>
              <a:t>số</a:t>
            </a:r>
            <a:r>
              <a:rPr lang="en-US" baseline="0" dirty="0"/>
              <a:t> 0 ở </a:t>
            </a:r>
            <a:r>
              <a:rPr lang="en-US" baseline="0" dirty="0" err="1"/>
              <a:t>đầu</a:t>
            </a:r>
            <a:r>
              <a:rPr lang="en-US" baseline="0" dirty="0"/>
              <a:t> </a:t>
            </a:r>
            <a:r>
              <a:rPr lang="en-US" baseline="0" dirty="0" err="1"/>
              <a:t>hoặc</a:t>
            </a:r>
            <a:r>
              <a:rPr lang="en-US" baseline="0" dirty="0"/>
              <a:t> </a:t>
            </a:r>
            <a:r>
              <a:rPr lang="en-US" baseline="0" dirty="0" err="1"/>
              <a:t>chữ</a:t>
            </a:r>
            <a:r>
              <a:rPr lang="en-US" baseline="0" dirty="0"/>
              <a:t> </a:t>
            </a:r>
            <a:r>
              <a:rPr lang="en-US" baseline="0" dirty="0" err="1"/>
              <a:t>cái</a:t>
            </a:r>
            <a:r>
              <a:rPr lang="en-US" baseline="0" dirty="0"/>
              <a:t>)</a:t>
            </a:r>
          </a:p>
          <a:p>
            <a:r>
              <a:rPr lang="en-US" baseline="0" dirty="0"/>
              <a:t>- </a:t>
            </a:r>
            <a:r>
              <a:rPr lang="en-US" baseline="0" dirty="0" err="1"/>
              <a:t>họ</a:t>
            </a:r>
            <a:r>
              <a:rPr lang="en-US" baseline="0" dirty="0"/>
              <a:t> </a:t>
            </a:r>
            <a:r>
              <a:rPr lang="en-US" baseline="0" dirty="0" err="1"/>
              <a:t>tên</a:t>
            </a:r>
            <a:endParaRPr lang="en-US" baseline="0" dirty="0"/>
          </a:p>
          <a:p>
            <a:r>
              <a:rPr lang="en-US" dirty="0"/>
              <a:t>- </a:t>
            </a:r>
            <a:r>
              <a:rPr lang="en-US" dirty="0" err="1"/>
              <a:t>ngày</a:t>
            </a:r>
            <a:endParaRPr lang="en-US" dirty="0"/>
          </a:p>
        </p:txBody>
      </p:sp>
    </p:spTree>
    <p:extLst>
      <p:ext uri="{BB962C8B-B14F-4D97-AF65-F5344CB8AC3E}">
        <p14:creationId xmlns:p14="http://schemas.microsoft.com/office/powerpoint/2010/main" val="101978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98500" y="692150"/>
            <a:ext cx="5683250" cy="3197225"/>
          </a:xfrm>
          <a:ln/>
        </p:spPr>
      </p:sp>
      <p:sp>
        <p:nvSpPr>
          <p:cNvPr id="87043"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t>*</a:t>
            </a:r>
          </a:p>
        </p:txBody>
      </p:sp>
    </p:spTree>
    <p:extLst>
      <p:ext uri="{BB962C8B-B14F-4D97-AF65-F5344CB8AC3E}">
        <p14:creationId xmlns:p14="http://schemas.microsoft.com/office/powerpoint/2010/main" val="300763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11013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137447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251974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98500" y="692150"/>
            <a:ext cx="5683250" cy="3197225"/>
          </a:xfrm>
          <a:ln/>
        </p:spPr>
      </p:sp>
      <p:sp>
        <p:nvSpPr>
          <p:cNvPr id="89091"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t>
            </a:r>
          </a:p>
        </p:txBody>
      </p:sp>
    </p:spTree>
    <p:extLst>
      <p:ext uri="{BB962C8B-B14F-4D97-AF65-F5344CB8AC3E}">
        <p14:creationId xmlns:p14="http://schemas.microsoft.com/office/powerpoint/2010/main" val="2341101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4061125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t>
            </a:r>
          </a:p>
          <a:p>
            <a:r>
              <a:rPr lang="en-US"/>
              <a:t>Hằng</a:t>
            </a:r>
            <a:r>
              <a:rPr lang="en-US" baseline="0"/>
              <a:t> n</a:t>
            </a:r>
            <a:r>
              <a:rPr lang="en-US"/>
              <a:t>ên</a:t>
            </a:r>
            <a:r>
              <a:rPr lang="en-US" baseline="0"/>
              <a:t> viết hoa </a:t>
            </a:r>
            <a:endParaRPr lang="en-US"/>
          </a:p>
        </p:txBody>
      </p:sp>
    </p:spTree>
    <p:extLst>
      <p:ext uri="{BB962C8B-B14F-4D97-AF65-F5344CB8AC3E}">
        <p14:creationId xmlns:p14="http://schemas.microsoft.com/office/powerpoint/2010/main" val="121654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01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a:t>HẦU</a:t>
            </a:r>
            <a:r>
              <a:rPr lang="en-US" b="1" baseline="0"/>
              <a:t> HẾT CÚ PHÁP LỆNH GIỐNG NHƯ C.</a:t>
            </a:r>
          </a:p>
          <a:p>
            <a:r>
              <a:rPr lang="en-US" b="1" baseline="0"/>
              <a:t>CHỈ 2.4, 2.5 LÀ MỚI.</a:t>
            </a:r>
          </a:p>
          <a:p>
            <a:r>
              <a:rPr lang="en-US" b="1" baseline="0"/>
              <a:t>Học xong mục 2.3 thì làm các demo cho SV xem.</a:t>
            </a:r>
          </a:p>
          <a:p>
            <a:endParaRPr lang="en-US" b="1" baseline="0"/>
          </a:p>
          <a:p>
            <a:r>
              <a:rPr lang="en-US" b="1" baseline="0"/>
              <a:t>Học xong hôm nay SV có thể làm ngay ở nhà: cài đặt, làm các ví dụ như trong slide</a:t>
            </a:r>
            <a:endParaRPr lang="en-US" b="1"/>
          </a:p>
        </p:txBody>
      </p:sp>
    </p:spTree>
    <p:extLst>
      <p:ext uri="{BB962C8B-B14F-4D97-AF65-F5344CB8AC3E}">
        <p14:creationId xmlns:p14="http://schemas.microsoft.com/office/powerpoint/2010/main" val="3005621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a:t>Thường một lệnh </a:t>
            </a:r>
            <a:r>
              <a:rPr lang="en-US" b="1"/>
              <a:t>break</a:t>
            </a:r>
            <a:r>
              <a:rPr lang="en-US"/>
              <a:t> được dùng ở cuối danh sách lệnh của mỗi case. Một cấu trúc switch có thể có một </a:t>
            </a:r>
            <a:r>
              <a:rPr lang="en-US" b="1"/>
              <a:t>case default</a:t>
            </a:r>
          </a:p>
          <a:p>
            <a:pPr lvl="1"/>
            <a:r>
              <a:rPr lang="en-US"/>
              <a:t>Kết quả của </a:t>
            </a:r>
            <a:r>
              <a:rPr lang="en-US" altLang="en-US" b="1"/>
              <a:t>Expression</a:t>
            </a:r>
            <a:r>
              <a:rPr lang="en-US"/>
              <a:t> trong switch phải là kiểu số nguyên (byte, short, int, long) hoặc char. Không thể là boolean hoặc số thực (float, double)</a:t>
            </a:r>
          </a:p>
          <a:p>
            <a:endParaRPr lang="en-US"/>
          </a:p>
          <a:p>
            <a:endParaRPr lang="en-US"/>
          </a:p>
          <a:p>
            <a:r>
              <a:rPr lang="en-US"/>
              <a:t>Các</a:t>
            </a:r>
            <a:r>
              <a:rPr lang="en-US" baseline="0"/>
              <a:t> cấu trúc lệnh đều </a:t>
            </a:r>
            <a:r>
              <a:rPr lang="vi-VN" baseline="0"/>
              <a:t>đượ</a:t>
            </a:r>
            <a:r>
              <a:rPr lang="en-US" baseline="0"/>
              <a:t>c nhắc lệnh trong Eclipse</a:t>
            </a:r>
            <a:endParaRPr lang="en-US"/>
          </a:p>
        </p:txBody>
      </p:sp>
    </p:spTree>
    <p:extLst>
      <p:ext uri="{BB962C8B-B14F-4D97-AF65-F5344CB8AC3E}">
        <p14:creationId xmlns:p14="http://schemas.microsoft.com/office/powerpoint/2010/main" val="1626124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Mở</a:t>
            </a:r>
            <a:r>
              <a:rPr lang="en-US" baseline="0" dirty="0"/>
              <a:t> notepad </a:t>
            </a:r>
            <a:r>
              <a:rPr lang="en-US" baseline="0" dirty="0" err="1"/>
              <a:t>lên</a:t>
            </a:r>
            <a:r>
              <a:rPr lang="en-US" baseline="0" dirty="0"/>
              <a:t> </a:t>
            </a:r>
            <a:r>
              <a:rPr lang="en-US" baseline="0" dirty="0" err="1"/>
              <a:t>làm</a:t>
            </a:r>
            <a:r>
              <a:rPr lang="en-US" baseline="0" dirty="0"/>
              <a:t> </a:t>
            </a:r>
            <a:r>
              <a:rPr lang="en-US" baseline="0" dirty="0" err="1"/>
              <a:t>vd</a:t>
            </a:r>
            <a:endParaRPr lang="en-US" dirty="0"/>
          </a:p>
          <a:p>
            <a:r>
              <a:rPr lang="en-US" b="1" dirty="0"/>
              <a:t>THƯỜNG</a:t>
            </a:r>
            <a:r>
              <a:rPr lang="en-US" b="1" baseline="0" dirty="0"/>
              <a:t> VIẾT HÀM TRẢ VỀ GIÁ TRỊ.</a:t>
            </a:r>
            <a:endParaRPr lang="en-US" b="1" dirty="0"/>
          </a:p>
        </p:txBody>
      </p:sp>
    </p:spTree>
    <p:extLst>
      <p:ext uri="{BB962C8B-B14F-4D97-AF65-F5344CB8AC3E}">
        <p14:creationId xmlns:p14="http://schemas.microsoft.com/office/powerpoint/2010/main" val="256660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685800" y="1143000"/>
            <a:ext cx="5486400" cy="3086100"/>
          </a:xfrm>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t>
            </a:r>
          </a:p>
        </p:txBody>
      </p:sp>
    </p:spTree>
    <p:extLst>
      <p:ext uri="{BB962C8B-B14F-4D97-AF65-F5344CB8AC3E}">
        <p14:creationId xmlns:p14="http://schemas.microsoft.com/office/powerpoint/2010/main" val="3612584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685800" y="1143000"/>
            <a:ext cx="5486400" cy="308610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pPr>
            <a:r>
              <a:rPr lang="en-US"/>
              <a:t>*</a:t>
            </a:r>
          </a:p>
          <a:p>
            <a:endParaRPr lang="en-US"/>
          </a:p>
        </p:txBody>
      </p:sp>
    </p:spTree>
    <p:extLst>
      <p:ext uri="{BB962C8B-B14F-4D97-AF65-F5344CB8AC3E}">
        <p14:creationId xmlns:p14="http://schemas.microsoft.com/office/powerpoint/2010/main" val="2415447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685800" y="1143000"/>
            <a:ext cx="5486400" cy="3086100"/>
          </a:xfrm>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extLst>
      <p:ext uri="{BB962C8B-B14F-4D97-AF65-F5344CB8AC3E}">
        <p14:creationId xmlns:p14="http://schemas.microsoft.com/office/powerpoint/2010/main" val="112498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GIỚI</a:t>
            </a:r>
            <a:r>
              <a:rPr lang="en-US" baseline="0" dirty="0"/>
              <a:t> THIỆU 3 LOẠI LỖI LẬP TRÌNH…</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vi-VN" dirty="0"/>
              <a:t>Exception là một sự kiện xảy ra trong quá trình thực thi chương trình, phá vỡ luồng bình thường của chương trình, </a:t>
            </a:r>
            <a:r>
              <a:rPr lang="vi-VN" b="1" dirty="0"/>
              <a:t>TỨC LÀ CHƯƠNG TRÌNH ĐANG CHẠY SẼ LẬP TỨC NGỪNG LẠI VÀ XUẤT HIỆN THÔNG BÁO LỖI</a:t>
            </a:r>
            <a:r>
              <a:rPr lang="en-US" b="1" dirty="0"/>
              <a:t>,</a:t>
            </a:r>
            <a:r>
              <a:rPr lang="en-US" b="1" baseline="0" dirty="0"/>
              <a:t> </a:t>
            </a:r>
            <a:r>
              <a:rPr lang="en-US" b="1" baseline="0" dirty="0" err="1"/>
              <a:t>các</a:t>
            </a:r>
            <a:r>
              <a:rPr lang="en-US" b="1" baseline="0" dirty="0"/>
              <a:t> </a:t>
            </a:r>
            <a:r>
              <a:rPr lang="en-US" b="1" baseline="0" dirty="0" err="1"/>
              <a:t>lệnh</a:t>
            </a:r>
            <a:r>
              <a:rPr lang="en-US" b="1" baseline="0" dirty="0"/>
              <a:t> </a:t>
            </a:r>
            <a:r>
              <a:rPr lang="en-US" b="1" baseline="0" dirty="0" err="1"/>
              <a:t>sau</a:t>
            </a:r>
            <a:r>
              <a:rPr lang="en-US" b="1" baseline="0" dirty="0"/>
              <a:t> </a:t>
            </a:r>
            <a:r>
              <a:rPr lang="en-US" b="1" baseline="0" dirty="0" err="1"/>
              <a:t>đó</a:t>
            </a:r>
            <a:r>
              <a:rPr lang="en-US" b="1" baseline="0" dirty="0"/>
              <a:t> </a:t>
            </a:r>
            <a:r>
              <a:rPr lang="en-US" b="1" baseline="0" dirty="0" err="1"/>
              <a:t>sẽ</a:t>
            </a:r>
            <a:r>
              <a:rPr lang="en-US" b="1" baseline="0" dirty="0"/>
              <a:t> ko dc </a:t>
            </a:r>
            <a:r>
              <a:rPr lang="en-US" b="1" baseline="0" dirty="0" err="1"/>
              <a:t>thực</a:t>
            </a:r>
            <a:r>
              <a:rPr lang="en-US" b="1" baseline="0" dirty="0"/>
              <a:t> </a:t>
            </a:r>
            <a:r>
              <a:rPr lang="en-US" b="1" baseline="0" dirty="0" err="1"/>
              <a:t>thi</a:t>
            </a:r>
            <a:r>
              <a:rPr lang="en-US" b="1" baseline="0" dirty="0"/>
              <a:t> </a:t>
            </a:r>
            <a:r>
              <a:rPr lang="en-US" b="1" baseline="0" dirty="0" err="1"/>
              <a:t>nữa</a:t>
            </a:r>
            <a:r>
              <a:rPr lang="en-US" b="1"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CHIA CHO 0:</a:t>
            </a:r>
          </a:p>
          <a:p>
            <a:r>
              <a:rPr lang="en-US" sz="1200" b="1" kern="1200" dirty="0">
                <a:solidFill>
                  <a:schemeClr val="tx1"/>
                </a:solidFill>
                <a:latin typeface="+mn-lt"/>
                <a:ea typeface="+mn-ea"/>
                <a:cs typeface="+mn-cs"/>
              </a:rPr>
              <a:t>int </a:t>
            </a:r>
            <a:r>
              <a:rPr lang="en-US" sz="1200" b="1" kern="1200" dirty="0" err="1">
                <a:solidFill>
                  <a:schemeClr val="tx1"/>
                </a:solidFill>
                <a:latin typeface="+mn-lt"/>
                <a:ea typeface="+mn-ea"/>
                <a:cs typeface="+mn-cs"/>
              </a:rPr>
              <a:t>tu</a:t>
            </a:r>
            <a:r>
              <a:rPr lang="en-US" sz="1200" b="1" kern="1200" dirty="0">
                <a:solidFill>
                  <a:schemeClr val="tx1"/>
                </a:solidFill>
                <a:latin typeface="+mn-lt"/>
                <a:ea typeface="+mn-ea"/>
                <a:cs typeface="+mn-cs"/>
              </a:rPr>
              <a:t>=10;</a:t>
            </a:r>
          </a:p>
          <a:p>
            <a:r>
              <a:rPr lang="en-US" sz="1200" b="1" kern="1200" dirty="0">
                <a:solidFill>
                  <a:schemeClr val="tx1"/>
                </a:solidFill>
                <a:latin typeface="+mn-lt"/>
                <a:ea typeface="+mn-ea"/>
                <a:cs typeface="+mn-cs"/>
              </a:rPr>
              <a:t>int </a:t>
            </a:r>
            <a:r>
              <a:rPr lang="en-US" sz="1200" b="1" kern="1200" dirty="0" err="1">
                <a:solidFill>
                  <a:schemeClr val="tx1"/>
                </a:solidFill>
                <a:latin typeface="+mn-lt"/>
                <a:ea typeface="+mn-ea"/>
                <a:cs typeface="+mn-cs"/>
              </a:rPr>
              <a:t>mau</a:t>
            </a:r>
            <a:r>
              <a:rPr lang="en-US" sz="1200" b="1" kern="1200" dirty="0">
                <a:solidFill>
                  <a:schemeClr val="tx1"/>
                </a:solidFill>
                <a:latin typeface="+mn-lt"/>
                <a:ea typeface="+mn-ea"/>
                <a:cs typeface="+mn-cs"/>
              </a:rPr>
              <a:t>=0;</a:t>
            </a:r>
          </a:p>
          <a:p>
            <a:r>
              <a:rPr lang="en-US" sz="1200" kern="1200" dirty="0" err="1">
                <a:solidFill>
                  <a:schemeClr val="tx1"/>
                </a:solidFill>
                <a:latin typeface="+mn-lt"/>
                <a:ea typeface="+mn-ea"/>
                <a:cs typeface="+mn-cs"/>
              </a:rPr>
              <a:t>System.</a:t>
            </a:r>
            <a:r>
              <a:rPr lang="en-US" sz="1200" b="1" i="1" kern="1200" dirty="0" err="1">
                <a:solidFill>
                  <a:schemeClr val="tx1"/>
                </a:solidFill>
                <a:latin typeface="+mn-lt"/>
                <a:ea typeface="+mn-ea"/>
                <a:cs typeface="+mn-cs"/>
              </a:rPr>
              <a:t>out.println</a:t>
            </a:r>
            <a:r>
              <a:rPr lang="en-US" sz="1200" b="1" i="1" kern="1200" dirty="0">
                <a:solidFill>
                  <a:schemeClr val="tx1"/>
                </a:solidFill>
                <a:latin typeface="+mn-lt"/>
                <a:ea typeface="+mn-ea"/>
                <a:cs typeface="+mn-cs"/>
              </a:rPr>
              <a:t>(</a:t>
            </a:r>
            <a:r>
              <a:rPr lang="en-US" sz="1200" b="1" i="1" kern="1200" dirty="0" err="1">
                <a:solidFill>
                  <a:schemeClr val="tx1"/>
                </a:solidFill>
                <a:latin typeface="+mn-lt"/>
                <a:ea typeface="+mn-ea"/>
                <a:cs typeface="+mn-cs"/>
              </a:rPr>
              <a:t>tu</a:t>
            </a:r>
            <a:r>
              <a:rPr lang="en-US" sz="1200" b="1" i="1" kern="1200" dirty="0">
                <a:solidFill>
                  <a:schemeClr val="tx1"/>
                </a:solidFill>
                <a:latin typeface="+mn-lt"/>
                <a:ea typeface="+mn-ea"/>
                <a:cs typeface="+mn-cs"/>
              </a:rPr>
              <a:t>/</a:t>
            </a:r>
            <a:r>
              <a:rPr lang="en-US" sz="1200" b="1" i="1" kern="1200" dirty="0" err="1">
                <a:solidFill>
                  <a:schemeClr val="tx1"/>
                </a:solidFill>
                <a:latin typeface="+mn-lt"/>
                <a:ea typeface="+mn-ea"/>
                <a:cs typeface="+mn-cs"/>
              </a:rPr>
              <a:t>mau</a:t>
            </a:r>
            <a:r>
              <a:rPr lang="en-US" sz="1200" b="1" i="1" kern="1200" dirty="0">
                <a:solidFill>
                  <a:schemeClr val="tx1"/>
                </a:solidFill>
                <a:latin typeface="+mn-lt"/>
                <a:ea typeface="+mn-ea"/>
                <a:cs typeface="+mn-cs"/>
              </a:rPr>
              <a:t>);</a:t>
            </a:r>
          </a:p>
          <a:p>
            <a:endParaRPr lang="en-US" b="1" baseline="0" dirty="0"/>
          </a:p>
          <a:p>
            <a:r>
              <a:rPr lang="en-US" b="1" baseline="0" dirty="0"/>
              <a:t>GÁN GIÁ TRỊ VƯỢT INDEX MẢNG :</a:t>
            </a:r>
          </a:p>
          <a:p>
            <a:r>
              <a:rPr lang="en-US" sz="1200" b="1" kern="1200" dirty="0">
                <a:solidFill>
                  <a:schemeClr val="tx1"/>
                </a:solidFill>
                <a:latin typeface="+mn-lt"/>
                <a:ea typeface="+mn-ea"/>
                <a:cs typeface="+mn-cs"/>
              </a:rPr>
              <a:t>int a[]=new int[3];</a:t>
            </a:r>
          </a:p>
          <a:p>
            <a:r>
              <a:rPr lang="en-US" sz="1200" kern="1200" dirty="0">
                <a:solidFill>
                  <a:schemeClr val="tx1"/>
                </a:solidFill>
                <a:latin typeface="+mn-lt"/>
                <a:ea typeface="+mn-ea"/>
                <a:cs typeface="+mn-cs"/>
              </a:rPr>
              <a:t>a[0]=3;</a:t>
            </a:r>
          </a:p>
          <a:p>
            <a:r>
              <a:rPr lang="en-US" sz="1200" kern="1200" dirty="0">
                <a:solidFill>
                  <a:schemeClr val="tx1"/>
                </a:solidFill>
                <a:latin typeface="+mn-lt"/>
                <a:ea typeface="+mn-ea"/>
                <a:cs typeface="+mn-cs"/>
              </a:rPr>
              <a:t>a[1]=1;</a:t>
            </a:r>
          </a:p>
          <a:p>
            <a:r>
              <a:rPr lang="en-US" sz="1200" kern="1200" dirty="0">
                <a:solidFill>
                  <a:schemeClr val="tx1"/>
                </a:solidFill>
                <a:latin typeface="+mn-lt"/>
                <a:ea typeface="+mn-ea"/>
                <a:cs typeface="+mn-cs"/>
              </a:rPr>
              <a:t>a[2]=2;</a:t>
            </a:r>
          </a:p>
          <a:p>
            <a:r>
              <a:rPr lang="en-US" sz="1200" kern="1200" dirty="0">
                <a:solidFill>
                  <a:schemeClr val="tx1"/>
                </a:solidFill>
                <a:latin typeface="+mn-lt"/>
                <a:ea typeface="+mn-ea"/>
                <a:cs typeface="+mn-cs"/>
              </a:rPr>
              <a:t>a[3]=0;</a:t>
            </a:r>
          </a:p>
          <a:p>
            <a:r>
              <a:rPr lang="nn-NO" sz="1200" b="1" kern="1200" dirty="0">
                <a:solidFill>
                  <a:schemeClr val="tx1"/>
                </a:solidFill>
                <a:latin typeface="+mn-lt"/>
                <a:ea typeface="+mn-ea"/>
                <a:cs typeface="+mn-cs"/>
              </a:rPr>
              <a:t>for (int i = 0; i &lt; a.length; i++) {</a:t>
            </a:r>
          </a:p>
          <a:p>
            <a:r>
              <a:rPr lang="en-US" sz="1200" kern="1200" dirty="0" err="1">
                <a:solidFill>
                  <a:schemeClr val="tx1"/>
                </a:solidFill>
                <a:latin typeface="+mn-lt"/>
                <a:ea typeface="+mn-ea"/>
                <a:cs typeface="+mn-cs"/>
              </a:rPr>
              <a:t>System.</a:t>
            </a:r>
            <a:r>
              <a:rPr lang="en-US" sz="1200" b="1" i="1" kern="1200" dirty="0" err="1">
                <a:solidFill>
                  <a:schemeClr val="tx1"/>
                </a:solidFill>
                <a:latin typeface="+mn-lt"/>
                <a:ea typeface="+mn-ea"/>
                <a:cs typeface="+mn-cs"/>
              </a:rPr>
              <a:t>out.println</a:t>
            </a:r>
            <a:r>
              <a:rPr lang="en-US" sz="1200" b="1" i="1" kern="1200" dirty="0">
                <a:solidFill>
                  <a:schemeClr val="tx1"/>
                </a:solidFill>
                <a:latin typeface="+mn-lt"/>
                <a:ea typeface="+mn-ea"/>
                <a:cs typeface="+mn-cs"/>
              </a:rPr>
              <a:t>(a[</a:t>
            </a:r>
            <a:r>
              <a:rPr lang="en-US" sz="1200" b="1" i="1" kern="1200" dirty="0" err="1">
                <a:solidFill>
                  <a:schemeClr val="tx1"/>
                </a:solidFill>
                <a:latin typeface="+mn-lt"/>
                <a:ea typeface="+mn-ea"/>
                <a:cs typeface="+mn-cs"/>
              </a:rPr>
              <a:t>i</a:t>
            </a:r>
            <a:r>
              <a:rPr lang="en-US" sz="1200" b="1" i="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CHUYỂN ĐỔI CHUỖI THÀNH SỐ:</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String s="</a:t>
            </a:r>
            <a:r>
              <a:rPr lang="en-US" sz="1200" kern="1200" dirty="0" err="1">
                <a:solidFill>
                  <a:schemeClr val="tx1"/>
                </a:solidFill>
                <a:latin typeface="+mn-lt"/>
                <a:ea typeface="+mn-ea"/>
                <a:cs typeface="+mn-cs"/>
              </a:rPr>
              <a:t>abc</a:t>
            </a:r>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int </a:t>
            </a:r>
            <a:r>
              <a:rPr lang="en-US" sz="1200" b="1" u="sng" kern="1200" dirty="0" err="1">
                <a:solidFill>
                  <a:schemeClr val="tx1"/>
                </a:solidFill>
                <a:latin typeface="+mn-lt"/>
                <a:ea typeface="+mn-ea"/>
                <a:cs typeface="+mn-cs"/>
              </a:rPr>
              <a:t>i</a:t>
            </a:r>
            <a:r>
              <a:rPr lang="en-US" sz="1200" b="1" u="sng" kern="1200" dirty="0">
                <a:solidFill>
                  <a:schemeClr val="tx1"/>
                </a:solidFill>
                <a:latin typeface="+mn-lt"/>
                <a:ea typeface="+mn-ea"/>
                <a:cs typeface="+mn-cs"/>
              </a:rPr>
              <a:t>=</a:t>
            </a:r>
            <a:r>
              <a:rPr lang="en-US" sz="1200" b="1" u="sng" kern="1200" dirty="0" err="1">
                <a:solidFill>
                  <a:schemeClr val="tx1"/>
                </a:solidFill>
                <a:latin typeface="+mn-lt"/>
                <a:ea typeface="+mn-ea"/>
                <a:cs typeface="+mn-cs"/>
              </a:rPr>
              <a:t>Integer.</a:t>
            </a:r>
            <a:r>
              <a:rPr lang="en-US" sz="1200" b="1" i="1" u="sng" kern="1200" dirty="0" err="1">
                <a:solidFill>
                  <a:schemeClr val="tx1"/>
                </a:solidFill>
                <a:latin typeface="+mn-lt"/>
                <a:ea typeface="+mn-ea"/>
                <a:cs typeface="+mn-cs"/>
              </a:rPr>
              <a:t>parseInt</a:t>
            </a:r>
            <a:r>
              <a:rPr lang="en-US" sz="1200" b="1" i="1" u="sng" kern="1200" dirty="0">
                <a:solidFill>
                  <a:schemeClr val="tx1"/>
                </a:solidFill>
                <a:latin typeface="+mn-lt"/>
                <a:ea typeface="+mn-ea"/>
                <a:cs typeface="+mn-cs"/>
              </a:rPr>
              <a:t>(s);//</a:t>
            </a:r>
            <a:r>
              <a:rPr lang="en-US" sz="1200" b="1" i="1" u="sng" kern="1200" dirty="0" err="1">
                <a:solidFill>
                  <a:schemeClr val="tx1"/>
                </a:solidFill>
                <a:latin typeface="+mn-lt"/>
                <a:ea typeface="+mn-ea"/>
                <a:cs typeface="+mn-cs"/>
              </a:rPr>
              <a:t>NumberFormatException</a:t>
            </a:r>
            <a:endParaRPr lang="en-US" b="1" baseline="0" dirty="0"/>
          </a:p>
          <a:p>
            <a:pPr rtl="0" fontAlgn="base"/>
            <a:r>
              <a:rPr lang="en-US" sz="1200" b="0" i="0" kern="1200" dirty="0">
                <a:solidFill>
                  <a:schemeClr val="tx1"/>
                </a:solidFill>
                <a:effectLst/>
                <a:latin typeface="+mn-lt"/>
                <a:ea typeface="+mn-ea"/>
                <a:cs typeface="+mn-cs"/>
              </a:rPr>
              <a:t>String s="</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Integer.parseInt</a:t>
            </a:r>
            <a:r>
              <a:rPr lang="en-US" sz="1200" b="0" i="0" kern="1200" dirty="0">
                <a:solidFill>
                  <a:schemeClr val="tx1"/>
                </a:solidFill>
                <a:effectLst/>
                <a:latin typeface="+mn-lt"/>
                <a:ea typeface="+mn-ea"/>
                <a:cs typeface="+mn-cs"/>
              </a:rPr>
              <a:t>(s);//</a:t>
            </a:r>
            <a:r>
              <a:rPr lang="en-US" sz="1200" b="0" i="0" kern="1200" dirty="0" err="1">
                <a:solidFill>
                  <a:schemeClr val="tx1"/>
                </a:solidFill>
                <a:effectLst/>
                <a:latin typeface="+mn-lt"/>
                <a:ea typeface="+mn-ea"/>
                <a:cs typeface="+mn-cs"/>
              </a:rPr>
              <a:t>NumberFormatException</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Tree>
    <p:extLst>
      <p:ext uri="{BB962C8B-B14F-4D97-AF65-F5344CB8AC3E}">
        <p14:creationId xmlns:p14="http://schemas.microsoft.com/office/powerpoint/2010/main" val="1972626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Sẽ</a:t>
            </a:r>
            <a:r>
              <a:rPr lang="en-US" baseline="0"/>
              <a:t> nhắc lại ở phần thực hành</a:t>
            </a:r>
            <a:endParaRPr lang="en-US"/>
          </a:p>
        </p:txBody>
      </p:sp>
    </p:spTree>
    <p:extLst>
      <p:ext uri="{BB962C8B-B14F-4D97-AF65-F5344CB8AC3E}">
        <p14:creationId xmlns:p14="http://schemas.microsoft.com/office/powerpoint/2010/main" val="386922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từ</a:t>
            </a:r>
            <a:r>
              <a:rPr lang="en-US" baseline="0"/>
              <a:t> khóa đầu dùng bắt ngoại lệ</a:t>
            </a:r>
          </a:p>
          <a:p>
            <a:r>
              <a:rPr lang="en-US" baseline="0"/>
              <a:t>2 từ khóa sau để ném ngoại lệ</a:t>
            </a:r>
            <a:endParaRPr lang="en-US"/>
          </a:p>
        </p:txBody>
      </p:sp>
    </p:spTree>
    <p:extLst>
      <p:ext uri="{BB962C8B-B14F-4D97-AF65-F5344CB8AC3E}">
        <p14:creationId xmlns:p14="http://schemas.microsoft.com/office/powerpoint/2010/main" val="673130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GIẢI</a:t>
            </a:r>
            <a:r>
              <a:rPr lang="en-US" baseline="0"/>
              <a:t> THÍCH CÁCH HOẠT ĐỘNG CỦA try… catch</a:t>
            </a:r>
            <a:endParaRPr lang="en-US"/>
          </a:p>
        </p:txBody>
      </p:sp>
    </p:spTree>
    <p:extLst>
      <p:ext uri="{BB962C8B-B14F-4D97-AF65-F5344CB8AC3E}">
        <p14:creationId xmlns:p14="http://schemas.microsoft.com/office/powerpoint/2010/main" val="1725187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016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t>Còn</a:t>
            </a:r>
            <a:r>
              <a:rPr lang="en-US" baseline="0"/>
              <a:t> có các nn khác: </a:t>
            </a: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3" tooltip="Python (ngôn ngữ lập trình)"/>
              </a:rPr>
              <a:t>C++</a:t>
            </a: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4" tooltip="C thăng"/>
              </a:rPr>
              <a:t>C#</a:t>
            </a: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5"/>
              </a:rPr>
              <a:t>Python</a:t>
            </a:r>
            <a:r>
              <a:rPr lang="en-US" sz="1200" b="0" i="0" u="none" strike="noStrike"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Đến năm 2010 được Oracle mua lại từ Sun MicroSystem</a:t>
            </a:r>
            <a:endParaRPr lang="en-US"/>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Độc lập nền: Chạy</a:t>
            </a:r>
            <a:r>
              <a:rPr lang="en-US" baseline="0"/>
              <a:t> trên tất cả các phần cứng và hđh</a:t>
            </a:r>
            <a:r>
              <a:rPr lang="en-US"/>
              <a:t>, miễn là có cài máy ảo java (Java Virtual Machine)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Vừa </a:t>
            </a:r>
            <a:r>
              <a:rPr lang="en-US" err="1"/>
              <a:t>biên</a:t>
            </a:r>
            <a:r>
              <a:rPr lang="en-US"/>
              <a:t> </a:t>
            </a:r>
            <a:r>
              <a:rPr lang="en-US" err="1"/>
              <a:t>dịch</a:t>
            </a:r>
            <a:r>
              <a:rPr lang="en-US"/>
              <a:t> (compiler) </a:t>
            </a:r>
            <a:r>
              <a:rPr lang="en-US" err="1"/>
              <a:t>vừa</a:t>
            </a:r>
            <a:r>
              <a:rPr lang="en-US"/>
              <a:t> </a:t>
            </a:r>
            <a:r>
              <a:rPr lang="en-US" err="1"/>
              <a:t>thông</a:t>
            </a:r>
            <a:r>
              <a:rPr lang="en-US"/>
              <a:t> </a:t>
            </a:r>
            <a:r>
              <a:rPr lang="en-US" err="1"/>
              <a:t>dịch</a:t>
            </a:r>
            <a:r>
              <a:rPr lang="en-US"/>
              <a:t> (interpreter):</a:t>
            </a:r>
            <a:r>
              <a:rPr lang="en-US" baseline="0"/>
              <a:t> </a:t>
            </a:r>
            <a:r>
              <a:rPr lang="en-US" b="1"/>
              <a:t>C,</a:t>
            </a:r>
            <a:r>
              <a:rPr lang="en-US" b="1" baseline="0"/>
              <a:t> C# LÀ NGÔN NGỮ BIÊN DỊCH (minh họa hình slide kế)</a:t>
            </a:r>
            <a:endParaRPr lang="en-US"/>
          </a:p>
          <a:p>
            <a:pPr lvl="1"/>
            <a:endParaRPr lang="en-US"/>
          </a:p>
          <a:p>
            <a:pPr lvl="1"/>
            <a:endParaRPr lang="en-US"/>
          </a:p>
        </p:txBody>
      </p:sp>
    </p:spTree>
    <p:extLst>
      <p:ext uri="{BB962C8B-B14F-4D97-AF65-F5344CB8AC3E}">
        <p14:creationId xmlns:p14="http://schemas.microsoft.com/office/powerpoint/2010/main" val="1462724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286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3609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92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7909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65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0867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9467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7912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85800" y="1143000"/>
            <a:ext cx="5486400" cy="3086100"/>
          </a:xfrm>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pattern defined by the string “0.###”, for example, indicates that at least</a:t>
            </a:r>
          </a:p>
          <a:p>
            <a:pPr eaLnBrk="1" hangingPunct="1"/>
            <a:r>
              <a:rPr lang="en-US"/>
              <a:t>one digit should be printed to the left of the decimal point and should be a zero</a:t>
            </a:r>
          </a:p>
          <a:p>
            <a:pPr eaLnBrk="1" hangingPunct="1"/>
            <a:r>
              <a:rPr lang="en-US"/>
              <a:t>if the integer portion of the value is zero. It also indicates that the fractional portion</a:t>
            </a:r>
          </a:p>
          <a:p>
            <a:pPr eaLnBrk="1" hangingPunct="1"/>
            <a:r>
              <a:rPr lang="en-US"/>
              <a:t>of the value should be rounded to three digits.</a:t>
            </a:r>
          </a:p>
          <a:p>
            <a:pPr eaLnBrk="1" hangingPunct="1"/>
            <a:endParaRPr lang="en-US"/>
          </a:p>
        </p:txBody>
      </p:sp>
    </p:spTree>
    <p:extLst>
      <p:ext uri="{BB962C8B-B14F-4D97-AF65-F5344CB8AC3E}">
        <p14:creationId xmlns:p14="http://schemas.microsoft.com/office/powerpoint/2010/main" val="1087887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CHÚ</a:t>
            </a:r>
            <a:r>
              <a:rPr lang="en-US" b="1" baseline="0"/>
              <a:t> Ý:</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Xuất</a:t>
            </a:r>
          </a:p>
          <a:p>
            <a:pPr lvl="0"/>
            <a:r>
              <a:rPr lang="en-US" sz="1200" kern="1200">
                <a:solidFill>
                  <a:schemeClr val="tx1"/>
                </a:solidFill>
                <a:effectLst/>
                <a:latin typeface="+mn-lt"/>
                <a:ea typeface="+mn-ea"/>
                <a:cs typeface="+mn-cs"/>
              </a:rPr>
              <a:t>     Sytstem.out.print()</a:t>
            </a:r>
          </a:p>
          <a:p>
            <a:pPr lvl="0"/>
            <a:r>
              <a:rPr lang="en-US" sz="1200" kern="1200">
                <a:solidFill>
                  <a:schemeClr val="tx1"/>
                </a:solidFill>
                <a:effectLst/>
                <a:latin typeface="+mn-lt"/>
                <a:ea typeface="+mn-ea"/>
                <a:cs typeface="+mn-cs"/>
              </a:rPr>
              <a:t>     Sytstem.out.println()</a:t>
            </a:r>
          </a:p>
          <a:p>
            <a:pPr lvl="0"/>
            <a:r>
              <a:rPr lang="en-US" sz="1200" kern="1200">
                <a:solidFill>
                  <a:schemeClr val="tx1"/>
                </a:solidFill>
                <a:effectLst/>
                <a:latin typeface="+mn-lt"/>
                <a:ea typeface="+mn-ea"/>
                <a:cs typeface="+mn-cs"/>
              </a:rPr>
              <a:t>     Sytstem.out.printf()</a:t>
            </a: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 Định</a:t>
            </a:r>
            <a:r>
              <a:rPr lang="en-US" baseline="0"/>
              <a:t> dạng số xuất ra mh (Slide 46,47) (đọc trước để làm bt)</a:t>
            </a:r>
          </a:p>
          <a:p>
            <a:pPr lvl="0"/>
            <a:r>
              <a:rPr lang="en-US" baseline="0"/>
              <a:t>- Nhập: Tạo kiểu ngày chỉ gán giá trị</a:t>
            </a:r>
          </a:p>
          <a:p>
            <a:pPr lvl="0"/>
            <a:endParaRPr lang="en-US" baseline="0"/>
          </a:p>
          <a:p>
            <a:pPr lvl="0"/>
            <a:endParaRPr lang="en-US" baseline="0"/>
          </a:p>
          <a:p>
            <a:pPr lvl="0"/>
            <a:r>
              <a:rPr lang="en-US" baseline="0"/>
              <a:t>Ngày 1: Làm cả 4 demo, học được: xuất (3 kiểu); khai báo các loại dữ liệu (bao gồm LocalDate, mảng); cấu trúc điều khiển (rẽ nhánh, vòng lặp)</a:t>
            </a:r>
          </a:p>
          <a:p>
            <a:pPr lvl="0"/>
            <a:r>
              <a:rPr lang="en-US" baseline="0"/>
              <a:t>Ngày 2: nhập (ko nhập ngày); ngoại lệ; viết hàm</a:t>
            </a:r>
          </a:p>
          <a:p>
            <a:pPr lvl="0"/>
            <a:r>
              <a:rPr lang="en-US" baseline="0"/>
              <a:t>***Ngoại lệ: ngoại lệ là gì? Làm sao biết ct có thể xảy ra ngoại lệ gì? (theo kinh nghiệm hoặc để ngoại lệ xảy ra)? Làm sao biết dòng lệnh nào bị xảy ra ngoại lệ?</a:t>
            </a:r>
          </a:p>
        </p:txBody>
      </p:sp>
    </p:spTree>
    <p:extLst>
      <p:ext uri="{BB962C8B-B14F-4D97-AF65-F5344CB8AC3E}">
        <p14:creationId xmlns:p14="http://schemas.microsoft.com/office/powerpoint/2010/main" val="383725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85800" y="1143000"/>
            <a:ext cx="5486400" cy="3086100"/>
          </a:xfrm>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Tất</a:t>
            </a:r>
            <a:r>
              <a:rPr lang="en-US" dirty="0"/>
              <a:t> </a:t>
            </a:r>
            <a:r>
              <a:rPr lang="en-US" dirty="0" err="1"/>
              <a:t>cả</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muốn</a:t>
            </a:r>
            <a:r>
              <a:rPr lang="en-US" dirty="0"/>
              <a:t> </a:t>
            </a:r>
            <a:r>
              <a:rPr lang="en-US" dirty="0" err="1"/>
              <a:t>thực</a:t>
            </a:r>
            <a:r>
              <a:rPr lang="en-US" dirty="0"/>
              <a:t> </a:t>
            </a:r>
            <a:r>
              <a:rPr lang="en-US" dirty="0" err="1"/>
              <a:t>thi</a:t>
            </a:r>
            <a:r>
              <a:rPr lang="en-US" dirty="0"/>
              <a:t> </a:t>
            </a:r>
            <a:r>
              <a:rPr lang="en-US" dirty="0" err="1"/>
              <a:t>được</a:t>
            </a:r>
            <a:r>
              <a:rPr lang="en-US" dirty="0"/>
              <a:t> </a:t>
            </a:r>
            <a:r>
              <a:rPr lang="en-US" dirty="0" err="1"/>
              <a:t>thì</a:t>
            </a:r>
            <a:r>
              <a:rPr lang="en-US" dirty="0"/>
              <a:t> </a:t>
            </a:r>
            <a:r>
              <a:rPr lang="en-US" dirty="0" err="1"/>
              <a:t>phải</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ra</a:t>
            </a:r>
            <a:r>
              <a:rPr lang="en-US" dirty="0"/>
              <a:t> </a:t>
            </a:r>
            <a:r>
              <a:rPr lang="en-US" dirty="0" err="1"/>
              <a:t>mã</a:t>
            </a:r>
            <a:r>
              <a:rPr lang="en-US" dirty="0"/>
              <a:t> </a:t>
            </a:r>
            <a:r>
              <a:rPr lang="en-US" dirty="0" err="1"/>
              <a:t>máy</a:t>
            </a:r>
            <a:r>
              <a:rPr lang="en-US" dirty="0"/>
              <a:t>. </a:t>
            </a:r>
            <a:r>
              <a:rPr lang="en-US" dirty="0" err="1"/>
              <a:t>Mã</a:t>
            </a:r>
            <a:r>
              <a:rPr lang="en-US" dirty="0"/>
              <a:t> </a:t>
            </a:r>
            <a:r>
              <a:rPr lang="en-US" dirty="0" err="1"/>
              <a:t>máy</a:t>
            </a:r>
            <a:r>
              <a:rPr lang="en-US" dirty="0"/>
              <a:t> </a:t>
            </a:r>
            <a:r>
              <a:rPr lang="en-US" dirty="0" err="1"/>
              <a:t>của</a:t>
            </a:r>
            <a:r>
              <a:rPr lang="en-US" dirty="0"/>
              <a:t> </a:t>
            </a:r>
            <a:r>
              <a:rPr lang="en-US" dirty="0" err="1"/>
              <a:t>từng</a:t>
            </a:r>
            <a:r>
              <a:rPr lang="en-US" dirty="0"/>
              <a:t> </a:t>
            </a:r>
            <a:r>
              <a:rPr lang="en-US" dirty="0" err="1"/>
              <a:t>kiến</a:t>
            </a:r>
            <a:r>
              <a:rPr lang="en-US" dirty="0"/>
              <a:t> </a:t>
            </a:r>
            <a:r>
              <a:rPr lang="en-US" dirty="0" err="1"/>
              <a:t>trúc</a:t>
            </a:r>
            <a:r>
              <a:rPr lang="en-US" dirty="0"/>
              <a:t> CPU </a:t>
            </a:r>
            <a:r>
              <a:rPr lang="en-US" dirty="0" err="1"/>
              <a:t>của</a:t>
            </a:r>
            <a:r>
              <a:rPr lang="en-US" dirty="0"/>
              <a:t> </a:t>
            </a:r>
            <a:r>
              <a:rPr lang="en-US" dirty="0" err="1"/>
              <a:t>mỗi</a:t>
            </a:r>
            <a:r>
              <a:rPr lang="en-US" dirty="0"/>
              <a:t> </a:t>
            </a:r>
            <a:r>
              <a:rPr lang="en-US" dirty="0" err="1"/>
              <a:t>máy</a:t>
            </a:r>
            <a:r>
              <a:rPr lang="en-US" dirty="0"/>
              <a:t> </a:t>
            </a:r>
            <a:r>
              <a:rPr lang="en-US" dirty="0" err="1"/>
              <a:t>tính</a:t>
            </a:r>
            <a:r>
              <a:rPr lang="en-US" dirty="0"/>
              <a:t> </a:t>
            </a:r>
            <a:r>
              <a:rPr lang="en-US" dirty="0" err="1"/>
              <a:t>là</a:t>
            </a:r>
            <a:r>
              <a:rPr lang="en-US" dirty="0"/>
              <a:t> </a:t>
            </a:r>
            <a:r>
              <a:rPr lang="en-US" dirty="0" err="1"/>
              <a:t>khác</a:t>
            </a:r>
            <a:r>
              <a:rPr lang="en-US" dirty="0"/>
              <a:t> </a:t>
            </a:r>
            <a:r>
              <a:rPr lang="en-US" dirty="0" err="1"/>
              <a:t>nhau</a:t>
            </a:r>
            <a:r>
              <a:rPr lang="en-US" dirty="0"/>
              <a:t> </a:t>
            </a:r>
            <a:r>
              <a:rPr lang="en-US" strike="sngStrike" dirty="0"/>
              <a:t>(</a:t>
            </a:r>
            <a:r>
              <a:rPr lang="en-US" strike="sngStrike" dirty="0" err="1"/>
              <a:t>tập</a:t>
            </a:r>
            <a:r>
              <a:rPr lang="en-US" strike="sngStrike" dirty="0"/>
              <a:t> </a:t>
            </a:r>
            <a:r>
              <a:rPr lang="en-US" strike="sngStrike" dirty="0" err="1"/>
              <a:t>lệnh</a:t>
            </a:r>
            <a:r>
              <a:rPr lang="en-US" strike="sngStrike" dirty="0"/>
              <a:t> </a:t>
            </a:r>
            <a:r>
              <a:rPr lang="en-US" strike="sngStrike" dirty="0" err="1"/>
              <a:t>mã</a:t>
            </a:r>
            <a:r>
              <a:rPr lang="en-US" strike="sngStrike" dirty="0"/>
              <a:t> </a:t>
            </a:r>
            <a:r>
              <a:rPr lang="en-US" strike="sngStrike" dirty="0" err="1"/>
              <a:t>máy</a:t>
            </a:r>
            <a:r>
              <a:rPr lang="en-US" strike="sngStrike" dirty="0"/>
              <a:t> </a:t>
            </a:r>
            <a:r>
              <a:rPr lang="en-US" strike="sngStrike" dirty="0" err="1"/>
              <a:t>của</a:t>
            </a:r>
            <a:r>
              <a:rPr lang="en-US" strike="sngStrike" dirty="0"/>
              <a:t> CPU Intel, CPU </a:t>
            </a:r>
            <a:r>
              <a:rPr lang="en-US" strike="sngStrike" dirty="0" err="1"/>
              <a:t>Solarix</a:t>
            </a:r>
            <a:r>
              <a:rPr lang="en-US" strike="sngStrike" dirty="0"/>
              <a:t>, CPU Macintosh … </a:t>
            </a:r>
            <a:r>
              <a:rPr lang="en-US" strike="sngStrike" dirty="0" err="1"/>
              <a:t>là</a:t>
            </a:r>
            <a:r>
              <a:rPr lang="en-US" strike="sngStrike" dirty="0"/>
              <a:t> </a:t>
            </a:r>
            <a:r>
              <a:rPr lang="en-US" strike="sngStrike" dirty="0" err="1"/>
              <a:t>khác</a:t>
            </a:r>
            <a:r>
              <a:rPr lang="en-US" strike="sngStrike" dirty="0"/>
              <a:t> </a:t>
            </a:r>
            <a:r>
              <a:rPr lang="en-US" strike="sngStrike" dirty="0" err="1"/>
              <a:t>nhau</a:t>
            </a:r>
            <a:r>
              <a:rPr lang="en-US" strike="sngStrike" dirty="0"/>
              <a:t>), </a:t>
            </a:r>
            <a:r>
              <a:rPr lang="en-US" dirty="0" err="1"/>
              <a:t>vì</a:t>
            </a:r>
            <a:r>
              <a:rPr lang="en-US" dirty="0"/>
              <a:t> </a:t>
            </a:r>
            <a:r>
              <a:rPr lang="en-US" dirty="0" err="1"/>
              <a:t>vậy</a:t>
            </a:r>
            <a:r>
              <a:rPr lang="en-US" dirty="0"/>
              <a:t> </a:t>
            </a:r>
            <a:r>
              <a:rPr lang="en-US" dirty="0" err="1"/>
              <a:t>trước</a:t>
            </a:r>
            <a:r>
              <a:rPr lang="en-US" dirty="0"/>
              <a:t> </a:t>
            </a:r>
            <a:r>
              <a:rPr lang="en-US" dirty="0" err="1"/>
              <a:t>đây</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xong</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được</a:t>
            </a:r>
            <a:r>
              <a:rPr lang="en-US" dirty="0"/>
              <a:t> </a:t>
            </a:r>
            <a:r>
              <a:rPr lang="en-US" dirty="0" err="1"/>
              <a:t>trên</a:t>
            </a:r>
            <a:r>
              <a:rPr lang="en-US" dirty="0"/>
              <a:t> </a:t>
            </a:r>
            <a:r>
              <a:rPr lang="en-US" dirty="0" err="1"/>
              <a:t>một</a:t>
            </a:r>
            <a:r>
              <a:rPr lang="en-US" dirty="0"/>
              <a:t> </a:t>
            </a:r>
            <a:r>
              <a:rPr lang="en-US" dirty="0" err="1"/>
              <a:t>kiến</a:t>
            </a:r>
            <a:r>
              <a:rPr lang="en-US" dirty="0"/>
              <a:t> </a:t>
            </a:r>
            <a:r>
              <a:rPr lang="en-US" dirty="0" err="1"/>
              <a:t>trúc</a:t>
            </a:r>
            <a:r>
              <a:rPr lang="en-US" dirty="0"/>
              <a:t> CPU </a:t>
            </a:r>
            <a:r>
              <a:rPr lang="en-US" dirty="0" err="1"/>
              <a:t>cụ</a:t>
            </a:r>
            <a:r>
              <a:rPr lang="en-US" dirty="0"/>
              <a:t> </a:t>
            </a:r>
            <a:r>
              <a:rPr lang="en-US" dirty="0" err="1"/>
              <a:t>thể</a:t>
            </a:r>
            <a:r>
              <a:rPr lang="en-US" dirty="0"/>
              <a:t> </a:t>
            </a:r>
            <a:r>
              <a:rPr lang="en-US" dirty="0" err="1"/>
              <a:t>nào</a:t>
            </a:r>
            <a:r>
              <a:rPr lang="en-US" dirty="0"/>
              <a:t> </a:t>
            </a:r>
            <a:r>
              <a:rPr lang="en-US" dirty="0" err="1"/>
              <a:t>đó</a:t>
            </a:r>
            <a:r>
              <a:rPr lang="en-US" dirty="0"/>
              <a:t>. </a:t>
            </a:r>
          </a:p>
          <a:p>
            <a:pPr eaLnBrk="1" hangingPunct="1"/>
            <a:r>
              <a:rPr lang="en-US" dirty="0"/>
              <a:t>VD/</a:t>
            </a:r>
            <a:r>
              <a:rPr lang="en-US" baseline="0" dirty="0"/>
              <a:t> </a:t>
            </a:r>
            <a:r>
              <a:rPr lang="en-US" dirty="0" err="1"/>
              <a:t>Chương</a:t>
            </a:r>
            <a:r>
              <a:rPr lang="en-US" dirty="0"/>
              <a:t> </a:t>
            </a:r>
            <a:r>
              <a:rPr lang="en-US" dirty="0" err="1"/>
              <a:t>trình</a:t>
            </a:r>
            <a:r>
              <a:rPr lang="en-US" dirty="0"/>
              <a:t> </a:t>
            </a:r>
            <a:r>
              <a:rPr lang="en-US" dirty="0" err="1"/>
              <a:t>viết</a:t>
            </a:r>
            <a:r>
              <a:rPr lang="en-US" baseline="0" dirty="0"/>
              <a:t> </a:t>
            </a:r>
            <a:r>
              <a:rPr lang="en-US" baseline="0" dirty="0" err="1"/>
              <a:t>trên</a:t>
            </a:r>
            <a:r>
              <a:rPr lang="en-US" baseline="0" dirty="0"/>
              <a:t> </a:t>
            </a:r>
            <a:r>
              <a:rPr lang="en-US" dirty="0"/>
              <a:t>Windows </a:t>
            </a:r>
            <a:r>
              <a:rPr lang="en-US" dirty="0" err="1"/>
              <a:t>thì</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dưới</a:t>
            </a:r>
            <a:r>
              <a:rPr lang="en-US" dirty="0"/>
              <a:t> </a:t>
            </a:r>
            <a:r>
              <a:rPr lang="en-US" dirty="0" err="1"/>
              <a:t>dạng</a:t>
            </a:r>
            <a:r>
              <a:rPr lang="en-US" dirty="0"/>
              <a:t> file </a:t>
            </a:r>
            <a:r>
              <a:rPr lang="en-US" dirty="0" err="1"/>
              <a:t>có</a:t>
            </a:r>
            <a:r>
              <a:rPr lang="en-US" dirty="0"/>
              <a:t> </a:t>
            </a:r>
            <a:r>
              <a:rPr lang="en-US" dirty="0" err="1"/>
              <a:t>đuôi</a:t>
            </a:r>
            <a:r>
              <a:rPr lang="en-US" dirty="0"/>
              <a:t> .EXE </a:t>
            </a:r>
            <a:r>
              <a:rPr lang="en-US" dirty="0" err="1"/>
              <a:t>còn</a:t>
            </a:r>
            <a:r>
              <a:rPr lang="en-US" dirty="0"/>
              <a:t> </a:t>
            </a:r>
            <a:r>
              <a:rPr lang="en-US" dirty="0" err="1"/>
              <a:t>trên</a:t>
            </a:r>
            <a:r>
              <a:rPr lang="en-US" dirty="0"/>
              <a:t> Linux </a:t>
            </a:r>
            <a:r>
              <a:rPr lang="en-US" dirty="0" err="1"/>
              <a:t>thì</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dưới</a:t>
            </a:r>
            <a:r>
              <a:rPr lang="en-US" dirty="0"/>
              <a:t> </a:t>
            </a:r>
            <a:r>
              <a:rPr lang="en-US" dirty="0" err="1"/>
              <a:t>dạng</a:t>
            </a:r>
            <a:r>
              <a:rPr lang="en-US" dirty="0"/>
              <a:t> file </a:t>
            </a:r>
            <a:r>
              <a:rPr lang="en-US" dirty="0" err="1"/>
              <a:t>có</a:t>
            </a:r>
            <a:r>
              <a:rPr lang="en-US" dirty="0"/>
              <a:t> </a:t>
            </a:r>
            <a:r>
              <a:rPr lang="en-US" dirty="0" err="1"/>
              <a:t>đuôi</a:t>
            </a:r>
            <a:r>
              <a:rPr lang="en-US" dirty="0"/>
              <a:t> .ELF, </a:t>
            </a:r>
            <a:r>
              <a:rPr lang="en-US" dirty="0" err="1"/>
              <a:t>vì</a:t>
            </a:r>
            <a:r>
              <a:rPr lang="en-US" dirty="0"/>
              <a:t> </a:t>
            </a:r>
            <a:r>
              <a:rPr lang="en-US" dirty="0" err="1"/>
              <a:t>vậy</a:t>
            </a:r>
            <a:r>
              <a:rPr lang="en-US" dirty="0"/>
              <a:t> </a:t>
            </a:r>
            <a:r>
              <a:rPr lang="en-US" dirty="0" err="1"/>
              <a:t>khi</a:t>
            </a:r>
            <a:r>
              <a:rPr lang="en-US" dirty="0"/>
              <a:t> </a:t>
            </a:r>
            <a:r>
              <a:rPr lang="en-US" dirty="0" err="1"/>
              <a:t>viết</a:t>
            </a:r>
            <a:r>
              <a:rPr lang="en-US" baseline="0" dirty="0"/>
              <a:t> </a:t>
            </a:r>
            <a:r>
              <a:rPr lang="en-US" baseline="0" dirty="0" err="1"/>
              <a:t>ct</a:t>
            </a:r>
            <a:r>
              <a:rPr lang="en-US" baseline="0" dirty="0"/>
              <a:t> </a:t>
            </a:r>
            <a:r>
              <a:rPr lang="en-US" baseline="0" dirty="0" err="1"/>
              <a:t>bằng</a:t>
            </a:r>
            <a:r>
              <a:rPr lang="en-US" baseline="0" dirty="0"/>
              <a:t> </a:t>
            </a:r>
            <a:r>
              <a:rPr lang="en-US" baseline="0" dirty="0" err="1"/>
              <a:t>nn</a:t>
            </a:r>
            <a:r>
              <a:rPr lang="en-US" baseline="0" dirty="0"/>
              <a:t> </a:t>
            </a:r>
            <a:r>
              <a:rPr lang="en-US" baseline="0" dirty="0" err="1"/>
              <a:t>chỉ</a:t>
            </a:r>
            <a:r>
              <a:rPr lang="en-US" baseline="0" dirty="0"/>
              <a:t> </a:t>
            </a:r>
            <a:r>
              <a:rPr lang="en-US" baseline="0" dirty="0" err="1"/>
              <a:t>biên</a:t>
            </a:r>
            <a:r>
              <a:rPr lang="en-US" baseline="0" dirty="0"/>
              <a:t> </a:t>
            </a:r>
            <a:r>
              <a:rPr lang="en-US" baseline="0" dirty="0" err="1"/>
              <a:t>dịch</a:t>
            </a:r>
            <a:r>
              <a:rPr lang="en-US" baseline="0" dirty="0"/>
              <a:t> </a:t>
            </a:r>
            <a:r>
              <a:rPr lang="en-US" baseline="0" dirty="0" err="1"/>
              <a:t>như</a:t>
            </a:r>
            <a:r>
              <a:rPr lang="en-US" baseline="0" dirty="0"/>
              <a:t> C, C# </a:t>
            </a:r>
            <a:r>
              <a:rPr lang="en-US" baseline="0" dirty="0" err="1"/>
              <a:t>thì</a:t>
            </a:r>
            <a:r>
              <a:rPr lang="en-US" baseline="0" dirty="0"/>
              <a:t> </a:t>
            </a:r>
            <a:r>
              <a:rPr lang="en-US" baseline="0" dirty="0" err="1"/>
              <a:t>khi</a:t>
            </a:r>
            <a:r>
              <a:rPr lang="en-US" baseline="0" dirty="0"/>
              <a:t> </a:t>
            </a:r>
            <a:r>
              <a:rPr lang="en-US" baseline="0" dirty="0" err="1"/>
              <a:t>viết</a:t>
            </a:r>
            <a:r>
              <a:rPr lang="en-US" baseline="0" dirty="0"/>
              <a:t> </a:t>
            </a:r>
            <a:r>
              <a:rPr lang="en-US" baseline="0" dirty="0" err="1"/>
              <a:t>trên</a:t>
            </a:r>
            <a:r>
              <a:rPr lang="en-US" dirty="0"/>
              <a:t> Windows  </a:t>
            </a:r>
            <a:r>
              <a:rPr lang="en-US" dirty="0" err="1"/>
              <a:t>muốn</a:t>
            </a:r>
            <a:r>
              <a:rPr lang="en-US" dirty="0"/>
              <a:t> </a:t>
            </a:r>
            <a:r>
              <a:rPr lang="en-US" dirty="0" err="1"/>
              <a:t>chạy</a:t>
            </a:r>
            <a:r>
              <a:rPr lang="en-US" dirty="0"/>
              <a:t> </a:t>
            </a:r>
            <a:r>
              <a:rPr lang="en-US" dirty="0" err="1"/>
              <a:t>được</a:t>
            </a: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như</a:t>
            </a:r>
            <a:r>
              <a:rPr lang="en-US" dirty="0"/>
              <a:t> Linux </a:t>
            </a:r>
            <a:r>
              <a:rPr lang="en-US" dirty="0" err="1"/>
              <a:t>chẳng</a:t>
            </a:r>
            <a:r>
              <a:rPr lang="en-US" dirty="0"/>
              <a:t> </a:t>
            </a:r>
            <a:r>
              <a:rPr lang="en-US" dirty="0" err="1"/>
              <a:t>hạn</a:t>
            </a:r>
            <a:r>
              <a:rPr lang="en-US" dirty="0"/>
              <a:t> </a:t>
            </a:r>
            <a:r>
              <a:rPr lang="en-US" dirty="0" err="1"/>
              <a:t>thì</a:t>
            </a:r>
            <a:r>
              <a:rPr lang="en-US" dirty="0"/>
              <a:t> </a:t>
            </a:r>
            <a:r>
              <a:rPr lang="en-US" dirty="0" err="1"/>
              <a:t>phải</a:t>
            </a:r>
            <a:r>
              <a:rPr lang="en-US" dirty="0"/>
              <a:t> </a:t>
            </a:r>
            <a:r>
              <a:rPr lang="en-US" dirty="0" err="1"/>
              <a:t>cần</a:t>
            </a:r>
            <a:r>
              <a:rPr lang="en-US" baseline="0" dirty="0"/>
              <a:t> </a:t>
            </a:r>
            <a:r>
              <a:rPr lang="en-US" baseline="0" dirty="0" err="1"/>
              <a:t>có</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và</a:t>
            </a:r>
            <a:r>
              <a:rPr lang="en-US" baseline="0" dirty="0"/>
              <a:t> </a:t>
            </a:r>
            <a:r>
              <a:rPr lang="en-US" baseline="0" dirty="0" err="1"/>
              <a:t>môi</a:t>
            </a:r>
            <a:r>
              <a:rPr lang="en-US" baseline="0" dirty="0"/>
              <a:t> </a:t>
            </a:r>
            <a:r>
              <a:rPr lang="en-US" baseline="0" dirty="0" err="1"/>
              <a:t>trường</a:t>
            </a:r>
            <a:r>
              <a:rPr lang="en-US" baseline="0" dirty="0"/>
              <a:t> </a:t>
            </a:r>
            <a:r>
              <a:rPr lang="en-US" baseline="0" dirty="0" err="1"/>
              <a:t>để</a:t>
            </a:r>
            <a:r>
              <a:rPr lang="en-US" baseline="0" dirty="0"/>
              <a:t> </a:t>
            </a:r>
            <a:r>
              <a:rPr lang="en-US" dirty="0" err="1"/>
              <a:t>biên</a:t>
            </a:r>
            <a:r>
              <a:rPr lang="en-US" dirty="0"/>
              <a:t> </a:t>
            </a:r>
            <a:r>
              <a:rPr lang="en-US" dirty="0" err="1"/>
              <a:t>dịch</a:t>
            </a:r>
            <a:r>
              <a:rPr lang="en-US" dirty="0"/>
              <a:t> </a:t>
            </a:r>
            <a:r>
              <a:rPr lang="en-US" dirty="0" err="1"/>
              <a:t>lại</a:t>
            </a:r>
            <a:r>
              <a:rPr lang="en-US" baseline="0" dirty="0"/>
              <a:t> </a:t>
            </a:r>
            <a:r>
              <a:rPr lang="en-US" baseline="0" dirty="0" err="1"/>
              <a:t>mới</a:t>
            </a:r>
            <a:r>
              <a:rPr lang="en-US" baseline="0" dirty="0"/>
              <a:t> </a:t>
            </a:r>
            <a:r>
              <a:rPr lang="en-US" baseline="0" dirty="0" err="1"/>
              <a:t>chạy</a:t>
            </a:r>
            <a:r>
              <a:rPr lang="en-US" baseline="0" dirty="0"/>
              <a:t> </a:t>
            </a:r>
            <a:r>
              <a:rPr lang="en-US" baseline="0" dirty="0" err="1"/>
              <a:t>đc</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dẫn</a:t>
            </a:r>
            <a:r>
              <a:rPr lang="en-US" baseline="0" dirty="0">
                <a:sym typeface="Wingdings" panose="05000000000000000000" pitchFamily="2" charset="2"/>
              </a:rPr>
              <a:t> </a:t>
            </a:r>
            <a:r>
              <a:rPr lang="en-US" baseline="0" dirty="0" err="1">
                <a:sym typeface="Wingdings" panose="05000000000000000000" pitchFamily="2" charset="2"/>
              </a:rPr>
              <a:t>đến</a:t>
            </a:r>
            <a:r>
              <a:rPr lang="en-US" baseline="0" dirty="0">
                <a:sym typeface="Wingdings" panose="05000000000000000000" pitchFamily="2" charset="2"/>
              </a:rPr>
              <a:t> </a:t>
            </a:r>
            <a:r>
              <a:rPr lang="en-US" baseline="0" dirty="0" err="1">
                <a:sym typeface="Wingdings" panose="05000000000000000000" pitchFamily="2" charset="2"/>
              </a:rPr>
              <a:t>tốn</a:t>
            </a:r>
            <a:r>
              <a:rPr lang="en-US" baseline="0" dirty="0">
                <a:sym typeface="Wingdings" panose="05000000000000000000" pitchFamily="2" charset="2"/>
              </a:rPr>
              <a:t> </a:t>
            </a:r>
            <a:r>
              <a:rPr lang="en-US" baseline="0" dirty="0" err="1">
                <a:sym typeface="Wingdings" panose="05000000000000000000" pitchFamily="2" charset="2"/>
              </a:rPr>
              <a:t>kém</a:t>
            </a:r>
            <a:r>
              <a:rPr lang="en-US" baseline="0" dirty="0">
                <a:sym typeface="Wingdings" panose="05000000000000000000" pitchFamily="2" charset="2"/>
              </a:rPr>
              <a:t>, </a:t>
            </a:r>
            <a:r>
              <a:rPr lang="en-US" baseline="0" dirty="0" err="1">
                <a:sym typeface="Wingdings" panose="05000000000000000000" pitchFamily="2" charset="2"/>
              </a:rPr>
              <a:t>bất</a:t>
            </a:r>
            <a:r>
              <a:rPr lang="en-US" baseline="0" dirty="0">
                <a:sym typeface="Wingdings" panose="05000000000000000000" pitchFamily="2" charset="2"/>
              </a:rPr>
              <a:t> </a:t>
            </a:r>
            <a:r>
              <a:rPr lang="en-US" baseline="0" dirty="0" err="1">
                <a:sym typeface="Wingdings" panose="05000000000000000000" pitchFamily="2" charset="2"/>
              </a:rPr>
              <a:t>tiện</a:t>
            </a:r>
            <a:r>
              <a:rPr lang="en-US" baseline="0" dirty="0">
                <a:sym typeface="Wingdings" panose="05000000000000000000" pitchFamily="2" charset="2"/>
              </a:rPr>
              <a:t> </a:t>
            </a:r>
            <a:r>
              <a:rPr lang="en-US" baseline="0" dirty="0" err="1">
                <a:sym typeface="Wingdings" panose="05000000000000000000" pitchFamily="2" charset="2"/>
              </a:rPr>
              <a:t>và</a:t>
            </a:r>
            <a:r>
              <a:rPr lang="en-US" baseline="0" dirty="0">
                <a:sym typeface="Wingdings" panose="05000000000000000000" pitchFamily="2" charset="2"/>
              </a:rPr>
              <a:t> </a:t>
            </a:r>
            <a:r>
              <a:rPr lang="en-US" baseline="0" dirty="0" err="1">
                <a:sym typeface="Wingdings" panose="05000000000000000000" pitchFamily="2" charset="2"/>
              </a:rPr>
              <a:t>dễ</a:t>
            </a:r>
            <a:r>
              <a:rPr lang="en-US" baseline="0" dirty="0">
                <a:sym typeface="Wingdings" panose="05000000000000000000" pitchFamily="2" charset="2"/>
              </a:rPr>
              <a:t> </a:t>
            </a:r>
            <a:r>
              <a:rPr lang="en-US" baseline="0" dirty="0" err="1">
                <a:sym typeface="Wingdings" panose="05000000000000000000" pitchFamily="2" charset="2"/>
              </a:rPr>
              <a:t>bị</a:t>
            </a:r>
            <a:r>
              <a:rPr lang="en-US" baseline="0" dirty="0">
                <a:sym typeface="Wingdings" panose="05000000000000000000" pitchFamily="2" charset="2"/>
              </a:rPr>
              <a:t> </a:t>
            </a:r>
            <a:r>
              <a:rPr lang="en-US" baseline="0" dirty="0" err="1">
                <a:sym typeface="Wingdings" panose="05000000000000000000" pitchFamily="2" charset="2"/>
              </a:rPr>
              <a:t>lộ</a:t>
            </a:r>
            <a:r>
              <a:rPr lang="en-US" baseline="0" dirty="0">
                <a:sym typeface="Wingdings" panose="05000000000000000000" pitchFamily="2" charset="2"/>
              </a:rPr>
              <a:t> </a:t>
            </a:r>
            <a:r>
              <a:rPr lang="en-US" baseline="0" dirty="0" err="1">
                <a:sym typeface="Wingdings" panose="05000000000000000000" pitchFamily="2" charset="2"/>
              </a:rPr>
              <a:t>mã</a:t>
            </a:r>
            <a:r>
              <a:rPr lang="en-US" baseline="0" dirty="0">
                <a:sym typeface="Wingdings" panose="05000000000000000000" pitchFamily="2" charset="2"/>
              </a:rPr>
              <a:t> </a:t>
            </a:r>
            <a:r>
              <a:rPr lang="en-US" baseline="0" dirty="0" err="1">
                <a:sym typeface="Wingdings" panose="05000000000000000000" pitchFamily="2" charset="2"/>
              </a:rPr>
              <a:t>nguồn</a:t>
            </a:r>
            <a:r>
              <a:rPr lang="en-US" baseline="0" dirty="0">
                <a:sym typeface="Wingdings" panose="05000000000000000000" pitchFamily="2" charset="2"/>
              </a:rPr>
              <a:t>.</a:t>
            </a:r>
          </a:p>
          <a:p>
            <a:pPr eaLnBrk="1" hangingPunct="1"/>
            <a:endParaRPr lang="en-US" dirty="0"/>
          </a:p>
          <a:p>
            <a:pPr eaLnBrk="1" hangingPunct="1"/>
            <a:r>
              <a:rPr lang="en-US" dirty="0" err="1"/>
              <a:t>Với</a:t>
            </a:r>
            <a:r>
              <a:rPr lang="en-US" baseline="0" dirty="0"/>
              <a:t> Java, </a:t>
            </a:r>
            <a:r>
              <a:rPr lang="en-US" baseline="0" dirty="0" err="1"/>
              <a:t>mã</a:t>
            </a:r>
            <a:r>
              <a:rPr lang="en-US" baseline="0" dirty="0"/>
              <a:t> </a:t>
            </a:r>
            <a:r>
              <a:rPr lang="en-US" baseline="0" dirty="0" err="1"/>
              <a:t>nguồn</a:t>
            </a:r>
            <a:r>
              <a:rPr lang="en-US" baseline="0" dirty="0"/>
              <a:t> java </a:t>
            </a:r>
            <a:r>
              <a:rPr lang="vi-VN" baseline="0" dirty="0"/>
              <a:t>đượ</a:t>
            </a:r>
            <a:r>
              <a:rPr lang="en-US" baseline="0" dirty="0"/>
              <a:t>c </a:t>
            </a:r>
            <a:r>
              <a:rPr lang="en-US" baseline="0" dirty="0" err="1"/>
              <a:t>biên</a:t>
            </a:r>
            <a:r>
              <a:rPr lang="en-US" baseline="0" dirty="0"/>
              <a:t> </a:t>
            </a:r>
            <a:r>
              <a:rPr lang="en-US" baseline="0" dirty="0" err="1"/>
              <a:t>dịch</a:t>
            </a:r>
            <a:r>
              <a:rPr lang="en-US" baseline="0" dirty="0"/>
              <a:t> </a:t>
            </a:r>
            <a:r>
              <a:rPr lang="en-US" baseline="0" dirty="0" err="1"/>
              <a:t>thành</a:t>
            </a:r>
            <a:r>
              <a:rPr lang="en-US" baseline="0" dirty="0"/>
              <a:t> </a:t>
            </a:r>
            <a:r>
              <a:rPr lang="en-US" baseline="0" dirty="0" err="1"/>
              <a:t>mã</a:t>
            </a:r>
            <a:r>
              <a:rPr lang="en-US" baseline="0" dirty="0"/>
              <a:t> bytecode (</a:t>
            </a:r>
            <a:r>
              <a:rPr lang="en-US" baseline="0" dirty="0" err="1"/>
              <a:t>một</a:t>
            </a:r>
            <a:r>
              <a:rPr lang="en-US" baseline="0" dirty="0"/>
              <a:t> </a:t>
            </a:r>
            <a:r>
              <a:rPr lang="en-US" baseline="0" dirty="0" err="1"/>
              <a:t>định</a:t>
            </a:r>
            <a:r>
              <a:rPr lang="en-US" baseline="0" dirty="0"/>
              <a:t> </a:t>
            </a:r>
            <a:r>
              <a:rPr lang="en-US" baseline="0" dirty="0" err="1"/>
              <a:t>dạng</a:t>
            </a:r>
            <a:r>
              <a:rPr lang="en-US" baseline="0" dirty="0"/>
              <a:t> </a:t>
            </a:r>
            <a:r>
              <a:rPr lang="en-US" baseline="0" dirty="0" err="1"/>
              <a:t>trung</a:t>
            </a:r>
            <a:r>
              <a:rPr lang="en-US" baseline="0" dirty="0"/>
              <a:t> </a:t>
            </a:r>
            <a:r>
              <a:rPr lang="en-US" baseline="0" dirty="0" err="1"/>
              <a:t>gian</a:t>
            </a:r>
            <a:r>
              <a:rPr lang="en-US" baseline="0" dirty="0"/>
              <a:t> </a:t>
            </a:r>
            <a:r>
              <a:rPr lang="en-US" baseline="0" dirty="0" err="1"/>
              <a:t>mà</a:t>
            </a:r>
            <a:r>
              <a:rPr lang="en-US" baseline="0" dirty="0"/>
              <a:t> con ng ko </a:t>
            </a:r>
            <a:r>
              <a:rPr lang="en-US" baseline="0" dirty="0" err="1"/>
              <a:t>đọc</a:t>
            </a:r>
            <a:r>
              <a:rPr lang="en-US" baseline="0" dirty="0"/>
              <a:t> </a:t>
            </a:r>
            <a:r>
              <a:rPr lang="en-US" baseline="0" dirty="0" err="1"/>
              <a:t>được</a:t>
            </a:r>
            <a:r>
              <a:rPr lang="en-US" baseline="0" dirty="0"/>
              <a:t>), </a:t>
            </a:r>
            <a:r>
              <a:rPr lang="en-US" baseline="0" dirty="0" err="1"/>
              <a:t>mã</a:t>
            </a:r>
            <a:r>
              <a:rPr lang="en-US" baseline="0" dirty="0"/>
              <a:t> bytecode </a:t>
            </a:r>
            <a:r>
              <a:rPr lang="en-US" baseline="0" dirty="0" err="1"/>
              <a:t>này</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thực</a:t>
            </a:r>
            <a:r>
              <a:rPr lang="en-US" baseline="0" dirty="0"/>
              <a:t> </a:t>
            </a:r>
            <a:r>
              <a:rPr lang="en-US" baseline="0" dirty="0" err="1"/>
              <a:t>thi</a:t>
            </a:r>
            <a:r>
              <a:rPr lang="en-US" baseline="0" dirty="0"/>
              <a:t> </a:t>
            </a:r>
            <a:r>
              <a:rPr lang="en-US" baseline="0" dirty="0" err="1"/>
              <a:t>trên</a:t>
            </a:r>
            <a:r>
              <a:rPr lang="en-US" baseline="0" dirty="0"/>
              <a:t> </a:t>
            </a:r>
            <a:r>
              <a:rPr lang="en-US" baseline="0" dirty="0" err="1"/>
              <a:t>mọi</a:t>
            </a:r>
            <a:r>
              <a:rPr lang="en-US" baseline="0" dirty="0"/>
              <a:t> </a:t>
            </a:r>
            <a:r>
              <a:rPr lang="en-US" baseline="0" dirty="0" err="1"/>
              <a:t>máy</a:t>
            </a:r>
            <a:r>
              <a:rPr lang="en-US" baseline="0" dirty="0"/>
              <a:t> </a:t>
            </a:r>
            <a:r>
              <a:rPr lang="en-US" baseline="0" dirty="0" err="1"/>
              <a:t>miễn</a:t>
            </a:r>
            <a:r>
              <a:rPr lang="en-US" baseline="0" dirty="0"/>
              <a:t> </a:t>
            </a:r>
            <a:r>
              <a:rPr lang="en-US" baseline="0" dirty="0" err="1"/>
              <a:t>là</a:t>
            </a:r>
            <a:r>
              <a:rPr lang="en-US" baseline="0" dirty="0"/>
              <a:t> </a:t>
            </a:r>
            <a:r>
              <a:rPr lang="en-US" baseline="0" dirty="0" err="1"/>
              <a:t>máy</a:t>
            </a:r>
            <a:r>
              <a:rPr lang="en-US" baseline="0" dirty="0"/>
              <a:t> </a:t>
            </a:r>
            <a:r>
              <a:rPr lang="en-US" baseline="0" dirty="0" err="1"/>
              <a:t>đó</a:t>
            </a:r>
            <a:r>
              <a:rPr lang="en-US" baseline="0" dirty="0"/>
              <a:t> </a:t>
            </a:r>
            <a:r>
              <a:rPr lang="en-US" baseline="0" dirty="0" err="1"/>
              <a:t>có</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môi</a:t>
            </a:r>
            <a:r>
              <a:rPr lang="en-US" baseline="0" dirty="0"/>
              <a:t> </a:t>
            </a:r>
            <a:r>
              <a:rPr lang="en-US" baseline="0" dirty="0" err="1"/>
              <a:t>trường</a:t>
            </a:r>
            <a:r>
              <a:rPr lang="en-US" baseline="0" dirty="0"/>
              <a:t> </a:t>
            </a:r>
            <a:r>
              <a:rPr lang="en-US" baseline="0" dirty="0" err="1"/>
              <a:t>thực</a:t>
            </a:r>
            <a:r>
              <a:rPr lang="en-US" baseline="0" dirty="0"/>
              <a:t> </a:t>
            </a:r>
            <a:r>
              <a:rPr lang="en-US" baseline="0" dirty="0" err="1"/>
              <a:t>thi</a:t>
            </a:r>
            <a:r>
              <a:rPr lang="en-US" baseline="0" dirty="0"/>
              <a:t> </a:t>
            </a:r>
            <a:r>
              <a:rPr lang="en-US" baseline="0" dirty="0" err="1"/>
              <a:t>là</a:t>
            </a:r>
            <a:r>
              <a:rPr lang="en-US" baseline="0" dirty="0"/>
              <a:t> JRE (Java Runtime Environment)/</a:t>
            </a:r>
            <a:r>
              <a:rPr lang="en-US" baseline="0" dirty="0" err="1"/>
              <a:t>máy</a:t>
            </a:r>
            <a:r>
              <a:rPr lang="en-US" baseline="0" dirty="0"/>
              <a:t> </a:t>
            </a:r>
            <a:r>
              <a:rPr lang="en-US" baseline="0" dirty="0" err="1"/>
              <a:t>ảo</a:t>
            </a:r>
            <a:r>
              <a:rPr lang="en-US" baseline="0" dirty="0"/>
              <a:t> java.</a:t>
            </a:r>
            <a:endParaRPr lang="en-US" dirty="0"/>
          </a:p>
        </p:txBody>
      </p:sp>
    </p:spTree>
    <p:extLst>
      <p:ext uri="{BB962C8B-B14F-4D97-AF65-F5344CB8AC3E}">
        <p14:creationId xmlns:p14="http://schemas.microsoft.com/office/powerpoint/2010/main" val="1174123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Học xong hôm nay SV có thể làm ngay ở nhà: cài đặt, làm các ví dụ như trong slide</a:t>
            </a:r>
            <a:endParaRPr lang="en-US" b="1"/>
          </a:p>
          <a:p>
            <a:endParaRPr lang="en-US"/>
          </a:p>
        </p:txBody>
      </p:sp>
    </p:spTree>
    <p:extLst>
      <p:ext uri="{BB962C8B-B14F-4D97-AF65-F5344CB8AC3E}">
        <p14:creationId xmlns:p14="http://schemas.microsoft.com/office/powerpoint/2010/main" val="2062583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làm</a:t>
            </a:r>
            <a:r>
              <a:rPr lang="en-US" baseline="0" dirty="0"/>
              <a:t> song </a:t>
            </a:r>
            <a:r>
              <a:rPr lang="en-US" baseline="0" dirty="0" err="1"/>
              <a:t>song</a:t>
            </a:r>
            <a:r>
              <a:rPr lang="en-US" baseline="0" dirty="0"/>
              <a:t> 3 </a:t>
            </a:r>
            <a:r>
              <a:rPr lang="en-US" baseline="0" dirty="0" err="1"/>
              <a:t>ct</a:t>
            </a:r>
            <a:r>
              <a:rPr lang="en-US" baseline="0" dirty="0"/>
              <a:t>)</a:t>
            </a:r>
            <a:r>
              <a:rPr lang="en-US" dirty="0"/>
              <a:t>: </a:t>
            </a:r>
          </a:p>
          <a:p>
            <a:r>
              <a:rPr lang="en-US" b="1" dirty="0"/>
              <a:t>1. </a:t>
            </a:r>
            <a:r>
              <a:rPr lang="en-US" b="1" dirty="0" err="1"/>
              <a:t>Viết</a:t>
            </a:r>
            <a:r>
              <a:rPr lang="en-US" b="1" baseline="0" dirty="0"/>
              <a:t> </a:t>
            </a:r>
            <a:r>
              <a:rPr lang="en-US" b="1" baseline="0" dirty="0" err="1"/>
              <a:t>chương</a:t>
            </a:r>
            <a:r>
              <a:rPr lang="en-US" b="1" baseline="0" dirty="0"/>
              <a:t> </a:t>
            </a:r>
            <a:r>
              <a:rPr lang="en-US" b="1" baseline="0" dirty="0" err="1"/>
              <a:t>trình</a:t>
            </a:r>
            <a:r>
              <a:rPr lang="en-US" b="1" baseline="0" dirty="0"/>
              <a:t> in </a:t>
            </a:r>
            <a:r>
              <a:rPr lang="en-US" b="1" baseline="0" dirty="0" err="1"/>
              <a:t>ra</a:t>
            </a:r>
            <a:r>
              <a:rPr lang="en-US" b="1" baseline="0" dirty="0"/>
              <a:t> </a:t>
            </a:r>
            <a:r>
              <a:rPr lang="en-US" b="1" baseline="0" dirty="0" err="1"/>
              <a:t>dòng</a:t>
            </a:r>
            <a:r>
              <a:rPr lang="en-US" b="1" baseline="0" dirty="0"/>
              <a:t> </a:t>
            </a:r>
            <a:r>
              <a:rPr lang="en-US" b="1" baseline="0" dirty="0" err="1"/>
              <a:t>chữ</a:t>
            </a:r>
            <a:r>
              <a:rPr lang="en-US" b="1" baseline="0" dirty="0"/>
              <a:t> HELLO</a:t>
            </a:r>
          </a:p>
          <a:p>
            <a:r>
              <a:rPr lang="en-US" baseline="0" dirty="0"/>
              <a:t>    </a:t>
            </a:r>
            <a:r>
              <a:rPr lang="en-US" baseline="0" dirty="0" err="1"/>
              <a:t>Học</a:t>
            </a:r>
            <a:r>
              <a:rPr lang="en-US" baseline="0" dirty="0"/>
              <a:t> </a:t>
            </a:r>
            <a:r>
              <a:rPr lang="en-US" baseline="0" dirty="0" err="1"/>
              <a:t>được</a:t>
            </a:r>
            <a:r>
              <a:rPr lang="en-US" baseline="0" dirty="0"/>
              <a:t> 3-kiểu, 4-khai </a:t>
            </a:r>
            <a:r>
              <a:rPr lang="en-US" baseline="0" dirty="0" err="1"/>
              <a:t>báo</a:t>
            </a:r>
            <a:r>
              <a:rPr lang="en-US" baseline="0" dirty="0"/>
              <a:t>, 1-xuất </a:t>
            </a:r>
            <a:r>
              <a:rPr lang="en-US" baseline="0" dirty="0">
                <a:sym typeface="Wingdings" pitchFamily="2" charset="2"/>
              </a:rPr>
              <a:t> 2-nhập</a:t>
            </a:r>
            <a:endParaRPr lang="en-US" baseline="0" dirty="0"/>
          </a:p>
          <a:p>
            <a:endParaRPr lang="en-US" b="1" baseline="0" dirty="0"/>
          </a:p>
          <a:p>
            <a:r>
              <a:rPr lang="en-US" b="1" baseline="0" dirty="0"/>
              <a:t>2. </a:t>
            </a:r>
            <a:r>
              <a:rPr lang="en-US" b="1" baseline="0" dirty="0" err="1"/>
              <a:t>Viết</a:t>
            </a:r>
            <a:r>
              <a:rPr lang="en-US" b="1" baseline="0" dirty="0"/>
              <a:t> </a:t>
            </a:r>
            <a:r>
              <a:rPr lang="en-US" b="1" baseline="0" dirty="0" err="1"/>
              <a:t>chương</a:t>
            </a:r>
            <a:r>
              <a:rPr lang="en-US" b="1" baseline="0" dirty="0"/>
              <a:t> </a:t>
            </a:r>
            <a:r>
              <a:rPr lang="en-US" b="1" baseline="0" dirty="0" err="1"/>
              <a:t>trình</a:t>
            </a:r>
            <a:r>
              <a:rPr lang="en-US" b="1" baseline="0" dirty="0"/>
              <a:t> in </a:t>
            </a:r>
            <a:r>
              <a:rPr lang="en-US" b="1" baseline="0" dirty="0" err="1"/>
              <a:t>kết</a:t>
            </a:r>
            <a:r>
              <a:rPr lang="en-US" b="1" baseline="0" dirty="0"/>
              <a:t> </a:t>
            </a:r>
            <a:r>
              <a:rPr lang="en-US" b="1" baseline="0" dirty="0" err="1"/>
              <a:t>quả</a:t>
            </a:r>
            <a:r>
              <a:rPr lang="en-US" b="1" baseline="0" dirty="0"/>
              <a:t> </a:t>
            </a:r>
            <a:r>
              <a:rPr lang="en-US" b="1" baseline="0" dirty="0" err="1"/>
              <a:t>cộng</a:t>
            </a:r>
            <a:r>
              <a:rPr lang="en-US" b="1" baseline="0" dirty="0"/>
              <a:t> 2 </a:t>
            </a:r>
            <a:r>
              <a:rPr lang="en-US" b="1" baseline="0" dirty="0" err="1"/>
              <a:t>số</a:t>
            </a:r>
            <a:r>
              <a:rPr lang="en-US" b="1" baseline="0" dirty="0"/>
              <a:t> </a:t>
            </a:r>
            <a:r>
              <a:rPr lang="en-US" b="1" baseline="0" dirty="0" err="1"/>
              <a:t>nguyên</a:t>
            </a:r>
            <a:r>
              <a:rPr lang="en-US" b="1" baseline="0" dirty="0"/>
              <a:t>; </a:t>
            </a:r>
            <a:r>
              <a:rPr lang="en-US" b="1" baseline="0" dirty="0" err="1"/>
              <a:t>ct</a:t>
            </a:r>
            <a:r>
              <a:rPr lang="en-US" b="1" baseline="0" dirty="0"/>
              <a:t> </a:t>
            </a:r>
            <a:r>
              <a:rPr lang="en-US" b="1" baseline="0" dirty="0" err="1"/>
              <a:t>ghép</a:t>
            </a:r>
            <a:r>
              <a:rPr lang="en-US" b="1" baseline="0" dirty="0"/>
              <a:t> 2 </a:t>
            </a:r>
            <a:r>
              <a:rPr lang="en-US" b="1" baseline="0" dirty="0" err="1"/>
              <a:t>chuỗi</a:t>
            </a:r>
            <a:endParaRPr lang="en-US" b="1" baseline="0" dirty="0"/>
          </a:p>
          <a:p>
            <a:r>
              <a:rPr lang="en-US" baseline="0" dirty="0"/>
              <a:t>    </a:t>
            </a:r>
            <a:r>
              <a:rPr lang="en-US" baseline="0" dirty="0" err="1"/>
              <a:t>Học</a:t>
            </a:r>
            <a:r>
              <a:rPr lang="en-US" baseline="0" dirty="0"/>
              <a:t> </a:t>
            </a:r>
            <a:r>
              <a:rPr lang="en-US" baseline="0" dirty="0" err="1"/>
              <a:t>được</a:t>
            </a:r>
            <a:r>
              <a:rPr lang="en-US" baseline="0" dirty="0"/>
              <a:t> 3-kiểu, 4-khai </a:t>
            </a:r>
            <a:r>
              <a:rPr lang="en-US" baseline="0" dirty="0" err="1"/>
              <a:t>báo</a:t>
            </a:r>
            <a:r>
              <a:rPr lang="en-US" baseline="0" dirty="0"/>
              <a:t>, 1-xuất, </a:t>
            </a:r>
            <a:r>
              <a:rPr lang="en-US" u="sng" baseline="0" dirty="0"/>
              <a:t>5-biến </a:t>
            </a:r>
            <a:r>
              <a:rPr lang="en-US" u="sng" baseline="0" dirty="0" err="1"/>
              <a:t>toàn</a:t>
            </a:r>
            <a:r>
              <a:rPr lang="en-US" u="sng" baseline="0" dirty="0"/>
              <a:t> </a:t>
            </a:r>
            <a:r>
              <a:rPr lang="en-US" u="sng" baseline="0" dirty="0" err="1"/>
              <a:t>cục</a:t>
            </a:r>
            <a:r>
              <a:rPr lang="en-US" u="sng" baseline="0" dirty="0"/>
              <a:t>(?) </a:t>
            </a:r>
            <a:r>
              <a:rPr lang="en-US" baseline="0" dirty="0">
                <a:sym typeface="Wingdings" pitchFamily="2" charset="2"/>
              </a:rPr>
              <a:t> 2-nhập </a:t>
            </a:r>
          </a:p>
          <a:p>
            <a:r>
              <a:rPr lang="en-US" baseline="0" dirty="0">
                <a:sym typeface="Wingdings" pitchFamily="2" charset="2"/>
              </a:rPr>
              <a:t>     8-ngoại </a:t>
            </a:r>
            <a:r>
              <a:rPr lang="en-US" baseline="0" dirty="0" err="1">
                <a:sym typeface="Wingdings" pitchFamily="2" charset="2"/>
              </a:rPr>
              <a:t>lệ</a:t>
            </a:r>
            <a:endParaRPr lang="en-US" baseline="0" dirty="0">
              <a:sym typeface="Wingdings" pitchFamily="2" charset="2"/>
            </a:endParaRPr>
          </a:p>
          <a:p>
            <a:r>
              <a:rPr lang="en-US" baseline="0" dirty="0">
                <a:sym typeface="Wingdings" pitchFamily="2" charset="2"/>
              </a:rPr>
              <a:t>     6-hàm (TẠO NGOẠI LỆ NÉM LỖI CHIA CHO 0 RA KHỎI HÀM)</a:t>
            </a:r>
          </a:p>
          <a:p>
            <a:endParaRPr lang="en-US" b="1" baseline="0" dirty="0"/>
          </a:p>
          <a:p>
            <a:r>
              <a:rPr lang="en-US" b="1" baseline="0" dirty="0"/>
              <a:t>3. </a:t>
            </a:r>
            <a:r>
              <a:rPr lang="en-US" b="1" baseline="0" dirty="0" err="1"/>
              <a:t>Viết</a:t>
            </a:r>
            <a:r>
              <a:rPr lang="en-US" b="1" baseline="0" dirty="0"/>
              <a:t> </a:t>
            </a:r>
            <a:r>
              <a:rPr lang="en-US" b="1" baseline="0" dirty="0" err="1"/>
              <a:t>chương</a:t>
            </a:r>
            <a:r>
              <a:rPr lang="en-US" b="1" baseline="0" dirty="0"/>
              <a:t> </a:t>
            </a:r>
            <a:r>
              <a:rPr lang="en-US" b="1" baseline="0" dirty="0" err="1"/>
              <a:t>trình</a:t>
            </a:r>
            <a:r>
              <a:rPr lang="en-US" b="1" baseline="0" dirty="0"/>
              <a:t> </a:t>
            </a:r>
            <a:r>
              <a:rPr lang="en-US" b="1" baseline="0" dirty="0" err="1"/>
              <a:t>tính</a:t>
            </a:r>
            <a:r>
              <a:rPr lang="en-US" b="1" baseline="0" dirty="0"/>
              <a:t> </a:t>
            </a:r>
            <a:r>
              <a:rPr lang="en-US" b="1" baseline="0" dirty="0" err="1"/>
              <a:t>tổng</a:t>
            </a:r>
            <a:r>
              <a:rPr lang="en-US" b="1" baseline="0" dirty="0"/>
              <a:t> </a:t>
            </a:r>
            <a:r>
              <a:rPr lang="en-US" b="1" baseline="0" dirty="0" err="1"/>
              <a:t>các</a:t>
            </a:r>
            <a:r>
              <a:rPr lang="en-US" b="1" baseline="0" dirty="0"/>
              <a:t> </a:t>
            </a:r>
            <a:r>
              <a:rPr lang="en-US" b="1" baseline="0" dirty="0" err="1"/>
              <a:t>số</a:t>
            </a:r>
            <a:r>
              <a:rPr lang="en-US" b="1" baseline="0" dirty="0"/>
              <a:t> </a:t>
            </a:r>
            <a:r>
              <a:rPr lang="en-US" b="1" baseline="0" dirty="0" err="1"/>
              <a:t>chẵn</a:t>
            </a:r>
            <a:r>
              <a:rPr lang="en-US" b="1" baseline="0" dirty="0"/>
              <a:t> </a:t>
            </a:r>
            <a:r>
              <a:rPr lang="en-US" b="1" baseline="0" dirty="0" err="1"/>
              <a:t>trong</a:t>
            </a:r>
            <a:r>
              <a:rPr lang="en-US" b="1" baseline="0" dirty="0"/>
              <a:t> </a:t>
            </a:r>
            <a:r>
              <a:rPr lang="en-US" b="1" baseline="0" dirty="0" err="1"/>
              <a:t>khoảng</a:t>
            </a:r>
            <a:r>
              <a:rPr lang="en-US" b="1" baseline="0" dirty="0"/>
              <a:t> </a:t>
            </a:r>
            <a:r>
              <a:rPr lang="en-US" b="1" baseline="0" dirty="0" err="1"/>
              <a:t>từ</a:t>
            </a:r>
            <a:r>
              <a:rPr lang="en-US" b="1" baseline="0" dirty="0"/>
              <a:t> 1 </a:t>
            </a:r>
            <a:r>
              <a:rPr lang="en-US" b="1" baseline="0" dirty="0" err="1"/>
              <a:t>đến</a:t>
            </a:r>
            <a:r>
              <a:rPr lang="en-US" b="1" baseline="0" dirty="0"/>
              <a:t> n</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    </a:t>
            </a:r>
            <a:r>
              <a:rPr lang="en-US" baseline="0" dirty="0" err="1"/>
              <a:t>Học</a:t>
            </a:r>
            <a:r>
              <a:rPr lang="en-US" baseline="0" dirty="0"/>
              <a:t> </a:t>
            </a:r>
            <a:r>
              <a:rPr lang="en-US" baseline="0" dirty="0" err="1"/>
              <a:t>được</a:t>
            </a:r>
            <a:r>
              <a:rPr lang="en-US" baseline="0" dirty="0"/>
              <a:t> </a:t>
            </a:r>
            <a:r>
              <a:rPr lang="en-US" baseline="0" dirty="0" err="1"/>
              <a:t>vòng</a:t>
            </a:r>
            <a:r>
              <a:rPr lang="en-US" baseline="0" dirty="0"/>
              <a:t> </a:t>
            </a:r>
            <a:r>
              <a:rPr lang="en-US" baseline="0" dirty="0" err="1"/>
              <a:t>lặp</a:t>
            </a:r>
            <a:r>
              <a:rPr lang="en-US" baseline="0" dirty="0">
                <a:sym typeface="Wingdings" pitchFamily="2" charset="2"/>
              </a:rPr>
              <a:t>  7-hàm</a:t>
            </a:r>
            <a:endParaRPr lang="en-US" b="1" baseline="0" dirty="0"/>
          </a:p>
          <a:p>
            <a:endParaRPr lang="en-US" b="1" baseline="0" dirty="0"/>
          </a:p>
          <a:p>
            <a:r>
              <a:rPr lang="en-US" b="1" baseline="0" dirty="0"/>
              <a:t>4. </a:t>
            </a:r>
            <a:r>
              <a:rPr lang="en-US" b="1" baseline="0" dirty="0" err="1"/>
              <a:t>Mảng</a:t>
            </a:r>
            <a:r>
              <a:rPr lang="en-US" b="1" baseline="0" dirty="0"/>
              <a:t>: </a:t>
            </a:r>
            <a:r>
              <a:rPr lang="en-US" b="1" baseline="0" dirty="0" err="1"/>
              <a:t>Viết</a:t>
            </a:r>
            <a:r>
              <a:rPr lang="en-US" b="1" baseline="0" dirty="0"/>
              <a:t> </a:t>
            </a:r>
            <a:r>
              <a:rPr lang="en-US" b="1" baseline="0" dirty="0" err="1"/>
              <a:t>chương</a:t>
            </a:r>
            <a:r>
              <a:rPr lang="en-US" b="1" baseline="0" dirty="0"/>
              <a:t> </a:t>
            </a:r>
            <a:r>
              <a:rPr lang="en-US" b="1" baseline="0" dirty="0" err="1"/>
              <a:t>trình</a:t>
            </a:r>
            <a:r>
              <a:rPr lang="en-US" b="1" baseline="0" dirty="0"/>
              <a:t> </a:t>
            </a:r>
            <a:r>
              <a:rPr lang="en-US" b="1" baseline="0" dirty="0" err="1"/>
              <a:t>tính</a:t>
            </a:r>
            <a:r>
              <a:rPr lang="en-US" b="1" baseline="0" dirty="0"/>
              <a:t> </a:t>
            </a:r>
            <a:r>
              <a:rPr lang="en-US" b="1" baseline="0" dirty="0" err="1"/>
              <a:t>tổng</a:t>
            </a:r>
            <a:r>
              <a:rPr lang="en-US" b="1" baseline="0" dirty="0"/>
              <a:t> </a:t>
            </a:r>
            <a:r>
              <a:rPr lang="en-US" b="1" baseline="0" dirty="0" err="1"/>
              <a:t>các</a:t>
            </a:r>
            <a:r>
              <a:rPr lang="en-US" b="1" baseline="0" dirty="0"/>
              <a:t> </a:t>
            </a:r>
            <a:r>
              <a:rPr lang="en-US" b="1" baseline="0" dirty="0" err="1"/>
              <a:t>số</a:t>
            </a:r>
            <a:r>
              <a:rPr lang="en-US" b="1" baseline="0" dirty="0"/>
              <a:t> </a:t>
            </a:r>
            <a:r>
              <a:rPr lang="en-US" b="1" baseline="0" dirty="0" err="1"/>
              <a:t>chẵn</a:t>
            </a:r>
            <a:r>
              <a:rPr lang="en-US" b="1" baseline="0" dirty="0"/>
              <a:t> </a:t>
            </a:r>
            <a:r>
              <a:rPr lang="en-US" b="1" baseline="0" dirty="0" err="1"/>
              <a:t>trong</a:t>
            </a:r>
            <a:r>
              <a:rPr lang="en-US" b="1" baseline="0" dirty="0"/>
              <a:t> ds </a:t>
            </a:r>
            <a:r>
              <a:rPr lang="en-US" b="1" baseline="0" dirty="0" err="1"/>
              <a:t>cho</a:t>
            </a:r>
            <a:r>
              <a:rPr lang="en-US" b="1" baseline="0" dirty="0"/>
              <a:t> </a:t>
            </a:r>
            <a:r>
              <a:rPr lang="en-US" b="1" baseline="0" dirty="0" err="1"/>
              <a:t>trước</a:t>
            </a:r>
            <a:endParaRPr lang="en-US" b="1" baseline="0" dirty="0"/>
          </a:p>
          <a:p>
            <a:r>
              <a:rPr lang="en-US" dirty="0"/>
              <a:t>   </a:t>
            </a:r>
            <a:r>
              <a:rPr lang="en-US" baseline="0" dirty="0" err="1"/>
              <a:t>Học</a:t>
            </a:r>
            <a:r>
              <a:rPr lang="en-US" baseline="0" dirty="0"/>
              <a:t> </a:t>
            </a:r>
            <a:r>
              <a:rPr lang="en-US" baseline="0" dirty="0" err="1"/>
              <a:t>được</a:t>
            </a:r>
            <a:r>
              <a:rPr lang="en-US" baseline="0" dirty="0"/>
              <a:t> 3-mảng, </a:t>
            </a:r>
            <a:r>
              <a:rPr lang="en-US" baseline="0" dirty="0" err="1"/>
              <a:t>duyệt</a:t>
            </a:r>
            <a:r>
              <a:rPr lang="en-US" baseline="0" dirty="0"/>
              <a:t> </a:t>
            </a:r>
            <a:r>
              <a:rPr lang="en-US" baseline="0" dirty="0" err="1"/>
              <a:t>mảng</a:t>
            </a:r>
            <a:r>
              <a:rPr lang="en-US" baseline="0" dirty="0"/>
              <a:t> </a:t>
            </a:r>
            <a:r>
              <a:rPr lang="en-US" baseline="0" dirty="0">
                <a:sym typeface="Wingdings" pitchFamily="2" charset="2"/>
              </a:rPr>
              <a:t> 7-hàm</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TẠO - XUẤT CHUỖI</a:t>
            </a:r>
            <a:r>
              <a:rPr lang="en-US" baseline="0" dirty="0"/>
              <a:t>:</a:t>
            </a:r>
          </a:p>
          <a:p>
            <a:r>
              <a:rPr lang="en-US" sz="1200" kern="1200" dirty="0">
                <a:solidFill>
                  <a:schemeClr val="tx1"/>
                </a:solidFill>
                <a:latin typeface="+mn-lt"/>
                <a:ea typeface="+mn-ea"/>
                <a:cs typeface="+mn-cs"/>
              </a:rPr>
              <a:t>String s="Hello";</a:t>
            </a:r>
          </a:p>
          <a:p>
            <a:r>
              <a:rPr lang="en-US" sz="1200" kern="1200" dirty="0" err="1">
                <a:solidFill>
                  <a:schemeClr val="tx1"/>
                </a:solidFill>
                <a:latin typeface="+mn-lt"/>
                <a:ea typeface="+mn-ea"/>
                <a:cs typeface="+mn-cs"/>
              </a:rPr>
              <a:t>System.</a:t>
            </a:r>
            <a:r>
              <a:rPr lang="en-US" sz="1200" b="1" i="1" kern="1200" dirty="0" err="1">
                <a:solidFill>
                  <a:schemeClr val="tx1"/>
                </a:solidFill>
                <a:latin typeface="+mn-lt"/>
                <a:ea typeface="+mn-ea"/>
                <a:cs typeface="+mn-cs"/>
              </a:rPr>
              <a:t>out.println</a:t>
            </a:r>
            <a:r>
              <a:rPr lang="en-US" sz="1200" b="1" i="1" kern="1200" dirty="0">
                <a:solidFill>
                  <a:schemeClr val="tx1"/>
                </a:solidFill>
                <a:latin typeface="+mn-lt"/>
                <a:ea typeface="+mn-ea"/>
                <a:cs typeface="+mn-cs"/>
              </a:rPr>
              <a:t>(s);</a:t>
            </a:r>
            <a:endParaRPr lang="en-US" baseline="0" dirty="0"/>
          </a:p>
          <a:p>
            <a:endParaRPr lang="en-US" baseline="0" dirty="0"/>
          </a:p>
          <a:p>
            <a:r>
              <a:rPr lang="en-US" b="1" baseline="0" dirty="0"/>
              <a:t>TẠO - XUẤT SỐ</a:t>
            </a:r>
            <a:r>
              <a:rPr lang="en-US" baseline="0" dirty="0"/>
              <a:t>:</a:t>
            </a:r>
          </a:p>
          <a:p>
            <a:r>
              <a:rPr lang="en-US" sz="1200" b="0" kern="1200" dirty="0">
                <a:solidFill>
                  <a:schemeClr val="tx1"/>
                </a:solidFill>
                <a:latin typeface="+mn-lt"/>
                <a:ea typeface="+mn-ea"/>
                <a:cs typeface="+mn-cs"/>
              </a:rPr>
              <a:t>int a=4,b=6;</a:t>
            </a:r>
          </a:p>
          <a:p>
            <a:r>
              <a:rPr lang="en-US" sz="1200" b="0" kern="1200" dirty="0">
                <a:solidFill>
                  <a:schemeClr val="tx1"/>
                </a:solidFill>
                <a:latin typeface="+mn-lt"/>
                <a:ea typeface="+mn-ea"/>
                <a:cs typeface="+mn-cs"/>
              </a:rPr>
              <a:t>int </a:t>
            </a:r>
            <a:r>
              <a:rPr lang="en-US" sz="1200" b="0" kern="1200" dirty="0" err="1">
                <a:solidFill>
                  <a:schemeClr val="tx1"/>
                </a:solidFill>
                <a:latin typeface="+mn-lt"/>
                <a:ea typeface="+mn-ea"/>
                <a:cs typeface="+mn-cs"/>
              </a:rPr>
              <a:t>kq</a:t>
            </a:r>
            <a:r>
              <a:rPr lang="en-US" sz="1200" b="0" kern="1200" dirty="0">
                <a:solidFill>
                  <a:schemeClr val="tx1"/>
                </a:solidFill>
                <a:latin typeface="+mn-lt"/>
                <a:ea typeface="+mn-ea"/>
                <a:cs typeface="+mn-cs"/>
              </a:rPr>
              <a:t>;</a:t>
            </a:r>
          </a:p>
          <a:p>
            <a:r>
              <a:rPr lang="en-US" sz="1200" b="0" kern="1200" dirty="0" err="1">
                <a:solidFill>
                  <a:schemeClr val="tx1"/>
                </a:solidFill>
                <a:latin typeface="+mn-lt"/>
                <a:ea typeface="+mn-ea"/>
                <a:cs typeface="+mn-cs"/>
              </a:rPr>
              <a:t>kq</a:t>
            </a:r>
            <a:r>
              <a:rPr lang="en-US" sz="1200" b="0" kern="1200" dirty="0">
                <a:solidFill>
                  <a:schemeClr val="tx1"/>
                </a:solidFill>
                <a:latin typeface="+mn-lt"/>
                <a:ea typeface="+mn-ea"/>
                <a:cs typeface="+mn-cs"/>
              </a:rPr>
              <a:t>=</a:t>
            </a:r>
            <a:r>
              <a:rPr lang="en-US" sz="1200" b="0" kern="1200" dirty="0" err="1">
                <a:solidFill>
                  <a:schemeClr val="tx1"/>
                </a:solidFill>
                <a:latin typeface="+mn-lt"/>
                <a:ea typeface="+mn-ea"/>
                <a:cs typeface="+mn-cs"/>
              </a:rPr>
              <a:t>a+b</a:t>
            </a:r>
            <a:r>
              <a:rPr lang="en-US" sz="1200" b="0" kern="1200" dirty="0">
                <a:solidFill>
                  <a:schemeClr val="tx1"/>
                </a:solidFill>
                <a:latin typeface="+mn-lt"/>
                <a:ea typeface="+mn-ea"/>
                <a:cs typeface="+mn-cs"/>
              </a:rPr>
              <a:t>;</a:t>
            </a:r>
          </a:p>
          <a:p>
            <a:r>
              <a:rPr lang="en-US" sz="1200" b="0" kern="1200" dirty="0" err="1">
                <a:solidFill>
                  <a:schemeClr val="tx1"/>
                </a:solidFill>
                <a:latin typeface="+mn-lt"/>
                <a:ea typeface="+mn-ea"/>
                <a:cs typeface="+mn-cs"/>
              </a:rPr>
              <a:t>System.</a:t>
            </a:r>
            <a:r>
              <a:rPr lang="en-US" sz="1200" b="0" i="1" kern="1200" dirty="0" err="1">
                <a:solidFill>
                  <a:schemeClr val="tx1"/>
                </a:solidFill>
                <a:latin typeface="+mn-lt"/>
                <a:ea typeface="+mn-ea"/>
                <a:cs typeface="+mn-cs"/>
              </a:rPr>
              <a:t>out.println</a:t>
            </a:r>
            <a:r>
              <a:rPr lang="en-US" sz="1200" b="0" i="1" kern="1200" dirty="0">
                <a:solidFill>
                  <a:schemeClr val="tx1"/>
                </a:solidFill>
                <a:latin typeface="+mn-lt"/>
                <a:ea typeface="+mn-ea"/>
                <a:cs typeface="+mn-cs"/>
              </a:rPr>
              <a:t>("</a:t>
            </a:r>
            <a:r>
              <a:rPr lang="en-US" sz="1200" b="0" i="1" kern="1200" dirty="0" err="1">
                <a:solidFill>
                  <a:schemeClr val="tx1"/>
                </a:solidFill>
                <a:latin typeface="+mn-lt"/>
                <a:ea typeface="+mn-ea"/>
                <a:cs typeface="+mn-cs"/>
              </a:rPr>
              <a:t>a+b</a:t>
            </a:r>
            <a:r>
              <a:rPr lang="en-US" sz="1200" b="0" i="1" kern="1200" dirty="0">
                <a:solidFill>
                  <a:schemeClr val="tx1"/>
                </a:solidFill>
                <a:latin typeface="+mn-lt"/>
                <a:ea typeface="+mn-ea"/>
                <a:cs typeface="+mn-cs"/>
              </a:rPr>
              <a:t>="+</a:t>
            </a:r>
            <a:r>
              <a:rPr lang="en-US" sz="1200" b="0" i="1" kern="1200" dirty="0" err="1">
                <a:solidFill>
                  <a:schemeClr val="tx1"/>
                </a:solidFill>
                <a:latin typeface="+mn-lt"/>
                <a:ea typeface="+mn-ea"/>
                <a:cs typeface="+mn-cs"/>
              </a:rPr>
              <a:t>kq</a:t>
            </a:r>
            <a:r>
              <a:rPr lang="en-US" sz="1200" b="0" i="1" kern="1200" dirty="0">
                <a:solidFill>
                  <a:schemeClr val="tx1"/>
                </a:solidFill>
                <a:latin typeface="+mn-lt"/>
                <a:ea typeface="+mn-ea"/>
                <a:cs typeface="+mn-cs"/>
              </a:rPr>
              <a:t>);</a:t>
            </a:r>
          </a:p>
          <a:p>
            <a:endParaRPr lang="en-US" baseline="0" dirty="0"/>
          </a:p>
          <a:p>
            <a:r>
              <a:rPr lang="en-US" b="1" baseline="0" dirty="0"/>
              <a:t>TẠO - XUẤT NGÀY:</a:t>
            </a:r>
          </a:p>
          <a:p>
            <a:r>
              <a:rPr lang="en-US" sz="1200" kern="1200" dirty="0" err="1">
                <a:solidFill>
                  <a:schemeClr val="tx1"/>
                </a:solidFill>
                <a:latin typeface="+mn-lt"/>
                <a:ea typeface="+mn-ea"/>
                <a:cs typeface="+mn-cs"/>
              </a:rPr>
              <a:t>LocalDate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ngay</a:t>
            </a:r>
            <a:r>
              <a:rPr lang="en-US" sz="1200" kern="1200" dirty="0">
                <a:solidFill>
                  <a:schemeClr val="tx1"/>
                </a:solidFill>
                <a:latin typeface="+mn-lt"/>
                <a:ea typeface="+mn-ea"/>
                <a:cs typeface="+mn-cs"/>
              </a:rPr>
              <a:t>;</a:t>
            </a:r>
          </a:p>
          <a:p>
            <a:r>
              <a:rPr lang="en-US" sz="1200" kern="1200" baseline="0" dirty="0" err="1">
                <a:solidFill>
                  <a:schemeClr val="tx1"/>
                </a:solidFill>
                <a:latin typeface="+mn-lt"/>
                <a:ea typeface="+mn-ea"/>
                <a:cs typeface="+mn-cs"/>
              </a:rPr>
              <a:t>ngay</a:t>
            </a:r>
            <a:r>
              <a:rPr lang="en-US" sz="1200" kern="1200" baseline="0" dirty="0">
                <a:solidFill>
                  <a:schemeClr val="tx1"/>
                </a:solidFill>
                <a:latin typeface="+mn-lt"/>
                <a:ea typeface="+mn-ea"/>
                <a:cs typeface="+mn-cs"/>
              </a:rPr>
              <a:t> = </a:t>
            </a:r>
            <a:r>
              <a:rPr lang="en-US" sz="1200" kern="1200" dirty="0" err="1">
                <a:solidFill>
                  <a:schemeClr val="tx1"/>
                </a:solidFill>
                <a:latin typeface="+mn-lt"/>
                <a:ea typeface="+mn-ea"/>
                <a:cs typeface="+mn-cs"/>
              </a:rPr>
              <a:t>LocalDate.</a:t>
            </a:r>
            <a:r>
              <a:rPr lang="en-US" sz="1200" i="1" kern="1200" dirty="0" err="1">
                <a:solidFill>
                  <a:schemeClr val="tx1"/>
                </a:solidFill>
                <a:latin typeface="+mn-lt"/>
                <a:ea typeface="+mn-ea"/>
                <a:cs typeface="+mn-cs"/>
              </a:rPr>
              <a:t>of</a:t>
            </a:r>
            <a:r>
              <a:rPr lang="en-US" sz="1200" i="1" kern="1200" dirty="0">
                <a:solidFill>
                  <a:schemeClr val="tx1"/>
                </a:solidFill>
                <a:latin typeface="+mn-lt"/>
                <a:ea typeface="+mn-ea"/>
                <a:cs typeface="+mn-cs"/>
              </a:rPr>
              <a:t>(2018, 10, 5);</a:t>
            </a:r>
            <a:endParaRPr lang="en-US" baseline="0" dirty="0"/>
          </a:p>
          <a:p>
            <a:r>
              <a:rPr lang="en-US" sz="1200" kern="1200" dirty="0" err="1">
                <a:solidFill>
                  <a:schemeClr val="tx1"/>
                </a:solidFill>
                <a:latin typeface="+mn-lt"/>
                <a:ea typeface="+mn-ea"/>
                <a:cs typeface="+mn-cs"/>
              </a:rPr>
              <a:t>DateTimeFormatter</a:t>
            </a:r>
            <a:r>
              <a:rPr lang="en-US" sz="1200" kern="1200" dirty="0">
                <a:solidFill>
                  <a:schemeClr val="tx1"/>
                </a:solidFill>
                <a:latin typeface="+mn-lt"/>
                <a:ea typeface="+mn-ea"/>
                <a:cs typeface="+mn-cs"/>
              </a:rPr>
              <a:t> dtf = </a:t>
            </a:r>
            <a:r>
              <a:rPr lang="en-US" sz="1200" kern="1200" dirty="0" err="1">
                <a:solidFill>
                  <a:schemeClr val="tx1"/>
                </a:solidFill>
                <a:latin typeface="+mn-lt"/>
                <a:ea typeface="+mn-ea"/>
                <a:cs typeface="+mn-cs"/>
              </a:rPr>
              <a:t>DateTimeFormatter.</a:t>
            </a:r>
            <a:r>
              <a:rPr lang="en-US" sz="1200" i="1" kern="1200" dirty="0" err="1">
                <a:solidFill>
                  <a:schemeClr val="tx1"/>
                </a:solidFill>
                <a:latin typeface="+mn-lt"/>
                <a:ea typeface="+mn-ea"/>
                <a:cs typeface="+mn-cs"/>
              </a:rPr>
              <a:t>ofPattern</a:t>
            </a:r>
            <a:r>
              <a:rPr lang="en-US" sz="1200" i="1" kern="1200" dirty="0">
                <a:solidFill>
                  <a:schemeClr val="tx1"/>
                </a:solidFill>
                <a:latin typeface="+mn-lt"/>
                <a:ea typeface="+mn-ea"/>
                <a:cs typeface="+mn-cs"/>
              </a:rPr>
              <a:t>("dd/MM/</a:t>
            </a:r>
            <a:r>
              <a:rPr lang="en-US" sz="1200" i="1" kern="1200" dirty="0" err="1">
                <a:solidFill>
                  <a:schemeClr val="tx1"/>
                </a:solidFill>
                <a:latin typeface="+mn-lt"/>
                <a:ea typeface="+mn-ea"/>
                <a:cs typeface="+mn-cs"/>
              </a:rPr>
              <a:t>yyyy</a:t>
            </a:r>
            <a:r>
              <a:rPr lang="en-US" sz="1200" i="1" kern="1200" dirty="0">
                <a:solidFill>
                  <a:schemeClr val="tx1"/>
                </a:solidFill>
                <a:latin typeface="+mn-lt"/>
                <a:ea typeface="+mn-ea"/>
                <a:cs typeface="+mn-cs"/>
              </a:rPr>
              <a:t>");</a:t>
            </a:r>
          </a:p>
          <a:p>
            <a:r>
              <a:rPr lang="en-US" sz="1200" i="0" kern="1200" baseline="0" dirty="0">
                <a:solidFill>
                  <a:schemeClr val="tx1"/>
                </a:solidFill>
                <a:latin typeface="+mn-lt"/>
                <a:ea typeface="+mn-ea"/>
                <a:cs typeface="+mn-cs"/>
              </a:rPr>
              <a:t>String s = </a:t>
            </a:r>
            <a:r>
              <a:rPr lang="en-US" sz="1200" kern="1200" dirty="0" err="1">
                <a:solidFill>
                  <a:schemeClr val="tx1"/>
                </a:solidFill>
                <a:latin typeface="+mn-lt"/>
                <a:ea typeface="+mn-ea"/>
                <a:cs typeface="+mn-cs"/>
              </a:rPr>
              <a:t>dtf.format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ngay</a:t>
            </a:r>
            <a:r>
              <a:rPr lang="en-US" sz="1200" kern="1200" dirty="0">
                <a:solidFill>
                  <a:schemeClr val="tx1"/>
                </a:solidFill>
                <a:latin typeface="+mn-lt"/>
                <a:ea typeface="+mn-ea"/>
                <a:cs typeface="+mn-cs"/>
              </a:rPr>
              <a:t>);</a:t>
            </a:r>
            <a:endParaRPr lang="en-US" i="0" baseline="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TẠO - XUẤT MẢNG:</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int[] a = { 1, 2, 3, 4, 5, 6, 7, 8, 9, 10 }; // DEMO</a:t>
            </a:r>
            <a:r>
              <a:rPr lang="en-US" sz="1200" b="0" kern="1200" baseline="0" dirty="0">
                <a:solidFill>
                  <a:schemeClr val="tx1"/>
                </a:solidFill>
                <a:latin typeface="+mn-lt"/>
                <a:ea typeface="+mn-ea"/>
                <a:cs typeface="+mn-cs"/>
              </a:rPr>
              <a:t> THÊM MẢNG CHUỖI</a:t>
            </a:r>
            <a:endParaRPr lang="en-US" sz="1200" b="0" kern="1200" dirty="0">
              <a:solidFill>
                <a:schemeClr val="tx1"/>
              </a:solidFill>
              <a:latin typeface="+mn-lt"/>
              <a:ea typeface="+mn-ea"/>
              <a:cs typeface="+mn-cs"/>
            </a:endParaRPr>
          </a:p>
          <a:p>
            <a:r>
              <a:rPr lang="nn-NO" sz="1200" b="0" kern="1200" dirty="0">
                <a:solidFill>
                  <a:schemeClr val="tx1"/>
                </a:solidFill>
                <a:latin typeface="+mn-lt"/>
                <a:ea typeface="+mn-ea"/>
                <a:cs typeface="+mn-cs"/>
              </a:rPr>
              <a:t>for (int i = 0; i &lt; a.length; i++) {</a:t>
            </a:r>
          </a:p>
          <a:p>
            <a:r>
              <a:rPr lang="en-US" sz="1200" b="0" kern="1200" dirty="0" err="1">
                <a:solidFill>
                  <a:schemeClr val="tx1"/>
                </a:solidFill>
                <a:latin typeface="+mn-lt"/>
                <a:ea typeface="+mn-ea"/>
                <a:cs typeface="+mn-cs"/>
              </a:rPr>
              <a:t>System.</a:t>
            </a:r>
            <a:r>
              <a:rPr lang="en-US" sz="1200" b="0" i="1" kern="1200" dirty="0" err="1">
                <a:solidFill>
                  <a:schemeClr val="tx1"/>
                </a:solidFill>
                <a:latin typeface="+mn-lt"/>
                <a:ea typeface="+mn-ea"/>
                <a:cs typeface="+mn-cs"/>
              </a:rPr>
              <a:t>out.print</a:t>
            </a:r>
            <a:r>
              <a:rPr lang="en-US" sz="1200" b="0" i="1" kern="1200" dirty="0">
                <a:solidFill>
                  <a:schemeClr val="tx1"/>
                </a:solidFill>
                <a:latin typeface="+mn-lt"/>
                <a:ea typeface="+mn-ea"/>
                <a:cs typeface="+mn-cs"/>
              </a:rPr>
              <a:t>(a[</a:t>
            </a:r>
            <a:r>
              <a:rPr lang="en-US" sz="1200" b="0" i="1" kern="1200" dirty="0" err="1">
                <a:solidFill>
                  <a:schemeClr val="tx1"/>
                </a:solidFill>
                <a:latin typeface="+mn-lt"/>
                <a:ea typeface="+mn-ea"/>
                <a:cs typeface="+mn-cs"/>
              </a:rPr>
              <a:t>i</a:t>
            </a:r>
            <a:r>
              <a:rPr lang="en-US" sz="1200" b="0" i="1" kern="1200" dirty="0">
                <a:solidFill>
                  <a:schemeClr val="tx1"/>
                </a:solidFill>
                <a:latin typeface="+mn-lt"/>
                <a:ea typeface="+mn-ea"/>
                <a:cs typeface="+mn-cs"/>
              </a:rPr>
              <a:t>] + "  ");</a:t>
            </a:r>
          </a:p>
          <a:p>
            <a:r>
              <a:rPr lang="en-US" sz="1200" b="0" kern="1200" dirty="0">
                <a:solidFill>
                  <a:schemeClr val="tx1"/>
                </a:solidFill>
                <a:latin typeface="+mn-lt"/>
                <a:ea typeface="+mn-ea"/>
                <a:cs typeface="+mn-cs"/>
              </a:rPr>
              <a:t>}</a:t>
            </a:r>
          </a:p>
          <a:p>
            <a:endParaRPr lang="en-US" sz="1200" b="0" kern="1200" dirty="0">
              <a:solidFill>
                <a:schemeClr val="tx1"/>
              </a:solidFill>
              <a:latin typeface="+mn-lt"/>
              <a:ea typeface="+mn-ea"/>
              <a:cs typeface="+mn-cs"/>
            </a:endParaRPr>
          </a:p>
          <a:p>
            <a:r>
              <a:rPr lang="en-US" sz="1200" i="1" kern="1200" dirty="0" err="1">
                <a:solidFill>
                  <a:schemeClr val="tx1"/>
                </a:solidFill>
                <a:effectLst/>
                <a:latin typeface="+mn-lt"/>
                <a:ea typeface="+mn-ea"/>
                <a:cs typeface="+mn-cs"/>
              </a:rPr>
              <a:t>Cú</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pháp</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System.out.printf</a:t>
            </a:r>
            <a:r>
              <a:rPr lang="en-US" sz="1200" i="1" kern="1200" dirty="0">
                <a:solidFill>
                  <a:schemeClr val="tx1"/>
                </a:solidFill>
                <a:effectLst/>
                <a:latin typeface="+mn-lt"/>
                <a:ea typeface="+mn-ea"/>
                <a:cs typeface="+mn-cs"/>
              </a:rPr>
              <a:t>(“format-string”, [arg1, arg2, arg3, …]);</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(byte, short, int, long).</a:t>
            </a:r>
          </a:p>
          <a:p>
            <a:pPr lvl="0"/>
            <a:r>
              <a:rPr lang="en-US" sz="1200" kern="1200" dirty="0">
                <a:solidFill>
                  <a:schemeClr val="tx1"/>
                </a:solidFill>
                <a:effectLst/>
                <a:latin typeface="+mn-lt"/>
                <a:ea typeface="+mn-ea"/>
                <a:cs typeface="+mn-cs"/>
              </a:rPr>
              <a:t>%f: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(float, double).</a:t>
            </a:r>
          </a:p>
          <a:p>
            <a:pPr lvl="0"/>
            <a:r>
              <a:rPr lang="en-US" sz="1200" kern="1200" dirty="0">
                <a:solidFill>
                  <a:schemeClr val="tx1"/>
                </a:solidFill>
                <a:effectLst/>
                <a:latin typeface="+mn-lt"/>
                <a:ea typeface="+mn-ea"/>
                <a:cs typeface="+mn-cs"/>
              </a:rPr>
              <a:t>%c: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(char).</a:t>
            </a:r>
          </a:p>
          <a:p>
            <a:pPr lvl="0"/>
            <a:r>
              <a:rPr lang="en-US" sz="1200" kern="1200" dirty="0">
                <a:solidFill>
                  <a:schemeClr val="tx1"/>
                </a:solidFill>
                <a:effectLst/>
                <a:latin typeface="+mn-lt"/>
                <a:ea typeface="+mn-ea"/>
                <a:cs typeface="+mn-cs"/>
              </a:rPr>
              <a:t>%s: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(string).</a:t>
            </a:r>
          </a:p>
          <a:p>
            <a:pPr lvl="0"/>
            <a:r>
              <a:rPr lang="en-US" sz="1200" kern="1200" dirty="0">
                <a:solidFill>
                  <a:schemeClr val="tx1"/>
                </a:solidFill>
                <a:effectLst/>
                <a:latin typeface="+mn-lt"/>
                <a:ea typeface="+mn-ea"/>
                <a:cs typeface="+mn-cs"/>
              </a:rPr>
              <a:t>%0: fill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0. </a:t>
            </a:r>
          </a:p>
          <a:p>
            <a:pPr lvl="0"/>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%5.3f: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format-string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3 </a:t>
            </a:r>
          </a:p>
          <a:p>
            <a:pPr lvl="0"/>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\a, \b, \f, \n, \r, \t, \v, \\</a:t>
            </a:r>
            <a:endParaRPr lang="en-US" b="0" dirty="0"/>
          </a:p>
        </p:txBody>
      </p:sp>
    </p:spTree>
    <p:extLst>
      <p:ext uri="{BB962C8B-B14F-4D97-AF65-F5344CB8AC3E}">
        <p14:creationId xmlns:p14="http://schemas.microsoft.com/office/powerpoint/2010/main" val="3456828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kern="1200">
                <a:solidFill>
                  <a:schemeClr val="tx1"/>
                </a:solidFill>
                <a:latin typeface="+mn-lt"/>
                <a:ea typeface="+mn-ea"/>
                <a:cs typeface="+mn-cs"/>
              </a:rPr>
              <a:t>try {</a:t>
            </a:r>
          </a:p>
          <a:p>
            <a:r>
              <a:rPr lang="en-US" sz="1200" b="1" kern="1200">
                <a:solidFill>
                  <a:schemeClr val="tx1"/>
                </a:solidFill>
                <a:latin typeface="+mn-lt"/>
                <a:ea typeface="+mn-ea"/>
                <a:cs typeface="+mn-cs"/>
              </a:rPr>
              <a:t>int a,b;</a:t>
            </a:r>
          </a:p>
          <a:p>
            <a:r>
              <a:rPr lang="en-US" sz="1200" kern="1200">
                <a:solidFill>
                  <a:schemeClr val="tx1"/>
                </a:solidFill>
                <a:latin typeface="+mn-lt"/>
                <a:ea typeface="+mn-ea"/>
                <a:cs typeface="+mn-cs"/>
              </a:rPr>
              <a:t>Scanner </a:t>
            </a:r>
            <a:r>
              <a:rPr lang="en-US" sz="1200" u="sng" kern="1200">
                <a:solidFill>
                  <a:schemeClr val="tx1"/>
                </a:solidFill>
                <a:latin typeface="+mn-lt"/>
                <a:ea typeface="+mn-ea"/>
                <a:cs typeface="+mn-cs"/>
              </a:rPr>
              <a:t>scan = </a:t>
            </a:r>
            <a:r>
              <a:rPr lang="en-US" sz="1200" b="1" u="sng" kern="1200">
                <a:solidFill>
                  <a:schemeClr val="tx1"/>
                </a:solidFill>
                <a:latin typeface="+mn-lt"/>
                <a:ea typeface="+mn-ea"/>
                <a:cs typeface="+mn-cs"/>
              </a:rPr>
              <a:t>new Scanner(System.</a:t>
            </a:r>
            <a:r>
              <a:rPr lang="en-US" sz="1200" b="1" i="1" u="sng" kern="1200">
                <a:solidFill>
                  <a:schemeClr val="tx1"/>
                </a:solidFill>
                <a:latin typeface="+mn-lt"/>
                <a:ea typeface="+mn-ea"/>
                <a:cs typeface="+mn-cs"/>
              </a:rPr>
              <a:t>in);</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out.print("So a: ");</a:t>
            </a:r>
          </a:p>
          <a:p>
            <a:r>
              <a:rPr lang="en-US" sz="1200" kern="1200">
                <a:solidFill>
                  <a:schemeClr val="tx1"/>
                </a:solidFill>
                <a:latin typeface="+mn-lt"/>
                <a:ea typeface="+mn-ea"/>
                <a:cs typeface="+mn-cs"/>
              </a:rPr>
              <a:t>a = scan.nextInt();</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out.print("So b: ");</a:t>
            </a:r>
          </a:p>
          <a:p>
            <a:r>
              <a:rPr lang="en-US" sz="1200" kern="1200">
                <a:solidFill>
                  <a:schemeClr val="tx1"/>
                </a:solidFill>
                <a:latin typeface="+mn-lt"/>
                <a:ea typeface="+mn-ea"/>
                <a:cs typeface="+mn-cs"/>
              </a:rPr>
              <a:t>b = scan.nextInt();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int cong,</a:t>
            </a:r>
            <a:r>
              <a:rPr lang="en-US" sz="1200" b="1" u="sng" kern="1200">
                <a:solidFill>
                  <a:schemeClr val="tx1"/>
                </a:solidFill>
                <a:latin typeface="+mn-lt"/>
                <a:ea typeface="+mn-ea"/>
                <a:cs typeface="+mn-cs"/>
              </a:rPr>
              <a:t>tru,nhan,chia;</a:t>
            </a:r>
          </a:p>
          <a:p>
            <a:r>
              <a:rPr lang="en-US" sz="1200" kern="1200">
                <a:solidFill>
                  <a:schemeClr val="tx1"/>
                </a:solidFill>
                <a:latin typeface="+mn-lt"/>
                <a:ea typeface="+mn-ea"/>
                <a:cs typeface="+mn-cs"/>
              </a:rPr>
              <a:t>cong=a+b;</a:t>
            </a:r>
          </a:p>
          <a:p>
            <a:r>
              <a:rPr lang="en-US" sz="1200" kern="1200">
                <a:solidFill>
                  <a:schemeClr val="tx1"/>
                </a:solidFill>
                <a:latin typeface="+mn-lt"/>
                <a:ea typeface="+mn-ea"/>
                <a:cs typeface="+mn-cs"/>
              </a:rPr>
              <a:t>chia=a/b;</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out.println(cong);</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out.println(chia);</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catch (InputMismatchException e) {</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out.println("Khong duoc nhap chu");</a:t>
            </a:r>
          </a:p>
          <a:p>
            <a:r>
              <a:rPr lang="en-US" sz="1200" kern="1200">
                <a:solidFill>
                  <a:schemeClr val="tx1"/>
                </a:solidFill>
                <a:latin typeface="+mn-lt"/>
                <a:ea typeface="+mn-ea"/>
                <a:cs typeface="+mn-cs"/>
              </a:rPr>
              <a:t>}</a:t>
            </a:r>
            <a:endParaRPr lang="en-US"/>
          </a:p>
        </p:txBody>
      </p:sp>
    </p:spTree>
    <p:extLst>
      <p:ext uri="{BB962C8B-B14F-4D97-AF65-F5344CB8AC3E}">
        <p14:creationId xmlns:p14="http://schemas.microsoft.com/office/powerpoint/2010/main" val="9877562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70000"/>
              </a:spcBef>
            </a:pPr>
            <a:r>
              <a:rPr lang="en-US"/>
              <a:t>All Error and Exception classes are descendents of the </a:t>
            </a:r>
            <a:r>
              <a:rPr lang="en-US">
                <a:latin typeface="Courier New" pitchFamily="49" charset="0"/>
              </a:rPr>
              <a:t>Throwable</a:t>
            </a:r>
            <a:r>
              <a:rPr lang="en-US"/>
              <a:t> class. </a:t>
            </a:r>
            <a:r>
              <a:rPr lang="vi-VN"/>
              <a:t>Throwable là một lớp cơ sở, nó cung cấp giao diện và thực thi cho hầu hết các ngoại lệ.</a:t>
            </a:r>
            <a:endParaRPr lang="en-US"/>
          </a:p>
          <a:p>
            <a:endParaRPr lang="en-US"/>
          </a:p>
        </p:txBody>
      </p:sp>
    </p:spTree>
    <p:extLst>
      <p:ext uri="{BB962C8B-B14F-4D97-AF65-F5344CB8AC3E}">
        <p14:creationId xmlns:p14="http://schemas.microsoft.com/office/powerpoint/2010/main" val="410158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5584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Tập</a:t>
            </a:r>
            <a:r>
              <a:rPr lang="en-US" baseline="0"/>
              <a:t> trung vào lỗi này</a:t>
            </a:r>
            <a:endParaRPr lang="en-US"/>
          </a:p>
        </p:txBody>
      </p:sp>
    </p:spTree>
    <p:extLst>
      <p:ext uri="{BB962C8B-B14F-4D97-AF65-F5344CB8AC3E}">
        <p14:creationId xmlns:p14="http://schemas.microsoft.com/office/powerpoint/2010/main" val="190656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85800" y="1143000"/>
            <a:ext cx="5486400" cy="3086100"/>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1321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Cần</a:t>
            </a:r>
            <a:r>
              <a:rPr lang="en-US" baseline="0" dirty="0"/>
              <a:t> </a:t>
            </a:r>
            <a:r>
              <a:rPr lang="en-US" baseline="0" dirty="0" err="1"/>
              <a:t>cài</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gì</a:t>
            </a:r>
            <a:r>
              <a:rPr lang="en-US" baseline="0" dirty="0"/>
              <a:t> </a:t>
            </a:r>
            <a:r>
              <a:rPr lang="en-US" baseline="0" dirty="0" err="1"/>
              <a:t>để</a:t>
            </a:r>
            <a:r>
              <a:rPr lang="en-US" baseline="0" dirty="0"/>
              <a:t> </a:t>
            </a:r>
            <a:r>
              <a:rPr lang="en-US" baseline="0" dirty="0" err="1"/>
              <a:t>học</a:t>
            </a:r>
            <a:r>
              <a:rPr lang="en-US" baseline="0" dirty="0"/>
              <a:t> Java? - </a:t>
            </a:r>
            <a:r>
              <a:rPr lang="en-US" baseline="0" dirty="0" err="1"/>
              <a:t>cài</a:t>
            </a:r>
            <a:r>
              <a:rPr lang="en-US" baseline="0" dirty="0"/>
              <a:t> JDK (1.8) + Eclipse</a:t>
            </a:r>
            <a:endParaRPr lang="en-US" dirty="0"/>
          </a:p>
          <a:p>
            <a:r>
              <a:rPr lang="vi-VN" b="1" dirty="0"/>
              <a:t>Khi cài đặt JDK, trên thực tế, bạn sẽ cài đặt hai môi trường: JDK</a:t>
            </a:r>
            <a:r>
              <a:rPr lang="en-US" b="1" dirty="0"/>
              <a:t> </a:t>
            </a:r>
            <a:r>
              <a:rPr lang="en-US" b="1" dirty="0" err="1"/>
              <a:t>và</a:t>
            </a:r>
            <a:r>
              <a:rPr lang="en-US" b="1" dirty="0"/>
              <a:t> JRE </a:t>
            </a:r>
          </a:p>
          <a:p>
            <a:r>
              <a:rPr lang="en-US" dirty="0"/>
              <a:t>(</a:t>
            </a:r>
            <a:r>
              <a:rPr lang="en-US" b="0" i="0" dirty="0">
                <a:solidFill>
                  <a:srgbClr val="000000"/>
                </a:solidFill>
                <a:effectLst/>
                <a:latin typeface="OracleSansVF"/>
              </a:rPr>
              <a:t>The JRE allows you to run applications written in the Java programming language. Like the JDK, it contains the Java Virtual Machine (JVM), classes comprising the Java platform API, and supporting files. Unlike the JDK, it does not contain development tools such as compilers and debuggers.)</a:t>
            </a:r>
            <a:endParaRPr lang="en-US" dirty="0"/>
          </a:p>
          <a:p>
            <a:endParaRPr lang="en-US" dirty="0"/>
          </a:p>
          <a:p>
            <a:r>
              <a:rPr lang="en-US" dirty="0"/>
              <a:t>Link download: https://www.java.com/en/download/</a:t>
            </a:r>
          </a:p>
          <a:p>
            <a:endParaRPr lang="en-US" dirty="0"/>
          </a:p>
          <a:p>
            <a:pPr lvl="1"/>
            <a:endParaRPr lang="en-US" dirty="0"/>
          </a:p>
          <a:p>
            <a:pPr lvl="1"/>
            <a:r>
              <a:rPr lang="vi-VN" dirty="0"/>
              <a:t>javac</a:t>
            </a:r>
            <a:r>
              <a:rPr lang="en-US" dirty="0"/>
              <a:t>:</a:t>
            </a:r>
            <a:r>
              <a:rPr lang="vi-VN" dirty="0"/>
              <a:t> Chương trình dịch</a:t>
            </a:r>
            <a:r>
              <a:rPr lang="en-US" dirty="0"/>
              <a:t>,</a:t>
            </a:r>
            <a:r>
              <a:rPr lang="vi-VN" dirty="0"/>
              <a:t> chuyển mã nguồn sang bytecode</a:t>
            </a:r>
          </a:p>
          <a:p>
            <a:pPr lvl="1"/>
            <a:r>
              <a:rPr lang="vi-VN" dirty="0"/>
              <a:t>java</a:t>
            </a:r>
            <a:r>
              <a:rPr lang="en-US" dirty="0"/>
              <a:t>:</a:t>
            </a:r>
            <a:r>
              <a:rPr lang="vi-VN" dirty="0"/>
              <a:t> Bộ</a:t>
            </a:r>
            <a:r>
              <a:rPr lang="en-US" dirty="0"/>
              <a:t> </a:t>
            </a:r>
            <a:r>
              <a:rPr lang="vi-VN" dirty="0"/>
              <a:t>thông dịch</a:t>
            </a:r>
            <a:r>
              <a:rPr lang="en-US" dirty="0"/>
              <a:t>, </a:t>
            </a:r>
            <a:r>
              <a:rPr lang="en-US" dirty="0" err="1"/>
              <a:t>dùng</a:t>
            </a:r>
            <a:r>
              <a:rPr lang="en-US" dirty="0"/>
              <a:t> </a:t>
            </a:r>
            <a:r>
              <a:rPr lang="en-US" dirty="0" err="1"/>
              <a:t>để</a:t>
            </a:r>
            <a:r>
              <a:rPr lang="en-US" dirty="0"/>
              <a:t> t</a:t>
            </a:r>
            <a:r>
              <a:rPr lang="vi-VN" dirty="0"/>
              <a:t>hực thi java application</a:t>
            </a:r>
            <a:r>
              <a:rPr lang="en-US" dirty="0"/>
              <a:t> </a:t>
            </a:r>
          </a:p>
          <a:p>
            <a:pPr lvl="1"/>
            <a:r>
              <a:rPr lang="vi-VN" dirty="0"/>
              <a:t>appletviewer</a:t>
            </a:r>
            <a:r>
              <a:rPr lang="en-US" dirty="0"/>
              <a:t>:</a:t>
            </a:r>
            <a:r>
              <a:rPr lang="vi-VN" dirty="0"/>
              <a:t> Bộ</a:t>
            </a:r>
            <a:r>
              <a:rPr lang="en-US" dirty="0"/>
              <a:t> </a:t>
            </a:r>
            <a:r>
              <a:rPr lang="vi-VN" dirty="0"/>
              <a:t>thông dịch</a:t>
            </a:r>
            <a:r>
              <a:rPr lang="en-US" dirty="0"/>
              <a:t>, t</a:t>
            </a:r>
            <a:r>
              <a:rPr lang="vi-VN" dirty="0"/>
              <a:t>hực thi java applet mà không cần sử</a:t>
            </a:r>
            <a:r>
              <a:rPr lang="en-US" dirty="0"/>
              <a:t> </a:t>
            </a:r>
            <a:r>
              <a:rPr lang="vi-VN" dirty="0"/>
              <a:t>dụng trình duyệt như Nestcape, hay IE, v.v.</a:t>
            </a:r>
          </a:p>
          <a:p>
            <a:pPr lvl="1"/>
            <a:r>
              <a:rPr lang="vi-VN" dirty="0"/>
              <a:t>javadoc</a:t>
            </a:r>
            <a:r>
              <a:rPr lang="en-US" dirty="0"/>
              <a:t>:</a:t>
            </a:r>
            <a:r>
              <a:rPr lang="vi-VN" dirty="0"/>
              <a:t> Bộ</a:t>
            </a:r>
            <a:r>
              <a:rPr lang="en-US" dirty="0"/>
              <a:t> </a:t>
            </a:r>
            <a:r>
              <a:rPr lang="vi-VN" dirty="0"/>
              <a:t>tạo tài liệu dạng HTML từ</a:t>
            </a:r>
            <a:r>
              <a:rPr lang="en-US" dirty="0"/>
              <a:t> </a:t>
            </a:r>
            <a:r>
              <a:rPr lang="vi-VN" dirty="0"/>
              <a:t>mã nguồn và chú</a:t>
            </a:r>
            <a:r>
              <a:rPr lang="en-US" dirty="0"/>
              <a:t> </a:t>
            </a:r>
            <a:r>
              <a:rPr lang="vi-VN" dirty="0"/>
              <a:t>thích</a:t>
            </a:r>
          </a:p>
          <a:p>
            <a:pPr lvl="1"/>
            <a:r>
              <a:rPr lang="vi-VN" dirty="0"/>
              <a:t>javap</a:t>
            </a:r>
            <a:r>
              <a:rPr lang="en-US" dirty="0"/>
              <a:t>:</a:t>
            </a:r>
            <a:r>
              <a:rPr lang="vi-VN" dirty="0"/>
              <a:t> Trình dịch ngược bytecode</a:t>
            </a:r>
            <a:endParaRPr lang="en-US" dirty="0"/>
          </a:p>
        </p:txBody>
      </p:sp>
    </p:spTree>
    <p:extLst>
      <p:ext uri="{BB962C8B-B14F-4D97-AF65-F5344CB8AC3E}">
        <p14:creationId xmlns:p14="http://schemas.microsoft.com/office/powerpoint/2010/main" val="250756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98500" y="692150"/>
            <a:ext cx="5683250" cy="3197225"/>
          </a:xfrm>
          <a:ln/>
        </p:spPr>
      </p:sp>
      <p:sp>
        <p:nvSpPr>
          <p:cNvPr id="78851"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Mở</a:t>
            </a:r>
            <a:r>
              <a:rPr lang="en-US" baseline="0"/>
              <a:t> notepad lên làm vd</a:t>
            </a:r>
            <a:endParaRPr lang="en-US"/>
          </a:p>
          <a:p>
            <a:pPr eaLnBrk="1" hangingPunct="1"/>
            <a:endParaRPr lang="en-US"/>
          </a:p>
          <a:p>
            <a:pPr eaLnBrk="1" hangingPunct="1"/>
            <a:r>
              <a:rPr lang="en-US"/>
              <a:t>GHI NHỚ</a:t>
            </a:r>
            <a:r>
              <a:rPr lang="en-US" baseline="0"/>
              <a:t> CÚ PHÁP LỆNH XUẤT</a:t>
            </a:r>
            <a:endParaRPr lang="en-US"/>
          </a:p>
        </p:txBody>
      </p:sp>
    </p:spTree>
    <p:extLst>
      <p:ext uri="{BB962C8B-B14F-4D97-AF65-F5344CB8AC3E}">
        <p14:creationId xmlns:p14="http://schemas.microsoft.com/office/powerpoint/2010/main" val="257102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98500" y="692150"/>
            <a:ext cx="5683250" cy="3197225"/>
          </a:xfrm>
          <a:ln/>
        </p:spPr>
      </p:sp>
      <p:sp>
        <p:nvSpPr>
          <p:cNvPr id="78851"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DEMO</a:t>
            </a:r>
            <a:r>
              <a:rPr lang="en-US" baseline="0" dirty="0"/>
              <a:t> TRƯỚC RỒI QUAY LẠI LT.</a:t>
            </a:r>
          </a:p>
          <a:p>
            <a:r>
              <a:rPr lang="en-US" baseline="0" dirty="0"/>
              <a:t>DEMO ĐẦU TIÊN LÀ LỆNH XUẤT…</a:t>
            </a:r>
            <a:endParaRPr lang="en-US" dirty="0"/>
          </a:p>
        </p:txBody>
      </p:sp>
    </p:spTree>
    <p:extLst>
      <p:ext uri="{BB962C8B-B14F-4D97-AF65-F5344CB8AC3E}">
        <p14:creationId xmlns:p14="http://schemas.microsoft.com/office/powerpoint/2010/main" val="251179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28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371445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2571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14654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655389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2"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3"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1" y="1352179"/>
            <a:ext cx="328611"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765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3"/>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6"/>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2"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55377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3"/>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3587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2"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1"/>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673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651899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236005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8"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1" y="273053"/>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8" y="2438403"/>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5280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2"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3"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1" y="1352179"/>
            <a:ext cx="328611"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1258550" y="6267451"/>
            <a:ext cx="881789" cy="454028"/>
          </a:xfrm>
        </p:spPr>
        <p:txBody>
          <a:bodyPr/>
          <a:lstStyle>
            <a:lvl1pPr algn="r">
              <a:defRPr sz="16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939769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6"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6"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239436"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02172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3069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305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3"/>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6"/>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2"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8642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3"/>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22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2"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1"/>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67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3434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5217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8"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1" y="273053"/>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8" y="2438403"/>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5076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6"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6"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239436"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85425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3"/>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5" name="Footer Placeholder 4"/>
          <p:cNvSpPr>
            <a:spLocks noGrp="1"/>
          </p:cNvSpPr>
          <p:nvPr>
            <p:ph type="ftr" sz="quarter" idx="3"/>
          </p:nvPr>
        </p:nvSpPr>
        <p:spPr>
          <a:xfrm>
            <a:off x="878887" y="6356353"/>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11391039" y="6356353"/>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11277015"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7"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90313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3"/>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5" name="Footer Placeholder 4"/>
          <p:cNvSpPr>
            <a:spLocks noGrp="1"/>
          </p:cNvSpPr>
          <p:nvPr>
            <p:ph type="ftr" sz="quarter" idx="3"/>
          </p:nvPr>
        </p:nvSpPr>
        <p:spPr>
          <a:xfrm>
            <a:off x="878887" y="6356353"/>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11391039" y="6356353"/>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11277015"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7"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645173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3" y="1897038"/>
            <a:ext cx="10363200" cy="2568296"/>
          </a:xfrm>
        </p:spPr>
        <p:txBody>
          <a:bodyPr/>
          <a:lstStyle/>
          <a:p>
            <a:pPr>
              <a:lnSpc>
                <a:spcPct val="150000"/>
              </a:lnSpc>
            </a:pPr>
            <a:r>
              <a:rPr lang="en-US" sz="6000">
                <a:effectLst>
                  <a:outerShdw blurRad="38100" dist="38100" dir="2700000" algn="tl">
                    <a:srgbClr val="000000">
                      <a:alpha val="43137"/>
                    </a:srgbClr>
                  </a:outerShdw>
                </a:effectLst>
              </a:rPr>
              <a:t>Chương </a:t>
            </a:r>
            <a:r>
              <a:rPr lang="en-US" sz="6000" b="1">
                <a:effectLst>
                  <a:outerShdw blurRad="38100" dist="38100" dir="2700000" algn="tl">
                    <a:srgbClr val="000000">
                      <a:alpha val="43137"/>
                    </a:srgbClr>
                  </a:outerShdw>
                </a:effectLst>
              </a:rPr>
              <a:t>2</a:t>
            </a:r>
            <a:br>
              <a:rPr lang="en-US" sz="6000" b="1">
                <a:effectLst>
                  <a:outerShdw blurRad="38100" dist="38100" dir="2700000" algn="tl">
                    <a:srgbClr val="000000">
                      <a:alpha val="43137"/>
                    </a:srgbClr>
                  </a:outerShdw>
                </a:effectLst>
              </a:rPr>
            </a:br>
            <a:r>
              <a:rPr lang="en-US" sz="6000" b="1">
                <a:effectLst>
                  <a:outerShdw blurRad="38100" dist="38100" dir="2700000" algn="tl">
                    <a:srgbClr val="000000">
                      <a:alpha val="43137"/>
                    </a:srgbClr>
                  </a:outerShdw>
                </a:effectLst>
              </a:rPr>
              <a:t>JAVA CĂN BẢN</a:t>
            </a:r>
            <a:endParaRPr lang="en-US" sz="6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864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 </a:t>
            </a:r>
          </a:p>
        </p:txBody>
      </p:sp>
      <p:sp>
        <p:nvSpPr>
          <p:cNvPr id="3" name="Content Placeholder 2"/>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p>
          <a:p>
            <a:r>
              <a:rPr lang="en-US" dirty="0" err="1"/>
              <a:t>Biến</a:t>
            </a:r>
            <a:r>
              <a:rPr lang="en-US" dirty="0"/>
              <a:t>, </a:t>
            </a:r>
            <a:r>
              <a:rPr lang="en-US" dirty="0" err="1"/>
              <a:t>hằng</a:t>
            </a:r>
            <a:endParaRPr lang="en-US" dirty="0"/>
          </a:p>
          <a:p>
            <a:r>
              <a:rPr lang="en-US" dirty="0" err="1"/>
              <a:t>Toán</a:t>
            </a:r>
            <a:r>
              <a:rPr lang="en-US" dirty="0"/>
              <a:t> </a:t>
            </a:r>
            <a:r>
              <a:rPr lang="en-US" dirty="0" err="1"/>
              <a:t>tử</a:t>
            </a:r>
            <a:r>
              <a:rPr lang="en-US" dirty="0"/>
              <a:t>, </a:t>
            </a:r>
            <a:r>
              <a:rPr lang="en-US" dirty="0" err="1"/>
              <a:t>biểu</a:t>
            </a:r>
            <a:r>
              <a:rPr lang="en-US" dirty="0"/>
              <a:t> </a:t>
            </a:r>
            <a:r>
              <a:rPr lang="en-US" dirty="0" err="1"/>
              <a:t>thức</a:t>
            </a:r>
            <a:endParaRPr lang="en-US" dirty="0"/>
          </a:p>
          <a:p>
            <a:r>
              <a:rPr lang="en-US" dirty="0" err="1"/>
              <a:t>Các</a:t>
            </a:r>
            <a:r>
              <a:rPr lang="en-US" dirty="0"/>
              <a:t> </a:t>
            </a:r>
            <a:r>
              <a:rPr lang="en-US" dirty="0" err="1"/>
              <a:t>cấu</a:t>
            </a:r>
            <a:r>
              <a:rPr lang="en-US" dirty="0"/>
              <a:t> </a:t>
            </a:r>
            <a:r>
              <a:rPr lang="en-US" dirty="0" err="1"/>
              <a:t>trúc</a:t>
            </a:r>
            <a:r>
              <a:rPr lang="en-US" dirty="0"/>
              <a:t> </a:t>
            </a:r>
            <a:r>
              <a:rPr lang="en-US" dirty="0" err="1"/>
              <a:t>lệnh</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dirty="0" err="1"/>
              <a:t>lặp</a:t>
            </a:r>
            <a:r>
              <a:rPr lang="en-US" dirty="0"/>
              <a:t>)</a:t>
            </a:r>
          </a:p>
          <a:p>
            <a:r>
              <a:rPr lang="en-US" dirty="0" err="1"/>
              <a:t>Viết</a:t>
            </a:r>
            <a:r>
              <a:rPr lang="en-US" dirty="0"/>
              <a:t> </a:t>
            </a:r>
            <a:r>
              <a:rPr lang="en-US" dirty="0" err="1"/>
              <a:t>phương</a:t>
            </a:r>
            <a:r>
              <a:rPr lang="en-US" dirty="0"/>
              <a:t> </a:t>
            </a:r>
            <a:r>
              <a:rPr lang="en-US" dirty="0" err="1"/>
              <a:t>thức</a:t>
            </a:r>
            <a:r>
              <a:rPr lang="en-US" dirty="0"/>
              <a:t> </a:t>
            </a:r>
            <a:r>
              <a:rPr lang="en-US" dirty="0" err="1"/>
              <a:t>trong</a:t>
            </a:r>
            <a:r>
              <a:rPr lang="en-US" dirty="0"/>
              <a:t> Java</a:t>
            </a:r>
          </a:p>
          <a:p>
            <a:r>
              <a:rPr lang="en-US" dirty="0" err="1"/>
              <a:t>Mảng</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10</a:t>
            </a:fld>
            <a:endParaRPr lang="en-US">
              <a:solidFill>
                <a:prstClr val="black">
                  <a:lumMod val="65000"/>
                  <a:lumOff val="35000"/>
                </a:prstClr>
              </a:solidFill>
            </a:endParaRPr>
          </a:p>
        </p:txBody>
      </p:sp>
    </p:spTree>
    <p:extLst>
      <p:ext uri="{BB962C8B-B14F-4D97-AF65-F5344CB8AC3E}">
        <p14:creationId xmlns:p14="http://schemas.microsoft.com/office/powerpoint/2010/main" val="288472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 </a:t>
            </a:r>
            <a:br>
              <a:rPr lang="en-US"/>
            </a:br>
            <a:r>
              <a:rPr lang="en-US"/>
              <a:t>Kiểu dữ liệu</a:t>
            </a:r>
          </a:p>
        </p:txBody>
      </p:sp>
      <p:sp>
        <p:nvSpPr>
          <p:cNvPr id="3" name="Content Placeholder 2"/>
          <p:cNvSpPr>
            <a:spLocks noGrp="1"/>
          </p:cNvSpPr>
          <p:nvPr>
            <p:ph idx="1"/>
          </p:nvPr>
        </p:nvSpPr>
        <p:spPr/>
        <p:txBody>
          <a:bodyPr/>
          <a:lstStyle/>
          <a:p>
            <a:r>
              <a:rPr lang="en-US"/>
              <a:t>Có hai kiểu dữ liệu:</a:t>
            </a:r>
          </a:p>
          <a:p>
            <a:pPr lvl="1"/>
            <a:r>
              <a:rPr lang="en-US"/>
              <a:t>Kiểu dữ liệu cơ sở (Primitive data type)</a:t>
            </a:r>
          </a:p>
          <a:p>
            <a:pPr lvl="1"/>
            <a:r>
              <a:rPr lang="en-US"/>
              <a:t>Kiểu dữ liệu tham chiếu - dẫn xuất (Reference data type)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421654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2.3. Tổng quan lập trình Java</a:t>
            </a:r>
            <a:br>
              <a:rPr lang="en-US"/>
            </a:br>
            <a:r>
              <a:rPr lang="en-US"/>
              <a:t>Kiểu dữ liệu cơ sở</a:t>
            </a:r>
          </a:p>
        </p:txBody>
      </p:sp>
      <p:sp>
        <p:nvSpPr>
          <p:cNvPr id="46083" name="Content Placeholder 39"/>
          <p:cNvSpPr>
            <a:spLocks noGrp="1"/>
          </p:cNvSpPr>
          <p:nvPr>
            <p:ph idx="1"/>
          </p:nvPr>
        </p:nvSpPr>
        <p:spPr/>
        <p:txBody>
          <a:bodyPr/>
          <a:lstStyle/>
          <a:p>
            <a:r>
              <a:rPr lang="en-US"/>
              <a:t>Có 8 kiểu dữ liệu cơ sở:</a:t>
            </a:r>
          </a:p>
        </p:txBody>
      </p:sp>
      <p:grpSp>
        <p:nvGrpSpPr>
          <p:cNvPr id="46084" name="Group 4"/>
          <p:cNvGrpSpPr>
            <a:grpSpLocks/>
          </p:cNvGrpSpPr>
          <p:nvPr/>
        </p:nvGrpSpPr>
        <p:grpSpPr bwMode="auto">
          <a:xfrm>
            <a:off x="1078691" y="2081715"/>
            <a:ext cx="10566400" cy="4648200"/>
            <a:chOff x="1080" y="7211"/>
            <a:chExt cx="5900" cy="2918"/>
          </a:xfrm>
          <a:solidFill>
            <a:schemeClr val="accent1">
              <a:lumMod val="60000"/>
              <a:lumOff val="40000"/>
            </a:schemeClr>
          </a:solidFill>
        </p:grpSpPr>
        <p:sp>
          <p:nvSpPr>
            <p:cNvPr id="46086" name="Text Box 5"/>
            <p:cNvSpPr txBox="1">
              <a:spLocks noChangeArrowheads="1"/>
            </p:cNvSpPr>
            <p:nvPr/>
          </p:nvSpPr>
          <p:spPr bwMode="auto">
            <a:xfrm>
              <a:off x="3125" y="7211"/>
              <a:ext cx="1110" cy="300"/>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cơ sở</a:t>
              </a:r>
              <a:endParaRPr lang="en-US" sz="2800">
                <a:latin typeface="Arial" pitchFamily="34" charset="0"/>
                <a:cs typeface="Arial" pitchFamily="34" charset="0"/>
              </a:endParaRPr>
            </a:p>
          </p:txBody>
        </p:sp>
        <p:sp>
          <p:nvSpPr>
            <p:cNvPr id="46087" name="Line 6"/>
            <p:cNvSpPr>
              <a:spLocks noChangeShapeType="1"/>
            </p:cNvSpPr>
            <p:nvPr/>
          </p:nvSpPr>
          <p:spPr bwMode="auto">
            <a:xfrm>
              <a:off x="1685" y="7690"/>
              <a:ext cx="3780" cy="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88" name="Line 7"/>
            <p:cNvSpPr>
              <a:spLocks noChangeShapeType="1"/>
            </p:cNvSpPr>
            <p:nvPr/>
          </p:nvSpPr>
          <p:spPr bwMode="auto">
            <a:xfrm>
              <a:off x="3665" y="7530"/>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89" name="Line 8"/>
            <p:cNvSpPr>
              <a:spLocks noChangeShapeType="1"/>
            </p:cNvSpPr>
            <p:nvPr/>
          </p:nvSpPr>
          <p:spPr bwMode="auto">
            <a:xfrm>
              <a:off x="1685" y="7711"/>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90" name="Line 9"/>
            <p:cNvSpPr>
              <a:spLocks noChangeShapeType="1"/>
            </p:cNvSpPr>
            <p:nvPr/>
          </p:nvSpPr>
          <p:spPr bwMode="auto">
            <a:xfrm>
              <a:off x="2945" y="7711"/>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91" name="Line 10"/>
            <p:cNvSpPr>
              <a:spLocks noChangeShapeType="1"/>
            </p:cNvSpPr>
            <p:nvPr/>
          </p:nvSpPr>
          <p:spPr bwMode="auto">
            <a:xfrm>
              <a:off x="5464" y="7711"/>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92" name="Text Box 11"/>
            <p:cNvSpPr txBox="1">
              <a:spLocks noChangeArrowheads="1"/>
            </p:cNvSpPr>
            <p:nvPr/>
          </p:nvSpPr>
          <p:spPr bwMode="auto">
            <a:xfrm>
              <a:off x="1080" y="7930"/>
              <a:ext cx="1265" cy="280"/>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luận lý</a:t>
              </a:r>
              <a:endParaRPr lang="en-US" sz="2800">
                <a:latin typeface="Arial" pitchFamily="34" charset="0"/>
                <a:cs typeface="Arial" pitchFamily="34" charset="0"/>
              </a:endParaRPr>
            </a:p>
          </p:txBody>
        </p:sp>
        <p:sp>
          <p:nvSpPr>
            <p:cNvPr id="46093" name="Text Box 12"/>
            <p:cNvSpPr txBox="1">
              <a:spLocks noChangeArrowheads="1"/>
            </p:cNvSpPr>
            <p:nvPr/>
          </p:nvSpPr>
          <p:spPr bwMode="auto">
            <a:xfrm>
              <a:off x="1145" y="8770"/>
              <a:ext cx="901" cy="27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boolean</a:t>
              </a:r>
              <a:endParaRPr lang="en-US" sz="2800">
                <a:latin typeface="Arial" pitchFamily="34" charset="0"/>
                <a:cs typeface="Arial" pitchFamily="34" charset="0"/>
              </a:endParaRPr>
            </a:p>
          </p:txBody>
        </p:sp>
        <p:sp>
          <p:nvSpPr>
            <p:cNvPr id="46094" name="Line 13"/>
            <p:cNvSpPr>
              <a:spLocks noChangeShapeType="1"/>
            </p:cNvSpPr>
            <p:nvPr/>
          </p:nvSpPr>
          <p:spPr bwMode="auto">
            <a:xfrm>
              <a:off x="1672" y="8212"/>
              <a:ext cx="13" cy="558"/>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095" name="Text Box 14"/>
            <p:cNvSpPr txBox="1">
              <a:spLocks noChangeArrowheads="1"/>
            </p:cNvSpPr>
            <p:nvPr/>
          </p:nvSpPr>
          <p:spPr bwMode="auto">
            <a:xfrm>
              <a:off x="5104" y="7930"/>
              <a:ext cx="838" cy="264"/>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số</a:t>
              </a:r>
              <a:endParaRPr lang="en-US" sz="2800">
                <a:latin typeface="Arial" pitchFamily="34" charset="0"/>
                <a:cs typeface="Arial" pitchFamily="34" charset="0"/>
              </a:endParaRPr>
            </a:p>
          </p:txBody>
        </p:sp>
        <p:sp>
          <p:nvSpPr>
            <p:cNvPr id="46096" name="Text Box 15"/>
            <p:cNvSpPr txBox="1">
              <a:spLocks noChangeArrowheads="1"/>
            </p:cNvSpPr>
            <p:nvPr/>
          </p:nvSpPr>
          <p:spPr bwMode="auto">
            <a:xfrm>
              <a:off x="3961" y="8590"/>
              <a:ext cx="1260" cy="271"/>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nguyên</a:t>
              </a:r>
              <a:endParaRPr lang="en-US" sz="2800">
                <a:latin typeface="Arial" pitchFamily="34" charset="0"/>
                <a:cs typeface="Arial" pitchFamily="34" charset="0"/>
              </a:endParaRPr>
            </a:p>
          </p:txBody>
        </p:sp>
        <p:sp>
          <p:nvSpPr>
            <p:cNvPr id="46097" name="Text Box 16"/>
            <p:cNvSpPr txBox="1">
              <a:spLocks noChangeArrowheads="1"/>
            </p:cNvSpPr>
            <p:nvPr/>
          </p:nvSpPr>
          <p:spPr bwMode="auto">
            <a:xfrm>
              <a:off x="5618" y="8590"/>
              <a:ext cx="1213" cy="295"/>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thực</a:t>
              </a:r>
              <a:endParaRPr lang="en-US" sz="2800">
                <a:latin typeface="Arial" pitchFamily="34" charset="0"/>
                <a:cs typeface="Arial" pitchFamily="34" charset="0"/>
              </a:endParaRPr>
            </a:p>
          </p:txBody>
        </p:sp>
        <p:sp>
          <p:nvSpPr>
            <p:cNvPr id="46098" name="Text Box 17"/>
            <p:cNvSpPr txBox="1">
              <a:spLocks noChangeArrowheads="1"/>
            </p:cNvSpPr>
            <p:nvPr/>
          </p:nvSpPr>
          <p:spPr bwMode="auto">
            <a:xfrm>
              <a:off x="2418" y="7922"/>
              <a:ext cx="1131" cy="289"/>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ký tự</a:t>
              </a:r>
              <a:endParaRPr lang="en-US" sz="2800">
                <a:latin typeface="Arial" pitchFamily="34" charset="0"/>
                <a:cs typeface="Arial" pitchFamily="34" charset="0"/>
              </a:endParaRPr>
            </a:p>
          </p:txBody>
        </p:sp>
        <p:sp>
          <p:nvSpPr>
            <p:cNvPr id="46099" name="Line 18"/>
            <p:cNvSpPr>
              <a:spLocks noChangeShapeType="1"/>
            </p:cNvSpPr>
            <p:nvPr/>
          </p:nvSpPr>
          <p:spPr bwMode="auto">
            <a:xfrm>
              <a:off x="5464" y="8230"/>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00" name="Line 19"/>
            <p:cNvSpPr>
              <a:spLocks noChangeShapeType="1"/>
            </p:cNvSpPr>
            <p:nvPr/>
          </p:nvSpPr>
          <p:spPr bwMode="auto">
            <a:xfrm>
              <a:off x="4564" y="8410"/>
              <a:ext cx="1620" cy="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01" name="Line 20"/>
            <p:cNvSpPr>
              <a:spLocks noChangeShapeType="1"/>
            </p:cNvSpPr>
            <p:nvPr/>
          </p:nvSpPr>
          <p:spPr bwMode="auto">
            <a:xfrm>
              <a:off x="4564" y="8410"/>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02" name="Line 21"/>
            <p:cNvSpPr>
              <a:spLocks noChangeShapeType="1"/>
            </p:cNvSpPr>
            <p:nvPr/>
          </p:nvSpPr>
          <p:spPr bwMode="auto">
            <a:xfrm>
              <a:off x="6184" y="8410"/>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03" name="Text Box 22"/>
            <p:cNvSpPr txBox="1">
              <a:spLocks noChangeArrowheads="1"/>
            </p:cNvSpPr>
            <p:nvPr/>
          </p:nvSpPr>
          <p:spPr bwMode="auto">
            <a:xfrm>
              <a:off x="2405" y="8770"/>
              <a:ext cx="901" cy="27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char</a:t>
              </a:r>
              <a:endParaRPr lang="en-US" sz="2800">
                <a:latin typeface="Arial" pitchFamily="34" charset="0"/>
                <a:cs typeface="Arial" pitchFamily="34" charset="0"/>
              </a:endParaRPr>
            </a:p>
          </p:txBody>
        </p:sp>
        <p:sp>
          <p:nvSpPr>
            <p:cNvPr id="46104" name="Line 23"/>
            <p:cNvSpPr>
              <a:spLocks noChangeShapeType="1"/>
            </p:cNvSpPr>
            <p:nvPr/>
          </p:nvSpPr>
          <p:spPr bwMode="auto">
            <a:xfrm>
              <a:off x="2945" y="8230"/>
              <a:ext cx="0" cy="54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05" name="Text Box 24"/>
            <p:cNvSpPr txBox="1">
              <a:spLocks noChangeArrowheads="1"/>
            </p:cNvSpPr>
            <p:nvPr/>
          </p:nvSpPr>
          <p:spPr bwMode="auto">
            <a:xfrm>
              <a:off x="2585" y="9850"/>
              <a:ext cx="548" cy="26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byte</a:t>
              </a:r>
              <a:endParaRPr lang="en-US" sz="2800">
                <a:latin typeface="Arial" pitchFamily="34" charset="0"/>
                <a:cs typeface="Arial" pitchFamily="34" charset="0"/>
              </a:endParaRPr>
            </a:p>
          </p:txBody>
        </p:sp>
        <p:sp>
          <p:nvSpPr>
            <p:cNvPr id="46106" name="Text Box 25"/>
            <p:cNvSpPr txBox="1">
              <a:spLocks noChangeArrowheads="1"/>
            </p:cNvSpPr>
            <p:nvPr/>
          </p:nvSpPr>
          <p:spPr bwMode="auto">
            <a:xfrm>
              <a:off x="3305" y="9850"/>
              <a:ext cx="531" cy="266"/>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short</a:t>
              </a:r>
              <a:endParaRPr lang="en-US" sz="2800">
                <a:latin typeface="Arial" pitchFamily="34" charset="0"/>
                <a:cs typeface="Arial" pitchFamily="34" charset="0"/>
              </a:endParaRPr>
            </a:p>
          </p:txBody>
        </p:sp>
        <p:sp>
          <p:nvSpPr>
            <p:cNvPr id="46107" name="Text Box 26"/>
            <p:cNvSpPr txBox="1">
              <a:spLocks noChangeArrowheads="1"/>
            </p:cNvSpPr>
            <p:nvPr/>
          </p:nvSpPr>
          <p:spPr bwMode="auto">
            <a:xfrm>
              <a:off x="4025" y="9850"/>
              <a:ext cx="478" cy="266"/>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int</a:t>
              </a:r>
              <a:endParaRPr lang="en-US" sz="2800">
                <a:latin typeface="Arial" pitchFamily="34" charset="0"/>
                <a:cs typeface="Arial" pitchFamily="34" charset="0"/>
              </a:endParaRPr>
            </a:p>
          </p:txBody>
        </p:sp>
        <p:sp>
          <p:nvSpPr>
            <p:cNvPr id="46108" name="Text Box 27"/>
            <p:cNvSpPr txBox="1">
              <a:spLocks noChangeArrowheads="1"/>
            </p:cNvSpPr>
            <p:nvPr/>
          </p:nvSpPr>
          <p:spPr bwMode="auto">
            <a:xfrm>
              <a:off x="4658" y="9837"/>
              <a:ext cx="523" cy="27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long</a:t>
              </a:r>
              <a:endParaRPr lang="en-US" sz="2800">
                <a:latin typeface="Arial" pitchFamily="34" charset="0"/>
                <a:cs typeface="Arial" pitchFamily="34" charset="0"/>
              </a:endParaRPr>
            </a:p>
          </p:txBody>
        </p:sp>
        <p:sp>
          <p:nvSpPr>
            <p:cNvPr id="46109" name="Line 28"/>
            <p:cNvSpPr>
              <a:spLocks noChangeShapeType="1"/>
            </p:cNvSpPr>
            <p:nvPr/>
          </p:nvSpPr>
          <p:spPr bwMode="auto">
            <a:xfrm>
              <a:off x="4552" y="8848"/>
              <a:ext cx="0" cy="72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0" name="Line 29"/>
            <p:cNvSpPr>
              <a:spLocks noChangeShapeType="1"/>
            </p:cNvSpPr>
            <p:nvPr/>
          </p:nvSpPr>
          <p:spPr bwMode="auto">
            <a:xfrm>
              <a:off x="2765" y="9592"/>
              <a:ext cx="2160" cy="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1" name="Line 30"/>
            <p:cNvSpPr>
              <a:spLocks noChangeShapeType="1"/>
            </p:cNvSpPr>
            <p:nvPr/>
          </p:nvSpPr>
          <p:spPr bwMode="auto">
            <a:xfrm>
              <a:off x="2772" y="9605"/>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2" name="Line 31"/>
            <p:cNvSpPr>
              <a:spLocks noChangeShapeType="1"/>
            </p:cNvSpPr>
            <p:nvPr/>
          </p:nvSpPr>
          <p:spPr bwMode="auto">
            <a:xfrm>
              <a:off x="3561" y="9605"/>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3" name="Line 32"/>
            <p:cNvSpPr>
              <a:spLocks noChangeShapeType="1"/>
            </p:cNvSpPr>
            <p:nvPr/>
          </p:nvSpPr>
          <p:spPr bwMode="auto">
            <a:xfrm>
              <a:off x="4307" y="9618"/>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4" name="Line 33"/>
            <p:cNvSpPr>
              <a:spLocks noChangeShapeType="1"/>
            </p:cNvSpPr>
            <p:nvPr/>
          </p:nvSpPr>
          <p:spPr bwMode="auto">
            <a:xfrm>
              <a:off x="4936" y="9618"/>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5" name="Line 34"/>
            <p:cNvSpPr>
              <a:spLocks noChangeShapeType="1"/>
            </p:cNvSpPr>
            <p:nvPr/>
          </p:nvSpPr>
          <p:spPr bwMode="auto">
            <a:xfrm>
              <a:off x="6186" y="8885"/>
              <a:ext cx="0" cy="72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6" name="Line 35"/>
            <p:cNvSpPr>
              <a:spLocks noChangeShapeType="1"/>
            </p:cNvSpPr>
            <p:nvPr/>
          </p:nvSpPr>
          <p:spPr bwMode="auto">
            <a:xfrm>
              <a:off x="5825" y="9592"/>
              <a:ext cx="900" cy="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17" name="Text Box 36"/>
            <p:cNvSpPr txBox="1">
              <a:spLocks noChangeArrowheads="1"/>
            </p:cNvSpPr>
            <p:nvPr/>
          </p:nvSpPr>
          <p:spPr bwMode="auto">
            <a:xfrm>
              <a:off x="5444" y="9863"/>
              <a:ext cx="701" cy="24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float</a:t>
              </a:r>
              <a:endParaRPr lang="en-US" sz="2800">
                <a:latin typeface="Arial" pitchFamily="34" charset="0"/>
                <a:cs typeface="Arial" pitchFamily="34" charset="0"/>
              </a:endParaRPr>
            </a:p>
          </p:txBody>
        </p:sp>
        <p:sp>
          <p:nvSpPr>
            <p:cNvPr id="46118" name="Text Box 37"/>
            <p:cNvSpPr txBox="1">
              <a:spLocks noChangeArrowheads="1"/>
            </p:cNvSpPr>
            <p:nvPr/>
          </p:nvSpPr>
          <p:spPr bwMode="auto">
            <a:xfrm>
              <a:off x="6300" y="9850"/>
              <a:ext cx="680" cy="27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double</a:t>
              </a:r>
              <a:endParaRPr lang="en-US" sz="2800">
                <a:latin typeface="Arial" pitchFamily="34" charset="0"/>
                <a:cs typeface="Arial" pitchFamily="34" charset="0"/>
              </a:endParaRPr>
            </a:p>
          </p:txBody>
        </p:sp>
        <p:sp>
          <p:nvSpPr>
            <p:cNvPr id="46119" name="Line 38"/>
            <p:cNvSpPr>
              <a:spLocks noChangeShapeType="1"/>
            </p:cNvSpPr>
            <p:nvPr/>
          </p:nvSpPr>
          <p:spPr bwMode="auto">
            <a:xfrm>
              <a:off x="5832" y="9605"/>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sp>
          <p:nvSpPr>
            <p:cNvPr id="46120" name="Line 39"/>
            <p:cNvSpPr>
              <a:spLocks noChangeShapeType="1"/>
            </p:cNvSpPr>
            <p:nvPr/>
          </p:nvSpPr>
          <p:spPr bwMode="auto">
            <a:xfrm>
              <a:off x="6721" y="9592"/>
              <a:ext cx="0" cy="180"/>
            </a:xfrm>
            <a:prstGeom prst="line">
              <a:avLst/>
            </a:prstGeom>
            <a:grpFill/>
            <a:ln w="9525">
              <a:solidFill>
                <a:schemeClr val="tx1"/>
              </a:solidFill>
              <a:round/>
              <a:headEnd/>
              <a:tailEnd/>
            </a:ln>
          </p:spPr>
          <p:txBody>
            <a:bodyPr/>
            <a:lstStyle/>
            <a:p>
              <a:endParaRPr lang="en-US" sz="2800">
                <a:latin typeface="Arial" pitchFamily="34" charset="0"/>
                <a:cs typeface="Arial" pitchFamily="34" charset="0"/>
              </a:endParaRPr>
            </a:p>
          </p:txBody>
        </p:sp>
      </p:gr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12</a:t>
            </a:fld>
            <a:endParaRPr lang="en-US">
              <a:solidFill>
                <a:prstClr val="black">
                  <a:lumMod val="65000"/>
                  <a:lumOff val="35000"/>
                </a:prstClr>
              </a:solidFill>
            </a:endParaRPr>
          </a:p>
        </p:txBody>
      </p:sp>
    </p:spTree>
    <p:extLst>
      <p:ext uri="{BB962C8B-B14F-4D97-AF65-F5344CB8AC3E}">
        <p14:creationId xmlns:p14="http://schemas.microsoft.com/office/powerpoint/2010/main" val="24240128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defRPr/>
            </a:pPr>
            <a:r>
              <a:rPr lang="en-US"/>
              <a:t>2.3. Tổng quan lập trình Java</a:t>
            </a:r>
            <a:br>
              <a:rPr lang="en-US"/>
            </a:br>
            <a:r>
              <a:rPr lang="en-US"/>
              <a:t>Kiểu dữ liệu cơ sở</a:t>
            </a:r>
            <a:endParaRPr lang="en-US" b="0"/>
          </a:p>
        </p:txBody>
      </p:sp>
      <p:sp>
        <p:nvSpPr>
          <p:cNvPr id="47107" name="Rectangle 57"/>
          <p:cNvSpPr>
            <a:spLocks noGrp="1" noChangeArrowheads="1"/>
          </p:cNvSpPr>
          <p:nvPr>
            <p:ph type="body" idx="1"/>
          </p:nvPr>
        </p:nvSpPr>
        <p:spPr/>
        <p:txBody>
          <a:bodyPr/>
          <a:lstStyle/>
          <a:p>
            <a:r>
              <a:rPr lang="en-US"/>
              <a:t>Bảng giá trị của các kiểu cơ sở</a:t>
            </a:r>
          </a:p>
        </p:txBody>
      </p:sp>
      <p:graphicFrame>
        <p:nvGraphicFramePr>
          <p:cNvPr id="301112" name="Group 56"/>
          <p:cNvGraphicFramePr>
            <a:graphicFrameLocks noGrp="1"/>
          </p:cNvGraphicFramePr>
          <p:nvPr>
            <p:ph idx="4294967295"/>
            <p:extLst>
              <p:ext uri="{D42A27DB-BD31-4B8C-83A1-F6EECF244321}">
                <p14:modId xmlns:p14="http://schemas.microsoft.com/office/powerpoint/2010/main" val="3936217059"/>
              </p:ext>
            </p:extLst>
          </p:nvPr>
        </p:nvGraphicFramePr>
        <p:xfrm>
          <a:off x="672291" y="2428673"/>
          <a:ext cx="11273278" cy="4152900"/>
        </p:xfrm>
        <a:graphic>
          <a:graphicData uri="http://schemas.openxmlformats.org/drawingml/2006/table">
            <a:tbl>
              <a:tblPr/>
              <a:tblGrid>
                <a:gridCol w="1413360">
                  <a:extLst>
                    <a:ext uri="{9D8B030D-6E8A-4147-A177-3AD203B41FA5}">
                      <a16:colId xmlns:a16="http://schemas.microsoft.com/office/drawing/2014/main" val="20000"/>
                    </a:ext>
                  </a:extLst>
                </a:gridCol>
                <a:gridCol w="988784">
                  <a:extLst>
                    <a:ext uri="{9D8B030D-6E8A-4147-A177-3AD203B41FA5}">
                      <a16:colId xmlns:a16="http://schemas.microsoft.com/office/drawing/2014/main" val="20001"/>
                    </a:ext>
                  </a:extLst>
                </a:gridCol>
                <a:gridCol w="4143491">
                  <a:extLst>
                    <a:ext uri="{9D8B030D-6E8A-4147-A177-3AD203B41FA5}">
                      <a16:colId xmlns:a16="http://schemas.microsoft.com/office/drawing/2014/main" val="20002"/>
                    </a:ext>
                  </a:extLst>
                </a:gridCol>
                <a:gridCol w="4727643">
                  <a:extLst>
                    <a:ext uri="{9D8B030D-6E8A-4147-A177-3AD203B41FA5}">
                      <a16:colId xmlns:a16="http://schemas.microsoft.com/office/drawing/2014/main" val="20003"/>
                    </a:ext>
                  </a:extLst>
                </a:gridCol>
              </a:tblGrid>
              <a:tr h="338138">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Type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Bits</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Lowest Value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Highest Value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boolean</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(n/a)</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Courier New" pitchFamily="49" charset="0"/>
                        </a:rPr>
                        <a:t>false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Courier New" pitchFamily="49" charset="0"/>
                        </a:rPr>
                        <a:t>true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char</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16</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'\u0000' [0]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'\uffff' [2</a:t>
                      </a:r>
                      <a:r>
                        <a:rPr kumimoji="1" lang="en-US" sz="2200" b="0" i="0" u="none" strike="noStrike" cap="none" normalizeH="0" baseline="30000">
                          <a:ln>
                            <a:noFill/>
                          </a:ln>
                          <a:solidFill>
                            <a:schemeClr val="tx1"/>
                          </a:solidFill>
                          <a:effectLst/>
                          <a:latin typeface="+mj-lt"/>
                          <a:ea typeface="Times New Roman" pitchFamily="18" charset="0"/>
                          <a:cs typeface="Arial" charset="0"/>
                        </a:rPr>
                        <a:t>16</a:t>
                      </a:r>
                      <a:r>
                        <a:rPr kumimoji="1" lang="en-US" sz="2200" b="0" i="0" u="none" strike="noStrike" cap="none" normalizeH="0" baseline="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byte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8</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-128 [-2</a:t>
                      </a:r>
                      <a:r>
                        <a:rPr kumimoji="1" lang="en-US" sz="2200" b="0" i="0" u="none" strike="noStrike" cap="none" normalizeH="0" baseline="30000">
                          <a:ln>
                            <a:noFill/>
                          </a:ln>
                          <a:solidFill>
                            <a:schemeClr val="tx1"/>
                          </a:solidFill>
                          <a:effectLst/>
                          <a:latin typeface="+mj-lt"/>
                          <a:ea typeface="Times New Roman" pitchFamily="18" charset="0"/>
                          <a:cs typeface="Arial" charset="0"/>
                        </a:rPr>
                        <a:t>7</a:t>
                      </a:r>
                      <a:r>
                        <a:rPr kumimoji="1" lang="en-US" sz="2200" b="0" i="0" u="none" strike="noStrike" cap="none" normalizeH="0" baseline="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+127 [2</a:t>
                      </a:r>
                      <a:r>
                        <a:rPr kumimoji="1" lang="en-US" sz="2200" b="0" i="0" u="none" strike="noStrike" cap="none" normalizeH="0" baseline="30000">
                          <a:ln>
                            <a:noFill/>
                          </a:ln>
                          <a:solidFill>
                            <a:schemeClr val="tx1"/>
                          </a:solidFill>
                          <a:effectLst/>
                          <a:latin typeface="+mj-lt"/>
                          <a:ea typeface="Times New Roman" pitchFamily="18" charset="0"/>
                          <a:cs typeface="Arial" charset="0"/>
                        </a:rPr>
                        <a:t>7</a:t>
                      </a:r>
                      <a:r>
                        <a:rPr kumimoji="1" lang="en-US" sz="2200" b="0" i="0" u="none" strike="noStrike" cap="none" normalizeH="0" baseline="0">
                          <a:ln>
                            <a:noFill/>
                          </a:ln>
                          <a:solidFill>
                            <a:schemeClr val="tx1"/>
                          </a:solidFill>
                          <a:effectLst/>
                          <a:latin typeface="+mj-lt"/>
                          <a:ea typeface="Times New Roman" pitchFamily="18" charset="0"/>
                          <a:cs typeface="Arial" charset="0"/>
                        </a:rPr>
                        <a:t>-1]</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short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16</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-32,768 [-2</a:t>
                      </a:r>
                      <a:r>
                        <a:rPr kumimoji="1" lang="en-US" sz="2200" b="0" i="0" u="none" strike="noStrike" cap="none" normalizeH="0" baseline="30000">
                          <a:ln>
                            <a:noFill/>
                          </a:ln>
                          <a:solidFill>
                            <a:schemeClr val="tx1"/>
                          </a:solidFill>
                          <a:effectLst/>
                          <a:latin typeface="+mj-lt"/>
                          <a:ea typeface="Times New Roman" pitchFamily="18" charset="0"/>
                          <a:cs typeface="Arial" charset="0"/>
                        </a:rPr>
                        <a:t>15</a:t>
                      </a:r>
                      <a:r>
                        <a:rPr kumimoji="1" lang="en-US" sz="2200" b="0" i="0" u="none" strike="noStrike" cap="none" normalizeH="0" baseline="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+32,767 [2</a:t>
                      </a:r>
                      <a:r>
                        <a:rPr kumimoji="1" lang="en-US" sz="2200" b="0" i="0" u="none" strike="noStrike" cap="none" normalizeH="0" baseline="30000">
                          <a:ln>
                            <a:noFill/>
                          </a:ln>
                          <a:solidFill>
                            <a:schemeClr val="tx1"/>
                          </a:solidFill>
                          <a:effectLst/>
                          <a:latin typeface="+mj-lt"/>
                          <a:ea typeface="Times New Roman" pitchFamily="18" charset="0"/>
                          <a:cs typeface="Arial" charset="0"/>
                        </a:rPr>
                        <a:t>15</a:t>
                      </a:r>
                      <a:r>
                        <a:rPr kumimoji="1" lang="en-US" sz="2200" b="0" i="0" u="none" strike="noStrike" cap="none" normalizeH="0" baseline="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int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32</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-2,147,483,648 [-2</a:t>
                      </a:r>
                      <a:r>
                        <a:rPr kumimoji="1" lang="en-US" sz="2200" b="0" i="0" u="none" strike="noStrike" cap="none" normalizeH="0" baseline="30000">
                          <a:ln>
                            <a:noFill/>
                          </a:ln>
                          <a:solidFill>
                            <a:schemeClr val="tx1"/>
                          </a:solidFill>
                          <a:effectLst/>
                          <a:latin typeface="+mj-lt"/>
                          <a:ea typeface="Times New Roman" pitchFamily="18" charset="0"/>
                          <a:cs typeface="Arial" charset="0"/>
                        </a:rPr>
                        <a:t>31</a:t>
                      </a:r>
                      <a:r>
                        <a:rPr kumimoji="1" lang="en-US" sz="2200" b="0" i="0" u="none" strike="noStrike" cap="none" normalizeH="0" baseline="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+2,147,483,647 [2</a:t>
                      </a:r>
                      <a:r>
                        <a:rPr kumimoji="1" lang="en-US" sz="2200" b="0" i="0" u="none" strike="noStrike" cap="none" normalizeH="0" baseline="30000">
                          <a:ln>
                            <a:noFill/>
                          </a:ln>
                          <a:solidFill>
                            <a:schemeClr val="tx1"/>
                          </a:solidFill>
                          <a:effectLst/>
                          <a:latin typeface="+mj-lt"/>
                          <a:ea typeface="Times New Roman" pitchFamily="18" charset="0"/>
                          <a:cs typeface="Arial" charset="0"/>
                        </a:rPr>
                        <a:t>31</a:t>
                      </a:r>
                      <a:r>
                        <a:rPr kumimoji="1" lang="en-US" sz="2200" b="0" i="0" u="none" strike="noStrike" cap="none" normalizeH="0" baseline="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long</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64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-9,223,372,036,854,775,808 [-2</a:t>
                      </a:r>
                      <a:r>
                        <a:rPr kumimoji="1" lang="en-US" sz="2200" b="0" i="0" u="none" strike="noStrike" cap="none" normalizeH="0" baseline="30000">
                          <a:ln>
                            <a:noFill/>
                          </a:ln>
                          <a:solidFill>
                            <a:schemeClr val="tx1"/>
                          </a:solidFill>
                          <a:effectLst/>
                          <a:latin typeface="+mj-lt"/>
                          <a:ea typeface="Times New Roman" pitchFamily="18" charset="0"/>
                          <a:cs typeface="Arial" charset="0"/>
                        </a:rPr>
                        <a:t>63</a:t>
                      </a:r>
                      <a:r>
                        <a:rPr kumimoji="1" lang="en-US" sz="2200" b="0" i="0" u="none" strike="noStrike" cap="none" normalizeH="0" baseline="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+9,223,372,036,854,775,807 [2</a:t>
                      </a:r>
                      <a:r>
                        <a:rPr kumimoji="1" lang="en-US" sz="2200" b="0" i="0" u="none" strike="noStrike" cap="none" normalizeH="0" baseline="30000">
                          <a:ln>
                            <a:noFill/>
                          </a:ln>
                          <a:solidFill>
                            <a:schemeClr val="tx1"/>
                          </a:solidFill>
                          <a:effectLst/>
                          <a:latin typeface="+mj-lt"/>
                          <a:ea typeface="Times New Roman" pitchFamily="18" charset="0"/>
                          <a:cs typeface="Arial" charset="0"/>
                        </a:rPr>
                        <a:t>63</a:t>
                      </a:r>
                      <a:r>
                        <a:rPr kumimoji="1" lang="en-US" sz="2200" b="0" i="0" u="none" strike="noStrike" cap="none" normalizeH="0" baseline="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float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32</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±1.40129846432481707e-45</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±3.40282346638528860e+38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a:ln>
                            <a:noFill/>
                          </a:ln>
                          <a:solidFill>
                            <a:schemeClr val="tx1"/>
                          </a:solidFill>
                          <a:effectLst/>
                          <a:latin typeface="+mj-lt"/>
                          <a:ea typeface="Times New Roman" pitchFamily="18" charset="0"/>
                          <a:cs typeface="Courier New" pitchFamily="49" charset="0"/>
                        </a:rPr>
                        <a:t>double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64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±4.94065645841246544e-324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a:ln>
                            <a:noFill/>
                          </a:ln>
                          <a:solidFill>
                            <a:schemeClr val="tx1"/>
                          </a:solidFill>
                          <a:effectLst/>
                          <a:latin typeface="+mj-lt"/>
                          <a:ea typeface="Times New Roman" pitchFamily="18" charset="0"/>
                          <a:cs typeface="Arial" charset="0"/>
                        </a:rPr>
                        <a:t>±1.79769313486231570e+308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13</a:t>
            </a:fld>
            <a:endParaRPr lang="en-US">
              <a:solidFill>
                <a:prstClr val="black">
                  <a:lumMod val="65000"/>
                  <a:lumOff val="35000"/>
                </a:prstClr>
              </a:solidFill>
            </a:endParaRPr>
          </a:p>
        </p:txBody>
      </p:sp>
    </p:spTree>
    <p:extLst>
      <p:ext uri="{BB962C8B-B14F-4D97-AF65-F5344CB8AC3E}">
        <p14:creationId xmlns:p14="http://schemas.microsoft.com/office/powerpoint/2010/main" val="197513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 </a:t>
            </a:r>
            <a:br>
              <a:rPr lang="en-US"/>
            </a:br>
            <a:r>
              <a:rPr lang="en-US"/>
              <a:t>Kiểu dữ liệu tham chiếu</a:t>
            </a:r>
          </a:p>
        </p:txBody>
      </p:sp>
      <p:sp>
        <p:nvSpPr>
          <p:cNvPr id="3" name="Content Placeholder 2"/>
          <p:cNvSpPr>
            <a:spLocks noGrp="1"/>
          </p:cNvSpPr>
          <p:nvPr>
            <p:ph idx="1"/>
          </p:nvPr>
        </p:nvSpPr>
        <p:spPr/>
        <p:txBody>
          <a:bodyPr/>
          <a:lstStyle/>
          <a:p>
            <a:pPr marL="457200" indent="-457200"/>
            <a:r>
              <a:rPr lang="en-US"/>
              <a:t>Kiểu dữ liệu tham chiếu biểu diễn cho đối tượng (object)</a:t>
            </a:r>
          </a:p>
          <a:p>
            <a:pPr marL="457200" indent="-457200"/>
            <a:r>
              <a:rPr lang="en-US"/>
              <a:t>Java có 3 kiểu dữ liệu tham chiếu:</a:t>
            </a:r>
          </a:p>
          <a:p>
            <a:pPr marL="838200" lvl="1" indent="-381000"/>
            <a:r>
              <a:rPr lang="en-US" b="1"/>
              <a:t>Class</a:t>
            </a:r>
          </a:p>
          <a:p>
            <a:pPr marL="838200" lvl="1" indent="-381000"/>
            <a:r>
              <a:rPr lang="en-US" b="1"/>
              <a:t>Array</a:t>
            </a:r>
          </a:p>
          <a:p>
            <a:pPr marL="838200" lvl="1" indent="-381000"/>
            <a:r>
              <a:rPr lang="en-US" b="1"/>
              <a:t>Interface</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14</a:t>
            </a:fld>
            <a:endParaRPr lang="en-US">
              <a:solidFill>
                <a:prstClr val="black">
                  <a:lumMod val="65000"/>
                  <a:lumOff val="35000"/>
                </a:prstClr>
              </a:solidFill>
            </a:endParaRPr>
          </a:p>
        </p:txBody>
      </p:sp>
    </p:spTree>
    <p:extLst>
      <p:ext uri="{BB962C8B-B14F-4D97-AF65-F5344CB8AC3E}">
        <p14:creationId xmlns:p14="http://schemas.microsoft.com/office/powerpoint/2010/main" val="154532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Biến, hằng: Cách đặt tên</a:t>
            </a:r>
          </a:p>
        </p:txBody>
      </p:sp>
      <p:sp>
        <p:nvSpPr>
          <p:cNvPr id="3" name="Content Placeholder 2"/>
          <p:cNvSpPr>
            <a:spLocks noGrp="1"/>
          </p:cNvSpPr>
          <p:nvPr>
            <p:ph idx="1"/>
          </p:nvPr>
        </p:nvSpPr>
        <p:spPr/>
        <p:txBody>
          <a:bodyPr/>
          <a:lstStyle/>
          <a:p>
            <a:r>
              <a:rPr lang="en-US" altLang="en-US"/>
              <a:t>Bắt đầu bằng ký tự, ký tự gạch dưới (‘_’) hay ký tự ‘$’</a:t>
            </a:r>
          </a:p>
          <a:p>
            <a:endParaRPr lang="en-US" altLang="en-US"/>
          </a:p>
          <a:p>
            <a:r>
              <a:rPr lang="en-US" altLang="en-US"/>
              <a:t>Sau đó là các ký tự, ký số hay ‘_’, ‘$’. Không dùng các ký tự khác như: khoảng trống, ký hiệu phép toán</a:t>
            </a:r>
          </a:p>
          <a:p>
            <a:endParaRPr lang="en-US" altLang="en-US"/>
          </a:p>
          <a:p>
            <a:r>
              <a:rPr lang="en-US" altLang="en-US"/>
              <a:t>Tên có tính chất phân biệt chữ thường chữ hoa (case-sensitive)</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15</a:t>
            </a:fld>
            <a:endParaRPr lang="en-US">
              <a:solidFill>
                <a:prstClr val="black">
                  <a:lumMod val="65000"/>
                  <a:lumOff val="35000"/>
                </a:prstClr>
              </a:solidFill>
            </a:endParaRPr>
          </a:p>
        </p:txBody>
      </p:sp>
    </p:spTree>
    <p:extLst>
      <p:ext uri="{BB962C8B-B14F-4D97-AF65-F5344CB8AC3E}">
        <p14:creationId xmlns:p14="http://schemas.microsoft.com/office/powerpoint/2010/main" val="414044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Biến: Khai báo</a:t>
            </a:r>
          </a:p>
        </p:txBody>
      </p:sp>
      <p:sp>
        <p:nvSpPr>
          <p:cNvPr id="3" name="Content Placeholder 2"/>
          <p:cNvSpPr>
            <a:spLocks noGrp="1"/>
          </p:cNvSpPr>
          <p:nvPr>
            <p:ph idx="1"/>
          </p:nvPr>
        </p:nvSpPr>
        <p:spPr/>
        <p:txBody>
          <a:bodyPr/>
          <a:lstStyle/>
          <a:p>
            <a:r>
              <a:rPr lang="en-US"/>
              <a:t>Khai báo và sử dụng biến</a:t>
            </a:r>
          </a:p>
          <a:p>
            <a:pPr lvl="1"/>
            <a:r>
              <a:rPr lang="vi-VN"/>
              <a:t>Biến là một giá trị có thể thay đổi khi chương trình thực thi</a:t>
            </a:r>
            <a:endParaRPr lang="en-US"/>
          </a:p>
          <a:p>
            <a:pPr lvl="1"/>
            <a:r>
              <a:rPr lang="en-US"/>
              <a:t>Cách khai báo:</a:t>
            </a:r>
          </a:p>
          <a:p>
            <a:pPr lvl="1"/>
            <a:endParaRPr lang="en-US"/>
          </a:p>
          <a:p>
            <a:pPr lvl="1"/>
            <a:r>
              <a:rPr lang="en-US"/>
              <a:t>Ví dụ:</a:t>
            </a:r>
          </a:p>
          <a:p>
            <a:pPr lvl="1"/>
            <a:endParaRPr lang="en-US"/>
          </a:p>
          <a:p>
            <a:endParaRPr lang="en-US"/>
          </a:p>
          <a:p>
            <a:endParaRPr lang="en-US"/>
          </a:p>
          <a:p>
            <a:endParaRPr lang="en-US"/>
          </a:p>
          <a:p>
            <a:endParaRPr lang="en-US"/>
          </a:p>
          <a:p>
            <a:endParaRPr lang="en-US"/>
          </a:p>
        </p:txBody>
      </p:sp>
      <p:grpSp>
        <p:nvGrpSpPr>
          <p:cNvPr id="22" name="Group 21"/>
          <p:cNvGrpSpPr/>
          <p:nvPr/>
        </p:nvGrpSpPr>
        <p:grpSpPr>
          <a:xfrm>
            <a:off x="1117455" y="4086708"/>
            <a:ext cx="5840450" cy="1628524"/>
            <a:chOff x="5946210" y="3678711"/>
            <a:chExt cx="5840449" cy="1628524"/>
          </a:xfrm>
        </p:grpSpPr>
        <p:sp>
          <p:nvSpPr>
            <p:cNvPr id="13" name="Text Box 4"/>
            <p:cNvSpPr txBox="1">
              <a:spLocks noChangeArrowheads="1"/>
            </p:cNvSpPr>
            <p:nvPr/>
          </p:nvSpPr>
          <p:spPr bwMode="auto">
            <a:xfrm>
              <a:off x="7565141" y="4404197"/>
              <a:ext cx="1883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err="1">
                  <a:latin typeface="Consolas" pitchFamily="49" charset="0"/>
                  <a:cs typeface="Consolas" pitchFamily="49" charset="0"/>
                </a:rPr>
                <a:t>int</a:t>
              </a:r>
              <a:r>
                <a:rPr lang="en-US" b="1">
                  <a:latin typeface="Consolas" pitchFamily="49" charset="0"/>
                  <a:cs typeface="Consolas" pitchFamily="49" charset="0"/>
                </a:rPr>
                <a:t> total;</a:t>
              </a:r>
            </a:p>
          </p:txBody>
        </p:sp>
        <p:sp>
          <p:nvSpPr>
            <p:cNvPr id="14" name="Text Box 5"/>
            <p:cNvSpPr txBox="1">
              <a:spLocks noChangeArrowheads="1"/>
            </p:cNvSpPr>
            <p:nvPr/>
          </p:nvSpPr>
          <p:spPr bwMode="auto">
            <a:xfrm>
              <a:off x="7523955" y="4845570"/>
              <a:ext cx="4262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a:latin typeface="Consolas" pitchFamily="49" charset="0"/>
                  <a:cs typeface="Consolas" pitchFamily="49" charset="0"/>
                </a:rPr>
                <a:t>int count, temp, result;</a:t>
              </a:r>
            </a:p>
          </p:txBody>
        </p:sp>
        <p:grpSp>
          <p:nvGrpSpPr>
            <p:cNvPr id="15" name="Group 7"/>
            <p:cNvGrpSpPr>
              <a:grpSpLocks/>
            </p:cNvGrpSpPr>
            <p:nvPr/>
          </p:nvGrpSpPr>
          <p:grpSpPr bwMode="auto">
            <a:xfrm>
              <a:off x="5946210" y="3678711"/>
              <a:ext cx="1930403" cy="822326"/>
              <a:chOff x="368" y="1895"/>
              <a:chExt cx="1216" cy="518"/>
            </a:xfrm>
          </p:grpSpPr>
          <p:sp>
            <p:nvSpPr>
              <p:cNvPr id="16" name="Text Box 8"/>
              <p:cNvSpPr txBox="1">
                <a:spLocks noChangeArrowheads="1"/>
              </p:cNvSpPr>
              <p:nvPr/>
            </p:nvSpPr>
            <p:spPr bwMode="auto">
              <a:xfrm>
                <a:off x="368" y="1895"/>
                <a:ext cx="11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err="1">
                    <a:solidFill>
                      <a:schemeClr val="hlink"/>
                    </a:solidFill>
                    <a:latin typeface="Arial Unicode MS" pitchFamily="34" charset="-128"/>
                  </a:rPr>
                  <a:t>Kiểu</a:t>
                </a:r>
                <a:r>
                  <a:rPr lang="en-US" b="1">
                    <a:solidFill>
                      <a:schemeClr val="hlink"/>
                    </a:solidFill>
                    <a:latin typeface="Arial Unicode MS" pitchFamily="34" charset="-128"/>
                  </a:rPr>
                  <a:t> </a:t>
                </a:r>
                <a:r>
                  <a:rPr lang="en-US" b="1" err="1">
                    <a:solidFill>
                      <a:schemeClr val="hlink"/>
                    </a:solidFill>
                    <a:latin typeface="Arial Unicode MS" pitchFamily="34" charset="-128"/>
                  </a:rPr>
                  <a:t>dữ</a:t>
                </a:r>
                <a:r>
                  <a:rPr lang="en-US" b="1">
                    <a:solidFill>
                      <a:schemeClr val="hlink"/>
                    </a:solidFill>
                    <a:latin typeface="Arial Unicode MS" pitchFamily="34" charset="-128"/>
                  </a:rPr>
                  <a:t> </a:t>
                </a:r>
                <a:r>
                  <a:rPr lang="en-US" b="1" err="1">
                    <a:solidFill>
                      <a:schemeClr val="hlink"/>
                    </a:solidFill>
                    <a:latin typeface="Arial Unicode MS" pitchFamily="34" charset="-128"/>
                  </a:rPr>
                  <a:t>liệu</a:t>
                </a:r>
                <a:endParaRPr lang="en-US">
                  <a:solidFill>
                    <a:schemeClr val="hlink"/>
                  </a:solidFill>
                  <a:latin typeface="Arial Unicode MS" pitchFamily="34" charset="-128"/>
                </a:endParaRPr>
              </a:p>
            </p:txBody>
          </p:sp>
          <p:sp>
            <p:nvSpPr>
              <p:cNvPr id="17" name="Line 9"/>
              <p:cNvSpPr>
                <a:spLocks noChangeShapeType="1"/>
              </p:cNvSpPr>
              <p:nvPr/>
            </p:nvSpPr>
            <p:spPr bwMode="auto">
              <a:xfrm>
                <a:off x="1440" y="2125"/>
                <a:ext cx="144"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18" name="Group 10"/>
            <p:cNvGrpSpPr>
              <a:grpSpLocks/>
            </p:cNvGrpSpPr>
            <p:nvPr/>
          </p:nvGrpSpPr>
          <p:grpSpPr bwMode="auto">
            <a:xfrm>
              <a:off x="8968815" y="3678711"/>
              <a:ext cx="1460503" cy="822325"/>
              <a:chOff x="2284" y="1922"/>
              <a:chExt cx="920" cy="518"/>
            </a:xfrm>
          </p:grpSpPr>
          <p:sp>
            <p:nvSpPr>
              <p:cNvPr id="19" name="Text Box 11"/>
              <p:cNvSpPr txBox="1">
                <a:spLocks noChangeArrowheads="1"/>
              </p:cNvSpPr>
              <p:nvPr/>
            </p:nvSpPr>
            <p:spPr bwMode="auto">
              <a:xfrm>
                <a:off x="2332" y="1922"/>
                <a:ext cx="8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a:solidFill>
                      <a:schemeClr val="hlink"/>
                    </a:solidFill>
                    <a:latin typeface="Arial Unicode MS" pitchFamily="34" charset="-128"/>
                  </a:rPr>
                  <a:t>Tên biến</a:t>
                </a:r>
                <a:endParaRPr lang="en-US">
                  <a:solidFill>
                    <a:schemeClr val="hlink"/>
                  </a:solidFill>
                  <a:latin typeface="Arial Unicode MS" pitchFamily="34" charset="-128"/>
                </a:endParaRPr>
              </a:p>
            </p:txBody>
          </p:sp>
          <p:sp>
            <p:nvSpPr>
              <p:cNvPr id="20" name="Line 12"/>
              <p:cNvSpPr>
                <a:spLocks noChangeShapeType="1"/>
              </p:cNvSpPr>
              <p:nvPr/>
            </p:nvSpPr>
            <p:spPr bwMode="auto">
              <a:xfrm flipH="1">
                <a:off x="2284" y="2152"/>
                <a:ext cx="96"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
                <a:spAutoFit/>
              </a:bodyPr>
              <a:lstStyle/>
              <a:p>
                <a:endParaRPr lang="en-US"/>
              </a:p>
            </p:txBody>
          </p:sp>
        </p:grpSp>
      </p:grpSp>
      <p:sp>
        <p:nvSpPr>
          <p:cNvPr id="21" name="Text Box 6"/>
          <p:cNvSpPr txBox="1">
            <a:spLocks noChangeArrowheads="1"/>
          </p:cNvSpPr>
          <p:nvPr/>
        </p:nvSpPr>
        <p:spPr bwMode="auto">
          <a:xfrm>
            <a:off x="2667098" y="5748523"/>
            <a:ext cx="4432624"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spcBef>
                <a:spcPts val="600"/>
              </a:spcBef>
            </a:pPr>
            <a:r>
              <a:rPr lang="en-US" b="1" err="1">
                <a:latin typeface="Consolas" pitchFamily="49" charset="0"/>
                <a:cs typeface="Consolas" pitchFamily="49" charset="0"/>
              </a:rPr>
              <a:t>int</a:t>
            </a:r>
            <a:r>
              <a:rPr lang="en-US" b="1">
                <a:latin typeface="Consolas" pitchFamily="49" charset="0"/>
                <a:cs typeface="Consolas" pitchFamily="49" charset="0"/>
              </a:rPr>
              <a:t> sum = 0;</a:t>
            </a:r>
          </a:p>
          <a:p>
            <a:pPr>
              <a:spcBef>
                <a:spcPts val="600"/>
              </a:spcBef>
            </a:pPr>
            <a:r>
              <a:rPr lang="en-US" b="1" err="1">
                <a:latin typeface="Consolas" pitchFamily="49" charset="0"/>
                <a:cs typeface="Consolas" pitchFamily="49" charset="0"/>
              </a:rPr>
              <a:t>int</a:t>
            </a:r>
            <a:r>
              <a:rPr lang="en-US" b="1">
                <a:latin typeface="Consolas" pitchFamily="49" charset="0"/>
                <a:cs typeface="Consolas" pitchFamily="49" charset="0"/>
              </a:rPr>
              <a:t> base = 32, max = 149;</a:t>
            </a:r>
            <a:endParaRPr lang="en-US">
              <a:latin typeface="Consolas" pitchFamily="49" charset="0"/>
              <a:cs typeface="Consolas" pitchFamily="49" charset="0"/>
            </a:endParaRPr>
          </a:p>
        </p:txBody>
      </p:sp>
      <p:sp>
        <p:nvSpPr>
          <p:cNvPr id="23" name="Rectangle 22"/>
          <p:cNvSpPr/>
          <p:nvPr/>
        </p:nvSpPr>
        <p:spPr bwMode="auto">
          <a:xfrm>
            <a:off x="3849169" y="2913529"/>
            <a:ext cx="7467600" cy="914400"/>
          </a:xfrm>
          <a:prstGeom prst="rect">
            <a:avLst/>
          </a:prstGeom>
          <a:noFill/>
          <a:ln w="9525" cap="flat" cmpd="sng" algn="ctr">
            <a:solidFill>
              <a:schemeClr val="tx2"/>
            </a:solidFill>
            <a:prstDash val="solid"/>
            <a:miter lim="800000"/>
            <a:headEnd type="none" w="med" len="med"/>
            <a:tailEnd type="none" w="med" len="med"/>
          </a:ln>
          <a:effectLst/>
        </p:spPr>
        <p:txBody>
          <a:bodyPr/>
          <a:lstStyle/>
          <a:p>
            <a:pPr>
              <a:spcBef>
                <a:spcPts val="600"/>
              </a:spcBef>
              <a:buFont typeface="Wingdings" pitchFamily="2" charset="2"/>
              <a:buNone/>
              <a:defRPr/>
            </a:pPr>
            <a:r>
              <a:rPr lang="en-US" sz="2400" b="1">
                <a:solidFill>
                  <a:srgbClr val="0070C0"/>
                </a:solidFill>
                <a:latin typeface="Courier New" pitchFamily="49" charset="0"/>
              </a:rPr>
              <a:t>&lt;kiểu_dữ_liệu&gt; &lt;tên_biến&gt;;</a:t>
            </a:r>
          </a:p>
          <a:p>
            <a:pPr>
              <a:spcBef>
                <a:spcPts val="600"/>
              </a:spcBef>
              <a:buFont typeface="Wingdings" pitchFamily="2" charset="2"/>
              <a:buNone/>
              <a:defRPr/>
            </a:pPr>
            <a:r>
              <a:rPr lang="en-US" sz="2400" b="1">
                <a:solidFill>
                  <a:srgbClr val="0070C0"/>
                </a:solidFill>
                <a:latin typeface="Courier New" pitchFamily="49" charset="0"/>
              </a:rPr>
              <a:t>&lt;kiểu_dữ_liệu&gt; &lt;tên_biến&gt; = &lt;giá_trị&gt;;</a:t>
            </a:r>
          </a:p>
          <a:p>
            <a:pPr>
              <a:spcBef>
                <a:spcPts val="600"/>
              </a:spcBef>
              <a:defRPr/>
            </a:pPr>
            <a:endParaRPr lang="en-US" sz="2400" b="1">
              <a:solidFill>
                <a:srgbClr val="0070C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16</a:t>
            </a:fld>
            <a:endParaRPr lang="en-US">
              <a:solidFill>
                <a:prstClr val="black">
                  <a:lumMod val="65000"/>
                  <a:lumOff val="35000"/>
                </a:prstClr>
              </a:solidFill>
            </a:endParaRPr>
          </a:p>
        </p:txBody>
      </p:sp>
    </p:spTree>
    <p:extLst>
      <p:ext uri="{BB962C8B-B14F-4D97-AF65-F5344CB8AC3E}">
        <p14:creationId xmlns:p14="http://schemas.microsoft.com/office/powerpoint/2010/main" val="265693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title"/>
          </p:nvPr>
        </p:nvSpPr>
        <p:spPr/>
        <p:txBody>
          <a:bodyPr/>
          <a:lstStyle/>
          <a:p>
            <a:r>
              <a:rPr lang="en-US"/>
              <a:t>2.3. Tổng quan lập trình Java </a:t>
            </a:r>
            <a:br>
              <a:rPr lang="en-US"/>
            </a:br>
            <a:r>
              <a:rPr lang="en-US"/>
              <a:t>Biến: Khai báo</a:t>
            </a:r>
          </a:p>
        </p:txBody>
      </p:sp>
      <p:sp>
        <p:nvSpPr>
          <p:cNvPr id="9" name="Content Placeholder 8"/>
          <p:cNvSpPr>
            <a:spLocks noGrp="1"/>
          </p:cNvSpPr>
          <p:nvPr>
            <p:ph idx="1"/>
          </p:nvPr>
        </p:nvSpPr>
        <p:spPr/>
        <p:txBody>
          <a:bodyPr>
            <a:normAutofit/>
          </a:bodyPr>
          <a:lstStyle/>
          <a:p>
            <a:r>
              <a:rPr lang="en-GB" err="1"/>
              <a:t>Khai</a:t>
            </a:r>
            <a:r>
              <a:rPr lang="en-GB"/>
              <a:t> </a:t>
            </a:r>
            <a:r>
              <a:rPr lang="en-GB" err="1"/>
              <a:t>báo</a:t>
            </a:r>
            <a:r>
              <a:rPr lang="en-GB"/>
              <a:t> </a:t>
            </a:r>
            <a:r>
              <a:rPr lang="en-GB" err="1"/>
              <a:t>biến</a:t>
            </a:r>
            <a:r>
              <a:rPr lang="en-GB"/>
              <a:t> </a:t>
            </a:r>
            <a:r>
              <a:rPr lang="en-GB" err="1"/>
              <a:t>có</a:t>
            </a:r>
            <a:r>
              <a:rPr lang="en-GB"/>
              <a:t> </a:t>
            </a:r>
            <a:r>
              <a:rPr lang="en-GB" err="1"/>
              <a:t>kiểu</a:t>
            </a:r>
            <a:r>
              <a:rPr lang="en-GB"/>
              <a:t> </a:t>
            </a:r>
            <a:r>
              <a:rPr lang="en-GB" err="1"/>
              <a:t>dữ</a:t>
            </a:r>
            <a:r>
              <a:rPr lang="en-GB"/>
              <a:t> </a:t>
            </a:r>
            <a:r>
              <a:rPr lang="en-GB" err="1"/>
              <a:t>liệu</a:t>
            </a:r>
            <a:r>
              <a:rPr lang="en-GB"/>
              <a:t> </a:t>
            </a:r>
            <a:r>
              <a:rPr lang="en-GB" err="1"/>
              <a:t>cơ</a:t>
            </a:r>
            <a:r>
              <a:rPr lang="en-GB"/>
              <a:t> </a:t>
            </a:r>
            <a:r>
              <a:rPr lang="en-GB" err="1"/>
              <a:t>sở</a:t>
            </a:r>
            <a:r>
              <a:rPr lang="en-GB"/>
              <a:t>:</a:t>
            </a:r>
          </a:p>
          <a:p>
            <a:pPr marL="0" indent="0">
              <a:buNone/>
            </a:pPr>
            <a:r>
              <a:rPr lang="en-GB"/>
              <a:t>      	</a:t>
            </a:r>
            <a:r>
              <a:rPr lang="en-GB" err="1"/>
              <a:t>int</a:t>
            </a:r>
            <a:r>
              <a:rPr lang="en-GB"/>
              <a:t>   	age  	=  	0;</a:t>
            </a:r>
          </a:p>
          <a:p>
            <a:endParaRPr lang="en-GB"/>
          </a:p>
          <a:p>
            <a:endParaRPr lang="en-GB"/>
          </a:p>
          <a:p>
            <a:r>
              <a:rPr lang="en-GB" err="1"/>
              <a:t>Khai</a:t>
            </a:r>
            <a:r>
              <a:rPr lang="en-GB"/>
              <a:t> </a:t>
            </a:r>
            <a:r>
              <a:rPr lang="en-GB" err="1"/>
              <a:t>báo</a:t>
            </a:r>
            <a:r>
              <a:rPr lang="en-GB"/>
              <a:t> </a:t>
            </a:r>
            <a:r>
              <a:rPr lang="en-GB" err="1"/>
              <a:t>biến</a:t>
            </a:r>
            <a:r>
              <a:rPr lang="en-GB"/>
              <a:t> </a:t>
            </a:r>
            <a:r>
              <a:rPr lang="en-GB" err="1"/>
              <a:t>có</a:t>
            </a:r>
            <a:r>
              <a:rPr lang="en-GB"/>
              <a:t> </a:t>
            </a:r>
            <a:r>
              <a:rPr lang="en-GB" err="1"/>
              <a:t>kiểu</a:t>
            </a:r>
            <a:r>
              <a:rPr lang="en-GB"/>
              <a:t> </a:t>
            </a:r>
            <a:r>
              <a:rPr lang="en-GB" err="1"/>
              <a:t>dữ</a:t>
            </a:r>
            <a:r>
              <a:rPr lang="en-GB"/>
              <a:t> </a:t>
            </a:r>
            <a:r>
              <a:rPr lang="en-GB" err="1"/>
              <a:t>liệu</a:t>
            </a:r>
            <a:r>
              <a:rPr lang="en-GB"/>
              <a:t> </a:t>
            </a:r>
            <a:r>
              <a:rPr lang="en-GB" err="1"/>
              <a:t>tham</a:t>
            </a:r>
            <a:r>
              <a:rPr lang="en-GB"/>
              <a:t> </a:t>
            </a:r>
            <a:r>
              <a:rPr lang="en-GB" err="1"/>
              <a:t>chiếu</a:t>
            </a:r>
            <a:r>
              <a:rPr lang="en-GB"/>
              <a:t> (</a:t>
            </a:r>
            <a:r>
              <a:rPr lang="en-GB" err="1"/>
              <a:t>khai</a:t>
            </a:r>
            <a:r>
              <a:rPr lang="en-GB"/>
              <a:t> </a:t>
            </a:r>
            <a:r>
              <a:rPr lang="en-GB" err="1"/>
              <a:t>báo</a:t>
            </a:r>
            <a:r>
              <a:rPr lang="en-GB"/>
              <a:t> object):</a:t>
            </a:r>
          </a:p>
          <a:p>
            <a:pPr marL="0" indent="0">
              <a:buNone/>
            </a:pPr>
            <a:r>
              <a:rPr lang="en-GB"/>
              <a:t>	String    name   = 	new String("Jason");</a:t>
            </a:r>
          </a:p>
          <a:p>
            <a:pPr marL="0" indent="0">
              <a:buNone/>
            </a:pPr>
            <a:r>
              <a:rPr lang="en-GB"/>
              <a:t>	Date      </a:t>
            </a:r>
            <a:r>
              <a:rPr lang="en-GB" err="1"/>
              <a:t>bday</a:t>
            </a:r>
            <a:r>
              <a:rPr lang="en-GB"/>
              <a:t>    =  	new Date(2018, 12, 24);</a:t>
            </a:r>
          </a:p>
          <a:p>
            <a:endParaRPr lang="en-GB"/>
          </a:p>
          <a:p>
            <a:pPr marL="0" indent="0">
              <a:buNone/>
            </a:pPr>
            <a:r>
              <a:rPr lang="en-GB"/>
              <a:t>     	     	</a:t>
            </a:r>
            <a:endParaRPr lang="en-US"/>
          </a:p>
        </p:txBody>
      </p:sp>
      <p:sp>
        <p:nvSpPr>
          <p:cNvPr id="51206" name="Slide Number Placeholder 17"/>
          <p:cNvSpPr>
            <a:spLocks noGrp="1"/>
          </p:cNvSpPr>
          <p:nvPr>
            <p:ph type="sldNum" sz="quarter" idx="12"/>
          </p:nvPr>
        </p:nvSpPr>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A8E9A89-25BB-4D39-8A3B-D0896F69EED0}" type="slidenum">
              <a:rPr lang="en-US" smtClean="0">
                <a:solidFill>
                  <a:prstClr val="black"/>
                </a:solidFill>
              </a:rPr>
              <a:pPr/>
              <a:t>17</a:t>
            </a:fld>
            <a:endParaRPr lang="en-US">
              <a:solidFill>
                <a:prstClr val="black"/>
              </a:solidFill>
            </a:endParaRPr>
          </a:p>
        </p:txBody>
      </p:sp>
      <p:grpSp>
        <p:nvGrpSpPr>
          <p:cNvPr id="2" name="Group 4"/>
          <p:cNvGrpSpPr>
            <a:grpSpLocks/>
          </p:cNvGrpSpPr>
          <p:nvPr/>
        </p:nvGrpSpPr>
        <p:grpSpPr bwMode="auto">
          <a:xfrm>
            <a:off x="938301" y="2747860"/>
            <a:ext cx="4258735" cy="958850"/>
            <a:chOff x="425" y="1553"/>
            <a:chExt cx="2012" cy="604"/>
          </a:xfrm>
        </p:grpSpPr>
        <p:sp>
          <p:nvSpPr>
            <p:cNvPr id="51213" name="AutoShape 5"/>
            <p:cNvSpPr>
              <a:spLocks/>
            </p:cNvSpPr>
            <p:nvPr/>
          </p:nvSpPr>
          <p:spPr bwMode="auto">
            <a:xfrm rot="16248831">
              <a:off x="1231" y="1501"/>
              <a:ext cx="146" cy="265"/>
            </a:xfrm>
            <a:prstGeom prst="leftBrace">
              <a:avLst>
                <a:gd name="adj1" fmla="val 15126"/>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sp>
          <p:nvSpPr>
            <p:cNvPr id="51214" name="Text Box 6"/>
            <p:cNvSpPr txBox="1">
              <a:spLocks noChangeArrowheads="1"/>
            </p:cNvSpPr>
            <p:nvPr/>
          </p:nvSpPr>
          <p:spPr bwMode="auto">
            <a:xfrm>
              <a:off x="1072" y="1710"/>
              <a:ext cx="47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000" b="0">
                  <a:solidFill>
                    <a:srgbClr val="0070C0"/>
                  </a:solidFill>
                  <a:latin typeface="Arial" pitchFamily="34" charset="0"/>
                </a:rPr>
                <a:t>tên biến</a:t>
              </a:r>
            </a:p>
          </p:txBody>
        </p:sp>
        <p:sp>
          <p:nvSpPr>
            <p:cNvPr id="51215" name="AutoShape 7"/>
            <p:cNvSpPr>
              <a:spLocks/>
            </p:cNvSpPr>
            <p:nvPr/>
          </p:nvSpPr>
          <p:spPr bwMode="auto">
            <a:xfrm rot="-5351169">
              <a:off x="749" y="1475"/>
              <a:ext cx="125" cy="312"/>
            </a:xfrm>
            <a:prstGeom prst="leftBrace">
              <a:avLst>
                <a:gd name="adj1" fmla="val 20800"/>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sp>
          <p:nvSpPr>
            <p:cNvPr id="51216" name="Text Box 8"/>
            <p:cNvSpPr txBox="1">
              <a:spLocks noChangeArrowheads="1"/>
            </p:cNvSpPr>
            <p:nvPr/>
          </p:nvSpPr>
          <p:spPr bwMode="auto">
            <a:xfrm>
              <a:off x="425" y="1711"/>
              <a:ext cx="79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000" b="0">
                  <a:solidFill>
                    <a:srgbClr val="0070C0"/>
                  </a:solidFill>
                  <a:latin typeface="Arial" pitchFamily="34" charset="0"/>
                </a:rPr>
                <a:t>kiểu</a:t>
              </a:r>
            </a:p>
            <a:p>
              <a:pPr algn="ctr"/>
              <a:r>
                <a:rPr lang="en-US" sz="2000" b="0">
                  <a:solidFill>
                    <a:srgbClr val="0070C0"/>
                  </a:solidFill>
                  <a:latin typeface="Arial" pitchFamily="34" charset="0"/>
                </a:rPr>
                <a:t>cơ sở</a:t>
              </a:r>
            </a:p>
          </p:txBody>
        </p:sp>
        <p:sp>
          <p:nvSpPr>
            <p:cNvPr id="51217" name="AutoShape 9"/>
            <p:cNvSpPr>
              <a:spLocks/>
            </p:cNvSpPr>
            <p:nvPr/>
          </p:nvSpPr>
          <p:spPr bwMode="auto">
            <a:xfrm rot="-5351169">
              <a:off x="2087" y="1493"/>
              <a:ext cx="146" cy="265"/>
            </a:xfrm>
            <a:prstGeom prst="leftBrace">
              <a:avLst>
                <a:gd name="adj1" fmla="val 15126"/>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sp>
          <p:nvSpPr>
            <p:cNvPr id="51218" name="Text Box 10"/>
            <p:cNvSpPr txBox="1">
              <a:spLocks noChangeArrowheads="1"/>
            </p:cNvSpPr>
            <p:nvPr/>
          </p:nvSpPr>
          <p:spPr bwMode="auto">
            <a:xfrm>
              <a:off x="1896" y="1691"/>
              <a:ext cx="54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000" b="0">
                  <a:solidFill>
                    <a:srgbClr val="0070C0"/>
                  </a:solidFill>
                  <a:latin typeface="Arial" pitchFamily="34" charset="0"/>
                </a:rPr>
                <a:t>giá trị khởi tạo</a:t>
              </a:r>
            </a:p>
          </p:txBody>
        </p:sp>
      </p:grpSp>
      <p:grpSp>
        <p:nvGrpSpPr>
          <p:cNvPr id="14" name="Group 13"/>
          <p:cNvGrpSpPr/>
          <p:nvPr/>
        </p:nvGrpSpPr>
        <p:grpSpPr>
          <a:xfrm>
            <a:off x="1182717" y="5130288"/>
            <a:ext cx="6647722" cy="959425"/>
            <a:chOff x="1182717" y="5130287"/>
            <a:chExt cx="6647722" cy="959425"/>
          </a:xfrm>
        </p:grpSpPr>
        <p:grpSp>
          <p:nvGrpSpPr>
            <p:cNvPr id="3" name="Group 11"/>
            <p:cNvGrpSpPr>
              <a:grpSpLocks/>
            </p:cNvGrpSpPr>
            <p:nvPr/>
          </p:nvGrpSpPr>
          <p:grpSpPr bwMode="auto">
            <a:xfrm>
              <a:off x="1182717" y="5173724"/>
              <a:ext cx="5638473" cy="915988"/>
              <a:chOff x="676" y="3295"/>
              <a:chExt cx="2426" cy="577"/>
            </a:xfrm>
          </p:grpSpPr>
          <p:sp>
            <p:nvSpPr>
              <p:cNvPr id="51207" name="AutoShape 12"/>
              <p:cNvSpPr>
                <a:spLocks/>
              </p:cNvSpPr>
              <p:nvPr/>
            </p:nvSpPr>
            <p:spPr bwMode="auto">
              <a:xfrm rot="16248831">
                <a:off x="1501" y="3166"/>
                <a:ext cx="149" cy="408"/>
              </a:xfrm>
              <a:prstGeom prst="leftBrace">
                <a:avLst>
                  <a:gd name="adj1" fmla="val 22819"/>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sp>
            <p:nvSpPr>
              <p:cNvPr id="51208" name="Text Box 13"/>
              <p:cNvSpPr txBox="1">
                <a:spLocks noChangeArrowheads="1"/>
              </p:cNvSpPr>
              <p:nvPr/>
            </p:nvSpPr>
            <p:spPr bwMode="auto">
              <a:xfrm>
                <a:off x="1371" y="3426"/>
                <a:ext cx="48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r>
                  <a:rPr lang="en-US" sz="2000" b="0">
                    <a:solidFill>
                      <a:srgbClr val="0070C0"/>
                    </a:solidFill>
                    <a:latin typeface="Arial" pitchFamily="34" charset="0"/>
                  </a:rPr>
                  <a:t>tên đối tượng</a:t>
                </a:r>
              </a:p>
            </p:txBody>
          </p:sp>
          <p:sp>
            <p:nvSpPr>
              <p:cNvPr id="51209" name="AutoShape 14"/>
              <p:cNvSpPr>
                <a:spLocks/>
              </p:cNvSpPr>
              <p:nvPr/>
            </p:nvSpPr>
            <p:spPr bwMode="auto">
              <a:xfrm rot="16248831">
                <a:off x="939" y="3147"/>
                <a:ext cx="136" cy="432"/>
              </a:xfrm>
              <a:prstGeom prst="leftBrace">
                <a:avLst>
                  <a:gd name="adj1" fmla="val 35417"/>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sp>
            <p:nvSpPr>
              <p:cNvPr id="51210" name="Text Box 15"/>
              <p:cNvSpPr txBox="1">
                <a:spLocks noChangeArrowheads="1"/>
              </p:cNvSpPr>
              <p:nvPr/>
            </p:nvSpPr>
            <p:spPr bwMode="auto">
              <a:xfrm>
                <a:off x="676" y="3426"/>
                <a:ext cx="66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000" b="0">
                    <a:solidFill>
                      <a:srgbClr val="0070C0"/>
                    </a:solidFill>
                    <a:latin typeface="Arial" pitchFamily="34" charset="0"/>
                  </a:rPr>
                  <a:t>kiểu tham chiếu</a:t>
                </a:r>
              </a:p>
            </p:txBody>
          </p:sp>
          <p:sp>
            <p:nvSpPr>
              <p:cNvPr id="51212" name="Text Box 17"/>
              <p:cNvSpPr txBox="1">
                <a:spLocks noChangeArrowheads="1"/>
              </p:cNvSpPr>
              <p:nvPr/>
            </p:nvSpPr>
            <p:spPr bwMode="auto">
              <a:xfrm>
                <a:off x="2222" y="3475"/>
                <a:ext cx="8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000" b="0">
                    <a:solidFill>
                      <a:srgbClr val="0070C0"/>
                    </a:solidFill>
                    <a:latin typeface="Arial" pitchFamily="34" charset="0"/>
                  </a:rPr>
                  <a:t>giá trị khởi tạo</a:t>
                </a:r>
              </a:p>
            </p:txBody>
          </p:sp>
        </p:grpSp>
        <p:sp>
          <p:nvSpPr>
            <p:cNvPr id="29" name="AutoShape 12"/>
            <p:cNvSpPr>
              <a:spLocks/>
            </p:cNvSpPr>
            <p:nvPr/>
          </p:nvSpPr>
          <p:spPr bwMode="auto">
            <a:xfrm rot="16248831">
              <a:off x="5960300" y="3501769"/>
              <a:ext cx="241622" cy="3498657"/>
            </a:xfrm>
            <a:prstGeom prst="leftBrace">
              <a:avLst>
                <a:gd name="adj1" fmla="val 22819"/>
                <a:gd name="adj2" fmla="val 50000"/>
              </a:avLst>
            </a:prstGeom>
            <a:noFill/>
            <a:ln w="952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70C0"/>
                </a:solidFill>
              </a:endParaRPr>
            </a:p>
          </p:txBody>
        </p:sp>
      </p:grpSp>
    </p:spTree>
    <p:extLst>
      <p:ext uri="{BB962C8B-B14F-4D97-AF65-F5344CB8AC3E}">
        <p14:creationId xmlns:p14="http://schemas.microsoft.com/office/powerpoint/2010/main" val="829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Biến: cục bộ, toàn cục</a:t>
            </a:r>
          </a:p>
        </p:txBody>
      </p:sp>
      <p:sp>
        <p:nvSpPr>
          <p:cNvPr id="41987" name="Content Placeholder 2"/>
          <p:cNvSpPr>
            <a:spLocks noGrp="1"/>
          </p:cNvSpPr>
          <p:nvPr>
            <p:ph idx="1"/>
          </p:nvPr>
        </p:nvSpPr>
        <p:spPr/>
        <p:txBody>
          <a:bodyPr/>
          <a:lstStyle/>
          <a:p>
            <a:r>
              <a:rPr lang="en-US"/>
              <a:t>Biến cục bộ: phải được khởi tạo giá trị trước khi sử dụng</a:t>
            </a:r>
          </a:p>
          <a:p>
            <a:r>
              <a:rPr lang="en-US"/>
              <a:t>Biến toàn cục: phải được khai báo bên ngoài các hàm và bên trong class, ví dụ:</a:t>
            </a:r>
          </a:p>
          <a:p>
            <a:pPr marL="0" indent="0">
              <a:buNone/>
            </a:pPr>
            <a:r>
              <a:rPr lang="en-US"/>
              <a:t>	class Example {</a:t>
            </a:r>
          </a:p>
          <a:p>
            <a:pPr marL="0" indent="0">
              <a:buNone/>
            </a:pPr>
            <a:r>
              <a:rPr lang="en-US"/>
              <a:t>		</a:t>
            </a:r>
            <a:r>
              <a:rPr lang="en-US">
                <a:solidFill>
                  <a:srgbClr val="FF0000"/>
                </a:solidFill>
              </a:rPr>
              <a:t> static int x = 10;</a:t>
            </a:r>
          </a:p>
          <a:p>
            <a:pPr marL="0" indent="0">
              <a:buNone/>
            </a:pPr>
            <a:r>
              <a:rPr lang="en-US"/>
              <a:t>		 public static void main(String args[ ])   {</a:t>
            </a:r>
          </a:p>
          <a:p>
            <a:pPr marL="0" indent="0">
              <a:buNone/>
            </a:pPr>
            <a:r>
              <a:rPr lang="en-US"/>
              <a:t>			System.out.println(x);</a:t>
            </a:r>
          </a:p>
          <a:p>
            <a:pPr marL="0" indent="0">
              <a:buNone/>
            </a:pPr>
            <a:r>
              <a:rPr lang="en-US"/>
              <a:t>		}</a:t>
            </a:r>
          </a:p>
          <a:p>
            <a:pPr marL="0" indent="0">
              <a:buNone/>
            </a:pPr>
            <a:r>
              <a:rPr lang="en-US"/>
              <a:t>	}</a:t>
            </a:r>
          </a:p>
          <a:p>
            <a:endParaRPr lang="en-US"/>
          </a:p>
        </p:txBody>
      </p:sp>
      <p:sp>
        <p:nvSpPr>
          <p:cNvPr id="41988" name="Slide Number Placeholder 3"/>
          <p:cNvSpPr>
            <a:spLocks noGrp="1"/>
          </p:cNvSpPr>
          <p:nvPr>
            <p:ph type="sldNum" sz="quarter" idx="12"/>
          </p:nvPr>
        </p:nvSpPr>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2C44AA5-BDF1-4729-9D71-11D7685268B0}" type="slidenum">
              <a:rPr lang="en-US" smtClean="0"/>
              <a:pPr/>
              <a:t>18</a:t>
            </a:fld>
            <a:endParaRPr lang="en-US"/>
          </a:p>
        </p:txBody>
      </p:sp>
    </p:spTree>
    <p:extLst>
      <p:ext uri="{BB962C8B-B14F-4D97-AF65-F5344CB8AC3E}">
        <p14:creationId xmlns:p14="http://schemas.microsoft.com/office/powerpoint/2010/main" val="30068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Hằng</a:t>
            </a:r>
          </a:p>
        </p:txBody>
      </p:sp>
      <p:sp>
        <p:nvSpPr>
          <p:cNvPr id="3" name="Content Placeholder 2"/>
          <p:cNvSpPr>
            <a:spLocks noGrp="1"/>
          </p:cNvSpPr>
          <p:nvPr>
            <p:ph idx="1"/>
          </p:nvPr>
        </p:nvSpPr>
        <p:spPr/>
        <p:txBody>
          <a:bodyPr/>
          <a:lstStyle/>
          <a:p>
            <a:r>
              <a:rPr lang="en-US"/>
              <a:t>Khai báo và sử dụng hằng (constant)</a:t>
            </a:r>
          </a:p>
          <a:p>
            <a:pPr lvl="1">
              <a:lnSpc>
                <a:spcPct val="120000"/>
              </a:lnSpc>
              <a:defRPr/>
            </a:pPr>
            <a:r>
              <a:rPr lang="en-US"/>
              <a:t>Giá trị hằng không được phép thay đổi trong chương trình, nó chỉ được gán giá trị một lần ở dòng khai báo hằng</a:t>
            </a:r>
          </a:p>
          <a:p>
            <a:pPr lvl="1"/>
            <a:r>
              <a:rPr lang="en-US"/>
              <a:t>Trong Java, dùng </a:t>
            </a:r>
            <a:r>
              <a:rPr lang="en-US" b="1">
                <a:solidFill>
                  <a:srgbClr val="FF0000"/>
                </a:solidFill>
              </a:rPr>
              <a:t>final</a:t>
            </a:r>
            <a:r>
              <a:rPr lang="en-US"/>
              <a:t> để khai báo hằng, ví dụ:</a:t>
            </a:r>
          </a:p>
          <a:p>
            <a:pPr marL="457200" lvl="1" indent="0">
              <a:buNone/>
            </a:pPr>
            <a:r>
              <a:rPr lang="en-US"/>
              <a:t>		</a:t>
            </a:r>
            <a:r>
              <a:rPr lang="en-US" b="1"/>
              <a:t>final</a:t>
            </a:r>
            <a:r>
              <a:rPr lang="en-US"/>
              <a:t> int MIN_HEIGHT = 69;</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19</a:t>
            </a:fld>
            <a:endParaRPr lang="en-US">
              <a:solidFill>
                <a:prstClr val="black">
                  <a:lumMod val="65000"/>
                  <a:lumOff val="35000"/>
                </a:prstClr>
              </a:solidFill>
            </a:endParaRPr>
          </a:p>
        </p:txBody>
      </p:sp>
    </p:spTree>
    <p:extLst>
      <p:ext uri="{BB962C8B-B14F-4D97-AF65-F5344CB8AC3E}">
        <p14:creationId xmlns:p14="http://schemas.microsoft.com/office/powerpoint/2010/main" val="240874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Viết được chương trình Java theo đúng cú pháp</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a:t>
            </a:fld>
            <a:endParaRPr lang="en-US">
              <a:solidFill>
                <a:prstClr val="black">
                  <a:lumMod val="65000"/>
                  <a:lumOff val="35000"/>
                </a:prstClr>
              </a:solidFill>
            </a:endParaRPr>
          </a:p>
        </p:txBody>
      </p:sp>
    </p:spTree>
    <p:extLst>
      <p:ext uri="{BB962C8B-B14F-4D97-AF65-F5344CB8AC3E}">
        <p14:creationId xmlns:p14="http://schemas.microsoft.com/office/powerpoint/2010/main" val="287110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Toán tử, biểu thức</a:t>
            </a:r>
          </a:p>
        </p:txBody>
      </p:sp>
      <p:sp>
        <p:nvSpPr>
          <p:cNvPr id="3" name="Content Placeholder 2"/>
          <p:cNvSpPr>
            <a:spLocks noGrp="1"/>
          </p:cNvSpPr>
          <p:nvPr>
            <p:ph idx="1"/>
          </p:nvPr>
        </p:nvSpPr>
        <p:spPr/>
        <p:txBody>
          <a:bodyPr/>
          <a:lstStyle/>
          <a:p>
            <a:r>
              <a:rPr lang="en-US"/>
              <a:t>Các toán tử số học:</a:t>
            </a:r>
          </a:p>
          <a:p>
            <a:endParaRPr lang="en-US"/>
          </a:p>
          <a:p>
            <a:endParaRPr lang="en-US"/>
          </a:p>
          <a:p>
            <a:endParaRPr lang="en-US"/>
          </a:p>
          <a:p>
            <a:endParaRPr lang="en-US"/>
          </a:p>
          <a:p>
            <a:r>
              <a:rPr lang="en-US"/>
              <a:t>Toán tử tăng/giảm</a:t>
            </a:r>
          </a:p>
          <a:p>
            <a:pPr lvl="1"/>
            <a:r>
              <a:rPr lang="en-US"/>
              <a:t>Toán tử tăng (++)</a:t>
            </a:r>
          </a:p>
          <a:p>
            <a:pPr lvl="1"/>
            <a:r>
              <a:rPr lang="en-US"/>
              <a:t>Toán tử giảm (--)</a:t>
            </a:r>
          </a:p>
          <a:p>
            <a:pPr lvl="1"/>
            <a:r>
              <a:rPr lang="en-US"/>
              <a:t>Câu lệnh count++; tương đương với count = count + 1;</a:t>
            </a:r>
          </a:p>
        </p:txBody>
      </p:sp>
      <p:grpSp>
        <p:nvGrpSpPr>
          <p:cNvPr id="5" name="Group 7"/>
          <p:cNvGrpSpPr>
            <a:grpSpLocks/>
          </p:cNvGrpSpPr>
          <p:nvPr/>
        </p:nvGrpSpPr>
        <p:grpSpPr bwMode="auto">
          <a:xfrm>
            <a:off x="4146396" y="2255853"/>
            <a:ext cx="2652714" cy="1938535"/>
            <a:chOff x="2458" y="1910"/>
            <a:chExt cx="1671" cy="1152"/>
          </a:xfrm>
        </p:grpSpPr>
        <p:sp>
          <p:nvSpPr>
            <p:cNvPr id="6" name="Text Box 4"/>
            <p:cNvSpPr txBox="1">
              <a:spLocks noChangeArrowheads="1"/>
            </p:cNvSpPr>
            <p:nvPr/>
          </p:nvSpPr>
          <p:spPr bwMode="auto">
            <a:xfrm>
              <a:off x="2458" y="1910"/>
              <a:ext cx="136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err="1">
                  <a:solidFill>
                    <a:srgbClr val="002060"/>
                  </a:solidFill>
                  <a:latin typeface="Arial" pitchFamily="34" charset="0"/>
                  <a:cs typeface="Arial" pitchFamily="34" charset="0"/>
                </a:rPr>
                <a:t>Cộng</a:t>
              </a:r>
              <a:endParaRPr lang="en-US">
                <a:solidFill>
                  <a:srgbClr val="002060"/>
                </a:solidFill>
                <a:latin typeface="Arial" pitchFamily="34" charset="0"/>
                <a:cs typeface="Arial" pitchFamily="34" charset="0"/>
              </a:endParaRPr>
            </a:p>
            <a:p>
              <a:r>
                <a:rPr lang="en-US" err="1">
                  <a:solidFill>
                    <a:srgbClr val="002060"/>
                  </a:solidFill>
                  <a:latin typeface="Arial" pitchFamily="34" charset="0"/>
                  <a:cs typeface="Arial" pitchFamily="34" charset="0"/>
                </a:rPr>
                <a:t>Trừ</a:t>
              </a:r>
              <a:endParaRPr lang="en-US">
                <a:solidFill>
                  <a:srgbClr val="002060"/>
                </a:solidFill>
                <a:latin typeface="Arial" pitchFamily="34" charset="0"/>
                <a:cs typeface="Arial" pitchFamily="34" charset="0"/>
              </a:endParaRPr>
            </a:p>
            <a:p>
              <a:r>
                <a:rPr lang="en-US" err="1">
                  <a:solidFill>
                    <a:srgbClr val="002060"/>
                  </a:solidFill>
                  <a:latin typeface="Arial" pitchFamily="34" charset="0"/>
                  <a:cs typeface="Arial" pitchFamily="34" charset="0"/>
                </a:rPr>
                <a:t>Nhân</a:t>
              </a:r>
              <a:endParaRPr lang="en-US">
                <a:solidFill>
                  <a:srgbClr val="002060"/>
                </a:solidFill>
                <a:latin typeface="Arial" pitchFamily="34" charset="0"/>
                <a:cs typeface="Arial" pitchFamily="34" charset="0"/>
              </a:endParaRPr>
            </a:p>
            <a:p>
              <a:r>
                <a:rPr lang="en-US">
                  <a:solidFill>
                    <a:srgbClr val="002060"/>
                  </a:solidFill>
                  <a:latin typeface="Arial" pitchFamily="34" charset="0"/>
                  <a:cs typeface="Arial" pitchFamily="34" charset="0"/>
                </a:rPr>
                <a:t>Chia</a:t>
              </a:r>
            </a:p>
            <a:p>
              <a:r>
                <a:rPr lang="en-US">
                  <a:solidFill>
                    <a:srgbClr val="002060"/>
                  </a:solidFill>
                  <a:latin typeface="Arial" pitchFamily="34" charset="0"/>
                  <a:cs typeface="Arial" pitchFamily="34" charset="0"/>
                </a:rPr>
                <a:t>Chia </a:t>
              </a:r>
              <a:r>
                <a:rPr lang="en-US" err="1">
                  <a:solidFill>
                    <a:srgbClr val="002060"/>
                  </a:solidFill>
                  <a:latin typeface="Arial" pitchFamily="34" charset="0"/>
                  <a:cs typeface="Arial" pitchFamily="34" charset="0"/>
                </a:rPr>
                <a:t>lấy</a:t>
              </a:r>
              <a:r>
                <a:rPr lang="en-US">
                  <a:solidFill>
                    <a:srgbClr val="002060"/>
                  </a:solidFill>
                  <a:latin typeface="Arial" pitchFamily="34" charset="0"/>
                  <a:cs typeface="Arial" pitchFamily="34" charset="0"/>
                </a:rPr>
                <a:t> </a:t>
              </a:r>
              <a:r>
                <a:rPr lang="en-US" err="1">
                  <a:solidFill>
                    <a:srgbClr val="002060"/>
                  </a:solidFill>
                  <a:latin typeface="Arial" pitchFamily="34" charset="0"/>
                  <a:cs typeface="Arial" pitchFamily="34" charset="0"/>
                </a:rPr>
                <a:t>số</a:t>
              </a:r>
              <a:r>
                <a:rPr lang="en-US">
                  <a:solidFill>
                    <a:srgbClr val="002060"/>
                  </a:solidFill>
                  <a:latin typeface="Arial" pitchFamily="34" charset="0"/>
                  <a:cs typeface="Arial" pitchFamily="34" charset="0"/>
                </a:rPr>
                <a:t> </a:t>
              </a:r>
              <a:r>
                <a:rPr lang="en-US" err="1">
                  <a:solidFill>
                    <a:srgbClr val="002060"/>
                  </a:solidFill>
                  <a:latin typeface="Arial" pitchFamily="34" charset="0"/>
                  <a:cs typeface="Arial" pitchFamily="34" charset="0"/>
                </a:rPr>
                <a:t>dư</a:t>
              </a:r>
              <a:endParaRPr lang="en-US">
                <a:solidFill>
                  <a:srgbClr val="002060"/>
                </a:solidFill>
                <a:latin typeface="Arial" pitchFamily="34" charset="0"/>
                <a:cs typeface="Arial" pitchFamily="34" charset="0"/>
              </a:endParaRPr>
            </a:p>
          </p:txBody>
        </p:sp>
        <p:sp>
          <p:nvSpPr>
            <p:cNvPr id="7" name="Text Box 6"/>
            <p:cNvSpPr txBox="1">
              <a:spLocks noChangeArrowheads="1"/>
            </p:cNvSpPr>
            <p:nvPr/>
          </p:nvSpPr>
          <p:spPr bwMode="auto">
            <a:xfrm>
              <a:off x="3840" y="1910"/>
              <a:ext cx="289"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p:txBody>
        </p:sp>
      </p:gr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20</a:t>
            </a:fld>
            <a:endParaRPr lang="en-US">
              <a:solidFill>
                <a:prstClr val="black">
                  <a:lumMod val="65000"/>
                  <a:lumOff val="35000"/>
                </a:prstClr>
              </a:solidFill>
            </a:endParaRPr>
          </a:p>
        </p:txBody>
      </p:sp>
    </p:spTree>
    <p:extLst>
      <p:ext uri="{BB962C8B-B14F-4D97-AF65-F5344CB8AC3E}">
        <p14:creationId xmlns:p14="http://schemas.microsoft.com/office/powerpoint/2010/main" val="11883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Toán tử, biểu thức</a:t>
            </a:r>
          </a:p>
        </p:txBody>
      </p:sp>
      <p:sp>
        <p:nvSpPr>
          <p:cNvPr id="3" name="Content Placeholder 2"/>
          <p:cNvSpPr>
            <a:spLocks noGrp="1"/>
          </p:cNvSpPr>
          <p:nvPr>
            <p:ph idx="1"/>
          </p:nvPr>
        </p:nvSpPr>
        <p:spPr/>
        <p:txBody>
          <a:bodyPr>
            <a:normAutofit lnSpcReduction="10000"/>
          </a:bodyPr>
          <a:lstStyle/>
          <a:p>
            <a:r>
              <a:rPr lang="en-US"/>
              <a:t>Toán tử so sánh (quan hệ)</a:t>
            </a:r>
          </a:p>
          <a:p>
            <a:pPr marL="457200" lvl="1" indent="0">
              <a:buNone/>
            </a:pPr>
            <a:r>
              <a:rPr lang="en-US"/>
              <a:t>==		bằng</a:t>
            </a:r>
          </a:p>
          <a:p>
            <a:pPr marL="457200" lvl="1" indent="0">
              <a:buNone/>
            </a:pPr>
            <a:r>
              <a:rPr lang="en-US"/>
              <a:t>!=		không bằng</a:t>
            </a:r>
          </a:p>
          <a:p>
            <a:pPr marL="457200" lvl="1" indent="0">
              <a:buNone/>
            </a:pPr>
            <a:r>
              <a:rPr lang="en-US"/>
              <a:t>&lt;		nhỏ hơn</a:t>
            </a:r>
          </a:p>
          <a:p>
            <a:pPr marL="457200" lvl="1" indent="0">
              <a:buNone/>
            </a:pPr>
            <a:r>
              <a:rPr lang="en-US"/>
              <a:t>&gt;		lớn hơn</a:t>
            </a:r>
          </a:p>
          <a:p>
            <a:pPr marL="457200" lvl="1" indent="0">
              <a:buNone/>
            </a:pPr>
            <a:r>
              <a:rPr lang="en-US"/>
              <a:t>&lt;=		nhỏ hơn hoặc bằng</a:t>
            </a:r>
          </a:p>
          <a:p>
            <a:pPr marL="457200" lvl="1" indent="0">
              <a:buNone/>
            </a:pPr>
            <a:r>
              <a:rPr lang="en-US"/>
              <a:t>&gt;=		lớn hơn hoặc bằng</a:t>
            </a:r>
          </a:p>
          <a:p>
            <a:r>
              <a:rPr lang="en-US"/>
              <a:t>Toán tử luận lý</a:t>
            </a:r>
          </a:p>
          <a:p>
            <a:pPr marL="457200" lvl="1" indent="0">
              <a:buNone/>
            </a:pPr>
            <a:r>
              <a:rPr lang="en-US"/>
              <a:t>!	:	not</a:t>
            </a:r>
          </a:p>
          <a:p>
            <a:pPr marL="457200" lvl="1" indent="0">
              <a:buNone/>
            </a:pPr>
            <a:r>
              <a:rPr lang="en-US"/>
              <a:t>&amp;&amp;	:	and</a:t>
            </a:r>
          </a:p>
          <a:p>
            <a:pPr marL="457200" lvl="1" indent="0">
              <a:buNone/>
            </a:pPr>
            <a:r>
              <a:rPr lang="en-US"/>
              <a:t>||	: 	or</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21</a:t>
            </a:fld>
            <a:endParaRPr lang="en-US">
              <a:solidFill>
                <a:prstClr val="black">
                  <a:lumMod val="65000"/>
                  <a:lumOff val="35000"/>
                </a:prstClr>
              </a:solidFill>
            </a:endParaRPr>
          </a:p>
        </p:txBody>
      </p:sp>
    </p:spTree>
    <p:extLst>
      <p:ext uri="{BB962C8B-B14F-4D97-AF65-F5344CB8AC3E}">
        <p14:creationId xmlns:p14="http://schemas.microsoft.com/office/powerpoint/2010/main" val="377655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a:t>
            </a:r>
            <a:br>
              <a:rPr lang="en-US"/>
            </a:br>
            <a:r>
              <a:rPr lang="en-US"/>
              <a:t>Toán tử, biểu thức</a:t>
            </a:r>
          </a:p>
        </p:txBody>
      </p:sp>
      <p:sp>
        <p:nvSpPr>
          <p:cNvPr id="3" name="Content Placeholder 2"/>
          <p:cNvSpPr>
            <a:spLocks noGrp="1"/>
          </p:cNvSpPr>
          <p:nvPr>
            <p:ph idx="1"/>
          </p:nvPr>
        </p:nvSpPr>
        <p:spPr/>
        <p:txBody>
          <a:bodyPr>
            <a:normAutofit fontScale="92500" lnSpcReduction="10000"/>
          </a:bodyPr>
          <a:lstStyle/>
          <a:p>
            <a:r>
              <a:rPr lang="en-US"/>
              <a:t>Toán tử điều kiện</a:t>
            </a:r>
          </a:p>
          <a:p>
            <a:pPr lvl="1"/>
            <a:r>
              <a:rPr lang="en-US"/>
              <a:t>Cú pháp: </a:t>
            </a:r>
            <a:r>
              <a:rPr lang="en-US" b="1">
                <a:solidFill>
                  <a:srgbClr val="FF0000"/>
                </a:solidFill>
              </a:rPr>
              <a:t>điều_kiện ? biểu_thức1 : biểu_thức2</a:t>
            </a:r>
          </a:p>
          <a:p>
            <a:pPr lvl="1"/>
            <a:r>
              <a:rPr lang="en-US"/>
              <a:t>Nếu điều_kiện là </a:t>
            </a:r>
            <a:r>
              <a:rPr lang="en-US" i="1"/>
              <a:t>true</a:t>
            </a:r>
            <a:r>
              <a:rPr lang="en-US"/>
              <a:t>, </a:t>
            </a:r>
            <a:r>
              <a:rPr lang="en-US" i="1"/>
              <a:t>biểu_thức1</a:t>
            </a:r>
            <a:r>
              <a:rPr lang="en-US"/>
              <a:t> được thực thi;  Nếu là </a:t>
            </a:r>
            <a:r>
              <a:rPr lang="en-US" i="1"/>
              <a:t>false</a:t>
            </a:r>
            <a:r>
              <a:rPr lang="en-US"/>
              <a:t>, </a:t>
            </a:r>
            <a:r>
              <a:rPr lang="en-US" i="1"/>
              <a:t>biểu_thức2</a:t>
            </a:r>
            <a:r>
              <a:rPr lang="en-US"/>
              <a:t> được thực thi</a:t>
            </a:r>
          </a:p>
          <a:p>
            <a:pPr lvl="1"/>
            <a:r>
              <a:rPr lang="en-US"/>
              <a:t>Ví dụ: </a:t>
            </a:r>
          </a:p>
          <a:p>
            <a:pPr lvl="1" indent="0">
              <a:buNone/>
            </a:pPr>
            <a:r>
              <a:rPr lang="en-US" i="1"/>
              <a:t>int x = 10, y = 20;</a:t>
            </a:r>
          </a:p>
          <a:p>
            <a:pPr lvl="1" indent="0">
              <a:buNone/>
            </a:pPr>
            <a:r>
              <a:rPr lang="en-US" i="1"/>
              <a:t>int Z = (x&lt;y) ? 30 : 40;</a:t>
            </a:r>
          </a:p>
          <a:p>
            <a:pPr lvl="1"/>
            <a:endParaRPr lang="en-US"/>
          </a:p>
          <a:p>
            <a:r>
              <a:rPr lang="en-US"/>
              <a:t>Các biểu thức</a:t>
            </a:r>
          </a:p>
          <a:p>
            <a:pPr lvl="1"/>
            <a:r>
              <a:rPr lang="en-US"/>
              <a:t>Một biểu thức là một sự kết hợp giữa các toán tử và các toán hạng</a:t>
            </a:r>
          </a:p>
          <a:p>
            <a:pPr lvl="1"/>
            <a:r>
              <a:rPr lang="en-US"/>
              <a:t>Nếu trong biểu thức có chứa số thực thì kết quả trả về số thực</a:t>
            </a:r>
          </a:p>
          <a:p>
            <a:pPr lvl="1"/>
            <a:r>
              <a:rPr lang="en-US"/>
              <a:t>Lưu ý độ ưu tiên của các toán tử trong 1 biểu thức</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22</a:t>
            </a:fld>
            <a:endParaRPr lang="en-US">
              <a:solidFill>
                <a:prstClr val="black">
                  <a:lumMod val="65000"/>
                  <a:lumOff val="35000"/>
                </a:prstClr>
              </a:solidFill>
            </a:endParaRPr>
          </a:p>
        </p:txBody>
      </p:sp>
    </p:spTree>
    <p:extLst>
      <p:ext uri="{BB962C8B-B14F-4D97-AF65-F5344CB8AC3E}">
        <p14:creationId xmlns:p14="http://schemas.microsoft.com/office/powerpoint/2010/main" val="483203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a:t>2.3. Tổng quan lập trình Java</a:t>
            </a:r>
            <a:br>
              <a:rPr lang="en-US"/>
            </a:br>
            <a:r>
              <a:rPr lang="en-US"/>
              <a:t>Các cấu trúc lệnh trên Java</a:t>
            </a:r>
          </a:p>
        </p:txBody>
      </p:sp>
      <p:sp>
        <p:nvSpPr>
          <p:cNvPr id="3" name="Content Placeholder 2"/>
          <p:cNvSpPr>
            <a:spLocks noGrp="1"/>
          </p:cNvSpPr>
          <p:nvPr>
            <p:ph idx="1"/>
          </p:nvPr>
        </p:nvSpPr>
        <p:spPr/>
        <p:txBody>
          <a:bodyPr/>
          <a:lstStyle/>
          <a:p>
            <a:r>
              <a:rPr lang="en-US"/>
              <a:t>Cấu trúc điều khiển – Rẽ nhánh</a:t>
            </a:r>
          </a:p>
        </p:txBody>
      </p:sp>
      <p:sp>
        <p:nvSpPr>
          <p:cNvPr id="6" name="Rectangle 3"/>
          <p:cNvSpPr txBox="1">
            <a:spLocks noChangeArrowheads="1"/>
          </p:cNvSpPr>
          <p:nvPr/>
        </p:nvSpPr>
        <p:spPr>
          <a:xfrm>
            <a:off x="1149864" y="2377648"/>
            <a:ext cx="4235819" cy="4431714"/>
          </a:xfrm>
          <a:prstGeom prst="rect">
            <a:avLst/>
          </a:prstGeom>
          <a:ln w="12700">
            <a:solidFill>
              <a:schemeClr val="tx1"/>
            </a:solidFill>
            <a:miter lim="800000"/>
            <a:headEnd/>
            <a:tailEnd/>
          </a:ln>
        </p:spPr>
        <p:txBody>
          <a:bodyPr vert="horz" lIns="91440" tIns="45720" rIns="91440" bIns="45720" rtlCol="0" anchor="t">
            <a:norm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en-US"/>
              <a:t>  </a:t>
            </a:r>
            <a:r>
              <a:rPr lang="en-US" altLang="en-US" err="1"/>
              <a:t>Cấu</a:t>
            </a:r>
            <a:r>
              <a:rPr lang="en-US" altLang="en-US"/>
              <a:t> </a:t>
            </a:r>
            <a:r>
              <a:rPr lang="en-US" altLang="en-US" err="1"/>
              <a:t>trúc</a:t>
            </a:r>
            <a:r>
              <a:rPr lang="en-US" altLang="en-US"/>
              <a:t> if  </a:t>
            </a:r>
          </a:p>
          <a:p>
            <a:pPr>
              <a:buFontTx/>
              <a:buNone/>
            </a:pPr>
            <a:r>
              <a:rPr lang="en-US" altLang="en-US"/>
              <a:t>  </a:t>
            </a:r>
            <a:r>
              <a:rPr lang="en-US" altLang="en-US" b="1">
                <a:solidFill>
                  <a:srgbClr val="FF0000"/>
                </a:solidFill>
                <a:latin typeface="Courier New" panose="02070309020205020404" pitchFamily="49" charset="0"/>
                <a:cs typeface="Courier New" panose="02070309020205020404" pitchFamily="49" charset="0"/>
              </a:rPr>
              <a:t>if</a:t>
            </a:r>
            <a:r>
              <a:rPr lang="en-US" altLang="en-US" b="1">
                <a:solidFill>
                  <a:schemeClr val="tx1">
                    <a:lumMod val="95000"/>
                    <a:lumOff val="5000"/>
                  </a:schemeClr>
                </a:solidFill>
                <a:latin typeface="Courier New" panose="02070309020205020404" pitchFamily="49" charset="0"/>
                <a:cs typeface="Courier New" panose="02070309020205020404" pitchFamily="49" charset="0"/>
              </a:rPr>
              <a:t> (Condition) </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 </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Statements;</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a:t>
            </a:r>
            <a:r>
              <a:rPr lang="en-US" altLang="en-US" b="1">
                <a:solidFill>
                  <a:srgbClr val="FF0000"/>
                </a:solidFill>
                <a:latin typeface="Courier New" panose="02070309020205020404" pitchFamily="49" charset="0"/>
                <a:cs typeface="Courier New" panose="02070309020205020404" pitchFamily="49" charset="0"/>
              </a:rPr>
              <a:t>else</a:t>
            </a:r>
            <a:r>
              <a:rPr lang="en-US" altLang="en-US" b="1">
                <a:solidFill>
                  <a:schemeClr val="tx1">
                    <a:lumMod val="95000"/>
                    <a:lumOff val="5000"/>
                  </a:schemeClr>
                </a:solidFill>
                <a:latin typeface="Courier New" panose="02070309020205020404" pitchFamily="49" charset="0"/>
                <a:cs typeface="Courier New" panose="02070309020205020404" pitchFamily="49" charset="0"/>
              </a:rPr>
              <a:t> </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 </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Statement;</a:t>
            </a:r>
          </a:p>
          <a:p>
            <a:pPr>
              <a:buFontTx/>
              <a:buNone/>
            </a:pPr>
            <a:r>
              <a:rPr lang="en-US" altLang="en-US" b="1">
                <a:solidFill>
                  <a:schemeClr val="tx1">
                    <a:lumMod val="95000"/>
                    <a:lumOff val="5000"/>
                  </a:schemeClr>
                </a:solidFill>
                <a:latin typeface="Courier New" panose="02070309020205020404" pitchFamily="49" charset="0"/>
                <a:cs typeface="Courier New" panose="02070309020205020404" pitchFamily="49" charset="0"/>
              </a:rPr>
              <a:t> }</a:t>
            </a:r>
          </a:p>
        </p:txBody>
      </p:sp>
      <p:sp>
        <p:nvSpPr>
          <p:cNvPr id="7" name="Rectangle 5"/>
          <p:cNvSpPr>
            <a:spLocks noChangeArrowheads="1"/>
          </p:cNvSpPr>
          <p:nvPr/>
        </p:nvSpPr>
        <p:spPr bwMode="auto">
          <a:xfrm>
            <a:off x="5479816" y="2377648"/>
            <a:ext cx="5876365" cy="44317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eaLnBrk="1" hangingPunct="1">
              <a:spcBef>
                <a:spcPct val="20000"/>
              </a:spcBef>
            </a:pPr>
            <a:r>
              <a:rPr lang="en-US" altLang="en-US" sz="2800" err="1">
                <a:solidFill>
                  <a:schemeClr val="tx1">
                    <a:lumMod val="95000"/>
                    <a:lumOff val="5000"/>
                  </a:schemeClr>
                </a:solidFill>
              </a:rPr>
              <a:t>Cấu</a:t>
            </a:r>
            <a:r>
              <a:rPr lang="en-US" altLang="en-US" sz="2800">
                <a:solidFill>
                  <a:schemeClr val="tx1">
                    <a:lumMod val="95000"/>
                    <a:lumOff val="5000"/>
                  </a:schemeClr>
                </a:solidFill>
              </a:rPr>
              <a:t> </a:t>
            </a:r>
            <a:r>
              <a:rPr lang="en-US" altLang="en-US" sz="2800" err="1">
                <a:solidFill>
                  <a:schemeClr val="tx1">
                    <a:lumMod val="95000"/>
                    <a:lumOff val="5000"/>
                  </a:schemeClr>
                </a:solidFill>
              </a:rPr>
              <a:t>trúc</a:t>
            </a:r>
            <a:r>
              <a:rPr lang="en-US" altLang="en-US" sz="2800">
                <a:solidFill>
                  <a:schemeClr val="tx1">
                    <a:lumMod val="95000"/>
                    <a:lumOff val="5000"/>
                  </a:schemeClr>
                </a:solidFill>
              </a:rPr>
              <a:t> switch</a:t>
            </a:r>
          </a:p>
          <a:p>
            <a:pPr eaLnBrk="1" hangingPunct="1">
              <a:spcBef>
                <a:spcPct val="20000"/>
              </a:spcBef>
            </a:pPr>
            <a:r>
              <a:rPr lang="en-US" altLang="en-US" sz="2800" b="1">
                <a:solidFill>
                  <a:srgbClr val="FF0000"/>
                </a:solidFill>
                <a:latin typeface="Courier New" panose="02070309020205020404" pitchFamily="49" charset="0"/>
                <a:cs typeface="Courier New" panose="02070309020205020404" pitchFamily="49" charset="0"/>
              </a:rPr>
              <a:t>switch</a:t>
            </a: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(Expression) </a:t>
            </a:r>
          </a:p>
          <a:p>
            <a:pPr eaLnBrk="1" hangingPunct="1">
              <a:spcBef>
                <a:spcPct val="20000"/>
              </a:spcBef>
            </a:pP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a:t>
            </a:r>
            <a:r>
              <a:rPr lang="en-US" altLang="en-US" sz="2800" b="1">
                <a:solidFill>
                  <a:srgbClr val="FF0000"/>
                </a:solidFill>
                <a:latin typeface="Courier New" panose="02070309020205020404" pitchFamily="49" charset="0"/>
                <a:cs typeface="Courier New" panose="02070309020205020404" pitchFamily="49" charset="0"/>
              </a:rPr>
              <a:t>case</a:t>
            </a: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Cons1: Statements; 		break;</a:t>
            </a:r>
          </a:p>
          <a:p>
            <a:pPr eaLnBrk="1" hangingPunct="1">
              <a:spcBef>
                <a:spcPct val="20000"/>
              </a:spcBef>
            </a:pP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a:t>
            </a:r>
            <a:r>
              <a:rPr lang="en-US" altLang="en-US" sz="2800" b="1">
                <a:solidFill>
                  <a:srgbClr val="FF0000"/>
                </a:solidFill>
                <a:latin typeface="Courier New" panose="02070309020205020404" pitchFamily="49" charset="0"/>
                <a:cs typeface="Courier New" panose="02070309020205020404" pitchFamily="49" charset="0"/>
              </a:rPr>
              <a:t>case</a:t>
            </a: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Cons2: Statements; 		break;</a:t>
            </a:r>
          </a:p>
          <a:p>
            <a:pPr eaLnBrk="1" hangingPunct="1">
              <a:spcBef>
                <a:spcPct val="20000"/>
              </a:spcBef>
            </a:pP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 . .</a:t>
            </a:r>
          </a:p>
          <a:p>
            <a:pPr eaLnBrk="1" hangingPunct="1">
              <a:spcBef>
                <a:spcPct val="20000"/>
              </a:spcBef>
            </a:pP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a:t>
            </a:r>
            <a:r>
              <a:rPr lang="en-US" altLang="en-US" sz="2800" b="1">
                <a:solidFill>
                  <a:srgbClr val="FF0000"/>
                </a:solidFill>
                <a:latin typeface="Courier New" panose="02070309020205020404" pitchFamily="49" charset="0"/>
                <a:cs typeface="Courier New" panose="02070309020205020404" pitchFamily="49" charset="0"/>
              </a:rPr>
              <a:t>default</a:t>
            </a: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 Statements;</a:t>
            </a:r>
          </a:p>
          <a:p>
            <a:pPr eaLnBrk="1" hangingPunct="1">
              <a:spcBef>
                <a:spcPct val="20000"/>
              </a:spcBef>
            </a:pPr>
            <a:r>
              <a:rPr lang="en-US" altLang="en-US" sz="2800" b="1">
                <a:solidFill>
                  <a:schemeClr val="tx1">
                    <a:lumMod val="95000"/>
                    <a:lumOff val="5000"/>
                  </a:schemeClr>
                </a:solidFill>
                <a:latin typeface="Courier New" panose="02070309020205020404" pitchFamily="49" charset="0"/>
                <a:cs typeface="Courier New" panose="02070309020205020404" pitchFamily="49" charset="0"/>
              </a:rPr>
              <a:t> }</a:t>
            </a:r>
          </a:p>
          <a:p>
            <a:pPr eaLnBrk="1" hangingPunct="1">
              <a:spcBef>
                <a:spcPct val="20000"/>
              </a:spcBef>
            </a:pPr>
            <a:endParaRPr lang="en-US" altLang="en-US" sz="280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23</a:t>
            </a:fld>
            <a:endParaRPr lang="en-US">
              <a:solidFill>
                <a:prstClr val="black">
                  <a:lumMod val="65000"/>
                  <a:lumOff val="35000"/>
                </a:prstClr>
              </a:solidFill>
            </a:endParaRPr>
          </a:p>
        </p:txBody>
      </p:sp>
    </p:spTree>
    <p:extLst>
      <p:ext uri="{BB962C8B-B14F-4D97-AF65-F5344CB8AC3E}">
        <p14:creationId xmlns:p14="http://schemas.microsoft.com/office/powerpoint/2010/main" val="3280724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a:t>2.3. Tổng quan lập trình Java</a:t>
            </a:r>
            <a:br>
              <a:rPr lang="en-US"/>
            </a:br>
            <a:r>
              <a:rPr lang="en-US"/>
              <a:t>Các cấu trúc lệnh trên Java</a:t>
            </a:r>
          </a:p>
        </p:txBody>
      </p:sp>
      <p:sp>
        <p:nvSpPr>
          <p:cNvPr id="3" name="Content Placeholder 2"/>
          <p:cNvSpPr>
            <a:spLocks noGrp="1"/>
          </p:cNvSpPr>
          <p:nvPr>
            <p:ph idx="1"/>
          </p:nvPr>
        </p:nvSpPr>
        <p:spPr/>
        <p:txBody>
          <a:bodyPr/>
          <a:lstStyle/>
          <a:p>
            <a:r>
              <a:rPr lang="en-US"/>
              <a:t>Cấu trúc điều khiển – Rẽ nhánh</a:t>
            </a:r>
          </a:p>
          <a:p>
            <a:pPr lvl="1"/>
            <a:r>
              <a:rPr lang="en-US"/>
              <a:t>Thường một lệnh </a:t>
            </a:r>
            <a:r>
              <a:rPr lang="en-US" b="1"/>
              <a:t>break</a:t>
            </a:r>
            <a:r>
              <a:rPr lang="en-US"/>
              <a:t> được dùng ở cuối danh sách lệnh của mỗi case. Một cấu trúc switch có thể có một </a:t>
            </a:r>
            <a:r>
              <a:rPr lang="en-US" b="1"/>
              <a:t>case default</a:t>
            </a:r>
          </a:p>
          <a:p>
            <a:pPr lvl="1"/>
            <a:r>
              <a:rPr lang="en-US"/>
              <a:t>Kết quả của </a:t>
            </a:r>
            <a:r>
              <a:rPr lang="en-US" altLang="en-US" b="1"/>
              <a:t>Expression</a:t>
            </a:r>
            <a:r>
              <a:rPr lang="en-US"/>
              <a:t> trong switch phải là kiểu số nguyên (byte, short, int, long) hoặc char. Không thể là boolean hoặc số thực (float, double)</a:t>
            </a:r>
          </a:p>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24</a:t>
            </a:fld>
            <a:endParaRPr lang="en-US">
              <a:solidFill>
                <a:prstClr val="black">
                  <a:lumMod val="65000"/>
                  <a:lumOff val="35000"/>
                </a:prstClr>
              </a:solidFill>
            </a:endParaRPr>
          </a:p>
        </p:txBody>
      </p:sp>
    </p:spTree>
    <p:extLst>
      <p:ext uri="{BB962C8B-B14F-4D97-AF65-F5344CB8AC3E}">
        <p14:creationId xmlns:p14="http://schemas.microsoft.com/office/powerpoint/2010/main" val="261729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a:t>2.3. Tổng quan lập trình Java</a:t>
            </a:r>
            <a:br>
              <a:rPr lang="en-US"/>
            </a:br>
            <a:r>
              <a:rPr lang="en-US"/>
              <a:t>Các cấu trúc lệnh trên Java</a:t>
            </a:r>
          </a:p>
        </p:txBody>
      </p:sp>
      <p:sp>
        <p:nvSpPr>
          <p:cNvPr id="3" name="Content Placeholder 2"/>
          <p:cNvSpPr>
            <a:spLocks noGrp="1"/>
          </p:cNvSpPr>
          <p:nvPr>
            <p:ph idx="1"/>
          </p:nvPr>
        </p:nvSpPr>
        <p:spPr/>
        <p:txBody>
          <a:bodyPr/>
          <a:lstStyle/>
          <a:p>
            <a:r>
              <a:rPr lang="en-US"/>
              <a:t>Cấu trúc lặp</a:t>
            </a:r>
          </a:p>
        </p:txBody>
      </p:sp>
      <p:sp>
        <p:nvSpPr>
          <p:cNvPr id="6" name="Rectangle 3"/>
          <p:cNvSpPr txBox="1">
            <a:spLocks noChangeArrowheads="1"/>
          </p:cNvSpPr>
          <p:nvPr/>
        </p:nvSpPr>
        <p:spPr>
          <a:xfrm>
            <a:off x="1964695" y="2329645"/>
            <a:ext cx="3810000" cy="2074414"/>
          </a:xfrm>
          <a:prstGeom prst="rect">
            <a:avLst/>
          </a:prstGeom>
          <a:ln w="12700">
            <a:solidFill>
              <a:schemeClr val="tx1"/>
            </a:solidFill>
            <a:miter lim="800000"/>
            <a:headEnd/>
            <a:tailEnd/>
          </a:ln>
        </p:spPr>
        <p:txBody>
          <a:bodyPr vert="horz" lIns="91440" tIns="45720" rIns="91440" bIns="45720" rtlCol="0" anchor="t">
            <a:no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Tx/>
              <a:buNone/>
            </a:pPr>
            <a:r>
              <a:rPr lang="en-US" altLang="en-US" b="1">
                <a:solidFill>
                  <a:srgbClr val="FF0000"/>
                </a:solidFill>
                <a:latin typeface="Courier New" panose="02070309020205020404" pitchFamily="49" charset="0"/>
                <a:cs typeface="Courier New" panose="02070309020205020404" pitchFamily="49" charset="0"/>
              </a:rPr>
              <a:t>while</a:t>
            </a:r>
            <a:r>
              <a:rPr lang="en-US" altLang="en-US" b="1">
                <a:latin typeface="Courier New" panose="02070309020205020404" pitchFamily="49" charset="0"/>
                <a:cs typeface="Courier New" panose="02070309020205020404" pitchFamily="49" charset="0"/>
              </a:rPr>
              <a:t> condition)</a:t>
            </a:r>
          </a:p>
          <a:p>
            <a:pPr>
              <a:buFontTx/>
              <a:buNone/>
            </a:pPr>
            <a:r>
              <a:rPr lang="en-US" altLang="en-US" b="1">
                <a:latin typeface="Courier New" panose="02070309020205020404" pitchFamily="49" charset="0"/>
                <a:cs typeface="Courier New" panose="02070309020205020404" pitchFamily="49" charset="0"/>
              </a:rPr>
              <a:t>{ </a:t>
            </a:r>
          </a:p>
          <a:p>
            <a:pPr>
              <a:buFontTx/>
              <a:buNone/>
            </a:pPr>
            <a:r>
              <a:rPr lang="en-US" altLang="en-US" b="1">
                <a:latin typeface="Courier New" panose="02070309020205020404" pitchFamily="49" charset="0"/>
                <a:cs typeface="Courier New" panose="02070309020205020404" pitchFamily="49" charset="0"/>
              </a:rPr>
              <a:t>     Statements;</a:t>
            </a:r>
          </a:p>
          <a:p>
            <a:pPr>
              <a:buFontTx/>
              <a:buNone/>
            </a:pPr>
            <a:r>
              <a:rPr lang="en-US" altLang="en-US" b="1">
                <a:latin typeface="Courier New" panose="02070309020205020404" pitchFamily="49" charset="0"/>
                <a:cs typeface="Courier New" panose="02070309020205020404" pitchFamily="49" charset="0"/>
              </a:rPr>
              <a:t>}</a:t>
            </a:r>
          </a:p>
        </p:txBody>
      </p:sp>
      <p:sp>
        <p:nvSpPr>
          <p:cNvPr id="7" name="Text Box 5"/>
          <p:cNvSpPr txBox="1">
            <a:spLocks noChangeArrowheads="1"/>
          </p:cNvSpPr>
          <p:nvPr/>
        </p:nvSpPr>
        <p:spPr bwMode="auto">
          <a:xfrm>
            <a:off x="6032684" y="2329645"/>
            <a:ext cx="4673417" cy="20744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2800" b="1">
                <a:solidFill>
                  <a:srgbClr val="FF0000"/>
                </a:solidFill>
                <a:latin typeface="Courier New" panose="02070309020205020404" pitchFamily="49" charset="0"/>
                <a:cs typeface="Courier New" panose="02070309020205020404" pitchFamily="49" charset="0"/>
              </a:rPr>
              <a:t>do</a:t>
            </a:r>
            <a:r>
              <a:rPr lang="en-US" altLang="en-US" sz="2800" b="1">
                <a:latin typeface="Courier New" panose="02070309020205020404" pitchFamily="49" charset="0"/>
                <a:cs typeface="Courier New" panose="02070309020205020404" pitchFamily="49" charset="0"/>
              </a:rPr>
              <a:t> </a:t>
            </a:r>
          </a:p>
          <a:p>
            <a:pPr eaLnBrk="1" hangingPunct="1">
              <a:spcBef>
                <a:spcPct val="20000"/>
              </a:spcBef>
            </a:pPr>
            <a:r>
              <a:rPr lang="en-US" altLang="en-US" sz="2800" b="1">
                <a:latin typeface="Courier New" panose="02070309020205020404" pitchFamily="49" charset="0"/>
                <a:cs typeface="Courier New" panose="02070309020205020404" pitchFamily="49" charset="0"/>
              </a:rPr>
              <a:t>{ </a:t>
            </a:r>
          </a:p>
          <a:p>
            <a:pPr eaLnBrk="1" hangingPunct="1">
              <a:spcBef>
                <a:spcPct val="20000"/>
              </a:spcBef>
            </a:pPr>
            <a:r>
              <a:rPr lang="en-US" altLang="en-US" sz="2800" b="1">
                <a:latin typeface="Courier New" panose="02070309020205020404" pitchFamily="49" charset="0"/>
                <a:cs typeface="Courier New" panose="02070309020205020404" pitchFamily="49" charset="0"/>
              </a:rPr>
              <a:t>      Statements;</a:t>
            </a:r>
          </a:p>
          <a:p>
            <a:pPr eaLnBrk="1" hangingPunct="1">
              <a:spcBef>
                <a:spcPct val="20000"/>
              </a:spcBef>
            </a:pPr>
            <a:r>
              <a:rPr lang="en-US" altLang="en-US" sz="2800" b="1">
                <a:latin typeface="Courier New" panose="02070309020205020404" pitchFamily="49" charset="0"/>
                <a:cs typeface="Courier New" panose="02070309020205020404" pitchFamily="49" charset="0"/>
              </a:rPr>
              <a:t>}</a:t>
            </a:r>
            <a:r>
              <a:rPr lang="en-US" altLang="en-US" sz="2800" b="1">
                <a:solidFill>
                  <a:srgbClr val="FF0000"/>
                </a:solidFill>
                <a:latin typeface="Courier New" panose="02070309020205020404" pitchFamily="49" charset="0"/>
                <a:cs typeface="Courier New" panose="02070309020205020404" pitchFamily="49" charset="0"/>
              </a:rPr>
              <a:t>while</a:t>
            </a:r>
            <a:r>
              <a:rPr lang="en-US" altLang="en-US" sz="2800" b="1">
                <a:latin typeface="Courier New" panose="02070309020205020404" pitchFamily="49" charset="0"/>
                <a:cs typeface="Courier New" panose="02070309020205020404" pitchFamily="49" charset="0"/>
              </a:rPr>
              <a:t> (condition);</a:t>
            </a:r>
            <a:endParaRPr lang="en-US" altLang="en-US" sz="2800">
              <a:latin typeface="Courier New" panose="02070309020205020404" pitchFamily="49" charset="0"/>
              <a:cs typeface="Courier New" panose="02070309020205020404" pitchFamily="49" charset="0"/>
            </a:endParaRPr>
          </a:p>
        </p:txBody>
      </p:sp>
      <p:sp>
        <p:nvSpPr>
          <p:cNvPr id="8" name="Text Box 6"/>
          <p:cNvSpPr txBox="1">
            <a:spLocks noChangeArrowheads="1"/>
          </p:cNvSpPr>
          <p:nvPr/>
        </p:nvSpPr>
        <p:spPr bwMode="auto">
          <a:xfrm>
            <a:off x="1964695" y="4567337"/>
            <a:ext cx="8741405" cy="20744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2800" b="1">
                <a:solidFill>
                  <a:srgbClr val="FF0000"/>
                </a:solidFill>
                <a:latin typeface="Courier New" panose="02070309020205020404" pitchFamily="49" charset="0"/>
                <a:cs typeface="Courier New" panose="02070309020205020404" pitchFamily="49" charset="0"/>
              </a:rPr>
              <a:t>for</a:t>
            </a:r>
            <a:r>
              <a:rPr lang="en-US" altLang="en-US" sz="2800" b="1">
                <a:latin typeface="Courier New" panose="02070309020205020404" pitchFamily="49" charset="0"/>
                <a:cs typeface="Courier New" panose="02070309020205020404" pitchFamily="49" charset="0"/>
              </a:rPr>
              <a:t> (VarInit; Condition; Statements)</a:t>
            </a:r>
          </a:p>
          <a:p>
            <a:pPr eaLnBrk="1" hangingPunct="1">
              <a:spcBef>
                <a:spcPct val="20000"/>
              </a:spcBef>
            </a:pPr>
            <a:r>
              <a:rPr lang="en-US" altLang="en-US" sz="2800" b="1">
                <a:latin typeface="Courier New" panose="02070309020205020404" pitchFamily="49" charset="0"/>
                <a:cs typeface="Courier New" panose="02070309020205020404" pitchFamily="49" charset="0"/>
              </a:rPr>
              <a:t>{ </a:t>
            </a:r>
          </a:p>
          <a:p>
            <a:pPr eaLnBrk="1" hangingPunct="1">
              <a:spcBef>
                <a:spcPct val="20000"/>
              </a:spcBef>
            </a:pPr>
            <a:r>
              <a:rPr lang="en-US" altLang="en-US" sz="2800" b="1">
                <a:latin typeface="Courier New" panose="02070309020205020404" pitchFamily="49" charset="0"/>
                <a:cs typeface="Courier New" panose="02070309020205020404" pitchFamily="49" charset="0"/>
              </a:rPr>
              <a:t>	Statements1;</a:t>
            </a:r>
          </a:p>
          <a:p>
            <a:pPr eaLnBrk="1" hangingPunct="1">
              <a:spcBef>
                <a:spcPct val="20000"/>
              </a:spcBef>
            </a:pPr>
            <a:r>
              <a:rPr lang="en-US" altLang="en-US" sz="2800" b="1">
                <a:latin typeface="Courier New" panose="02070309020205020404" pitchFamily="49" charset="0"/>
                <a:cs typeface="Courier New" panose="02070309020205020404" pitchFamily="49" charset="0"/>
              </a:rPr>
              <a:t>}</a:t>
            </a:r>
            <a:endParaRPr lang="en-US" altLang="en-US" sz="28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25</a:t>
            </a:fld>
            <a:endParaRPr lang="en-US">
              <a:solidFill>
                <a:prstClr val="black">
                  <a:lumMod val="65000"/>
                  <a:lumOff val="35000"/>
                </a:prstClr>
              </a:solidFill>
            </a:endParaRPr>
          </a:p>
        </p:txBody>
      </p:sp>
    </p:spTree>
    <p:extLst>
      <p:ext uri="{BB962C8B-B14F-4D97-AF65-F5344CB8AC3E}">
        <p14:creationId xmlns:p14="http://schemas.microsoft.com/office/powerpoint/2010/main" val="137327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Tổng quan lập trình Java </a:t>
            </a:r>
            <a:br>
              <a:rPr lang="en-US"/>
            </a:br>
            <a:r>
              <a:rPr lang="en-US"/>
              <a:t>Viết phương thức trong Java</a:t>
            </a:r>
          </a:p>
        </p:txBody>
      </p:sp>
      <p:sp>
        <p:nvSpPr>
          <p:cNvPr id="3" name="Content Placeholder 2"/>
          <p:cNvSpPr>
            <a:spLocks noGrp="1"/>
          </p:cNvSpPr>
          <p:nvPr>
            <p:ph idx="1"/>
          </p:nvPr>
        </p:nvSpPr>
        <p:spPr/>
        <p:txBody>
          <a:bodyPr>
            <a:normAutofit lnSpcReduction="10000"/>
          </a:bodyPr>
          <a:lstStyle/>
          <a:p>
            <a:r>
              <a:rPr lang="en-US" dirty="0" err="1"/>
              <a:t>Cú</a:t>
            </a:r>
            <a:r>
              <a:rPr lang="en-US" dirty="0"/>
              <a:t> </a:t>
            </a:r>
            <a:r>
              <a:rPr lang="en-US" dirty="0" err="1"/>
              <a:t>pháp</a:t>
            </a:r>
            <a:r>
              <a:rPr lang="en-US" dirty="0"/>
              <a:t>:</a:t>
            </a:r>
          </a:p>
          <a:p>
            <a:endParaRPr lang="en-US" dirty="0"/>
          </a:p>
          <a:p>
            <a:endParaRPr lang="en-US" dirty="0"/>
          </a:p>
          <a:p>
            <a:endParaRPr lang="en-US" dirty="0"/>
          </a:p>
          <a:p>
            <a:endParaRPr lang="en-US" dirty="0"/>
          </a:p>
          <a:p>
            <a:endParaRPr lang="en-US" dirty="0"/>
          </a:p>
          <a:p>
            <a:r>
              <a:rPr lang="en-US" dirty="0" err="1"/>
              <a:t>Ví</a:t>
            </a:r>
            <a:r>
              <a:rPr lang="en-US" dirty="0"/>
              <a:t> </a:t>
            </a:r>
            <a:r>
              <a:rPr lang="en-US" dirty="0" err="1"/>
              <a:t>dụ</a:t>
            </a:r>
            <a:r>
              <a:rPr lang="en-US" dirty="0"/>
              <a:t> 1: </a:t>
            </a:r>
            <a:r>
              <a:rPr lang="vi-VN" dirty="0"/>
              <a:t>Vi</a:t>
            </a:r>
            <a:r>
              <a:rPr lang="en-US" dirty="0"/>
              <a:t>ế</a:t>
            </a:r>
            <a:r>
              <a:rPr lang="vi-VN" dirty="0"/>
              <a:t>t chương trình tính t</a:t>
            </a:r>
            <a:r>
              <a:rPr lang="en-US" dirty="0"/>
              <a:t>ổ</a:t>
            </a:r>
            <a:r>
              <a:rPr lang="vi-VN" dirty="0"/>
              <a:t>ng các s</a:t>
            </a:r>
            <a:r>
              <a:rPr lang="en-US" dirty="0"/>
              <a:t>ố</a:t>
            </a:r>
            <a:r>
              <a:rPr lang="vi-VN" dirty="0"/>
              <a:t> nguyên</a:t>
            </a:r>
            <a:r>
              <a:rPr lang="en-US" dirty="0"/>
              <a:t> </a:t>
            </a:r>
            <a:r>
              <a:rPr lang="en-US" dirty="0" err="1"/>
              <a:t>chẵn</a:t>
            </a:r>
            <a:r>
              <a:rPr lang="vi-VN" dirty="0"/>
              <a:t> </a:t>
            </a:r>
            <a:r>
              <a:rPr lang="en-US" dirty="0" err="1"/>
              <a:t>từ</a:t>
            </a:r>
            <a:r>
              <a:rPr lang="en-US" dirty="0"/>
              <a:t> 1-&gt; N. N </a:t>
            </a:r>
            <a:r>
              <a:rPr lang="en-US" dirty="0" err="1"/>
              <a:t>được</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Yêu</a:t>
            </a:r>
            <a:r>
              <a:rPr lang="en-US" dirty="0"/>
              <a:t> </a:t>
            </a:r>
            <a:r>
              <a:rPr lang="en-US" dirty="0" err="1"/>
              <a:t>cầu</a:t>
            </a:r>
            <a:r>
              <a:rPr lang="en-US" dirty="0"/>
              <a:t> </a:t>
            </a:r>
            <a:r>
              <a:rPr lang="en-US" dirty="0" err="1"/>
              <a:t>viết</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tổng</a:t>
            </a:r>
            <a:r>
              <a:rPr lang="en-US" dirty="0"/>
              <a:t>.</a:t>
            </a:r>
          </a:p>
          <a:p>
            <a:r>
              <a:rPr lang="en-US" dirty="0" err="1"/>
              <a:t>Ví</a:t>
            </a:r>
            <a:r>
              <a:rPr lang="en-US" dirty="0"/>
              <a:t> </a:t>
            </a:r>
            <a:r>
              <a:rPr lang="en-US" dirty="0" err="1"/>
              <a:t>dụ</a:t>
            </a:r>
            <a:r>
              <a:rPr lang="en-US" dirty="0"/>
              <a:t> 2: </a:t>
            </a:r>
            <a:r>
              <a:rPr lang="vi-VN" dirty="0"/>
              <a:t>Vi</a:t>
            </a:r>
            <a:r>
              <a:rPr lang="en-US" dirty="0"/>
              <a:t>ế</a:t>
            </a:r>
            <a:r>
              <a:rPr lang="vi-VN" dirty="0"/>
              <a:t>t chương trình tính t</a:t>
            </a:r>
            <a:r>
              <a:rPr lang="en-US" dirty="0"/>
              <a:t>ổ</a:t>
            </a:r>
            <a:r>
              <a:rPr lang="vi-VN" dirty="0"/>
              <a:t>ng các s</a:t>
            </a:r>
            <a:r>
              <a:rPr lang="en-US" dirty="0"/>
              <a:t>ố</a:t>
            </a:r>
            <a:r>
              <a:rPr lang="vi-VN" dirty="0"/>
              <a:t> nguyên</a:t>
            </a:r>
            <a:r>
              <a:rPr lang="en-US" dirty="0"/>
              <a:t> </a:t>
            </a:r>
            <a:r>
              <a:rPr lang="en-US" dirty="0" err="1"/>
              <a:t>tố</a:t>
            </a:r>
            <a:r>
              <a:rPr lang="en-US" dirty="0"/>
              <a:t> </a:t>
            </a:r>
            <a:r>
              <a:rPr lang="en-US" dirty="0" err="1"/>
              <a:t>từ</a:t>
            </a:r>
            <a:r>
              <a:rPr lang="en-US" dirty="0"/>
              <a:t> 1-&gt; N. N </a:t>
            </a:r>
            <a:r>
              <a:rPr lang="en-US" dirty="0" err="1"/>
              <a:t>được</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Yêu</a:t>
            </a:r>
            <a:r>
              <a:rPr lang="en-US" dirty="0"/>
              <a:t> </a:t>
            </a:r>
            <a:r>
              <a:rPr lang="en-US" dirty="0" err="1"/>
              <a:t>cầu</a:t>
            </a:r>
            <a:r>
              <a:rPr lang="en-US" dirty="0"/>
              <a:t> </a:t>
            </a:r>
            <a:r>
              <a:rPr lang="en-US" dirty="0" err="1"/>
              <a:t>viết</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tra</a:t>
            </a:r>
            <a:r>
              <a:rPr lang="en-US" dirty="0"/>
              <a:t> </a:t>
            </a:r>
            <a:r>
              <a:rPr lang="en-US" dirty="0" err="1"/>
              <a:t>nguyên</a:t>
            </a:r>
            <a:r>
              <a:rPr lang="en-US" dirty="0"/>
              <a:t> </a:t>
            </a:r>
            <a:r>
              <a:rPr lang="en-US" dirty="0" err="1"/>
              <a:t>tố</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tổng</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26</a:t>
            </a:fld>
            <a:endParaRPr lang="en-US">
              <a:solidFill>
                <a:prstClr val="black">
                  <a:lumMod val="65000"/>
                  <a:lumOff val="35000"/>
                </a:prstClr>
              </a:solidFill>
            </a:endParaRPr>
          </a:p>
        </p:txBody>
      </p:sp>
      <p:sp>
        <p:nvSpPr>
          <p:cNvPr id="5" name="Rectangle 4"/>
          <p:cNvSpPr>
            <a:spLocks noChangeArrowheads="1"/>
          </p:cNvSpPr>
          <p:nvPr/>
        </p:nvSpPr>
        <p:spPr bwMode="auto">
          <a:xfrm>
            <a:off x="1066799" y="2278502"/>
            <a:ext cx="7987555" cy="2133600"/>
          </a:xfrm>
          <a:prstGeom prst="rect">
            <a:avLst/>
          </a:prstGeom>
          <a:solidFill>
            <a:schemeClr val="bg2">
              <a:lumMod val="90000"/>
            </a:schemeClr>
          </a:solidFill>
          <a:ln w="9525">
            <a:solidFill>
              <a:schemeClr val="tx1"/>
            </a:solidFill>
            <a:miter lim="800000"/>
            <a:headEnd/>
            <a:tailEnd/>
          </a:ln>
        </p:spPr>
        <p:txBody>
          <a:bodyPr wrap="none" anchor="ctr"/>
          <a:lstStyle/>
          <a:p>
            <a:pPr eaLnBrk="0" hangingPunct="0">
              <a:spcBef>
                <a:spcPts val="0"/>
              </a:spcBef>
              <a:defRPr/>
            </a:pPr>
            <a:r>
              <a:rPr lang="en-US" sz="2600">
                <a:solidFill>
                  <a:srgbClr val="0000FF"/>
                </a:solidFill>
              </a:rPr>
              <a:t>ReturnType </a:t>
            </a:r>
            <a:r>
              <a:rPr lang="en-US" sz="2600">
                <a:solidFill>
                  <a:srgbClr val="27333F"/>
                </a:solidFill>
              </a:rPr>
              <a:t>methodName</a:t>
            </a:r>
            <a:r>
              <a:rPr lang="en-US" sz="2600">
                <a:solidFill>
                  <a:srgbClr val="0000FF"/>
                </a:solidFill>
              </a:rPr>
              <a:t> </a:t>
            </a:r>
            <a:r>
              <a:rPr lang="en-US" sz="2600"/>
              <a:t>(</a:t>
            </a:r>
            <a:r>
              <a:rPr lang="en-US" sz="2600">
                <a:solidFill>
                  <a:schemeClr val="accent6"/>
                </a:solidFill>
              </a:rPr>
              <a:t>Type agr1, Type arg2,…</a:t>
            </a:r>
            <a:r>
              <a:rPr lang="en-US" sz="2600"/>
              <a:t>)</a:t>
            </a:r>
          </a:p>
          <a:p>
            <a:pPr eaLnBrk="0" hangingPunct="0">
              <a:spcBef>
                <a:spcPts val="0"/>
              </a:spcBef>
              <a:defRPr/>
            </a:pPr>
            <a:r>
              <a:rPr lang="en-US" sz="2600"/>
              <a:t>{</a:t>
            </a:r>
            <a:r>
              <a:rPr lang="en-US" sz="2600">
                <a:solidFill>
                  <a:srgbClr val="0000FF"/>
                </a:solidFill>
              </a:rPr>
              <a:t>	</a:t>
            </a:r>
          </a:p>
          <a:p>
            <a:pPr eaLnBrk="0" hangingPunct="0">
              <a:spcBef>
                <a:spcPts val="0"/>
              </a:spcBef>
              <a:defRPr/>
            </a:pPr>
            <a:r>
              <a:rPr lang="en-US" sz="2600"/>
              <a:t>	…</a:t>
            </a:r>
          </a:p>
          <a:p>
            <a:pPr eaLnBrk="0" hangingPunct="0">
              <a:spcBef>
                <a:spcPts val="0"/>
              </a:spcBef>
              <a:defRPr/>
            </a:pPr>
            <a:r>
              <a:rPr lang="en-US" sz="2600"/>
              <a:t>	</a:t>
            </a:r>
            <a:r>
              <a:rPr lang="en-US" sz="2600">
                <a:solidFill>
                  <a:srgbClr val="0000FF"/>
                </a:solidFill>
              </a:rPr>
              <a:t>return</a:t>
            </a:r>
            <a:r>
              <a:rPr lang="en-US" sz="2600"/>
              <a:t> (somethingOfReturnType);</a:t>
            </a:r>
          </a:p>
          <a:p>
            <a:pPr eaLnBrk="0" hangingPunct="0">
              <a:spcBef>
                <a:spcPts val="0"/>
              </a:spcBef>
              <a:defRPr/>
            </a:pPr>
            <a:r>
              <a:rPr lang="en-US" sz="2600"/>
              <a:t>}</a:t>
            </a:r>
          </a:p>
        </p:txBody>
      </p:sp>
    </p:spTree>
    <p:extLst>
      <p:ext uri="{BB962C8B-B14F-4D97-AF65-F5344CB8AC3E}">
        <p14:creationId xmlns:p14="http://schemas.microsoft.com/office/powerpoint/2010/main" val="669067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r>
              <a:rPr lang="en-US"/>
              <a:t>2.3. Tổng quan lập trình Java </a:t>
            </a:r>
            <a:br>
              <a:rPr lang="en-US"/>
            </a:br>
            <a:r>
              <a:rPr lang="en-US"/>
              <a:t>Mảng</a:t>
            </a:r>
          </a:p>
        </p:txBody>
      </p:sp>
      <p:sp>
        <p:nvSpPr>
          <p:cNvPr id="7171" name="Rectangle 3"/>
          <p:cNvSpPr>
            <a:spLocks noGrp="1" noChangeArrowheads="1"/>
          </p:cNvSpPr>
          <p:nvPr>
            <p:ph idx="1"/>
          </p:nvPr>
        </p:nvSpPr>
        <p:spPr>
          <a:noFill/>
        </p:spPr>
        <p:txBody>
          <a:bodyPr lIns="92075" tIns="46038" rIns="92075" bIns="46038">
            <a:normAutofit/>
          </a:bodyPr>
          <a:lstStyle/>
          <a:p>
            <a:pPr eaLnBrk="1" hangingPunct="1"/>
            <a:r>
              <a:rPr lang="en-US"/>
              <a:t>Là một cấu trúc dữ liệu cho phép lưu một tập các giá trị cùng kiểu</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p:txBody>
      </p:sp>
      <p:sp>
        <p:nvSpPr>
          <p:cNvPr id="6152" name="Slide Number Placeholder 20"/>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hlink"/>
                </a:solidFill>
                <a:latin typeface="Arial" pitchFamily="34" charset="0"/>
              </a:defRPr>
            </a:lvl1pPr>
            <a:lvl2pPr marL="742950" indent="-285750">
              <a:defRPr sz="2000" b="1">
                <a:solidFill>
                  <a:schemeClr val="hlink"/>
                </a:solidFill>
                <a:latin typeface="Arial" pitchFamily="34" charset="0"/>
              </a:defRPr>
            </a:lvl2pPr>
            <a:lvl3pPr marL="1143000" indent="-228600">
              <a:defRPr sz="2000" b="1">
                <a:solidFill>
                  <a:schemeClr val="hlink"/>
                </a:solidFill>
                <a:latin typeface="Arial" pitchFamily="34" charset="0"/>
              </a:defRPr>
            </a:lvl3pPr>
            <a:lvl4pPr marL="1600200" indent="-228600">
              <a:defRPr sz="2000" b="1">
                <a:solidFill>
                  <a:schemeClr val="hlink"/>
                </a:solidFill>
                <a:latin typeface="Arial" pitchFamily="34" charset="0"/>
              </a:defRPr>
            </a:lvl4pPr>
            <a:lvl5pPr marL="2057400" indent="-228600">
              <a:defRPr sz="2000" b="1">
                <a:solidFill>
                  <a:schemeClr val="hlink"/>
                </a:solidFill>
                <a:latin typeface="Arial" pitchFamily="34" charset="0"/>
              </a:defRPr>
            </a:lvl5pPr>
            <a:lvl6pPr marL="2514600" indent="-228600" eaLnBrk="0" fontAlgn="base" hangingPunct="0">
              <a:spcBef>
                <a:spcPct val="0"/>
              </a:spcBef>
              <a:spcAft>
                <a:spcPct val="0"/>
              </a:spcAft>
              <a:defRPr sz="2000" b="1">
                <a:solidFill>
                  <a:schemeClr val="hlink"/>
                </a:solidFill>
                <a:latin typeface="Arial" pitchFamily="34" charset="0"/>
              </a:defRPr>
            </a:lvl6pPr>
            <a:lvl7pPr marL="2971800" indent="-228600" eaLnBrk="0" fontAlgn="base" hangingPunct="0">
              <a:spcBef>
                <a:spcPct val="0"/>
              </a:spcBef>
              <a:spcAft>
                <a:spcPct val="0"/>
              </a:spcAft>
              <a:defRPr sz="2000" b="1">
                <a:solidFill>
                  <a:schemeClr val="hlink"/>
                </a:solidFill>
                <a:latin typeface="Arial" pitchFamily="34" charset="0"/>
              </a:defRPr>
            </a:lvl7pPr>
            <a:lvl8pPr marL="3429000" indent="-228600" eaLnBrk="0" fontAlgn="base" hangingPunct="0">
              <a:spcBef>
                <a:spcPct val="0"/>
              </a:spcBef>
              <a:spcAft>
                <a:spcPct val="0"/>
              </a:spcAft>
              <a:defRPr sz="2000" b="1">
                <a:solidFill>
                  <a:schemeClr val="hlink"/>
                </a:solidFill>
                <a:latin typeface="Arial" pitchFamily="34" charset="0"/>
              </a:defRPr>
            </a:lvl8pPr>
            <a:lvl9pPr marL="3886200" indent="-228600" eaLnBrk="0" fontAlgn="base" hangingPunct="0">
              <a:spcBef>
                <a:spcPct val="0"/>
              </a:spcBef>
              <a:spcAft>
                <a:spcPct val="0"/>
              </a:spcAft>
              <a:defRPr sz="2000" b="1">
                <a:solidFill>
                  <a:schemeClr val="hlink"/>
                </a:solidFill>
                <a:latin typeface="Arial" pitchFamily="34" charset="0"/>
              </a:defRPr>
            </a:lvl9pPr>
          </a:lstStyle>
          <a:p>
            <a:fld id="{A262E5C1-E762-4231-B19F-CA4F628E4C22}" type="slidenum">
              <a:rPr lang="en-US" sz="1400" b="0" smtClean="0">
                <a:solidFill>
                  <a:srgbClr val="FF4C00"/>
                </a:solidFill>
              </a:rPr>
              <a:pPr/>
              <a:t>27</a:t>
            </a:fld>
            <a:endParaRPr lang="en-US" sz="1400" b="0">
              <a:solidFill>
                <a:srgbClr val="FF4C00"/>
              </a:solidFill>
            </a:endParaRPr>
          </a:p>
        </p:txBody>
      </p:sp>
      <p:sp>
        <p:nvSpPr>
          <p:cNvPr id="12292" name="Rectangle 4"/>
          <p:cNvSpPr>
            <a:spLocks noChangeArrowheads="1"/>
          </p:cNvSpPr>
          <p:nvPr/>
        </p:nvSpPr>
        <p:spPr bwMode="auto">
          <a:xfrm>
            <a:off x="3319621" y="3459913"/>
            <a:ext cx="688008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0">
                <a:solidFill>
                  <a:schemeClr val="tx1"/>
                </a:solidFill>
                <a:latin typeface="Times New Roman" pitchFamily="18" charset="0"/>
              </a:rPr>
              <a:t>0        1         2      3       4        5       6       7       8        9</a:t>
            </a:r>
          </a:p>
        </p:txBody>
      </p:sp>
      <p:grpSp>
        <p:nvGrpSpPr>
          <p:cNvPr id="2" name="Group 23"/>
          <p:cNvGrpSpPr>
            <a:grpSpLocks/>
          </p:cNvGrpSpPr>
          <p:nvPr/>
        </p:nvGrpSpPr>
        <p:grpSpPr bwMode="auto">
          <a:xfrm>
            <a:off x="3158755" y="3917114"/>
            <a:ext cx="7173383" cy="714375"/>
            <a:chOff x="1829" y="2112"/>
            <a:chExt cx="3389" cy="450"/>
          </a:xfrm>
        </p:grpSpPr>
        <p:grpSp>
          <p:nvGrpSpPr>
            <p:cNvPr id="6158" name="Group 6"/>
            <p:cNvGrpSpPr>
              <a:grpSpLocks/>
            </p:cNvGrpSpPr>
            <p:nvPr/>
          </p:nvGrpSpPr>
          <p:grpSpPr bwMode="auto">
            <a:xfrm>
              <a:off x="1829" y="2112"/>
              <a:ext cx="3389" cy="450"/>
              <a:chOff x="1533" y="3128"/>
              <a:chExt cx="3389" cy="450"/>
            </a:xfrm>
          </p:grpSpPr>
          <p:sp>
            <p:nvSpPr>
              <p:cNvPr id="6160"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p>
            </p:txBody>
          </p:sp>
          <p:sp>
            <p:nvSpPr>
              <p:cNvPr id="6161"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p>
            </p:txBody>
          </p:sp>
          <p:sp>
            <p:nvSpPr>
              <p:cNvPr id="6162"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p>
            </p:txBody>
          </p:sp>
          <p:sp>
            <p:nvSpPr>
              <p:cNvPr id="6163"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p>
            </p:txBody>
          </p:sp>
          <p:sp>
            <p:nvSpPr>
              <p:cNvPr id="6164"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p>
            </p:txBody>
          </p:sp>
          <p:sp>
            <p:nvSpPr>
              <p:cNvPr id="6165"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159" name="Rectangle 13"/>
            <p:cNvSpPr>
              <a:spLocks noChangeArrowheads="1"/>
            </p:cNvSpPr>
            <p:nvPr/>
          </p:nvSpPr>
          <p:spPr bwMode="auto">
            <a:xfrm>
              <a:off x="1889" y="2191"/>
              <a:ext cx="33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b="0">
                  <a:solidFill>
                    <a:schemeClr val="tx1"/>
                  </a:solidFill>
                  <a:latin typeface="Times New Roman" pitchFamily="18" charset="0"/>
                </a:rPr>
                <a:t>79      87     94     82     67      98     87     81     74     91</a:t>
              </a:r>
            </a:p>
          </p:txBody>
        </p:sp>
      </p:grpSp>
      <p:grpSp>
        <p:nvGrpSpPr>
          <p:cNvPr id="4" name="Group 15"/>
          <p:cNvGrpSpPr>
            <a:grpSpLocks/>
          </p:cNvGrpSpPr>
          <p:nvPr/>
        </p:nvGrpSpPr>
        <p:grpSpPr bwMode="auto">
          <a:xfrm>
            <a:off x="1486195" y="2556805"/>
            <a:ext cx="2264835" cy="1922463"/>
            <a:chOff x="696" y="1345"/>
            <a:chExt cx="1070" cy="1211"/>
          </a:xfrm>
        </p:grpSpPr>
        <p:sp>
          <p:nvSpPr>
            <p:cNvPr id="6155" name="Rectangle 16"/>
            <p:cNvSpPr>
              <a:spLocks noChangeArrowheads="1"/>
            </p:cNvSpPr>
            <p:nvPr/>
          </p:nvSpPr>
          <p:spPr bwMode="auto">
            <a:xfrm>
              <a:off x="864" y="2304"/>
              <a:ext cx="5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solidFill>
                    <a:schemeClr val="tx1"/>
                  </a:solidFill>
                  <a:latin typeface="Courier New" pitchFamily="49" charset="0"/>
                </a:rPr>
                <a:t>scores</a:t>
              </a:r>
            </a:p>
          </p:txBody>
        </p:sp>
        <p:sp>
          <p:nvSpPr>
            <p:cNvPr id="6156" name="Text Box 17"/>
            <p:cNvSpPr txBox="1">
              <a:spLocks noChangeArrowheads="1"/>
            </p:cNvSpPr>
            <p:nvPr/>
          </p:nvSpPr>
          <p:spPr bwMode="auto">
            <a:xfrm>
              <a:off x="696" y="1345"/>
              <a:ext cx="107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itchFamily="34" charset="0"/>
                </a:defRPr>
              </a:lvl1pPr>
              <a:lvl2pPr marL="742950" indent="-285750">
                <a:defRPr sz="2000" b="1">
                  <a:solidFill>
                    <a:schemeClr val="hlink"/>
                  </a:solidFill>
                  <a:latin typeface="Arial" pitchFamily="34" charset="0"/>
                </a:defRPr>
              </a:lvl2pPr>
              <a:lvl3pPr marL="1143000" indent="-228600">
                <a:defRPr sz="2000" b="1">
                  <a:solidFill>
                    <a:schemeClr val="hlink"/>
                  </a:solidFill>
                  <a:latin typeface="Arial" pitchFamily="34" charset="0"/>
                </a:defRPr>
              </a:lvl3pPr>
              <a:lvl4pPr marL="1600200" indent="-228600">
                <a:defRPr sz="2000" b="1">
                  <a:solidFill>
                    <a:schemeClr val="hlink"/>
                  </a:solidFill>
                  <a:latin typeface="Arial" pitchFamily="34" charset="0"/>
                </a:defRPr>
              </a:lvl4pPr>
              <a:lvl5pPr marL="2057400" indent="-228600">
                <a:defRPr sz="2000" b="1">
                  <a:solidFill>
                    <a:schemeClr val="hlink"/>
                  </a:solidFill>
                  <a:latin typeface="Arial" pitchFamily="34" charset="0"/>
                </a:defRPr>
              </a:lvl5pPr>
              <a:lvl6pPr marL="2514600" indent="-228600" eaLnBrk="0" fontAlgn="base" hangingPunct="0">
                <a:spcBef>
                  <a:spcPct val="0"/>
                </a:spcBef>
                <a:spcAft>
                  <a:spcPct val="0"/>
                </a:spcAft>
                <a:defRPr sz="2000" b="1">
                  <a:solidFill>
                    <a:schemeClr val="hlink"/>
                  </a:solidFill>
                  <a:latin typeface="Arial" pitchFamily="34" charset="0"/>
                </a:defRPr>
              </a:lvl6pPr>
              <a:lvl7pPr marL="2971800" indent="-228600" eaLnBrk="0" fontAlgn="base" hangingPunct="0">
                <a:spcBef>
                  <a:spcPct val="0"/>
                </a:spcBef>
                <a:spcAft>
                  <a:spcPct val="0"/>
                </a:spcAft>
                <a:defRPr sz="2000" b="1">
                  <a:solidFill>
                    <a:schemeClr val="hlink"/>
                  </a:solidFill>
                  <a:latin typeface="Arial" pitchFamily="34" charset="0"/>
                </a:defRPr>
              </a:lvl7pPr>
              <a:lvl8pPr marL="3429000" indent="-228600" eaLnBrk="0" fontAlgn="base" hangingPunct="0">
                <a:spcBef>
                  <a:spcPct val="0"/>
                </a:spcBef>
                <a:spcAft>
                  <a:spcPct val="0"/>
                </a:spcAft>
                <a:defRPr sz="2000" b="1">
                  <a:solidFill>
                    <a:schemeClr val="hlink"/>
                  </a:solidFill>
                  <a:latin typeface="Arial" pitchFamily="34" charset="0"/>
                </a:defRPr>
              </a:lvl8pPr>
              <a:lvl9pPr marL="3886200" indent="-228600" eaLnBrk="0" fontAlgn="base" hangingPunct="0">
                <a:spcBef>
                  <a:spcPct val="0"/>
                </a:spcBef>
                <a:spcAft>
                  <a:spcPct val="0"/>
                </a:spcAft>
                <a:defRPr sz="2000" b="1">
                  <a:solidFill>
                    <a:schemeClr val="hlink"/>
                  </a:solidFill>
                  <a:latin typeface="Arial" pitchFamily="34" charset="0"/>
                </a:defRPr>
              </a:lvl9pPr>
            </a:lstStyle>
            <a:p>
              <a:pPr algn="ctr"/>
              <a:r>
                <a:rPr lang="en-US" b="0">
                  <a:latin typeface="Arial Unicode MS" pitchFamily="34" charset="-128"/>
                </a:rPr>
                <a:t>The entire array</a:t>
              </a:r>
            </a:p>
            <a:p>
              <a:pPr algn="ctr"/>
              <a:r>
                <a:rPr lang="en-US" b="0">
                  <a:latin typeface="Arial Unicode MS" pitchFamily="34" charset="-128"/>
                </a:rPr>
                <a:t>has a single name</a:t>
              </a:r>
            </a:p>
          </p:txBody>
        </p:sp>
        <p:sp>
          <p:nvSpPr>
            <p:cNvPr id="6157"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6473454" y="2621715"/>
            <a:ext cx="2978151" cy="836613"/>
            <a:chOff x="2875" y="1393"/>
            <a:chExt cx="1407" cy="527"/>
          </a:xfrm>
        </p:grpSpPr>
        <p:sp>
          <p:nvSpPr>
            <p:cNvPr id="6153" name="Text Box 20"/>
            <p:cNvSpPr txBox="1">
              <a:spLocks noChangeArrowheads="1"/>
            </p:cNvSpPr>
            <p:nvPr/>
          </p:nvSpPr>
          <p:spPr bwMode="auto">
            <a:xfrm>
              <a:off x="2875" y="1393"/>
              <a:ext cx="14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itchFamily="34" charset="0"/>
                </a:defRPr>
              </a:lvl1pPr>
              <a:lvl2pPr marL="742950" indent="-285750">
                <a:defRPr sz="2000" b="1">
                  <a:solidFill>
                    <a:schemeClr val="hlink"/>
                  </a:solidFill>
                  <a:latin typeface="Arial" pitchFamily="34" charset="0"/>
                </a:defRPr>
              </a:lvl2pPr>
              <a:lvl3pPr marL="1143000" indent="-228600">
                <a:defRPr sz="2000" b="1">
                  <a:solidFill>
                    <a:schemeClr val="hlink"/>
                  </a:solidFill>
                  <a:latin typeface="Arial" pitchFamily="34" charset="0"/>
                </a:defRPr>
              </a:lvl3pPr>
              <a:lvl4pPr marL="1600200" indent="-228600">
                <a:defRPr sz="2000" b="1">
                  <a:solidFill>
                    <a:schemeClr val="hlink"/>
                  </a:solidFill>
                  <a:latin typeface="Arial" pitchFamily="34" charset="0"/>
                </a:defRPr>
              </a:lvl4pPr>
              <a:lvl5pPr marL="2057400" indent="-228600">
                <a:defRPr sz="2000" b="1">
                  <a:solidFill>
                    <a:schemeClr val="hlink"/>
                  </a:solidFill>
                  <a:latin typeface="Arial" pitchFamily="34" charset="0"/>
                </a:defRPr>
              </a:lvl5pPr>
              <a:lvl6pPr marL="2514600" indent="-228600" eaLnBrk="0" fontAlgn="base" hangingPunct="0">
                <a:spcBef>
                  <a:spcPct val="0"/>
                </a:spcBef>
                <a:spcAft>
                  <a:spcPct val="0"/>
                </a:spcAft>
                <a:defRPr sz="2000" b="1">
                  <a:solidFill>
                    <a:schemeClr val="hlink"/>
                  </a:solidFill>
                  <a:latin typeface="Arial" pitchFamily="34" charset="0"/>
                </a:defRPr>
              </a:lvl6pPr>
              <a:lvl7pPr marL="2971800" indent="-228600" eaLnBrk="0" fontAlgn="base" hangingPunct="0">
                <a:spcBef>
                  <a:spcPct val="0"/>
                </a:spcBef>
                <a:spcAft>
                  <a:spcPct val="0"/>
                </a:spcAft>
                <a:defRPr sz="2000" b="1">
                  <a:solidFill>
                    <a:schemeClr val="hlink"/>
                  </a:solidFill>
                  <a:latin typeface="Arial" pitchFamily="34" charset="0"/>
                </a:defRPr>
              </a:lvl7pPr>
              <a:lvl8pPr marL="3429000" indent="-228600" eaLnBrk="0" fontAlgn="base" hangingPunct="0">
                <a:spcBef>
                  <a:spcPct val="0"/>
                </a:spcBef>
                <a:spcAft>
                  <a:spcPct val="0"/>
                </a:spcAft>
                <a:defRPr sz="2000" b="1">
                  <a:solidFill>
                    <a:schemeClr val="hlink"/>
                  </a:solidFill>
                  <a:latin typeface="Arial" pitchFamily="34" charset="0"/>
                </a:defRPr>
              </a:lvl8pPr>
              <a:lvl9pPr marL="3886200" indent="-228600" eaLnBrk="0" fontAlgn="base" hangingPunct="0">
                <a:spcBef>
                  <a:spcPct val="0"/>
                </a:spcBef>
                <a:spcAft>
                  <a:spcPct val="0"/>
                </a:spcAft>
                <a:defRPr sz="2000" b="1">
                  <a:solidFill>
                    <a:schemeClr val="hlink"/>
                  </a:solidFill>
                  <a:latin typeface="Arial" pitchFamily="34" charset="0"/>
                </a:defRPr>
              </a:lvl9pPr>
            </a:lstStyle>
            <a:p>
              <a:pPr algn="ctr"/>
              <a:r>
                <a:rPr lang="en-US" b="0">
                  <a:latin typeface="Arial Unicode MS" pitchFamily="34" charset="-128"/>
                </a:rPr>
                <a:t>Each value has an </a:t>
              </a:r>
              <a:r>
                <a:rPr lang="en-US" b="0" i="1">
                  <a:latin typeface="Arial Unicode MS" pitchFamily="34" charset="-128"/>
                </a:rPr>
                <a:t>index</a:t>
              </a:r>
            </a:p>
          </p:txBody>
        </p:sp>
        <p:sp>
          <p:nvSpPr>
            <p:cNvPr id="6154"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97173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2.3. Tổng quan lập trình Java </a:t>
            </a:r>
            <a:br>
              <a:rPr lang="en-US"/>
            </a:br>
            <a:r>
              <a:rPr lang="en-US"/>
              <a:t>Khai báo mảng</a:t>
            </a:r>
          </a:p>
        </p:txBody>
      </p:sp>
      <p:sp>
        <p:nvSpPr>
          <p:cNvPr id="8195" name="Content Placeholder 2"/>
          <p:cNvSpPr>
            <a:spLocks noGrp="1"/>
          </p:cNvSpPr>
          <p:nvPr>
            <p:ph idx="1"/>
          </p:nvPr>
        </p:nvSpPr>
        <p:spPr/>
        <p:txBody>
          <a:bodyPr>
            <a:normAutofit lnSpcReduction="10000"/>
          </a:bodyPr>
          <a:lstStyle/>
          <a:p>
            <a:pPr>
              <a:spcBef>
                <a:spcPct val="0"/>
              </a:spcBef>
            </a:pPr>
            <a:r>
              <a:rPr lang="en-US"/>
              <a:t>Cú pháp:</a:t>
            </a:r>
          </a:p>
          <a:p>
            <a:pPr>
              <a:spcBef>
                <a:spcPct val="0"/>
              </a:spcBef>
            </a:pPr>
            <a:endParaRPr lang="en-US"/>
          </a:p>
          <a:p>
            <a:pPr>
              <a:spcBef>
                <a:spcPct val="0"/>
              </a:spcBef>
            </a:pPr>
            <a:endParaRPr lang="en-US"/>
          </a:p>
          <a:p>
            <a:pPr>
              <a:spcBef>
                <a:spcPct val="0"/>
              </a:spcBef>
            </a:pPr>
            <a:endParaRPr lang="en-US"/>
          </a:p>
          <a:p>
            <a:pPr>
              <a:spcBef>
                <a:spcPct val="0"/>
              </a:spcBef>
            </a:pPr>
            <a:r>
              <a:rPr lang="en-US"/>
              <a:t>Ví dụ khai báo mảng:</a:t>
            </a:r>
          </a:p>
          <a:p>
            <a:pPr lvl="1">
              <a:lnSpc>
                <a:spcPct val="110000"/>
              </a:lnSpc>
              <a:spcBef>
                <a:spcPct val="0"/>
              </a:spcBef>
            </a:pPr>
            <a:r>
              <a:rPr lang="en-US">
                <a:latin typeface="Consolas" pitchFamily="49" charset="0"/>
                <a:cs typeface="Consolas" pitchFamily="49" charset="0"/>
              </a:rPr>
              <a:t>int[] scores = </a:t>
            </a:r>
            <a:r>
              <a:rPr lang="en-US">
                <a:solidFill>
                  <a:srgbClr val="0070C0"/>
                </a:solidFill>
                <a:latin typeface="Consolas" pitchFamily="49" charset="0"/>
                <a:cs typeface="Consolas" pitchFamily="49" charset="0"/>
              </a:rPr>
              <a:t>new</a:t>
            </a:r>
            <a:r>
              <a:rPr lang="en-US">
                <a:latin typeface="Consolas" pitchFamily="49" charset="0"/>
                <a:cs typeface="Consolas" pitchFamily="49" charset="0"/>
              </a:rPr>
              <a:t> int[100];</a:t>
            </a:r>
            <a:r>
              <a:rPr lang="en-US">
                <a:latin typeface="Times New Roman" pitchFamily="18" charset="0"/>
                <a:cs typeface="Times New Roman" pitchFamily="18" charset="0"/>
              </a:rPr>
              <a:t>// mảng scores chứa 100 phần tử số nguyên</a:t>
            </a:r>
          </a:p>
          <a:p>
            <a:pPr lvl="1">
              <a:lnSpc>
                <a:spcPct val="110000"/>
              </a:lnSpc>
              <a:spcBef>
                <a:spcPct val="0"/>
              </a:spcBef>
            </a:pPr>
            <a:r>
              <a:rPr lang="en-US">
                <a:latin typeface="Consolas" pitchFamily="49" charset="0"/>
                <a:cs typeface="Consolas" pitchFamily="49" charset="0"/>
              </a:rPr>
              <a:t>String[] names;</a:t>
            </a:r>
          </a:p>
          <a:p>
            <a:pPr lvl="1">
              <a:lnSpc>
                <a:spcPct val="110000"/>
              </a:lnSpc>
              <a:spcBef>
                <a:spcPct val="0"/>
              </a:spcBef>
              <a:buNone/>
            </a:pPr>
            <a:r>
              <a:rPr lang="en-US">
                <a:latin typeface="Consolas" pitchFamily="49" charset="0"/>
                <a:cs typeface="Consolas" pitchFamily="49" charset="0"/>
              </a:rPr>
              <a:t>	names = new String[20]; </a:t>
            </a:r>
            <a:r>
              <a:rPr lang="en-US">
                <a:latin typeface="Times New Roman" pitchFamily="18" charset="0"/>
                <a:cs typeface="Times New Roman" pitchFamily="18" charset="0"/>
              </a:rPr>
              <a:t>// mảng names chứa 20 chuỗi</a:t>
            </a:r>
          </a:p>
          <a:p>
            <a:pPr>
              <a:spcBef>
                <a:spcPct val="0"/>
              </a:spcBef>
            </a:pPr>
            <a:endParaRPr lang="en-US"/>
          </a:p>
          <a:p>
            <a:pPr>
              <a:spcBef>
                <a:spcPct val="0"/>
              </a:spcBef>
            </a:pPr>
            <a:r>
              <a:rPr lang="en-US"/>
              <a:t>Ví dụ khai báo và gán giá trị cùng lúc:</a:t>
            </a:r>
          </a:p>
          <a:p>
            <a:pPr lvl="1">
              <a:lnSpc>
                <a:spcPct val="110000"/>
              </a:lnSpc>
              <a:spcBef>
                <a:spcPct val="0"/>
              </a:spcBef>
            </a:pPr>
            <a:r>
              <a:rPr lang="en-US">
                <a:latin typeface="Consolas" pitchFamily="49" charset="0"/>
                <a:cs typeface="Consolas" pitchFamily="49" charset="0"/>
              </a:rPr>
              <a:t>int[] smallPrimes = { 2, 3, 5, 7, 11, 13 };</a:t>
            </a:r>
          </a:p>
          <a:p>
            <a:pPr lvl="1">
              <a:lnSpc>
                <a:spcPct val="110000"/>
              </a:lnSpc>
              <a:spcBef>
                <a:spcPct val="0"/>
              </a:spcBef>
            </a:pPr>
            <a:r>
              <a:rPr lang="en-US">
                <a:latin typeface="Consolas" pitchFamily="49" charset="0"/>
                <a:cs typeface="Consolas" pitchFamily="49" charset="0"/>
              </a:rPr>
              <a:t>char[] letterGrades = {'A', 'B', 'C', 'D', ’F'};</a:t>
            </a:r>
          </a:p>
        </p:txBody>
      </p:sp>
      <p:sp>
        <p:nvSpPr>
          <p:cNvPr id="7175"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hlink"/>
                </a:solidFill>
                <a:latin typeface="Arial" pitchFamily="34" charset="0"/>
              </a:defRPr>
            </a:lvl1pPr>
            <a:lvl2pPr marL="742950" indent="-285750">
              <a:defRPr sz="2000" b="1">
                <a:solidFill>
                  <a:schemeClr val="hlink"/>
                </a:solidFill>
                <a:latin typeface="Arial" pitchFamily="34" charset="0"/>
              </a:defRPr>
            </a:lvl2pPr>
            <a:lvl3pPr marL="1143000" indent="-228600">
              <a:defRPr sz="2000" b="1">
                <a:solidFill>
                  <a:schemeClr val="hlink"/>
                </a:solidFill>
                <a:latin typeface="Arial" pitchFamily="34" charset="0"/>
              </a:defRPr>
            </a:lvl3pPr>
            <a:lvl4pPr marL="1600200" indent="-228600">
              <a:defRPr sz="2000" b="1">
                <a:solidFill>
                  <a:schemeClr val="hlink"/>
                </a:solidFill>
                <a:latin typeface="Arial" pitchFamily="34" charset="0"/>
              </a:defRPr>
            </a:lvl4pPr>
            <a:lvl5pPr marL="2057400" indent="-228600">
              <a:defRPr sz="2000" b="1">
                <a:solidFill>
                  <a:schemeClr val="hlink"/>
                </a:solidFill>
                <a:latin typeface="Arial" pitchFamily="34" charset="0"/>
              </a:defRPr>
            </a:lvl5pPr>
            <a:lvl6pPr marL="2514600" indent="-228600" eaLnBrk="0" fontAlgn="base" hangingPunct="0">
              <a:spcBef>
                <a:spcPct val="0"/>
              </a:spcBef>
              <a:spcAft>
                <a:spcPct val="0"/>
              </a:spcAft>
              <a:defRPr sz="2000" b="1">
                <a:solidFill>
                  <a:schemeClr val="hlink"/>
                </a:solidFill>
                <a:latin typeface="Arial" pitchFamily="34" charset="0"/>
              </a:defRPr>
            </a:lvl6pPr>
            <a:lvl7pPr marL="2971800" indent="-228600" eaLnBrk="0" fontAlgn="base" hangingPunct="0">
              <a:spcBef>
                <a:spcPct val="0"/>
              </a:spcBef>
              <a:spcAft>
                <a:spcPct val="0"/>
              </a:spcAft>
              <a:defRPr sz="2000" b="1">
                <a:solidFill>
                  <a:schemeClr val="hlink"/>
                </a:solidFill>
                <a:latin typeface="Arial" pitchFamily="34" charset="0"/>
              </a:defRPr>
            </a:lvl7pPr>
            <a:lvl8pPr marL="3429000" indent="-228600" eaLnBrk="0" fontAlgn="base" hangingPunct="0">
              <a:spcBef>
                <a:spcPct val="0"/>
              </a:spcBef>
              <a:spcAft>
                <a:spcPct val="0"/>
              </a:spcAft>
              <a:defRPr sz="2000" b="1">
                <a:solidFill>
                  <a:schemeClr val="hlink"/>
                </a:solidFill>
                <a:latin typeface="Arial" pitchFamily="34" charset="0"/>
              </a:defRPr>
            </a:lvl8pPr>
            <a:lvl9pPr marL="3886200" indent="-228600" eaLnBrk="0" fontAlgn="base" hangingPunct="0">
              <a:spcBef>
                <a:spcPct val="0"/>
              </a:spcBef>
              <a:spcAft>
                <a:spcPct val="0"/>
              </a:spcAft>
              <a:defRPr sz="2000" b="1">
                <a:solidFill>
                  <a:schemeClr val="hlink"/>
                </a:solidFill>
                <a:latin typeface="Arial" pitchFamily="34" charset="0"/>
              </a:defRPr>
            </a:lvl9pPr>
          </a:lstStyle>
          <a:p>
            <a:fld id="{621A22E6-BBC8-4520-BEE1-F53F1FDB7AE6}" type="slidenum">
              <a:rPr lang="en-US" sz="1400" b="0" smtClean="0">
                <a:solidFill>
                  <a:srgbClr val="FF4C00"/>
                </a:solidFill>
              </a:rPr>
              <a:pPr/>
              <a:t>28</a:t>
            </a:fld>
            <a:endParaRPr lang="en-US" sz="1400" b="0">
              <a:solidFill>
                <a:srgbClr val="FF4C00"/>
              </a:solidFill>
            </a:endParaRPr>
          </a:p>
        </p:txBody>
      </p:sp>
      <p:sp>
        <p:nvSpPr>
          <p:cNvPr id="5" name="Rectangle 4"/>
          <p:cNvSpPr>
            <a:spLocks noChangeArrowheads="1"/>
          </p:cNvSpPr>
          <p:nvPr/>
        </p:nvSpPr>
        <p:spPr bwMode="auto">
          <a:xfrm>
            <a:off x="2629649" y="1840942"/>
            <a:ext cx="7428753" cy="381000"/>
          </a:xfrm>
          <a:prstGeom prst="rect">
            <a:avLst/>
          </a:prstGeom>
          <a:solidFill>
            <a:srgbClr val="F5E985"/>
          </a:solidFill>
          <a:ln w="12700" algn="ctr">
            <a:solidFill>
              <a:schemeClr val="tx1"/>
            </a:solidFill>
            <a:miter lim="800000"/>
            <a:headEnd/>
            <a:tailEnd/>
          </a:ln>
        </p:spPr>
        <p:txBody>
          <a:bodyPr wrap="none" anchor="ctr"/>
          <a:lstStyle/>
          <a:p>
            <a:pPr>
              <a:defRPr/>
            </a:pPr>
            <a:r>
              <a:rPr lang="en-US" sz="2200" b="1">
                <a:solidFill>
                  <a:srgbClr val="0066FF"/>
                </a:solidFill>
                <a:latin typeface="Consolas" pitchFamily="49" charset="0"/>
                <a:cs typeface="Consolas" pitchFamily="49" charset="0"/>
              </a:rPr>
              <a:t>DataType[]</a:t>
            </a:r>
            <a:r>
              <a:rPr lang="en-US" sz="2200" b="1">
                <a:solidFill>
                  <a:schemeClr val="accent6"/>
                </a:solidFill>
                <a:latin typeface="Consolas" pitchFamily="49" charset="0"/>
                <a:cs typeface="Consolas" pitchFamily="49" charset="0"/>
              </a:rPr>
              <a:t> </a:t>
            </a:r>
            <a:r>
              <a:rPr lang="en-US" sz="2200" b="1">
                <a:solidFill>
                  <a:schemeClr val="tx1"/>
                </a:solidFill>
                <a:latin typeface="Consolas" pitchFamily="49" charset="0"/>
                <a:cs typeface="Consolas" pitchFamily="49" charset="0"/>
              </a:rPr>
              <a:t>arrayName</a:t>
            </a:r>
            <a:r>
              <a:rPr lang="en-US" sz="2200" b="1">
                <a:latin typeface="Consolas" pitchFamily="49" charset="0"/>
                <a:cs typeface="Consolas" pitchFamily="49" charset="0"/>
              </a:rPr>
              <a:t> </a:t>
            </a:r>
            <a:r>
              <a:rPr lang="en-US" sz="2200" b="1">
                <a:solidFill>
                  <a:schemeClr val="tx1"/>
                </a:solidFill>
                <a:latin typeface="Consolas" pitchFamily="49" charset="0"/>
                <a:cs typeface="Consolas" pitchFamily="49" charset="0"/>
              </a:rPr>
              <a:t>= </a:t>
            </a:r>
            <a:r>
              <a:rPr lang="en-US" sz="2200" b="1">
                <a:solidFill>
                  <a:srgbClr val="FF0000"/>
                </a:solidFill>
                <a:latin typeface="Consolas" pitchFamily="49" charset="0"/>
                <a:cs typeface="Consolas" pitchFamily="49" charset="0"/>
              </a:rPr>
              <a:t>new</a:t>
            </a:r>
            <a:r>
              <a:rPr lang="en-US" sz="2200" b="1">
                <a:latin typeface="Consolas" pitchFamily="49" charset="0"/>
                <a:cs typeface="Consolas" pitchFamily="49" charset="0"/>
              </a:rPr>
              <a:t> </a:t>
            </a:r>
            <a:r>
              <a:rPr lang="en-US" sz="2200" b="1">
                <a:solidFill>
                  <a:srgbClr val="0066FF"/>
                </a:solidFill>
                <a:latin typeface="Consolas" pitchFamily="49" charset="0"/>
                <a:cs typeface="Consolas" pitchFamily="49" charset="0"/>
              </a:rPr>
              <a:t>DataType[</a:t>
            </a:r>
            <a:r>
              <a:rPr lang="en-US" sz="2200" b="1">
                <a:solidFill>
                  <a:schemeClr val="tx1"/>
                </a:solidFill>
                <a:latin typeface="Consolas" pitchFamily="49" charset="0"/>
                <a:cs typeface="Consolas" pitchFamily="49" charset="0"/>
              </a:rPr>
              <a:t>size</a:t>
            </a:r>
            <a:r>
              <a:rPr lang="en-US" sz="2200" b="1">
                <a:solidFill>
                  <a:srgbClr val="0066FF"/>
                </a:solidFill>
                <a:latin typeface="Consolas" pitchFamily="49" charset="0"/>
                <a:cs typeface="Consolas" pitchFamily="49" charset="0"/>
              </a:rPr>
              <a:t>]</a:t>
            </a:r>
            <a:r>
              <a:rPr lang="en-US" sz="2200" b="1">
                <a:latin typeface="Consolas" pitchFamily="49" charset="0"/>
                <a:cs typeface="Consolas" pitchFamily="49" charset="0"/>
              </a:rPr>
              <a:t>;</a:t>
            </a:r>
          </a:p>
        </p:txBody>
      </p:sp>
      <p:sp>
        <p:nvSpPr>
          <p:cNvPr id="6" name="Rectangle 5"/>
          <p:cNvSpPr>
            <a:spLocks noChangeArrowheads="1"/>
          </p:cNvSpPr>
          <p:nvPr/>
        </p:nvSpPr>
        <p:spPr bwMode="auto">
          <a:xfrm>
            <a:off x="2629649" y="2374342"/>
            <a:ext cx="8495551" cy="762000"/>
          </a:xfrm>
          <a:prstGeom prst="rect">
            <a:avLst/>
          </a:prstGeom>
          <a:solidFill>
            <a:srgbClr val="F5E985"/>
          </a:solidFill>
          <a:ln w="12700" algn="ctr">
            <a:solidFill>
              <a:schemeClr val="tx1"/>
            </a:solidFill>
            <a:miter lim="800000"/>
            <a:headEnd/>
            <a:tailEnd/>
          </a:ln>
        </p:spPr>
        <p:txBody>
          <a:bodyPr wrap="none" anchor="ctr"/>
          <a:lstStyle/>
          <a:p>
            <a:pPr>
              <a:defRPr/>
            </a:pPr>
            <a:r>
              <a:rPr lang="en-US" sz="2200" b="1">
                <a:solidFill>
                  <a:srgbClr val="0066FF"/>
                </a:solidFill>
                <a:latin typeface="Consolas" pitchFamily="49" charset="0"/>
                <a:cs typeface="Consolas" pitchFamily="49" charset="0"/>
              </a:rPr>
              <a:t>DataType[]</a:t>
            </a:r>
            <a:r>
              <a:rPr lang="en-US" sz="2200" b="1">
                <a:solidFill>
                  <a:schemeClr val="tx1"/>
                </a:solidFill>
                <a:latin typeface="Consolas" pitchFamily="49" charset="0"/>
                <a:cs typeface="Consolas" pitchFamily="49" charset="0"/>
              </a:rPr>
              <a:t> arrayName;	</a:t>
            </a:r>
            <a:r>
              <a:rPr lang="en-US" sz="2200">
                <a:solidFill>
                  <a:srgbClr val="008000"/>
                </a:solidFill>
                <a:latin typeface="Consolas" pitchFamily="49" charset="0"/>
                <a:cs typeface="Consolas" pitchFamily="49" charset="0"/>
              </a:rPr>
              <a:t>// only declares the variable</a:t>
            </a:r>
          </a:p>
          <a:p>
            <a:pPr>
              <a:defRPr/>
            </a:pPr>
            <a:r>
              <a:rPr lang="en-US" sz="2200" b="1">
                <a:solidFill>
                  <a:schemeClr val="tx1"/>
                </a:solidFill>
                <a:latin typeface="Consolas" pitchFamily="49" charset="0"/>
                <a:cs typeface="Consolas" pitchFamily="49" charset="0"/>
              </a:rPr>
              <a:t>arrayName = </a:t>
            </a:r>
            <a:r>
              <a:rPr lang="en-US" sz="2200" b="1">
                <a:solidFill>
                  <a:srgbClr val="FF0000"/>
                </a:solidFill>
                <a:latin typeface="Consolas" pitchFamily="49" charset="0"/>
                <a:cs typeface="Consolas" pitchFamily="49" charset="0"/>
              </a:rPr>
              <a:t>new</a:t>
            </a:r>
            <a:r>
              <a:rPr lang="en-US" sz="2200" b="1">
                <a:solidFill>
                  <a:schemeClr val="tx1"/>
                </a:solidFill>
                <a:latin typeface="Consolas" pitchFamily="49" charset="0"/>
                <a:cs typeface="Consolas" pitchFamily="49" charset="0"/>
              </a:rPr>
              <a:t> </a:t>
            </a:r>
            <a:r>
              <a:rPr lang="en-US" sz="2200" b="1">
                <a:solidFill>
                  <a:srgbClr val="0066FF"/>
                </a:solidFill>
                <a:latin typeface="Consolas" pitchFamily="49" charset="0"/>
                <a:cs typeface="Consolas" pitchFamily="49" charset="0"/>
              </a:rPr>
              <a:t>DataType[</a:t>
            </a:r>
            <a:r>
              <a:rPr lang="en-US" sz="2200" b="1">
                <a:solidFill>
                  <a:schemeClr val="tx1"/>
                </a:solidFill>
                <a:latin typeface="Consolas" pitchFamily="49" charset="0"/>
                <a:cs typeface="Consolas" pitchFamily="49" charset="0"/>
              </a:rPr>
              <a:t>size</a:t>
            </a:r>
            <a:r>
              <a:rPr lang="en-US" sz="2200" b="1">
                <a:solidFill>
                  <a:srgbClr val="0066FF"/>
                </a:solidFill>
                <a:latin typeface="Consolas" pitchFamily="49" charset="0"/>
                <a:cs typeface="Consolas" pitchFamily="49" charset="0"/>
              </a:rPr>
              <a:t>]</a:t>
            </a:r>
            <a:r>
              <a:rPr lang="en-US" sz="2200" b="1">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1238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2.3. Tổng quan lập trình Java </a:t>
            </a:r>
            <a:br>
              <a:rPr lang="en-US"/>
            </a:br>
            <a:r>
              <a:rPr lang="en-US"/>
              <a:t>Sử dụng mảng</a:t>
            </a:r>
          </a:p>
        </p:txBody>
      </p:sp>
      <p:sp>
        <p:nvSpPr>
          <p:cNvPr id="9219" name="Rectangle 3"/>
          <p:cNvSpPr>
            <a:spLocks noGrp="1" noChangeArrowheads="1"/>
          </p:cNvSpPr>
          <p:nvPr>
            <p:ph idx="1"/>
          </p:nvPr>
        </p:nvSpPr>
        <p:spPr/>
        <p:txBody>
          <a:bodyPr>
            <a:normAutofit fontScale="92500" lnSpcReduction="20000"/>
          </a:bodyPr>
          <a:lstStyle/>
          <a:p>
            <a:r>
              <a:rPr lang="en-US"/>
              <a:t>Duyệt mảng a:</a:t>
            </a:r>
          </a:p>
          <a:p>
            <a:endParaRPr lang="en-US"/>
          </a:p>
          <a:p>
            <a:endParaRPr lang="en-US"/>
          </a:p>
          <a:p>
            <a:endParaRPr lang="en-US"/>
          </a:p>
          <a:p>
            <a:endParaRPr lang="en-US"/>
          </a:p>
          <a:p>
            <a:r>
              <a:rPr lang="en-US"/>
              <a:t>Ví dụ:</a:t>
            </a:r>
          </a:p>
          <a:p>
            <a:pPr lvl="1"/>
            <a:r>
              <a:rPr lang="en-US">
                <a:latin typeface="Consolas" pitchFamily="49" charset="0"/>
                <a:cs typeface="Consolas" pitchFamily="49" charset="0"/>
              </a:rPr>
              <a:t>for (int i=0; i &lt; scores.length; i++)</a:t>
            </a:r>
          </a:p>
          <a:p>
            <a:pPr marL="0" indent="0">
              <a:buNone/>
            </a:pPr>
            <a:r>
              <a:rPr lang="en-US" sz="2400">
                <a:latin typeface="Consolas" pitchFamily="49" charset="0"/>
                <a:cs typeface="Consolas" pitchFamily="49" charset="0"/>
              </a:rPr>
              <a:t>		System.out.println(scores[i]);</a:t>
            </a:r>
          </a:p>
          <a:p>
            <a:pPr lvl="1"/>
            <a:r>
              <a:rPr lang="en-US">
                <a:latin typeface="Consolas" pitchFamily="49" charset="0"/>
                <a:cs typeface="Consolas" pitchFamily="49" charset="0"/>
              </a:rPr>
              <a:t>for (int score : scores)</a:t>
            </a:r>
          </a:p>
          <a:p>
            <a:pPr marL="0" indent="0">
              <a:buNone/>
            </a:pPr>
            <a:r>
              <a:rPr lang="en-US" sz="2400">
                <a:latin typeface="Consolas" pitchFamily="49" charset="0"/>
                <a:cs typeface="Consolas" pitchFamily="49" charset="0"/>
              </a:rPr>
              <a:t>		System.out.println(score);</a:t>
            </a:r>
          </a:p>
          <a:p>
            <a:pPr lvl="1"/>
            <a:r>
              <a:rPr lang="en-US">
                <a:latin typeface="Consolas" pitchFamily="49" charset="0"/>
                <a:cs typeface="Consolas" pitchFamily="49" charset="0"/>
              </a:rPr>
              <a:t>for (String n : names)</a:t>
            </a:r>
          </a:p>
          <a:p>
            <a:pPr marL="0" indent="0">
              <a:buNone/>
            </a:pPr>
            <a:r>
              <a:rPr lang="en-US" sz="2400">
                <a:latin typeface="Consolas" pitchFamily="49" charset="0"/>
                <a:cs typeface="Consolas" pitchFamily="49" charset="0"/>
              </a:rPr>
              <a:t>		System.out.println(n);</a:t>
            </a:r>
          </a:p>
          <a:p>
            <a:r>
              <a:rPr lang="en-US"/>
              <a:t>Bài tập: tạo mảng số nguyên có 10 phần tử, gán giá trị bất kỳ và xuất mảng.</a:t>
            </a:r>
          </a:p>
        </p:txBody>
      </p:sp>
      <p:sp>
        <p:nvSpPr>
          <p:cNvPr id="8199" name="Slide Number Placeholder 7"/>
          <p:cNvSpPr>
            <a:spLocks noGrp="1"/>
          </p:cNvSpPr>
          <p:nvPr>
            <p:ph type="sldNum" sz="quarter" idx="12"/>
          </p:nvPr>
        </p:nvSpPr>
        <p:spPr/>
        <p:txBody>
          <a:bodyPr/>
          <a:lstStyle>
            <a:lvl1pPr>
              <a:defRPr sz="2000" b="1">
                <a:solidFill>
                  <a:schemeClr val="hlink"/>
                </a:solidFill>
                <a:latin typeface="Arial" pitchFamily="34" charset="0"/>
              </a:defRPr>
            </a:lvl1pPr>
            <a:lvl2pPr marL="742950" indent="-285750">
              <a:defRPr sz="2000" b="1">
                <a:solidFill>
                  <a:schemeClr val="hlink"/>
                </a:solidFill>
                <a:latin typeface="Arial" pitchFamily="34" charset="0"/>
              </a:defRPr>
            </a:lvl2pPr>
            <a:lvl3pPr marL="1143000" indent="-228600">
              <a:defRPr sz="2000" b="1">
                <a:solidFill>
                  <a:schemeClr val="hlink"/>
                </a:solidFill>
                <a:latin typeface="Arial" pitchFamily="34" charset="0"/>
              </a:defRPr>
            </a:lvl3pPr>
            <a:lvl4pPr marL="1600200" indent="-228600">
              <a:defRPr sz="2000" b="1">
                <a:solidFill>
                  <a:schemeClr val="hlink"/>
                </a:solidFill>
                <a:latin typeface="Arial" pitchFamily="34" charset="0"/>
              </a:defRPr>
            </a:lvl4pPr>
            <a:lvl5pPr marL="2057400" indent="-228600">
              <a:defRPr sz="2000" b="1">
                <a:solidFill>
                  <a:schemeClr val="hlink"/>
                </a:solidFill>
                <a:latin typeface="Arial" pitchFamily="34" charset="0"/>
              </a:defRPr>
            </a:lvl5pPr>
            <a:lvl6pPr marL="2514600" indent="-228600" eaLnBrk="0" fontAlgn="base" hangingPunct="0">
              <a:spcBef>
                <a:spcPct val="0"/>
              </a:spcBef>
              <a:spcAft>
                <a:spcPct val="0"/>
              </a:spcAft>
              <a:defRPr sz="2000" b="1">
                <a:solidFill>
                  <a:schemeClr val="hlink"/>
                </a:solidFill>
                <a:latin typeface="Arial" pitchFamily="34" charset="0"/>
              </a:defRPr>
            </a:lvl6pPr>
            <a:lvl7pPr marL="2971800" indent="-228600" eaLnBrk="0" fontAlgn="base" hangingPunct="0">
              <a:spcBef>
                <a:spcPct val="0"/>
              </a:spcBef>
              <a:spcAft>
                <a:spcPct val="0"/>
              </a:spcAft>
              <a:defRPr sz="2000" b="1">
                <a:solidFill>
                  <a:schemeClr val="hlink"/>
                </a:solidFill>
                <a:latin typeface="Arial" pitchFamily="34" charset="0"/>
              </a:defRPr>
            </a:lvl7pPr>
            <a:lvl8pPr marL="3429000" indent="-228600" eaLnBrk="0" fontAlgn="base" hangingPunct="0">
              <a:spcBef>
                <a:spcPct val="0"/>
              </a:spcBef>
              <a:spcAft>
                <a:spcPct val="0"/>
              </a:spcAft>
              <a:defRPr sz="2000" b="1">
                <a:solidFill>
                  <a:schemeClr val="hlink"/>
                </a:solidFill>
                <a:latin typeface="Arial" pitchFamily="34" charset="0"/>
              </a:defRPr>
            </a:lvl8pPr>
            <a:lvl9pPr marL="3886200" indent="-228600" eaLnBrk="0" fontAlgn="base" hangingPunct="0">
              <a:spcBef>
                <a:spcPct val="0"/>
              </a:spcBef>
              <a:spcAft>
                <a:spcPct val="0"/>
              </a:spcAft>
              <a:defRPr sz="2000" b="1">
                <a:solidFill>
                  <a:schemeClr val="hlink"/>
                </a:solidFill>
                <a:latin typeface="Arial" pitchFamily="34" charset="0"/>
              </a:defRPr>
            </a:lvl9pPr>
          </a:lstStyle>
          <a:p>
            <a:fld id="{44DF0B4D-9240-4856-9F1C-C374049A1E2D}" type="slidenum">
              <a:rPr lang="en-US" smtClean="0"/>
              <a:pPr/>
              <a:t>29</a:t>
            </a:fld>
            <a:endParaRPr lang="en-US"/>
          </a:p>
        </p:txBody>
      </p:sp>
      <p:sp>
        <p:nvSpPr>
          <p:cNvPr id="14341" name="Rectangle 6"/>
          <p:cNvSpPr>
            <a:spLocks noChangeArrowheads="1"/>
          </p:cNvSpPr>
          <p:nvPr/>
        </p:nvSpPr>
        <p:spPr bwMode="auto">
          <a:xfrm>
            <a:off x="3675529" y="1882232"/>
            <a:ext cx="5719483" cy="769441"/>
          </a:xfrm>
          <a:prstGeom prst="rect">
            <a:avLst/>
          </a:prstGeom>
          <a:solidFill>
            <a:schemeClr val="bg2"/>
          </a:solidFill>
          <a:ln w="12700" algn="ctr">
            <a:solidFill>
              <a:schemeClr val="tx1"/>
            </a:solidFill>
            <a:miter lim="800000"/>
            <a:headEnd/>
            <a:tailEnd/>
          </a:ln>
        </p:spPr>
        <p:txBody>
          <a:bodyPr wrap="square" lIns="182880" anchor="ctr">
            <a:spAutoFit/>
          </a:bodyPr>
          <a:lstStyle/>
          <a:p>
            <a:pPr>
              <a:defRPr/>
            </a:pPr>
            <a:r>
              <a:rPr lang="en-US" sz="2200" b="1">
                <a:solidFill>
                  <a:srgbClr val="0066FF"/>
                </a:solidFill>
                <a:latin typeface="Courier New" pitchFamily="49" charset="0"/>
              </a:rPr>
              <a:t>for (int i=0; i &lt; a.length; i++)</a:t>
            </a:r>
          </a:p>
          <a:p>
            <a:pPr>
              <a:defRPr/>
            </a:pPr>
            <a:r>
              <a:rPr lang="en-US" sz="2200" b="1">
                <a:solidFill>
                  <a:srgbClr val="0066FF"/>
                </a:solidFill>
                <a:latin typeface="Courier New" pitchFamily="49" charset="0"/>
              </a:rPr>
              <a:t>	</a:t>
            </a:r>
            <a:r>
              <a:rPr lang="en-US" sz="2200" b="1">
                <a:solidFill>
                  <a:srgbClr val="008000"/>
                </a:solidFill>
                <a:latin typeface="Courier New" pitchFamily="49" charset="0"/>
              </a:rPr>
              <a:t>// process a[i]</a:t>
            </a:r>
          </a:p>
        </p:txBody>
      </p:sp>
      <p:sp>
        <p:nvSpPr>
          <p:cNvPr id="6" name="Rectangle 6"/>
          <p:cNvSpPr>
            <a:spLocks noChangeArrowheads="1"/>
          </p:cNvSpPr>
          <p:nvPr/>
        </p:nvSpPr>
        <p:spPr bwMode="auto">
          <a:xfrm>
            <a:off x="3675529" y="2793209"/>
            <a:ext cx="5719483" cy="769938"/>
          </a:xfrm>
          <a:prstGeom prst="rect">
            <a:avLst/>
          </a:prstGeom>
          <a:solidFill>
            <a:schemeClr val="bg2"/>
          </a:solidFill>
          <a:ln w="12700" algn="ctr">
            <a:solidFill>
              <a:schemeClr val="tx1"/>
            </a:solidFill>
            <a:miter lim="800000"/>
            <a:headEnd/>
            <a:tailEnd/>
          </a:ln>
        </p:spPr>
        <p:txBody>
          <a:bodyPr wrap="square" lIns="182880" anchor="ctr">
            <a:spAutoFit/>
          </a:bodyPr>
          <a:lstStyle/>
          <a:p>
            <a:pPr>
              <a:defRPr/>
            </a:pPr>
            <a:r>
              <a:rPr lang="en-US" sz="2200" b="1">
                <a:solidFill>
                  <a:srgbClr val="0066FF"/>
                </a:solidFill>
                <a:latin typeface="Courier New" pitchFamily="49" charset="0"/>
              </a:rPr>
              <a:t>for (Type x : a) </a:t>
            </a:r>
          </a:p>
          <a:p>
            <a:pPr>
              <a:defRPr/>
            </a:pPr>
            <a:r>
              <a:rPr lang="en-US" sz="2200" b="1">
                <a:solidFill>
                  <a:srgbClr val="0066FF"/>
                </a:solidFill>
                <a:latin typeface="Courier New" pitchFamily="49" charset="0"/>
              </a:rPr>
              <a:t>	</a:t>
            </a:r>
            <a:r>
              <a:rPr lang="en-US" sz="2200" b="1">
                <a:solidFill>
                  <a:srgbClr val="008000"/>
                </a:solidFill>
                <a:latin typeface="Courier New" pitchFamily="49" charset="0"/>
              </a:rPr>
              <a:t>// process x</a:t>
            </a:r>
          </a:p>
        </p:txBody>
      </p:sp>
      <p:sp>
        <p:nvSpPr>
          <p:cNvPr id="7" name="Rectangle 6"/>
          <p:cNvSpPr/>
          <p:nvPr/>
        </p:nvSpPr>
        <p:spPr>
          <a:xfrm>
            <a:off x="9395013" y="1805289"/>
            <a:ext cx="2193367" cy="923330"/>
          </a:xfrm>
          <a:prstGeom prst="rect">
            <a:avLst/>
          </a:prstGeom>
        </p:spPr>
        <p:txBody>
          <a:bodyPr wrap="square">
            <a:spAutoFit/>
          </a:bodyPr>
          <a:lstStyle/>
          <a:p>
            <a:pPr>
              <a:defRPr/>
            </a:pPr>
            <a:r>
              <a:rPr lang="en-US" sz="1800" b="0">
                <a:latin typeface="Courier New" pitchFamily="49" charset="0"/>
                <a:cs typeface="Courier New" pitchFamily="49" charset="0"/>
              </a:rPr>
              <a:t>length </a:t>
            </a:r>
            <a:r>
              <a:rPr lang="en-US" sz="1800" b="0">
                <a:latin typeface="+mn-lt"/>
              </a:rPr>
              <a:t>field returns the number of elements</a:t>
            </a:r>
          </a:p>
        </p:txBody>
      </p:sp>
    </p:spTree>
    <p:extLst>
      <p:ext uri="{BB962C8B-B14F-4D97-AF65-F5344CB8AC3E}">
        <p14:creationId xmlns:p14="http://schemas.microsoft.com/office/powerpoint/2010/main" val="2921118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219">
                                            <p:txEl>
                                              <p:pRg st="8" end="8"/>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219">
                                            <p:txEl>
                                              <p:pRg st="9" end="9"/>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219">
                                            <p:txEl>
                                              <p:pRg st="10" end="1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219">
                                            <p:txEl>
                                              <p:pRg st="11" end="1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p:txBody>
          <a:bodyPr>
            <a:normAutofit lnSpcReduction="10000"/>
          </a:bodyPr>
          <a:lstStyle/>
          <a:p>
            <a:pPr marL="0" indent="0">
              <a:buNone/>
            </a:pPr>
            <a:r>
              <a:rPr lang="en-US"/>
              <a:t>2.1. Giới thiệu Java</a:t>
            </a:r>
          </a:p>
          <a:p>
            <a:pPr marL="0" indent="0">
              <a:buNone/>
            </a:pPr>
            <a:r>
              <a:rPr lang="en-US"/>
              <a:t>2.2. Cấu trúc chương trình Java</a:t>
            </a:r>
          </a:p>
          <a:p>
            <a:pPr marL="0" indent="0">
              <a:buNone/>
            </a:pPr>
            <a:r>
              <a:rPr lang="en-US"/>
              <a:t>2.3. </a:t>
            </a:r>
            <a:r>
              <a:rPr lang="en-US" err="1"/>
              <a:t>Tổng</a:t>
            </a:r>
            <a:r>
              <a:rPr lang="en-US"/>
              <a:t> </a:t>
            </a:r>
            <a:r>
              <a:rPr lang="en-US" err="1"/>
              <a:t>quan</a:t>
            </a:r>
            <a:r>
              <a:rPr lang="en-US"/>
              <a:t> </a:t>
            </a:r>
            <a:r>
              <a:rPr lang="en-US" err="1"/>
              <a:t>lập</a:t>
            </a:r>
            <a:r>
              <a:rPr lang="en-US"/>
              <a:t> </a:t>
            </a:r>
            <a:r>
              <a:rPr lang="en-US" err="1"/>
              <a:t>trình</a:t>
            </a:r>
            <a:r>
              <a:rPr lang="en-US"/>
              <a:t> Java </a:t>
            </a:r>
          </a:p>
          <a:p>
            <a:pPr marL="457200" lvl="1" indent="0">
              <a:buNone/>
            </a:pPr>
            <a:r>
              <a:rPr lang="en-US"/>
              <a:t>2.3.1. </a:t>
            </a:r>
            <a:r>
              <a:rPr lang="en-US" err="1"/>
              <a:t>Kiểu</a:t>
            </a:r>
            <a:r>
              <a:rPr lang="en-US"/>
              <a:t> </a:t>
            </a:r>
            <a:r>
              <a:rPr lang="en-US" err="1"/>
              <a:t>dữ</a:t>
            </a:r>
            <a:r>
              <a:rPr lang="en-US"/>
              <a:t> liệu</a:t>
            </a:r>
          </a:p>
          <a:p>
            <a:pPr marL="457200" lvl="1" indent="0">
              <a:buNone/>
            </a:pPr>
            <a:r>
              <a:rPr lang="en-US"/>
              <a:t>2.3.2. Biến, hằng</a:t>
            </a:r>
          </a:p>
          <a:p>
            <a:pPr marL="457200" lvl="1" indent="0">
              <a:buNone/>
            </a:pPr>
            <a:r>
              <a:rPr lang="en-US"/>
              <a:t>2.3.3. </a:t>
            </a:r>
            <a:r>
              <a:rPr lang="en-US" err="1"/>
              <a:t>Toán</a:t>
            </a:r>
            <a:r>
              <a:rPr lang="en-US"/>
              <a:t> </a:t>
            </a:r>
            <a:r>
              <a:rPr lang="en-US" err="1"/>
              <a:t>tử</a:t>
            </a:r>
            <a:r>
              <a:rPr lang="en-US"/>
              <a:t>, </a:t>
            </a:r>
            <a:r>
              <a:rPr lang="en-US" err="1"/>
              <a:t>biểu</a:t>
            </a:r>
            <a:r>
              <a:rPr lang="en-US"/>
              <a:t> </a:t>
            </a:r>
            <a:r>
              <a:rPr lang="en-US" err="1"/>
              <a:t>thức</a:t>
            </a:r>
            <a:endParaRPr lang="en-US"/>
          </a:p>
          <a:p>
            <a:pPr marL="457200" lvl="1" indent="0">
              <a:buNone/>
            </a:pPr>
            <a:r>
              <a:rPr lang="en-US"/>
              <a:t>2.3.4. </a:t>
            </a:r>
            <a:r>
              <a:rPr lang="en-US" err="1"/>
              <a:t>Các</a:t>
            </a:r>
            <a:r>
              <a:rPr lang="en-US"/>
              <a:t> </a:t>
            </a:r>
            <a:r>
              <a:rPr lang="en-US" err="1"/>
              <a:t>cấu</a:t>
            </a:r>
            <a:r>
              <a:rPr lang="en-US"/>
              <a:t> </a:t>
            </a:r>
            <a:r>
              <a:rPr lang="en-US" err="1"/>
              <a:t>trúc</a:t>
            </a:r>
            <a:r>
              <a:rPr lang="en-US"/>
              <a:t> </a:t>
            </a:r>
            <a:r>
              <a:rPr lang="en-US" err="1"/>
              <a:t>lệnh</a:t>
            </a:r>
            <a:r>
              <a:rPr lang="en-US"/>
              <a:t> (</a:t>
            </a:r>
            <a:r>
              <a:rPr lang="en-US" err="1"/>
              <a:t>cấu</a:t>
            </a:r>
            <a:r>
              <a:rPr lang="en-US"/>
              <a:t> </a:t>
            </a:r>
            <a:r>
              <a:rPr lang="en-US" err="1"/>
              <a:t>trúc</a:t>
            </a:r>
            <a:r>
              <a:rPr lang="en-US"/>
              <a:t> </a:t>
            </a:r>
            <a:r>
              <a:rPr lang="en-US" err="1"/>
              <a:t>điều</a:t>
            </a:r>
            <a:r>
              <a:rPr lang="en-US"/>
              <a:t> </a:t>
            </a:r>
            <a:r>
              <a:rPr lang="en-US" err="1"/>
              <a:t>khiển</a:t>
            </a:r>
            <a:r>
              <a:rPr lang="en-US"/>
              <a:t>, </a:t>
            </a:r>
            <a:r>
              <a:rPr lang="en-US" err="1"/>
              <a:t>lặp</a:t>
            </a:r>
            <a:r>
              <a:rPr lang="en-US"/>
              <a:t>)</a:t>
            </a:r>
          </a:p>
          <a:p>
            <a:pPr marL="457200" lvl="1" indent="0">
              <a:buNone/>
            </a:pPr>
            <a:r>
              <a:rPr lang="en-US"/>
              <a:t>2.3.5. Viết phương thức trong Java</a:t>
            </a:r>
          </a:p>
          <a:p>
            <a:pPr marL="457200" lvl="1" indent="0">
              <a:buNone/>
            </a:pPr>
            <a:r>
              <a:rPr lang="en-US"/>
              <a:t>2.3.6. Mảng</a:t>
            </a:r>
          </a:p>
          <a:p>
            <a:pPr marL="0" lvl="1" indent="0">
              <a:buNone/>
            </a:pPr>
            <a:r>
              <a:rPr lang="en-US" sz="2600"/>
              <a:t>2.4.  Ngoại lệ (Exception)</a:t>
            </a:r>
          </a:p>
          <a:p>
            <a:pPr marL="0" lvl="1" indent="0">
              <a:buNone/>
            </a:pPr>
            <a:r>
              <a:rPr lang="en-US" sz="2600"/>
              <a:t>2.5.  Sử dụng một số lớp có sẵn</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a:t>
            </a:fld>
            <a:endParaRPr lang="en-US">
              <a:solidFill>
                <a:prstClr val="black">
                  <a:lumMod val="65000"/>
                  <a:lumOff val="35000"/>
                </a:prstClr>
              </a:solidFill>
            </a:endParaRPr>
          </a:p>
        </p:txBody>
      </p:sp>
    </p:spTree>
    <p:extLst>
      <p:ext uri="{BB962C8B-B14F-4D97-AF65-F5344CB8AC3E}">
        <p14:creationId xmlns:p14="http://schemas.microsoft.com/office/powerpoint/2010/main" val="389768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endParaRPr lang="en-US"/>
          </a:p>
        </p:txBody>
      </p:sp>
      <p:sp>
        <p:nvSpPr>
          <p:cNvPr id="3" name="Content Placeholder 2"/>
          <p:cNvSpPr>
            <a:spLocks noGrp="1"/>
          </p:cNvSpPr>
          <p:nvPr>
            <p:ph idx="1"/>
          </p:nvPr>
        </p:nvSpPr>
        <p:spPr/>
        <p:txBody>
          <a:bodyPr/>
          <a:lstStyle/>
          <a:p>
            <a:r>
              <a:rPr lang="vi-VN"/>
              <a:t>Exception là một sự kiện xảy ra trong quá trình thực thi chương trình, phá vỡ luồng bình thường của chương trình</a:t>
            </a:r>
            <a:endParaRPr lang="en-US"/>
          </a:p>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4" y="2776453"/>
            <a:ext cx="7856333" cy="396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88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2.4. Ngoại lệ</a:t>
            </a:r>
            <a:br>
              <a:rPr lang="en-US"/>
            </a:br>
            <a:r>
              <a:rPr lang="en-US"/>
              <a:t>Phân loại</a:t>
            </a:r>
          </a:p>
        </p:txBody>
      </p:sp>
      <p:sp>
        <p:nvSpPr>
          <p:cNvPr id="3" name="Content Placeholder 2"/>
          <p:cNvSpPr>
            <a:spLocks noGrp="1"/>
          </p:cNvSpPr>
          <p:nvPr>
            <p:ph idx="1"/>
          </p:nvPr>
        </p:nvSpPr>
        <p:spPr/>
        <p:txBody>
          <a:bodyPr/>
          <a:lstStyle/>
          <a:p>
            <a:r>
              <a:rPr lang="vi-VN"/>
              <a:t>Trong Java có 2 loại exception là </a:t>
            </a:r>
            <a:r>
              <a:rPr lang="vi-VN">
                <a:latin typeface="Courier New" pitchFamily="49" charset="0"/>
                <a:cs typeface="Courier New" pitchFamily="49" charset="0"/>
              </a:rPr>
              <a:t>Checked Exception </a:t>
            </a:r>
            <a:r>
              <a:rPr lang="vi-VN"/>
              <a:t>và </a:t>
            </a:r>
            <a:r>
              <a:rPr lang="vi-VN">
                <a:latin typeface="Courier New" pitchFamily="49" charset="0"/>
                <a:cs typeface="Courier New" pitchFamily="49" charset="0"/>
              </a:rPr>
              <a:t>Unchecked Exception</a:t>
            </a:r>
          </a:p>
          <a:p>
            <a:pPr lvl="1"/>
            <a:r>
              <a:rPr lang="vi-VN"/>
              <a:t>Checked Exception</a:t>
            </a:r>
            <a:r>
              <a:rPr lang="en-US"/>
              <a:t>:</a:t>
            </a:r>
            <a:r>
              <a:rPr lang="vi-VN"/>
              <a:t> là các exception xảy ra tại thời điểm compile. Những exception này thường liên quan đến lỗi cú pháp (syntax) và bắt buộc chúng ta phải "bắt" (catch) nó. </a:t>
            </a:r>
          </a:p>
          <a:p>
            <a:pPr lvl="1"/>
            <a:endParaRPr lang="en-US"/>
          </a:p>
          <a:p>
            <a:pPr lvl="1"/>
            <a:r>
              <a:rPr lang="vi-VN"/>
              <a:t>Unchecked Exception: là các exception xảy ra tại thời điểm runtime. Những exception này thường liên quan đến lỗi logic và không bắt buộc chúng ta phải "bắt" (catch) nó.</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1150340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Xử lý ngoại lệ trong Java</a:t>
            </a:r>
          </a:p>
        </p:txBody>
      </p:sp>
      <p:sp>
        <p:nvSpPr>
          <p:cNvPr id="3" name="Content Placeholder 2"/>
          <p:cNvSpPr>
            <a:spLocks noGrp="1"/>
          </p:cNvSpPr>
          <p:nvPr>
            <p:ph idx="1"/>
          </p:nvPr>
        </p:nvSpPr>
        <p:spPr/>
        <p:txBody>
          <a:bodyPr/>
          <a:lstStyle/>
          <a:p>
            <a:r>
              <a:rPr lang="en-US"/>
              <a:t>Keyword </a:t>
            </a:r>
          </a:p>
          <a:p>
            <a:pPr lvl="1"/>
            <a:r>
              <a:rPr lang="en-US"/>
              <a:t>try … catch </a:t>
            </a:r>
          </a:p>
          <a:p>
            <a:pPr lvl="1"/>
            <a:r>
              <a:rPr lang="en-US"/>
              <a:t>finally </a:t>
            </a:r>
          </a:p>
          <a:p>
            <a:pPr lvl="1"/>
            <a:r>
              <a:rPr lang="en-US"/>
              <a:t>throw </a:t>
            </a:r>
          </a:p>
          <a:p>
            <a:pPr lvl="1"/>
            <a:r>
              <a:rPr lang="en-US"/>
              <a:t>throws</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32</a:t>
            </a:fld>
            <a:endParaRPr lang="en-US">
              <a:solidFill>
                <a:prstClr val="black">
                  <a:lumMod val="65000"/>
                  <a:lumOff val="35000"/>
                </a:prstClr>
              </a:solidFill>
            </a:endParaRPr>
          </a:p>
        </p:txBody>
      </p:sp>
    </p:spTree>
    <p:extLst>
      <p:ext uri="{BB962C8B-B14F-4D97-AF65-F5344CB8AC3E}">
        <p14:creationId xmlns:p14="http://schemas.microsoft.com/office/powerpoint/2010/main" val="3891906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t>try...catch</a:t>
            </a:r>
            <a:endParaRPr lang="en-US"/>
          </a:p>
        </p:txBody>
      </p:sp>
      <p:sp>
        <p:nvSpPr>
          <p:cNvPr id="3" name="Content Placeholder 2"/>
          <p:cNvSpPr>
            <a:spLocks noGrp="1"/>
          </p:cNvSpPr>
          <p:nvPr>
            <p:ph idx="1"/>
          </p:nvPr>
        </p:nvSpPr>
        <p:spPr>
          <a:xfrm>
            <a:off x="609600" y="1855693"/>
            <a:ext cx="10972800" cy="4865785"/>
          </a:xfrm>
        </p:spPr>
        <p:txBody>
          <a:bodyPr>
            <a:normAutofit/>
          </a:bodyPr>
          <a:lstStyle/>
          <a:p>
            <a:r>
              <a:rPr lang="vi-VN"/>
              <a:t>Khối </a:t>
            </a:r>
            <a:r>
              <a:rPr lang="en-US"/>
              <a:t>“</a:t>
            </a:r>
            <a:r>
              <a:rPr lang="vi-VN"/>
              <a:t>try ... catch</a:t>
            </a:r>
            <a:r>
              <a:rPr lang="en-US"/>
              <a:t>"</a:t>
            </a:r>
            <a:r>
              <a:rPr lang="vi-VN"/>
              <a:t>: Phân tách đoạn chương trình thông thường và phần xử lý ngoại lệ</a:t>
            </a:r>
            <a:endParaRPr lang="en-US"/>
          </a:p>
          <a:p>
            <a:endParaRPr lang="en-US"/>
          </a:p>
          <a:p>
            <a:endParaRPr lang="en-US"/>
          </a:p>
          <a:p>
            <a:endParaRPr lang="en-US"/>
          </a:p>
          <a:p>
            <a:endParaRPr lang="en-US"/>
          </a:p>
          <a:p>
            <a:pPr lvl="1"/>
            <a:endParaRPr lang="en-US"/>
          </a:p>
          <a:p>
            <a:pPr lvl="1"/>
            <a:endParaRPr lang="en-US"/>
          </a:p>
          <a:p>
            <a:pPr lvl="1"/>
            <a:r>
              <a:rPr lang="vi-VN" b="1">
                <a:solidFill>
                  <a:srgbClr val="FF0000"/>
                </a:solidFill>
                <a:latin typeface="Consolas" pitchFamily="49" charset="0"/>
                <a:cs typeface="Consolas" pitchFamily="49" charset="0"/>
              </a:rPr>
              <a:t>ExceptionType</a:t>
            </a:r>
            <a:r>
              <a:rPr lang="en-US"/>
              <a:t>: </a:t>
            </a:r>
            <a:r>
              <a:rPr lang="en-US" err="1"/>
              <a:t>là</a:t>
            </a:r>
            <a:r>
              <a:rPr lang="en-US"/>
              <a:t> </a:t>
            </a:r>
            <a:r>
              <a:rPr lang="en-US" err="1"/>
              <a:t>tên</a:t>
            </a:r>
            <a:r>
              <a:rPr lang="en-US"/>
              <a:t> </a:t>
            </a:r>
            <a:r>
              <a:rPr lang="en-US" err="1"/>
              <a:t>lớp</a:t>
            </a:r>
            <a:r>
              <a:rPr lang="en-US"/>
              <a:t> </a:t>
            </a:r>
            <a:r>
              <a:rPr lang="en-US" err="1"/>
              <a:t>ngoại</a:t>
            </a:r>
            <a:r>
              <a:rPr lang="en-US"/>
              <a:t> </a:t>
            </a:r>
            <a:r>
              <a:rPr lang="en-US" err="1"/>
              <a:t>lệ</a:t>
            </a:r>
            <a:r>
              <a:rPr lang="en-US"/>
              <a:t> </a:t>
            </a:r>
            <a:r>
              <a:rPr lang="en-US" err="1"/>
              <a:t>cần</a:t>
            </a:r>
            <a:r>
              <a:rPr lang="en-US"/>
              <a:t> </a:t>
            </a:r>
            <a:r>
              <a:rPr lang="en-US" err="1"/>
              <a:t>xử</a:t>
            </a:r>
            <a:r>
              <a:rPr lang="en-US"/>
              <a:t> </a:t>
            </a:r>
            <a:r>
              <a:rPr lang="en-US" err="1"/>
              <a:t>lý</a:t>
            </a:r>
            <a:r>
              <a:rPr lang="en-US"/>
              <a:t>, </a:t>
            </a:r>
            <a:r>
              <a:rPr lang="en-US" err="1"/>
              <a:t>nếu</a:t>
            </a:r>
            <a:r>
              <a:rPr lang="en-US"/>
              <a:t> </a:t>
            </a:r>
            <a:r>
              <a:rPr lang="en-US" err="1"/>
              <a:t>không</a:t>
            </a:r>
            <a:r>
              <a:rPr lang="en-US"/>
              <a:t> </a:t>
            </a:r>
            <a:r>
              <a:rPr lang="en-US" err="1"/>
              <a:t>cần</a:t>
            </a:r>
            <a:r>
              <a:rPr lang="en-US"/>
              <a:t> </a:t>
            </a:r>
            <a:r>
              <a:rPr lang="en-US" err="1"/>
              <a:t>xác</a:t>
            </a:r>
            <a:r>
              <a:rPr lang="en-US"/>
              <a:t> </a:t>
            </a:r>
            <a:r>
              <a:rPr lang="en-US" err="1"/>
              <a:t>định</a:t>
            </a:r>
            <a:r>
              <a:rPr lang="en-US"/>
              <a:t> </a:t>
            </a:r>
            <a:r>
              <a:rPr lang="en-US" err="1"/>
              <a:t>cụ</a:t>
            </a:r>
            <a:r>
              <a:rPr lang="en-US"/>
              <a:t> </a:t>
            </a:r>
            <a:r>
              <a:rPr lang="en-US" err="1"/>
              <a:t>thể</a:t>
            </a:r>
            <a:r>
              <a:rPr lang="en-US"/>
              <a:t> </a:t>
            </a:r>
            <a:r>
              <a:rPr lang="en-US" err="1"/>
              <a:t>thì</a:t>
            </a:r>
            <a:r>
              <a:rPr lang="en-US"/>
              <a:t> </a:t>
            </a:r>
            <a:r>
              <a:rPr lang="en-US" err="1"/>
              <a:t>sử</a:t>
            </a:r>
            <a:r>
              <a:rPr lang="en-US"/>
              <a:t> </a:t>
            </a:r>
            <a:r>
              <a:rPr lang="en-US" err="1"/>
              <a:t>dụng</a:t>
            </a:r>
            <a:r>
              <a:rPr lang="en-US"/>
              <a:t> class Exception</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33</a:t>
            </a:fld>
            <a:endParaRPr lang="en-US">
              <a:solidFill>
                <a:prstClr val="black">
                  <a:lumMod val="65000"/>
                  <a:lumOff val="35000"/>
                </a:prstClr>
              </a:solidFill>
            </a:endParaRPr>
          </a:p>
        </p:txBody>
      </p:sp>
      <p:sp>
        <p:nvSpPr>
          <p:cNvPr id="5" name="Rectangle 4"/>
          <p:cNvSpPr/>
          <p:nvPr/>
        </p:nvSpPr>
        <p:spPr>
          <a:xfrm>
            <a:off x="987552" y="2906741"/>
            <a:ext cx="10989589" cy="2316019"/>
          </a:xfrm>
          <a:prstGeom prst="rect">
            <a:avLst/>
          </a:prstGeom>
          <a:ln>
            <a:solidFill>
              <a:schemeClr val="accent1"/>
            </a:solidFill>
          </a:ln>
        </p:spPr>
        <p:txBody>
          <a:bodyPr wrap="square">
            <a:spAutoFit/>
          </a:bodyPr>
          <a:lstStyle/>
          <a:p>
            <a:pPr marL="233363">
              <a:spcBef>
                <a:spcPts val="300"/>
              </a:spcBef>
              <a:buNone/>
            </a:pPr>
            <a:r>
              <a:rPr lang="vi-VN" sz="2200" b="1">
                <a:solidFill>
                  <a:srgbClr val="FF0000"/>
                </a:solidFill>
                <a:latin typeface="Consolas" pitchFamily="49" charset="0"/>
                <a:cs typeface="Consolas" pitchFamily="49" charset="0"/>
              </a:rPr>
              <a:t>try { </a:t>
            </a:r>
            <a:endParaRPr lang="en-US" sz="2200" b="1">
              <a:solidFill>
                <a:srgbClr val="FF0000"/>
              </a:solidFill>
              <a:latin typeface="Consolas" pitchFamily="49" charset="0"/>
              <a:cs typeface="Consolas" pitchFamily="49" charset="0"/>
            </a:endParaRPr>
          </a:p>
          <a:p>
            <a:pPr marL="233363" lvl="1">
              <a:spcBef>
                <a:spcPts val="300"/>
              </a:spcBef>
            </a:pPr>
            <a:r>
              <a:rPr lang="en-US" sz="2200" b="1">
                <a:latin typeface="Consolas" pitchFamily="49" charset="0"/>
                <a:cs typeface="Consolas" pitchFamily="49" charset="0"/>
              </a:rPr>
              <a:t>		</a:t>
            </a:r>
            <a:r>
              <a:rPr lang="vi-VN"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đoạn</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lệnh</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có</a:t>
            </a:r>
            <a:r>
              <a:rPr lang="en-US" sz="2200" b="1">
                <a:solidFill>
                  <a:srgbClr val="00B050"/>
                </a:solidFill>
                <a:latin typeface="Consolas" pitchFamily="49" charset="0"/>
                <a:cs typeface="Consolas" pitchFamily="49" charset="0"/>
              </a:rPr>
              <a:t> </a:t>
            </a:r>
            <a:r>
              <a:rPr lang="vi-VN" sz="2200" b="1">
                <a:solidFill>
                  <a:srgbClr val="00B050"/>
                </a:solidFill>
                <a:latin typeface="Consolas" pitchFamily="49" charset="0"/>
                <a:cs typeface="Consolas" pitchFamily="49" charset="0"/>
              </a:rPr>
              <a:t>khả năng </a:t>
            </a:r>
            <a:r>
              <a:rPr lang="en-US" sz="2200" b="1" err="1">
                <a:solidFill>
                  <a:srgbClr val="00B050"/>
                </a:solidFill>
                <a:latin typeface="Consolas" pitchFamily="49" charset="0"/>
                <a:cs typeface="Consolas" pitchFamily="49" charset="0"/>
              </a:rPr>
              <a:t>xảy</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ra</a:t>
            </a:r>
            <a:r>
              <a:rPr lang="en-US" sz="2200" b="1">
                <a:solidFill>
                  <a:srgbClr val="00B050"/>
                </a:solidFill>
                <a:latin typeface="Consolas" pitchFamily="49" charset="0"/>
                <a:cs typeface="Consolas" pitchFamily="49" charset="0"/>
              </a:rPr>
              <a:t> </a:t>
            </a:r>
            <a:r>
              <a:rPr lang="vi-VN" sz="2200" b="1">
                <a:solidFill>
                  <a:srgbClr val="00B050"/>
                </a:solidFill>
                <a:latin typeface="Consolas" pitchFamily="49" charset="0"/>
                <a:cs typeface="Consolas" pitchFamily="49" charset="0"/>
              </a:rPr>
              <a:t>ngoại lệ </a:t>
            </a:r>
            <a:endParaRPr lang="en-US" sz="2200" b="1">
              <a:solidFill>
                <a:srgbClr val="00B050"/>
              </a:solidFill>
              <a:latin typeface="Consolas" pitchFamily="49" charset="0"/>
              <a:cs typeface="Consolas" pitchFamily="49" charset="0"/>
            </a:endParaRPr>
          </a:p>
          <a:p>
            <a:pPr marL="233363">
              <a:spcBef>
                <a:spcPts val="300"/>
              </a:spcBef>
              <a:buNone/>
            </a:pPr>
            <a:r>
              <a:rPr lang="vi-VN" sz="2200" b="1">
                <a:solidFill>
                  <a:srgbClr val="FF0000"/>
                </a:solidFill>
                <a:latin typeface="Consolas" pitchFamily="49" charset="0"/>
                <a:cs typeface="Consolas" pitchFamily="49" charset="0"/>
              </a:rPr>
              <a:t>} </a:t>
            </a:r>
            <a:endParaRPr lang="en-US" sz="2200" b="1">
              <a:solidFill>
                <a:srgbClr val="FF0000"/>
              </a:solidFill>
              <a:latin typeface="Consolas" pitchFamily="49" charset="0"/>
              <a:cs typeface="Consolas" pitchFamily="49" charset="0"/>
            </a:endParaRPr>
          </a:p>
          <a:p>
            <a:pPr marL="233363">
              <a:spcBef>
                <a:spcPts val="300"/>
              </a:spcBef>
              <a:buNone/>
            </a:pPr>
            <a:r>
              <a:rPr lang="vi-VN" sz="2200" b="1">
                <a:solidFill>
                  <a:srgbClr val="FF0000"/>
                </a:solidFill>
                <a:latin typeface="Consolas" pitchFamily="49" charset="0"/>
                <a:cs typeface="Consolas" pitchFamily="49" charset="0"/>
              </a:rPr>
              <a:t>catch (ExceptionType e) { </a:t>
            </a:r>
            <a:endParaRPr lang="en-US" sz="2200" b="1">
              <a:solidFill>
                <a:srgbClr val="FF0000"/>
              </a:solidFill>
              <a:latin typeface="Consolas" pitchFamily="49" charset="0"/>
              <a:cs typeface="Consolas" pitchFamily="49" charset="0"/>
            </a:endParaRPr>
          </a:p>
          <a:p>
            <a:pPr marL="233363">
              <a:spcBef>
                <a:spcPts val="300"/>
              </a:spcBef>
              <a:buNone/>
            </a:pPr>
            <a:r>
              <a:rPr lang="en-US" sz="2200" b="1">
                <a:solidFill>
                  <a:srgbClr val="00B050"/>
                </a:solidFill>
                <a:latin typeface="Consolas" pitchFamily="49" charset="0"/>
                <a:cs typeface="Consolas" pitchFamily="49" charset="0"/>
              </a:rPr>
              <a:t>		</a:t>
            </a:r>
            <a:r>
              <a:rPr lang="vi-VN"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xử</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lý</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ngoại</a:t>
            </a:r>
            <a:r>
              <a:rPr lang="en-US" sz="2200" b="1">
                <a:solidFill>
                  <a:srgbClr val="00B050"/>
                </a:solidFill>
                <a:latin typeface="Consolas" pitchFamily="49" charset="0"/>
                <a:cs typeface="Consolas" pitchFamily="49" charset="0"/>
              </a:rPr>
              <a:t> lệ (thông báo lỗi hoặc ném ngoại lệ ra bên ngoài)</a:t>
            </a:r>
          </a:p>
          <a:p>
            <a:pPr marL="233363">
              <a:spcBef>
                <a:spcPts val="300"/>
              </a:spcBef>
              <a:buNone/>
            </a:pPr>
            <a:r>
              <a:rPr lang="vi-VN" sz="2200" b="1">
                <a:solidFill>
                  <a:srgbClr val="FF0000"/>
                </a:solidFill>
                <a:latin typeface="Consolas" pitchFamily="49" charset="0"/>
                <a:cs typeface="Consolas" pitchFamily="49" charset="0"/>
              </a:rPr>
              <a:t>}</a:t>
            </a:r>
            <a:endParaRPr lang="en-US" sz="2200" b="1">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299364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t>try...catch</a:t>
            </a:r>
            <a:r>
              <a:rPr lang="en-US"/>
              <a:t>: Ví dụ 1</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34</a:t>
            </a:fld>
            <a:endParaRPr lang="en-US">
              <a:solidFill>
                <a:prstClr val="black">
                  <a:lumMod val="65000"/>
                  <a:lumOff val="35000"/>
                </a:prstClr>
              </a:solidFill>
            </a:endParaRPr>
          </a:p>
        </p:txBody>
      </p:sp>
      <p:sp>
        <p:nvSpPr>
          <p:cNvPr id="6" name="Rectangle 5"/>
          <p:cNvSpPr/>
          <p:nvPr/>
        </p:nvSpPr>
        <p:spPr>
          <a:xfrm>
            <a:off x="648393" y="1929140"/>
            <a:ext cx="10972800" cy="4536627"/>
          </a:xfrm>
          <a:prstGeom prst="rect">
            <a:avLst/>
          </a:prstGeom>
        </p:spPr>
        <p:txBody>
          <a:bodyPr wrap="square">
            <a:spAutoFit/>
          </a:bodyPr>
          <a:lstStyle/>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public class Zero {</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public static void main (String[] </a:t>
            </a:r>
            <a:r>
              <a:rPr kumimoji="1" lang="en-US" sz="2200" kern="0" err="1">
                <a:solidFill>
                  <a:srgbClr val="001932"/>
                </a:solidFill>
                <a:latin typeface="Consolas" pitchFamily="49" charset="0"/>
                <a:cs typeface="Consolas" pitchFamily="49" charset="0"/>
              </a:rPr>
              <a:t>args</a:t>
            </a:r>
            <a:r>
              <a:rPr kumimoji="1" lang="en-US" sz="2200" kern="0">
                <a:solidFill>
                  <a:srgbClr val="001932"/>
                </a:solidFill>
                <a:latin typeface="Consolas" pitchFamily="49" charset="0"/>
                <a:cs typeface="Consolas" pitchFamily="49" charset="0"/>
              </a:rPr>
              <a:t>)    {</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b="1" kern="0">
                <a:solidFill>
                  <a:srgbClr val="FF0000"/>
                </a:solidFill>
                <a:latin typeface="Consolas" pitchFamily="49" charset="0"/>
                <a:cs typeface="Consolas" pitchFamily="49" charset="0"/>
              </a:rPr>
              <a:t>try {</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int</a:t>
            </a: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tu</a:t>
            </a:r>
            <a:r>
              <a:rPr kumimoji="1" lang="en-US" sz="2200" kern="0">
                <a:solidFill>
                  <a:srgbClr val="001932"/>
                </a:solidFill>
                <a:latin typeface="Consolas" pitchFamily="49" charset="0"/>
                <a:cs typeface="Consolas" pitchFamily="49" charset="0"/>
              </a:rPr>
              <a:t> = 10;</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int</a:t>
            </a: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mau</a:t>
            </a:r>
            <a:r>
              <a:rPr kumimoji="1" lang="en-US" sz="2200" kern="0">
                <a:solidFill>
                  <a:srgbClr val="001932"/>
                </a:solidFill>
                <a:latin typeface="Consolas" pitchFamily="49" charset="0"/>
                <a:cs typeface="Consolas" pitchFamily="49" charset="0"/>
              </a:rPr>
              <a:t> = 0;</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System.out.println</a:t>
            </a: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tu</a:t>
            </a:r>
            <a:r>
              <a:rPr kumimoji="1" lang="en-US" sz="2200" kern="0">
                <a:solidFill>
                  <a:srgbClr val="001932"/>
                </a:solidFill>
                <a:latin typeface="Consolas" pitchFamily="49" charset="0"/>
                <a:cs typeface="Consolas" pitchFamily="49" charset="0"/>
              </a:rPr>
              <a:t>/</a:t>
            </a:r>
            <a:r>
              <a:rPr kumimoji="1" lang="en-US" sz="2200" kern="0" err="1">
                <a:solidFill>
                  <a:srgbClr val="001932"/>
                </a:solidFill>
                <a:latin typeface="Consolas" pitchFamily="49" charset="0"/>
                <a:cs typeface="Consolas" pitchFamily="49" charset="0"/>
              </a:rPr>
              <a:t>mau</a:t>
            </a:r>
            <a:r>
              <a:rPr kumimoji="1" lang="en-US" sz="2200" kern="0">
                <a:solidFill>
                  <a:srgbClr val="001932"/>
                </a:solidFill>
                <a:latin typeface="Consolas" pitchFamily="49" charset="0"/>
                <a:cs typeface="Consolas" pitchFamily="49" charset="0"/>
              </a:rPr>
              <a:t>);</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kern="0" err="1">
                <a:solidFill>
                  <a:srgbClr val="001932"/>
                </a:solidFill>
                <a:latin typeface="Consolas" pitchFamily="49" charset="0"/>
                <a:cs typeface="Consolas" pitchFamily="49" charset="0"/>
              </a:rPr>
              <a:t>System.out.println</a:t>
            </a:r>
            <a:r>
              <a:rPr kumimoji="1" lang="en-US" sz="2200" kern="0">
                <a:solidFill>
                  <a:srgbClr val="001932"/>
                </a:solidFill>
                <a:latin typeface="Consolas" pitchFamily="49" charset="0"/>
                <a:cs typeface="Consolas" pitchFamily="49" charset="0"/>
              </a:rPr>
              <a:t> ("This text will not be printed.");</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r>
              <a:rPr kumimoji="1" lang="en-US" sz="2200" b="1" kern="0">
                <a:solidFill>
                  <a:srgbClr val="FF0000"/>
                </a:solidFill>
                <a:latin typeface="Consolas" pitchFamily="49" charset="0"/>
                <a:cs typeface="Consolas" pitchFamily="49" charset="0"/>
              </a:rPr>
              <a:t>}</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FF0000"/>
                </a:solidFill>
                <a:latin typeface="Consolas" pitchFamily="49" charset="0"/>
                <a:cs typeface="Consolas" pitchFamily="49" charset="0"/>
              </a:rPr>
              <a:t>		  </a:t>
            </a:r>
            <a:r>
              <a:rPr kumimoji="1" lang="en-US" sz="2200" b="1" kern="0">
                <a:solidFill>
                  <a:srgbClr val="FF0000"/>
                </a:solidFill>
                <a:latin typeface="Consolas" pitchFamily="49" charset="0"/>
                <a:cs typeface="Consolas" pitchFamily="49" charset="0"/>
              </a:rPr>
              <a:t>catch</a:t>
            </a:r>
            <a:r>
              <a:rPr kumimoji="1" lang="en-US" sz="2200" kern="0">
                <a:solidFill>
                  <a:srgbClr val="FF0000"/>
                </a:solidFill>
                <a:latin typeface="Consolas" pitchFamily="49" charset="0"/>
                <a:cs typeface="Consolas" pitchFamily="49" charset="0"/>
              </a:rPr>
              <a:t> (</a:t>
            </a:r>
            <a:r>
              <a:rPr kumimoji="1" lang="en-US" sz="2200" kern="0" err="1">
                <a:solidFill>
                  <a:srgbClr val="FF0000"/>
                </a:solidFill>
                <a:latin typeface="Consolas" pitchFamily="49" charset="0"/>
                <a:cs typeface="Consolas" pitchFamily="49" charset="0"/>
              </a:rPr>
              <a:t>ArithmeticException</a:t>
            </a:r>
            <a:r>
              <a:rPr kumimoji="1" lang="en-US" sz="2200" kern="0">
                <a:solidFill>
                  <a:srgbClr val="FF0000"/>
                </a:solidFill>
                <a:latin typeface="Consolas" pitchFamily="49" charset="0"/>
                <a:cs typeface="Consolas" pitchFamily="49" charset="0"/>
              </a:rPr>
              <a:t> e)  </a:t>
            </a:r>
            <a:r>
              <a:rPr kumimoji="1" lang="en-US" sz="2200" b="1" kern="0">
                <a:solidFill>
                  <a:srgbClr val="FF0000"/>
                </a:solidFill>
                <a:latin typeface="Consolas" pitchFamily="49" charset="0"/>
                <a:cs typeface="Consolas" pitchFamily="49" charset="0"/>
              </a:rPr>
              <a:t>{</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FF0000"/>
                </a:solidFill>
                <a:latin typeface="Consolas" pitchFamily="49" charset="0"/>
                <a:cs typeface="Consolas" pitchFamily="49" charset="0"/>
              </a:rPr>
              <a:t>		 	</a:t>
            </a:r>
            <a:r>
              <a:rPr kumimoji="1" lang="en-US" sz="2200" kern="0" err="1">
                <a:latin typeface="Consolas" pitchFamily="49" charset="0"/>
                <a:cs typeface="Consolas" pitchFamily="49" charset="0"/>
              </a:rPr>
              <a:t>System.out.println</a:t>
            </a:r>
            <a:r>
              <a:rPr kumimoji="1" lang="en-US" sz="2200" kern="0">
                <a:latin typeface="Consolas" pitchFamily="49" charset="0"/>
                <a:cs typeface="Consolas" pitchFamily="49" charset="0"/>
              </a:rPr>
              <a:t> ("</a:t>
            </a:r>
            <a:r>
              <a:rPr kumimoji="1" lang="en-US" sz="2200" kern="0" err="1">
                <a:latin typeface="Consolas" pitchFamily="49" charset="0"/>
                <a:cs typeface="Consolas" pitchFamily="49" charset="0"/>
              </a:rPr>
              <a:t>Không</a:t>
            </a:r>
            <a:r>
              <a:rPr kumimoji="1" lang="en-US" sz="2200" kern="0">
                <a:latin typeface="Consolas" pitchFamily="49" charset="0"/>
                <a:cs typeface="Consolas" pitchFamily="49" charset="0"/>
              </a:rPr>
              <a:t> </a:t>
            </a:r>
            <a:r>
              <a:rPr kumimoji="1" lang="en-US" sz="2200" kern="0" err="1">
                <a:latin typeface="Consolas" pitchFamily="49" charset="0"/>
                <a:cs typeface="Consolas" pitchFamily="49" charset="0"/>
              </a:rPr>
              <a:t>thể</a:t>
            </a:r>
            <a:r>
              <a:rPr kumimoji="1" lang="en-US" sz="2200" kern="0">
                <a:latin typeface="Consolas" pitchFamily="49" charset="0"/>
                <a:cs typeface="Consolas" pitchFamily="49" charset="0"/>
              </a:rPr>
              <a:t> chia </a:t>
            </a:r>
            <a:r>
              <a:rPr kumimoji="1" lang="en-US" sz="2200" kern="0" err="1">
                <a:latin typeface="Consolas" pitchFamily="49" charset="0"/>
                <a:cs typeface="Consolas" pitchFamily="49" charset="0"/>
              </a:rPr>
              <a:t>cho</a:t>
            </a:r>
            <a:r>
              <a:rPr kumimoji="1" lang="en-US" sz="2200" kern="0">
                <a:latin typeface="Consolas" pitchFamily="49" charset="0"/>
                <a:cs typeface="Consolas" pitchFamily="49" charset="0"/>
              </a:rPr>
              <a:t> 0"); // tb lỗi</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FF0000"/>
                </a:solidFill>
                <a:latin typeface="Consolas" pitchFamily="49" charset="0"/>
                <a:cs typeface="Consolas" pitchFamily="49" charset="0"/>
              </a:rPr>
              <a:t>		  </a:t>
            </a:r>
            <a:r>
              <a:rPr kumimoji="1" lang="en-US" sz="2200" b="1" kern="0">
                <a:solidFill>
                  <a:srgbClr val="FF0000"/>
                </a:solidFill>
                <a:latin typeface="Consolas" pitchFamily="49" charset="0"/>
                <a:cs typeface="Consolas" pitchFamily="49" charset="0"/>
              </a:rPr>
              <a:t>}</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   }</a:t>
            </a:r>
          </a:p>
          <a:p>
            <a:pPr marL="685800" lvl="0" indent="-342900" defTabSz="914400" eaLnBrk="0" fontAlgn="base" hangingPunct="0">
              <a:lnSpc>
                <a:spcPct val="80000"/>
              </a:lnSpc>
              <a:spcBef>
                <a:spcPts val="600"/>
              </a:spcBef>
              <a:spcAft>
                <a:spcPct val="0"/>
              </a:spcAft>
              <a:buClr>
                <a:srgbClr val="A50021"/>
              </a:buClr>
              <a:buSzPct val="75000"/>
              <a:defRPr/>
            </a:pPr>
            <a:r>
              <a:rPr kumimoji="1" lang="en-US" sz="2200" kern="0">
                <a:solidFill>
                  <a:srgbClr val="001932"/>
                </a:solidFill>
                <a:latin typeface="Consolas" pitchFamily="49" charset="0"/>
                <a:cs typeface="Consolas" pitchFamily="49" charset="0"/>
              </a:rPr>
              <a:t>}</a:t>
            </a:r>
          </a:p>
        </p:txBody>
      </p:sp>
    </p:spTree>
    <p:extLst>
      <p:ext uri="{BB962C8B-B14F-4D97-AF65-F5344CB8AC3E}">
        <p14:creationId xmlns:p14="http://schemas.microsoft.com/office/powerpoint/2010/main" val="91731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t>try...catch</a:t>
            </a:r>
            <a:r>
              <a:rPr lang="en-US"/>
              <a:t>: Nhiều khối catch</a:t>
            </a:r>
          </a:p>
        </p:txBody>
      </p:sp>
      <p:sp>
        <p:nvSpPr>
          <p:cNvPr id="3" name="Content Placeholder 2"/>
          <p:cNvSpPr>
            <a:spLocks noGrp="1"/>
          </p:cNvSpPr>
          <p:nvPr>
            <p:ph idx="1"/>
          </p:nvPr>
        </p:nvSpPr>
        <p:spPr>
          <a:xfrm>
            <a:off x="609600" y="1855693"/>
            <a:ext cx="10972800" cy="4865785"/>
          </a:xfrm>
        </p:spPr>
        <p:txBody>
          <a:bodyPr/>
          <a:lstStyle/>
          <a:p>
            <a:r>
              <a:rPr lang="vi-VN"/>
              <a:t>Một đoạn mã có thể </a:t>
            </a:r>
            <a:r>
              <a:rPr lang="en-US" err="1"/>
              <a:t>xảy</a:t>
            </a:r>
            <a:r>
              <a:rPr lang="en-US"/>
              <a:t> </a:t>
            </a:r>
            <a:r>
              <a:rPr lang="vi-VN"/>
              <a:t>ra nhiều ngoại lệ</a:t>
            </a:r>
            <a:r>
              <a:rPr lang="en-US"/>
              <a:t>: </a:t>
            </a:r>
            <a:r>
              <a:rPr lang="vi-VN"/>
              <a:t>Sử dụng nhiều khối catch</a:t>
            </a:r>
            <a:endParaRPr lang="en-US"/>
          </a:p>
          <a:p>
            <a:endParaRPr lang="en-US"/>
          </a:p>
          <a:p>
            <a:endParaRPr lang="en-US"/>
          </a:p>
          <a:p>
            <a:endParaRPr lang="en-US"/>
          </a:p>
          <a:p>
            <a:endParaRPr lang="en-US"/>
          </a:p>
          <a:p>
            <a:endParaRPr lang="en-US"/>
          </a:p>
          <a:p>
            <a:endParaRPr lang="en-US"/>
          </a:p>
          <a:p>
            <a:endParaRPr lang="en-US"/>
          </a:p>
          <a:p>
            <a:r>
              <a:rPr lang="vi-VN"/>
              <a:t>ExceptionType1 phải là lớp con hoặc ngang hàng với ExceptionType2 (trong cây phân cấp kế thừa)</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35</a:t>
            </a:fld>
            <a:endParaRPr lang="en-US">
              <a:solidFill>
                <a:prstClr val="black">
                  <a:lumMod val="65000"/>
                  <a:lumOff val="35000"/>
                </a:prstClr>
              </a:solidFill>
            </a:endParaRPr>
          </a:p>
        </p:txBody>
      </p:sp>
      <p:sp>
        <p:nvSpPr>
          <p:cNvPr id="5" name="Rectangle 4"/>
          <p:cNvSpPr/>
          <p:nvPr/>
        </p:nvSpPr>
        <p:spPr>
          <a:xfrm>
            <a:off x="2848494" y="2410072"/>
            <a:ext cx="7043651" cy="3139321"/>
          </a:xfrm>
          <a:prstGeom prst="rect">
            <a:avLst/>
          </a:prstGeom>
          <a:ln>
            <a:solidFill>
              <a:schemeClr val="accent1"/>
            </a:solidFill>
          </a:ln>
        </p:spPr>
        <p:txBody>
          <a:bodyPr wrap="square">
            <a:spAutoFit/>
          </a:bodyPr>
          <a:lstStyle/>
          <a:p>
            <a:r>
              <a:rPr lang="en-US" sz="2200" b="1">
                <a:solidFill>
                  <a:srgbClr val="FF0000"/>
                </a:solidFill>
                <a:latin typeface="Consolas" pitchFamily="49" charset="0"/>
                <a:cs typeface="Consolas" pitchFamily="49" charset="0"/>
              </a:rPr>
              <a:t>try</a:t>
            </a:r>
            <a:r>
              <a:rPr lang="en-US" sz="2200" b="1">
                <a:latin typeface="Consolas" pitchFamily="49" charset="0"/>
                <a:cs typeface="Consolas" pitchFamily="49" charset="0"/>
              </a:rPr>
              <a:t> { </a:t>
            </a:r>
          </a:p>
          <a:p>
            <a:r>
              <a:rPr lang="en-US" sz="2200" b="1">
                <a:latin typeface="Consolas" pitchFamily="49" charset="0"/>
                <a:cs typeface="Consolas" pitchFamily="49" charset="0"/>
              </a:rPr>
              <a:t>	</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Đoạn</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mã</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có</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thể</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xảy</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ra</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nhiều</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ngoại</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lệ</a:t>
            </a:r>
            <a:endParaRPr lang="en-US" sz="2200" b="1">
              <a:solidFill>
                <a:srgbClr val="00B050"/>
              </a:solidFill>
              <a:latin typeface="Consolas" pitchFamily="49" charset="0"/>
              <a:cs typeface="Consolas" pitchFamily="49" charset="0"/>
            </a:endParaRPr>
          </a:p>
          <a:p>
            <a:r>
              <a:rPr lang="en-US" sz="2200" b="1">
                <a:latin typeface="Consolas" pitchFamily="49" charset="0"/>
                <a:cs typeface="Consolas" pitchFamily="49" charset="0"/>
              </a:rPr>
              <a:t>} </a:t>
            </a:r>
          </a:p>
          <a:p>
            <a:r>
              <a:rPr lang="en-US" sz="2200" b="1">
                <a:solidFill>
                  <a:srgbClr val="FF0000"/>
                </a:solidFill>
                <a:latin typeface="Consolas" pitchFamily="49" charset="0"/>
                <a:cs typeface="Consolas" pitchFamily="49" charset="0"/>
              </a:rPr>
              <a:t>catch</a:t>
            </a:r>
            <a:r>
              <a:rPr lang="en-US" sz="2200" b="1">
                <a:latin typeface="Consolas" pitchFamily="49" charset="0"/>
                <a:cs typeface="Consolas" pitchFamily="49" charset="0"/>
              </a:rPr>
              <a:t> (ExceptionType1 e1) { </a:t>
            </a:r>
          </a:p>
          <a:p>
            <a:r>
              <a:rPr lang="en-US" sz="2200" b="1">
                <a:latin typeface="Consolas" pitchFamily="49" charset="0"/>
                <a:cs typeface="Consolas" pitchFamily="49" charset="0"/>
              </a:rPr>
              <a:t>	</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Xử</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lý</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ngoại</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lệ</a:t>
            </a:r>
            <a:r>
              <a:rPr lang="en-US" sz="2200" b="1">
                <a:solidFill>
                  <a:srgbClr val="00B050"/>
                </a:solidFill>
                <a:latin typeface="Consolas" pitchFamily="49" charset="0"/>
                <a:cs typeface="Consolas" pitchFamily="49" charset="0"/>
              </a:rPr>
              <a:t> 1</a:t>
            </a:r>
          </a:p>
          <a:p>
            <a:r>
              <a:rPr lang="en-US" sz="2200" b="1">
                <a:latin typeface="Consolas" pitchFamily="49" charset="0"/>
                <a:cs typeface="Consolas" pitchFamily="49" charset="0"/>
              </a:rPr>
              <a:t>} </a:t>
            </a:r>
          </a:p>
          <a:p>
            <a:r>
              <a:rPr lang="en-US" sz="2200" b="1">
                <a:solidFill>
                  <a:srgbClr val="FF0000"/>
                </a:solidFill>
                <a:latin typeface="Consolas" pitchFamily="49" charset="0"/>
                <a:cs typeface="Consolas" pitchFamily="49" charset="0"/>
              </a:rPr>
              <a:t>catch</a:t>
            </a:r>
            <a:r>
              <a:rPr lang="en-US" sz="2200" b="1">
                <a:latin typeface="Consolas" pitchFamily="49" charset="0"/>
                <a:cs typeface="Consolas" pitchFamily="49" charset="0"/>
              </a:rPr>
              <a:t> (ExceptionType2 e2) { </a:t>
            </a:r>
          </a:p>
          <a:p>
            <a:r>
              <a:rPr lang="en-US" sz="2200" b="1">
                <a:latin typeface="Consolas" pitchFamily="49" charset="0"/>
                <a:cs typeface="Consolas" pitchFamily="49" charset="0"/>
              </a:rPr>
              <a:t>	</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Xử</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lý</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ngoại</a:t>
            </a:r>
            <a:r>
              <a:rPr lang="en-US" sz="2200" b="1">
                <a:solidFill>
                  <a:srgbClr val="00B050"/>
                </a:solidFill>
                <a:latin typeface="Consolas" pitchFamily="49" charset="0"/>
                <a:cs typeface="Consolas" pitchFamily="49" charset="0"/>
              </a:rPr>
              <a:t> </a:t>
            </a:r>
            <a:r>
              <a:rPr lang="en-US" sz="2200" b="1" err="1">
                <a:solidFill>
                  <a:srgbClr val="00B050"/>
                </a:solidFill>
                <a:latin typeface="Consolas" pitchFamily="49" charset="0"/>
                <a:cs typeface="Consolas" pitchFamily="49" charset="0"/>
              </a:rPr>
              <a:t>lệ</a:t>
            </a:r>
            <a:r>
              <a:rPr lang="en-US" sz="2200" b="1">
                <a:solidFill>
                  <a:srgbClr val="00B050"/>
                </a:solidFill>
                <a:latin typeface="Consolas" pitchFamily="49" charset="0"/>
                <a:cs typeface="Consolas" pitchFamily="49" charset="0"/>
              </a:rPr>
              <a:t> 2</a:t>
            </a:r>
          </a:p>
          <a:p>
            <a:r>
              <a:rPr lang="en-US" sz="2200" b="1">
                <a:latin typeface="Consolas" pitchFamily="49" charset="0"/>
                <a:cs typeface="Consolas" pitchFamily="49" charset="0"/>
              </a:rPr>
              <a:t>} ...</a:t>
            </a:r>
          </a:p>
        </p:txBody>
      </p:sp>
    </p:spTree>
    <p:extLst>
      <p:ext uri="{BB962C8B-B14F-4D97-AF65-F5344CB8AC3E}">
        <p14:creationId xmlns:p14="http://schemas.microsoft.com/office/powerpoint/2010/main" val="247971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t>try...catch</a:t>
            </a:r>
            <a:r>
              <a:rPr lang="en-US"/>
              <a:t>: Ví dụ 2</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36</a:t>
            </a:fld>
            <a:endParaRPr lang="en-US">
              <a:solidFill>
                <a:prstClr val="black">
                  <a:lumMod val="65000"/>
                  <a:lumOff val="35000"/>
                </a:prstClr>
              </a:solidFill>
            </a:endParaRPr>
          </a:p>
        </p:txBody>
      </p:sp>
      <p:sp>
        <p:nvSpPr>
          <p:cNvPr id="7" name="Rectangle 3"/>
          <p:cNvSpPr txBox="1">
            <a:spLocks noChangeArrowheads="1"/>
          </p:cNvSpPr>
          <p:nvPr/>
        </p:nvSpPr>
        <p:spPr bwMode="auto">
          <a:xfrm>
            <a:off x="1091736" y="1747060"/>
            <a:ext cx="9432177" cy="5011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600"/>
              </a:spcBef>
              <a:spcAft>
                <a:spcPct val="0"/>
              </a:spcAft>
              <a:buClr>
                <a:srgbClr val="A50021"/>
              </a:buClr>
              <a:buSzPct val="75000"/>
              <a:buFont typeface="Wingdings" pitchFamily="2" charset="2"/>
              <a:buChar char="Ø"/>
              <a:defRPr kumimoji="1" sz="2400">
                <a:solidFill>
                  <a:srgbClr val="FFFF99"/>
                </a:solidFill>
                <a:latin typeface="+mn-lt"/>
                <a:ea typeface="+mn-ea"/>
                <a:cs typeface="+mn-cs"/>
              </a:defRPr>
            </a:lvl1pPr>
            <a:lvl2pPr marL="742950" indent="-285750" algn="l" rtl="0" eaLnBrk="0" fontAlgn="base" hangingPunct="0">
              <a:spcBef>
                <a:spcPts val="600"/>
              </a:spcBef>
              <a:spcAft>
                <a:spcPct val="0"/>
              </a:spcAft>
              <a:buClr>
                <a:srgbClr val="A50021"/>
              </a:buClr>
              <a:buChar char="•"/>
              <a:defRPr kumimoji="1" sz="2200">
                <a:solidFill>
                  <a:srgbClr val="FFFF99"/>
                </a:solidFill>
                <a:latin typeface="+mn-lt"/>
              </a:defRPr>
            </a:lvl2pPr>
            <a:lvl3pPr marL="1143000" indent="-228600" algn="l" rtl="0" eaLnBrk="0" fontAlgn="base" hangingPunct="0">
              <a:spcBef>
                <a:spcPts val="600"/>
              </a:spcBef>
              <a:spcAft>
                <a:spcPct val="0"/>
              </a:spcAft>
              <a:buClr>
                <a:srgbClr val="A50021"/>
              </a:buClr>
              <a:buChar char="–"/>
              <a:defRPr kumimoji="1" sz="2000" b="1">
                <a:solidFill>
                  <a:srgbClr val="FFFF99"/>
                </a:solidFill>
                <a:latin typeface="+mn-lt"/>
              </a:defRPr>
            </a:lvl3pPr>
            <a:lvl4pPr marL="1600200" indent="-228600" algn="l" rtl="0" eaLnBrk="0" fontAlgn="base" hangingPunct="0">
              <a:spcBef>
                <a:spcPts val="600"/>
              </a:spcBef>
              <a:spcAft>
                <a:spcPct val="0"/>
              </a:spcAft>
              <a:buClr>
                <a:srgbClr val="A50021"/>
              </a:buClr>
              <a:buChar char="–"/>
              <a:defRPr kumimoji="1" sz="1800" b="1">
                <a:solidFill>
                  <a:srgbClr val="FFFF99"/>
                </a:solidFill>
                <a:latin typeface="+mn-lt"/>
              </a:defRPr>
            </a:lvl4pPr>
            <a:lvl5pPr marL="2057400" indent="-228600" algn="l" rtl="0" eaLnBrk="0" fontAlgn="base" hangingPunct="0">
              <a:spcBef>
                <a:spcPts val="6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a:lstStyle>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import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java.util.Scanner</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p>
          <a:p>
            <a:pPr lvl="0" defTabSz="914400">
              <a:spcBef>
                <a:spcPts val="300"/>
              </a:spcBef>
              <a:buNone/>
            </a:pP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class</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lang="en-US" sz="1800" kern="0" dirty="0">
                <a:solidFill>
                  <a:srgbClr val="001932"/>
                </a:solidFill>
                <a:latin typeface="Consolas" pitchFamily="49" charset="0"/>
                <a:cs typeface="Consolas" pitchFamily="49" charset="0"/>
              </a:rPr>
              <a:t>Zero2 </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public</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static</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void</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main </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String</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args</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int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no1, no2;</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try </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Scanner</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sc</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new</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Scanner</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(System.in);</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System.out.print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FF4C00"/>
                </a:solidFill>
                <a:effectLst/>
                <a:uLnTx/>
                <a:uFillTx/>
                <a:latin typeface="Consolas" pitchFamily="49" charset="0"/>
                <a:cs typeface="Consolas" pitchFamily="49" charset="0"/>
              </a:rPr>
              <a:t>Input no1:</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no1 =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sc.nextInt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System.out.print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FF4C00"/>
                </a:solidFill>
                <a:effectLst/>
                <a:uLnTx/>
                <a:uFillTx/>
                <a:latin typeface="Consolas" pitchFamily="49" charset="0"/>
                <a:cs typeface="Consolas" pitchFamily="49" charset="0"/>
              </a:rPr>
              <a:t>Input no2:</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no2 =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sc.nextInt</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System.out.println</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FF4C00"/>
                </a:solidFill>
                <a:effectLst/>
                <a:uLnTx/>
                <a:uFillTx/>
                <a:latin typeface="Consolas" pitchFamily="49" charset="0"/>
                <a:cs typeface="Consolas" pitchFamily="49" charset="0"/>
              </a:rPr>
              <a:t>Division result is:</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 no1/no2);</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catch </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err="1">
                <a:ln>
                  <a:noFill/>
                </a:ln>
                <a:solidFill>
                  <a:srgbClr val="0000FF"/>
                </a:solidFill>
                <a:effectLst/>
                <a:uLnTx/>
                <a:uFillTx/>
                <a:latin typeface="Consolas" pitchFamily="49" charset="0"/>
                <a:cs typeface="Consolas" pitchFamily="49" charset="0"/>
              </a:rPr>
              <a:t>ArithmeticException</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e)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System.out.println</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FF4C00"/>
                </a:solidFill>
                <a:effectLst/>
                <a:uLnTx/>
                <a:uFillTx/>
                <a:latin typeface="Consolas" pitchFamily="49" charset="0"/>
                <a:cs typeface="Consolas" pitchFamily="49" charset="0"/>
              </a:rPr>
              <a:t>Cannot divide by zero</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00FF"/>
                </a:solidFill>
                <a:effectLst/>
                <a:uLnTx/>
                <a:uFillTx/>
                <a:latin typeface="Consolas" pitchFamily="49" charset="0"/>
                <a:cs typeface="Consolas" pitchFamily="49" charset="0"/>
              </a:rPr>
              <a:t>catch (</a:t>
            </a:r>
            <a:r>
              <a:rPr kumimoji="1" lang="en-US" sz="1800" b="0" i="0" u="none" strike="noStrike" kern="0" cap="none" spc="0" normalizeH="0" baseline="0" noProof="0" dirty="0" err="1">
                <a:ln>
                  <a:noFill/>
                </a:ln>
                <a:solidFill>
                  <a:srgbClr val="0000FF"/>
                </a:solidFill>
                <a:effectLst/>
                <a:uLnTx/>
                <a:uFillTx/>
                <a:latin typeface="Consolas" pitchFamily="49" charset="0"/>
                <a:cs typeface="Consolas" pitchFamily="49" charset="0"/>
              </a:rPr>
              <a:t>InputMismatchException</a:t>
            </a:r>
            <a:r>
              <a:rPr kumimoji="1" lang="en-US" sz="1800" b="0" i="0" u="none" strike="noStrike" kern="0" cap="none" spc="0" normalizeH="0" baseline="0" noProof="0" dirty="0">
                <a:ln>
                  <a:noFill/>
                </a:ln>
                <a:solidFill>
                  <a:srgbClr val="FFFF00"/>
                </a:solidFill>
                <a:effectLst/>
                <a:uLnTx/>
                <a:uFillTx/>
                <a:latin typeface="Consolas" pitchFamily="49" charset="0"/>
                <a:cs typeface="Consolas" pitchFamily="49" charset="0"/>
              </a:rPr>
              <a:t> </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e) {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a:t>
            </a:r>
            <a:r>
              <a:rPr kumimoji="1" lang="en-US" sz="1800" b="0" i="0" u="none" strike="noStrike" kern="0" cap="none" spc="0" normalizeH="0" baseline="0" noProof="0" dirty="0" err="1">
                <a:ln>
                  <a:noFill/>
                </a:ln>
                <a:solidFill>
                  <a:srgbClr val="001932"/>
                </a:solidFill>
                <a:effectLst/>
                <a:uLnTx/>
                <a:uFillTx/>
                <a:latin typeface="Consolas" pitchFamily="49" charset="0"/>
                <a:cs typeface="Consolas" pitchFamily="49" charset="0"/>
              </a:rPr>
              <a:t>System.out.println</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r>
              <a:rPr kumimoji="1" lang="en-US" sz="1800" b="0" i="0" u="none" strike="noStrike" kern="0" cap="none" spc="0" normalizeH="0" baseline="0" noProof="0" dirty="0">
                <a:ln>
                  <a:noFill/>
                </a:ln>
                <a:solidFill>
                  <a:srgbClr val="FF4C00"/>
                </a:solidFill>
                <a:effectLst/>
                <a:uLnTx/>
                <a:uFillTx/>
                <a:latin typeface="Consolas" pitchFamily="49" charset="0"/>
                <a:cs typeface="Consolas" pitchFamily="49" charset="0"/>
              </a:rPr>
              <a:t>You must input an integer</a:t>
            </a: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	}	</a:t>
            </a:r>
          </a:p>
          <a:p>
            <a:pPr marL="342900" marR="0" lvl="0" indent="-342900" algn="l" defTabSz="914400" rtl="0" eaLnBrk="0" fontAlgn="base" latinLnBrk="0" hangingPunct="0">
              <a:spcBef>
                <a:spcPts val="30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Consolas" pitchFamily="49" charset="0"/>
                <a:cs typeface="Consolas" pitchFamily="49" charset="0"/>
              </a:rPr>
              <a:t>}</a:t>
            </a:r>
          </a:p>
        </p:txBody>
      </p:sp>
    </p:spTree>
    <p:extLst>
      <p:ext uri="{BB962C8B-B14F-4D97-AF65-F5344CB8AC3E}">
        <p14:creationId xmlns:p14="http://schemas.microsoft.com/office/powerpoint/2010/main" val="388812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Khối finally</a:t>
            </a:r>
          </a:p>
        </p:txBody>
      </p:sp>
      <p:sp>
        <p:nvSpPr>
          <p:cNvPr id="3" name="Content Placeholder 2"/>
          <p:cNvSpPr>
            <a:spLocks noGrp="1"/>
          </p:cNvSpPr>
          <p:nvPr>
            <p:ph idx="1"/>
          </p:nvPr>
        </p:nvSpPr>
        <p:spPr/>
        <p:txBody>
          <a:bodyPr/>
          <a:lstStyle/>
          <a:p>
            <a:r>
              <a:rPr lang="vi-VN"/>
              <a:t>Đảm bảo thực hiện tất cả các công việc cần thiết </a:t>
            </a:r>
            <a:r>
              <a:rPr lang="en-US"/>
              <a:t>dù </a:t>
            </a:r>
            <a:r>
              <a:rPr lang="vi-VN"/>
              <a:t>ngoại lệ có xảy ra hay không</a:t>
            </a:r>
            <a:endParaRPr lang="en-US"/>
          </a:p>
          <a:p>
            <a:pPr lvl="1"/>
            <a:r>
              <a:rPr lang="vi-VN"/>
              <a:t>Đóng file, đóng socket, connection</a:t>
            </a:r>
            <a:endParaRPr lang="en-US"/>
          </a:p>
          <a:p>
            <a:pPr lvl="1"/>
            <a:r>
              <a:rPr lang="vi-VN"/>
              <a:t>Giải phóng tài nguyên (nếu cần)...</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37</a:t>
            </a:fld>
            <a:endParaRPr lang="en-US">
              <a:solidFill>
                <a:prstClr val="black">
                  <a:lumMod val="65000"/>
                  <a:lumOff val="35000"/>
                </a:prstClr>
              </a:solidFill>
            </a:endParaRPr>
          </a:p>
        </p:txBody>
      </p:sp>
      <p:sp>
        <p:nvSpPr>
          <p:cNvPr id="5" name="Rectangle 4"/>
          <p:cNvSpPr/>
          <p:nvPr/>
        </p:nvSpPr>
        <p:spPr>
          <a:xfrm>
            <a:off x="903317" y="3596904"/>
            <a:ext cx="10285614" cy="2862322"/>
          </a:xfrm>
          <a:prstGeom prst="rect">
            <a:avLst/>
          </a:prstGeom>
          <a:ln>
            <a:solidFill>
              <a:schemeClr val="accent1"/>
            </a:solidFill>
          </a:ln>
        </p:spPr>
        <p:txBody>
          <a:bodyPr wrap="square">
            <a:spAutoFit/>
          </a:bodyPr>
          <a:lstStyle/>
          <a:p>
            <a:r>
              <a:rPr lang="en-US" sz="2000" b="1">
                <a:solidFill>
                  <a:srgbClr val="FF0000"/>
                </a:solidFill>
                <a:latin typeface="Consolas" pitchFamily="49" charset="0"/>
                <a:cs typeface="Consolas" pitchFamily="49" charset="0"/>
              </a:rPr>
              <a:t>try</a:t>
            </a:r>
            <a:r>
              <a:rPr lang="en-US" sz="2000" b="1">
                <a:latin typeface="Consolas" pitchFamily="49" charset="0"/>
                <a:cs typeface="Consolas" pitchFamily="49" charset="0"/>
              </a:rPr>
              <a:t> { </a:t>
            </a:r>
          </a:p>
          <a:p>
            <a:r>
              <a:rPr lang="en-US" sz="2000" b="1">
                <a:latin typeface="Consolas" pitchFamily="49" charset="0"/>
                <a:cs typeface="Consolas" pitchFamily="49" charset="0"/>
              </a:rPr>
              <a:t>	</a:t>
            </a:r>
            <a:r>
              <a:rPr lang="en-US" sz="2000" b="1">
                <a:solidFill>
                  <a:srgbClr val="00B050"/>
                </a:solidFill>
                <a:latin typeface="Consolas" pitchFamily="49" charset="0"/>
                <a:cs typeface="Consolas" pitchFamily="49" charset="0"/>
              </a:rPr>
              <a:t> // Đoạn mã có thể gây ra ngoại lệ</a:t>
            </a:r>
            <a:endParaRPr lang="en-US" sz="2000" b="1">
              <a:latin typeface="Consolas" pitchFamily="49" charset="0"/>
              <a:cs typeface="Consolas" pitchFamily="49" charset="0"/>
            </a:endParaRPr>
          </a:p>
          <a:p>
            <a:r>
              <a:rPr lang="en-US" sz="2000" b="1">
                <a:latin typeface="Consolas" pitchFamily="49" charset="0"/>
                <a:cs typeface="Consolas" pitchFamily="49" charset="0"/>
              </a:rPr>
              <a:t>} </a:t>
            </a:r>
          </a:p>
          <a:p>
            <a:r>
              <a:rPr lang="en-US" sz="2000" b="1">
                <a:solidFill>
                  <a:srgbClr val="FF0000"/>
                </a:solidFill>
                <a:latin typeface="Consolas" pitchFamily="49" charset="0"/>
                <a:cs typeface="Consolas" pitchFamily="49" charset="0"/>
              </a:rPr>
              <a:t>catch</a:t>
            </a:r>
            <a:r>
              <a:rPr lang="en-US" sz="2000" b="1">
                <a:latin typeface="Consolas" pitchFamily="49" charset="0"/>
                <a:cs typeface="Consolas" pitchFamily="49" charset="0"/>
              </a:rPr>
              <a:t> (ExceptionType e) { </a:t>
            </a:r>
          </a:p>
          <a:p>
            <a:r>
              <a:rPr lang="en-US" sz="2000" b="1">
                <a:latin typeface="Consolas" pitchFamily="49" charset="0"/>
                <a:cs typeface="Consolas" pitchFamily="49" charset="0"/>
              </a:rPr>
              <a:t>	</a:t>
            </a:r>
            <a:r>
              <a:rPr lang="vi-VN" sz="2000" b="1">
                <a:solidFill>
                  <a:srgbClr val="00B050"/>
                </a:solidFill>
                <a:latin typeface="Consolas" pitchFamily="49" charset="0"/>
                <a:cs typeface="Consolas" pitchFamily="49" charset="0"/>
              </a:rPr>
              <a:t> // </a:t>
            </a:r>
            <a:r>
              <a:rPr lang="en-US" sz="2000" b="1">
                <a:solidFill>
                  <a:srgbClr val="00B050"/>
                </a:solidFill>
                <a:latin typeface="Consolas" pitchFamily="49" charset="0"/>
                <a:cs typeface="Consolas" pitchFamily="49" charset="0"/>
              </a:rPr>
              <a:t>Xử lý ngoại lệ</a:t>
            </a:r>
            <a:endParaRPr lang="en-US" sz="2000" b="1">
              <a:latin typeface="Consolas" pitchFamily="49" charset="0"/>
              <a:cs typeface="Consolas" pitchFamily="49" charset="0"/>
            </a:endParaRPr>
          </a:p>
          <a:p>
            <a:r>
              <a:rPr lang="en-US" sz="2000" b="1">
                <a:latin typeface="Consolas" pitchFamily="49" charset="0"/>
                <a:cs typeface="Consolas" pitchFamily="49" charset="0"/>
              </a:rPr>
              <a:t>} </a:t>
            </a:r>
          </a:p>
          <a:p>
            <a:r>
              <a:rPr lang="en-US" sz="2000" b="1">
                <a:solidFill>
                  <a:srgbClr val="FF0000"/>
                </a:solidFill>
                <a:latin typeface="Consolas" pitchFamily="49" charset="0"/>
                <a:cs typeface="Consolas" pitchFamily="49" charset="0"/>
              </a:rPr>
              <a:t>finally</a:t>
            </a:r>
            <a:r>
              <a:rPr lang="en-US" sz="2000" b="1">
                <a:latin typeface="Consolas" pitchFamily="49" charset="0"/>
                <a:cs typeface="Consolas" pitchFamily="49" charset="0"/>
              </a:rPr>
              <a:t> { </a:t>
            </a:r>
          </a:p>
          <a:p>
            <a:r>
              <a:rPr lang="en-US" sz="2000" b="1">
                <a:latin typeface="Consolas" pitchFamily="49" charset="0"/>
                <a:cs typeface="Consolas" pitchFamily="49" charset="0"/>
              </a:rPr>
              <a:t>	</a:t>
            </a:r>
            <a:r>
              <a:rPr lang="en-US" sz="2000" b="1">
                <a:solidFill>
                  <a:srgbClr val="00B050"/>
                </a:solidFill>
                <a:latin typeface="Consolas" pitchFamily="49" charset="0"/>
                <a:cs typeface="Consolas" pitchFamily="49" charset="0"/>
              </a:rPr>
              <a:t>/* T</a:t>
            </a:r>
            <a:r>
              <a:rPr lang="vi-VN" sz="2000" b="1">
                <a:solidFill>
                  <a:srgbClr val="00B050"/>
                </a:solidFill>
                <a:latin typeface="Consolas" pitchFamily="49" charset="0"/>
                <a:cs typeface="Consolas" pitchFamily="49" charset="0"/>
              </a:rPr>
              <a:t>hực hiện tất cả các công việc </a:t>
            </a:r>
            <a:r>
              <a:rPr lang="en-US" sz="2000" b="1">
                <a:solidFill>
                  <a:srgbClr val="00B050"/>
                </a:solidFill>
                <a:latin typeface="Consolas" pitchFamily="49" charset="0"/>
                <a:cs typeface="Consolas" pitchFamily="49" charset="0"/>
              </a:rPr>
              <a:t>dù </a:t>
            </a:r>
            <a:r>
              <a:rPr lang="vi-VN" sz="2000" b="1">
                <a:solidFill>
                  <a:srgbClr val="00B050"/>
                </a:solidFill>
                <a:latin typeface="Consolas" pitchFamily="49" charset="0"/>
                <a:cs typeface="Consolas" pitchFamily="49" charset="0"/>
              </a:rPr>
              <a:t>ngoại lệ có xảy ra hay không</a:t>
            </a:r>
            <a:r>
              <a:rPr lang="en-US" sz="2000" b="1">
                <a:solidFill>
                  <a:srgbClr val="00B050"/>
                </a:solidFill>
                <a:latin typeface="Consolas" pitchFamily="49" charset="0"/>
                <a:cs typeface="Consolas" pitchFamily="49" charset="0"/>
              </a:rPr>
              <a:t> */ </a:t>
            </a:r>
          </a:p>
          <a:p>
            <a:r>
              <a:rPr lang="en-US" sz="2000" b="1">
                <a:latin typeface="Consolas" pitchFamily="49" charset="0"/>
                <a:cs typeface="Consolas" pitchFamily="49" charset="0"/>
              </a:rPr>
              <a:t>}</a:t>
            </a:r>
          </a:p>
        </p:txBody>
      </p:sp>
    </p:spTree>
    <p:extLst>
      <p:ext uri="{BB962C8B-B14F-4D97-AF65-F5344CB8AC3E}">
        <p14:creationId xmlns:p14="http://schemas.microsoft.com/office/powerpoint/2010/main" val="1211329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Ngoại</a:t>
            </a:r>
            <a:r>
              <a:rPr lang="en-US" dirty="0"/>
              <a:t> </a:t>
            </a:r>
            <a:r>
              <a:rPr lang="en-US" dirty="0" err="1"/>
              <a:t>lệ</a:t>
            </a:r>
            <a:br>
              <a:rPr lang="en-US" dirty="0"/>
            </a:br>
            <a:r>
              <a:rPr lang="en-US" dirty="0" err="1"/>
              <a:t>Sử</a:t>
            </a:r>
            <a:r>
              <a:rPr lang="en-US" dirty="0"/>
              <a:t> </a:t>
            </a:r>
            <a:r>
              <a:rPr lang="en-US" dirty="0" err="1"/>
              <a:t>dụng</a:t>
            </a:r>
            <a:r>
              <a:rPr lang="en-US" dirty="0"/>
              <a:t> </a:t>
            </a:r>
            <a:r>
              <a:rPr lang="vi-VN" dirty="0">
                <a:latin typeface="Consolas" pitchFamily="49" charset="0"/>
                <a:cs typeface="Consolas" pitchFamily="49" charset="0"/>
              </a:rPr>
              <a:t>throw</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a:t>Sử dụng </a:t>
            </a:r>
            <a:r>
              <a:rPr lang="en-US">
                <a:latin typeface="Consolas" pitchFamily="49" charset="0"/>
                <a:cs typeface="Consolas" pitchFamily="49" charset="0"/>
              </a:rPr>
              <a:t>throw</a:t>
            </a:r>
            <a:r>
              <a:rPr lang="en-US"/>
              <a:t> khi người lập trình muốn </a:t>
            </a:r>
            <a:r>
              <a:rPr lang="en-US" b="1"/>
              <a:t>tự phát sinh ra ngoại lệ</a:t>
            </a:r>
            <a:r>
              <a:rPr lang="en-US"/>
              <a:t>, vd:</a:t>
            </a:r>
          </a:p>
          <a:p>
            <a:endParaRPr lang="en-US"/>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38</a:t>
            </a:fld>
            <a:endParaRPr lang="en-US">
              <a:solidFill>
                <a:prstClr val="black">
                  <a:lumMod val="65000"/>
                  <a:lumOff val="35000"/>
                </a:prstClr>
              </a:solidFill>
            </a:endParaRPr>
          </a:p>
        </p:txBody>
      </p:sp>
      <p:sp>
        <p:nvSpPr>
          <p:cNvPr id="5" name="Content Placeholder 2"/>
          <p:cNvSpPr txBox="1">
            <a:spLocks/>
          </p:cNvSpPr>
          <p:nvPr/>
        </p:nvSpPr>
        <p:spPr bwMode="auto">
          <a:xfrm>
            <a:off x="975359" y="2292929"/>
            <a:ext cx="10147069" cy="4440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600"/>
              </a:spcBef>
              <a:spcAft>
                <a:spcPct val="0"/>
              </a:spcAft>
              <a:buClr>
                <a:srgbClr val="A50021"/>
              </a:buClr>
              <a:buSzPct val="75000"/>
              <a:buFont typeface="Wingdings" pitchFamily="2" charset="2"/>
              <a:buChar char="Ø"/>
              <a:defRPr kumimoji="1" sz="2400">
                <a:solidFill>
                  <a:srgbClr val="FFFF99"/>
                </a:solidFill>
                <a:latin typeface="+mn-lt"/>
                <a:ea typeface="+mn-ea"/>
                <a:cs typeface="+mn-cs"/>
              </a:defRPr>
            </a:lvl1pPr>
            <a:lvl2pPr marL="742950" indent="-285750" algn="l" rtl="0" eaLnBrk="0" fontAlgn="base" hangingPunct="0">
              <a:spcBef>
                <a:spcPts val="600"/>
              </a:spcBef>
              <a:spcAft>
                <a:spcPct val="0"/>
              </a:spcAft>
              <a:buClr>
                <a:srgbClr val="A50021"/>
              </a:buClr>
              <a:buChar char="•"/>
              <a:defRPr kumimoji="1" sz="2200">
                <a:solidFill>
                  <a:srgbClr val="FFFF99"/>
                </a:solidFill>
                <a:latin typeface="+mn-lt"/>
              </a:defRPr>
            </a:lvl2pPr>
            <a:lvl3pPr marL="1143000" indent="-228600" algn="l" rtl="0" eaLnBrk="0" fontAlgn="base" hangingPunct="0">
              <a:spcBef>
                <a:spcPts val="600"/>
              </a:spcBef>
              <a:spcAft>
                <a:spcPct val="0"/>
              </a:spcAft>
              <a:buClr>
                <a:srgbClr val="A50021"/>
              </a:buClr>
              <a:buChar char="–"/>
              <a:defRPr kumimoji="1" sz="2000" b="1">
                <a:solidFill>
                  <a:srgbClr val="FFFF99"/>
                </a:solidFill>
                <a:latin typeface="+mn-lt"/>
              </a:defRPr>
            </a:lvl3pPr>
            <a:lvl4pPr marL="1600200" indent="-228600" algn="l" rtl="0" eaLnBrk="0" fontAlgn="base" hangingPunct="0">
              <a:spcBef>
                <a:spcPts val="600"/>
              </a:spcBef>
              <a:spcAft>
                <a:spcPct val="0"/>
              </a:spcAft>
              <a:buClr>
                <a:srgbClr val="A50021"/>
              </a:buClr>
              <a:buChar char="–"/>
              <a:defRPr kumimoji="1" sz="1800" b="1">
                <a:solidFill>
                  <a:srgbClr val="FFFF99"/>
                </a:solidFill>
                <a:latin typeface="+mn-lt"/>
              </a:defRPr>
            </a:lvl4pPr>
            <a:lvl5pPr marL="2057400" indent="-228600" algn="l" rtl="0" eaLnBrk="0" fontAlgn="base" hangingPunct="0">
              <a:spcBef>
                <a:spcPts val="6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a:lstStyle>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public static void main (String[] </a:t>
            </a:r>
            <a:r>
              <a:rPr kumimoji="1" lang="en-US" sz="1800" b="0" i="0" u="none" strike="noStrike" kern="0" cap="none" spc="0" normalizeH="0" baseline="0" noProof="0" dirty="0" err="1">
                <a:ln>
                  <a:noFill/>
                </a:ln>
                <a:solidFill>
                  <a:srgbClr val="001932"/>
                </a:solidFill>
                <a:effectLst/>
                <a:uLnTx/>
                <a:uFillTx/>
                <a:latin typeface="Arial"/>
                <a:ea typeface="+mn-ea"/>
                <a:cs typeface="+mn-cs"/>
              </a:rPr>
              <a:t>args</a:t>
            </a:r>
            <a:r>
              <a:rPr kumimoji="1" lang="en-US" sz="1800" b="0" i="0" u="none" strike="noStrike" kern="0" cap="none" spc="0" normalizeH="0" baseline="0" noProof="0" dirty="0">
                <a:ln>
                  <a:noFill/>
                </a:ln>
                <a:solidFill>
                  <a:srgbClr val="001932"/>
                </a:solidFill>
                <a:effectLst/>
                <a:uLnTx/>
                <a:uFillTx/>
                <a:latin typeface="Arial"/>
                <a:ea typeface="+mn-ea"/>
                <a:cs typeface="+mn-cs"/>
              </a:rPr>
              <a:t>)    {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try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final int MIN = 25, MAX = 40;</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Scanner scan = new Scanner (System.in);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a:t>
            </a:r>
            <a:r>
              <a:rPr kumimoji="1" lang="en-US" sz="1800" b="0" i="0" u="none" strike="noStrike" kern="0" cap="none" spc="0" normalizeH="0" baseline="0" noProof="0" dirty="0" err="1">
                <a:ln>
                  <a:noFill/>
                </a:ln>
                <a:solidFill>
                  <a:srgbClr val="001932"/>
                </a:solidFill>
                <a:effectLst/>
                <a:uLnTx/>
                <a:uFillTx/>
                <a:latin typeface="Arial"/>
                <a:ea typeface="+mn-ea"/>
                <a:cs typeface="+mn-cs"/>
              </a:rPr>
              <a:t>System.out.print</a:t>
            </a:r>
            <a:r>
              <a:rPr kumimoji="1" lang="en-US" sz="1800" b="0" i="0" u="none" strike="noStrike" kern="0" cap="none" spc="0" normalizeH="0" baseline="0" noProof="0" dirty="0">
                <a:ln>
                  <a:noFill/>
                </a:ln>
                <a:solidFill>
                  <a:srgbClr val="001932"/>
                </a:solidFill>
                <a:effectLst/>
                <a:uLnTx/>
                <a:uFillTx/>
                <a:latin typeface="Arial"/>
                <a:ea typeface="+mn-ea"/>
                <a:cs typeface="+mn-cs"/>
              </a:rPr>
              <a:t> ("Enter an integer value between " + MIN + " and " + MAX + ", inclusive: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int value = </a:t>
            </a:r>
            <a:r>
              <a:rPr kumimoji="1" lang="en-US" sz="1800" b="0" i="0" u="none" strike="noStrike" kern="0" cap="none" spc="0" normalizeH="0" baseline="0" noProof="0" dirty="0" err="1">
                <a:ln>
                  <a:noFill/>
                </a:ln>
                <a:solidFill>
                  <a:srgbClr val="001932"/>
                </a:solidFill>
                <a:effectLst/>
                <a:uLnTx/>
                <a:uFillTx/>
                <a:latin typeface="Arial"/>
                <a:ea typeface="+mn-ea"/>
                <a:cs typeface="+mn-cs"/>
              </a:rPr>
              <a:t>scan.nextInt</a:t>
            </a:r>
            <a:r>
              <a:rPr kumimoji="1" lang="en-US" sz="1800" b="0" i="0" u="none" strike="noStrike" kern="0" cap="none" spc="0" normalizeH="0" baseline="0" noProof="0" dirty="0">
                <a:ln>
                  <a:noFill/>
                </a:ln>
                <a:solidFill>
                  <a:srgbClr val="001932"/>
                </a:solidFill>
                <a:effectLst/>
                <a:uLnTx/>
                <a:uFillTx/>
                <a:latin typeface="Arial"/>
                <a:ea typeface="+mn-ea"/>
                <a:cs typeface="+mn-cs"/>
              </a:rPr>
              <a:t>();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if (value &lt; MIN || value &gt; MAX)</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b="0" i="0" u="none" strike="noStrike" kern="0" cap="none" spc="0" normalizeH="0" baseline="0" noProof="0" dirty="0">
                <a:ln>
                  <a:noFill/>
                </a:ln>
                <a:solidFill>
                  <a:srgbClr val="001932"/>
                </a:solidFill>
                <a:effectLst/>
                <a:uLnTx/>
                <a:uFillTx/>
                <a:latin typeface="Arial"/>
                <a:ea typeface="+mn-ea"/>
                <a:cs typeface="+mn-cs"/>
              </a:rPr>
              <a:t>		</a:t>
            </a:r>
            <a:r>
              <a:rPr kumimoji="1" lang="en-US" b="0" i="0" u="none" strike="noStrike" kern="0" cap="none" spc="0" normalizeH="0" baseline="0" noProof="0" dirty="0">
                <a:ln>
                  <a:noFill/>
                </a:ln>
                <a:solidFill>
                  <a:srgbClr val="FF0000"/>
                </a:solidFill>
                <a:effectLst/>
                <a:uLnTx/>
                <a:uFillTx/>
                <a:latin typeface="Arial"/>
                <a:ea typeface="+mn-ea"/>
                <a:cs typeface="+mn-cs"/>
              </a:rPr>
              <a:t>throw new Exception();</a:t>
            </a:r>
            <a:r>
              <a:rPr kumimoji="1" lang="en-US" b="0" i="0" u="none" strike="noStrike" kern="0" cap="none" spc="0" normalizeH="0" baseline="0" noProof="0" dirty="0">
                <a:ln>
                  <a:noFill/>
                </a:ln>
                <a:solidFill>
                  <a:srgbClr val="001932"/>
                </a:solidFill>
                <a:effectLst/>
                <a:uLnTx/>
                <a:uFillTx/>
                <a:latin typeface="Arial"/>
                <a:ea typeface="+mn-ea"/>
                <a:cs typeface="+mn-cs"/>
              </a:rPr>
              <a:t>	</a:t>
            </a:r>
            <a:r>
              <a:rPr kumimoji="1" lang="en-US" b="0" i="0" u="none" strike="noStrike" kern="0" cap="none" spc="0" normalizeH="0" baseline="0" noProof="0" dirty="0">
                <a:ln>
                  <a:noFill/>
                </a:ln>
                <a:solidFill>
                  <a:srgbClr val="00B050"/>
                </a:solidFill>
                <a:effectLst/>
                <a:uLnTx/>
                <a:uFillTx/>
                <a:latin typeface="Arial"/>
                <a:ea typeface="+mn-ea"/>
                <a:cs typeface="+mn-cs"/>
              </a:rPr>
              <a:t> // make an exception</a:t>
            </a:r>
            <a:endParaRPr kumimoji="1" lang="en-US" b="0" i="0" u="none" strike="noStrike" kern="0" cap="none" spc="0" normalizeH="0" baseline="0" noProof="0" dirty="0">
              <a:ln>
                <a:noFill/>
              </a:ln>
              <a:solidFill>
                <a:srgbClr val="001932"/>
              </a:solidFill>
              <a:effectLst/>
              <a:uLnTx/>
              <a:uFillTx/>
              <a:latin typeface="Arial"/>
              <a:ea typeface="+mn-ea"/>
              <a:cs typeface="+mn-cs"/>
            </a:endParaRP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else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a:t>
            </a:r>
            <a:r>
              <a:rPr kumimoji="1" lang="en-US" sz="1800" b="0" i="0" u="none" strike="noStrike" kern="0" cap="none" spc="0" normalizeH="0" baseline="0" noProof="0" dirty="0" err="1">
                <a:ln>
                  <a:noFill/>
                </a:ln>
                <a:solidFill>
                  <a:srgbClr val="001932"/>
                </a:solidFill>
                <a:effectLst/>
                <a:uLnTx/>
                <a:uFillTx/>
                <a:latin typeface="Arial"/>
                <a:ea typeface="+mn-ea"/>
                <a:cs typeface="+mn-cs"/>
              </a:rPr>
              <a:t>System.out.println</a:t>
            </a:r>
            <a:r>
              <a:rPr kumimoji="1" lang="en-US" sz="1800" b="0" i="0" u="none" strike="noStrike" kern="0" cap="none" spc="0" normalizeH="0" baseline="0" noProof="0" dirty="0">
                <a:ln>
                  <a:noFill/>
                </a:ln>
                <a:solidFill>
                  <a:srgbClr val="001932"/>
                </a:solidFill>
                <a:effectLst/>
                <a:uLnTx/>
                <a:uFillTx/>
                <a:latin typeface="Arial"/>
                <a:ea typeface="+mn-ea"/>
                <a:cs typeface="+mn-cs"/>
              </a:rPr>
              <a:t>("Gia tri </a:t>
            </a:r>
            <a:r>
              <a:rPr kumimoji="1" lang="en-US" sz="1800" b="0" i="0" u="none" strike="noStrike" kern="0" cap="none" spc="0" normalizeH="0" baseline="0" noProof="0" dirty="0" err="1">
                <a:ln>
                  <a:noFill/>
                </a:ln>
                <a:solidFill>
                  <a:srgbClr val="001932"/>
                </a:solidFill>
                <a:effectLst/>
                <a:uLnTx/>
                <a:uFillTx/>
                <a:latin typeface="Arial"/>
                <a:ea typeface="+mn-ea"/>
                <a:cs typeface="+mn-cs"/>
              </a:rPr>
              <a:t>nhap</a:t>
            </a:r>
            <a:r>
              <a:rPr kumimoji="1" lang="en-US" sz="1800" b="0" i="0" u="none" strike="noStrike" kern="0" cap="none" spc="0" normalizeH="0" baseline="0" noProof="0" dirty="0">
                <a:ln>
                  <a:noFill/>
                </a:ln>
                <a:solidFill>
                  <a:srgbClr val="001932"/>
                </a:solidFill>
                <a:effectLst/>
                <a:uLnTx/>
                <a:uFillTx/>
                <a:latin typeface="Arial"/>
                <a:ea typeface="+mn-ea"/>
                <a:cs typeface="+mn-cs"/>
              </a:rPr>
              <a:t> hop le");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a:t>
            </a:r>
            <a:r>
              <a:rPr kumimoji="1" lang="en-US" sz="1800" b="0" i="0" u="none" strike="noStrike" kern="0" cap="none" spc="0" normalizeH="0" baseline="0" noProof="0" dirty="0" err="1">
                <a:ln>
                  <a:noFill/>
                </a:ln>
                <a:solidFill>
                  <a:srgbClr val="001932"/>
                </a:solidFill>
                <a:effectLst/>
                <a:uLnTx/>
                <a:uFillTx/>
                <a:latin typeface="Arial"/>
                <a:ea typeface="+mn-ea"/>
                <a:cs typeface="+mn-cs"/>
              </a:rPr>
              <a:t>System.out.println</a:t>
            </a:r>
            <a:r>
              <a:rPr kumimoji="1" lang="en-US" sz="1800" b="0" i="0" u="none" strike="noStrike" kern="0" cap="none" spc="0" normalizeH="0" baseline="0" noProof="0" dirty="0">
                <a:ln>
                  <a:noFill/>
                </a:ln>
                <a:solidFill>
                  <a:srgbClr val="001932"/>
                </a:solidFill>
                <a:effectLst/>
                <a:uLnTx/>
                <a:uFillTx/>
                <a:latin typeface="Arial"/>
                <a:ea typeface="+mn-ea"/>
                <a:cs typeface="+mn-cs"/>
              </a:rPr>
              <a:t> ("End of main method.");  // may never be reached</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   	</a:t>
            </a:r>
            <a:r>
              <a:rPr kumimoji="1" lang="en-US" b="0" i="0" u="none" strike="noStrike" kern="0" cap="none" spc="0" normalizeH="0" baseline="0" noProof="0" dirty="0">
                <a:ln>
                  <a:noFill/>
                </a:ln>
                <a:solidFill>
                  <a:srgbClr val="FF0000"/>
                </a:solidFill>
                <a:effectLst/>
                <a:uLnTx/>
                <a:uFillTx/>
                <a:latin typeface="Arial"/>
                <a:ea typeface="+mn-ea"/>
                <a:cs typeface="+mn-cs"/>
              </a:rPr>
              <a:t>catch( Exception x )   </a:t>
            </a:r>
            <a:r>
              <a:rPr kumimoji="1" lang="en-US" sz="1800" b="0" i="0" u="none" strike="noStrike" kern="0" cap="none" spc="0" normalizeH="0" baseline="0" noProof="0" dirty="0">
                <a:ln>
                  <a:noFill/>
                </a:ln>
                <a:solidFill>
                  <a:srgbClr val="FF0000"/>
                </a:solidFill>
                <a:effectLst/>
                <a:uLnTx/>
                <a:uFillTx/>
                <a:latin typeface="Arial"/>
                <a:ea typeface="+mn-ea"/>
                <a:cs typeface="+mn-cs"/>
              </a:rPr>
              <a:t>{		</a:t>
            </a:r>
            <a:r>
              <a:rPr kumimoji="1" lang="en-US" sz="1800" b="0" i="0" u="none" strike="noStrike" kern="0" cap="none" spc="0" normalizeH="0" baseline="0" noProof="0" dirty="0">
                <a:ln>
                  <a:noFill/>
                </a:ln>
                <a:solidFill>
                  <a:srgbClr val="00B050"/>
                </a:solidFill>
                <a:effectLst/>
                <a:uLnTx/>
                <a:uFillTx/>
                <a:latin typeface="Arial"/>
                <a:ea typeface="+mn-ea"/>
                <a:cs typeface="+mn-cs"/>
              </a:rPr>
              <a:t>// catch the exception</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FF0000"/>
                </a:solidFill>
                <a:effectLst/>
                <a:uLnTx/>
                <a:uFillTx/>
                <a:latin typeface="Arial"/>
                <a:ea typeface="+mn-ea"/>
                <a:cs typeface="+mn-cs"/>
              </a:rPr>
              <a:t>   	     	</a:t>
            </a:r>
            <a:r>
              <a:rPr kumimoji="1" lang="en-US" sz="1800" b="0" i="0" u="none" strike="noStrike" kern="0" cap="none" spc="0" normalizeH="0" baseline="0" noProof="0" dirty="0" err="1">
                <a:ln>
                  <a:noFill/>
                </a:ln>
                <a:solidFill>
                  <a:schemeClr val="tx1"/>
                </a:solidFill>
                <a:effectLst/>
                <a:uLnTx/>
                <a:uFillTx/>
                <a:latin typeface="Arial"/>
                <a:ea typeface="+mn-ea"/>
                <a:cs typeface="+mn-cs"/>
              </a:rPr>
              <a:t>System.out.println</a:t>
            </a:r>
            <a:r>
              <a:rPr kumimoji="1" lang="en-US" sz="1800" b="0" i="0" u="none" strike="noStrike" kern="0" cap="none" spc="0" normalizeH="0" baseline="0" noProof="0" dirty="0">
                <a:ln>
                  <a:noFill/>
                </a:ln>
                <a:solidFill>
                  <a:schemeClr val="tx1"/>
                </a:solidFill>
                <a:effectLst/>
                <a:uLnTx/>
                <a:uFillTx/>
                <a:latin typeface="Arial"/>
                <a:ea typeface="+mn-ea"/>
                <a:cs typeface="+mn-cs"/>
              </a:rPr>
              <a:t>("Number is not valid.");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FF0000"/>
                </a:solidFill>
                <a:effectLst/>
                <a:uLnTx/>
                <a:uFillTx/>
                <a:latin typeface="Arial"/>
                <a:ea typeface="+mn-ea"/>
                <a:cs typeface="+mn-cs"/>
              </a:rPr>
              <a:t>   	}   </a:t>
            </a:r>
            <a:r>
              <a:rPr kumimoji="1" lang="en-US" sz="1800" b="0" i="0" u="none" strike="noStrike" kern="0" cap="none" spc="0" normalizeH="0" baseline="0" noProof="0" dirty="0">
                <a:ln>
                  <a:noFill/>
                </a:ln>
                <a:solidFill>
                  <a:srgbClr val="001932"/>
                </a:solidFill>
                <a:effectLst/>
                <a:uLnTx/>
                <a:uFillTx/>
                <a:latin typeface="Arial"/>
                <a:ea typeface="+mn-ea"/>
                <a:cs typeface="+mn-cs"/>
              </a:rPr>
              <a:t>	</a:t>
            </a:r>
          </a:p>
          <a:p>
            <a:pPr marL="342900" marR="0" lvl="0" indent="-342900" algn="l" defTabSz="914400" rtl="0" eaLnBrk="0" fontAlgn="base" latinLnBrk="0" hangingPunct="0">
              <a:lnSpc>
                <a:spcPct val="100000"/>
              </a:lnSpc>
              <a:spcBef>
                <a:spcPct val="0"/>
              </a:spcBef>
              <a:spcAft>
                <a:spcPct val="0"/>
              </a:spcAft>
              <a:buClr>
                <a:srgbClr val="A50021"/>
              </a:buClr>
              <a:buSzPct val="75000"/>
              <a:buFont typeface="Wingdings" pitchFamily="2" charset="2"/>
              <a:buNone/>
              <a:tabLst/>
              <a:defRPr/>
            </a:pPr>
            <a:r>
              <a:rPr kumimoji="1" lang="en-US" sz="1800" b="0" i="0" u="none" strike="noStrike" kern="0" cap="none" spc="0" normalizeH="0" baseline="0" noProof="0" dirty="0">
                <a:ln>
                  <a:noFill/>
                </a:ln>
                <a:solidFill>
                  <a:srgbClr val="001932"/>
                </a:solidFill>
                <a:effectLst/>
                <a:uLnTx/>
                <a:uFillTx/>
                <a:latin typeface="Arial"/>
                <a:ea typeface="+mn-ea"/>
                <a:cs typeface="+mn-cs"/>
              </a:rPr>
              <a:t>}</a:t>
            </a:r>
          </a:p>
        </p:txBody>
      </p:sp>
    </p:spTree>
    <p:extLst>
      <p:ext uri="{BB962C8B-B14F-4D97-AF65-F5344CB8AC3E}">
        <p14:creationId xmlns:p14="http://schemas.microsoft.com/office/powerpoint/2010/main" val="33172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latin typeface="Consolas" pitchFamily="49" charset="0"/>
                <a:cs typeface="Consolas" pitchFamily="49" charset="0"/>
              </a:rPr>
              <a:t>throw</a:t>
            </a:r>
            <a:r>
              <a:rPr lang="en-US">
                <a:latin typeface="Consolas" pitchFamily="49" charset="0"/>
                <a:cs typeface="Consolas" pitchFamily="49" charset="0"/>
              </a:rPr>
              <a:t>s</a:t>
            </a:r>
            <a:endParaRPr lang="en-US"/>
          </a:p>
        </p:txBody>
      </p:sp>
      <p:sp>
        <p:nvSpPr>
          <p:cNvPr id="3" name="Content Placeholder 2"/>
          <p:cNvSpPr>
            <a:spLocks noGrp="1"/>
          </p:cNvSpPr>
          <p:nvPr>
            <p:ph idx="1"/>
          </p:nvPr>
        </p:nvSpPr>
        <p:spPr/>
        <p:txBody>
          <a:bodyPr/>
          <a:lstStyle/>
          <a:p>
            <a:r>
              <a:rPr lang="en-US"/>
              <a:t>Trong trường hợp phương thức có phát sinh ra ngoại lệ, nếu không muốn “bắt” nó ngay (như trong ví dụ trước) thì sử dụng </a:t>
            </a:r>
            <a:r>
              <a:rPr lang="en-US">
                <a:latin typeface="Consolas" pitchFamily="49" charset="0"/>
                <a:cs typeface="Consolas" pitchFamily="49" charset="0"/>
              </a:rPr>
              <a:t>throws</a:t>
            </a:r>
            <a:r>
              <a:rPr lang="en-US"/>
              <a:t> để báo cho chương trình biết là phương thức này sẽ ném ra ngoại lệ…</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39</a:t>
            </a:fld>
            <a:endParaRPr lang="en-US">
              <a:solidFill>
                <a:prstClr val="black">
                  <a:lumMod val="65000"/>
                  <a:lumOff val="35000"/>
                </a:prstClr>
              </a:solidFill>
            </a:endParaRPr>
          </a:p>
        </p:txBody>
      </p:sp>
      <p:graphicFrame>
        <p:nvGraphicFramePr>
          <p:cNvPr id="5" name="Object 4"/>
          <p:cNvGraphicFramePr>
            <a:graphicFrameLocks noChangeAspect="1"/>
          </p:cNvGraphicFramePr>
          <p:nvPr/>
        </p:nvGraphicFramePr>
        <p:xfrm>
          <a:off x="-203201" y="3345498"/>
          <a:ext cx="12395201" cy="2220912"/>
        </p:xfrm>
        <a:graphic>
          <a:graphicData uri="http://schemas.openxmlformats.org/presentationml/2006/ole">
            <mc:AlternateContent xmlns:mc="http://schemas.openxmlformats.org/markup-compatibility/2006">
              <mc:Choice xmlns:v="urn:schemas-microsoft-com:vml" Requires="v">
                <p:oleObj name="Picture" r:id="rId3" imgW="5105520" imgH="1219320" progId="Word.Picture.8">
                  <p:embed/>
                </p:oleObj>
              </mc:Choice>
              <mc:Fallback>
                <p:oleObj name="Picture" r:id="rId3" imgW="5105520" imgH="1219320" progId="Word.Picture.8">
                  <p:embed/>
                  <p:pic>
                    <p:nvPicPr>
                      <p:cNvPr id="0" name=""/>
                      <p:cNvPicPr>
                        <a:picLocks noChangeAspect="1" noChangeArrowheads="1"/>
                      </p:cNvPicPr>
                      <p:nvPr/>
                    </p:nvPicPr>
                    <p:blipFill>
                      <a:blip r:embed="rId4"/>
                      <a:srcRect/>
                      <a:stretch>
                        <a:fillRect/>
                      </a:stretch>
                    </p:blipFill>
                    <p:spPr bwMode="auto">
                      <a:xfrm>
                        <a:off x="-203201" y="3345498"/>
                        <a:ext cx="12395201" cy="22209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1461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Giới thiệu Java</a:t>
            </a:r>
            <a:br>
              <a:rPr lang="en-US"/>
            </a:br>
            <a:r>
              <a:rPr lang="en-US"/>
              <a:t>Java là gì?</a:t>
            </a:r>
          </a:p>
        </p:txBody>
      </p:sp>
      <p:sp>
        <p:nvSpPr>
          <p:cNvPr id="3" name="Content Placeholder 2"/>
          <p:cNvSpPr>
            <a:spLocks noGrp="1"/>
          </p:cNvSpPr>
          <p:nvPr>
            <p:ph idx="1"/>
          </p:nvPr>
        </p:nvSpPr>
        <p:spPr/>
        <p:txBody>
          <a:bodyPr/>
          <a:lstStyle/>
          <a:p>
            <a:r>
              <a:rPr lang="vi-VN" dirty="0"/>
              <a:t>Java</a:t>
            </a:r>
            <a:r>
              <a:rPr lang="en-US" dirty="0"/>
              <a:t>:</a:t>
            </a:r>
            <a:r>
              <a:rPr lang="vi-VN" dirty="0"/>
              <a:t> là ngôn ngữ lập trình hướng đối tượng do</a:t>
            </a:r>
            <a:r>
              <a:rPr lang="en-US" dirty="0"/>
              <a:t> </a:t>
            </a:r>
            <a:r>
              <a:rPr lang="vi-VN" dirty="0"/>
              <a:t>Sun Micro</a:t>
            </a:r>
            <a:r>
              <a:rPr lang="en-US" dirty="0"/>
              <a:t>S</a:t>
            </a:r>
            <a:r>
              <a:rPr lang="vi-VN" dirty="0"/>
              <a:t>ystem đưa ra vào giữa thập niên 90</a:t>
            </a:r>
            <a:endParaRPr lang="en-US" dirty="0"/>
          </a:p>
          <a:p>
            <a:r>
              <a:rPr lang="en-US" dirty="0"/>
              <a:t>Java: </a:t>
            </a:r>
            <a:r>
              <a:rPr lang="en-US" dirty="0" err="1"/>
              <a:t>độc</a:t>
            </a:r>
            <a:r>
              <a:rPr lang="en-US" dirty="0"/>
              <a:t> </a:t>
            </a:r>
            <a:r>
              <a:rPr lang="en-US" dirty="0" err="1"/>
              <a:t>lập</a:t>
            </a:r>
            <a:r>
              <a:rPr lang="en-US" dirty="0"/>
              <a:t> </a:t>
            </a:r>
            <a:r>
              <a:rPr lang="en-US" dirty="0" err="1"/>
              <a:t>nền</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hệ</a:t>
            </a:r>
            <a:r>
              <a:rPr lang="en-US" dirty="0"/>
              <a:t> </a:t>
            </a:r>
            <a:r>
              <a:rPr lang="en-US" dirty="0" err="1"/>
              <a:t>điều</a:t>
            </a:r>
            <a:r>
              <a:rPr lang="en-US" dirty="0"/>
              <a:t> </a:t>
            </a:r>
            <a:r>
              <a:rPr lang="en-US" dirty="0" err="1"/>
              <a:t>hành</a:t>
            </a:r>
            <a:r>
              <a:rPr lang="en-US" dirty="0"/>
              <a:t>)</a:t>
            </a:r>
          </a:p>
          <a:p>
            <a:r>
              <a:rPr lang="en-US" dirty="0"/>
              <a:t>Java: </a:t>
            </a:r>
            <a:r>
              <a:rPr lang="en-US" dirty="0" err="1"/>
              <a:t>vừa</a:t>
            </a:r>
            <a:r>
              <a:rPr lang="en-US" dirty="0"/>
              <a:t> </a:t>
            </a:r>
            <a:r>
              <a:rPr lang="en-US" dirty="0" err="1"/>
              <a:t>biên</a:t>
            </a:r>
            <a:r>
              <a:rPr lang="en-US" dirty="0"/>
              <a:t> </a:t>
            </a:r>
            <a:r>
              <a:rPr lang="en-US" dirty="0" err="1"/>
              <a:t>dịch</a:t>
            </a:r>
            <a:r>
              <a:rPr lang="en-US" dirty="0"/>
              <a:t> (compiler) </a:t>
            </a:r>
            <a:r>
              <a:rPr lang="en-US" dirty="0" err="1"/>
              <a:t>vừa</a:t>
            </a:r>
            <a:r>
              <a:rPr lang="en-US" dirty="0"/>
              <a:t> </a:t>
            </a:r>
            <a:r>
              <a:rPr lang="en-US" dirty="0" err="1"/>
              <a:t>thông</a:t>
            </a:r>
            <a:r>
              <a:rPr lang="en-US" dirty="0"/>
              <a:t> </a:t>
            </a:r>
            <a:r>
              <a:rPr lang="en-US" dirty="0" err="1"/>
              <a:t>dịch</a:t>
            </a:r>
            <a:r>
              <a:rPr lang="en-US" dirty="0"/>
              <a:t> (interpreter)</a:t>
            </a: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a:t>
            </a:fld>
            <a:endParaRPr lang="en-US">
              <a:solidFill>
                <a:prstClr val="black">
                  <a:lumMod val="65000"/>
                  <a:lumOff val="35000"/>
                </a:prstClr>
              </a:solidFill>
            </a:endParaRPr>
          </a:p>
        </p:txBody>
      </p:sp>
    </p:spTree>
    <p:extLst>
      <p:ext uri="{BB962C8B-B14F-4D97-AF65-F5344CB8AC3E}">
        <p14:creationId xmlns:p14="http://schemas.microsoft.com/office/powerpoint/2010/main" val="356795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Ngoại lệ</a:t>
            </a:r>
            <a:br>
              <a:rPr lang="en-US"/>
            </a:br>
            <a:r>
              <a:rPr lang="en-US"/>
              <a:t>Sử dụng </a:t>
            </a:r>
            <a:r>
              <a:rPr lang="vi-VN">
                <a:latin typeface="Consolas" pitchFamily="49" charset="0"/>
                <a:cs typeface="Consolas" pitchFamily="49" charset="0"/>
              </a:rPr>
              <a:t>throw</a:t>
            </a:r>
            <a:r>
              <a:rPr lang="en-US">
                <a:latin typeface="Consolas" pitchFamily="49" charset="0"/>
                <a:cs typeface="Consolas" pitchFamily="49" charset="0"/>
              </a:rPr>
              <a:t>s: </a:t>
            </a:r>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40</a:t>
            </a:fld>
            <a:endParaRPr lang="en-US">
              <a:solidFill>
                <a:prstClr val="black">
                  <a:lumMod val="65000"/>
                  <a:lumOff val="35000"/>
                </a:prstClr>
              </a:solidFill>
            </a:endParaRPr>
          </a:p>
        </p:txBody>
      </p:sp>
      <p:sp>
        <p:nvSpPr>
          <p:cNvPr id="5" name="Rectangle 4"/>
          <p:cNvSpPr/>
          <p:nvPr/>
        </p:nvSpPr>
        <p:spPr>
          <a:xfrm>
            <a:off x="133006" y="2558811"/>
            <a:ext cx="5020887" cy="3416320"/>
          </a:xfrm>
          <a:prstGeom prst="rect">
            <a:avLst/>
          </a:prstGeom>
          <a:ln>
            <a:solidFill>
              <a:schemeClr val="accent1"/>
            </a:solidFill>
          </a:ln>
        </p:spPr>
        <p:txBody>
          <a:bodyPr wrap="square">
            <a:spAutoFit/>
          </a:bodyPr>
          <a:lstStyle/>
          <a:p>
            <a:r>
              <a:rPr lang="en-US" dirty="0"/>
              <a:t>public class </a:t>
            </a:r>
            <a:r>
              <a:rPr lang="en-US" dirty="0" err="1"/>
              <a:t>DelegateExceptionDemo</a:t>
            </a:r>
            <a:r>
              <a:rPr lang="en-US" dirty="0"/>
              <a:t> { </a:t>
            </a:r>
          </a:p>
          <a:p>
            <a:r>
              <a:rPr lang="en-US" dirty="0"/>
              <a:t>   public static void main(String </a:t>
            </a:r>
            <a:r>
              <a:rPr lang="en-US" dirty="0" err="1"/>
              <a:t>args</a:t>
            </a:r>
            <a:r>
              <a:rPr lang="en-US" dirty="0"/>
              <a:t>[]){ </a:t>
            </a:r>
          </a:p>
          <a:p>
            <a:r>
              <a:rPr lang="en-US" dirty="0"/>
              <a:t>	try { </a:t>
            </a:r>
          </a:p>
          <a:p>
            <a:r>
              <a:rPr lang="en-US" dirty="0"/>
              <a:t>		int num = calculate(9,3); </a:t>
            </a:r>
          </a:p>
          <a:p>
            <a:r>
              <a:rPr lang="en-US" dirty="0"/>
              <a:t>		</a:t>
            </a:r>
            <a:r>
              <a:rPr lang="en-US" dirty="0" err="1"/>
              <a:t>System.out.println</a:t>
            </a:r>
            <a:r>
              <a:rPr lang="en-US" dirty="0"/>
              <a:t>(“Lan 1: ” + num); </a:t>
            </a:r>
          </a:p>
          <a:p>
            <a:r>
              <a:rPr lang="en-US" dirty="0"/>
              <a:t>		num = calculate(9,1); </a:t>
            </a:r>
          </a:p>
          <a:p>
            <a:r>
              <a:rPr lang="en-US" dirty="0"/>
              <a:t>		</a:t>
            </a:r>
            <a:r>
              <a:rPr lang="en-US" dirty="0" err="1"/>
              <a:t>System.out.println</a:t>
            </a:r>
            <a:r>
              <a:rPr lang="en-US" dirty="0"/>
              <a:t>(“Lan 2: ” + num); </a:t>
            </a:r>
          </a:p>
          <a:p>
            <a:r>
              <a:rPr lang="en-US" dirty="0"/>
              <a:t>	} 	</a:t>
            </a:r>
          </a:p>
          <a:p>
            <a:r>
              <a:rPr lang="en-US" dirty="0"/>
              <a:t>	catch(</a:t>
            </a:r>
            <a:r>
              <a:rPr lang="en-US" b="1" dirty="0" err="1">
                <a:solidFill>
                  <a:srgbClr val="FF0000"/>
                </a:solidFill>
              </a:rPr>
              <a:t>ArithmeticException</a:t>
            </a:r>
            <a:r>
              <a:rPr lang="en-US" dirty="0"/>
              <a:t> e) { </a:t>
            </a:r>
          </a:p>
          <a:p>
            <a:r>
              <a:rPr lang="en-US" dirty="0"/>
              <a:t>		</a:t>
            </a:r>
            <a:r>
              <a:rPr lang="en-US" dirty="0" err="1"/>
              <a:t>System.out.println</a:t>
            </a:r>
            <a:r>
              <a:rPr lang="en-US" dirty="0"/>
              <a:t>(</a:t>
            </a:r>
            <a:r>
              <a:rPr lang="en-US" dirty="0" err="1"/>
              <a:t>e.getMessage</a:t>
            </a:r>
            <a:r>
              <a:rPr lang="en-US" dirty="0"/>
              <a:t>()); </a:t>
            </a:r>
          </a:p>
          <a:p>
            <a:r>
              <a:rPr lang="en-US" dirty="0"/>
              <a:t>	}</a:t>
            </a:r>
          </a:p>
          <a:p>
            <a:r>
              <a:rPr lang="en-US" dirty="0"/>
              <a:t>  }</a:t>
            </a:r>
          </a:p>
        </p:txBody>
      </p:sp>
      <p:sp>
        <p:nvSpPr>
          <p:cNvPr id="6" name="Rectangle 5"/>
          <p:cNvSpPr/>
          <p:nvPr/>
        </p:nvSpPr>
        <p:spPr>
          <a:xfrm>
            <a:off x="5153892" y="2558812"/>
            <a:ext cx="7038109" cy="2031325"/>
          </a:xfrm>
          <a:prstGeom prst="rect">
            <a:avLst/>
          </a:prstGeom>
          <a:ln>
            <a:solidFill>
              <a:schemeClr val="accent1"/>
            </a:solidFill>
          </a:ln>
        </p:spPr>
        <p:txBody>
          <a:bodyPr wrap="square">
            <a:spAutoFit/>
          </a:bodyPr>
          <a:lstStyle/>
          <a:p>
            <a:r>
              <a:rPr lang="en-US" dirty="0"/>
              <a:t>   static int calculate(int </a:t>
            </a:r>
            <a:r>
              <a:rPr lang="en-US" dirty="0" err="1"/>
              <a:t>tu</a:t>
            </a:r>
            <a:r>
              <a:rPr lang="en-US" dirty="0"/>
              <a:t>, int </a:t>
            </a:r>
            <a:r>
              <a:rPr lang="en-US" dirty="0" err="1"/>
              <a:t>mau</a:t>
            </a:r>
            <a:r>
              <a:rPr lang="en-US" dirty="0"/>
              <a:t>) </a:t>
            </a:r>
            <a:r>
              <a:rPr lang="en-US" b="1" dirty="0">
                <a:solidFill>
                  <a:srgbClr val="FF0000"/>
                </a:solidFill>
              </a:rPr>
              <a:t>throws </a:t>
            </a:r>
            <a:r>
              <a:rPr lang="en-US" b="1" dirty="0" err="1">
                <a:solidFill>
                  <a:srgbClr val="FF0000"/>
                </a:solidFill>
              </a:rPr>
              <a:t>ArithmeticException</a:t>
            </a:r>
            <a:r>
              <a:rPr lang="en-US" b="1" dirty="0">
                <a:solidFill>
                  <a:srgbClr val="FF0000"/>
                </a:solidFill>
              </a:rPr>
              <a:t> </a:t>
            </a:r>
            <a:r>
              <a:rPr lang="en-US" dirty="0"/>
              <a:t>{ </a:t>
            </a:r>
          </a:p>
          <a:p>
            <a:r>
              <a:rPr lang="en-US" dirty="0"/>
              <a:t>   	if (</a:t>
            </a:r>
            <a:r>
              <a:rPr lang="en-US" dirty="0" err="1"/>
              <a:t>mau</a:t>
            </a:r>
            <a:r>
              <a:rPr lang="en-US" dirty="0"/>
              <a:t>== 0) </a:t>
            </a:r>
          </a:p>
          <a:p>
            <a:r>
              <a:rPr lang="en-US" dirty="0"/>
              <a:t>		</a:t>
            </a:r>
            <a:r>
              <a:rPr lang="en-US" b="1" dirty="0">
                <a:solidFill>
                  <a:srgbClr val="FF0000"/>
                </a:solidFill>
              </a:rPr>
              <a:t>throw new </a:t>
            </a:r>
            <a:r>
              <a:rPr lang="en-US" b="1" dirty="0" err="1">
                <a:solidFill>
                  <a:srgbClr val="FF0000"/>
                </a:solidFill>
              </a:rPr>
              <a:t>ArithmeticException</a:t>
            </a:r>
            <a:r>
              <a:rPr lang="en-US" dirty="0"/>
              <a:t>("</a:t>
            </a:r>
            <a:r>
              <a:rPr lang="en-US" dirty="0" err="1"/>
              <a:t>Khong</a:t>
            </a:r>
            <a:r>
              <a:rPr lang="en-US" dirty="0"/>
              <a:t> the chia </a:t>
            </a:r>
            <a:r>
              <a:rPr lang="en-US" dirty="0" err="1"/>
              <a:t>cho</a:t>
            </a:r>
            <a:r>
              <a:rPr lang="en-US" dirty="0"/>
              <a:t> 0!"); </a:t>
            </a:r>
          </a:p>
          <a:p>
            <a:r>
              <a:rPr lang="en-US" dirty="0"/>
              <a:t>   	int num = </a:t>
            </a:r>
            <a:r>
              <a:rPr lang="en-US" dirty="0" err="1"/>
              <a:t>tu</a:t>
            </a:r>
            <a:r>
              <a:rPr lang="en-US" dirty="0"/>
              <a:t>/ </a:t>
            </a:r>
            <a:r>
              <a:rPr lang="en-US" dirty="0" err="1"/>
              <a:t>mau</a:t>
            </a:r>
            <a:r>
              <a:rPr lang="en-US" dirty="0"/>
              <a:t>; </a:t>
            </a:r>
          </a:p>
          <a:p>
            <a:r>
              <a:rPr lang="en-US" dirty="0"/>
              <a:t>   	return num; </a:t>
            </a:r>
          </a:p>
          <a:p>
            <a:r>
              <a:rPr lang="en-US" dirty="0"/>
              <a:t>   }</a:t>
            </a:r>
          </a:p>
          <a:p>
            <a:r>
              <a:rPr lang="en-US" dirty="0"/>
              <a:t>}</a:t>
            </a:r>
          </a:p>
        </p:txBody>
      </p:sp>
    </p:spTree>
    <p:extLst>
      <p:ext uri="{BB962C8B-B14F-4D97-AF65-F5344CB8AC3E}">
        <p14:creationId xmlns:p14="http://schemas.microsoft.com/office/powerpoint/2010/main" val="15886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a:t>2.5. Sử dụng một số lớp có sẵn</a:t>
            </a:r>
            <a:br>
              <a:rPr lang="en-US"/>
            </a:br>
            <a:r>
              <a:rPr lang="en-US"/>
              <a:t>Lớp Scanner</a:t>
            </a:r>
          </a:p>
        </p:txBody>
      </p:sp>
      <p:sp>
        <p:nvSpPr>
          <p:cNvPr id="50181" name="Rectangle 3"/>
          <p:cNvSpPr>
            <a:spLocks noGrp="1" noChangeArrowheads="1"/>
          </p:cNvSpPr>
          <p:nvPr>
            <p:ph type="body" idx="1"/>
          </p:nvPr>
        </p:nvSpPr>
        <p:spPr/>
        <p:txBody>
          <a:bodyPr/>
          <a:lstStyle/>
          <a:p>
            <a:r>
              <a:rPr lang="en-US"/>
              <a:t>Nằm trong gói java.util</a:t>
            </a:r>
          </a:p>
          <a:p>
            <a:r>
              <a:rPr lang="en-US"/>
              <a:t>Công dụng: Đọc dữ liệu từ bàn phím</a:t>
            </a:r>
          </a:p>
          <a:p>
            <a:r>
              <a:rPr lang="en-US"/>
              <a:t>Cách dùng:</a:t>
            </a:r>
          </a:p>
          <a:p>
            <a:pPr lvl="1"/>
            <a:r>
              <a:rPr lang="en-US"/>
              <a:t>Tạo đối tượng để đọc từ bàn phím:</a:t>
            </a:r>
          </a:p>
          <a:p>
            <a:pPr lvl="2"/>
            <a:r>
              <a:rPr lang="en-US">
                <a:solidFill>
                  <a:srgbClr val="FF0000"/>
                </a:solidFill>
                <a:latin typeface="Consolas" pitchFamily="49" charset="0"/>
                <a:cs typeface="Consolas" pitchFamily="49" charset="0"/>
              </a:rPr>
              <a:t>Scanner scan = new Scanner (System.in);</a:t>
            </a:r>
          </a:p>
          <a:p>
            <a:pPr lvl="1"/>
            <a:r>
              <a:rPr lang="en-US"/>
              <a:t>Dùng các phương thức của Scanner để nhập dữ liệu từ bàn phím, như:</a:t>
            </a:r>
          </a:p>
          <a:p>
            <a:pPr lvl="2"/>
            <a:r>
              <a:rPr lang="en-US">
                <a:solidFill>
                  <a:srgbClr val="FF0000"/>
                </a:solidFill>
                <a:latin typeface="Consolas" pitchFamily="49" charset="0"/>
                <a:cs typeface="Consolas" pitchFamily="49" charset="0"/>
              </a:rPr>
              <a:t>string answer = scan.</a:t>
            </a:r>
            <a:r>
              <a:rPr lang="en-US" b="1">
                <a:solidFill>
                  <a:srgbClr val="FF0000"/>
                </a:solidFill>
                <a:latin typeface="Consolas" pitchFamily="49" charset="0"/>
                <a:cs typeface="Consolas" pitchFamily="49" charset="0"/>
              </a:rPr>
              <a:t>nextLine</a:t>
            </a:r>
            <a:r>
              <a:rPr lang="en-US">
                <a:solidFill>
                  <a:srgbClr val="FF0000"/>
                </a:solidFill>
                <a:latin typeface="Consolas" pitchFamily="49" charset="0"/>
                <a:cs typeface="Consolas" pitchFamily="49" charset="0"/>
              </a:rPr>
              <a:t>();  </a:t>
            </a:r>
            <a:r>
              <a:rPr lang="en-US">
                <a:solidFill>
                  <a:srgbClr val="FF0000"/>
                </a:solidFill>
              </a:rPr>
              <a:t>	</a:t>
            </a:r>
            <a:r>
              <a:rPr lang="en-US">
                <a:solidFill>
                  <a:srgbClr val="FF0000"/>
                </a:solidFill>
                <a:sym typeface="Wingdings" pitchFamily="2" charset="2"/>
              </a:rPr>
              <a:t> </a:t>
            </a:r>
            <a:r>
              <a:rPr lang="en-US"/>
              <a:t>Nhập một chuỗi ký tự</a:t>
            </a:r>
            <a:endParaRPr lang="en-US">
              <a:solidFill>
                <a:srgbClr val="FF0000"/>
              </a:solidFill>
            </a:endParaRPr>
          </a:p>
          <a:p>
            <a:pPr lvl="2"/>
            <a:r>
              <a:rPr lang="en-US">
                <a:solidFill>
                  <a:srgbClr val="FF0000"/>
                </a:solidFill>
                <a:latin typeface="Consolas" pitchFamily="49" charset="0"/>
                <a:cs typeface="Consolas" pitchFamily="49" charset="0"/>
              </a:rPr>
              <a:t>int a = scan.</a:t>
            </a:r>
            <a:r>
              <a:rPr lang="en-US" b="1">
                <a:solidFill>
                  <a:srgbClr val="FF0000"/>
                </a:solidFill>
                <a:latin typeface="Consolas" pitchFamily="49" charset="0"/>
                <a:cs typeface="Consolas" pitchFamily="49" charset="0"/>
              </a:rPr>
              <a:t>nextInt</a:t>
            </a:r>
            <a:r>
              <a:rPr lang="en-US">
                <a:solidFill>
                  <a:srgbClr val="FF0000"/>
                </a:solidFill>
                <a:latin typeface="Consolas" pitchFamily="49" charset="0"/>
                <a:cs typeface="Consolas" pitchFamily="49" charset="0"/>
              </a:rPr>
              <a:t>();  </a:t>
            </a:r>
            <a:r>
              <a:rPr lang="en-US">
                <a:solidFill>
                  <a:srgbClr val="FF0000"/>
                </a:solidFill>
              </a:rPr>
              <a:t>		</a:t>
            </a:r>
            <a:r>
              <a:rPr lang="en-US">
                <a:solidFill>
                  <a:srgbClr val="FF0000"/>
                </a:solidFill>
                <a:sym typeface="Wingdings" pitchFamily="2" charset="2"/>
              </a:rPr>
              <a:t> </a:t>
            </a:r>
            <a:r>
              <a:rPr lang="en-US"/>
              <a:t>Nhập một số nguyên</a:t>
            </a:r>
          </a:p>
          <a:p>
            <a:pPr lvl="2"/>
            <a:r>
              <a:rPr lang="en-US">
                <a:solidFill>
                  <a:srgbClr val="FF0000"/>
                </a:solidFill>
                <a:latin typeface="Consolas" pitchFamily="49" charset="0"/>
                <a:cs typeface="Consolas" pitchFamily="49" charset="0"/>
              </a:rPr>
              <a:t>double d = scan.</a:t>
            </a:r>
            <a:r>
              <a:rPr lang="en-US" b="1">
                <a:solidFill>
                  <a:srgbClr val="FF0000"/>
                </a:solidFill>
                <a:latin typeface="Consolas" pitchFamily="49" charset="0"/>
                <a:cs typeface="Consolas" pitchFamily="49" charset="0"/>
              </a:rPr>
              <a:t>nextDouble</a:t>
            </a:r>
            <a:r>
              <a:rPr lang="en-US">
                <a:solidFill>
                  <a:srgbClr val="FF0000"/>
                </a:solidFill>
                <a:latin typeface="Consolas" pitchFamily="49" charset="0"/>
                <a:cs typeface="Consolas" pitchFamily="49" charset="0"/>
              </a:rPr>
              <a:t>(); </a:t>
            </a:r>
            <a:r>
              <a:rPr lang="en-US">
                <a:solidFill>
                  <a:srgbClr val="FF0000"/>
                </a:solidFill>
              </a:rPr>
              <a:t>	</a:t>
            </a:r>
            <a:r>
              <a:rPr lang="en-US">
                <a:solidFill>
                  <a:srgbClr val="FF0000"/>
                </a:solidFill>
                <a:sym typeface="Wingdings" pitchFamily="2" charset="2"/>
              </a:rPr>
              <a:t> </a:t>
            </a:r>
            <a:r>
              <a:rPr lang="en-US"/>
              <a:t>Nhập một số thực</a:t>
            </a:r>
          </a:p>
          <a:p>
            <a:pPr lvl="2"/>
            <a:r>
              <a:rPr lang="en-US">
                <a:solidFill>
                  <a:srgbClr val="FF0000"/>
                </a:solidFill>
              </a:rPr>
              <a:t>…</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41</a:t>
            </a:fld>
            <a:endParaRPr lang="en-US">
              <a:solidFill>
                <a:prstClr val="black">
                  <a:lumMod val="65000"/>
                  <a:lumOff val="35000"/>
                </a:prstClr>
              </a:solidFill>
            </a:endParaRPr>
          </a:p>
        </p:txBody>
      </p:sp>
    </p:spTree>
    <p:extLst>
      <p:ext uri="{BB962C8B-B14F-4D97-AF65-F5344CB8AC3E}">
        <p14:creationId xmlns:p14="http://schemas.microsoft.com/office/powerpoint/2010/main" val="729074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2.5. Sử dụng một số lớp có sẵn</a:t>
            </a:r>
            <a:br>
              <a:rPr lang="en-US"/>
            </a:br>
            <a:r>
              <a:rPr lang="en-US"/>
              <a:t>Lớp Scanner: ví dụ</a:t>
            </a:r>
          </a:p>
        </p:txBody>
      </p:sp>
      <p:sp>
        <p:nvSpPr>
          <p:cNvPr id="29699" name="Content Placeholder 2"/>
          <p:cNvSpPr>
            <a:spLocks noGrp="1"/>
          </p:cNvSpPr>
          <p:nvPr>
            <p:ph idx="1"/>
          </p:nvPr>
        </p:nvSpPr>
        <p:spPr/>
        <p:txBody>
          <a:bodyPr>
            <a:normAutofit lnSpcReduction="10000"/>
          </a:bodyPr>
          <a:lstStyle/>
          <a:p>
            <a:pPr>
              <a:spcBef>
                <a:spcPct val="0"/>
              </a:spcBef>
              <a:buFontTx/>
              <a:buNone/>
            </a:pPr>
            <a:r>
              <a:rPr lang="en-US" sz="2000" b="1">
                <a:solidFill>
                  <a:srgbClr val="FF0000"/>
                </a:solidFill>
                <a:latin typeface="Consolas" pitchFamily="49" charset="0"/>
                <a:cs typeface="Consolas" pitchFamily="49" charset="0"/>
              </a:rPr>
              <a:t>import java.util.*;</a:t>
            </a:r>
          </a:p>
          <a:p>
            <a:pPr>
              <a:spcBef>
                <a:spcPct val="0"/>
              </a:spcBef>
              <a:buFontTx/>
              <a:buNone/>
            </a:pPr>
            <a:r>
              <a:rPr lang="en-US" sz="2000">
                <a:latin typeface="Consolas" pitchFamily="49" charset="0"/>
                <a:cs typeface="Consolas" pitchFamily="49" charset="0"/>
              </a:rPr>
              <a:t>public class Cong2so {   </a:t>
            </a:r>
          </a:p>
          <a:p>
            <a:pPr>
              <a:spcBef>
                <a:spcPct val="0"/>
              </a:spcBef>
              <a:buFontTx/>
              <a:buNone/>
            </a:pPr>
            <a:r>
              <a:rPr lang="en-US" sz="2000">
                <a:latin typeface="Consolas" pitchFamily="49" charset="0"/>
                <a:cs typeface="Consolas" pitchFamily="49" charset="0"/>
              </a:rPr>
              <a:t>   public static void main (String[] args)   {</a:t>
            </a:r>
          </a:p>
          <a:p>
            <a:pPr>
              <a:spcBef>
                <a:spcPct val="0"/>
              </a:spcBef>
              <a:buFontTx/>
              <a:buNone/>
            </a:pPr>
            <a:r>
              <a:rPr lang="en-US" sz="2000" b="1">
                <a:latin typeface="Consolas" pitchFamily="49" charset="0"/>
                <a:cs typeface="Consolas" pitchFamily="49" charset="0"/>
              </a:rPr>
              <a:t>	 	</a:t>
            </a:r>
            <a:r>
              <a:rPr lang="en-US" sz="2000" b="1">
                <a:solidFill>
                  <a:srgbClr val="FF0000"/>
                </a:solidFill>
                <a:latin typeface="Consolas" pitchFamily="49" charset="0"/>
                <a:cs typeface="Consolas" pitchFamily="49" charset="0"/>
              </a:rPr>
              <a:t>Scanner nhap = new Scanner(System.in);</a:t>
            </a:r>
          </a:p>
          <a:p>
            <a:pPr>
              <a:spcBef>
                <a:spcPct val="0"/>
              </a:spcBef>
              <a:buFontTx/>
              <a:buNone/>
            </a:pPr>
            <a:r>
              <a:rPr lang="en-US" sz="2000">
                <a:latin typeface="Consolas" pitchFamily="49" charset="0"/>
                <a:cs typeface="Consolas" pitchFamily="49" charset="0"/>
              </a:rPr>
              <a:t>    	int x,y;</a:t>
            </a:r>
          </a:p>
          <a:p>
            <a:pPr>
              <a:spcBef>
                <a:spcPct val="0"/>
              </a:spcBef>
              <a:buFontTx/>
              <a:buNone/>
            </a:pPr>
            <a:r>
              <a:rPr lang="en-US" sz="2000">
                <a:latin typeface="Consolas" pitchFamily="49" charset="0"/>
                <a:cs typeface="Consolas" pitchFamily="49" charset="0"/>
              </a:rPr>
              <a:t>    </a:t>
            </a:r>
          </a:p>
          <a:p>
            <a:pPr>
              <a:spcBef>
                <a:spcPct val="0"/>
              </a:spcBef>
              <a:buFontTx/>
              <a:buNone/>
            </a:pPr>
            <a:r>
              <a:rPr lang="en-US" sz="2000">
                <a:latin typeface="Consolas" pitchFamily="49" charset="0"/>
                <a:cs typeface="Consolas" pitchFamily="49" charset="0"/>
              </a:rPr>
              <a:t>   	System.out.print("Nhap so thu nhat: ");   	</a:t>
            </a:r>
          </a:p>
          <a:p>
            <a:pPr>
              <a:spcBef>
                <a:spcPct val="0"/>
              </a:spcBef>
              <a:buFontTx/>
              <a:buNone/>
            </a:pPr>
            <a:r>
              <a:rPr lang="en-US" sz="2000">
                <a:latin typeface="Consolas" pitchFamily="49" charset="0"/>
                <a:cs typeface="Consolas" pitchFamily="49" charset="0"/>
              </a:rPr>
              <a:t>   	x = </a:t>
            </a:r>
            <a:r>
              <a:rPr lang="en-US" sz="2000" b="1">
                <a:solidFill>
                  <a:srgbClr val="FF0000"/>
                </a:solidFill>
                <a:latin typeface="Consolas" pitchFamily="49" charset="0"/>
                <a:cs typeface="Consolas" pitchFamily="49" charset="0"/>
              </a:rPr>
              <a:t>nhap.nextInt()</a:t>
            </a:r>
            <a:r>
              <a:rPr lang="en-US" sz="2000" b="1">
                <a:latin typeface="Consolas" pitchFamily="49" charset="0"/>
                <a:cs typeface="Consolas" pitchFamily="49" charset="0"/>
              </a:rPr>
              <a:t>;</a:t>
            </a:r>
          </a:p>
          <a:p>
            <a:pPr>
              <a:spcBef>
                <a:spcPct val="0"/>
              </a:spcBef>
              <a:buFontTx/>
              <a:buNone/>
            </a:pPr>
            <a:r>
              <a:rPr lang="en-US" sz="2000">
                <a:latin typeface="Consolas" pitchFamily="49" charset="0"/>
                <a:cs typeface="Consolas" pitchFamily="49" charset="0"/>
              </a:rPr>
              <a:t>   	</a:t>
            </a:r>
          </a:p>
          <a:p>
            <a:pPr>
              <a:spcBef>
                <a:spcPct val="0"/>
              </a:spcBef>
              <a:buFontTx/>
              <a:buNone/>
            </a:pPr>
            <a:r>
              <a:rPr lang="en-US" sz="2000">
                <a:latin typeface="Consolas" pitchFamily="49" charset="0"/>
                <a:cs typeface="Consolas" pitchFamily="49" charset="0"/>
              </a:rPr>
              <a:t>   	System.out.print("Nhap so thu hai: ");   	</a:t>
            </a:r>
          </a:p>
          <a:p>
            <a:pPr>
              <a:spcBef>
                <a:spcPct val="0"/>
              </a:spcBef>
              <a:buFontTx/>
              <a:buNone/>
            </a:pPr>
            <a:r>
              <a:rPr lang="en-US" sz="2000">
                <a:latin typeface="Consolas" pitchFamily="49" charset="0"/>
                <a:cs typeface="Consolas" pitchFamily="49" charset="0"/>
              </a:rPr>
              <a:t>   	y = </a:t>
            </a:r>
            <a:r>
              <a:rPr lang="en-US" sz="2000" b="1">
                <a:solidFill>
                  <a:srgbClr val="FF0000"/>
                </a:solidFill>
                <a:latin typeface="Consolas" pitchFamily="49" charset="0"/>
                <a:cs typeface="Consolas" pitchFamily="49" charset="0"/>
              </a:rPr>
              <a:t>nhap.nextInt()</a:t>
            </a:r>
            <a:r>
              <a:rPr lang="en-US" sz="2000" b="1">
                <a:latin typeface="Consolas" pitchFamily="49" charset="0"/>
                <a:cs typeface="Consolas" pitchFamily="49" charset="0"/>
              </a:rPr>
              <a:t>;</a:t>
            </a:r>
          </a:p>
          <a:p>
            <a:pPr>
              <a:spcBef>
                <a:spcPct val="0"/>
              </a:spcBef>
              <a:buFontTx/>
              <a:buNone/>
            </a:pPr>
            <a:r>
              <a:rPr lang="en-US" sz="2000">
                <a:latin typeface="Consolas" pitchFamily="49" charset="0"/>
                <a:cs typeface="Consolas" pitchFamily="49" charset="0"/>
              </a:rPr>
              <a:t>   	</a:t>
            </a:r>
          </a:p>
          <a:p>
            <a:pPr>
              <a:spcBef>
                <a:spcPct val="0"/>
              </a:spcBef>
              <a:buFontTx/>
              <a:buNone/>
            </a:pPr>
            <a:r>
              <a:rPr lang="en-US" sz="2000">
                <a:latin typeface="Consolas" pitchFamily="49" charset="0"/>
                <a:cs typeface="Consolas" pitchFamily="49" charset="0"/>
              </a:rPr>
              <a:t>   	int tong = x+y;</a:t>
            </a:r>
          </a:p>
          <a:p>
            <a:pPr>
              <a:spcBef>
                <a:spcPct val="0"/>
              </a:spcBef>
              <a:buFontTx/>
              <a:buNone/>
            </a:pPr>
            <a:r>
              <a:rPr lang="en-US" sz="2000">
                <a:latin typeface="Consolas" pitchFamily="49" charset="0"/>
                <a:cs typeface="Consolas" pitchFamily="49" charset="0"/>
              </a:rPr>
              <a:t>    	System.out.println ("The sum is: "+ tong);  </a:t>
            </a:r>
          </a:p>
          <a:p>
            <a:pPr>
              <a:spcBef>
                <a:spcPct val="0"/>
              </a:spcBef>
              <a:buFontTx/>
              <a:buNone/>
            </a:pPr>
            <a:r>
              <a:rPr lang="en-US" sz="2000">
                <a:latin typeface="Consolas" pitchFamily="49" charset="0"/>
                <a:cs typeface="Consolas" pitchFamily="49" charset="0"/>
              </a:rPr>
              <a:t>   }</a:t>
            </a:r>
          </a:p>
          <a:p>
            <a:pPr>
              <a:spcBef>
                <a:spcPct val="0"/>
              </a:spcBef>
              <a:buFontTx/>
              <a:buNone/>
            </a:pPr>
            <a:r>
              <a:rPr lang="en-US" sz="2000">
                <a:latin typeface="Consolas" pitchFamily="49" charset="0"/>
                <a:cs typeface="Consolas" pitchFamily="49" charset="0"/>
              </a:rPr>
              <a:t>}</a:t>
            </a:r>
          </a:p>
        </p:txBody>
      </p:sp>
      <p:sp>
        <p:nvSpPr>
          <p:cNvPr id="2" name="Slide Number Placeholder 1"/>
          <p:cNvSpPr>
            <a:spLocks noGrp="1"/>
          </p:cNvSpPr>
          <p:nvPr>
            <p:ph type="sldNum" sz="quarter" idx="12"/>
          </p:nvPr>
        </p:nvSpPr>
        <p:spPr>
          <a:xfrm>
            <a:off x="9448800" y="6324600"/>
            <a:ext cx="2540000" cy="381000"/>
          </a:xfrm>
          <a:prstGeom prst="rect">
            <a:avLst/>
          </a:prstGeom>
        </p:spPr>
        <p:txBody>
          <a:bodyPr/>
          <a:lstStyle/>
          <a:p>
            <a:pPr>
              <a:defRPr/>
            </a:pPr>
            <a:r>
              <a:rPr lang="en-US"/>
              <a:t>Slide </a:t>
            </a:r>
            <a:fld id="{A5E86E36-7702-4178-AA09-1221B2F903A0}" type="slidenum">
              <a:rPr lang="en-US"/>
              <a:pPr>
                <a:defRPr/>
              </a:pPr>
              <a:t>42</a:t>
            </a:fld>
            <a:endParaRPr lang="en-US"/>
          </a:p>
        </p:txBody>
      </p:sp>
    </p:spTree>
    <p:extLst>
      <p:ext uri="{BB962C8B-B14F-4D97-AF65-F5344CB8AC3E}">
        <p14:creationId xmlns:p14="http://schemas.microsoft.com/office/powerpoint/2010/main" val="177428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Sử dụng một số lớp có sẵn </a:t>
            </a:r>
            <a:br>
              <a:rPr lang="en-US"/>
            </a:br>
            <a:r>
              <a:rPr lang="en-US"/>
              <a:t>Lớp Random</a:t>
            </a:r>
          </a:p>
        </p:txBody>
      </p:sp>
      <p:sp>
        <p:nvSpPr>
          <p:cNvPr id="3" name="Content Placeholder 2"/>
          <p:cNvSpPr>
            <a:spLocks noGrp="1"/>
          </p:cNvSpPr>
          <p:nvPr>
            <p:ph idx="1"/>
          </p:nvPr>
        </p:nvSpPr>
        <p:spPr/>
        <p:txBody>
          <a:bodyPr/>
          <a:lstStyle/>
          <a:p>
            <a:r>
              <a:rPr lang="en-US"/>
              <a:t>Lớp Random nằm trong gói </a:t>
            </a:r>
            <a:r>
              <a:rPr lang="en-US">
                <a:solidFill>
                  <a:srgbClr val="FF0000"/>
                </a:solidFill>
              </a:rPr>
              <a:t>java.util</a:t>
            </a:r>
          </a:p>
          <a:p>
            <a:r>
              <a:rPr lang="en-US"/>
              <a:t>Công dụng: Dùng để phát sinh số ngẫu nhiên</a:t>
            </a:r>
          </a:p>
          <a:p>
            <a:r>
              <a:rPr lang="en-US"/>
              <a:t>Cách dùng:</a:t>
            </a:r>
          </a:p>
          <a:p>
            <a:pPr lvl="1"/>
            <a:r>
              <a:rPr lang="en-US"/>
              <a:t>Tạo đối tượng:</a:t>
            </a:r>
          </a:p>
          <a:p>
            <a:pPr lvl="2"/>
            <a:r>
              <a:rPr lang="en-US">
                <a:solidFill>
                  <a:srgbClr val="FF0000"/>
                </a:solidFill>
                <a:latin typeface="Consolas" pitchFamily="49" charset="0"/>
                <a:cs typeface="Consolas" pitchFamily="49" charset="0"/>
              </a:rPr>
              <a:t>Random rd = new Random();</a:t>
            </a:r>
          </a:p>
          <a:p>
            <a:pPr lvl="1"/>
            <a:r>
              <a:rPr lang="en-US"/>
              <a:t>Phát sinh số ngẫu nhiên có miền giá trị thuộc [0,</a:t>
            </a:r>
            <a:r>
              <a:rPr lang="en-US">
                <a:sym typeface="Wingdings" pitchFamily="2" charset="2"/>
              </a:rPr>
              <a:t> </a:t>
            </a:r>
            <a:r>
              <a:rPr lang="en-US"/>
              <a:t>n-1]</a:t>
            </a:r>
          </a:p>
          <a:p>
            <a:pPr lvl="2"/>
            <a:r>
              <a:rPr lang="en-US">
                <a:solidFill>
                  <a:srgbClr val="FF0000"/>
                </a:solidFill>
                <a:latin typeface="Consolas" pitchFamily="49" charset="0"/>
                <a:cs typeface="Consolas" pitchFamily="49" charset="0"/>
              </a:rPr>
              <a:t>int a = rd.nextInt(n);</a:t>
            </a:r>
          </a:p>
          <a:p>
            <a:pPr lvl="1"/>
            <a:r>
              <a:rPr lang="en-US"/>
              <a:t>Phát sinh số ngẫu nhiên có miền giá trị thuộc [0.0, 1.0)</a:t>
            </a:r>
          </a:p>
          <a:p>
            <a:pPr lvl="2"/>
            <a:r>
              <a:rPr lang="en-US">
                <a:solidFill>
                  <a:srgbClr val="FF0000"/>
                </a:solidFill>
                <a:latin typeface="Consolas" pitchFamily="49" charset="0"/>
                <a:cs typeface="Consolas" pitchFamily="49" charset="0"/>
              </a:rPr>
              <a:t>float a = rd.nextFloat();</a:t>
            </a:r>
          </a:p>
          <a:p>
            <a:r>
              <a:rPr lang="en-US"/>
              <a:t>Vd/ Phát sinh 3 số a,b,c thuộc [0,50], tìm số lớn nhất.</a:t>
            </a:r>
          </a:p>
        </p:txBody>
      </p:sp>
      <p:sp>
        <p:nvSpPr>
          <p:cNvPr id="4" name="Slide Number Placeholder 3"/>
          <p:cNvSpPr>
            <a:spLocks noGrp="1"/>
          </p:cNvSpPr>
          <p:nvPr>
            <p:ph type="sldNum" sz="quarter" idx="12"/>
          </p:nvPr>
        </p:nvSpPr>
        <p:spPr>
          <a:xfrm>
            <a:off x="9347200" y="6356352"/>
            <a:ext cx="2844800" cy="365125"/>
          </a:xfrm>
          <a:prstGeom prst="rect">
            <a:avLst/>
          </a:prstGeom>
        </p:spPr>
        <p:txBody>
          <a:bodyPr/>
          <a:lstStyle/>
          <a:p>
            <a:fld id="{6704CA4A-85A0-4DF2-A533-BD7CB5495B21}" type="slidenum">
              <a:rPr lang="en-US" smtClean="0"/>
              <a:t>43</a:t>
            </a:fld>
            <a:endParaRPr lang="en-US"/>
          </a:p>
        </p:txBody>
      </p:sp>
    </p:spTree>
    <p:extLst>
      <p:ext uri="{BB962C8B-B14F-4D97-AF65-F5344CB8AC3E}">
        <p14:creationId xmlns:p14="http://schemas.microsoft.com/office/powerpoint/2010/main" val="2785261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Sử dụng một số lớp có sẵn </a:t>
            </a:r>
            <a:br>
              <a:rPr lang="en-US"/>
            </a:br>
            <a:r>
              <a:rPr lang="en-US"/>
              <a:t>Lớp Math</a:t>
            </a:r>
          </a:p>
        </p:txBody>
      </p:sp>
      <p:sp>
        <p:nvSpPr>
          <p:cNvPr id="3" name="Content Placeholder 2"/>
          <p:cNvSpPr>
            <a:spLocks noGrp="1"/>
          </p:cNvSpPr>
          <p:nvPr>
            <p:ph idx="1"/>
          </p:nvPr>
        </p:nvSpPr>
        <p:spPr/>
        <p:txBody>
          <a:bodyPr>
            <a:normAutofit/>
          </a:bodyPr>
          <a:lstStyle/>
          <a:p>
            <a:r>
              <a:rPr lang="en-US"/>
              <a:t>Lớp Math nằm trong gói </a:t>
            </a:r>
            <a:r>
              <a:rPr lang="en-US">
                <a:solidFill>
                  <a:srgbClr val="FF0000"/>
                </a:solidFill>
              </a:rPr>
              <a:t>java.lang</a:t>
            </a:r>
            <a:r>
              <a:rPr lang="en-US"/>
              <a:t> (gói mặc định)</a:t>
            </a:r>
          </a:p>
          <a:p>
            <a:r>
              <a:rPr lang="en-US"/>
              <a:t>Chứa các phương thức có chức năng tính toán về toán học:</a:t>
            </a:r>
          </a:p>
          <a:p>
            <a:pPr lvl="1"/>
            <a:r>
              <a:rPr lang="en-US"/>
              <a:t>pow: Lũy thừa</a:t>
            </a:r>
          </a:p>
          <a:p>
            <a:pPr lvl="1"/>
            <a:r>
              <a:rPr lang="en-US"/>
              <a:t>sqrt: Căn bậc 2</a:t>
            </a:r>
          </a:p>
          <a:p>
            <a:pPr lvl="1"/>
            <a:r>
              <a:rPr lang="en-US"/>
              <a:t>abs: Trị tuyệt đối</a:t>
            </a:r>
          </a:p>
          <a:p>
            <a:pPr lvl="1"/>
            <a:r>
              <a:rPr lang="en-US"/>
              <a:t>…</a:t>
            </a:r>
          </a:p>
          <a:p>
            <a:r>
              <a:rPr lang="en-US"/>
              <a:t>Các phương thức trong lớp Math là những phương thức tĩnh (static methods). Vì vậy, chỉ cần gọi trực tiếp phương thức thông qua tên lớp mà không cần tạo đối tượng</a:t>
            </a:r>
          </a:p>
          <a:p>
            <a:pPr lvl="1"/>
            <a:r>
              <a:rPr lang="en-US"/>
              <a:t>Ví dụ: </a:t>
            </a:r>
            <a:r>
              <a:rPr lang="en-US">
                <a:latin typeface="Consolas" pitchFamily="49" charset="0"/>
                <a:cs typeface="Consolas" pitchFamily="49" charset="0"/>
              </a:rPr>
              <a:t>double value = Math.sqrt(25.0);</a:t>
            </a:r>
          </a:p>
          <a:p>
            <a:endParaRPr lang="en-US"/>
          </a:p>
        </p:txBody>
      </p:sp>
      <p:sp>
        <p:nvSpPr>
          <p:cNvPr id="4" name="Slide Number Placeholder 3"/>
          <p:cNvSpPr>
            <a:spLocks noGrp="1"/>
          </p:cNvSpPr>
          <p:nvPr>
            <p:ph type="sldNum" sz="quarter" idx="12"/>
          </p:nvPr>
        </p:nvSpPr>
        <p:spPr>
          <a:xfrm>
            <a:off x="9347200" y="6356352"/>
            <a:ext cx="2844800" cy="365125"/>
          </a:xfrm>
          <a:prstGeom prst="rect">
            <a:avLst/>
          </a:prstGeom>
        </p:spPr>
        <p:txBody>
          <a:bodyPr/>
          <a:lstStyle/>
          <a:p>
            <a:fld id="{6704CA4A-85A0-4DF2-A533-BD7CB5495B21}" type="slidenum">
              <a:rPr lang="en-US" smtClean="0"/>
              <a:t>44</a:t>
            </a:fld>
            <a:endParaRPr lang="en-US"/>
          </a:p>
        </p:txBody>
      </p:sp>
    </p:spTree>
    <p:extLst>
      <p:ext uri="{BB962C8B-B14F-4D97-AF65-F5344CB8AC3E}">
        <p14:creationId xmlns:p14="http://schemas.microsoft.com/office/powerpoint/2010/main" val="1940576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Sử dụng một số lớp có sẵn </a:t>
            </a:r>
            <a:br>
              <a:rPr lang="en-US"/>
            </a:br>
            <a:r>
              <a:rPr lang="en-US"/>
              <a:t>Định dạng kết quả xuất ra màn hình</a:t>
            </a:r>
          </a:p>
        </p:txBody>
      </p:sp>
      <p:sp>
        <p:nvSpPr>
          <p:cNvPr id="3" name="Content Placeholder 2"/>
          <p:cNvSpPr>
            <a:spLocks noGrp="1"/>
          </p:cNvSpPr>
          <p:nvPr>
            <p:ph idx="1"/>
          </p:nvPr>
        </p:nvSpPr>
        <p:spPr/>
        <p:txBody>
          <a:bodyPr/>
          <a:lstStyle/>
          <a:p>
            <a:pPr>
              <a:spcBef>
                <a:spcPct val="70000"/>
              </a:spcBef>
            </a:pPr>
            <a:r>
              <a:rPr lang="en-US" dirty="0" err="1"/>
              <a:t>Lớp</a:t>
            </a:r>
            <a:r>
              <a:rPr lang="en-US" dirty="0"/>
              <a:t> </a:t>
            </a:r>
            <a:r>
              <a:rPr lang="en-US" dirty="0" err="1">
                <a:latin typeface="Courier New" pitchFamily="49" charset="0"/>
              </a:rPr>
              <a:t>NumberFormat</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dạng</a:t>
            </a:r>
            <a:r>
              <a:rPr lang="en-US" dirty="0"/>
              <a:t> </a:t>
            </a:r>
            <a:r>
              <a:rPr lang="en-US" dirty="0" err="1"/>
              <a:t>giá</a:t>
            </a:r>
            <a:r>
              <a:rPr lang="en-US" dirty="0"/>
              <a:t> </a:t>
            </a:r>
            <a:r>
              <a:rPr lang="en-US" dirty="0" err="1"/>
              <a:t>trị</a:t>
            </a:r>
            <a:r>
              <a:rPr lang="en-US" dirty="0"/>
              <a:t> </a:t>
            </a:r>
            <a:r>
              <a:rPr lang="en-US" dirty="0" err="1"/>
              <a:t>theo</a:t>
            </a:r>
            <a:r>
              <a:rPr lang="en-US" dirty="0"/>
              <a:t> </a:t>
            </a:r>
            <a:r>
              <a:rPr lang="en-US" dirty="0" err="1"/>
              <a:t>kiểu</a:t>
            </a:r>
            <a:r>
              <a:rPr lang="en-US" dirty="0"/>
              <a:t> </a:t>
            </a:r>
            <a:r>
              <a:rPr lang="en-US" dirty="0" err="1"/>
              <a:t>tiền</a:t>
            </a:r>
            <a:r>
              <a:rPr lang="en-US" dirty="0"/>
              <a:t> </a:t>
            </a:r>
            <a:r>
              <a:rPr lang="en-US" dirty="0" err="1"/>
              <a:t>tệ</a:t>
            </a:r>
            <a:r>
              <a:rPr lang="en-US" dirty="0"/>
              <a:t> </a:t>
            </a:r>
            <a:r>
              <a:rPr lang="en-US" dirty="0" err="1"/>
              <a:t>hoặc</a:t>
            </a:r>
            <a:r>
              <a:rPr lang="en-US" dirty="0"/>
              <a:t> </a:t>
            </a:r>
            <a:r>
              <a:rPr lang="en-US" dirty="0" err="1"/>
              <a:t>phần</a:t>
            </a:r>
            <a:r>
              <a:rPr lang="en-US" dirty="0"/>
              <a:t> </a:t>
            </a:r>
            <a:r>
              <a:rPr lang="en-US" dirty="0" err="1"/>
              <a:t>trăm</a:t>
            </a:r>
            <a:endParaRPr lang="en-US" dirty="0"/>
          </a:p>
          <a:p>
            <a:pPr>
              <a:spcBef>
                <a:spcPct val="70000"/>
              </a:spcBef>
            </a:pPr>
            <a:r>
              <a:rPr lang="en-US" dirty="0" err="1"/>
              <a:t>Lớp</a:t>
            </a:r>
            <a:r>
              <a:rPr lang="en-US" dirty="0"/>
              <a:t> </a:t>
            </a:r>
            <a:r>
              <a:rPr lang="en-US" dirty="0" err="1">
                <a:latin typeface="Courier New" pitchFamily="49" charset="0"/>
              </a:rPr>
              <a:t>DecimalFormat</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dạng</a:t>
            </a:r>
            <a:r>
              <a:rPr lang="en-US" dirty="0"/>
              <a:t> </a:t>
            </a:r>
            <a:r>
              <a:rPr lang="en-US" dirty="0" err="1"/>
              <a:t>giá</a:t>
            </a:r>
            <a:r>
              <a:rPr lang="en-US" dirty="0"/>
              <a:t> </a:t>
            </a:r>
            <a:r>
              <a:rPr lang="en-US" dirty="0" err="1"/>
              <a:t>trị</a:t>
            </a:r>
            <a:r>
              <a:rPr lang="en-US" dirty="0"/>
              <a:t> </a:t>
            </a:r>
            <a:r>
              <a:rPr lang="en-US" dirty="0" err="1"/>
              <a:t>theo</a:t>
            </a:r>
            <a:r>
              <a:rPr lang="en-US" dirty="0"/>
              <a:t> </a:t>
            </a:r>
            <a:r>
              <a:rPr lang="en-US" dirty="0" err="1"/>
              <a:t>mẫu</a:t>
            </a:r>
            <a:r>
              <a:rPr lang="en-US" dirty="0"/>
              <a:t> </a:t>
            </a:r>
            <a:r>
              <a:rPr lang="en-US" dirty="0" err="1"/>
              <a:t>định</a:t>
            </a:r>
            <a:r>
              <a:rPr lang="en-US" dirty="0"/>
              <a:t> </a:t>
            </a:r>
            <a:r>
              <a:rPr lang="en-US" dirty="0" err="1"/>
              <a:t>dạng</a:t>
            </a:r>
            <a:r>
              <a:rPr lang="en-US" dirty="0"/>
              <a:t> </a:t>
            </a:r>
            <a:r>
              <a:rPr lang="en-US" dirty="0" err="1"/>
              <a:t>cho</a:t>
            </a:r>
            <a:r>
              <a:rPr lang="en-US" dirty="0"/>
              <a:t> </a:t>
            </a:r>
            <a:r>
              <a:rPr lang="en-US" dirty="0" err="1"/>
              <a:t>trước</a:t>
            </a:r>
            <a:endParaRPr lang="en-US" dirty="0"/>
          </a:p>
          <a:p>
            <a:pPr>
              <a:spcBef>
                <a:spcPct val="70000"/>
              </a:spcBef>
            </a:pPr>
            <a:r>
              <a:rPr lang="en-US" dirty="0" err="1"/>
              <a:t>Cả</a:t>
            </a:r>
            <a:r>
              <a:rPr lang="en-US" dirty="0"/>
              <a:t> 2 </a:t>
            </a:r>
            <a:r>
              <a:rPr lang="en-US" dirty="0" err="1"/>
              <a:t>nằm</a:t>
            </a:r>
            <a:r>
              <a:rPr lang="en-US" dirty="0"/>
              <a:t> </a:t>
            </a:r>
            <a:r>
              <a:rPr lang="en-US" dirty="0" err="1"/>
              <a:t>trong</a:t>
            </a:r>
            <a:r>
              <a:rPr lang="en-US" dirty="0"/>
              <a:t> </a:t>
            </a:r>
            <a:r>
              <a:rPr lang="en-US" dirty="0" err="1"/>
              <a:t>gói</a:t>
            </a:r>
            <a:r>
              <a:rPr lang="en-US" dirty="0"/>
              <a:t> </a:t>
            </a:r>
            <a:r>
              <a:rPr lang="en-US" dirty="0" err="1">
                <a:solidFill>
                  <a:srgbClr val="FF0000"/>
                </a:solidFill>
              </a:rPr>
              <a:t>java.text</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a:xfrm>
            <a:off x="8737600" y="6356353"/>
            <a:ext cx="2844800" cy="365125"/>
          </a:xfrm>
          <a:prstGeom prst="rect">
            <a:avLst/>
          </a:prstGeom>
        </p:spPr>
        <p:txBody>
          <a:bodyPr/>
          <a:lstStyle/>
          <a:p>
            <a:fld id="{6704CA4A-85A0-4DF2-A533-BD7CB5495B21}" type="slidenum">
              <a:rPr lang="en-US" smtClean="0"/>
              <a:t>45</a:t>
            </a:fld>
            <a:endParaRPr lang="en-US"/>
          </a:p>
        </p:txBody>
      </p:sp>
    </p:spTree>
    <p:extLst>
      <p:ext uri="{BB962C8B-B14F-4D97-AF65-F5344CB8AC3E}">
        <p14:creationId xmlns:p14="http://schemas.microsoft.com/office/powerpoint/2010/main" val="2247080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p>
            <a:r>
              <a:rPr lang="en-US"/>
              <a:t>2.5. Sử dụng một số lớp có sẵn </a:t>
            </a:r>
            <a:br>
              <a:rPr lang="en-US"/>
            </a:br>
            <a:r>
              <a:rPr lang="en-US"/>
              <a:t>Định dạng kết quả xuất ra màn hình</a:t>
            </a:r>
            <a:endParaRPr lang="en-US" b="0"/>
          </a:p>
        </p:txBody>
      </p:sp>
      <p:sp>
        <p:nvSpPr>
          <p:cNvPr id="36869" name="Rectangle 8"/>
          <p:cNvSpPr>
            <a:spLocks noGrp="1" noChangeArrowheads="1"/>
          </p:cNvSpPr>
          <p:nvPr>
            <p:ph type="body" idx="1"/>
          </p:nvPr>
        </p:nvSpPr>
        <p:spPr>
          <a:xfrm>
            <a:off x="863600" y="1600200"/>
            <a:ext cx="10566400" cy="5257800"/>
          </a:xfrm>
          <a:solidFill>
            <a:schemeClr val="bg1"/>
          </a:solidFill>
        </p:spPr>
        <p:txBody>
          <a:bodyPr/>
          <a:lstStyle/>
          <a:p>
            <a:pPr eaLnBrk="1" hangingPunct="1">
              <a:spcBef>
                <a:spcPct val="0"/>
              </a:spcBef>
              <a:buFontTx/>
              <a:buNone/>
            </a:pPr>
            <a:r>
              <a:rPr lang="en-US" sz="1400">
                <a:solidFill>
                  <a:srgbClr val="0000FF"/>
                </a:solidFill>
              </a:rPr>
              <a:t>import</a:t>
            </a:r>
            <a:r>
              <a:rPr lang="en-US" sz="1400"/>
              <a:t> java.text.NumberFormat;</a:t>
            </a:r>
          </a:p>
          <a:p>
            <a:pPr eaLnBrk="1" hangingPunct="1">
              <a:spcBef>
                <a:spcPct val="0"/>
              </a:spcBef>
              <a:buFontTx/>
              <a:buNone/>
            </a:pPr>
            <a:r>
              <a:rPr lang="en-US" sz="1400">
                <a:solidFill>
                  <a:srgbClr val="0000FF"/>
                </a:solidFill>
              </a:rPr>
              <a:t>import</a:t>
            </a:r>
            <a:r>
              <a:rPr lang="en-US" sz="1400"/>
              <a:t> java.util.*;</a:t>
            </a:r>
          </a:p>
          <a:p>
            <a:pPr eaLnBrk="1" hangingPunct="1">
              <a:spcBef>
                <a:spcPct val="0"/>
              </a:spcBef>
              <a:buFontTx/>
              <a:buNone/>
            </a:pPr>
            <a:r>
              <a:rPr lang="en-US" sz="1400">
                <a:solidFill>
                  <a:srgbClr val="0000FF"/>
                </a:solidFill>
              </a:rPr>
              <a:t>public</a:t>
            </a:r>
            <a:r>
              <a:rPr lang="en-US" sz="1400"/>
              <a:t> </a:t>
            </a:r>
            <a:r>
              <a:rPr lang="en-US" sz="1400">
                <a:solidFill>
                  <a:srgbClr val="0000FF"/>
                </a:solidFill>
              </a:rPr>
              <a:t>class</a:t>
            </a:r>
            <a:r>
              <a:rPr lang="en-US" sz="1400"/>
              <a:t> Price {</a:t>
            </a:r>
          </a:p>
          <a:p>
            <a:pPr eaLnBrk="1" hangingPunct="1">
              <a:spcBef>
                <a:spcPct val="0"/>
              </a:spcBef>
              <a:buFontTx/>
              <a:buNone/>
            </a:pPr>
            <a:r>
              <a:rPr lang="en-US" sz="1400"/>
              <a:t>	</a:t>
            </a:r>
            <a:r>
              <a:rPr lang="en-US" sz="1400">
                <a:solidFill>
                  <a:srgbClr val="0000FF"/>
                </a:solidFill>
              </a:rPr>
              <a:t>public</a:t>
            </a:r>
            <a:r>
              <a:rPr lang="en-US" sz="1400"/>
              <a:t> </a:t>
            </a:r>
            <a:r>
              <a:rPr lang="en-US" sz="1400">
                <a:solidFill>
                  <a:srgbClr val="0000FF"/>
                </a:solidFill>
              </a:rPr>
              <a:t>static</a:t>
            </a:r>
            <a:r>
              <a:rPr lang="en-US" sz="1400"/>
              <a:t> </a:t>
            </a:r>
            <a:r>
              <a:rPr lang="en-US" sz="1400">
                <a:solidFill>
                  <a:srgbClr val="0000FF"/>
                </a:solidFill>
              </a:rPr>
              <a:t>void</a:t>
            </a:r>
            <a:r>
              <a:rPr lang="en-US" sz="1400"/>
              <a:t> main (</a:t>
            </a:r>
            <a:r>
              <a:rPr lang="en-US" sz="1400">
                <a:solidFill>
                  <a:srgbClr val="0000FF"/>
                </a:solidFill>
              </a:rPr>
              <a:t>String[]</a:t>
            </a:r>
            <a:r>
              <a:rPr lang="en-US" sz="1400"/>
              <a:t> args)  {</a:t>
            </a:r>
          </a:p>
          <a:p>
            <a:pPr eaLnBrk="1" hangingPunct="1">
              <a:spcBef>
                <a:spcPct val="0"/>
              </a:spcBef>
              <a:buFontTx/>
              <a:buNone/>
            </a:pPr>
            <a:r>
              <a:rPr lang="en-US" sz="1400"/>
              <a:t>	       </a:t>
            </a:r>
            <a:r>
              <a:rPr lang="en-US" sz="1400">
                <a:solidFill>
                  <a:srgbClr val="0000FF"/>
                </a:solidFill>
              </a:rPr>
              <a:t>final</a:t>
            </a:r>
            <a:r>
              <a:rPr lang="en-US" sz="1400"/>
              <a:t> </a:t>
            </a:r>
            <a:r>
              <a:rPr lang="en-US" sz="1400">
                <a:solidFill>
                  <a:srgbClr val="0000FF"/>
                </a:solidFill>
              </a:rPr>
              <a:t>double</a:t>
            </a:r>
            <a:r>
              <a:rPr lang="en-US" sz="1400"/>
              <a:t> TAX_RATE = 0.06; 	</a:t>
            </a:r>
            <a:r>
              <a:rPr lang="en-US" sz="1400">
                <a:solidFill>
                  <a:srgbClr val="008000"/>
                </a:solidFill>
              </a:rPr>
              <a:t>// 6% sales tax</a:t>
            </a:r>
          </a:p>
          <a:p>
            <a:pPr eaLnBrk="1" hangingPunct="1">
              <a:spcBef>
                <a:spcPct val="0"/>
              </a:spcBef>
              <a:buFontTx/>
              <a:buNone/>
            </a:pPr>
            <a:r>
              <a:rPr lang="en-US" sz="1400"/>
              <a:t>	       </a:t>
            </a:r>
            <a:r>
              <a:rPr lang="en-US" sz="1400">
                <a:solidFill>
                  <a:srgbClr val="0000FF"/>
                </a:solidFill>
              </a:rPr>
              <a:t>int</a:t>
            </a:r>
            <a:r>
              <a:rPr lang="en-US" sz="1400"/>
              <a:t> quantity;</a:t>
            </a:r>
          </a:p>
          <a:p>
            <a:pPr eaLnBrk="1" hangingPunct="1">
              <a:spcBef>
                <a:spcPct val="0"/>
              </a:spcBef>
              <a:buFontTx/>
              <a:buNone/>
            </a:pPr>
            <a:r>
              <a:rPr lang="en-US" sz="1400"/>
              <a:t>	       </a:t>
            </a:r>
            <a:r>
              <a:rPr lang="en-US" sz="1400">
                <a:solidFill>
                  <a:srgbClr val="0000FF"/>
                </a:solidFill>
              </a:rPr>
              <a:t>double</a:t>
            </a:r>
            <a:r>
              <a:rPr lang="en-US" sz="1400"/>
              <a:t> subtotal, tax, totalCost, unitPrice;</a:t>
            </a:r>
          </a:p>
          <a:p>
            <a:pPr eaLnBrk="1" hangingPunct="1">
              <a:spcBef>
                <a:spcPct val="0"/>
              </a:spcBef>
              <a:buFontTx/>
              <a:buNone/>
            </a:pPr>
            <a:r>
              <a:rPr lang="en-US" sz="1400"/>
              <a:t>	       </a:t>
            </a:r>
            <a:r>
              <a:rPr lang="en-US" sz="1400">
                <a:solidFill>
                  <a:srgbClr val="0000FF"/>
                </a:solidFill>
              </a:rPr>
              <a:t>Scanner</a:t>
            </a:r>
            <a:r>
              <a:rPr lang="en-US" sz="1400"/>
              <a:t> scan = </a:t>
            </a:r>
            <a:r>
              <a:rPr lang="en-US" sz="1400">
                <a:solidFill>
                  <a:srgbClr val="0000FF"/>
                </a:solidFill>
              </a:rPr>
              <a:t>new</a:t>
            </a:r>
            <a:r>
              <a:rPr lang="en-US" sz="1400"/>
              <a:t> </a:t>
            </a:r>
            <a:r>
              <a:rPr lang="en-US" sz="1400">
                <a:solidFill>
                  <a:srgbClr val="0000FF"/>
                </a:solidFill>
              </a:rPr>
              <a:t>Scanner</a:t>
            </a:r>
            <a:r>
              <a:rPr lang="en-US" sz="1400"/>
              <a:t>(System.in);		</a:t>
            </a:r>
          </a:p>
          <a:p>
            <a:pPr eaLnBrk="1" hangingPunct="1">
              <a:spcBef>
                <a:spcPct val="0"/>
              </a:spcBef>
              <a:buFontTx/>
              <a:buNone/>
            </a:pPr>
            <a:r>
              <a:rPr lang="en-US" sz="1400"/>
              <a:t>	       System.out.print ("So luong: ");</a:t>
            </a:r>
          </a:p>
          <a:p>
            <a:pPr eaLnBrk="1" hangingPunct="1">
              <a:spcBef>
                <a:spcPct val="0"/>
              </a:spcBef>
              <a:buFontTx/>
              <a:buNone/>
            </a:pPr>
            <a:r>
              <a:rPr lang="en-US" sz="1400"/>
              <a:t>	       quantity = scan.nextInt();</a:t>
            </a:r>
          </a:p>
          <a:p>
            <a:pPr eaLnBrk="1" hangingPunct="1">
              <a:spcBef>
                <a:spcPct val="0"/>
              </a:spcBef>
              <a:buFontTx/>
              <a:buNone/>
            </a:pPr>
            <a:r>
              <a:rPr lang="en-US" sz="1400"/>
              <a:t>	       System.out.print ("Don gia: ");</a:t>
            </a:r>
          </a:p>
          <a:p>
            <a:pPr eaLnBrk="1" hangingPunct="1">
              <a:spcBef>
                <a:spcPct val="0"/>
              </a:spcBef>
              <a:buFontTx/>
              <a:buNone/>
            </a:pPr>
            <a:r>
              <a:rPr lang="en-US" sz="1400"/>
              <a:t>	       unitPrice = scan.nextDouble();</a:t>
            </a:r>
          </a:p>
          <a:p>
            <a:pPr eaLnBrk="1" hangingPunct="1">
              <a:spcBef>
                <a:spcPct val="0"/>
              </a:spcBef>
              <a:buFontTx/>
              <a:buNone/>
            </a:pPr>
            <a:endParaRPr lang="en-US" sz="1400"/>
          </a:p>
          <a:p>
            <a:pPr eaLnBrk="1" hangingPunct="1">
              <a:spcBef>
                <a:spcPct val="0"/>
              </a:spcBef>
              <a:buFontTx/>
              <a:buNone/>
            </a:pPr>
            <a:r>
              <a:rPr lang="en-US" sz="1400"/>
              <a:t>	       subtotal = quantity * unitPrice;</a:t>
            </a:r>
          </a:p>
          <a:p>
            <a:pPr eaLnBrk="1" hangingPunct="1">
              <a:spcBef>
                <a:spcPct val="0"/>
              </a:spcBef>
              <a:buFontTx/>
              <a:buNone/>
            </a:pPr>
            <a:r>
              <a:rPr lang="en-US" sz="1400"/>
              <a:t>	       tax = subtotal * TAX_RATE;</a:t>
            </a:r>
          </a:p>
          <a:p>
            <a:pPr eaLnBrk="1" hangingPunct="1">
              <a:spcBef>
                <a:spcPct val="0"/>
              </a:spcBef>
              <a:buFontTx/>
              <a:buNone/>
            </a:pPr>
            <a:r>
              <a:rPr lang="en-US" sz="1400"/>
              <a:t>	       totalCost = subtotal + tax;		</a:t>
            </a:r>
          </a:p>
          <a:p>
            <a:pPr eaLnBrk="1" hangingPunct="1">
              <a:spcBef>
                <a:spcPct val="0"/>
              </a:spcBef>
              <a:buFontTx/>
              <a:buNone/>
            </a:pPr>
            <a:r>
              <a:rPr lang="en-US" sz="1400"/>
              <a:t>	       </a:t>
            </a:r>
            <a:r>
              <a:rPr lang="en-US" sz="1400">
                <a:solidFill>
                  <a:srgbClr val="008000"/>
                </a:solidFill>
              </a:rPr>
              <a:t>// Print output with appropriate formatting</a:t>
            </a:r>
          </a:p>
          <a:p>
            <a:pPr eaLnBrk="1" hangingPunct="1">
              <a:spcBef>
                <a:spcPct val="0"/>
              </a:spcBef>
              <a:buFontTx/>
              <a:buNone/>
            </a:pPr>
            <a:r>
              <a:rPr lang="en-US" sz="1400"/>
              <a:t>	      </a:t>
            </a:r>
            <a:r>
              <a:rPr lang="en-US" sz="1400" b="1">
                <a:solidFill>
                  <a:srgbClr val="FF0000"/>
                </a:solidFill>
              </a:rPr>
              <a:t>NumberFormat money = NumberFormat.getCurrencyInstance();</a:t>
            </a:r>
          </a:p>
          <a:p>
            <a:pPr eaLnBrk="1" hangingPunct="1">
              <a:spcBef>
                <a:spcPct val="0"/>
              </a:spcBef>
              <a:buFontTx/>
              <a:buNone/>
            </a:pPr>
            <a:r>
              <a:rPr lang="en-US" sz="1400" b="1">
                <a:solidFill>
                  <a:srgbClr val="FF0000"/>
                </a:solidFill>
              </a:rPr>
              <a:t>	      NumberFormat percent = NumberFormat.getPercentInstance();</a:t>
            </a:r>
          </a:p>
          <a:p>
            <a:pPr eaLnBrk="1" hangingPunct="1">
              <a:spcBef>
                <a:spcPct val="0"/>
              </a:spcBef>
              <a:buFontTx/>
              <a:buNone/>
            </a:pPr>
            <a:r>
              <a:rPr lang="en-US" sz="1400"/>
              <a:t>	      System.out.println ("Thanh tien: " + </a:t>
            </a:r>
            <a:r>
              <a:rPr lang="en-US" sz="1400">
                <a:solidFill>
                  <a:srgbClr val="FF0000"/>
                </a:solidFill>
              </a:rPr>
              <a:t>money.</a:t>
            </a:r>
            <a:r>
              <a:rPr lang="en-US" sz="1400" b="1">
                <a:solidFill>
                  <a:srgbClr val="FF0000"/>
                </a:solidFill>
              </a:rPr>
              <a:t>format</a:t>
            </a:r>
            <a:r>
              <a:rPr lang="en-US" sz="1400"/>
              <a:t>(subtotal));</a:t>
            </a:r>
          </a:p>
          <a:p>
            <a:pPr eaLnBrk="1" hangingPunct="1">
              <a:spcBef>
                <a:spcPct val="0"/>
              </a:spcBef>
              <a:buFontTx/>
              <a:buNone/>
            </a:pPr>
            <a:r>
              <a:rPr lang="en-US" sz="1400"/>
              <a:t>	      System.out.println ("Thue: " + </a:t>
            </a:r>
            <a:r>
              <a:rPr lang="en-US" sz="1400">
                <a:solidFill>
                  <a:srgbClr val="FF0000"/>
                </a:solidFill>
              </a:rPr>
              <a:t>money.</a:t>
            </a:r>
            <a:r>
              <a:rPr lang="en-US" sz="1400" b="1">
                <a:solidFill>
                  <a:srgbClr val="FF0000"/>
                </a:solidFill>
              </a:rPr>
              <a:t>format</a:t>
            </a:r>
            <a:r>
              <a:rPr lang="en-US" sz="1400"/>
              <a:t>(tax) + " at " + </a:t>
            </a:r>
            <a:r>
              <a:rPr lang="en-US" sz="1400">
                <a:solidFill>
                  <a:srgbClr val="FF0000"/>
                </a:solidFill>
              </a:rPr>
              <a:t>percent.</a:t>
            </a:r>
            <a:r>
              <a:rPr lang="en-US" sz="1400" b="1">
                <a:solidFill>
                  <a:srgbClr val="FF0000"/>
                </a:solidFill>
              </a:rPr>
              <a:t>format</a:t>
            </a:r>
            <a:r>
              <a:rPr lang="en-US" sz="1400"/>
              <a:t>(TAX_RATE));</a:t>
            </a:r>
          </a:p>
          <a:p>
            <a:pPr eaLnBrk="1" hangingPunct="1">
              <a:spcBef>
                <a:spcPct val="0"/>
              </a:spcBef>
              <a:buFontTx/>
              <a:buNone/>
            </a:pPr>
            <a:r>
              <a:rPr lang="en-US" sz="1400"/>
              <a:t>	      System.out.println ("Tong tien: " + </a:t>
            </a:r>
            <a:r>
              <a:rPr lang="en-US" sz="1400">
                <a:solidFill>
                  <a:srgbClr val="FF0000"/>
                </a:solidFill>
              </a:rPr>
              <a:t>money.</a:t>
            </a:r>
            <a:r>
              <a:rPr lang="en-US" sz="1400" b="1">
                <a:solidFill>
                  <a:srgbClr val="FF0000"/>
                </a:solidFill>
              </a:rPr>
              <a:t>format</a:t>
            </a:r>
            <a:r>
              <a:rPr lang="en-US" sz="1400"/>
              <a:t>(totalCost));</a:t>
            </a:r>
          </a:p>
          <a:p>
            <a:pPr eaLnBrk="1" hangingPunct="1">
              <a:spcBef>
                <a:spcPct val="0"/>
              </a:spcBef>
              <a:buFontTx/>
              <a:buNone/>
            </a:pPr>
            <a:r>
              <a:rPr lang="en-US" sz="1400"/>
              <a:t>	}</a:t>
            </a:r>
          </a:p>
          <a:p>
            <a:pPr eaLnBrk="1" hangingPunct="1">
              <a:spcBef>
                <a:spcPct val="0"/>
              </a:spcBef>
              <a:buFontTx/>
              <a:buNone/>
            </a:pPr>
            <a:r>
              <a:rPr lang="en-US" sz="1400"/>
              <a:t>}</a:t>
            </a:r>
          </a:p>
        </p:txBody>
      </p:sp>
      <p:sp>
        <p:nvSpPr>
          <p:cNvPr id="104457" name="Rectangle 9"/>
          <p:cNvSpPr>
            <a:spLocks noChangeArrowheads="1"/>
          </p:cNvSpPr>
          <p:nvPr/>
        </p:nvSpPr>
        <p:spPr bwMode="auto">
          <a:xfrm>
            <a:off x="7213600" y="2590800"/>
            <a:ext cx="3962400" cy="1676400"/>
          </a:xfrm>
          <a:prstGeom prst="rect">
            <a:avLst/>
          </a:prstGeom>
          <a:solidFill>
            <a:schemeClr val="accent1"/>
          </a:solidFill>
          <a:ln w="9525">
            <a:solidFill>
              <a:schemeClr val="tx1"/>
            </a:solidFill>
            <a:miter lim="800000"/>
            <a:headEnd/>
            <a:tailEnd/>
          </a:ln>
        </p:spPr>
        <p:txBody>
          <a:bodyPr wrap="none" lIns="182880" anchor="ctr"/>
          <a:lstStyle/>
          <a:p>
            <a:pPr eaLnBrk="0" hangingPunct="0">
              <a:spcBef>
                <a:spcPct val="35000"/>
              </a:spcBef>
            </a:pPr>
            <a:r>
              <a:rPr lang="en-US" sz="1600" b="1">
                <a:latin typeface="Arial" pitchFamily="34" charset="0"/>
              </a:rPr>
              <a:t>So luong: 5</a:t>
            </a:r>
          </a:p>
          <a:p>
            <a:pPr eaLnBrk="0" hangingPunct="0">
              <a:spcBef>
                <a:spcPct val="35000"/>
              </a:spcBef>
            </a:pPr>
            <a:r>
              <a:rPr lang="en-US" sz="1600" b="1">
                <a:latin typeface="Arial" pitchFamily="34" charset="0"/>
              </a:rPr>
              <a:t>Don gia: 3.87</a:t>
            </a:r>
          </a:p>
          <a:p>
            <a:pPr eaLnBrk="0" hangingPunct="0">
              <a:spcBef>
                <a:spcPct val="35000"/>
              </a:spcBef>
            </a:pPr>
            <a:r>
              <a:rPr lang="en-US" sz="1600" b="1">
                <a:latin typeface="Arial" pitchFamily="34" charset="0"/>
              </a:rPr>
              <a:t>Thanh tien: $19.35</a:t>
            </a:r>
          </a:p>
          <a:p>
            <a:pPr eaLnBrk="0" hangingPunct="0">
              <a:spcBef>
                <a:spcPct val="35000"/>
              </a:spcBef>
            </a:pPr>
            <a:r>
              <a:rPr lang="en-US" sz="1600" b="1">
                <a:latin typeface="Arial" pitchFamily="34" charset="0"/>
              </a:rPr>
              <a:t>Thue: $1.16 at 6%</a:t>
            </a:r>
          </a:p>
          <a:p>
            <a:pPr eaLnBrk="0" hangingPunct="0">
              <a:spcBef>
                <a:spcPct val="35000"/>
              </a:spcBef>
            </a:pPr>
            <a:r>
              <a:rPr lang="en-US" sz="1600" b="1">
                <a:latin typeface="Arial" pitchFamily="34" charset="0"/>
              </a:rPr>
              <a:t>Tong tien: $20.51</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46</a:t>
            </a:fld>
            <a:endParaRPr lang="en-US">
              <a:solidFill>
                <a:prstClr val="black">
                  <a:lumMod val="65000"/>
                  <a:lumOff val="35000"/>
                </a:prstClr>
              </a:solidFill>
            </a:endParaRPr>
          </a:p>
        </p:txBody>
      </p:sp>
    </p:spTree>
    <p:extLst>
      <p:ext uri="{BB962C8B-B14F-4D97-AF65-F5344CB8AC3E}">
        <p14:creationId xmlns:p14="http://schemas.microsoft.com/office/powerpoint/2010/main" val="52402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7">
                                            <p:txEl>
                                              <p:pRg st="2" end="2"/>
                                            </p:txEl>
                                          </p:spTgt>
                                        </p:tgtEl>
                                        <p:attrNameLst>
                                          <p:attrName>style.visibility</p:attrName>
                                        </p:attrNameLst>
                                      </p:cBhvr>
                                      <p:to>
                                        <p:strVal val="visible"/>
                                      </p:to>
                                    </p:set>
                                    <p:animEffect transition="in" filter="blinds(horizontal)">
                                      <p:cBhvr>
                                        <p:cTn id="7" dur="500"/>
                                        <p:tgtEl>
                                          <p:spTgt spid="10445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17" end="17"/>
                                            </p:txEl>
                                          </p:spTgt>
                                        </p:tgtEl>
                                        <p:attrNameLst>
                                          <p:attrName>style.visibility</p:attrName>
                                        </p:attrNameLst>
                                      </p:cBhvr>
                                      <p:to>
                                        <p:strVal val="visible"/>
                                      </p:to>
                                    </p:set>
                                    <p:animEffect transition="in" filter="blinds(horizontal)">
                                      <p:cBhvr>
                                        <p:cTn id="12" dur="500"/>
                                        <p:tgtEl>
                                          <p:spTgt spid="36869">
                                            <p:txEl>
                                              <p:pRg st="17" end="1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869">
                                            <p:txEl>
                                              <p:pRg st="19" end="19"/>
                                            </p:txEl>
                                          </p:spTgt>
                                        </p:tgtEl>
                                        <p:attrNameLst>
                                          <p:attrName>style.visibility</p:attrName>
                                        </p:attrNameLst>
                                      </p:cBhvr>
                                      <p:to>
                                        <p:strVal val="visible"/>
                                      </p:to>
                                    </p:set>
                                    <p:animEffect transition="in" filter="blinds(horizontal)">
                                      <p:cBhvr>
                                        <p:cTn id="15" dur="500"/>
                                        <p:tgtEl>
                                          <p:spTgt spid="36869">
                                            <p:txEl>
                                              <p:pRg st="19" end="1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4457">
                                            <p:txEl>
                                              <p:pRg st="3" end="3"/>
                                            </p:txEl>
                                          </p:spTgt>
                                        </p:tgtEl>
                                        <p:attrNameLst>
                                          <p:attrName>style.visibility</p:attrName>
                                        </p:attrNameLst>
                                      </p:cBhvr>
                                      <p:to>
                                        <p:strVal val="visible"/>
                                      </p:to>
                                    </p:set>
                                    <p:animEffect transition="in" filter="blinds(horizontal)">
                                      <p:cBhvr>
                                        <p:cTn id="20" dur="500"/>
                                        <p:tgtEl>
                                          <p:spTgt spid="10445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6869">
                                            <p:txEl>
                                              <p:pRg st="18" end="18"/>
                                            </p:txEl>
                                          </p:spTgt>
                                        </p:tgtEl>
                                        <p:attrNameLst>
                                          <p:attrName>style.visibility</p:attrName>
                                        </p:attrNameLst>
                                      </p:cBhvr>
                                      <p:to>
                                        <p:strVal val="visible"/>
                                      </p:to>
                                    </p:set>
                                    <p:animEffect transition="in" filter="blinds(horizontal)">
                                      <p:cBhvr>
                                        <p:cTn id="25" dur="500"/>
                                        <p:tgtEl>
                                          <p:spTgt spid="36869">
                                            <p:txEl>
                                              <p:pRg st="18" end="1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6869">
                                            <p:txEl>
                                              <p:pRg st="20" end="20"/>
                                            </p:txEl>
                                          </p:spTgt>
                                        </p:tgtEl>
                                        <p:attrNameLst>
                                          <p:attrName>style.visibility</p:attrName>
                                        </p:attrNameLst>
                                      </p:cBhvr>
                                      <p:to>
                                        <p:strVal val="visible"/>
                                      </p:to>
                                    </p:set>
                                    <p:animEffect transition="in" filter="blinds(horizontal)">
                                      <p:cBhvr>
                                        <p:cTn id="30" dur="500"/>
                                        <p:tgtEl>
                                          <p:spTgt spid="36869">
                                            <p:txEl>
                                              <p:pRg st="20" end="2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4457">
                                            <p:txEl>
                                              <p:pRg st="4" end="4"/>
                                            </p:txEl>
                                          </p:spTgt>
                                        </p:tgtEl>
                                        <p:attrNameLst>
                                          <p:attrName>style.visibility</p:attrName>
                                        </p:attrNameLst>
                                      </p:cBhvr>
                                      <p:to>
                                        <p:strVal val="visible"/>
                                      </p:to>
                                    </p:set>
                                    <p:animEffect transition="in" filter="blinds(horizontal)">
                                      <p:cBhvr>
                                        <p:cTn id="35" dur="500"/>
                                        <p:tgtEl>
                                          <p:spTgt spid="104457">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6869">
                                            <p:txEl>
                                              <p:pRg st="21" end="21"/>
                                            </p:txEl>
                                          </p:spTgt>
                                        </p:tgtEl>
                                        <p:attrNameLst>
                                          <p:attrName>style.visibility</p:attrName>
                                        </p:attrNameLst>
                                      </p:cBhvr>
                                      <p:to>
                                        <p:strVal val="visible"/>
                                      </p:to>
                                    </p:set>
                                    <p:animEffect transition="in" filter="blinds(horizontal)">
                                      <p:cBhvr>
                                        <p:cTn id="40" dur="500"/>
                                        <p:tgtEl>
                                          <p:spTgt spid="3686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2.5. Sử dụng một số lớp có sẵn </a:t>
            </a:r>
            <a:br>
              <a:rPr lang="en-US"/>
            </a:br>
            <a:r>
              <a:rPr lang="en-US"/>
              <a:t>Định dạng kết quả xuất ra màn hình</a:t>
            </a:r>
          </a:p>
        </p:txBody>
      </p:sp>
      <p:sp>
        <p:nvSpPr>
          <p:cNvPr id="13" name="Rectangle 3"/>
          <p:cNvSpPr txBox="1">
            <a:spLocks noChangeArrowheads="1"/>
          </p:cNvSpPr>
          <p:nvPr/>
        </p:nvSpPr>
        <p:spPr>
          <a:xfrm>
            <a:off x="762000" y="1798544"/>
            <a:ext cx="10972800" cy="4625788"/>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buFontTx/>
              <a:buNone/>
            </a:pPr>
            <a:r>
              <a:rPr lang="en-US" sz="1600">
                <a:solidFill>
                  <a:srgbClr val="0000FF"/>
                </a:solidFill>
              </a:rPr>
              <a:t>import</a:t>
            </a:r>
            <a:r>
              <a:rPr lang="en-US" sz="1600"/>
              <a:t> java.text.DecimalFormat;</a:t>
            </a:r>
          </a:p>
          <a:p>
            <a:pPr>
              <a:lnSpc>
                <a:spcPct val="90000"/>
              </a:lnSpc>
              <a:buFontTx/>
              <a:buNone/>
            </a:pPr>
            <a:r>
              <a:rPr lang="en-US" sz="1600">
                <a:solidFill>
                  <a:srgbClr val="0000FF"/>
                </a:solidFill>
              </a:rPr>
              <a:t>import</a:t>
            </a:r>
            <a:r>
              <a:rPr lang="en-US" sz="1600"/>
              <a:t> java.util.*;</a:t>
            </a:r>
          </a:p>
          <a:p>
            <a:pPr>
              <a:lnSpc>
                <a:spcPct val="90000"/>
              </a:lnSpc>
              <a:buFontTx/>
              <a:buNone/>
            </a:pPr>
            <a:r>
              <a:rPr lang="en-US" sz="1600">
                <a:solidFill>
                  <a:srgbClr val="0000FF"/>
                </a:solidFill>
              </a:rPr>
              <a:t>public</a:t>
            </a:r>
            <a:r>
              <a:rPr lang="en-US" sz="1600"/>
              <a:t> </a:t>
            </a:r>
            <a:r>
              <a:rPr lang="en-US" sz="1600">
                <a:solidFill>
                  <a:srgbClr val="0000FF"/>
                </a:solidFill>
              </a:rPr>
              <a:t>class</a:t>
            </a:r>
            <a:r>
              <a:rPr lang="en-US" sz="1600"/>
              <a:t> CircleStats {</a:t>
            </a:r>
          </a:p>
          <a:p>
            <a:pPr>
              <a:lnSpc>
                <a:spcPct val="90000"/>
              </a:lnSpc>
              <a:buFontTx/>
              <a:buNone/>
            </a:pPr>
            <a:r>
              <a:rPr lang="en-US" sz="1600"/>
              <a:t>	</a:t>
            </a:r>
            <a:r>
              <a:rPr lang="en-US" sz="1600">
                <a:solidFill>
                  <a:srgbClr val="0000FF"/>
                </a:solidFill>
              </a:rPr>
              <a:t>public</a:t>
            </a:r>
            <a:r>
              <a:rPr lang="en-US" sz="1600"/>
              <a:t> </a:t>
            </a:r>
            <a:r>
              <a:rPr lang="en-US" sz="1600">
                <a:solidFill>
                  <a:srgbClr val="0000FF"/>
                </a:solidFill>
              </a:rPr>
              <a:t>static</a:t>
            </a:r>
            <a:r>
              <a:rPr lang="en-US" sz="1600"/>
              <a:t> </a:t>
            </a:r>
            <a:r>
              <a:rPr lang="en-US" sz="1600">
                <a:solidFill>
                  <a:srgbClr val="0000FF"/>
                </a:solidFill>
              </a:rPr>
              <a:t>void</a:t>
            </a:r>
            <a:r>
              <a:rPr lang="en-US" sz="1600"/>
              <a:t> main (</a:t>
            </a:r>
            <a:r>
              <a:rPr lang="en-US" sz="1600">
                <a:solidFill>
                  <a:srgbClr val="0000FF"/>
                </a:solidFill>
              </a:rPr>
              <a:t>String[]</a:t>
            </a:r>
            <a:r>
              <a:rPr lang="en-US" sz="1600"/>
              <a:t> args)  {</a:t>
            </a:r>
          </a:p>
          <a:p>
            <a:pPr>
              <a:lnSpc>
                <a:spcPct val="90000"/>
              </a:lnSpc>
              <a:buFontTx/>
              <a:buNone/>
            </a:pPr>
            <a:r>
              <a:rPr lang="en-US" sz="1600"/>
              <a:t>		</a:t>
            </a:r>
            <a:r>
              <a:rPr lang="en-US" sz="1600">
                <a:solidFill>
                  <a:srgbClr val="0000FF"/>
                </a:solidFill>
              </a:rPr>
              <a:t>int</a:t>
            </a:r>
            <a:r>
              <a:rPr lang="en-US" sz="1600"/>
              <a:t> radius;</a:t>
            </a:r>
          </a:p>
          <a:p>
            <a:pPr>
              <a:lnSpc>
                <a:spcPct val="90000"/>
              </a:lnSpc>
              <a:buFontTx/>
              <a:buNone/>
            </a:pPr>
            <a:r>
              <a:rPr lang="en-US" sz="1600"/>
              <a:t>		</a:t>
            </a:r>
            <a:r>
              <a:rPr lang="en-US" sz="1600">
                <a:solidFill>
                  <a:srgbClr val="0000FF"/>
                </a:solidFill>
              </a:rPr>
              <a:t>double</a:t>
            </a:r>
            <a:r>
              <a:rPr lang="en-US" sz="1600"/>
              <a:t> area, circumference;</a:t>
            </a:r>
          </a:p>
          <a:p>
            <a:pPr>
              <a:lnSpc>
                <a:spcPct val="90000"/>
              </a:lnSpc>
              <a:buFontTx/>
              <a:buNone/>
            </a:pPr>
            <a:r>
              <a:rPr lang="en-US" sz="1600"/>
              <a:t>		</a:t>
            </a:r>
            <a:r>
              <a:rPr lang="en-US" sz="1600">
                <a:solidFill>
                  <a:srgbClr val="0000FF"/>
                </a:solidFill>
              </a:rPr>
              <a:t>Scanner</a:t>
            </a:r>
            <a:r>
              <a:rPr lang="en-US" sz="1600"/>
              <a:t> scan = </a:t>
            </a:r>
            <a:r>
              <a:rPr lang="en-US" sz="1600">
                <a:solidFill>
                  <a:srgbClr val="0000FF"/>
                </a:solidFill>
              </a:rPr>
              <a:t>new</a:t>
            </a:r>
            <a:r>
              <a:rPr lang="en-US" sz="1600"/>
              <a:t> </a:t>
            </a:r>
            <a:r>
              <a:rPr lang="en-US" sz="1600">
                <a:solidFill>
                  <a:srgbClr val="0000FF"/>
                </a:solidFill>
              </a:rPr>
              <a:t>Scanner</a:t>
            </a:r>
            <a:r>
              <a:rPr lang="en-US" sz="1600"/>
              <a:t>(System.in);</a:t>
            </a:r>
          </a:p>
          <a:p>
            <a:pPr>
              <a:lnSpc>
                <a:spcPct val="90000"/>
              </a:lnSpc>
              <a:buFontTx/>
              <a:buNone/>
            </a:pPr>
            <a:r>
              <a:rPr lang="en-US" sz="1600"/>
              <a:t>		System.out.print ("Enter the circle's radius: ");</a:t>
            </a:r>
          </a:p>
          <a:p>
            <a:pPr>
              <a:lnSpc>
                <a:spcPct val="90000"/>
              </a:lnSpc>
              <a:buFontTx/>
              <a:buNone/>
            </a:pPr>
            <a:r>
              <a:rPr lang="en-US" sz="1600"/>
              <a:t>		radius = scan.nextInt();</a:t>
            </a:r>
          </a:p>
          <a:p>
            <a:pPr>
              <a:lnSpc>
                <a:spcPct val="90000"/>
              </a:lnSpc>
              <a:buFontTx/>
              <a:buNone/>
            </a:pPr>
            <a:endParaRPr lang="en-US" sz="1600"/>
          </a:p>
          <a:p>
            <a:pPr>
              <a:lnSpc>
                <a:spcPct val="90000"/>
              </a:lnSpc>
              <a:buFontTx/>
              <a:buNone/>
            </a:pPr>
            <a:r>
              <a:rPr lang="en-US" sz="1600"/>
              <a:t>		area = </a:t>
            </a:r>
            <a:r>
              <a:rPr lang="en-US" sz="1600">
                <a:solidFill>
                  <a:srgbClr val="0000FF"/>
                </a:solidFill>
              </a:rPr>
              <a:t>Math</a:t>
            </a:r>
            <a:r>
              <a:rPr lang="en-US" sz="1600"/>
              <a:t>.PI * </a:t>
            </a:r>
            <a:r>
              <a:rPr lang="en-US" sz="1600">
                <a:solidFill>
                  <a:srgbClr val="0000FF"/>
                </a:solidFill>
              </a:rPr>
              <a:t>Math</a:t>
            </a:r>
            <a:r>
              <a:rPr lang="en-US" sz="1600"/>
              <a:t>.pow(radius, 2);</a:t>
            </a:r>
          </a:p>
          <a:p>
            <a:pPr>
              <a:lnSpc>
                <a:spcPct val="90000"/>
              </a:lnSpc>
              <a:buFontTx/>
              <a:buNone/>
            </a:pPr>
            <a:r>
              <a:rPr lang="en-US" sz="1600"/>
              <a:t>		circumference = 2 * </a:t>
            </a:r>
            <a:r>
              <a:rPr lang="en-US" sz="1600">
                <a:solidFill>
                  <a:srgbClr val="0000FF"/>
                </a:solidFill>
              </a:rPr>
              <a:t>Math</a:t>
            </a:r>
            <a:r>
              <a:rPr lang="en-US" sz="1600"/>
              <a:t>.PI * radius;</a:t>
            </a:r>
          </a:p>
          <a:p>
            <a:pPr>
              <a:lnSpc>
                <a:spcPct val="90000"/>
              </a:lnSpc>
              <a:buFontTx/>
              <a:buNone/>
            </a:pPr>
            <a:r>
              <a:rPr lang="en-US" sz="1600"/>
              <a:t>		</a:t>
            </a:r>
          </a:p>
          <a:p>
            <a:pPr>
              <a:lnSpc>
                <a:spcPct val="90000"/>
              </a:lnSpc>
              <a:buFontTx/>
              <a:buNone/>
            </a:pPr>
            <a:r>
              <a:rPr lang="en-US" sz="1600"/>
              <a:t>		</a:t>
            </a:r>
            <a:r>
              <a:rPr lang="en-US" sz="1600">
                <a:solidFill>
                  <a:srgbClr val="008000"/>
                </a:solidFill>
              </a:rPr>
              <a:t>// Round the output to three decimal places</a:t>
            </a:r>
          </a:p>
          <a:p>
            <a:pPr>
              <a:lnSpc>
                <a:spcPct val="90000"/>
              </a:lnSpc>
              <a:buFontTx/>
              <a:buNone/>
            </a:pPr>
            <a:r>
              <a:rPr lang="en-US" sz="1600"/>
              <a:t>		</a:t>
            </a:r>
            <a:r>
              <a:rPr lang="en-US" sz="1600" b="1">
                <a:solidFill>
                  <a:srgbClr val="FF0000"/>
                </a:solidFill>
              </a:rPr>
              <a:t>DecimalFormat fmt = new DecimalFormat ("0.###");</a:t>
            </a:r>
          </a:p>
          <a:p>
            <a:pPr>
              <a:lnSpc>
                <a:spcPct val="90000"/>
              </a:lnSpc>
              <a:buFontTx/>
              <a:buNone/>
            </a:pPr>
            <a:r>
              <a:rPr lang="en-US" sz="1600"/>
              <a:t>		System.out.println ("The circle's area: "  +  </a:t>
            </a:r>
            <a:r>
              <a:rPr lang="en-US" sz="1600">
                <a:solidFill>
                  <a:srgbClr val="FF0000"/>
                </a:solidFill>
              </a:rPr>
              <a:t>fmt.</a:t>
            </a:r>
            <a:r>
              <a:rPr lang="en-US" sz="1600" b="1">
                <a:solidFill>
                  <a:srgbClr val="FF0000"/>
                </a:solidFill>
              </a:rPr>
              <a:t>format</a:t>
            </a:r>
            <a:r>
              <a:rPr lang="en-US" sz="1600"/>
              <a:t>(area));</a:t>
            </a:r>
          </a:p>
          <a:p>
            <a:pPr>
              <a:lnSpc>
                <a:spcPct val="90000"/>
              </a:lnSpc>
              <a:buFontTx/>
              <a:buNone/>
            </a:pPr>
            <a:r>
              <a:rPr lang="en-US" sz="1600"/>
              <a:t>		System.out.println ("The circle's circumference: " +  </a:t>
            </a:r>
            <a:r>
              <a:rPr lang="en-US" sz="1600">
                <a:solidFill>
                  <a:srgbClr val="FF0000"/>
                </a:solidFill>
              </a:rPr>
              <a:t>fmt.</a:t>
            </a:r>
            <a:r>
              <a:rPr lang="en-US" sz="1600" b="1">
                <a:solidFill>
                  <a:srgbClr val="FF0000"/>
                </a:solidFill>
              </a:rPr>
              <a:t>format</a:t>
            </a:r>
            <a:r>
              <a:rPr lang="en-US" sz="1600"/>
              <a:t>(circumference));</a:t>
            </a:r>
          </a:p>
          <a:p>
            <a:pPr>
              <a:lnSpc>
                <a:spcPct val="90000"/>
              </a:lnSpc>
              <a:buFontTx/>
              <a:buNone/>
            </a:pPr>
            <a:r>
              <a:rPr lang="en-US" sz="1600"/>
              <a:t>	}</a:t>
            </a:r>
          </a:p>
          <a:p>
            <a:pPr>
              <a:lnSpc>
                <a:spcPct val="90000"/>
              </a:lnSpc>
              <a:buFontTx/>
              <a:buNone/>
            </a:pPr>
            <a:r>
              <a:rPr lang="en-US" sz="1600"/>
              <a:t>}</a:t>
            </a:r>
          </a:p>
        </p:txBody>
      </p:sp>
      <p:sp>
        <p:nvSpPr>
          <p:cNvPr id="107524" name="Rectangle 4"/>
          <p:cNvSpPr>
            <a:spLocks noChangeArrowheads="1"/>
          </p:cNvSpPr>
          <p:nvPr/>
        </p:nvSpPr>
        <p:spPr bwMode="auto">
          <a:xfrm>
            <a:off x="6756400" y="2171700"/>
            <a:ext cx="4978400" cy="1143000"/>
          </a:xfrm>
          <a:prstGeom prst="rect">
            <a:avLst/>
          </a:prstGeom>
          <a:solidFill>
            <a:schemeClr val="accent1"/>
          </a:solidFill>
          <a:ln w="9525">
            <a:solidFill>
              <a:schemeClr val="tx1"/>
            </a:solidFill>
            <a:miter lim="800000"/>
            <a:headEnd/>
            <a:tailEnd/>
          </a:ln>
        </p:spPr>
        <p:txBody>
          <a:bodyPr wrap="none" anchor="ctr"/>
          <a:lstStyle/>
          <a:p>
            <a:pPr eaLnBrk="0" hangingPunct="0">
              <a:lnSpc>
                <a:spcPts val="2500"/>
              </a:lnSpc>
            </a:pPr>
            <a:r>
              <a:rPr lang="en-US" sz="1800">
                <a:latin typeface="Arial" pitchFamily="34" charset="0"/>
              </a:rPr>
              <a:t>Enter the circle's radius: 5</a:t>
            </a:r>
          </a:p>
          <a:p>
            <a:pPr eaLnBrk="0" hangingPunct="0">
              <a:lnSpc>
                <a:spcPts val="2500"/>
              </a:lnSpc>
            </a:pPr>
            <a:r>
              <a:rPr lang="en-US" sz="1800">
                <a:latin typeface="Arial" pitchFamily="34" charset="0"/>
              </a:rPr>
              <a:t>The circle's area: 78.54</a:t>
            </a:r>
          </a:p>
          <a:p>
            <a:pPr eaLnBrk="0" hangingPunct="0">
              <a:lnSpc>
                <a:spcPts val="2500"/>
              </a:lnSpc>
            </a:pPr>
            <a:r>
              <a:rPr lang="en-US" sz="1800">
                <a:latin typeface="Arial" pitchFamily="34" charset="0"/>
              </a:rPr>
              <a:t>The circle's circumference: 31.416</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47</a:t>
            </a:fld>
            <a:endParaRPr lang="en-US">
              <a:solidFill>
                <a:prstClr val="black">
                  <a:lumMod val="65000"/>
                  <a:lumOff val="35000"/>
                </a:prstClr>
              </a:solidFill>
            </a:endParaRPr>
          </a:p>
        </p:txBody>
      </p:sp>
    </p:spTree>
    <p:extLst>
      <p:ext uri="{BB962C8B-B14F-4D97-AF65-F5344CB8AC3E}">
        <p14:creationId xmlns:p14="http://schemas.microsoft.com/office/powerpoint/2010/main" val="1729733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4">
                                            <p:txEl>
                                              <p:pRg st="1" end="1"/>
                                            </p:txEl>
                                          </p:spTgt>
                                        </p:tgtEl>
                                        <p:attrNameLst>
                                          <p:attrName>style.visibility</p:attrName>
                                        </p:attrNameLst>
                                      </p:cBhvr>
                                      <p:to>
                                        <p:strVal val="visible"/>
                                      </p:to>
                                    </p:set>
                                    <p:animEffect transition="in" filter="blinds(horizontal)">
                                      <p:cBhvr>
                                        <p:cTn id="7" dur="500"/>
                                        <p:tgtEl>
                                          <p:spTgt spid="1075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7524">
                                            <p:txEl>
                                              <p:pRg st="2" end="2"/>
                                            </p:txEl>
                                          </p:spTgt>
                                        </p:tgtEl>
                                        <p:attrNameLst>
                                          <p:attrName>style.visibility</p:attrName>
                                        </p:attrNameLst>
                                      </p:cBhvr>
                                      <p:to>
                                        <p:strVal val="visible"/>
                                      </p:to>
                                    </p:set>
                                    <p:animEffect transition="in" filter="blinds(horizontal)">
                                      <p:cBhvr>
                                        <p:cTn id="10" dur="500"/>
                                        <p:tgtEl>
                                          <p:spTgt spid="10752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xEl>
                                              <p:pRg st="14" end="14"/>
                                            </p:txEl>
                                          </p:spTgt>
                                        </p:tgtEl>
                                        <p:attrNameLst>
                                          <p:attrName>style.visibility</p:attrName>
                                        </p:attrNameLst>
                                      </p:cBhvr>
                                      <p:to>
                                        <p:strVal val="visible"/>
                                      </p:to>
                                    </p:set>
                                    <p:animEffect transition="in" filter="blinds(horizontal)">
                                      <p:cBhvr>
                                        <p:cTn id="15" dur="500"/>
                                        <p:tgtEl>
                                          <p:spTgt spid="13">
                                            <p:txEl>
                                              <p:pRg st="14" end="1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xEl>
                                              <p:pRg st="15" end="15"/>
                                            </p:txEl>
                                          </p:spTgt>
                                        </p:tgtEl>
                                        <p:attrNameLst>
                                          <p:attrName>style.visibility</p:attrName>
                                        </p:attrNameLst>
                                      </p:cBhvr>
                                      <p:to>
                                        <p:strVal val="visible"/>
                                      </p:to>
                                    </p:set>
                                    <p:animEffect transition="in" filter="blinds(horizontal)">
                                      <p:cBhvr>
                                        <p:cTn id="20" dur="500"/>
                                        <p:tgtEl>
                                          <p:spTgt spid="13">
                                            <p:txEl>
                                              <p:pRg st="15" end="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xEl>
                                              <p:pRg st="16" end="16"/>
                                            </p:txEl>
                                          </p:spTgt>
                                        </p:tgtEl>
                                        <p:attrNameLst>
                                          <p:attrName>style.visibility</p:attrName>
                                        </p:attrNameLst>
                                      </p:cBhvr>
                                      <p:to>
                                        <p:strVal val="visible"/>
                                      </p:to>
                                    </p:set>
                                    <p:animEffect transition="in" filter="blinds(horizontal)">
                                      <p:cBhvr>
                                        <p:cTn id="25" dur="500"/>
                                        <p:tgtEl>
                                          <p:spTgt spid="1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60" y="952500"/>
            <a:ext cx="6847683" cy="513576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48</a:t>
            </a:fld>
            <a:endParaRPr lang="en-US">
              <a:solidFill>
                <a:prstClr val="black">
                  <a:lumMod val="65000"/>
                  <a:lumOff val="35000"/>
                </a:prstClr>
              </a:solidFill>
            </a:endParaRPr>
          </a:p>
        </p:txBody>
      </p:sp>
    </p:spTree>
    <p:extLst>
      <p:ext uri="{BB962C8B-B14F-4D97-AF65-F5344CB8AC3E}">
        <p14:creationId xmlns:p14="http://schemas.microsoft.com/office/powerpoint/2010/main" val="2433080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thức cần nắm</a:t>
            </a:r>
          </a:p>
        </p:txBody>
      </p:sp>
      <p:sp>
        <p:nvSpPr>
          <p:cNvPr id="3" name="Content Placeholder 2"/>
          <p:cNvSpPr>
            <a:spLocks noGrp="1"/>
          </p:cNvSpPr>
          <p:nvPr>
            <p:ph idx="1"/>
          </p:nvPr>
        </p:nvSpPr>
        <p:spPr/>
        <p:txBody>
          <a:bodyPr>
            <a:normAutofit lnSpcReduction="10000"/>
          </a:bodyPr>
          <a:lstStyle/>
          <a:p>
            <a:pPr marL="514350" indent="-514350">
              <a:lnSpc>
                <a:spcPct val="150000"/>
              </a:lnSpc>
              <a:buFont typeface="+mj-lt"/>
              <a:buAutoNum type="arabicPeriod"/>
            </a:pPr>
            <a:r>
              <a:rPr lang="en-US" dirty="0" err="1"/>
              <a:t>Xuất</a:t>
            </a:r>
            <a:r>
              <a:rPr lang="en-US" dirty="0"/>
              <a:t> (</a:t>
            </a:r>
            <a:r>
              <a:rPr lang="en-US" dirty="0" err="1"/>
              <a:t>dùng</a:t>
            </a:r>
            <a:r>
              <a:rPr lang="en-US" dirty="0"/>
              <a:t> </a:t>
            </a:r>
            <a:r>
              <a:rPr lang="en-US" dirty="0" err="1"/>
              <a:t>cộng</a:t>
            </a:r>
            <a:r>
              <a:rPr lang="en-US" dirty="0"/>
              <a:t> </a:t>
            </a:r>
            <a:r>
              <a:rPr lang="en-US" dirty="0" err="1"/>
              <a:t>chuỗi</a:t>
            </a:r>
            <a:r>
              <a:rPr lang="en-US" dirty="0"/>
              <a:t> </a:t>
            </a:r>
            <a:r>
              <a:rPr lang="en-US" i="1" dirty="0"/>
              <a:t>print/</a:t>
            </a:r>
            <a:r>
              <a:rPr lang="en-US" i="1" dirty="0" err="1"/>
              <a:t>println</a:t>
            </a:r>
            <a:r>
              <a:rPr lang="en-US" dirty="0"/>
              <a:t> </a:t>
            </a:r>
            <a:r>
              <a:rPr lang="en-US" dirty="0" err="1"/>
              <a:t>và</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i="1" dirty="0" err="1"/>
              <a:t>printf</a:t>
            </a:r>
            <a:r>
              <a:rPr lang="en-US" dirty="0"/>
              <a:t>)</a:t>
            </a:r>
          </a:p>
          <a:p>
            <a:pPr marL="514350" indent="-514350">
              <a:lnSpc>
                <a:spcPct val="150000"/>
              </a:lnSpc>
              <a:buFont typeface="+mj-lt"/>
              <a:buAutoNum type="arabicPeriod"/>
            </a:pPr>
            <a:r>
              <a:rPr lang="en-US" dirty="0" err="1"/>
              <a:t>Nhập</a:t>
            </a:r>
            <a:r>
              <a:rPr lang="en-US" dirty="0"/>
              <a:t> (</a:t>
            </a:r>
            <a:r>
              <a:rPr lang="en-US" dirty="0" err="1"/>
              <a:t>các</a:t>
            </a:r>
            <a:r>
              <a:rPr lang="en-US" dirty="0"/>
              <a:t> </a:t>
            </a:r>
            <a:r>
              <a:rPr lang="en-US" dirty="0" err="1"/>
              <a:t>loại</a:t>
            </a:r>
            <a:r>
              <a:rPr lang="en-US" dirty="0"/>
              <a:t> </a:t>
            </a:r>
            <a:r>
              <a:rPr lang="en-US" dirty="0" err="1"/>
              <a:t>giá</a:t>
            </a:r>
            <a:r>
              <a:rPr lang="en-US" dirty="0"/>
              <a:t> </a:t>
            </a:r>
            <a:r>
              <a:rPr lang="en-US" dirty="0" err="1"/>
              <a:t>trị</a:t>
            </a:r>
            <a:r>
              <a:rPr lang="en-US" dirty="0"/>
              <a:t>) (Slide 41, 42)</a:t>
            </a:r>
          </a:p>
          <a:p>
            <a:pPr marL="514350" indent="-514350">
              <a:lnSpc>
                <a:spcPct val="150000"/>
              </a:lnSpc>
              <a:buFont typeface="+mj-lt"/>
              <a:buAutoNum type="arabicPeriod"/>
            </a:pPr>
            <a:r>
              <a:rPr lang="en-US" dirty="0" err="1"/>
              <a:t>Phân</a:t>
            </a:r>
            <a:r>
              <a:rPr lang="en-US" dirty="0"/>
              <a:t> </a:t>
            </a:r>
            <a:r>
              <a:rPr lang="en-US" dirty="0" err="1"/>
              <a:t>biệt</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(Slide 11-14)</a:t>
            </a:r>
          </a:p>
          <a:p>
            <a:pPr marL="514350" indent="-514350">
              <a:lnSpc>
                <a:spcPct val="150000"/>
              </a:lnSpc>
              <a:buFont typeface="+mj-lt"/>
              <a:buAutoNum type="arabicPeriod"/>
            </a:pPr>
            <a:r>
              <a:rPr lang="en-US" dirty="0" err="1"/>
              <a:t>Khai</a:t>
            </a:r>
            <a:r>
              <a:rPr lang="en-US" dirty="0"/>
              <a:t> </a:t>
            </a:r>
            <a:r>
              <a:rPr lang="en-US" dirty="0" err="1"/>
              <a:t>báo</a:t>
            </a:r>
            <a:r>
              <a:rPr lang="en-US" dirty="0"/>
              <a:t> </a:t>
            </a:r>
            <a:r>
              <a:rPr lang="en-US" dirty="0" err="1"/>
              <a:t>biến</a:t>
            </a:r>
            <a:r>
              <a:rPr lang="en-US" dirty="0"/>
              <a:t>, </a:t>
            </a:r>
            <a:r>
              <a:rPr lang="en-US" dirty="0" err="1"/>
              <a:t>hằng</a:t>
            </a:r>
            <a:r>
              <a:rPr lang="en-US" dirty="0"/>
              <a:t> (Slide 15-17), </a:t>
            </a:r>
            <a:r>
              <a:rPr lang="en-US" dirty="0" err="1"/>
              <a:t>mảng</a:t>
            </a:r>
            <a:r>
              <a:rPr lang="en-US" dirty="0"/>
              <a:t> (Slide 27-29)</a:t>
            </a:r>
          </a:p>
          <a:p>
            <a:pPr marL="514350" indent="-514350">
              <a:lnSpc>
                <a:spcPct val="150000"/>
              </a:lnSpc>
              <a:buFont typeface="+mj-lt"/>
              <a:buAutoNum type="arabicPeriod"/>
            </a:pPr>
            <a:r>
              <a:rPr lang="en-US" dirty="0" err="1"/>
              <a:t>Phân</a:t>
            </a:r>
            <a:r>
              <a:rPr lang="en-US" dirty="0"/>
              <a:t> </a:t>
            </a:r>
            <a:r>
              <a:rPr lang="en-US" dirty="0" err="1"/>
              <a:t>biệt</a:t>
            </a:r>
            <a:r>
              <a:rPr lang="en-US" dirty="0"/>
              <a:t> </a:t>
            </a:r>
            <a:r>
              <a:rPr lang="en-US" dirty="0" err="1"/>
              <a:t>cách</a:t>
            </a:r>
            <a:r>
              <a:rPr lang="en-US" dirty="0"/>
              <a:t> </a:t>
            </a:r>
            <a:r>
              <a:rPr lang="en-US" dirty="0" err="1"/>
              <a:t>dùng</a:t>
            </a:r>
            <a:r>
              <a:rPr lang="en-US" dirty="0"/>
              <a:t> </a:t>
            </a:r>
            <a:r>
              <a:rPr lang="en-US" dirty="0" err="1"/>
              <a:t>biến</a:t>
            </a:r>
            <a:r>
              <a:rPr lang="en-US" dirty="0"/>
              <a:t> </a:t>
            </a:r>
            <a:r>
              <a:rPr lang="en-US" dirty="0" err="1"/>
              <a:t>toàn</a:t>
            </a:r>
            <a:r>
              <a:rPr lang="en-US" dirty="0"/>
              <a:t> </a:t>
            </a:r>
            <a:r>
              <a:rPr lang="en-US" dirty="0" err="1"/>
              <a:t>cục</a:t>
            </a:r>
            <a:r>
              <a:rPr lang="en-US" dirty="0"/>
              <a:t>, </a:t>
            </a:r>
            <a:r>
              <a:rPr lang="en-US" dirty="0" err="1"/>
              <a:t>biến</a:t>
            </a:r>
            <a:r>
              <a:rPr lang="en-US" dirty="0"/>
              <a:t> </a:t>
            </a:r>
            <a:r>
              <a:rPr lang="en-US" dirty="0" err="1"/>
              <a:t>cục</a:t>
            </a:r>
            <a:r>
              <a:rPr lang="en-US" dirty="0"/>
              <a:t> </a:t>
            </a:r>
            <a:r>
              <a:rPr lang="en-US" dirty="0" err="1"/>
              <a:t>bộ</a:t>
            </a:r>
            <a:r>
              <a:rPr lang="en-US" dirty="0"/>
              <a:t> (Slide 18)</a:t>
            </a:r>
          </a:p>
          <a:p>
            <a:pPr marL="514350" indent="-514350">
              <a:lnSpc>
                <a:spcPct val="150000"/>
              </a:lnSpc>
              <a:buFont typeface="+mj-lt"/>
              <a:buAutoNum type="arabicPeriod"/>
            </a:pPr>
            <a:r>
              <a:rPr lang="en-US" dirty="0" err="1">
                <a:solidFill>
                  <a:srgbClr val="FF0000"/>
                </a:solidFill>
              </a:rPr>
              <a:t>Ngoại</a:t>
            </a:r>
            <a:r>
              <a:rPr lang="en-US" dirty="0">
                <a:solidFill>
                  <a:srgbClr val="FF0000"/>
                </a:solidFill>
              </a:rPr>
              <a:t> </a:t>
            </a:r>
            <a:r>
              <a:rPr lang="en-US" dirty="0" err="1">
                <a:solidFill>
                  <a:srgbClr val="FF0000"/>
                </a:solidFill>
              </a:rPr>
              <a:t>lệ</a:t>
            </a:r>
            <a:r>
              <a:rPr lang="en-US" dirty="0">
                <a:solidFill>
                  <a:srgbClr val="FF0000"/>
                </a:solidFill>
              </a:rPr>
              <a:t>: </a:t>
            </a:r>
            <a:r>
              <a:rPr lang="en-US" dirty="0" err="1">
                <a:solidFill>
                  <a:srgbClr val="FF0000"/>
                </a:solidFill>
              </a:rPr>
              <a:t>bắt</a:t>
            </a:r>
            <a:r>
              <a:rPr lang="en-US" dirty="0">
                <a:solidFill>
                  <a:srgbClr val="FF0000"/>
                </a:solidFill>
              </a:rPr>
              <a:t> </a:t>
            </a:r>
            <a:r>
              <a:rPr lang="en-US" dirty="0" err="1">
                <a:solidFill>
                  <a:srgbClr val="FF0000"/>
                </a:solidFill>
              </a:rPr>
              <a:t>ngoại</a:t>
            </a:r>
            <a:r>
              <a:rPr lang="en-US" dirty="0">
                <a:solidFill>
                  <a:srgbClr val="FF0000"/>
                </a:solidFill>
              </a:rPr>
              <a:t> </a:t>
            </a:r>
            <a:r>
              <a:rPr lang="en-US" dirty="0" err="1">
                <a:solidFill>
                  <a:srgbClr val="FF0000"/>
                </a:solidFill>
              </a:rPr>
              <a:t>lệ</a:t>
            </a:r>
            <a:r>
              <a:rPr lang="en-US" dirty="0">
                <a:solidFill>
                  <a:srgbClr val="FF0000"/>
                </a:solidFill>
              </a:rPr>
              <a:t>, </a:t>
            </a:r>
            <a:r>
              <a:rPr lang="en-US" dirty="0" err="1">
                <a:solidFill>
                  <a:srgbClr val="FF0000"/>
                </a:solidFill>
              </a:rPr>
              <a:t>ném</a:t>
            </a:r>
            <a:r>
              <a:rPr lang="en-US" dirty="0">
                <a:solidFill>
                  <a:srgbClr val="FF0000"/>
                </a:solidFill>
              </a:rPr>
              <a:t> </a:t>
            </a:r>
            <a:r>
              <a:rPr lang="en-US" dirty="0" err="1">
                <a:solidFill>
                  <a:srgbClr val="FF0000"/>
                </a:solidFill>
              </a:rPr>
              <a:t>ngoại</a:t>
            </a:r>
            <a:r>
              <a:rPr lang="en-US" dirty="0">
                <a:solidFill>
                  <a:srgbClr val="FF0000"/>
                </a:solidFill>
              </a:rPr>
              <a:t> </a:t>
            </a:r>
            <a:r>
              <a:rPr lang="en-US" dirty="0" err="1">
                <a:solidFill>
                  <a:srgbClr val="FF0000"/>
                </a:solidFill>
              </a:rPr>
              <a:t>lệ</a:t>
            </a:r>
            <a:r>
              <a:rPr lang="en-US" dirty="0">
                <a:solidFill>
                  <a:srgbClr val="FF0000"/>
                </a:solidFill>
              </a:rPr>
              <a:t> (Slide 30-40)</a:t>
            </a:r>
          </a:p>
          <a:p>
            <a:pPr marL="514350" indent="-514350">
              <a:lnSpc>
                <a:spcPct val="150000"/>
              </a:lnSpc>
              <a:buFont typeface="+mj-lt"/>
              <a:buAutoNum type="arabicPeriod"/>
            </a:pPr>
            <a:r>
              <a:rPr lang="en-US" dirty="0" err="1"/>
              <a:t>Viết</a:t>
            </a:r>
            <a:r>
              <a:rPr lang="en-US" dirty="0"/>
              <a:t> </a:t>
            </a:r>
            <a:r>
              <a:rPr lang="en-US" dirty="0" err="1"/>
              <a:t>phương</a:t>
            </a:r>
            <a:r>
              <a:rPr lang="en-US" dirty="0"/>
              <a:t> </a:t>
            </a:r>
            <a:r>
              <a:rPr lang="en-US" dirty="0" err="1"/>
              <a:t>thức</a:t>
            </a:r>
            <a:r>
              <a:rPr lang="en-US" dirty="0"/>
              <a:t> (Slide 26)</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49</a:t>
            </a:fld>
            <a:endParaRPr lang="en-US">
              <a:solidFill>
                <a:prstClr val="black">
                  <a:lumMod val="65000"/>
                  <a:lumOff val="35000"/>
                </a:prstClr>
              </a:solidFill>
            </a:endParaRPr>
          </a:p>
        </p:txBody>
      </p:sp>
    </p:spTree>
    <p:extLst>
      <p:ext uri="{BB962C8B-B14F-4D97-AF65-F5344CB8AC3E}">
        <p14:creationId xmlns:p14="http://schemas.microsoft.com/office/powerpoint/2010/main" val="78675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2.1. Giới thiệu Java </a:t>
            </a:r>
            <a:br>
              <a:rPr lang="en-US"/>
            </a:br>
            <a:r>
              <a:rPr lang="en-US"/>
              <a:t>Quá trình dịch chương trình Java</a:t>
            </a:r>
          </a:p>
        </p:txBody>
      </p:sp>
      <p:sp>
        <p:nvSpPr>
          <p:cNvPr id="3" name="Content Placeholder 2"/>
          <p:cNvSpPr>
            <a:spLocks noGrp="1"/>
          </p:cNvSpPr>
          <p:nvPr>
            <p:ph idx="1"/>
          </p:nvPr>
        </p:nvSpPr>
        <p:spPr/>
        <p:txBody>
          <a:bodyPr/>
          <a:lstStyle/>
          <a:p>
            <a:endParaRPr lang="en-US"/>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11019367" cy="4715690"/>
          </a:xfrm>
          <a:prstGeom prst="rect">
            <a:avLst/>
          </a:prstGeom>
          <a:noFill/>
          <a:ln>
            <a:noFill/>
          </a:ln>
          <a:effectLst>
            <a:prstShdw prst="shdw17" dist="17961" dir="2700000">
              <a:srgbClr val="5C7A99">
                <a:alpha val="50000"/>
              </a:srgbClr>
            </a:prstShdw>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770469" y="5742832"/>
            <a:ext cx="5477653" cy="646331"/>
          </a:xfrm>
          <a:prstGeom prst="rect">
            <a:avLst/>
          </a:prstGeom>
          <a:noFill/>
          <a:ln w="9525">
            <a:noFill/>
            <a:miter lim="800000"/>
            <a:headEnd/>
            <a:tailEnd/>
          </a:ln>
          <a:effectLst/>
        </p:spPr>
        <p:txBody>
          <a:bodyPr wrap="none">
            <a:spAutoFit/>
          </a:bodyPr>
          <a:lstStyle/>
          <a:p>
            <a:pPr>
              <a:defRPr/>
            </a:pPr>
            <a:r>
              <a:rPr lang="en-US" sz="3600">
                <a:solidFill>
                  <a:srgbClr val="FF0000"/>
                </a:solidFill>
                <a:effectLst>
                  <a:outerShdw blurRad="38100" dist="38100" dir="2700000" algn="tl">
                    <a:srgbClr val="000000"/>
                  </a:outerShdw>
                </a:effectLst>
              </a:rPr>
              <a:t>Write once, run anywhere</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a:t>
            </a:fld>
            <a:endParaRPr lang="en-US">
              <a:solidFill>
                <a:prstClr val="black">
                  <a:lumMod val="65000"/>
                  <a:lumOff val="35000"/>
                </a:prstClr>
              </a:solidFill>
            </a:endParaRPr>
          </a:p>
        </p:txBody>
      </p:sp>
    </p:spTree>
    <p:extLst>
      <p:ext uri="{BB962C8B-B14F-4D97-AF65-F5344CB8AC3E}">
        <p14:creationId xmlns:p14="http://schemas.microsoft.com/office/powerpoint/2010/main" val="393153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Cần</a:t>
            </a:r>
            <a:r>
              <a:rPr lang="en-US" dirty="0"/>
              <a:t> </a:t>
            </a:r>
            <a:r>
              <a:rPr lang="en-US" dirty="0" err="1"/>
              <a:t>cài</a:t>
            </a:r>
            <a:r>
              <a:rPr lang="en-US" dirty="0"/>
              <a:t> </a:t>
            </a:r>
            <a:r>
              <a:rPr lang="en-US" dirty="0" err="1"/>
              <a:t>chương</a:t>
            </a:r>
            <a:r>
              <a:rPr lang="en-US" dirty="0"/>
              <a:t> </a:t>
            </a:r>
            <a:r>
              <a:rPr lang="en-US" dirty="0" err="1"/>
              <a:t>trình</a:t>
            </a:r>
            <a:r>
              <a:rPr lang="en-US" dirty="0"/>
              <a:t> </a:t>
            </a:r>
            <a:r>
              <a:rPr lang="en-US" dirty="0" err="1"/>
              <a:t>gì</a:t>
            </a:r>
            <a:r>
              <a:rPr lang="en-US" dirty="0"/>
              <a:t> </a:t>
            </a:r>
            <a:r>
              <a:rPr lang="en-US" dirty="0" err="1"/>
              <a:t>để</a:t>
            </a:r>
            <a:r>
              <a:rPr lang="en-US" dirty="0"/>
              <a:t> </a:t>
            </a:r>
            <a:r>
              <a:rPr lang="en-US" dirty="0" err="1"/>
              <a:t>viết</a:t>
            </a:r>
            <a:r>
              <a:rPr lang="en-US" dirty="0"/>
              <a:t> Java?</a:t>
            </a:r>
          </a:p>
          <a:p>
            <a:pPr marL="514350" indent="-514350">
              <a:buFont typeface="+mj-lt"/>
              <a:buAutoNum type="arabicPeriod"/>
            </a:pPr>
            <a:r>
              <a:rPr lang="en-US" dirty="0" err="1"/>
              <a:t>Hàm</a:t>
            </a:r>
            <a:r>
              <a:rPr lang="en-US" dirty="0"/>
              <a:t> </a:t>
            </a:r>
            <a:r>
              <a:rPr lang="en-US" dirty="0" err="1"/>
              <a:t>bắt</a:t>
            </a:r>
            <a:r>
              <a:rPr lang="en-US" dirty="0"/>
              <a:t> </a:t>
            </a:r>
            <a:r>
              <a:rPr lang="en-US" dirty="0" err="1"/>
              <a:t>đầu</a:t>
            </a:r>
            <a:r>
              <a:rPr lang="en-US" dirty="0"/>
              <a:t> </a:t>
            </a:r>
            <a:r>
              <a:rPr lang="en-US" dirty="0" err="1"/>
              <a:t>chạy</a:t>
            </a:r>
            <a:r>
              <a:rPr lang="en-US" dirty="0"/>
              <a:t> </a:t>
            </a:r>
            <a:r>
              <a:rPr lang="en-US" dirty="0" err="1"/>
              <a:t>chương</a:t>
            </a:r>
            <a:r>
              <a:rPr lang="en-US" dirty="0"/>
              <a:t> </a:t>
            </a:r>
            <a:r>
              <a:rPr lang="en-US" dirty="0" err="1"/>
              <a:t>trình</a:t>
            </a:r>
            <a:r>
              <a:rPr lang="en-US" dirty="0"/>
              <a:t> Java </a:t>
            </a:r>
            <a:r>
              <a:rPr lang="en-US" dirty="0" err="1"/>
              <a:t>có</a:t>
            </a:r>
            <a:r>
              <a:rPr lang="en-US" dirty="0"/>
              <a:t> </a:t>
            </a:r>
            <a:r>
              <a:rPr lang="en-US" dirty="0" err="1"/>
              <a:t>tên</a:t>
            </a:r>
            <a:r>
              <a:rPr lang="en-US" dirty="0"/>
              <a:t> </a:t>
            </a:r>
            <a:r>
              <a:rPr lang="en-US" dirty="0" err="1"/>
              <a:t>là</a:t>
            </a:r>
            <a:r>
              <a:rPr lang="en-US" dirty="0"/>
              <a:t> </a:t>
            </a:r>
            <a:r>
              <a:rPr lang="en-US" dirty="0" err="1"/>
              <a:t>gì</a:t>
            </a:r>
            <a:r>
              <a:rPr lang="en-US" dirty="0"/>
              <a:t>? </a:t>
            </a:r>
            <a:r>
              <a:rPr lang="en-US" dirty="0" err="1"/>
              <a:t>Cú</a:t>
            </a:r>
            <a:r>
              <a:rPr lang="en-US" dirty="0"/>
              <a:t> </a:t>
            </a:r>
            <a:r>
              <a:rPr lang="en-US" dirty="0" err="1"/>
              <a:t>pháp</a:t>
            </a:r>
            <a:r>
              <a:rPr lang="en-US" dirty="0"/>
              <a:t> </a:t>
            </a:r>
            <a:r>
              <a:rPr lang="en-US" dirty="0" err="1"/>
              <a:t>hàm</a:t>
            </a:r>
            <a:r>
              <a:rPr lang="en-US" dirty="0"/>
              <a:t> </a:t>
            </a:r>
            <a:r>
              <a:rPr lang="en-US" dirty="0" err="1"/>
              <a:t>như</a:t>
            </a:r>
            <a:r>
              <a:rPr lang="en-US" dirty="0"/>
              <a:t> </a:t>
            </a:r>
            <a:r>
              <a:rPr lang="en-US" dirty="0" err="1"/>
              <a:t>thế</a:t>
            </a:r>
            <a:r>
              <a:rPr lang="en-US" dirty="0"/>
              <a:t> </a:t>
            </a:r>
            <a:r>
              <a:rPr lang="en-US" dirty="0" err="1"/>
              <a:t>nào</a:t>
            </a:r>
            <a:r>
              <a:rPr lang="en-US" dirty="0"/>
              <a:t>?</a:t>
            </a:r>
          </a:p>
          <a:p>
            <a:pPr marL="514350" indent="-514350">
              <a:buFont typeface="+mj-lt"/>
              <a:buAutoNum type="arabicPeriod"/>
            </a:pPr>
            <a:r>
              <a:rPr lang="en-US" dirty="0" err="1"/>
              <a:t>Có</a:t>
            </a:r>
            <a:r>
              <a:rPr lang="en-US" dirty="0"/>
              <a:t> bao </a:t>
            </a:r>
            <a:r>
              <a:rPr lang="en-US" dirty="0" err="1"/>
              <a:t>nhiêu</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a:t>
            </a:r>
            <a:r>
              <a:rPr lang="en-US" dirty="0" err="1"/>
              <a:t>trong</a:t>
            </a:r>
            <a:r>
              <a:rPr lang="en-US" dirty="0"/>
              <a:t> Java? Bao </a:t>
            </a:r>
            <a:r>
              <a:rPr lang="en-US" dirty="0" err="1"/>
              <a:t>nhiêu</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tham</a:t>
            </a:r>
            <a:r>
              <a:rPr lang="en-US" dirty="0"/>
              <a:t> </a:t>
            </a:r>
            <a:r>
              <a:rPr lang="en-US" dirty="0" err="1"/>
              <a:t>chiếu</a:t>
            </a:r>
            <a:r>
              <a:rPr lang="en-US" dirty="0"/>
              <a:t>?</a:t>
            </a:r>
          </a:p>
          <a:p>
            <a:pPr marL="514350" indent="-514350">
              <a:buFont typeface="+mj-lt"/>
              <a:buAutoNum type="arabicPeriod"/>
            </a:pPr>
            <a:r>
              <a:rPr lang="en-US" dirty="0" err="1"/>
              <a:t>Toán</a:t>
            </a:r>
            <a:r>
              <a:rPr lang="en-US" dirty="0"/>
              <a:t> </a:t>
            </a:r>
            <a:r>
              <a:rPr lang="en-US" dirty="0" err="1"/>
              <a:t>tử</a:t>
            </a:r>
            <a:r>
              <a:rPr lang="en-US" dirty="0"/>
              <a:t> </a:t>
            </a:r>
            <a:r>
              <a:rPr lang="en-US" i="1" dirty="0">
                <a:solidFill>
                  <a:srgbClr val="FF0000"/>
                </a:solidFill>
              </a:rPr>
              <a:t>new</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a:t>
            </a:r>
          </a:p>
          <a:p>
            <a:pPr marL="514350" indent="-514350">
              <a:buFont typeface="+mj-lt"/>
              <a:buAutoNum type="arabicPeriod"/>
            </a:pPr>
            <a:r>
              <a:rPr lang="en-US" dirty="0" err="1"/>
              <a:t>Kiểu</a:t>
            </a:r>
            <a:r>
              <a:rPr lang="en-US" dirty="0"/>
              <a:t> </a:t>
            </a:r>
            <a:r>
              <a:rPr lang="en-US" dirty="0" err="1"/>
              <a:t>chuỗi</a:t>
            </a:r>
            <a:r>
              <a:rPr lang="en-US" dirty="0"/>
              <a:t> </a:t>
            </a:r>
            <a:r>
              <a:rPr lang="en-US" dirty="0" err="1"/>
              <a:t>trong</a:t>
            </a:r>
            <a:r>
              <a:rPr lang="en-US" dirty="0"/>
              <a:t> Java </a:t>
            </a:r>
            <a:r>
              <a:rPr lang="en-US" dirty="0" err="1"/>
              <a:t>có</a:t>
            </a:r>
            <a:r>
              <a:rPr lang="en-US" dirty="0"/>
              <a:t> </a:t>
            </a:r>
            <a:r>
              <a:rPr lang="en-US" dirty="0" err="1"/>
              <a:t>tên</a:t>
            </a:r>
            <a:r>
              <a:rPr lang="en-US" dirty="0"/>
              <a:t> </a:t>
            </a:r>
            <a:r>
              <a:rPr lang="en-US" dirty="0" err="1"/>
              <a:t>là</a:t>
            </a:r>
            <a:r>
              <a:rPr lang="en-US" dirty="0"/>
              <a:t> </a:t>
            </a:r>
            <a:r>
              <a:rPr lang="en-US" dirty="0" err="1"/>
              <a:t>gì</a:t>
            </a:r>
            <a:r>
              <a:rPr lang="en-US" dirty="0"/>
              <a:t>? </a:t>
            </a:r>
            <a:r>
              <a:rPr lang="en-US" dirty="0" err="1"/>
              <a:t>Thuộc</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gì</a:t>
            </a:r>
            <a:r>
              <a:rPr lang="en-US" dirty="0"/>
              <a:t>?</a:t>
            </a:r>
          </a:p>
          <a:p>
            <a:pPr marL="514350" indent="-514350">
              <a:buFont typeface="+mj-lt"/>
              <a:buAutoNum type="arabicPeriod"/>
            </a:pPr>
            <a:r>
              <a:rPr lang="en-US" dirty="0" err="1"/>
              <a:t>Kể</a:t>
            </a:r>
            <a:r>
              <a:rPr lang="en-US" dirty="0"/>
              <a:t> </a:t>
            </a:r>
            <a:r>
              <a:rPr lang="en-US" dirty="0" err="1"/>
              <a:t>tên</a:t>
            </a:r>
            <a:r>
              <a:rPr lang="en-US" dirty="0"/>
              <a:t>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tham</a:t>
            </a:r>
            <a:r>
              <a:rPr lang="en-US" dirty="0"/>
              <a:t> </a:t>
            </a:r>
            <a:r>
              <a:rPr lang="en-US" dirty="0" err="1"/>
              <a:t>chiếu</a:t>
            </a:r>
            <a:r>
              <a:rPr lang="en-US" dirty="0"/>
              <a:t>.</a:t>
            </a:r>
          </a:p>
          <a:p>
            <a:pPr marL="514350" indent="-514350">
              <a:buFont typeface="+mj-lt"/>
              <a:buAutoNum type="arabicPeriod"/>
            </a:pPr>
            <a:r>
              <a:rPr lang="en-US" dirty="0" err="1"/>
              <a:t>Ngoại</a:t>
            </a:r>
            <a:r>
              <a:rPr lang="en-US" dirty="0"/>
              <a:t> </a:t>
            </a:r>
            <a:r>
              <a:rPr lang="en-US" dirty="0" err="1"/>
              <a:t>lệ</a:t>
            </a:r>
            <a:r>
              <a:rPr lang="en-US" dirty="0"/>
              <a:t> </a:t>
            </a:r>
            <a:r>
              <a:rPr lang="en-US" dirty="0" err="1"/>
              <a:t>là</a:t>
            </a:r>
            <a:r>
              <a:rPr lang="en-US" dirty="0"/>
              <a:t> </a:t>
            </a:r>
            <a:r>
              <a:rPr lang="en-US" dirty="0" err="1"/>
              <a:t>gì</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a:t>
            </a:r>
          </a:p>
          <a:p>
            <a:pPr marL="514350" indent="-514350">
              <a:buFont typeface="+mj-lt"/>
              <a:buAutoNum type="arabicPeriod"/>
            </a:pPr>
            <a:r>
              <a:rPr lang="en-US" dirty="0" err="1"/>
              <a:t>Làm</a:t>
            </a:r>
            <a:r>
              <a:rPr lang="en-US" dirty="0"/>
              <a:t> </a:t>
            </a:r>
            <a:r>
              <a:rPr lang="en-US" dirty="0" err="1"/>
              <a:t>sao</a:t>
            </a:r>
            <a:r>
              <a:rPr lang="en-US" dirty="0"/>
              <a:t> </a:t>
            </a:r>
            <a:r>
              <a:rPr lang="en-US" b="1" dirty="0" err="1"/>
              <a:t>bắt</a:t>
            </a:r>
            <a:r>
              <a:rPr lang="en-US" dirty="0"/>
              <a:t> </a:t>
            </a:r>
            <a:r>
              <a:rPr lang="en-US" dirty="0" err="1"/>
              <a:t>được</a:t>
            </a:r>
            <a:r>
              <a:rPr lang="en-US" dirty="0"/>
              <a:t> </a:t>
            </a:r>
            <a:r>
              <a:rPr lang="en-US" dirty="0" err="1"/>
              <a:t>ngoại</a:t>
            </a:r>
            <a:r>
              <a:rPr lang="en-US" dirty="0"/>
              <a:t> </a:t>
            </a:r>
            <a:r>
              <a:rPr lang="en-US" dirty="0" err="1"/>
              <a:t>lệ</a:t>
            </a:r>
            <a:r>
              <a:rPr lang="en-US" dirty="0"/>
              <a:t>, </a:t>
            </a:r>
            <a:r>
              <a:rPr lang="en-US" b="1" dirty="0" err="1"/>
              <a:t>ném</a:t>
            </a:r>
            <a:r>
              <a:rPr lang="en-US" dirty="0"/>
              <a:t> </a:t>
            </a:r>
            <a:r>
              <a:rPr lang="en-US" dirty="0" err="1"/>
              <a:t>ngoại</a:t>
            </a:r>
            <a:r>
              <a:rPr lang="en-US" dirty="0"/>
              <a:t> </a:t>
            </a:r>
            <a:r>
              <a:rPr lang="en-US" dirty="0" err="1"/>
              <a:t>lệ</a:t>
            </a:r>
            <a:r>
              <a:rPr lang="en-US" dirty="0"/>
              <a:t>. Khi </a:t>
            </a:r>
            <a:r>
              <a:rPr lang="en-US" dirty="0" err="1"/>
              <a:t>nào</a:t>
            </a:r>
            <a:r>
              <a:rPr lang="en-US" dirty="0"/>
              <a:t> </a:t>
            </a:r>
            <a:r>
              <a:rPr lang="en-US" dirty="0" err="1"/>
              <a:t>cần</a:t>
            </a:r>
            <a:r>
              <a:rPr lang="en-US" dirty="0"/>
              <a:t> </a:t>
            </a:r>
            <a:r>
              <a:rPr lang="en-US" dirty="0" err="1"/>
              <a:t>ném</a:t>
            </a:r>
            <a:r>
              <a:rPr lang="en-US" dirty="0"/>
              <a:t> </a:t>
            </a:r>
            <a:r>
              <a:rPr lang="en-US" dirty="0" err="1"/>
              <a:t>ngoại</a:t>
            </a:r>
            <a:r>
              <a:rPr lang="en-US" dirty="0"/>
              <a:t> </a:t>
            </a:r>
            <a:r>
              <a:rPr lang="en-US" dirty="0" err="1"/>
              <a:t>lệ</a:t>
            </a:r>
            <a:r>
              <a:rPr lang="en-US" dirty="0"/>
              <a: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a:p>
        </p:txBody>
      </p:sp>
    </p:spTree>
    <p:extLst>
      <p:ext uri="{BB962C8B-B14F-4D97-AF65-F5344CB8AC3E}">
        <p14:creationId xmlns:p14="http://schemas.microsoft.com/office/powerpoint/2010/main" val="1611443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in </a:t>
            </a:r>
            <a:r>
              <a:rPr lang="en-US" dirty="0" err="1"/>
              <a:t>ra</a:t>
            </a:r>
            <a:r>
              <a:rPr lang="en-US" dirty="0"/>
              <a:t> </a:t>
            </a:r>
            <a:r>
              <a:rPr lang="en-US" dirty="0" err="1"/>
              <a:t>dòng</a:t>
            </a:r>
            <a:r>
              <a:rPr lang="en-US" dirty="0"/>
              <a:t> </a:t>
            </a:r>
            <a:r>
              <a:rPr lang="en-US" dirty="0" err="1"/>
              <a:t>chữ</a:t>
            </a:r>
            <a:r>
              <a:rPr lang="en-US" dirty="0"/>
              <a:t> HELLO</a:t>
            </a:r>
          </a:p>
          <a:p>
            <a:pPr marL="514350" indent="-514350">
              <a:buFont typeface="+mj-lt"/>
              <a:buAutoNum type="arabicPeriod"/>
            </a:pPr>
            <a:endParaRPr lang="en-US" dirty="0"/>
          </a:p>
          <a:p>
            <a:pPr marL="514350" indent="-51435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in </a:t>
            </a:r>
            <a:r>
              <a:rPr lang="en-US" dirty="0" err="1"/>
              <a:t>kết</a:t>
            </a:r>
            <a:r>
              <a:rPr lang="en-US" dirty="0"/>
              <a:t> </a:t>
            </a:r>
            <a:r>
              <a:rPr lang="en-US" dirty="0" err="1"/>
              <a:t>quả</a:t>
            </a:r>
            <a:r>
              <a:rPr lang="en-US" dirty="0"/>
              <a:t> (2 </a:t>
            </a:r>
            <a:r>
              <a:rPr lang="en-US" dirty="0" err="1"/>
              <a:t>số</a:t>
            </a:r>
            <a:r>
              <a:rPr lang="en-US" dirty="0"/>
              <a:t> </a:t>
            </a:r>
            <a:r>
              <a:rPr lang="en-US" dirty="0" err="1"/>
              <a:t>lẻ</a:t>
            </a:r>
            <a:r>
              <a:rPr lang="en-US" dirty="0"/>
              <a:t>) </a:t>
            </a:r>
            <a:r>
              <a:rPr lang="en-US" dirty="0" err="1"/>
              <a:t>của</a:t>
            </a:r>
            <a:r>
              <a:rPr lang="en-US" dirty="0"/>
              <a:t> </a:t>
            </a:r>
            <a:r>
              <a:rPr lang="en-US" dirty="0" err="1"/>
              <a:t>phép</a:t>
            </a:r>
            <a:r>
              <a:rPr lang="en-US" dirty="0"/>
              <a:t> chia 2 </a:t>
            </a:r>
            <a:r>
              <a:rPr lang="en-US" dirty="0" err="1"/>
              <a:t>số</a:t>
            </a:r>
            <a:r>
              <a:rPr lang="en-US" dirty="0"/>
              <a:t> </a:t>
            </a:r>
            <a:r>
              <a:rPr lang="en-US" dirty="0" err="1"/>
              <a:t>nguyên</a:t>
            </a:r>
            <a:r>
              <a:rPr lang="en-US" dirty="0"/>
              <a:t> (</a:t>
            </a:r>
            <a:r>
              <a:rPr lang="en-US" dirty="0" err="1"/>
              <a:t>số</a:t>
            </a:r>
            <a:r>
              <a:rPr lang="en-US" dirty="0"/>
              <a:t> </a:t>
            </a:r>
            <a:r>
              <a:rPr lang="en-US" dirty="0" err="1"/>
              <a:t>có</a:t>
            </a:r>
            <a:r>
              <a:rPr lang="en-US" dirty="0"/>
              <a:t> </a:t>
            </a:r>
            <a:r>
              <a:rPr lang="en-US" dirty="0" err="1"/>
              <a:t>sẵn</a:t>
            </a:r>
            <a:r>
              <a:rPr lang="en-US" dirty="0"/>
              <a:t> </a:t>
            </a:r>
            <a:r>
              <a:rPr lang="en-US" dirty="0" err="1"/>
              <a:t>hoặc</a:t>
            </a:r>
            <a:r>
              <a:rPr lang="en-US" dirty="0"/>
              <a:t> </a:t>
            </a:r>
            <a:r>
              <a:rPr lang="en-US" dirty="0" err="1"/>
              <a:t>yêu</a:t>
            </a:r>
            <a:r>
              <a:rPr lang="en-US" dirty="0"/>
              <a:t> </a:t>
            </a:r>
            <a:r>
              <a:rPr lang="en-US" dirty="0" err="1"/>
              <a:t>cầu</a:t>
            </a:r>
            <a:r>
              <a:rPr lang="en-US" dirty="0"/>
              <a:t> </a:t>
            </a:r>
            <a:r>
              <a:rPr lang="en-US" dirty="0" err="1"/>
              <a:t>nhập</a:t>
            </a:r>
            <a:r>
              <a:rPr lang="en-US" dirty="0"/>
              <a:t>)</a:t>
            </a:r>
          </a:p>
          <a:p>
            <a:pPr marL="514350" indent="-514350">
              <a:buFont typeface="+mj-lt"/>
              <a:buAutoNum type="arabicPeriod"/>
            </a:pPr>
            <a:endParaRPr lang="en-US" dirty="0"/>
          </a:p>
          <a:p>
            <a:pPr marL="514350" indent="-51435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a:t>
            </a:r>
            <a:r>
              <a:rPr lang="en-US" dirty="0" err="1"/>
              <a:t>nối</a:t>
            </a:r>
            <a:r>
              <a:rPr lang="en-US" dirty="0"/>
              <a:t> 2 </a:t>
            </a:r>
            <a:r>
              <a:rPr lang="en-US" dirty="0" err="1"/>
              <a:t>chuỗi</a:t>
            </a:r>
            <a:r>
              <a:rPr lang="en-US" dirty="0"/>
              <a:t> </a:t>
            </a:r>
            <a:r>
              <a:rPr lang="en-US" dirty="0" err="1"/>
              <a:t>và</a:t>
            </a:r>
            <a:r>
              <a:rPr lang="en-US" dirty="0"/>
              <a:t> in </a:t>
            </a:r>
            <a:r>
              <a:rPr lang="en-US" dirty="0" err="1"/>
              <a:t>ra</a:t>
            </a:r>
            <a:r>
              <a:rPr lang="en-US" dirty="0"/>
              <a:t> </a:t>
            </a:r>
            <a:r>
              <a:rPr lang="en-US" dirty="0" err="1"/>
              <a:t>kết</a:t>
            </a:r>
            <a:r>
              <a:rPr lang="en-US" dirty="0"/>
              <a:t> </a:t>
            </a:r>
            <a:r>
              <a:rPr lang="en-US" dirty="0" err="1"/>
              <a:t>quả</a:t>
            </a:r>
            <a:endParaRPr lang="en-US" dirty="0"/>
          </a:p>
          <a:p>
            <a:pPr marL="514350" indent="-514350">
              <a:buFont typeface="+mj-lt"/>
              <a:buAutoNum type="arabicPeriod"/>
            </a:pPr>
            <a:endParaRPr lang="en-US" dirty="0"/>
          </a:p>
          <a:p>
            <a:pPr marL="514350" indent="-514350">
              <a:buFont typeface="+mj-lt"/>
              <a:buAutoNum type="arabicPeriod"/>
            </a:pPr>
            <a:r>
              <a:rPr lang="en-US" dirty="0" err="1"/>
              <a:t>Viết</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các</a:t>
            </a:r>
            <a:r>
              <a:rPr lang="en-US" dirty="0"/>
              <a:t> </a:t>
            </a:r>
            <a:r>
              <a:rPr lang="en-US" dirty="0" err="1"/>
              <a:t>số</a:t>
            </a:r>
            <a:r>
              <a:rPr lang="en-US" dirty="0"/>
              <a:t> </a:t>
            </a:r>
            <a:r>
              <a:rPr lang="en-US" dirty="0" err="1"/>
              <a:t>chẵn</a:t>
            </a:r>
            <a:r>
              <a:rPr lang="en-US" dirty="0"/>
              <a:t> </a:t>
            </a:r>
            <a:r>
              <a:rPr lang="en-US" dirty="0" err="1"/>
              <a:t>trong</a:t>
            </a:r>
            <a:r>
              <a:rPr lang="en-US" dirty="0"/>
              <a:t> </a:t>
            </a:r>
            <a:r>
              <a:rPr lang="en-US" dirty="0" err="1"/>
              <a:t>khoảng</a:t>
            </a:r>
            <a:r>
              <a:rPr lang="en-US" dirty="0"/>
              <a:t> </a:t>
            </a:r>
            <a:r>
              <a:rPr lang="en-US" dirty="0" err="1"/>
              <a:t>từ</a:t>
            </a:r>
            <a:r>
              <a:rPr lang="en-US" dirty="0"/>
              <a:t> 1 </a:t>
            </a:r>
            <a:r>
              <a:rPr lang="en-US" dirty="0" err="1"/>
              <a:t>đến</a:t>
            </a:r>
            <a:r>
              <a:rPr lang="en-US" dirty="0"/>
              <a:t> n </a:t>
            </a:r>
            <a:r>
              <a:rPr lang="en-US" dirty="0" err="1"/>
              <a:t>và</a:t>
            </a:r>
            <a:r>
              <a:rPr lang="en-US" dirty="0"/>
              <a:t> </a:t>
            </a:r>
            <a:r>
              <a:rPr lang="en-US" dirty="0" err="1"/>
              <a:t>ứng</a:t>
            </a:r>
            <a:r>
              <a:rPr lang="en-US" dirty="0"/>
              <a:t> </a:t>
            </a:r>
            <a:r>
              <a:rPr lang="en-US" dirty="0" err="1"/>
              <a:t>dụng</a:t>
            </a:r>
            <a:endParaRPr lang="en-US" dirty="0"/>
          </a:p>
          <a:p>
            <a:pPr marL="514350" indent="-514350">
              <a:buFont typeface="+mj-lt"/>
              <a:buAutoNum type="arabicPeriod"/>
            </a:pPr>
            <a:endParaRPr lang="en-US" dirty="0"/>
          </a:p>
          <a:p>
            <a:pPr marL="514350" indent="-514350">
              <a:buFont typeface="+mj-lt"/>
              <a:buAutoNum type="arabicPeriod"/>
            </a:pPr>
            <a:r>
              <a:rPr lang="en-US" dirty="0" err="1"/>
              <a:t>Viết</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các</a:t>
            </a:r>
            <a:r>
              <a:rPr lang="en-US" dirty="0"/>
              <a:t> </a:t>
            </a:r>
            <a:r>
              <a:rPr lang="en-US" dirty="0" err="1"/>
              <a:t>số</a:t>
            </a:r>
            <a:r>
              <a:rPr lang="en-US" dirty="0"/>
              <a:t> </a:t>
            </a:r>
            <a:r>
              <a:rPr lang="en-US" dirty="0" err="1"/>
              <a:t>chẵn</a:t>
            </a:r>
            <a:r>
              <a:rPr lang="en-US" dirty="0"/>
              <a:t> </a:t>
            </a:r>
            <a:r>
              <a:rPr lang="en-US" dirty="0" err="1"/>
              <a:t>trong</a:t>
            </a:r>
            <a:r>
              <a:rPr lang="en-US" dirty="0"/>
              <a:t> </a:t>
            </a:r>
            <a:r>
              <a:rPr lang="en-US" dirty="0" err="1"/>
              <a:t>mảng</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a:p>
        </p:txBody>
      </p:sp>
    </p:spTree>
    <p:extLst>
      <p:ext uri="{BB962C8B-B14F-4D97-AF65-F5344CB8AC3E}">
        <p14:creationId xmlns:p14="http://schemas.microsoft.com/office/powerpoint/2010/main" val="2502682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Excercises</a:t>
            </a:r>
          </a:p>
        </p:txBody>
      </p:sp>
      <p:sp>
        <p:nvSpPr>
          <p:cNvPr id="3" name="Content Placeholder 2"/>
          <p:cNvSpPr>
            <a:spLocks noGrp="1"/>
          </p:cNvSpPr>
          <p:nvPr>
            <p:ph idx="1"/>
          </p:nvPr>
        </p:nvSpPr>
        <p:spPr/>
        <p:txBody>
          <a:bodyPr>
            <a:normAutofit lnSpcReduction="10000"/>
          </a:bodyPr>
          <a:lstStyle/>
          <a:p>
            <a:pPr marL="0" indent="0">
              <a:buNone/>
            </a:pPr>
            <a:r>
              <a:rPr lang="en-US" b="1" dirty="0" err="1"/>
              <a:t>Bài</a:t>
            </a:r>
            <a:r>
              <a:rPr lang="en-US" b="1" dirty="0"/>
              <a:t> 1: </a:t>
            </a:r>
            <a:r>
              <a:rPr lang="en-US" dirty="0" err="1"/>
              <a:t>Nhập</a:t>
            </a:r>
            <a:r>
              <a:rPr lang="en-US" dirty="0"/>
              <a:t> </a:t>
            </a:r>
            <a:r>
              <a:rPr lang="en-US" dirty="0" err="1"/>
              <a:t>vào</a:t>
            </a:r>
            <a:r>
              <a:rPr lang="en-US" dirty="0"/>
              <a:t> 2 </a:t>
            </a:r>
            <a:r>
              <a:rPr lang="en-US" dirty="0" err="1"/>
              <a:t>số</a:t>
            </a:r>
            <a:r>
              <a:rPr lang="en-US" dirty="0"/>
              <a:t> </a:t>
            </a:r>
            <a:r>
              <a:rPr lang="en-US" dirty="0" err="1"/>
              <a:t>nguyên</a:t>
            </a:r>
            <a:r>
              <a:rPr lang="en-US" dirty="0"/>
              <a:t>, in </a:t>
            </a:r>
            <a:r>
              <a:rPr lang="en-US" dirty="0" err="1"/>
              <a:t>ra</a:t>
            </a:r>
            <a:r>
              <a:rPr lang="en-US" dirty="0"/>
              <a:t> </a:t>
            </a:r>
            <a:r>
              <a:rPr lang="en-US" dirty="0" err="1"/>
              <a:t>tổng</a:t>
            </a:r>
            <a:r>
              <a:rPr lang="en-US" dirty="0"/>
              <a:t>, </a:t>
            </a:r>
            <a:r>
              <a:rPr lang="en-US" dirty="0" err="1"/>
              <a:t>hiệu</a:t>
            </a:r>
            <a:r>
              <a:rPr lang="en-US" dirty="0"/>
              <a:t>, </a:t>
            </a:r>
            <a:r>
              <a:rPr lang="en-US" dirty="0" err="1"/>
              <a:t>tích</a:t>
            </a:r>
            <a:r>
              <a:rPr lang="en-US" dirty="0"/>
              <a:t>, </a:t>
            </a:r>
            <a:r>
              <a:rPr lang="en-US" dirty="0" err="1"/>
              <a:t>thương</a:t>
            </a:r>
            <a:r>
              <a:rPr lang="en-US" dirty="0"/>
              <a:t> </a:t>
            </a:r>
            <a:r>
              <a:rPr lang="en-US" dirty="0" err="1"/>
              <a:t>của</a:t>
            </a:r>
            <a:r>
              <a:rPr lang="en-US" dirty="0"/>
              <a:t> 2 </a:t>
            </a:r>
            <a:r>
              <a:rPr lang="en-US" dirty="0" err="1"/>
              <a:t>số</a:t>
            </a:r>
            <a:r>
              <a:rPr lang="en-US" dirty="0"/>
              <a:t>. </a:t>
            </a:r>
            <a:r>
              <a:rPr lang="en-US" dirty="0" err="1"/>
              <a:t>Chú</a:t>
            </a:r>
            <a:r>
              <a:rPr lang="en-US" dirty="0"/>
              <a:t> ý </a:t>
            </a:r>
            <a:r>
              <a:rPr lang="en-US" dirty="0" err="1"/>
              <a:t>kiểm</a:t>
            </a:r>
            <a:r>
              <a:rPr lang="en-US" dirty="0"/>
              <a:t> </a:t>
            </a:r>
            <a:r>
              <a:rPr lang="en-US" dirty="0" err="1"/>
              <a:t>tra</a:t>
            </a:r>
            <a:r>
              <a:rPr lang="en-US" dirty="0"/>
              <a:t> </a:t>
            </a:r>
            <a:r>
              <a:rPr lang="en-US" dirty="0" err="1"/>
              <a:t>số</a:t>
            </a:r>
            <a:r>
              <a:rPr lang="en-US" dirty="0"/>
              <a:t> </a:t>
            </a:r>
            <a:r>
              <a:rPr lang="en-US" dirty="0" err="1"/>
              <a:t>thứ</a:t>
            </a:r>
            <a:r>
              <a:rPr lang="en-US" dirty="0"/>
              <a:t> 2 </a:t>
            </a:r>
            <a:r>
              <a:rPr lang="en-US" dirty="0" err="1"/>
              <a:t>có</a:t>
            </a:r>
            <a:r>
              <a:rPr lang="en-US" dirty="0"/>
              <a:t> </a:t>
            </a:r>
            <a:r>
              <a:rPr lang="en-US" dirty="0" err="1"/>
              <a:t>khác</a:t>
            </a:r>
            <a:r>
              <a:rPr lang="en-US" dirty="0"/>
              <a:t> </a:t>
            </a:r>
            <a:r>
              <a:rPr lang="en-US" dirty="0" err="1"/>
              <a:t>không</a:t>
            </a:r>
            <a:r>
              <a:rPr lang="en-US" dirty="0"/>
              <a:t> </a:t>
            </a:r>
            <a:r>
              <a:rPr lang="vi-VN" dirty="0"/>
              <a:t>hay không</a:t>
            </a:r>
            <a:r>
              <a:rPr lang="en-US" dirty="0"/>
              <a:t>, </a:t>
            </a:r>
            <a:r>
              <a:rPr lang="en-US" dirty="0" err="1"/>
              <a:t>nếu</a:t>
            </a:r>
            <a:r>
              <a:rPr lang="en-US" dirty="0"/>
              <a:t> </a:t>
            </a:r>
            <a:r>
              <a:rPr lang="en-US" dirty="0" err="1"/>
              <a:t>bằng</a:t>
            </a:r>
            <a:r>
              <a:rPr lang="en-US" dirty="0"/>
              <a:t> 0 </a:t>
            </a:r>
            <a:r>
              <a:rPr lang="en-US" dirty="0" err="1"/>
              <a:t>thì</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thể</a:t>
            </a:r>
            <a:r>
              <a:rPr lang="en-US" dirty="0"/>
              <a:t> chia </a:t>
            </a:r>
            <a:r>
              <a:rPr lang="en-US" dirty="0" err="1"/>
              <a:t>cho</a:t>
            </a:r>
            <a:r>
              <a:rPr lang="en-US" dirty="0"/>
              <a:t> 0!!”.</a:t>
            </a:r>
          </a:p>
          <a:p>
            <a:pPr marL="0" indent="0">
              <a:buNone/>
            </a:pP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nhập</a:t>
            </a:r>
            <a:r>
              <a:rPr lang="en-US" dirty="0"/>
              <a:t> </a:t>
            </a:r>
            <a:r>
              <a:rPr lang="en-US" dirty="0" err="1"/>
              <a:t>phải</a:t>
            </a:r>
            <a:r>
              <a:rPr lang="en-US" dirty="0"/>
              <a:t> </a:t>
            </a:r>
            <a:r>
              <a:rPr lang="en-US" dirty="0" err="1"/>
              <a:t>là</a:t>
            </a:r>
            <a:r>
              <a:rPr lang="en-US" dirty="0"/>
              <a:t> </a:t>
            </a:r>
            <a:r>
              <a:rPr lang="en-US" dirty="0" err="1"/>
              <a:t>số</a:t>
            </a:r>
            <a:r>
              <a:rPr lang="en-US" dirty="0"/>
              <a:t>.</a:t>
            </a:r>
          </a:p>
          <a:p>
            <a:pPr marL="0" indent="0">
              <a:buNone/>
            </a:pPr>
            <a:r>
              <a:rPr lang="en-US" b="1" dirty="0" err="1"/>
              <a:t>Bài</a:t>
            </a:r>
            <a:r>
              <a:rPr lang="en-US" b="1" dirty="0"/>
              <a:t> 2: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r>
              <a:rPr lang="en-US" dirty="0"/>
              <a:t>.</a:t>
            </a:r>
          </a:p>
          <a:p>
            <a:pPr marL="0" indent="0">
              <a:buNone/>
            </a:pPr>
            <a:r>
              <a:rPr lang="en-US" b="1" dirty="0" err="1"/>
              <a:t>Bài</a:t>
            </a:r>
            <a:r>
              <a:rPr lang="en-US" b="1" dirty="0"/>
              <a:t> 3: </a:t>
            </a:r>
            <a:r>
              <a:rPr lang="vi-VN" dirty="0"/>
              <a:t>Vi</a:t>
            </a:r>
            <a:r>
              <a:rPr lang="en-US" dirty="0"/>
              <a:t>ế</a:t>
            </a:r>
            <a:r>
              <a:rPr lang="vi-VN" dirty="0"/>
              <a:t>t chương trình tính t</a:t>
            </a:r>
            <a:r>
              <a:rPr lang="en-US" dirty="0"/>
              <a:t>ổ</a:t>
            </a:r>
            <a:r>
              <a:rPr lang="vi-VN" dirty="0"/>
              <a:t>ng các s</a:t>
            </a:r>
            <a:r>
              <a:rPr lang="en-US" dirty="0"/>
              <a:t>ố</a:t>
            </a:r>
            <a:r>
              <a:rPr lang="vi-VN" dirty="0"/>
              <a:t> nguyên</a:t>
            </a:r>
            <a:r>
              <a:rPr lang="en-US" dirty="0"/>
              <a:t> </a:t>
            </a:r>
            <a:r>
              <a:rPr lang="en-US" dirty="0" err="1"/>
              <a:t>tố</a:t>
            </a:r>
            <a:r>
              <a:rPr lang="vi-VN" dirty="0"/>
              <a:t> </a:t>
            </a:r>
            <a:r>
              <a:rPr lang="en-US" dirty="0" err="1"/>
              <a:t>từ</a:t>
            </a:r>
            <a:r>
              <a:rPr lang="en-US" dirty="0"/>
              <a:t> 1-&gt; N. N </a:t>
            </a:r>
            <a:r>
              <a:rPr lang="en-US" dirty="0" err="1"/>
              <a:t>được</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Yêu</a:t>
            </a:r>
            <a:r>
              <a:rPr lang="en-US" dirty="0"/>
              <a:t> </a:t>
            </a:r>
            <a:r>
              <a:rPr lang="en-US" dirty="0" err="1"/>
              <a:t>cầu</a:t>
            </a:r>
            <a:r>
              <a:rPr lang="en-US" dirty="0"/>
              <a:t> </a:t>
            </a:r>
            <a:r>
              <a:rPr lang="en-US" dirty="0" err="1"/>
              <a:t>viết</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tra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tổng</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N.</a:t>
            </a:r>
          </a:p>
          <a:p>
            <a:pPr marL="0" indent="0">
              <a:buNone/>
            </a:pPr>
            <a:r>
              <a:rPr lang="en-US" b="1" dirty="0" err="1"/>
              <a:t>Bài</a:t>
            </a:r>
            <a:r>
              <a:rPr lang="en-US" b="1" dirty="0"/>
              <a:t> 4: </a:t>
            </a:r>
            <a:r>
              <a:rPr lang="en-US" dirty="0" err="1"/>
              <a:t>Nhập</a:t>
            </a:r>
            <a:r>
              <a:rPr lang="en-US" dirty="0"/>
              <a:t> </a:t>
            </a:r>
            <a:r>
              <a:rPr lang="en-US" dirty="0" err="1"/>
              <a:t>vào</a:t>
            </a:r>
            <a:r>
              <a:rPr lang="en-US" dirty="0"/>
              <a:t> </a:t>
            </a:r>
            <a:r>
              <a:rPr lang="en-US" dirty="0" err="1"/>
              <a:t>một</a:t>
            </a:r>
            <a:r>
              <a:rPr lang="en-US" dirty="0"/>
              <a:t> </a:t>
            </a:r>
            <a:r>
              <a:rPr lang="en-US" dirty="0" err="1"/>
              <a:t>chuỗi</a:t>
            </a:r>
            <a:r>
              <a:rPr lang="en-US" dirty="0"/>
              <a:t>. </a:t>
            </a:r>
            <a:r>
              <a:rPr lang="en-US" dirty="0" err="1"/>
              <a:t>Đếm</a:t>
            </a:r>
            <a:r>
              <a:rPr lang="en-US" dirty="0"/>
              <a:t> </a:t>
            </a:r>
            <a:r>
              <a:rPr lang="en-US" dirty="0" err="1"/>
              <a:t>số</a:t>
            </a:r>
            <a:r>
              <a:rPr lang="en-US" dirty="0"/>
              <a:t> </a:t>
            </a:r>
            <a:r>
              <a:rPr lang="en-US" dirty="0" err="1"/>
              <a:t>ký</a:t>
            </a:r>
            <a:r>
              <a:rPr lang="en-US" dirty="0"/>
              <a:t> </a:t>
            </a:r>
            <a:r>
              <a:rPr lang="en-US" dirty="0" err="1"/>
              <a:t>tự</a:t>
            </a:r>
            <a:r>
              <a:rPr lang="en-US" dirty="0"/>
              <a:t>, </a:t>
            </a:r>
            <a:r>
              <a:rPr lang="en-US" dirty="0" err="1"/>
              <a:t>số</a:t>
            </a:r>
            <a:r>
              <a:rPr lang="en-US" dirty="0"/>
              <a:t> </a:t>
            </a:r>
            <a:r>
              <a:rPr lang="en-US" dirty="0" err="1"/>
              <a:t>từ</a:t>
            </a:r>
            <a:r>
              <a:rPr lang="en-US" dirty="0"/>
              <a:t> </a:t>
            </a:r>
            <a:r>
              <a:rPr lang="en-US" dirty="0" err="1"/>
              <a:t>trong</a:t>
            </a:r>
            <a:r>
              <a:rPr lang="en-US" dirty="0"/>
              <a:t> </a:t>
            </a:r>
            <a:r>
              <a:rPr lang="en-US" dirty="0" err="1"/>
              <a:t>chuỗi</a:t>
            </a:r>
            <a:r>
              <a:rPr lang="en-US" dirty="0"/>
              <a:t> </a:t>
            </a:r>
            <a:r>
              <a:rPr lang="en-US" dirty="0" err="1"/>
              <a:t>vừa</a:t>
            </a:r>
            <a:r>
              <a:rPr lang="en-US" dirty="0"/>
              <a:t> </a:t>
            </a:r>
            <a:r>
              <a:rPr lang="en-US" dirty="0" err="1"/>
              <a:t>nhập</a:t>
            </a:r>
            <a:r>
              <a:rPr lang="en-US" dirty="0"/>
              <a:t>. In </a:t>
            </a:r>
            <a:r>
              <a:rPr lang="en-US" dirty="0" err="1"/>
              <a:t>mỗi</a:t>
            </a:r>
            <a:r>
              <a:rPr lang="en-US" dirty="0"/>
              <a:t> </a:t>
            </a:r>
            <a:r>
              <a:rPr lang="en-US" dirty="0" err="1"/>
              <a:t>từ</a:t>
            </a:r>
            <a:r>
              <a:rPr lang="en-US" dirty="0"/>
              <a:t> </a:t>
            </a:r>
            <a:r>
              <a:rPr lang="en-US" dirty="0" err="1"/>
              <a:t>trên</a:t>
            </a:r>
            <a:r>
              <a:rPr lang="en-US" dirty="0"/>
              <a:t> </a:t>
            </a:r>
            <a:r>
              <a:rPr lang="en-US" dirty="0" err="1"/>
              <a:t>một</a:t>
            </a:r>
            <a:r>
              <a:rPr lang="en-US" dirty="0"/>
              <a:t> </a:t>
            </a:r>
            <a:r>
              <a:rPr lang="en-US" dirty="0" err="1"/>
              <a:t>dòng</a:t>
            </a:r>
            <a:r>
              <a:rPr lang="en-US" dirty="0"/>
              <a:t>. </a:t>
            </a:r>
            <a:r>
              <a:rPr lang="en-US" dirty="0" err="1"/>
              <a:t>Yêu</a:t>
            </a:r>
            <a:r>
              <a:rPr lang="en-US" dirty="0"/>
              <a:t> </a:t>
            </a:r>
            <a:r>
              <a:rPr lang="en-US" dirty="0" err="1"/>
              <a:t>cầu</a:t>
            </a:r>
            <a:r>
              <a:rPr lang="en-US" dirty="0"/>
              <a:t> </a:t>
            </a:r>
            <a:r>
              <a:rPr lang="en-US" dirty="0" err="1"/>
              <a:t>viết</a:t>
            </a:r>
            <a:r>
              <a:rPr lang="en-US" dirty="0"/>
              <a:t> </a:t>
            </a:r>
            <a:r>
              <a:rPr lang="en-US" dirty="0" err="1"/>
              <a:t>hàm</a:t>
            </a:r>
            <a:r>
              <a:rPr lang="en-US" dirty="0"/>
              <a:t> </a:t>
            </a:r>
            <a:r>
              <a:rPr lang="en-US" dirty="0" err="1"/>
              <a:t>cho</a:t>
            </a:r>
            <a:r>
              <a:rPr lang="en-US" dirty="0"/>
              <a:t> </a:t>
            </a:r>
            <a:r>
              <a:rPr lang="en-US" dirty="0" err="1"/>
              <a:t>từng</a:t>
            </a:r>
            <a:r>
              <a:rPr lang="en-US" dirty="0"/>
              <a:t> </a:t>
            </a:r>
            <a:r>
              <a:rPr lang="en-US" dirty="0" err="1"/>
              <a:t>thao</a:t>
            </a:r>
            <a:r>
              <a:rPr lang="en-US" dirty="0"/>
              <a:t> </a:t>
            </a:r>
            <a:r>
              <a:rPr lang="en-US" dirty="0" err="1"/>
              <a:t>tác</a:t>
            </a:r>
            <a:r>
              <a:rPr lang="en-US" dirty="0"/>
              <a:t>.</a:t>
            </a:r>
          </a:p>
          <a:p>
            <a:pPr marL="0" indent="0">
              <a:buNone/>
            </a:pPr>
            <a:r>
              <a:rPr lang="en-US" b="1" dirty="0" err="1"/>
              <a:t>Bài</a:t>
            </a:r>
            <a:r>
              <a:rPr lang="en-US" b="1" dirty="0"/>
              <a:t> 5</a:t>
            </a:r>
            <a:r>
              <a:rPr lang="en-US" dirty="0"/>
              <a:t>: </a:t>
            </a:r>
            <a:r>
              <a:rPr lang="en-US" dirty="0" err="1"/>
              <a:t>Các</a:t>
            </a:r>
            <a:r>
              <a:rPr lang="en-US" dirty="0"/>
              <a:t> </a:t>
            </a:r>
            <a:r>
              <a:rPr lang="en-US" dirty="0" err="1"/>
              <a:t>bài</a:t>
            </a:r>
            <a:r>
              <a:rPr lang="en-US" dirty="0"/>
              <a:t> </a:t>
            </a:r>
            <a:r>
              <a:rPr lang="en-US" dirty="0" err="1"/>
              <a:t>tập</a:t>
            </a:r>
            <a:r>
              <a:rPr lang="en-US" dirty="0"/>
              <a:t> Module 1</a:t>
            </a:r>
          </a:p>
          <a:p>
            <a:endParaRPr lang="en-US" dirty="0"/>
          </a:p>
        </p:txBody>
      </p:sp>
      <p:sp>
        <p:nvSpPr>
          <p:cNvPr id="4" name="Slide Number Placeholder 3"/>
          <p:cNvSpPr>
            <a:spLocks noGrp="1"/>
          </p:cNvSpPr>
          <p:nvPr>
            <p:ph type="sldNum" sz="quarter" idx="12"/>
          </p:nvPr>
        </p:nvSpPr>
        <p:spPr>
          <a:xfrm>
            <a:off x="8737600" y="6356353"/>
            <a:ext cx="2844800" cy="365125"/>
          </a:xfrm>
          <a:prstGeom prst="rect">
            <a:avLst/>
          </a:prstGeom>
        </p:spPr>
        <p:txBody>
          <a:bodyPr/>
          <a:lstStyle/>
          <a:p>
            <a:fld id="{6704CA4A-85A0-4DF2-A533-BD7CB5495B21}" type="slidenum">
              <a:rPr lang="en-US" smtClean="0"/>
              <a:t>52</a:t>
            </a:fld>
            <a:endParaRPr lang="en-US"/>
          </a:p>
        </p:txBody>
      </p:sp>
    </p:spTree>
    <p:extLst>
      <p:ext uri="{BB962C8B-B14F-4D97-AF65-F5344CB8AC3E}">
        <p14:creationId xmlns:p14="http://schemas.microsoft.com/office/powerpoint/2010/main" val="1380379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2.5. Ngoại lệ</a:t>
            </a:r>
            <a:br>
              <a:rPr lang="en-US"/>
            </a:br>
            <a:r>
              <a:rPr lang="en-US"/>
              <a:t>Phân cấp</a:t>
            </a:r>
          </a:p>
        </p:txBody>
      </p:sp>
      <p:sp>
        <p:nvSpPr>
          <p:cNvPr id="4" name="Slide Number Placeholder 3"/>
          <p:cNvSpPr>
            <a:spLocks noGrp="1"/>
          </p:cNvSpPr>
          <p:nvPr>
            <p:ph type="sldNum" sz="quarter" idx="12"/>
          </p:nvPr>
        </p:nvSpPr>
        <p:spPr/>
        <p:txBody>
          <a:bodyPr/>
          <a:lstStyle/>
          <a:p>
            <a:fld id="{8BDE0803-9C39-4EA0-B295-211B921236FF}" type="slidenum">
              <a:rPr lang="en-US" smtClean="0"/>
              <a:pPr/>
              <a:t>53</a:t>
            </a:fld>
            <a:endParaRPr lang="en-US"/>
          </a:p>
        </p:txBody>
      </p:sp>
      <p:graphicFrame>
        <p:nvGraphicFramePr>
          <p:cNvPr id="149510" name="Object 6"/>
          <p:cNvGraphicFramePr>
            <a:graphicFrameLocks noChangeAspect="1"/>
          </p:cNvGraphicFramePr>
          <p:nvPr/>
        </p:nvGraphicFramePr>
        <p:xfrm>
          <a:off x="823154" y="1508747"/>
          <a:ext cx="11152717" cy="5110163"/>
        </p:xfrm>
        <a:graphic>
          <a:graphicData uri="http://schemas.openxmlformats.org/presentationml/2006/ole">
            <mc:AlternateContent xmlns:mc="http://schemas.openxmlformats.org/markup-compatibility/2006">
              <mc:Choice xmlns:v="urn:schemas-microsoft-com:vml" Requires="v">
                <p:oleObj name="Picture" r:id="rId3" imgW="8001000" imgH="3657600" progId="Word.Picture.8">
                  <p:embed/>
                </p:oleObj>
              </mc:Choice>
              <mc:Fallback>
                <p:oleObj name="Picture" r:id="rId3" imgW="8001000" imgH="3657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823154" y="1508747"/>
                        <a:ext cx="11152717" cy="51101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49025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2.5. Ngoại lệ</a:t>
            </a:r>
            <a:br>
              <a:rPr lang="en-US"/>
            </a:br>
            <a:r>
              <a:rPr lang="en-US"/>
              <a:t>Phân cấp: Error</a:t>
            </a:r>
          </a:p>
        </p:txBody>
      </p:sp>
      <p:sp>
        <p:nvSpPr>
          <p:cNvPr id="7" name="Slide Number Placeholder 6"/>
          <p:cNvSpPr>
            <a:spLocks noGrp="1"/>
          </p:cNvSpPr>
          <p:nvPr>
            <p:ph type="sldNum" sz="quarter" idx="12"/>
          </p:nvPr>
        </p:nvSpPr>
        <p:spPr/>
        <p:txBody>
          <a:bodyPr/>
          <a:lstStyle/>
          <a:p>
            <a:fld id="{7CB7A241-DB56-4055-B4CC-19E42A536F7C}" type="slidenum">
              <a:rPr lang="en-US" smtClean="0"/>
              <a:pPr/>
              <a:t>54</a:t>
            </a:fld>
            <a:endParaRPr lang="en-US"/>
          </a:p>
        </p:txBody>
      </p:sp>
      <p:graphicFrame>
        <p:nvGraphicFramePr>
          <p:cNvPr id="284675" name="Object 3"/>
          <p:cNvGraphicFramePr>
            <a:graphicFrameLocks noChangeAspect="1"/>
          </p:cNvGraphicFramePr>
          <p:nvPr/>
        </p:nvGraphicFramePr>
        <p:xfrm>
          <a:off x="831272" y="1505974"/>
          <a:ext cx="11145838" cy="5110163"/>
        </p:xfrm>
        <a:graphic>
          <a:graphicData uri="http://schemas.openxmlformats.org/presentationml/2006/ole">
            <mc:AlternateContent xmlns:mc="http://schemas.openxmlformats.org/markup-compatibility/2006">
              <mc:Choice xmlns:v="urn:schemas-microsoft-com:vml" Requires="v">
                <p:oleObj name="Picture" r:id="rId3" imgW="8001000" imgH="3657600" progId="Word.Picture.8">
                  <p:embed/>
                </p:oleObj>
              </mc:Choice>
              <mc:Fallback>
                <p:oleObj name="Picture" r:id="rId3" imgW="8001000" imgH="3657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28" t="2000" r="31085" b="4500"/>
                      <a:stretch>
                        <a:fillRect/>
                      </a:stretch>
                    </p:blipFill>
                    <p:spPr bwMode="auto">
                      <a:xfrm>
                        <a:off x="831272" y="1505974"/>
                        <a:ext cx="11145838" cy="5110163"/>
                      </a:xfrm>
                      <a:prstGeom prst="rect">
                        <a:avLst/>
                      </a:prstGeom>
                      <a:noFill/>
                      <a:ln>
                        <a:noFill/>
                      </a:ln>
                    </p:spPr>
                  </p:pic>
                </p:oleObj>
              </mc:Fallback>
            </mc:AlternateContent>
          </a:graphicData>
        </a:graphic>
      </p:graphicFrame>
      <p:sp>
        <p:nvSpPr>
          <p:cNvPr id="284688" name="Rectangle 16"/>
          <p:cNvSpPr>
            <a:spLocks noChangeArrowheads="1"/>
          </p:cNvSpPr>
          <p:nvPr/>
        </p:nvSpPr>
        <p:spPr bwMode="auto">
          <a:xfrm>
            <a:off x="4191000" y="4602743"/>
            <a:ext cx="4387735" cy="2133600"/>
          </a:xfrm>
          <a:prstGeom prst="rect">
            <a:avLst/>
          </a:prstGeom>
          <a:solidFill>
            <a:schemeClr val="accent1">
              <a:alpha val="19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400">
              <a:solidFill>
                <a:srgbClr val="FFFFFF"/>
              </a:solidFill>
            </a:endParaRPr>
          </a:p>
        </p:txBody>
      </p:sp>
      <p:sp>
        <p:nvSpPr>
          <p:cNvPr id="284686" name="Text Box 14"/>
          <p:cNvSpPr txBox="1">
            <a:spLocks noChangeArrowheads="1"/>
          </p:cNvSpPr>
          <p:nvPr/>
        </p:nvSpPr>
        <p:spPr bwMode="auto">
          <a:xfrm>
            <a:off x="532015" y="5007823"/>
            <a:ext cx="3541221" cy="1323439"/>
          </a:xfrm>
          <a:prstGeom prst="rect">
            <a:avLst/>
          </a:prstGeom>
          <a:noFill/>
          <a:ln>
            <a:noFill/>
          </a:ln>
          <a:effectLst/>
        </p:spPr>
        <p:txBody>
          <a:bodyPr wrap="square">
            <a:spAutoFit/>
          </a:bodyPr>
          <a:lstStyle/>
          <a:p>
            <a:pPr defTabSz="914400" eaLnBrk="0" fontAlgn="base" hangingPunct="0">
              <a:spcBef>
                <a:spcPct val="50000"/>
              </a:spcBef>
              <a:spcAft>
                <a:spcPct val="0"/>
              </a:spcAft>
            </a:pPr>
            <a:r>
              <a:rPr lang="vi-VN" sz="2000"/>
              <a:t>Error là một loại lỗi nằm ngoài phạm vi ứng dụng</a:t>
            </a:r>
            <a:r>
              <a:rPr lang="en-US" sz="2000"/>
              <a:t>. </a:t>
            </a:r>
            <a:r>
              <a:rPr lang="vi-VN" sz="2000"/>
              <a:t>VD</a:t>
            </a:r>
            <a:r>
              <a:rPr lang="en-US" sz="2000"/>
              <a:t>/</a:t>
            </a:r>
            <a:r>
              <a:rPr lang="vi-VN" sz="2000"/>
              <a:t> VirtualMachineError</a:t>
            </a:r>
            <a:r>
              <a:rPr lang="en-US" sz="2000"/>
              <a:t>, </a:t>
            </a:r>
            <a:r>
              <a:rPr lang="en-US" sz="2000">
                <a:latin typeface="Times New Roman" pitchFamily="18" charset="0"/>
                <a:cs typeface="Times New Roman" pitchFamily="18" charset="0"/>
              </a:rPr>
              <a:t>OutOfMemoryError</a:t>
            </a:r>
            <a:r>
              <a:rPr lang="en-US" sz="2000"/>
              <a:t>…</a:t>
            </a:r>
          </a:p>
        </p:txBody>
      </p:sp>
    </p:spTree>
    <p:extLst>
      <p:ext uri="{BB962C8B-B14F-4D97-AF65-F5344CB8AC3E}">
        <p14:creationId xmlns:p14="http://schemas.microsoft.com/office/powerpoint/2010/main" val="347949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86"/>
                                        </p:tgtEl>
                                        <p:attrNameLst>
                                          <p:attrName>style.visibility</p:attrName>
                                        </p:attrNameLst>
                                      </p:cBhvr>
                                      <p:to>
                                        <p:strVal val="visible"/>
                                      </p:to>
                                    </p:set>
                                    <p:anim calcmode="lin" valueType="num">
                                      <p:cBhvr additive="base">
                                        <p:cTn id="7" dur="500" fill="hold"/>
                                        <p:tgtEl>
                                          <p:spTgt spid="284686"/>
                                        </p:tgtEl>
                                        <p:attrNameLst>
                                          <p:attrName>ppt_x</p:attrName>
                                        </p:attrNameLst>
                                      </p:cBhvr>
                                      <p:tavLst>
                                        <p:tav tm="0">
                                          <p:val>
                                            <p:strVal val="0-#ppt_w/2"/>
                                          </p:val>
                                        </p:tav>
                                        <p:tav tm="100000">
                                          <p:val>
                                            <p:strVal val="#ppt_x"/>
                                          </p:val>
                                        </p:tav>
                                      </p:tavLst>
                                    </p:anim>
                                    <p:anim calcmode="lin" valueType="num">
                                      <p:cBhvr additive="base">
                                        <p:cTn id="8" dur="500" fill="hold"/>
                                        <p:tgtEl>
                                          <p:spTgt spid="28468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4688"/>
                                        </p:tgtEl>
                                        <p:attrNameLst>
                                          <p:attrName>style.visibility</p:attrName>
                                        </p:attrNameLst>
                                      </p:cBhvr>
                                      <p:to>
                                        <p:strVal val="visible"/>
                                      </p:to>
                                    </p:set>
                                    <p:anim calcmode="lin" valueType="num">
                                      <p:cBhvr additive="base">
                                        <p:cTn id="11" dur="500" fill="hold"/>
                                        <p:tgtEl>
                                          <p:spTgt spid="284688"/>
                                        </p:tgtEl>
                                        <p:attrNameLst>
                                          <p:attrName>ppt_x</p:attrName>
                                        </p:attrNameLst>
                                      </p:cBhvr>
                                      <p:tavLst>
                                        <p:tav tm="0">
                                          <p:val>
                                            <p:strVal val="0-#ppt_w/2"/>
                                          </p:val>
                                        </p:tav>
                                        <p:tav tm="100000">
                                          <p:val>
                                            <p:strVal val="#ppt_x"/>
                                          </p:val>
                                        </p:tav>
                                      </p:tavLst>
                                    </p:anim>
                                    <p:anim calcmode="lin" valueType="num">
                                      <p:cBhvr additive="base">
                                        <p:cTn id="12" dur="500" fill="hold"/>
                                        <p:tgtEl>
                                          <p:spTgt spid="284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8" grpId="0" animBg="1"/>
      <p:bldP spid="284686"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noFill/>
          <a:ln/>
        </p:spPr>
        <p:txBody>
          <a:bodyPr/>
          <a:lstStyle/>
          <a:p>
            <a:r>
              <a:rPr lang="en-US"/>
              <a:t>2.5. Ngoại lệ</a:t>
            </a:r>
            <a:br>
              <a:rPr lang="en-US"/>
            </a:br>
            <a:r>
              <a:rPr lang="en-US"/>
              <a:t>Phân cấp: Exception</a:t>
            </a:r>
            <a:endParaRPr lang="en-US" b="1"/>
          </a:p>
        </p:txBody>
      </p:sp>
      <p:sp>
        <p:nvSpPr>
          <p:cNvPr id="13" name="Slide Number Placeholder 12"/>
          <p:cNvSpPr>
            <a:spLocks noGrp="1"/>
          </p:cNvSpPr>
          <p:nvPr>
            <p:ph type="sldNum" sz="quarter" idx="12"/>
          </p:nvPr>
        </p:nvSpPr>
        <p:spPr/>
        <p:txBody>
          <a:bodyPr/>
          <a:lstStyle/>
          <a:p>
            <a:fld id="{95F59A0F-1A58-462D-94DA-B1D58C5176A0}" type="slidenum">
              <a:rPr lang="en-US">
                <a:solidFill>
                  <a:srgbClr val="FFFFFF"/>
                </a:solidFill>
              </a:rPr>
              <a:pPr/>
              <a:t>55</a:t>
            </a:fld>
            <a:endParaRPr lang="en-US">
              <a:solidFill>
                <a:srgbClr val="FFFFFF"/>
              </a:solidFill>
            </a:endParaRPr>
          </a:p>
        </p:txBody>
      </p:sp>
      <p:graphicFrame>
        <p:nvGraphicFramePr>
          <p:cNvPr id="285699" name="Object 3"/>
          <p:cNvGraphicFramePr>
            <a:graphicFrameLocks noChangeAspect="1"/>
          </p:cNvGraphicFramePr>
          <p:nvPr/>
        </p:nvGraphicFramePr>
        <p:xfrm>
          <a:off x="812800" y="1525375"/>
          <a:ext cx="11152717" cy="5110163"/>
        </p:xfrm>
        <a:graphic>
          <a:graphicData uri="http://schemas.openxmlformats.org/presentationml/2006/ole">
            <mc:AlternateContent xmlns:mc="http://schemas.openxmlformats.org/markup-compatibility/2006">
              <mc:Choice xmlns:v="urn:schemas-microsoft-com:vml" Requires="v">
                <p:oleObj name="Picture" r:id="rId2" imgW="8001000" imgH="3657600" progId="Word.Picture.8">
                  <p:embed/>
                </p:oleObj>
              </mc:Choice>
              <mc:Fallback>
                <p:oleObj name="Picture" r:id="rId2" imgW="8001000" imgH="3657600"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l="-1051" t="2000" r="31065" b="4500"/>
                      <a:stretch>
                        <a:fillRect/>
                      </a:stretch>
                    </p:blipFill>
                    <p:spPr bwMode="auto">
                      <a:xfrm>
                        <a:off x="812800" y="1525375"/>
                        <a:ext cx="11152717" cy="5110163"/>
                      </a:xfrm>
                      <a:prstGeom prst="rect">
                        <a:avLst/>
                      </a:prstGeom>
                      <a:noFill/>
                      <a:ln>
                        <a:noFill/>
                      </a:ln>
                    </p:spPr>
                  </p:pic>
                </p:oleObj>
              </mc:Fallback>
            </mc:AlternateContent>
          </a:graphicData>
        </a:graphic>
      </p:graphicFrame>
      <p:sp>
        <p:nvSpPr>
          <p:cNvPr id="285704" name="Text Box 8"/>
          <p:cNvSpPr txBox="1">
            <a:spLocks noChangeArrowheads="1"/>
          </p:cNvSpPr>
          <p:nvPr/>
        </p:nvSpPr>
        <p:spPr bwMode="auto">
          <a:xfrm>
            <a:off x="539403" y="1803850"/>
            <a:ext cx="3556000" cy="1938992"/>
          </a:xfrm>
          <a:prstGeom prst="rect">
            <a:avLst/>
          </a:prstGeom>
          <a:noFill/>
          <a:ln>
            <a:noFill/>
          </a:ln>
          <a:effectLst/>
        </p:spPr>
        <p:txBody>
          <a:bodyPr>
            <a:spAutoFit/>
          </a:bodyPr>
          <a:lstStyle/>
          <a:p>
            <a:pPr defTabSz="914400" eaLnBrk="0" fontAlgn="base" hangingPunct="0">
              <a:spcBef>
                <a:spcPct val="50000"/>
              </a:spcBef>
              <a:spcAft>
                <a:spcPct val="0"/>
              </a:spcAft>
            </a:pPr>
            <a:r>
              <a:rPr lang="vi-VN" sz="2000"/>
              <a:t>Exception là lớp cơ sở cho các </a:t>
            </a:r>
            <a:r>
              <a:rPr lang="en-US" sz="2000"/>
              <a:t>loại </a:t>
            </a:r>
            <a:r>
              <a:rPr lang="vi-VN" sz="2000"/>
              <a:t>lỗi có thể kiểm soát được. VD: ArithmeticException, BufferOverflowException</a:t>
            </a:r>
            <a:r>
              <a:rPr lang="en-US" sz="2000">
                <a:solidFill>
                  <a:srgbClr val="000000"/>
                </a:solidFill>
                <a:cs typeface="Times New Roman" pitchFamily="18" charset="0"/>
              </a:rPr>
              <a:t>… </a:t>
            </a:r>
            <a:r>
              <a:rPr lang="en-US" sz="2000">
                <a:solidFill>
                  <a:srgbClr val="000000"/>
                </a:solidFill>
                <a:latin typeface="Times New Roman" pitchFamily="18" charset="0"/>
                <a:cs typeface="Times New Roman" pitchFamily="18" charset="0"/>
              </a:rPr>
              <a:t>Những lỗi này có thể </a:t>
            </a:r>
            <a:r>
              <a:rPr lang="vi-VN" sz="2000">
                <a:solidFill>
                  <a:srgbClr val="000000"/>
                </a:solidFill>
                <a:latin typeface="Times New Roman" pitchFamily="18" charset="0"/>
                <a:cs typeface="Times New Roman" pitchFamily="18" charset="0"/>
              </a:rPr>
              <a:t>đượ</a:t>
            </a:r>
            <a:r>
              <a:rPr lang="en-US" sz="2000">
                <a:solidFill>
                  <a:srgbClr val="000000"/>
                </a:solidFill>
                <a:latin typeface="Times New Roman" pitchFamily="18" charset="0"/>
                <a:cs typeface="Times New Roman" pitchFamily="18" charset="0"/>
              </a:rPr>
              <a:t>c bắt và xử lý bởi chương trình.</a:t>
            </a:r>
          </a:p>
        </p:txBody>
      </p:sp>
      <p:sp>
        <p:nvSpPr>
          <p:cNvPr id="285710" name="Rectangle 14"/>
          <p:cNvSpPr>
            <a:spLocks noChangeArrowheads="1"/>
          </p:cNvSpPr>
          <p:nvPr/>
        </p:nvSpPr>
        <p:spPr bwMode="auto">
          <a:xfrm>
            <a:off x="4206239" y="1803850"/>
            <a:ext cx="7813963" cy="2667000"/>
          </a:xfrm>
          <a:prstGeom prst="rect">
            <a:avLst/>
          </a:prstGeom>
          <a:solidFill>
            <a:schemeClr val="accent1">
              <a:alpha val="19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400">
              <a:solidFill>
                <a:srgbClr val="FFFFFF"/>
              </a:solidFill>
            </a:endParaRPr>
          </a:p>
        </p:txBody>
      </p:sp>
      <p:sp>
        <p:nvSpPr>
          <p:cNvPr id="285711" name="Rectangle 15"/>
          <p:cNvSpPr>
            <a:spLocks noChangeArrowheads="1"/>
          </p:cNvSpPr>
          <p:nvPr/>
        </p:nvSpPr>
        <p:spPr bwMode="auto">
          <a:xfrm>
            <a:off x="8362603" y="4470850"/>
            <a:ext cx="3657600" cy="533400"/>
          </a:xfrm>
          <a:prstGeom prst="rect">
            <a:avLst/>
          </a:prstGeom>
          <a:solidFill>
            <a:schemeClr val="accent1">
              <a:alpha val="19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1685306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additive="base">
                                        <p:cTn id="7" dur="500" fill="hold"/>
                                        <p:tgtEl>
                                          <p:spTgt spid="285704"/>
                                        </p:tgtEl>
                                        <p:attrNameLst>
                                          <p:attrName>ppt_x</p:attrName>
                                        </p:attrNameLst>
                                      </p:cBhvr>
                                      <p:tavLst>
                                        <p:tav tm="0">
                                          <p:val>
                                            <p:strVal val="0-#ppt_w/2"/>
                                          </p:val>
                                        </p:tav>
                                        <p:tav tm="100000">
                                          <p:val>
                                            <p:strVal val="#ppt_x"/>
                                          </p:val>
                                        </p:tav>
                                      </p:tavLst>
                                    </p:anim>
                                    <p:anim calcmode="lin" valueType="num">
                                      <p:cBhvr additive="base">
                                        <p:cTn id="8" dur="500" fill="hold"/>
                                        <p:tgtEl>
                                          <p:spTgt spid="2857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5710"/>
                                        </p:tgtEl>
                                        <p:attrNameLst>
                                          <p:attrName>style.visibility</p:attrName>
                                        </p:attrNameLst>
                                      </p:cBhvr>
                                      <p:to>
                                        <p:strVal val="visible"/>
                                      </p:to>
                                    </p:set>
                                    <p:anim calcmode="lin" valueType="num">
                                      <p:cBhvr additive="base">
                                        <p:cTn id="11" dur="500" fill="hold"/>
                                        <p:tgtEl>
                                          <p:spTgt spid="285710"/>
                                        </p:tgtEl>
                                        <p:attrNameLst>
                                          <p:attrName>ppt_x</p:attrName>
                                        </p:attrNameLst>
                                      </p:cBhvr>
                                      <p:tavLst>
                                        <p:tav tm="0">
                                          <p:val>
                                            <p:strVal val="0-#ppt_w/2"/>
                                          </p:val>
                                        </p:tav>
                                        <p:tav tm="100000">
                                          <p:val>
                                            <p:strVal val="#ppt_x"/>
                                          </p:val>
                                        </p:tav>
                                      </p:tavLst>
                                    </p:anim>
                                    <p:anim calcmode="lin" valueType="num">
                                      <p:cBhvr additive="base">
                                        <p:cTn id="12" dur="500" fill="hold"/>
                                        <p:tgtEl>
                                          <p:spTgt spid="2857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5711"/>
                                        </p:tgtEl>
                                        <p:attrNameLst>
                                          <p:attrName>style.visibility</p:attrName>
                                        </p:attrNameLst>
                                      </p:cBhvr>
                                      <p:to>
                                        <p:strVal val="visible"/>
                                      </p:to>
                                    </p:set>
                                    <p:anim calcmode="lin" valueType="num">
                                      <p:cBhvr additive="base">
                                        <p:cTn id="15" dur="500" fill="hold"/>
                                        <p:tgtEl>
                                          <p:spTgt spid="285711"/>
                                        </p:tgtEl>
                                        <p:attrNameLst>
                                          <p:attrName>ppt_x</p:attrName>
                                        </p:attrNameLst>
                                      </p:cBhvr>
                                      <p:tavLst>
                                        <p:tav tm="0">
                                          <p:val>
                                            <p:strVal val="0-#ppt_w/2"/>
                                          </p:val>
                                        </p:tav>
                                        <p:tav tm="100000">
                                          <p:val>
                                            <p:strVal val="#ppt_x"/>
                                          </p:val>
                                        </p:tav>
                                      </p:tavLst>
                                    </p:anim>
                                    <p:anim calcmode="lin" valueType="num">
                                      <p:cBhvr additive="base">
                                        <p:cTn id="16" dur="500" fill="hold"/>
                                        <p:tgtEl>
                                          <p:spTgt spid="285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4" grpId="0"/>
      <p:bldP spid="285710" grpId="0" animBg="1"/>
      <p:bldP spid="28571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noFill/>
          <a:ln/>
        </p:spPr>
        <p:txBody>
          <a:bodyPr/>
          <a:lstStyle/>
          <a:p>
            <a:r>
              <a:rPr lang="en-US"/>
              <a:t>2.5. Ngoại lệ</a:t>
            </a:r>
            <a:br>
              <a:rPr lang="en-US"/>
            </a:br>
            <a:r>
              <a:rPr lang="en-US"/>
              <a:t>Phân cấp: RuntimeException</a:t>
            </a:r>
            <a:endParaRPr lang="en-US" b="1"/>
          </a:p>
        </p:txBody>
      </p:sp>
      <p:sp>
        <p:nvSpPr>
          <p:cNvPr id="16" name="Slide Number Placeholder 15"/>
          <p:cNvSpPr>
            <a:spLocks noGrp="1"/>
          </p:cNvSpPr>
          <p:nvPr>
            <p:ph type="sldNum" sz="quarter" idx="12"/>
          </p:nvPr>
        </p:nvSpPr>
        <p:spPr/>
        <p:txBody>
          <a:bodyPr/>
          <a:lstStyle/>
          <a:p>
            <a:fld id="{A8E10B80-78A1-4F07-8792-20B7E61B6810}" type="slidenum">
              <a:rPr lang="en-US">
                <a:solidFill>
                  <a:srgbClr val="FFFFFF"/>
                </a:solidFill>
              </a:rPr>
              <a:pPr/>
              <a:t>56</a:t>
            </a:fld>
            <a:endParaRPr lang="en-US">
              <a:solidFill>
                <a:srgbClr val="FFFFFF"/>
              </a:solidFill>
            </a:endParaRPr>
          </a:p>
        </p:txBody>
      </p:sp>
      <p:graphicFrame>
        <p:nvGraphicFramePr>
          <p:cNvPr id="287747" name="Object 3"/>
          <p:cNvGraphicFramePr>
            <a:graphicFrameLocks noChangeAspect="1"/>
          </p:cNvGraphicFramePr>
          <p:nvPr/>
        </p:nvGraphicFramePr>
        <p:xfrm>
          <a:off x="728939" y="1546149"/>
          <a:ext cx="11152717" cy="5110163"/>
        </p:xfrm>
        <a:graphic>
          <a:graphicData uri="http://schemas.openxmlformats.org/presentationml/2006/ole">
            <mc:AlternateContent xmlns:mc="http://schemas.openxmlformats.org/markup-compatibility/2006">
              <mc:Choice xmlns:v="urn:schemas-microsoft-com:vml" Requires="v">
                <p:oleObj name="Picture" r:id="rId3" imgW="8001000" imgH="3657600" progId="Word.Picture.8">
                  <p:embed/>
                </p:oleObj>
              </mc:Choice>
              <mc:Fallback>
                <p:oleObj name="Picture" r:id="rId3" imgW="8001000" imgH="3657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728939" y="1546149"/>
                        <a:ext cx="11152717" cy="5110163"/>
                      </a:xfrm>
                      <a:prstGeom prst="rect">
                        <a:avLst/>
                      </a:prstGeom>
                      <a:noFill/>
                      <a:ln>
                        <a:noFill/>
                      </a:ln>
                    </p:spPr>
                  </p:pic>
                </p:oleObj>
              </mc:Fallback>
            </mc:AlternateContent>
          </a:graphicData>
        </a:graphic>
      </p:graphicFrame>
      <p:sp>
        <p:nvSpPr>
          <p:cNvPr id="287755" name="Text Box 11"/>
          <p:cNvSpPr txBox="1">
            <a:spLocks noChangeArrowheads="1"/>
          </p:cNvSpPr>
          <p:nvPr/>
        </p:nvSpPr>
        <p:spPr bwMode="auto">
          <a:xfrm>
            <a:off x="8224056" y="4892023"/>
            <a:ext cx="3657600" cy="1015663"/>
          </a:xfrm>
          <a:prstGeom prst="rect">
            <a:avLst/>
          </a:prstGeom>
          <a:noFill/>
          <a:ln>
            <a:noFill/>
          </a:ln>
          <a:effectLst/>
        </p:spPr>
        <p:txBody>
          <a:bodyPr wrap="square">
            <a:spAutoFit/>
          </a:bodyPr>
          <a:lstStyle/>
          <a:p>
            <a:pPr defTabSz="914400" eaLnBrk="0" fontAlgn="base" hangingPunct="0">
              <a:spcBef>
                <a:spcPct val="50000"/>
              </a:spcBef>
              <a:spcAft>
                <a:spcPct val="0"/>
              </a:spcAft>
            </a:pPr>
            <a:r>
              <a:rPr lang="en-US" sz="2000">
                <a:solidFill>
                  <a:srgbClr val="000000"/>
                </a:solidFill>
                <a:latin typeface="Times New Roman" pitchFamily="18" charset="0"/>
                <a:cs typeface="Times New Roman" pitchFamily="18" charset="0"/>
              </a:rPr>
              <a:t>RuntimeException bao gồm các loại lỗi như: ép kiểu sai, truy xuất sai chỉ số mảng, lỗi về số….</a:t>
            </a:r>
          </a:p>
        </p:txBody>
      </p:sp>
      <p:sp>
        <p:nvSpPr>
          <p:cNvPr id="287760" name="Rectangle 16"/>
          <p:cNvSpPr>
            <a:spLocks noChangeArrowheads="1"/>
          </p:cNvSpPr>
          <p:nvPr/>
        </p:nvSpPr>
        <p:spPr bwMode="auto">
          <a:xfrm>
            <a:off x="8224056" y="2520123"/>
            <a:ext cx="3657600" cy="2438400"/>
          </a:xfrm>
          <a:prstGeom prst="rect">
            <a:avLst/>
          </a:prstGeom>
          <a:solidFill>
            <a:schemeClr val="accent1">
              <a:alpha val="19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400">
              <a:solidFill>
                <a:srgbClr val="FFFFFF"/>
              </a:solidFill>
            </a:endParaRPr>
          </a:p>
        </p:txBody>
      </p:sp>
      <p:sp>
        <p:nvSpPr>
          <p:cNvPr id="287761" name="Rectangle 17"/>
          <p:cNvSpPr>
            <a:spLocks noChangeArrowheads="1"/>
          </p:cNvSpPr>
          <p:nvPr/>
        </p:nvSpPr>
        <p:spPr bwMode="auto">
          <a:xfrm>
            <a:off x="5988856" y="3341698"/>
            <a:ext cx="2235200" cy="533400"/>
          </a:xfrm>
          <a:prstGeom prst="rect">
            <a:avLst/>
          </a:prstGeom>
          <a:solidFill>
            <a:schemeClr val="accent1">
              <a:alpha val="19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1579718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7755"/>
                                        </p:tgtEl>
                                        <p:attrNameLst>
                                          <p:attrName>style.visibility</p:attrName>
                                        </p:attrNameLst>
                                      </p:cBhvr>
                                      <p:to>
                                        <p:strVal val="visible"/>
                                      </p:to>
                                    </p:set>
                                    <p:anim calcmode="lin" valueType="num">
                                      <p:cBhvr additive="base">
                                        <p:cTn id="7" dur="500" fill="hold"/>
                                        <p:tgtEl>
                                          <p:spTgt spid="287755"/>
                                        </p:tgtEl>
                                        <p:attrNameLst>
                                          <p:attrName>ppt_x</p:attrName>
                                        </p:attrNameLst>
                                      </p:cBhvr>
                                      <p:tavLst>
                                        <p:tav tm="0">
                                          <p:val>
                                            <p:strVal val="0-#ppt_w/2"/>
                                          </p:val>
                                        </p:tav>
                                        <p:tav tm="100000">
                                          <p:val>
                                            <p:strVal val="#ppt_x"/>
                                          </p:val>
                                        </p:tav>
                                      </p:tavLst>
                                    </p:anim>
                                    <p:anim calcmode="lin" valueType="num">
                                      <p:cBhvr additive="base">
                                        <p:cTn id="8" dur="500" fill="hold"/>
                                        <p:tgtEl>
                                          <p:spTgt spid="2877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60"/>
                                        </p:tgtEl>
                                        <p:attrNameLst>
                                          <p:attrName>style.visibility</p:attrName>
                                        </p:attrNameLst>
                                      </p:cBhvr>
                                      <p:to>
                                        <p:strVal val="visible"/>
                                      </p:to>
                                    </p:set>
                                    <p:anim calcmode="lin" valueType="num">
                                      <p:cBhvr additive="base">
                                        <p:cTn id="11" dur="500" fill="hold"/>
                                        <p:tgtEl>
                                          <p:spTgt spid="287760"/>
                                        </p:tgtEl>
                                        <p:attrNameLst>
                                          <p:attrName>ppt_x</p:attrName>
                                        </p:attrNameLst>
                                      </p:cBhvr>
                                      <p:tavLst>
                                        <p:tav tm="0">
                                          <p:val>
                                            <p:strVal val="0-#ppt_w/2"/>
                                          </p:val>
                                        </p:tav>
                                        <p:tav tm="100000">
                                          <p:val>
                                            <p:strVal val="#ppt_x"/>
                                          </p:val>
                                        </p:tav>
                                      </p:tavLst>
                                    </p:anim>
                                    <p:anim calcmode="lin" valueType="num">
                                      <p:cBhvr additive="base">
                                        <p:cTn id="12" dur="500" fill="hold"/>
                                        <p:tgtEl>
                                          <p:spTgt spid="287760"/>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287755"/>
                                        </p:tgtEl>
                                        <p:attrNameLst>
                                          <p:attrName>style.visibility</p:attrName>
                                        </p:attrNameLst>
                                      </p:cBhvr>
                                      <p:to>
                                        <p:strVal val="visible"/>
                                      </p:to>
                                    </p:set>
                                    <p:anim calcmode="lin" valueType="num">
                                      <p:cBhvr additive="base">
                                        <p:cTn id="15" dur="500" fill="hold"/>
                                        <p:tgtEl>
                                          <p:spTgt spid="287755"/>
                                        </p:tgtEl>
                                        <p:attrNameLst>
                                          <p:attrName>ppt_x</p:attrName>
                                        </p:attrNameLst>
                                      </p:cBhvr>
                                      <p:tavLst>
                                        <p:tav tm="0">
                                          <p:val>
                                            <p:strVal val="0-#ppt_w/2"/>
                                          </p:val>
                                        </p:tav>
                                        <p:tav tm="100000">
                                          <p:val>
                                            <p:strVal val="#ppt_x"/>
                                          </p:val>
                                        </p:tav>
                                      </p:tavLst>
                                    </p:anim>
                                    <p:anim calcmode="lin" valueType="num">
                                      <p:cBhvr additive="base">
                                        <p:cTn id="16" dur="500" fill="hold"/>
                                        <p:tgtEl>
                                          <p:spTgt spid="28775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61"/>
                                        </p:tgtEl>
                                        <p:attrNameLst>
                                          <p:attrName>style.visibility</p:attrName>
                                        </p:attrNameLst>
                                      </p:cBhvr>
                                      <p:to>
                                        <p:strVal val="visible"/>
                                      </p:to>
                                    </p:set>
                                    <p:anim calcmode="lin" valueType="num">
                                      <p:cBhvr additive="base">
                                        <p:cTn id="19" dur="500" fill="hold"/>
                                        <p:tgtEl>
                                          <p:spTgt spid="287761"/>
                                        </p:tgtEl>
                                        <p:attrNameLst>
                                          <p:attrName>ppt_x</p:attrName>
                                        </p:attrNameLst>
                                      </p:cBhvr>
                                      <p:tavLst>
                                        <p:tav tm="0">
                                          <p:val>
                                            <p:strVal val="0-#ppt_w/2"/>
                                          </p:val>
                                        </p:tav>
                                        <p:tav tm="100000">
                                          <p:val>
                                            <p:strVal val="#ppt_x"/>
                                          </p:val>
                                        </p:tav>
                                      </p:tavLst>
                                    </p:anim>
                                    <p:anim calcmode="lin" valueType="num">
                                      <p:cBhvr additive="base">
                                        <p:cTn id="20" dur="500" fill="hold"/>
                                        <p:tgtEl>
                                          <p:spTgt spid="287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p:bldP spid="287755" grpId="1"/>
      <p:bldP spid="287760" grpId="0" animBg="1"/>
      <p:bldP spid="28776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2.1. Giới thiệu Java </a:t>
            </a:r>
            <a:br>
              <a:rPr lang="en-US"/>
            </a:br>
            <a:r>
              <a:rPr lang="en-US"/>
              <a:t>Các phiên bản chính của Java</a:t>
            </a:r>
          </a:p>
        </p:txBody>
      </p:sp>
      <p:sp>
        <p:nvSpPr>
          <p:cNvPr id="16387" name="Rectangle 3"/>
          <p:cNvSpPr>
            <a:spLocks noGrp="1" noChangeArrowheads="1"/>
          </p:cNvSpPr>
          <p:nvPr>
            <p:ph type="body" idx="1"/>
          </p:nvPr>
        </p:nvSpPr>
        <p:spPr/>
        <p:txBody>
          <a:bodyPr>
            <a:normAutofit lnSpcReduction="10000"/>
          </a:bodyPr>
          <a:lstStyle/>
          <a:p>
            <a:r>
              <a:rPr lang="en-US" dirty="0"/>
              <a:t>Standard Edition (Java SE </a:t>
            </a:r>
            <a:r>
              <a:rPr lang="en-US" dirty="0" err="1"/>
              <a:t>hoặc</a:t>
            </a:r>
            <a:r>
              <a:rPr lang="en-US" dirty="0"/>
              <a:t> J2SE)</a:t>
            </a:r>
          </a:p>
          <a:p>
            <a:pPr lvl="1"/>
            <a:r>
              <a:rPr lang="en-US" dirty="0" err="1"/>
              <a:t>Còn</a:t>
            </a:r>
            <a:r>
              <a:rPr lang="en-US" dirty="0"/>
              <a:t> </a:t>
            </a:r>
            <a:r>
              <a:rPr lang="en-US" dirty="0" err="1"/>
              <a:t>gọi</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Java</a:t>
            </a:r>
          </a:p>
          <a:p>
            <a:pPr lvl="1"/>
            <a:r>
              <a:rPr lang="en-US" dirty="0" err="1"/>
              <a:t>Dùng</a:t>
            </a:r>
            <a:r>
              <a:rPr lang="en-US" dirty="0"/>
              <a:t> </a:t>
            </a:r>
            <a:r>
              <a:rPr lang="en-US" dirty="0" err="1"/>
              <a:t>để</a:t>
            </a:r>
            <a:r>
              <a:rPr lang="en-US" dirty="0"/>
              <a:t> </a:t>
            </a:r>
            <a:r>
              <a:rPr lang="en-US" dirty="0" err="1"/>
              <a:t>viết</a:t>
            </a:r>
            <a:r>
              <a:rPr lang="en-US" dirty="0"/>
              <a:t>: </a:t>
            </a:r>
            <a:r>
              <a:rPr lang="en-US" dirty="0" err="1"/>
              <a:t>ứng</a:t>
            </a:r>
            <a:r>
              <a:rPr lang="en-US" dirty="0"/>
              <a:t> </a:t>
            </a:r>
            <a:r>
              <a:rPr lang="en-US" dirty="0" err="1"/>
              <a:t>dụng</a:t>
            </a:r>
            <a:r>
              <a:rPr lang="en-US" dirty="0"/>
              <a:t> desktop, applets, java FX, </a:t>
            </a:r>
            <a:r>
              <a:rPr lang="en-US" dirty="0" err="1"/>
              <a:t>ứng</a:t>
            </a:r>
            <a:r>
              <a:rPr lang="en-US" dirty="0"/>
              <a:t> </a:t>
            </a:r>
            <a:r>
              <a:rPr lang="en-US" dirty="0" err="1"/>
              <a:t>dụng</a:t>
            </a:r>
            <a:r>
              <a:rPr lang="en-US" dirty="0"/>
              <a:t> web </a:t>
            </a:r>
            <a:r>
              <a:rPr lang="en-US" dirty="0" err="1"/>
              <a:t>không</a:t>
            </a:r>
            <a:r>
              <a:rPr lang="en-US" dirty="0"/>
              <a:t> </a:t>
            </a:r>
            <a:r>
              <a:rPr lang="en-US" dirty="0" err="1"/>
              <a:t>cần</a:t>
            </a:r>
            <a:r>
              <a:rPr lang="en-US" dirty="0"/>
              <a:t> Java EE</a:t>
            </a:r>
          </a:p>
          <a:p>
            <a:r>
              <a:rPr lang="en-US" dirty="0"/>
              <a:t>Enterprise Edition (Java EE </a:t>
            </a:r>
            <a:r>
              <a:rPr lang="en-US" dirty="0" err="1"/>
              <a:t>hoặc</a:t>
            </a:r>
            <a:r>
              <a:rPr lang="en-US" dirty="0"/>
              <a:t> J2EE)</a:t>
            </a:r>
          </a:p>
          <a:p>
            <a:pPr lvl="1"/>
            <a:r>
              <a:rPr lang="en-US" dirty="0" err="1"/>
              <a:t>Là</a:t>
            </a:r>
            <a:r>
              <a:rPr lang="en-US" dirty="0"/>
              <a:t> java </a:t>
            </a:r>
            <a:r>
              <a:rPr lang="en-US" dirty="0" err="1"/>
              <a:t>chạy</a:t>
            </a:r>
            <a:r>
              <a:rPr lang="en-US" dirty="0"/>
              <a:t> </a:t>
            </a:r>
            <a:r>
              <a:rPr lang="en-US" dirty="0" err="1"/>
              <a:t>trên</a:t>
            </a:r>
            <a:r>
              <a:rPr lang="en-US" dirty="0"/>
              <a:t> </a:t>
            </a:r>
            <a:r>
              <a:rPr lang="en-US" dirty="0" err="1"/>
              <a:t>các</a:t>
            </a:r>
            <a:r>
              <a:rPr lang="en-US" dirty="0"/>
              <a:t> </a:t>
            </a:r>
            <a:r>
              <a:rPr lang="en-US" dirty="0" err="1"/>
              <a:t>ứng</a:t>
            </a:r>
            <a:r>
              <a:rPr lang="en-US" dirty="0"/>
              <a:t> </a:t>
            </a:r>
            <a:r>
              <a:rPr lang="en-US" dirty="0" err="1"/>
              <a:t>dụng</a:t>
            </a:r>
            <a:r>
              <a:rPr lang="en-US" dirty="0"/>
              <a:t> server</a:t>
            </a:r>
          </a:p>
          <a:p>
            <a:pPr lvl="1"/>
            <a:r>
              <a:rPr lang="en-US" dirty="0" err="1"/>
              <a:t>Dùng</a:t>
            </a:r>
            <a:r>
              <a:rPr lang="en-US" dirty="0"/>
              <a:t> </a:t>
            </a:r>
            <a:r>
              <a:rPr lang="en-US" dirty="0" err="1"/>
              <a:t>để</a:t>
            </a:r>
            <a:r>
              <a:rPr lang="en-US" dirty="0"/>
              <a:t> </a:t>
            </a:r>
            <a:r>
              <a:rPr lang="en-US" dirty="0" err="1"/>
              <a:t>viết</a:t>
            </a:r>
            <a:r>
              <a:rPr lang="en-US" dirty="0"/>
              <a:t>: Servlet, JSP, JSF, Strut, EJB, Spring, Hibernate,…</a:t>
            </a:r>
          </a:p>
          <a:p>
            <a:pPr lvl="1"/>
            <a:r>
              <a:rPr lang="en-US" dirty="0" err="1"/>
              <a:t>Ví</a:t>
            </a:r>
            <a:r>
              <a:rPr lang="en-US" dirty="0"/>
              <a:t> </a:t>
            </a:r>
            <a:r>
              <a:rPr lang="en-US" dirty="0" err="1"/>
              <a:t>dụ</a:t>
            </a:r>
            <a:r>
              <a:rPr lang="en-US" dirty="0"/>
              <a:t>: Google home page, </a:t>
            </a:r>
            <a:r>
              <a:rPr lang="en-US" dirty="0" err="1"/>
              <a:t>gmail</a:t>
            </a:r>
            <a:r>
              <a:rPr lang="en-US" dirty="0"/>
              <a:t>, Google Maps, Google Docs</a:t>
            </a:r>
          </a:p>
          <a:p>
            <a:r>
              <a:rPr lang="en-US" dirty="0"/>
              <a:t>Micro Edition (Java ME)</a:t>
            </a:r>
          </a:p>
          <a:p>
            <a:pPr lvl="1"/>
            <a:r>
              <a:rPr lang="en-US" dirty="0" err="1"/>
              <a:t>Là</a:t>
            </a:r>
            <a:r>
              <a:rPr lang="en-US" dirty="0"/>
              <a:t> java </a:t>
            </a:r>
            <a:r>
              <a:rPr lang="en-US" dirty="0" err="1"/>
              <a:t>chạy</a:t>
            </a:r>
            <a:r>
              <a:rPr lang="en-US" dirty="0"/>
              <a:t>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và</a:t>
            </a:r>
            <a:r>
              <a:rPr lang="en-US" dirty="0"/>
              <a:t> </a:t>
            </a:r>
            <a:r>
              <a:rPr lang="en-US" dirty="0" err="1"/>
              <a:t>nhúng</a:t>
            </a:r>
            <a:endParaRPr lang="en-US" dirty="0"/>
          </a:p>
          <a:p>
            <a:pPr lvl="1"/>
            <a:r>
              <a:rPr lang="en-US" dirty="0" err="1"/>
              <a:t>Ứng</a:t>
            </a:r>
            <a:r>
              <a:rPr lang="en-US" dirty="0"/>
              <a:t> </a:t>
            </a:r>
            <a:r>
              <a:rPr lang="en-US" dirty="0" err="1"/>
              <a:t>dụng</a:t>
            </a:r>
            <a:r>
              <a:rPr lang="en-US" dirty="0"/>
              <a:t> </a:t>
            </a:r>
            <a:r>
              <a:rPr lang="en-US" dirty="0" err="1"/>
              <a:t>viết</a:t>
            </a:r>
            <a:r>
              <a:rPr lang="en-US" dirty="0"/>
              <a:t> </a:t>
            </a:r>
            <a:r>
              <a:rPr lang="en-US" dirty="0" err="1"/>
              <a:t>cho</a:t>
            </a:r>
            <a:r>
              <a:rPr lang="en-US" dirty="0"/>
              <a:t>: ĐTDT, PDA, TV set-top box, </a:t>
            </a:r>
            <a:r>
              <a:rPr lang="en-US" dirty="0" err="1"/>
              <a:t>máy</a:t>
            </a:r>
            <a:r>
              <a:rPr lang="en-US" dirty="0"/>
              <a:t> in</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a:t>
            </a:fld>
            <a:endParaRPr lang="en-US">
              <a:solidFill>
                <a:prstClr val="black">
                  <a:lumMod val="65000"/>
                  <a:lumOff val="35000"/>
                </a:prstClr>
              </a:solidFill>
            </a:endParaRPr>
          </a:p>
        </p:txBody>
      </p:sp>
    </p:spTree>
    <p:extLst>
      <p:ext uri="{BB962C8B-B14F-4D97-AF65-F5344CB8AC3E}">
        <p14:creationId xmlns:p14="http://schemas.microsoft.com/office/powerpoint/2010/main" val="15530574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Giới</a:t>
            </a:r>
            <a:r>
              <a:rPr lang="en-US" dirty="0"/>
              <a:t> </a:t>
            </a:r>
            <a:r>
              <a:rPr lang="en-US" dirty="0" err="1"/>
              <a:t>thiệu</a:t>
            </a:r>
            <a:r>
              <a:rPr lang="en-US" dirty="0"/>
              <a:t> Java</a:t>
            </a:r>
            <a:br>
              <a:rPr lang="en-US" dirty="0"/>
            </a:br>
            <a:r>
              <a:rPr lang="en-US" dirty="0"/>
              <a:t>JDK – Java Development Kit</a:t>
            </a:r>
          </a:p>
        </p:txBody>
      </p:sp>
      <p:sp>
        <p:nvSpPr>
          <p:cNvPr id="3" name="Content Placeholder 2"/>
          <p:cNvSpPr>
            <a:spLocks noGrp="1"/>
          </p:cNvSpPr>
          <p:nvPr>
            <p:ph idx="1"/>
          </p:nvPr>
        </p:nvSpPr>
        <p:spPr/>
        <p:txBody>
          <a:bodyPr/>
          <a:lstStyle/>
          <a:p>
            <a:r>
              <a:rPr lang="vi-VN" dirty="0"/>
              <a:t>JDK là một môi trường phát triển </a:t>
            </a:r>
            <a:r>
              <a:rPr lang="en-US" dirty="0" err="1"/>
              <a:t>dùng</a:t>
            </a:r>
            <a:r>
              <a:rPr lang="en-US" dirty="0"/>
              <a:t> </a:t>
            </a:r>
            <a:r>
              <a:rPr lang="vi-VN" dirty="0"/>
              <a:t>để xây dựng các ứng dụng, applet và các </a:t>
            </a:r>
            <a:r>
              <a:rPr lang="en-US" dirty="0"/>
              <a:t>component </a:t>
            </a:r>
            <a:r>
              <a:rPr lang="en-US" dirty="0" err="1"/>
              <a:t>bằng</a:t>
            </a:r>
            <a:r>
              <a:rPr lang="en-US" dirty="0"/>
              <a:t> </a:t>
            </a:r>
            <a:r>
              <a:rPr lang="vi-VN" dirty="0"/>
              <a:t>ngôn ngữ lập trình Java.</a:t>
            </a:r>
          </a:p>
          <a:p>
            <a:r>
              <a:rPr lang="vi-VN" dirty="0"/>
              <a:t>Bao gồm</a:t>
            </a:r>
            <a:r>
              <a:rPr lang="en-US" dirty="0"/>
              <a:t>:</a:t>
            </a:r>
            <a:endParaRPr lang="vi-VN" dirty="0"/>
          </a:p>
          <a:p>
            <a:pPr lvl="1"/>
            <a:r>
              <a:rPr lang="en-US" dirty="0"/>
              <a:t>Development tools (bin/)</a:t>
            </a:r>
          </a:p>
          <a:p>
            <a:pPr lvl="1"/>
            <a:r>
              <a:rPr lang="en-US" dirty="0"/>
              <a:t>Runtime environment (</a:t>
            </a:r>
            <a:r>
              <a:rPr lang="en-US" dirty="0" err="1"/>
              <a:t>jre</a:t>
            </a:r>
            <a:r>
              <a:rPr lang="en-US" dirty="0"/>
              <a:t>/)</a:t>
            </a:r>
          </a:p>
          <a:p>
            <a:pPr lvl="1"/>
            <a:r>
              <a:rPr lang="en-US" dirty="0"/>
              <a:t>Additional libraries (lib/)</a:t>
            </a:r>
          </a:p>
          <a:p>
            <a:pPr lvl="1"/>
            <a:r>
              <a:rPr lang="en-US" dirty="0"/>
              <a:t>Java DB (</a:t>
            </a:r>
            <a:r>
              <a:rPr lang="en-US" dirty="0" err="1"/>
              <a:t>db</a:t>
            </a:r>
            <a:r>
              <a:rPr lang="en-US" dirty="0"/>
              <a:t>/)</a:t>
            </a:r>
          </a:p>
          <a:p>
            <a:pPr lvl="1"/>
            <a:r>
              <a:rPr lang="en-US" dirty="0"/>
              <a:t>Source code (src.zip)</a:t>
            </a:r>
          </a:p>
          <a:p>
            <a:pPr lvl="1"/>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366271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p:txBody>
          <a:bodyPr/>
          <a:lstStyle/>
          <a:p>
            <a:r>
              <a:rPr lang="en-US"/>
              <a:t>2.2. Cấu trúc chương trình Java</a:t>
            </a:r>
          </a:p>
        </p:txBody>
      </p:sp>
      <p:sp>
        <p:nvSpPr>
          <p:cNvPr id="9" name="Slide Number Placeholder 8"/>
          <p:cNvSpPr>
            <a:spLocks noGrp="1"/>
          </p:cNvSpPr>
          <p:nvPr>
            <p:ph type="sldNum" sz="quarter" idx="12"/>
          </p:nvPr>
        </p:nvSpPr>
        <p:spPr>
          <a:xfrm>
            <a:off x="9652000" y="0"/>
            <a:ext cx="2540000" cy="457200"/>
          </a:xfrm>
          <a:prstGeom prst="rect">
            <a:avLst/>
          </a:prstGeom>
        </p:spPr>
        <p:txBody>
          <a:bodyPr/>
          <a:lstStyle/>
          <a:p>
            <a:pPr>
              <a:defRPr/>
            </a:pPr>
            <a:fld id="{8C1875BB-E2AD-4D68-B063-6B2A12885AE8}" type="slidenum">
              <a:rPr lang="en-US" smtClean="0"/>
              <a:pPr>
                <a:defRPr/>
              </a:pPr>
              <a:t>8</a:t>
            </a:fld>
            <a:endParaRPr lang="en-US"/>
          </a:p>
        </p:txBody>
      </p:sp>
      <p:sp>
        <p:nvSpPr>
          <p:cNvPr id="15" name="Rectangle 2"/>
          <p:cNvSpPr txBox="1">
            <a:spLocks noChangeArrowheads="1"/>
          </p:cNvSpPr>
          <p:nvPr/>
        </p:nvSpPr>
        <p:spPr>
          <a:xfrm>
            <a:off x="5709401" y="1778002"/>
            <a:ext cx="4940673" cy="4984748"/>
          </a:xfrm>
          <a:prstGeom prst="rect">
            <a:avLst/>
          </a:prstGeom>
          <a:noFill/>
          <a:ln>
            <a:solidFill>
              <a:schemeClr val="tx1"/>
            </a:solidFill>
            <a:miter lim="800000"/>
            <a:headEnd/>
            <a:tailEnd/>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80000"/>
              </a:lnSpc>
              <a:buFontTx/>
              <a:buNone/>
            </a:pPr>
            <a:r>
              <a:rPr lang="en-US" sz="1400" b="1">
                <a:solidFill>
                  <a:srgbClr val="339933"/>
                </a:solidFill>
              </a:rPr>
              <a:t>/*</a:t>
            </a:r>
          </a:p>
          <a:p>
            <a:pPr>
              <a:lnSpc>
                <a:spcPct val="80000"/>
              </a:lnSpc>
              <a:buFontTx/>
              <a:buNone/>
            </a:pPr>
            <a:r>
              <a:rPr lang="en-US" sz="1400" b="1">
                <a:solidFill>
                  <a:srgbClr val="339933"/>
                </a:solidFill>
              </a:rPr>
              <a:t> * Created on Jul 14, 2005</a:t>
            </a:r>
          </a:p>
          <a:p>
            <a:pPr>
              <a:lnSpc>
                <a:spcPct val="80000"/>
              </a:lnSpc>
              <a:buFontTx/>
              <a:buNone/>
            </a:pPr>
            <a:r>
              <a:rPr lang="en-US" sz="1400" b="1">
                <a:solidFill>
                  <a:srgbClr val="339933"/>
                </a:solidFill>
              </a:rPr>
              <a:t> *</a:t>
            </a:r>
          </a:p>
          <a:p>
            <a:pPr>
              <a:lnSpc>
                <a:spcPct val="80000"/>
              </a:lnSpc>
              <a:buFontTx/>
              <a:buNone/>
            </a:pPr>
            <a:r>
              <a:rPr lang="en-US" sz="1400" b="1">
                <a:solidFill>
                  <a:srgbClr val="339933"/>
                </a:solidFill>
              </a:rPr>
              <a:t> * First Java Program</a:t>
            </a:r>
          </a:p>
          <a:p>
            <a:pPr>
              <a:lnSpc>
                <a:spcPct val="80000"/>
              </a:lnSpc>
              <a:buFontTx/>
              <a:buNone/>
            </a:pPr>
            <a:r>
              <a:rPr lang="en-US" sz="1400" b="1">
                <a:solidFill>
                  <a:srgbClr val="339933"/>
                </a:solidFill>
              </a:rPr>
              <a:t> */</a:t>
            </a:r>
          </a:p>
          <a:p>
            <a:pPr>
              <a:lnSpc>
                <a:spcPct val="80000"/>
              </a:lnSpc>
              <a:buFontTx/>
              <a:buNone/>
            </a:pPr>
            <a:r>
              <a:rPr lang="en-US" sz="1400" b="1">
                <a:solidFill>
                  <a:srgbClr val="660033"/>
                </a:solidFill>
              </a:rPr>
              <a:t>package</a:t>
            </a:r>
            <a:r>
              <a:rPr lang="en-US" sz="1400" b="1"/>
              <a:t> com.jds.sample;</a:t>
            </a:r>
          </a:p>
          <a:p>
            <a:pPr>
              <a:lnSpc>
                <a:spcPct val="80000"/>
              </a:lnSpc>
              <a:buFontTx/>
              <a:buNone/>
            </a:pPr>
            <a:r>
              <a:rPr lang="en-US" sz="1400" b="1">
                <a:solidFill>
                  <a:srgbClr val="660033"/>
                </a:solidFill>
              </a:rPr>
              <a:t>import</a:t>
            </a:r>
            <a:r>
              <a:rPr lang="en-US" sz="1400" b="1"/>
              <a:t> java.util.*;</a:t>
            </a:r>
          </a:p>
          <a:p>
            <a:pPr>
              <a:lnSpc>
                <a:spcPct val="80000"/>
              </a:lnSpc>
              <a:buFontTx/>
              <a:buNone/>
            </a:pPr>
            <a:endParaRPr lang="en-US" sz="1400" b="1"/>
          </a:p>
          <a:p>
            <a:pPr>
              <a:lnSpc>
                <a:spcPct val="80000"/>
              </a:lnSpc>
              <a:buFontTx/>
              <a:buNone/>
            </a:pPr>
            <a:r>
              <a:rPr lang="en-US" sz="1400" b="1">
                <a:solidFill>
                  <a:srgbClr val="0066CC"/>
                </a:solidFill>
              </a:rPr>
              <a:t>/**</a:t>
            </a:r>
          </a:p>
          <a:p>
            <a:pPr>
              <a:lnSpc>
                <a:spcPct val="80000"/>
              </a:lnSpc>
              <a:buFontTx/>
              <a:buNone/>
            </a:pPr>
            <a:r>
              <a:rPr lang="en-US" sz="1400" b="1">
                <a:solidFill>
                  <a:srgbClr val="0066CC"/>
                </a:solidFill>
              </a:rPr>
              <a:t> * @author JDS</a:t>
            </a:r>
          </a:p>
          <a:p>
            <a:pPr>
              <a:lnSpc>
                <a:spcPct val="80000"/>
              </a:lnSpc>
              <a:buFontTx/>
              <a:buNone/>
            </a:pPr>
            <a:r>
              <a:rPr lang="en-US" sz="1400" b="1">
                <a:solidFill>
                  <a:srgbClr val="0066CC"/>
                </a:solidFill>
              </a:rPr>
              <a:t> */</a:t>
            </a:r>
          </a:p>
          <a:p>
            <a:pPr>
              <a:lnSpc>
                <a:spcPct val="80000"/>
              </a:lnSpc>
              <a:buFontTx/>
              <a:buNone/>
            </a:pPr>
            <a:r>
              <a:rPr lang="en-US" sz="1400" b="1">
                <a:solidFill>
                  <a:srgbClr val="660033"/>
                </a:solidFill>
              </a:rPr>
              <a:t>public class</a:t>
            </a:r>
            <a:r>
              <a:rPr lang="en-US" sz="1400" b="1"/>
              <a:t> JavaMain {</a:t>
            </a:r>
          </a:p>
          <a:p>
            <a:pPr>
              <a:lnSpc>
                <a:spcPct val="80000"/>
              </a:lnSpc>
              <a:buFontTx/>
              <a:buNone/>
            </a:pPr>
            <a:r>
              <a:rPr lang="en-US" sz="1400" b="1"/>
              <a:t>	</a:t>
            </a:r>
            <a:r>
              <a:rPr lang="en-US" sz="1400" b="1">
                <a:solidFill>
                  <a:srgbClr val="660033"/>
                </a:solidFill>
              </a:rPr>
              <a:t>public static void</a:t>
            </a:r>
            <a:r>
              <a:rPr lang="en-US" sz="1400" b="1"/>
              <a:t> main(String[] args) {</a:t>
            </a:r>
          </a:p>
          <a:p>
            <a:pPr>
              <a:lnSpc>
                <a:spcPct val="80000"/>
              </a:lnSpc>
              <a:buFontTx/>
              <a:buNone/>
            </a:pPr>
            <a:r>
              <a:rPr lang="en-US" sz="1400" b="1"/>
              <a:t>		</a:t>
            </a:r>
            <a:r>
              <a:rPr lang="en-US" sz="1400" b="1">
                <a:solidFill>
                  <a:srgbClr val="339933"/>
                </a:solidFill>
              </a:rPr>
              <a:t>// print a message</a:t>
            </a:r>
          </a:p>
          <a:p>
            <a:pPr>
              <a:lnSpc>
                <a:spcPct val="80000"/>
              </a:lnSpc>
              <a:buFontTx/>
              <a:buNone/>
            </a:pPr>
            <a:r>
              <a:rPr lang="en-US" sz="1400" b="1"/>
              <a:t>		System.out.println(</a:t>
            </a:r>
            <a:r>
              <a:rPr lang="en-US" sz="1400" b="1">
                <a:solidFill>
                  <a:srgbClr val="0000FF"/>
                </a:solidFill>
              </a:rPr>
              <a:t>"Welcome to Java!"</a:t>
            </a:r>
            <a:r>
              <a:rPr lang="en-US" sz="1400" b="1"/>
              <a:t>);</a:t>
            </a:r>
          </a:p>
          <a:p>
            <a:pPr>
              <a:lnSpc>
                <a:spcPct val="80000"/>
              </a:lnSpc>
              <a:buFontTx/>
              <a:buNone/>
            </a:pPr>
            <a:r>
              <a:rPr lang="en-US" sz="1400" b="1"/>
              <a:t>	}</a:t>
            </a:r>
          </a:p>
          <a:p>
            <a:pPr>
              <a:lnSpc>
                <a:spcPct val="80000"/>
              </a:lnSpc>
              <a:buFontTx/>
              <a:buNone/>
            </a:pPr>
            <a:r>
              <a:rPr lang="en-US" sz="1400" b="1"/>
              <a:t>}</a:t>
            </a:r>
          </a:p>
          <a:p>
            <a:pPr>
              <a:lnSpc>
                <a:spcPct val="80000"/>
              </a:lnSpc>
              <a:buFontTx/>
              <a:buNone/>
            </a:pPr>
            <a:endParaRPr lang="en-US" sz="1400" b="1"/>
          </a:p>
          <a:p>
            <a:pPr>
              <a:lnSpc>
                <a:spcPct val="80000"/>
              </a:lnSpc>
              <a:buFontTx/>
              <a:buNone/>
            </a:pPr>
            <a:r>
              <a:rPr lang="en-US" sz="1400" b="1">
                <a:solidFill>
                  <a:srgbClr val="660033"/>
                </a:solidFill>
              </a:rPr>
              <a:t>class</a:t>
            </a:r>
            <a:r>
              <a:rPr lang="en-US" sz="1400" b="1"/>
              <a:t> Extra {</a:t>
            </a:r>
          </a:p>
          <a:p>
            <a:pPr>
              <a:lnSpc>
                <a:spcPct val="80000"/>
              </a:lnSpc>
              <a:buFontTx/>
              <a:buNone/>
            </a:pPr>
            <a:r>
              <a:rPr lang="en-US" sz="1400" b="1"/>
              <a:t>	</a:t>
            </a:r>
            <a:r>
              <a:rPr lang="en-US" sz="1400" b="1">
                <a:solidFill>
                  <a:srgbClr val="339933"/>
                </a:solidFill>
              </a:rPr>
              <a:t>/*</a:t>
            </a:r>
          </a:p>
          <a:p>
            <a:pPr>
              <a:lnSpc>
                <a:spcPct val="80000"/>
              </a:lnSpc>
              <a:buFontTx/>
              <a:buNone/>
            </a:pPr>
            <a:r>
              <a:rPr lang="en-US" sz="1400" b="1">
                <a:solidFill>
                  <a:srgbClr val="339933"/>
                </a:solidFill>
              </a:rPr>
              <a:t>	 * class body</a:t>
            </a:r>
          </a:p>
          <a:p>
            <a:pPr>
              <a:lnSpc>
                <a:spcPct val="80000"/>
              </a:lnSpc>
              <a:buFontTx/>
              <a:buNone/>
            </a:pPr>
            <a:r>
              <a:rPr lang="en-US" sz="1400" b="1">
                <a:solidFill>
                  <a:srgbClr val="339933"/>
                </a:solidFill>
              </a:rPr>
              <a:t>	 */</a:t>
            </a:r>
          </a:p>
          <a:p>
            <a:pPr>
              <a:lnSpc>
                <a:spcPct val="80000"/>
              </a:lnSpc>
              <a:buFontTx/>
              <a:buNone/>
            </a:pPr>
            <a:r>
              <a:rPr lang="en-US" sz="1400" b="1"/>
              <a:t>}</a:t>
            </a:r>
          </a:p>
        </p:txBody>
      </p:sp>
      <p:sp>
        <p:nvSpPr>
          <p:cNvPr id="11" name="AutoShape 2"/>
          <p:cNvSpPr>
            <a:spLocks/>
          </p:cNvSpPr>
          <p:nvPr/>
        </p:nvSpPr>
        <p:spPr bwMode="auto">
          <a:xfrm>
            <a:off x="370541" y="2327270"/>
            <a:ext cx="37592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defTabSz="914400" fontAlgn="base">
              <a:spcBef>
                <a:spcPct val="50000"/>
              </a:spcBef>
              <a:spcAft>
                <a:spcPct val="0"/>
              </a:spcAft>
            </a:pPr>
            <a:endParaRPr lang="en-US" sz="1400" b="1">
              <a:solidFill>
                <a:srgbClr val="000000"/>
              </a:solidFill>
              <a:latin typeface="Arial" pitchFamily="34" charset="0"/>
              <a:cs typeface="Times New Roman" pitchFamily="18" charset="0"/>
            </a:endParaRPr>
          </a:p>
          <a:p>
            <a:pPr defTabSz="914400" fontAlgn="base">
              <a:spcBef>
                <a:spcPct val="50000"/>
              </a:spcBef>
              <a:spcAft>
                <a:spcPct val="0"/>
              </a:spcAft>
            </a:pPr>
            <a:r>
              <a:rPr lang="en-US" sz="1400" b="1">
                <a:solidFill>
                  <a:srgbClr val="000000"/>
                </a:solidFill>
                <a:latin typeface="Arial" pitchFamily="34" charset="0"/>
                <a:cs typeface="Times New Roman" pitchFamily="18" charset="0"/>
              </a:rPr>
              <a:t>1. Single Line Comment</a:t>
            </a:r>
          </a:p>
          <a:p>
            <a:pPr defTabSz="914400" fontAlgn="base">
              <a:spcBef>
                <a:spcPct val="50000"/>
              </a:spcBef>
              <a:spcAft>
                <a:spcPct val="0"/>
              </a:spcAft>
            </a:pPr>
            <a:r>
              <a:rPr lang="en-US" sz="1200">
                <a:solidFill>
                  <a:srgbClr val="009900"/>
                </a:solidFill>
                <a:latin typeface="Courier New" pitchFamily="49" charset="0"/>
                <a:cs typeface="Times New Roman" pitchFamily="18" charset="0"/>
              </a:rPr>
              <a:t>  // insert comments here</a:t>
            </a:r>
          </a:p>
          <a:p>
            <a:pPr defTabSz="914400" fontAlgn="base">
              <a:spcBef>
                <a:spcPct val="50000"/>
              </a:spcBef>
              <a:spcAft>
                <a:spcPct val="0"/>
              </a:spcAft>
            </a:pPr>
            <a:r>
              <a:rPr lang="en-US" sz="1400" b="1">
                <a:solidFill>
                  <a:srgbClr val="000000"/>
                </a:solidFill>
                <a:latin typeface="Arial" pitchFamily="34" charset="0"/>
                <a:cs typeface="Times New Roman" pitchFamily="18" charset="0"/>
              </a:rPr>
              <a:t>2. Block Comment</a:t>
            </a:r>
          </a:p>
          <a:p>
            <a:pPr defTabSz="914400" fontAlgn="base">
              <a:spcBef>
                <a:spcPct val="50000"/>
              </a:spcBef>
              <a:spcAft>
                <a:spcPct val="0"/>
              </a:spcAft>
            </a:pPr>
            <a:r>
              <a:rPr lang="en-US" sz="1200">
                <a:solidFill>
                  <a:srgbClr val="000000"/>
                </a:solidFill>
                <a:latin typeface="Courier New" pitchFamily="49" charset="0"/>
                <a:cs typeface="Times New Roman" pitchFamily="18" charset="0"/>
              </a:rPr>
              <a:t>  </a:t>
            </a:r>
            <a:r>
              <a:rPr lang="en-US" sz="1200">
                <a:solidFill>
                  <a:srgbClr val="009900"/>
                </a:solidFill>
                <a:latin typeface="Courier New" pitchFamily="49" charset="0"/>
                <a:cs typeface="Times New Roman" pitchFamily="18" charset="0"/>
              </a:rPr>
              <a:t>/*</a:t>
            </a:r>
          </a:p>
          <a:p>
            <a:pPr defTabSz="914400" fontAlgn="base">
              <a:spcBef>
                <a:spcPct val="50000"/>
              </a:spcBef>
              <a:spcAft>
                <a:spcPct val="0"/>
              </a:spcAft>
            </a:pPr>
            <a:r>
              <a:rPr lang="en-US" sz="1200">
                <a:solidFill>
                  <a:srgbClr val="009900"/>
                </a:solidFill>
                <a:latin typeface="Courier New" pitchFamily="49" charset="0"/>
                <a:cs typeface="Times New Roman" pitchFamily="18" charset="0"/>
              </a:rPr>
              <a:t>   * insert comments here</a:t>
            </a:r>
          </a:p>
          <a:p>
            <a:pPr defTabSz="914400" fontAlgn="base">
              <a:spcBef>
                <a:spcPct val="50000"/>
              </a:spcBef>
              <a:spcAft>
                <a:spcPct val="0"/>
              </a:spcAft>
            </a:pPr>
            <a:r>
              <a:rPr lang="en-US" sz="1200">
                <a:solidFill>
                  <a:srgbClr val="009900"/>
                </a:solidFill>
                <a:latin typeface="Courier New" pitchFamily="49" charset="0"/>
                <a:cs typeface="Times New Roman" pitchFamily="18" charset="0"/>
              </a:rPr>
              <a:t>   */ </a:t>
            </a:r>
          </a:p>
          <a:p>
            <a:pPr defTabSz="914400" fontAlgn="base">
              <a:spcBef>
                <a:spcPct val="50000"/>
              </a:spcBef>
              <a:spcAft>
                <a:spcPct val="0"/>
              </a:spcAft>
            </a:pPr>
            <a:r>
              <a:rPr lang="en-US" sz="1400" b="1">
                <a:solidFill>
                  <a:srgbClr val="000000"/>
                </a:solidFill>
                <a:latin typeface="Arial" pitchFamily="34" charset="0"/>
                <a:cs typeface="Times New Roman" pitchFamily="18" charset="0"/>
              </a:rPr>
              <a:t>3. Documentation Comment</a:t>
            </a:r>
          </a:p>
          <a:p>
            <a:pPr defTabSz="914400" fontAlgn="base">
              <a:spcBef>
                <a:spcPct val="50000"/>
              </a:spcBef>
              <a:spcAft>
                <a:spcPct val="0"/>
              </a:spcAft>
            </a:pPr>
            <a:r>
              <a:rPr lang="en-US" sz="1200">
                <a:solidFill>
                  <a:srgbClr val="000000"/>
                </a:solidFill>
                <a:latin typeface="Arial" pitchFamily="34" charset="0"/>
                <a:cs typeface="Times New Roman" pitchFamily="18" charset="0"/>
              </a:rPr>
              <a:t>     </a:t>
            </a:r>
            <a:r>
              <a:rPr lang="en-US" sz="1200">
                <a:solidFill>
                  <a:srgbClr val="009900"/>
                </a:solidFill>
                <a:latin typeface="Courier New" pitchFamily="49" charset="0"/>
                <a:cs typeface="Times New Roman" pitchFamily="18" charset="0"/>
              </a:rPr>
              <a:t>/**</a:t>
            </a:r>
          </a:p>
          <a:p>
            <a:pPr defTabSz="914400" fontAlgn="base">
              <a:spcBef>
                <a:spcPct val="50000"/>
              </a:spcBef>
              <a:spcAft>
                <a:spcPct val="0"/>
              </a:spcAft>
            </a:pPr>
            <a:r>
              <a:rPr lang="en-US" sz="1200">
                <a:solidFill>
                  <a:srgbClr val="009900"/>
                </a:solidFill>
                <a:latin typeface="Courier New" pitchFamily="49" charset="0"/>
                <a:cs typeface="Times New Roman" pitchFamily="18" charset="0"/>
              </a:rPr>
              <a:t>    * insert documentation</a:t>
            </a:r>
          </a:p>
          <a:p>
            <a:pPr defTabSz="914400" fontAlgn="base">
              <a:spcBef>
                <a:spcPct val="50000"/>
              </a:spcBef>
              <a:spcAft>
                <a:spcPct val="0"/>
              </a:spcAft>
            </a:pPr>
            <a:r>
              <a:rPr lang="en-US" sz="1200">
                <a:solidFill>
                  <a:srgbClr val="009900"/>
                </a:solidFill>
                <a:latin typeface="Courier New" pitchFamily="49" charset="0"/>
                <a:cs typeface="Times New Roman" pitchFamily="18" charset="0"/>
              </a:rPr>
              <a:t>    */</a:t>
            </a:r>
          </a:p>
          <a:p>
            <a:pPr defTabSz="914400" eaLnBrk="0" fontAlgn="base" hangingPunct="0">
              <a:spcBef>
                <a:spcPct val="20000"/>
              </a:spcBef>
              <a:spcAft>
                <a:spcPct val="0"/>
              </a:spcAft>
              <a:buClr>
                <a:srgbClr val="000000"/>
              </a:buClr>
            </a:pPr>
            <a:endParaRPr lang="en-US" sz="1200">
              <a:solidFill>
                <a:srgbClr val="009900"/>
              </a:solidFill>
              <a:latin typeface="Courier New" pitchFamily="49" charset="0"/>
              <a:cs typeface="Times New Roman" pitchFamily="18" charset="0"/>
            </a:endParaRPr>
          </a:p>
        </p:txBody>
      </p:sp>
      <p:sp>
        <p:nvSpPr>
          <p:cNvPr id="12" name="Text Box 5"/>
          <p:cNvSpPr txBox="1">
            <a:spLocks noChangeArrowheads="1"/>
          </p:cNvSpPr>
          <p:nvPr/>
        </p:nvSpPr>
        <p:spPr bwMode="auto">
          <a:xfrm>
            <a:off x="1047875" y="2101845"/>
            <a:ext cx="2336800" cy="346075"/>
          </a:xfrm>
          <a:prstGeom prst="rect">
            <a:avLst/>
          </a:prstGeom>
          <a:solidFill>
            <a:srgbClr val="CCECFF"/>
          </a:solidFill>
          <a:ln w="9525" algn="ctr">
            <a:solidFill>
              <a:srgbClr val="777777"/>
            </a:solidFill>
            <a:miter lim="800000"/>
            <a:headEnd/>
            <a:tailEnd/>
          </a:ln>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defTabSz="914400" fontAlgn="base">
              <a:spcBef>
                <a:spcPct val="50000"/>
              </a:spcBef>
              <a:spcAft>
                <a:spcPct val="0"/>
              </a:spcAft>
            </a:pPr>
            <a:r>
              <a:rPr lang="en-US">
                <a:solidFill>
                  <a:srgbClr val="000000"/>
                </a:solidFill>
                <a:latin typeface="Arial" pitchFamily="34" charset="0"/>
                <a:ea typeface="Arial Unicode MS" pitchFamily="34" charset="-128"/>
                <a:cs typeface="Arial Unicode MS" pitchFamily="34" charset="-128"/>
              </a:rPr>
              <a:t>Comments</a:t>
            </a:r>
          </a:p>
        </p:txBody>
      </p:sp>
      <p:sp>
        <p:nvSpPr>
          <p:cNvPr id="13" name="Line 8"/>
          <p:cNvSpPr>
            <a:spLocks noChangeShapeType="1"/>
          </p:cNvSpPr>
          <p:nvPr/>
        </p:nvSpPr>
        <p:spPr bwMode="auto">
          <a:xfrm>
            <a:off x="2779060" y="2851140"/>
            <a:ext cx="3873749" cy="1828436"/>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14" name="Line 9"/>
          <p:cNvSpPr>
            <a:spLocks noChangeShapeType="1"/>
          </p:cNvSpPr>
          <p:nvPr/>
        </p:nvSpPr>
        <p:spPr bwMode="auto">
          <a:xfrm flipV="1">
            <a:off x="2250142" y="2327270"/>
            <a:ext cx="3459257" cy="1043461"/>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16" name="Line 10"/>
          <p:cNvSpPr>
            <a:spLocks noChangeShapeType="1"/>
          </p:cNvSpPr>
          <p:nvPr/>
        </p:nvSpPr>
        <p:spPr bwMode="auto">
          <a:xfrm flipV="1">
            <a:off x="2940426" y="3765358"/>
            <a:ext cx="2768975" cy="762182"/>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Tree>
    <p:extLst>
      <p:ext uri="{BB962C8B-B14F-4D97-AF65-F5344CB8AC3E}">
        <p14:creationId xmlns:p14="http://schemas.microsoft.com/office/powerpoint/2010/main" val="77022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anim calcmode="lin" valueType="num">
                                      <p:cBhvr>
                                        <p:cTn id="16" dur="500" fill="hold"/>
                                        <p:tgtEl>
                                          <p:spTgt spid="13"/>
                                        </p:tgtEl>
                                        <p:attrNameLst>
                                          <p:attrName>ppt_x</p:attrName>
                                        </p:attrNameLst>
                                      </p:cBhvr>
                                      <p:tavLst>
                                        <p:tav tm="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p:txBody>
          <a:bodyPr/>
          <a:lstStyle/>
          <a:p>
            <a:r>
              <a:rPr lang="en-US"/>
              <a:t>2.2. Cấu trúc chương trình Java</a:t>
            </a:r>
          </a:p>
        </p:txBody>
      </p:sp>
      <p:sp>
        <p:nvSpPr>
          <p:cNvPr id="9" name="Slide Number Placeholder 8"/>
          <p:cNvSpPr>
            <a:spLocks noGrp="1"/>
          </p:cNvSpPr>
          <p:nvPr>
            <p:ph type="sldNum" sz="quarter" idx="12"/>
          </p:nvPr>
        </p:nvSpPr>
        <p:spPr>
          <a:xfrm>
            <a:off x="9652000" y="0"/>
            <a:ext cx="2540000" cy="457200"/>
          </a:xfrm>
          <a:prstGeom prst="rect">
            <a:avLst/>
          </a:prstGeom>
        </p:spPr>
        <p:txBody>
          <a:bodyPr/>
          <a:lstStyle/>
          <a:p>
            <a:pPr>
              <a:defRPr/>
            </a:pPr>
            <a:fld id="{8C1875BB-E2AD-4D68-B063-6B2A12885AE8}" type="slidenum">
              <a:rPr lang="en-US" smtClean="0"/>
              <a:pPr>
                <a:defRPr/>
              </a:pPr>
              <a:t>9</a:t>
            </a:fld>
            <a:endParaRPr lang="en-US"/>
          </a:p>
        </p:txBody>
      </p:sp>
      <p:sp>
        <p:nvSpPr>
          <p:cNvPr id="15" name="Rectangle 2"/>
          <p:cNvSpPr txBox="1">
            <a:spLocks noChangeArrowheads="1"/>
          </p:cNvSpPr>
          <p:nvPr/>
        </p:nvSpPr>
        <p:spPr>
          <a:xfrm>
            <a:off x="5709401" y="1778002"/>
            <a:ext cx="4940673" cy="4984748"/>
          </a:xfrm>
          <a:prstGeom prst="rect">
            <a:avLst/>
          </a:prstGeom>
          <a:noFill/>
          <a:ln>
            <a:solidFill>
              <a:schemeClr val="tx1"/>
            </a:solidFill>
            <a:miter lim="800000"/>
            <a:headEnd/>
            <a:tailEnd/>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80000"/>
              </a:lnSpc>
              <a:buFontTx/>
              <a:buNone/>
            </a:pPr>
            <a:r>
              <a:rPr lang="en-US" sz="1400" b="1">
                <a:solidFill>
                  <a:srgbClr val="339933"/>
                </a:solidFill>
              </a:rPr>
              <a:t>/*</a:t>
            </a:r>
          </a:p>
          <a:p>
            <a:pPr>
              <a:lnSpc>
                <a:spcPct val="80000"/>
              </a:lnSpc>
              <a:buFontTx/>
              <a:buNone/>
            </a:pPr>
            <a:r>
              <a:rPr lang="en-US" sz="1400" b="1">
                <a:solidFill>
                  <a:srgbClr val="339933"/>
                </a:solidFill>
              </a:rPr>
              <a:t> * Created on Jul 14, 2005</a:t>
            </a:r>
          </a:p>
          <a:p>
            <a:pPr>
              <a:lnSpc>
                <a:spcPct val="80000"/>
              </a:lnSpc>
              <a:buFontTx/>
              <a:buNone/>
            </a:pPr>
            <a:r>
              <a:rPr lang="en-US" sz="1400" b="1">
                <a:solidFill>
                  <a:srgbClr val="339933"/>
                </a:solidFill>
              </a:rPr>
              <a:t> *</a:t>
            </a:r>
          </a:p>
          <a:p>
            <a:pPr>
              <a:lnSpc>
                <a:spcPct val="80000"/>
              </a:lnSpc>
              <a:buFontTx/>
              <a:buNone/>
            </a:pPr>
            <a:r>
              <a:rPr lang="en-US" sz="1400" b="1">
                <a:solidFill>
                  <a:srgbClr val="339933"/>
                </a:solidFill>
              </a:rPr>
              <a:t> * First Java Program</a:t>
            </a:r>
          </a:p>
          <a:p>
            <a:pPr>
              <a:lnSpc>
                <a:spcPct val="80000"/>
              </a:lnSpc>
              <a:buFontTx/>
              <a:buNone/>
            </a:pPr>
            <a:r>
              <a:rPr lang="en-US" sz="1400" b="1">
                <a:solidFill>
                  <a:srgbClr val="339933"/>
                </a:solidFill>
              </a:rPr>
              <a:t> */</a:t>
            </a:r>
          </a:p>
          <a:p>
            <a:pPr>
              <a:lnSpc>
                <a:spcPct val="80000"/>
              </a:lnSpc>
              <a:buFontTx/>
              <a:buNone/>
            </a:pPr>
            <a:r>
              <a:rPr lang="en-US" sz="1400" b="1">
                <a:solidFill>
                  <a:srgbClr val="660033"/>
                </a:solidFill>
              </a:rPr>
              <a:t>package</a:t>
            </a:r>
            <a:r>
              <a:rPr lang="en-US" sz="1400" b="1"/>
              <a:t> com.jds.sample;</a:t>
            </a:r>
          </a:p>
          <a:p>
            <a:pPr>
              <a:lnSpc>
                <a:spcPct val="80000"/>
              </a:lnSpc>
              <a:buFontTx/>
              <a:buNone/>
            </a:pPr>
            <a:r>
              <a:rPr lang="en-US" sz="1400" b="1">
                <a:solidFill>
                  <a:srgbClr val="660033"/>
                </a:solidFill>
              </a:rPr>
              <a:t>import</a:t>
            </a:r>
            <a:r>
              <a:rPr lang="en-US" sz="1400" b="1"/>
              <a:t> java.util.*;</a:t>
            </a:r>
          </a:p>
          <a:p>
            <a:pPr>
              <a:lnSpc>
                <a:spcPct val="80000"/>
              </a:lnSpc>
              <a:buFontTx/>
              <a:buNone/>
            </a:pPr>
            <a:endParaRPr lang="en-US" sz="1400" b="1"/>
          </a:p>
          <a:p>
            <a:pPr>
              <a:lnSpc>
                <a:spcPct val="80000"/>
              </a:lnSpc>
              <a:buFontTx/>
              <a:buNone/>
            </a:pPr>
            <a:r>
              <a:rPr lang="en-US" sz="1400" b="1">
                <a:solidFill>
                  <a:srgbClr val="0066CC"/>
                </a:solidFill>
              </a:rPr>
              <a:t>/**</a:t>
            </a:r>
          </a:p>
          <a:p>
            <a:pPr>
              <a:lnSpc>
                <a:spcPct val="80000"/>
              </a:lnSpc>
              <a:buFontTx/>
              <a:buNone/>
            </a:pPr>
            <a:r>
              <a:rPr lang="en-US" sz="1400" b="1">
                <a:solidFill>
                  <a:srgbClr val="0066CC"/>
                </a:solidFill>
              </a:rPr>
              <a:t> * @author JDS</a:t>
            </a:r>
          </a:p>
          <a:p>
            <a:pPr>
              <a:lnSpc>
                <a:spcPct val="80000"/>
              </a:lnSpc>
              <a:buFontTx/>
              <a:buNone/>
            </a:pPr>
            <a:r>
              <a:rPr lang="en-US" sz="1400" b="1">
                <a:solidFill>
                  <a:srgbClr val="0066CC"/>
                </a:solidFill>
              </a:rPr>
              <a:t> */</a:t>
            </a:r>
          </a:p>
          <a:p>
            <a:pPr>
              <a:lnSpc>
                <a:spcPct val="80000"/>
              </a:lnSpc>
              <a:buFontTx/>
              <a:buNone/>
            </a:pPr>
            <a:r>
              <a:rPr lang="en-US" sz="1400" b="1">
                <a:solidFill>
                  <a:srgbClr val="660033"/>
                </a:solidFill>
              </a:rPr>
              <a:t>public class</a:t>
            </a:r>
            <a:r>
              <a:rPr lang="en-US" sz="1400" b="1"/>
              <a:t> JavaMain {</a:t>
            </a:r>
          </a:p>
          <a:p>
            <a:pPr>
              <a:lnSpc>
                <a:spcPct val="80000"/>
              </a:lnSpc>
              <a:buFontTx/>
              <a:buNone/>
            </a:pPr>
            <a:r>
              <a:rPr lang="en-US" sz="1400" b="1"/>
              <a:t>	</a:t>
            </a:r>
            <a:r>
              <a:rPr lang="en-US" sz="1400" b="1">
                <a:solidFill>
                  <a:srgbClr val="660033"/>
                </a:solidFill>
              </a:rPr>
              <a:t>public static void</a:t>
            </a:r>
            <a:r>
              <a:rPr lang="en-US" sz="1400" b="1"/>
              <a:t> main(String[] args) {</a:t>
            </a:r>
          </a:p>
          <a:p>
            <a:pPr>
              <a:lnSpc>
                <a:spcPct val="80000"/>
              </a:lnSpc>
              <a:buFontTx/>
              <a:buNone/>
            </a:pPr>
            <a:r>
              <a:rPr lang="en-US" sz="1400" b="1"/>
              <a:t>		</a:t>
            </a:r>
            <a:r>
              <a:rPr lang="en-US" sz="1400" b="1">
                <a:solidFill>
                  <a:srgbClr val="339933"/>
                </a:solidFill>
              </a:rPr>
              <a:t>// print a message</a:t>
            </a:r>
          </a:p>
          <a:p>
            <a:pPr>
              <a:lnSpc>
                <a:spcPct val="80000"/>
              </a:lnSpc>
              <a:buFontTx/>
              <a:buNone/>
            </a:pPr>
            <a:r>
              <a:rPr lang="en-US" sz="1400" b="1"/>
              <a:t>		System.out.println(</a:t>
            </a:r>
            <a:r>
              <a:rPr lang="en-US" sz="1400" b="1">
                <a:solidFill>
                  <a:srgbClr val="0000FF"/>
                </a:solidFill>
              </a:rPr>
              <a:t>"Welcome to Java!"</a:t>
            </a:r>
            <a:r>
              <a:rPr lang="en-US" sz="1400" b="1"/>
              <a:t>);</a:t>
            </a:r>
          </a:p>
          <a:p>
            <a:pPr>
              <a:lnSpc>
                <a:spcPct val="80000"/>
              </a:lnSpc>
              <a:buFontTx/>
              <a:buNone/>
            </a:pPr>
            <a:r>
              <a:rPr lang="en-US" sz="1400" b="1"/>
              <a:t>	}</a:t>
            </a:r>
          </a:p>
          <a:p>
            <a:pPr>
              <a:lnSpc>
                <a:spcPct val="80000"/>
              </a:lnSpc>
              <a:buFontTx/>
              <a:buNone/>
            </a:pPr>
            <a:r>
              <a:rPr lang="en-US" sz="1400" b="1"/>
              <a:t>}</a:t>
            </a:r>
          </a:p>
          <a:p>
            <a:pPr>
              <a:lnSpc>
                <a:spcPct val="80000"/>
              </a:lnSpc>
              <a:buFontTx/>
              <a:buNone/>
            </a:pPr>
            <a:endParaRPr lang="en-US" sz="1400" b="1"/>
          </a:p>
          <a:p>
            <a:pPr>
              <a:lnSpc>
                <a:spcPct val="80000"/>
              </a:lnSpc>
              <a:buFontTx/>
              <a:buNone/>
            </a:pPr>
            <a:r>
              <a:rPr lang="en-US" sz="1400" b="1">
                <a:solidFill>
                  <a:srgbClr val="660033"/>
                </a:solidFill>
              </a:rPr>
              <a:t>class</a:t>
            </a:r>
            <a:r>
              <a:rPr lang="en-US" sz="1400" b="1"/>
              <a:t> Extra {</a:t>
            </a:r>
          </a:p>
          <a:p>
            <a:pPr>
              <a:lnSpc>
                <a:spcPct val="80000"/>
              </a:lnSpc>
              <a:buFontTx/>
              <a:buNone/>
            </a:pPr>
            <a:r>
              <a:rPr lang="en-US" sz="1400" b="1"/>
              <a:t>	</a:t>
            </a:r>
            <a:r>
              <a:rPr lang="en-US" sz="1400" b="1">
                <a:solidFill>
                  <a:srgbClr val="339933"/>
                </a:solidFill>
              </a:rPr>
              <a:t>/*</a:t>
            </a:r>
          </a:p>
          <a:p>
            <a:pPr>
              <a:lnSpc>
                <a:spcPct val="80000"/>
              </a:lnSpc>
              <a:buFontTx/>
              <a:buNone/>
            </a:pPr>
            <a:r>
              <a:rPr lang="en-US" sz="1400" b="1">
                <a:solidFill>
                  <a:srgbClr val="339933"/>
                </a:solidFill>
              </a:rPr>
              <a:t>	 * class body</a:t>
            </a:r>
          </a:p>
          <a:p>
            <a:pPr>
              <a:lnSpc>
                <a:spcPct val="80000"/>
              </a:lnSpc>
              <a:buFontTx/>
              <a:buNone/>
            </a:pPr>
            <a:r>
              <a:rPr lang="en-US" sz="1400" b="1">
                <a:solidFill>
                  <a:srgbClr val="339933"/>
                </a:solidFill>
              </a:rPr>
              <a:t>	 */</a:t>
            </a:r>
          </a:p>
          <a:p>
            <a:pPr>
              <a:lnSpc>
                <a:spcPct val="80000"/>
              </a:lnSpc>
              <a:buFontTx/>
              <a:buNone/>
            </a:pPr>
            <a:r>
              <a:rPr lang="en-US" sz="1400" b="1"/>
              <a:t>}</a:t>
            </a:r>
          </a:p>
        </p:txBody>
      </p:sp>
      <p:sp>
        <p:nvSpPr>
          <p:cNvPr id="10" name="AutoShape 3"/>
          <p:cNvSpPr>
            <a:spLocks/>
          </p:cNvSpPr>
          <p:nvPr/>
        </p:nvSpPr>
        <p:spPr bwMode="auto">
          <a:xfrm>
            <a:off x="389467" y="2329148"/>
            <a:ext cx="3759200" cy="2995889"/>
          </a:xfrm>
          <a:prstGeom prst="accentBorderCallout1">
            <a:avLst>
              <a:gd name="adj1" fmla="val 4051"/>
              <a:gd name="adj2" fmla="val 102704"/>
              <a:gd name="adj3" fmla="val 5847"/>
              <a:gd name="adj4" fmla="val 104671"/>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defTabSz="914400" fontAlgn="base">
              <a:spcBef>
                <a:spcPct val="50000"/>
              </a:spcBef>
              <a:spcAft>
                <a:spcPct val="0"/>
              </a:spcAft>
            </a:pPr>
            <a:endParaRPr lang="en-US" sz="1400" b="1">
              <a:solidFill>
                <a:srgbClr val="000000"/>
              </a:solidFill>
              <a:latin typeface="Arial" pitchFamily="34" charset="0"/>
              <a:cs typeface="Times New Roman" pitchFamily="18" charset="0"/>
            </a:endParaRPr>
          </a:p>
          <a:p>
            <a:pPr defTabSz="914400" fontAlgn="base">
              <a:spcBef>
                <a:spcPct val="50000"/>
              </a:spcBef>
              <a:spcAft>
                <a:spcPct val="0"/>
              </a:spcAft>
            </a:pPr>
            <a:r>
              <a:rPr lang="en-US" sz="1400" b="1">
                <a:solidFill>
                  <a:srgbClr val="000000"/>
                </a:solidFill>
                <a:latin typeface="Arial" pitchFamily="34" charset="0"/>
                <a:cs typeface="Times New Roman" pitchFamily="18" charset="0"/>
              </a:rPr>
              <a:t>1. Package declaration</a:t>
            </a:r>
          </a:p>
          <a:p>
            <a:pPr defTabSz="914400" fontAlgn="base">
              <a:spcBef>
                <a:spcPct val="50000"/>
              </a:spcBef>
              <a:spcAft>
                <a:spcPct val="0"/>
              </a:spcAft>
            </a:pPr>
            <a:r>
              <a:rPr lang="en-US" sz="1200">
                <a:solidFill>
                  <a:srgbClr val="000000"/>
                </a:solidFill>
                <a:latin typeface="Arial" pitchFamily="34" charset="0"/>
                <a:cs typeface="Times New Roman" pitchFamily="18" charset="0"/>
              </a:rPr>
              <a:t>Used to organize a collection of related classes.</a:t>
            </a:r>
            <a:endParaRPr lang="en-US" sz="1200">
              <a:solidFill>
                <a:srgbClr val="009900"/>
              </a:solidFill>
              <a:latin typeface="Arial" pitchFamily="34" charset="0"/>
              <a:cs typeface="Times New Roman" pitchFamily="18" charset="0"/>
            </a:endParaRPr>
          </a:p>
          <a:p>
            <a:pPr defTabSz="914400" fontAlgn="base">
              <a:spcBef>
                <a:spcPct val="50000"/>
              </a:spcBef>
              <a:spcAft>
                <a:spcPct val="0"/>
              </a:spcAft>
            </a:pPr>
            <a:r>
              <a:rPr lang="en-US" sz="1400" b="1">
                <a:solidFill>
                  <a:srgbClr val="000000"/>
                </a:solidFill>
                <a:latin typeface="Arial" pitchFamily="34" charset="0"/>
                <a:cs typeface="Times New Roman" pitchFamily="18" charset="0"/>
              </a:rPr>
              <a:t>2. Import statement</a:t>
            </a:r>
          </a:p>
          <a:p>
            <a:pPr defTabSz="914400" fontAlgn="base">
              <a:spcBef>
                <a:spcPct val="50000"/>
              </a:spcBef>
              <a:spcAft>
                <a:spcPct val="0"/>
              </a:spcAft>
            </a:pPr>
            <a:r>
              <a:rPr lang="en-US" sz="1200">
                <a:solidFill>
                  <a:srgbClr val="000000"/>
                </a:solidFill>
                <a:latin typeface="Arial" pitchFamily="34" charset="0"/>
                <a:cs typeface="Times New Roman" pitchFamily="18" charset="0"/>
              </a:rPr>
              <a:t>Used to reference classes.</a:t>
            </a:r>
          </a:p>
          <a:p>
            <a:pPr defTabSz="914400" fontAlgn="base">
              <a:spcBef>
                <a:spcPct val="50000"/>
              </a:spcBef>
              <a:spcAft>
                <a:spcPct val="0"/>
              </a:spcAft>
            </a:pPr>
            <a:r>
              <a:rPr lang="en-US" sz="1400" b="1">
                <a:solidFill>
                  <a:srgbClr val="000000"/>
                </a:solidFill>
                <a:latin typeface="Arial" pitchFamily="34" charset="0"/>
                <a:cs typeface="Times New Roman" pitchFamily="18" charset="0"/>
              </a:rPr>
              <a:t>3. Class declaration</a:t>
            </a:r>
          </a:p>
          <a:p>
            <a:pPr defTabSz="914400" eaLnBrk="0" fontAlgn="base" hangingPunct="0">
              <a:spcBef>
                <a:spcPct val="20000"/>
              </a:spcBef>
              <a:spcAft>
                <a:spcPct val="0"/>
              </a:spcAft>
              <a:buClr>
                <a:srgbClr val="000000"/>
              </a:buClr>
            </a:pPr>
            <a:r>
              <a:rPr lang="en-US" sz="1200">
                <a:solidFill>
                  <a:srgbClr val="000000"/>
                </a:solidFill>
                <a:latin typeface="Arial" pitchFamily="34" charset="0"/>
                <a:cs typeface="Times New Roman" pitchFamily="18" charset="0"/>
              </a:rPr>
              <a:t>A Java source file can have several</a:t>
            </a:r>
          </a:p>
          <a:p>
            <a:pPr defTabSz="914400" eaLnBrk="0" fontAlgn="base" hangingPunct="0">
              <a:spcBef>
                <a:spcPct val="20000"/>
              </a:spcBef>
              <a:spcAft>
                <a:spcPct val="0"/>
              </a:spcAft>
              <a:buClr>
                <a:srgbClr val="000000"/>
              </a:buClr>
            </a:pPr>
            <a:r>
              <a:rPr lang="en-US" sz="1200">
                <a:solidFill>
                  <a:srgbClr val="000000"/>
                </a:solidFill>
                <a:latin typeface="Arial" pitchFamily="34" charset="0"/>
                <a:cs typeface="Times New Roman" pitchFamily="18" charset="0"/>
              </a:rPr>
              <a:t>classes but only one public class is</a:t>
            </a:r>
          </a:p>
          <a:p>
            <a:pPr defTabSz="914400" eaLnBrk="0" fontAlgn="base" hangingPunct="0">
              <a:spcBef>
                <a:spcPct val="20000"/>
              </a:spcBef>
              <a:spcAft>
                <a:spcPct val="0"/>
              </a:spcAft>
              <a:buClr>
                <a:srgbClr val="000000"/>
              </a:buClr>
            </a:pPr>
            <a:r>
              <a:rPr lang="en-US" sz="1200">
                <a:solidFill>
                  <a:srgbClr val="000000"/>
                </a:solidFill>
                <a:latin typeface="Arial" pitchFamily="34" charset="0"/>
                <a:cs typeface="Times New Roman" pitchFamily="18" charset="0"/>
              </a:rPr>
              <a:t>allowed.</a:t>
            </a:r>
          </a:p>
          <a:p>
            <a:pPr defTabSz="914400" eaLnBrk="0" fontAlgn="base" hangingPunct="0">
              <a:spcBef>
                <a:spcPct val="20000"/>
              </a:spcBef>
              <a:spcAft>
                <a:spcPct val="0"/>
              </a:spcAft>
              <a:buClr>
                <a:srgbClr val="000000"/>
              </a:buClr>
            </a:pPr>
            <a:r>
              <a:rPr lang="en-US" sz="1200">
                <a:solidFill>
                  <a:srgbClr val="000000"/>
                </a:solidFill>
                <a:latin typeface="Arial" pitchFamily="34" charset="0"/>
                <a:cs typeface="Times New Roman" pitchFamily="18" charset="0"/>
              </a:rPr>
              <a:t>A file can have more classes, but </a:t>
            </a:r>
          </a:p>
          <a:p>
            <a:pPr defTabSz="914400" eaLnBrk="0" fontAlgn="base" hangingPunct="0">
              <a:spcBef>
                <a:spcPct val="20000"/>
              </a:spcBef>
              <a:spcAft>
                <a:spcPct val="0"/>
              </a:spcAft>
              <a:buClr>
                <a:srgbClr val="000000"/>
              </a:buClr>
            </a:pPr>
            <a:r>
              <a:rPr lang="en-US" sz="1200">
                <a:solidFill>
                  <a:srgbClr val="000000"/>
                </a:solidFill>
                <a:latin typeface="Arial" pitchFamily="34" charset="0"/>
                <a:cs typeface="Times New Roman" pitchFamily="18" charset="0"/>
              </a:rPr>
              <a:t>the file name must match with one in it</a:t>
            </a:r>
          </a:p>
        </p:txBody>
      </p:sp>
      <p:sp>
        <p:nvSpPr>
          <p:cNvPr id="17" name="Text Box 4"/>
          <p:cNvSpPr txBox="1">
            <a:spLocks noChangeArrowheads="1"/>
          </p:cNvSpPr>
          <p:nvPr/>
        </p:nvSpPr>
        <p:spPr bwMode="auto">
          <a:xfrm>
            <a:off x="1083733" y="2167223"/>
            <a:ext cx="2590800" cy="346075"/>
          </a:xfrm>
          <a:prstGeom prst="rect">
            <a:avLst/>
          </a:prstGeom>
          <a:solidFill>
            <a:srgbClr val="CCECFF"/>
          </a:solidFill>
          <a:ln w="9525" algn="ctr">
            <a:solidFill>
              <a:srgbClr val="777777"/>
            </a:solidFill>
            <a:miter lim="800000"/>
            <a:headEnd/>
            <a:tailEnd/>
          </a:ln>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defTabSz="914400" fontAlgn="base">
              <a:spcBef>
                <a:spcPct val="50000"/>
              </a:spcBef>
              <a:spcAft>
                <a:spcPct val="0"/>
              </a:spcAft>
            </a:pPr>
            <a:r>
              <a:rPr lang="en-US">
                <a:solidFill>
                  <a:srgbClr val="000000"/>
                </a:solidFill>
                <a:latin typeface="Arial" pitchFamily="34" charset="0"/>
                <a:ea typeface="Arial Unicode MS" pitchFamily="34" charset="-128"/>
                <a:cs typeface="Arial Unicode MS" pitchFamily="34" charset="-128"/>
              </a:rPr>
              <a:t>Declaration order</a:t>
            </a:r>
          </a:p>
        </p:txBody>
      </p:sp>
      <p:sp>
        <p:nvSpPr>
          <p:cNvPr id="18" name="Line 6"/>
          <p:cNvSpPr>
            <a:spLocks noChangeShapeType="1"/>
          </p:cNvSpPr>
          <p:nvPr/>
        </p:nvSpPr>
        <p:spPr bwMode="auto">
          <a:xfrm>
            <a:off x="2653554" y="2802218"/>
            <a:ext cx="3055847" cy="174064"/>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19" name="Line 7"/>
          <p:cNvSpPr>
            <a:spLocks noChangeShapeType="1"/>
          </p:cNvSpPr>
          <p:nvPr/>
        </p:nvSpPr>
        <p:spPr bwMode="auto">
          <a:xfrm flipV="1">
            <a:off x="2225242" y="3213098"/>
            <a:ext cx="3484159" cy="199092"/>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20" name="Line 8"/>
          <p:cNvSpPr>
            <a:spLocks noChangeShapeType="1"/>
          </p:cNvSpPr>
          <p:nvPr/>
        </p:nvSpPr>
        <p:spPr bwMode="auto">
          <a:xfrm>
            <a:off x="2379133" y="4034119"/>
            <a:ext cx="3330267" cy="1119773"/>
          </a:xfrm>
          <a:prstGeom prst="line">
            <a:avLst/>
          </a:prstGeom>
          <a:noFill/>
          <a:ln w="12700">
            <a:solidFill>
              <a:srgbClr val="99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21" name="Rectangle 9"/>
          <p:cNvSpPr>
            <a:spLocks noChangeArrowheads="1"/>
          </p:cNvSpPr>
          <p:nvPr/>
        </p:nvSpPr>
        <p:spPr bwMode="auto">
          <a:xfrm>
            <a:off x="5709400" y="4034118"/>
            <a:ext cx="4940672" cy="1452282"/>
          </a:xfrm>
          <a:prstGeom prst="rect">
            <a:avLst/>
          </a:prstGeom>
          <a:solidFill>
            <a:srgbClr val="66FFFF">
              <a:alpha val="30196"/>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
        <p:nvSpPr>
          <p:cNvPr id="11" name="Rectangle 9"/>
          <p:cNvSpPr>
            <a:spLocks noChangeArrowheads="1"/>
          </p:cNvSpPr>
          <p:nvPr/>
        </p:nvSpPr>
        <p:spPr bwMode="auto">
          <a:xfrm>
            <a:off x="5709399" y="5652655"/>
            <a:ext cx="4940672" cy="1144058"/>
          </a:xfrm>
          <a:prstGeom prst="rect">
            <a:avLst/>
          </a:prstGeom>
          <a:solidFill>
            <a:srgbClr val="66FFFF">
              <a:alpha val="30196"/>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p>
            <a:pPr defTabSz="914400" eaLnBrk="0" fontAlgn="base" hangingPunct="0">
              <a:spcBef>
                <a:spcPct val="50000"/>
              </a:spcBef>
              <a:spcAft>
                <a:spcPct val="0"/>
              </a:spcAft>
            </a:pPr>
            <a:endParaRPr lang="en-US" sz="1600" b="1">
              <a:solidFill>
                <a:srgbClr val="000000"/>
              </a:solidFill>
              <a:latin typeface="Helvetica" pitchFamily="34" charset="0"/>
              <a:cs typeface="Times New Roman" pitchFamily="18" charset="0"/>
            </a:endParaRPr>
          </a:p>
        </p:txBody>
      </p:sp>
    </p:spTree>
    <p:extLst>
      <p:ext uri="{BB962C8B-B14F-4D97-AF65-F5344CB8AC3E}">
        <p14:creationId xmlns:p14="http://schemas.microsoft.com/office/powerpoint/2010/main" val="662335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16728</TotalTime>
  <Words>6715</Words>
  <Application>Microsoft Office PowerPoint</Application>
  <PresentationFormat>Widescreen</PresentationFormat>
  <Paragraphs>878</Paragraphs>
  <Slides>56</Slides>
  <Notes>45</Notes>
  <HiddenSlides>4</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70" baseType="lpstr">
      <vt:lpstr>Arial</vt:lpstr>
      <vt:lpstr>Arial Unicode MS</vt:lpstr>
      <vt:lpstr>Calibri</vt:lpstr>
      <vt:lpstr>Century Gothic</vt:lpstr>
      <vt:lpstr>Consolas</vt:lpstr>
      <vt:lpstr>Courier New</vt:lpstr>
      <vt:lpstr>Helvetica</vt:lpstr>
      <vt:lpstr>OracleSansVF</vt:lpstr>
      <vt:lpstr>Palatino Linotype</vt:lpstr>
      <vt:lpstr>Times New Roman</vt:lpstr>
      <vt:lpstr>Wingdings</vt:lpstr>
      <vt:lpstr>Executive</vt:lpstr>
      <vt:lpstr>1_Executive</vt:lpstr>
      <vt:lpstr>Picture</vt:lpstr>
      <vt:lpstr>Chương 2 JAVA CĂN BẢN</vt:lpstr>
      <vt:lpstr>Mục tiêu</vt:lpstr>
      <vt:lpstr>Nội dung</vt:lpstr>
      <vt:lpstr>2.1. Giới thiệu Java Java là gì?</vt:lpstr>
      <vt:lpstr>2.1. Giới thiệu Java  Quá trình dịch chương trình Java</vt:lpstr>
      <vt:lpstr>2.1. Giới thiệu Java  Các phiên bản chính của Java</vt:lpstr>
      <vt:lpstr>2.1. Giới thiệu Java JDK – Java Development Kit</vt:lpstr>
      <vt:lpstr>2.2. Cấu trúc chương trình Java</vt:lpstr>
      <vt:lpstr>2.2. Cấu trúc chương trình Java</vt:lpstr>
      <vt:lpstr>2.3. Tổng quan lập trình Java </vt:lpstr>
      <vt:lpstr>2.3. Tổng quan lập trình Java  Kiểu dữ liệu</vt:lpstr>
      <vt:lpstr>2.3. Tổng quan lập trình Java Kiểu dữ liệu cơ sở</vt:lpstr>
      <vt:lpstr>2.3. Tổng quan lập trình Java Kiểu dữ liệu cơ sở</vt:lpstr>
      <vt:lpstr>2.3. Tổng quan lập trình Java  Kiểu dữ liệu tham chiếu</vt:lpstr>
      <vt:lpstr>2.3. Tổng quan lập trình Java Biến, hằng: Cách đặt tên</vt:lpstr>
      <vt:lpstr>2.3. Tổng quan lập trình Java Biến: Khai báo</vt:lpstr>
      <vt:lpstr>2.3. Tổng quan lập trình Java  Biến: Khai báo</vt:lpstr>
      <vt:lpstr>2.3. Tổng quan lập trình Java Biến: cục bộ, toàn cục</vt:lpstr>
      <vt:lpstr>2.3. Tổng quan lập trình Java Hằng</vt:lpstr>
      <vt:lpstr>2.3. Tổng quan lập trình Java Toán tử, biểu thức</vt:lpstr>
      <vt:lpstr>2.3. Tổng quan lập trình Java Toán tử, biểu thức</vt:lpstr>
      <vt:lpstr>2.3. Tổng quan lập trình Java Toán tử, biểu thức</vt:lpstr>
      <vt:lpstr>2.3. Tổng quan lập trình Java Các cấu trúc lệnh trên Java</vt:lpstr>
      <vt:lpstr>2.3. Tổng quan lập trình Java Các cấu trúc lệnh trên Java</vt:lpstr>
      <vt:lpstr>2.3. Tổng quan lập trình Java Các cấu trúc lệnh trên Java</vt:lpstr>
      <vt:lpstr>2.3. Tổng quan lập trình Java  Viết phương thức trong Java</vt:lpstr>
      <vt:lpstr>2.3. Tổng quan lập trình Java  Mảng</vt:lpstr>
      <vt:lpstr>2.3. Tổng quan lập trình Java  Khai báo mảng</vt:lpstr>
      <vt:lpstr>2.3. Tổng quan lập trình Java  Sử dụng mảng</vt:lpstr>
      <vt:lpstr>2.4. Ngoại lệ </vt:lpstr>
      <vt:lpstr>2.4. Ngoại lệ Phân loại</vt:lpstr>
      <vt:lpstr>2.4. Ngoại lệ Xử lý ngoại lệ trong Java</vt:lpstr>
      <vt:lpstr>2.4. Ngoại lệ Sử dụng try...catch</vt:lpstr>
      <vt:lpstr>2.4. Ngoại lệ Sử dụng try...catch: Ví dụ 1</vt:lpstr>
      <vt:lpstr>2.4. Ngoại lệ Sử dụng try...catch: Nhiều khối catch</vt:lpstr>
      <vt:lpstr>2.4. Ngoại lệ Sử dụng try...catch: Ví dụ 2</vt:lpstr>
      <vt:lpstr>2.4. Ngoại lệ Khối finally</vt:lpstr>
      <vt:lpstr>2.4. Ngoại lệ Sử dụng throw</vt:lpstr>
      <vt:lpstr>2.4. Ngoại lệ Sử dụng throws</vt:lpstr>
      <vt:lpstr>2.4. Ngoại lệ Sử dụng throws: Ví dụ</vt:lpstr>
      <vt:lpstr>2.5. Sử dụng một số lớp có sẵn Lớp Scanner</vt:lpstr>
      <vt:lpstr>2.5. Sử dụng một số lớp có sẵn Lớp Scanner: ví dụ</vt:lpstr>
      <vt:lpstr>2.5. Sử dụng một số lớp có sẵn  Lớp Random</vt:lpstr>
      <vt:lpstr>2.5. Sử dụng một số lớp có sẵn  Lớp Math</vt:lpstr>
      <vt:lpstr>2.5. Sử dụng một số lớp có sẵn  Định dạng kết quả xuất ra màn hình</vt:lpstr>
      <vt:lpstr>2.5. Sử dụng một số lớp có sẵn  Định dạng kết quả xuất ra màn hình</vt:lpstr>
      <vt:lpstr>2.5. Sử dụng một số lớp có sẵn  Định dạng kết quả xuất ra màn hình</vt:lpstr>
      <vt:lpstr>PowerPoint Presentation</vt:lpstr>
      <vt:lpstr>Kiến thức cần nắm</vt:lpstr>
      <vt:lpstr>Review questions</vt:lpstr>
      <vt:lpstr>Demo</vt:lpstr>
      <vt:lpstr>Excercises</vt:lpstr>
      <vt:lpstr>2.5. Ngoại lệ Phân cấp</vt:lpstr>
      <vt:lpstr>2.5. Ngoại lệ Phân cấp: Error</vt:lpstr>
      <vt:lpstr>2.5. Ngoại lệ Phân cấp: Exception</vt:lpstr>
      <vt:lpstr>2.5. Ngoại lệ Phân cấp: RuntimeException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chauthibaoha@live.com</cp:lastModifiedBy>
  <cp:revision>421</cp:revision>
  <dcterms:created xsi:type="dcterms:W3CDTF">2014-08-22T11:10:10Z</dcterms:created>
  <dcterms:modified xsi:type="dcterms:W3CDTF">2022-08-19T10:07:48Z</dcterms:modified>
</cp:coreProperties>
</file>