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8.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9.xml" ContentType="application/inkml+xml"/>
  <Override PartName="/ppt/ink/ink10.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64"/>
  </p:notesMasterIdLst>
  <p:handoutMasterIdLst>
    <p:handoutMasterId r:id="rId65"/>
  </p:handoutMasterIdLst>
  <p:sldIdLst>
    <p:sldId id="256" r:id="rId2"/>
    <p:sldId id="288" r:id="rId3"/>
    <p:sldId id="258" r:id="rId4"/>
    <p:sldId id="380" r:id="rId5"/>
    <p:sldId id="381" r:id="rId6"/>
    <p:sldId id="445" r:id="rId7"/>
    <p:sldId id="449" r:id="rId8"/>
    <p:sldId id="378" r:id="rId9"/>
    <p:sldId id="379" r:id="rId10"/>
    <p:sldId id="302" r:id="rId11"/>
    <p:sldId id="382" r:id="rId12"/>
    <p:sldId id="434" r:id="rId13"/>
    <p:sldId id="383" r:id="rId14"/>
    <p:sldId id="435" r:id="rId15"/>
    <p:sldId id="388" r:id="rId16"/>
    <p:sldId id="390" r:id="rId17"/>
    <p:sldId id="391" r:id="rId18"/>
    <p:sldId id="384" r:id="rId19"/>
    <p:sldId id="448" r:id="rId20"/>
    <p:sldId id="385" r:id="rId21"/>
    <p:sldId id="344" r:id="rId22"/>
    <p:sldId id="386" r:id="rId23"/>
    <p:sldId id="389" r:id="rId24"/>
    <p:sldId id="343" r:id="rId25"/>
    <p:sldId id="325" r:id="rId26"/>
    <p:sldId id="394" r:id="rId27"/>
    <p:sldId id="393" r:id="rId28"/>
    <p:sldId id="395" r:id="rId29"/>
    <p:sldId id="387" r:id="rId30"/>
    <p:sldId id="392" r:id="rId31"/>
    <p:sldId id="446" r:id="rId32"/>
    <p:sldId id="418" r:id="rId33"/>
    <p:sldId id="424" r:id="rId34"/>
    <p:sldId id="436" r:id="rId35"/>
    <p:sldId id="425" r:id="rId36"/>
    <p:sldId id="426" r:id="rId37"/>
    <p:sldId id="437" r:id="rId38"/>
    <p:sldId id="419" r:id="rId39"/>
    <p:sldId id="420" r:id="rId40"/>
    <p:sldId id="421" r:id="rId41"/>
    <p:sldId id="422" r:id="rId42"/>
    <p:sldId id="447" r:id="rId43"/>
    <p:sldId id="423" r:id="rId44"/>
    <p:sldId id="404" r:id="rId45"/>
    <p:sldId id="405" r:id="rId46"/>
    <p:sldId id="428" r:id="rId47"/>
    <p:sldId id="415" r:id="rId48"/>
    <p:sldId id="406" r:id="rId49"/>
    <p:sldId id="407" r:id="rId50"/>
    <p:sldId id="427" r:id="rId51"/>
    <p:sldId id="408" r:id="rId52"/>
    <p:sldId id="433" r:id="rId53"/>
    <p:sldId id="416" r:id="rId54"/>
    <p:sldId id="430" r:id="rId55"/>
    <p:sldId id="431" r:id="rId56"/>
    <p:sldId id="444" r:id="rId57"/>
    <p:sldId id="440" r:id="rId58"/>
    <p:sldId id="439" r:id="rId59"/>
    <p:sldId id="441" r:id="rId60"/>
    <p:sldId id="442" r:id="rId61"/>
    <p:sldId id="409" r:id="rId62"/>
    <p:sldId id="43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7" autoAdjust="0"/>
    <p:restoredTop sz="95373" autoAdjust="0"/>
  </p:normalViewPr>
  <p:slideViewPr>
    <p:cSldViewPr snapToGrid="0">
      <p:cViewPr varScale="1">
        <p:scale>
          <a:sx n="84" d="100"/>
          <a:sy n="84" d="100"/>
        </p:scale>
        <p:origin x="42" y="198"/>
      </p:cViewPr>
      <p:guideLst>
        <p:guide orient="horz" pos="2160"/>
        <p:guide pos="3840"/>
      </p:guideLst>
    </p:cSldViewPr>
  </p:slideViewPr>
  <p:outlineViewPr>
    <p:cViewPr>
      <p:scale>
        <a:sx n="33" d="100"/>
        <a:sy n="33" d="100"/>
      </p:scale>
      <p:origin x="48" y="37260"/>
    </p:cViewPr>
  </p:outlineViewPr>
  <p:notesTextViewPr>
    <p:cViewPr>
      <p:scale>
        <a:sx n="1" d="1"/>
        <a:sy n="1" d="1"/>
      </p:scale>
      <p:origin x="0" y="0"/>
    </p:cViewPr>
  </p:notesTextViewPr>
  <p:notesViewPr>
    <p:cSldViewPr snapToGrid="0">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CA8529-FD6F-4778-9F0C-8CD4AFC38456}" type="datetimeFigureOut">
              <a:rPr lang="en-US" smtClean="0"/>
              <a:t>9/23/2022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F911E3-0019-4407-A026-6C5E2BBF9A7D}" type="slidenum">
              <a:rPr lang="en-US" smtClean="0"/>
              <a:t>‹#›</a:t>
            </a:fld>
            <a:endParaRPr lang="en-US"/>
          </a:p>
        </p:txBody>
      </p:sp>
    </p:spTree>
    <p:extLst>
      <p:ext uri="{BB962C8B-B14F-4D97-AF65-F5344CB8AC3E}">
        <p14:creationId xmlns:p14="http://schemas.microsoft.com/office/powerpoint/2010/main" val="1160494673"/>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6-21T03:04:39.004"/>
    </inkml:context>
    <inkml:brush xml:id="br0">
      <inkml:brushProperty name="width" value="0.05292" units="cm"/>
      <inkml:brushProperty name="height" value="0.05292" units="cm"/>
      <inkml:brushProperty name="color" value="#FF0000"/>
    </inkml:brush>
  </inkml:definitions>
  <inkml:trace contextRef="#ctx0" brushRef="#br0">15429 15156,'0'0,"0"24,0 1,0 0,0-25,0 50,0-50,0 24,0 1,0 0,0-25,0 25,-50 0,50 0,0-25,0 24,0 1,0 0,0-25,0 50,0-50,0 24,0 1,0 0,0-25,0 25,0 0,0-1,0-24,0 25,0-25,0 25,25-25,0 25,-25-25,24 25,-24-25,25 0,0 0,0 0,-25 0,25 24,-25-24,24 0,1 0,0 0,-25 0,25 0,0 0,-25 0,24 0,1 0,0 0,0 0,-25 0,25 0,-1 0,1 0,-25 0,50 0,-50 0,25 0,-1 0,1 0,-25 0,25 0,0 0,0 0,-25 0,24 0,26 0,-50 0,25 0,-25 0,25 0,-1 0,-24 0,25 0,0 0,0 0,0 0,-25 0,24 0,1 0,0 0,0 0,0 0,-25 0,49 0,-49 0,25 0,0 0,-25 0,25 0,0 0,-1 0,1 0,0 0,-25 0,25 0,0 0,-1 0,1 0,0 0,-25 0,25 0,0 0,-1 0,1 0,-25 0,25 0,0 0,0 0,-1 0,1 0,0 0,-25 0,50 0,-50 0,24 0,-24 0,25 0,0 0,0 0,-25 0,25 0,-1 0,-24 0,25 0,0 0,-25 0,25 0,0 0,24 0,-49 0,25 0,-25 0,50 0,-50 0,24 0,1 0,0 0,-25 0,50 0,-25 0,-25 0,24 0,-24 0,25 0,0 0,0 0,-25 0,25 0,-1 0,1 0,0 0,0 0,-25 0,25 0,-1 0,1 0,0 0,-25 0,50 0,-50 0,24 0,1 0,0 0,0 0,0 0,-25 0,24 0,1 0,0 0,0 0,-25 0,25 0,-1 0,1 0,-25 0,50 0,-50 0,25 0,-1 0,1 0,0 0,-25 0,25 0,0 0,-1 0,-24 0,50 0,-50 0,25 0,0 0,0 0,-25 0,24 0,1 0,0 0,25 0,-50 0,24 0,1 0,0 0,0 0,-25 0,49 0,-49 0,25 0,0 0,0 0,0 0,-1 0,1 0,0 0,0 0,-25 0,25 0,-1 0,-24 0,50 0,-50 0,25 0,0 0,-1 0,1 0,0 0,-25 0,25 0,0 0,-1 0,1 0,25 0,-50 0,25 0,-1 0,1 0,-25 0,50 0,0 0,-50 0,24 0,1 0,25 0,-1 0,-24 0,-25 0,25 0,0 0,0 0,-25 0,49 0,-49 0,25 0,0 0,0 0,-1 0,-24 0,25 0,0 0,-25 0,25 0,0 0,-1 0,1 0,-25 0,25 0,0 0,0 0,-25 0,49 0,-49 0,25 0,0 0,0 0,-25 0,24 0,1 0,0 0,0 0,-25 0,25 0,-1 0,1 0,-25 0,50 0,-50 0,25 0,-1 0,1 0,-25 0,25 0,0 0,0 0,-25 0,25 0,-25 0,49 0,-49 0,25 0,-25 0,25 0,-25 0,49 0,-49 0,25 0,0 0,0 0,-25 0,49 0,-24 0,0 0,0 0,0 0,-25 0,24 0,1 0,0 0,-25 0,50 0,-50 0,24 0,1 0,0 0,-25 0,25 0,-25 0,25 0,-1 0,1 0,-25 0,50 0,-50 0,25 0,-1 0,1 0,0 0,-25 0,25 0,0 0,-1 0,-24 0,50 0,-50 0,50 0,-50 0,25 0,-1 0,-24 0,25 0,0 0,0 0,-25 0,49 0,-49 0,25 0,0 0,0 0,-25 0,49 0,-49 0,25 0,0 0,0 0,-25 0,25 0,-1 0,1 0,0 0,-25 0,25 0,-25 0,25 0,-1 0,1 0,-25 0,50 0,-50 0,25 0,-25 0,0 0,0-24,0-1,0 0,0 25,-25-50,0 50,25-24,0-1,0 0,0 25,0-25,0 25,-25-25,25 1,0 24,0-25,0 0,0 0,0 25,0-25,-25 1,25-1,0 25,0-25,0 0,0 0,0 0,0 25,0-49,0 49,0-25,0 0,0 0,0 25,0-24,0-1,0 0,0 25,0-25,0 25</inkml:trace>
  <inkml:trace contextRef="#ctx0" brushRef="#br0" timeOffset="5527.31">15528 15081,'0'0,"25"0,-1 0,1 0,0 0,0 0,-25 0,49 0,-49 0,25 0,0 0,0 0,0 0,-25 0,24 0,1 0,0 0,0 0,0 0,-1 0,-24 0,25-25,0 25,-25 0,50 0,-26 0,1 0,0 0,0 0,0 0,-1 0,26-24,-50 24,25 0,0 0,-1 0,1-25,0 0,-25 25,25 0,-25 0,50 0,-50 0,24 0,1 0,0 0,0 0,-25 0,25 0,-1 0,1 0,0 0,0 0,0 0,-1 0,1 0,-25 0,50 0,-50 0,25 0,-1 0,1 0,-25 0,25 0,0 0,0 0,-1 0,-24 0,50 0,-50 0,25 0,0 0,-1 0,-24 0,25 0,0 0,0 0,0 0,-25 0,49 0,-49 0,25 0,0 0,0 0,-25 0,24 0,1 0,0 0,0 0,-25 0,49 0,-49 0,25 0,-25 0,25 0,0 0,0 0,-25 0,49 0,-49 0,25 0,0 0,0 0,24 0,-24 0,0 0,0 0,-25 0,49 0,-49 0,25 0,0 0,0 0,0 0,-25 0,49 0,-49 0,25 0,0 0,0 0,-1 0,-24 0,25 0,0 0,0 0,-25 0,49 0,-49 0,50 0,-50 0,25 0,0 0,-25 0,49 0,-49 0,50 0,-50 0,25 0,-1 0,1 0,-25 0,25 0,0 0,0 0,0 0,-25 0,49 0,-49 0,25 0,0 0,0 0,-25 0,24 0,1 0,25 0,-25 0,-1 0,-24 0,25 0,0 0,0 0,-25 0,49 0,-49 0,25 0,0 0,0 0,0 0,-25 0,24 0,1 0,0 0,0 0,0 0,-1 0,-24 0,50 0,-50 0,25 0,0 0,-1 0,1 0,0 0,0 0,0 0,-1 0,-24 0,25 0,-25 0,50 0,-50 0,25 0,-25 0,25 0,-25 0,49 0,-49 0,25 0,0 0,0 0,-25 0,24 0,1 0,0 0,0 0,-25 0,49 0,1 0,-50 0,25 0,0 0,-1 25,-24-25,50 0,-50 0,25 0,0 0,-1 0,-24 0,25 0,-25 0,50 0,-25 25,-1-25,1 0,0 0,0 0,-25 0,49 0,-49 0,25 0,-25 0,50 0,-50 24,25-24,-25 0,49 0,-49 0,25 0,-25 0,25 0,-25 0,49 0,-49 0,25 0,0 0,0 0,0 0,-25 0,49 0,1 0,-50 0,50 0,-26 0,1 0,-25 0,25 0,0 0,0 0,-25 0,24 0,1 0,0 0,-25 0,25 0,0 0,-1 0,1 0,-25 0,50 0,-50 0,25 0,-1 0,1 0,0 0,-25 0,50 0,-50 0,49 0,-24 0,25 0,-26 0,26 0,-25 0,0 0,-1 0,26 0,-50 0,25 0,0 0,0 0,-25 0,24 0,-24 0,25 0,0 0,-25 0,25 0,0 0,-1 0,1 0,-25 0,25 0,0 0,-25 0,25 0,-1 0,1 0,-25 0,25 0,0 0,-25 0,49 0,-49 0,25 0,0 25,0-25,-25 0,49 0,-49 0,25 0</inkml:trace>
  <inkml:trace contextRef="#ctx0" brushRef="#br0" timeOffset="8635.49">15577 15131,'-24'0,"24"0,-25 0,0 0,0 0,0 0,25 0,-49 0,49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4T05:42:42.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6573 13370,'0'0,"25"0,0 0,-25 0,49 0,-49 0,25 0,0 0,0 0,0 0,-1-25,1 25,0 0,25 0,-50 0,25 0,24 0,-49-25,25 25,0 0,0 0,-1 0,1 0,25-25,-50 25,25 0,-25 0,49 0,-24 0,-25 0,50 0,-50 0,49 0,1 0,-50 0,25 0,-1 0,1 0,0 0,-25 0,50 0,-26 0,1 0,0 0,-25 0,50 0,-50 0,24 0,-24 0,50 0,-25 0,0 0,-1 0,1 0,-25 0,25 0,0 0,0 0,-1 0,1 0,0 0,0 0,0 0,-25 0,25 0,-1 0,1 0,-25 0,50 0,-50 0,25 0,-1 0,1 0,0 0,0 0,0 0,-1 0,1 0,0 0,-25 0,50 0,-50 0,24 0,1 0,0 0,0 0,-25 0,49 0,-49 0,25 25,-25-25,25 0,0 0,-25 0,25 0,-1 0,1 0,0 0,-25 0,50 0,-26 0,1 0,25 0,-50 0,25 0,-1 0,1 50,0-50,0 0,0 0,24 0,-24 0,0 0,0 0,-25 0,49 0,-49 0,25 0,25 49,-50-49,25 0,-1 0,1 0,25 0,-25 0,-1 0,1 0,25 0,-25 0,-1 50,1-50,0 0,-25 0,50 0,-50 0,24 0,1 0,0 0,0 0,0 0,-25 0,24 0,1 0,0 0,0 0,-25 0,49 0,-49 0,25 0,0 0,0 0,0 0,0 0,-1 0,1 0,-25 0,25 0,0 0,0 0,-1 0,1 0,0 0,-25 0,50 0,-50 0,49 0,-49 0,25 0,0 0,0 0,-25 0,24 0,1 0,0 0,0 0,0 0,-1 0,1 0,0 0,0 0,0 0,-1 25,-24-25,25 0,-25 0,50 0,-50 0,25 0,-1 25,1-25,0 0,25 0,-50 0,24 0,-24 0,25 0,0 0,0 0,-25 0,25 0,-1 0,26 0,-50 0,25 24,-25-24,25 0,0 0,-1 0,-24 0,50 0,-50 0,25 0,0 0,-1 0,1 0,0 0,0 0,-25 0,25 0,-25 0,49 0,-49 25,25-25,-25 0,25 0,0 25,-1 0,-24-25,25 0,0 0,-25 0,25 0,0 0,-1 0,1 0,-25 0,50 0,-50 0,25 0,-1 0,1 0,-25 0,25 0,0 0,0 0,-1 0,-24 0,50 0,-50 0,25 0,0 0,-1 0,-24 0,0-25,0 0,0 0,0 25,0-24,0-1,-24 25,24-25,-25 25,25-25,-25 0,0 25,0 0,25 0,-24-24,24 24,-25 0,0 0,0 0,25 0,-25 0,1 0,-1-50,0 50,0 0,25 0,-49 0,49 0,-25 0,0 0,0 0,0 0,25 0,-49 0,24 0,0 0,0 0,1 0,-1 0,25 0,-50 0,25 0,1 0,-1 0,0 0,-25-25,50 25,-49 0,49 0,-25 0,25 0,-25 0,0 0,0 0,25 0,-49 0,49 0,-25 0,0 0,0 0,25 0,-49-25,49 25,-25 0,0 0,25 0,-49 0,49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1T15:41:07.413"/>
    </inkml:context>
    <inkml:brush xml:id="br0">
      <inkml:brushProperty name="width" value="0.05292" units="cm"/>
      <inkml:brushProperty name="height" value="0.05292" units="cm"/>
      <inkml:brushProperty name="color" value="#FF0000"/>
    </inkml:brush>
  </inkml:definitions>
  <inkml:trace contextRef="#ctx0" brushRef="#br0">15329 8632,'-25'0,"-74"0,50 0,-26 0,-49 0,50 0,49 0,0 0,-24 0,49 0,-25 0,0 0,0 0,-24 0,-1 0,25 0,0 0,1 0,24 0,-50 50,0-50,50 0,-24 0,-1 0,0 0,0 49,-25-49,26 0,-26 25,25 0,0-25,1 0,-1 49,0-49,-49 50,74-50,-50 25,50-25,-25 25,-24-1,-1 26,25-50,25 25,-49 0,-1 24,25-49,-24 50,24-25,-25 24,25-49,1 25,-1 0,25 0,-25 0,0-1,25 1,-49 0,49 0,-25 24,0-49,25 50,-50-25,50 0,-24 24,-1-49,25 50,-25-1,0-24,25 0,0 0,-50 24,50 1,0-25,-49 0,49 24,-25-24,25 25,-25-1,25-24,-25 25,25-1,-24-24,24 25,0-25,0 24,0 1,-25-1,25 26,-25-26,0 1,25 0,-49 24,49-24,0-26,0 26,-25 0,0-1,25-24,-25 49,25-49,0 50,-25-26,25-49,0 50,0 24,0-49,-24 74,24-49,0-25,0 24,-50 51,50-76,0 26,0 0,0-1,0 1,0-1,0 1,0-25,0 49,0-49,0 25,0-25,0 49,0-49,0 0,0 24,0 1,0-1,0-24,0 0,0 25,0-1,0-24,0 0,0-25,0 49,25 26,0-75,-25 25,0-1,0 26,24 24,-24-74,25 50,-25-25,25 24,0-24,-25 25,0 24,0-74,0 25,49 25,-49-50,0 49,0-24,0 0,0 0,50 24,-50-24,25 25,-25-50,0 49,0-24,25 0,-1 25,-24-26,0 1,50 0,-50 25,50-1,-50-24,24 0,1 24,0-24,0 25,-25-50,25 49,0-24,-1 0,1 49,-25-74,25 50,0-25,-25 0,25 24,-1-49,-24 25,0-25,25 50,0-25,-25-1,0-24,25 25,0 25,-1-25,-24-25,0 24,25 26,25-25,-25 0,-25-25,24 49,-24-49,25 25,0 0,0 0,-25 24,25-49,-1 50,1-50,0 49,25-24,-50 0,24-25,1 25,0 0,49-1,-74 1,50 0,-50 0,25-25,0 25,-1-25,1 0,0 49,0-49,-25 25,25-25,-1 0,26 50,-50-50,25 0,-25 25,25-1,0-24,-25 0,24 0,1 25,0-25,0 25,-25-25,49 25,-49-25,25 0,0 0,0 25,0-25,-1 0,-24 24,25-24,0 25,0-25,-25 0,25 0,-1 0,26 25,-25-25,0 0,-25 0,49 0,-24 0,0 25,-25-25,25 0,-1 0,1 0,0 0,-25 0,50 25,-50-25,49 0,-49 0,25 0,0 0,-25 0,49 0,-49 0,50 0,-50 0,25 0,-25 0,25 0,0 0,-1 0,-24 0</inkml:trace>
  <inkml:trace contextRef="#ctx0" brushRef="#br0" timeOffset="3678.21">15180 15354,'-24'0,"24"0,0 25,24-25,-24 25,25-25,0 49,0-49,-25 25,0 0,25-25,-1 0,1 0,-25 25,25-25,0 25,-25-25,25 0,-25 24,49 1,-49-25,25 0,0 50,0-50,-25 25,0-25,0 24,0 1,0-25,-25 0,0 25,25-25,-25 0,25 0,-24 25,-1-25,0 0,25 0,-25 0,25 25,-25-1,25-24,-25 0,1 25,-1 0,25-25,-25 0,0 0,0 0,1 0,24 0,-25 25,0-25,0 0,25 0,-25 25,1-25,24 0,-25 0,25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3T03:36:05.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6623 14610,'25'-25,"-25"25,24 0,1 0,25 0,24 0,1 0,24 0,-99 0,50 25,49-25,0 25,-74-25,24 0,-24 0,25 25,-1-1,1-24,0 0,-26 0,26 0,-25 0,0 0,-1 0,1 0,0 0,0 0,49 50,-74-50,25 0,25 0,-1 0,1 0,0 0,-1 0,1 0,-50 0,49 0,-49 0,25 0,25 0,-25 0,-1 0,26 0,-25 0,0 0,24 0,26 0,-26 0,-24 0,0 0,49 0,-24 0,-1 0,1 0,-25 0,49 0,-74 0,50 0,0 0,24 0,-24 0,-1 0,1 0,24 0,1 0,-26 0,-24 0,25 0,-26 0,1 0,25 0,-25 0,-1 0,26 0,-25 0,24 0,1 0,24 0,-49 0,50 0,-1 0,-24 0,-1 0,26 0,-50 0,49 0,-49 0,0 0,24 0,-24 0,0 0,24 0,-24 0,25 0,-25 0,24 0,-24 0,0 0,-25 0,49 0,-49 0,50 0,-25 0,0 0,24 0,-49 0,50 0,-25 0,-1 0,1 0,-25 0,25 0,0 0,-25 0,25 0,0 0,-1 0,1 0,-25 0,25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3T03:36:07.2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6945 14461,'0'0,"50"0,0 0,-1 0,26 0,-26 0,50 50,-49-50,24 0,1 0,-1 25,-24-25,-1 0,1 0,0 24,-1-24,1 25,-50-25,49 0,1 0,0 0,-50 0,25 0,49 0,-74 0,25 0,49 0,-74 0,50 0,-25 0,49 0,-74 0,50 0,-1 0,-49 0,50 0,-25 0,-1 0,26 0,-25 0,24 0,-24 0,0 0,0 0,24 0,-24 0,0 0,25 0,-26 0,1 0,25 0,-25 0,0 0,-1 0,1 0,0 0,-25 25,25-25,0 0,-1 0,-24 0,25 0,0 0,0 0,49 0,-74 0,50 0,-1 0,1 0,-25 0,0 0,24 0,-49 0,25 0,25 0,-26 0,26 0,-25 0,0 0,-1 0,1 0,0 0,0 0,0 0,-1 0,26 0,0 0,-50 0,49 0,26 0,-75 0,25 0,49 0,-49 0,-25 0,49 0,26 0,-26 0,1 0,0 0,-26 0,1 0,0 0,0 0,-25 0,49 0,-49 0,25 0,25 0,-25 0,-1 0,-24 0,25 0,-25 0,50 0,-50 0,49 0,-49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3T03:36:09.8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6499 15280,'0'0,"25"0,-1 0,1 0,25 0,-25 0,24 0,-24 0,0 0,24 0,1 0,-25 0,0 0,0 0,24 0,1 0,-1 0,1 0,0 0,24 0,-24 0,-1 0,1 0,-25 0,49 0,0 0,-24 0,0 0,-26 0,51 0,-26 0,-49 0,50 0,0 0,-1 0,-49 0,50 0,-25 0,0 0,-1 0,1 0,25 0,-25 0,24 0,-24 0,25 0,-26 0,51 0,-26 0,-49 0,50 0,24 0,26 0,-76 0,1 0,25 0,24 0,-24 0,-1 0,1 0,-25 0,25 0,-1 0,-24 0,0 0,0 0,-1 0,1 0,0 0,0 0,0 0,24 0,-24 0,0 0,24 0,1 0,24 0,1 0,-26 0,-24 0,25 0,-25 0,24 0,1 0,-25 0,-1 0,1 0,0 0,25 0,-1 0,-24 0,0 0,25 0,-26 0,26 0,-25 0,24 0,1 0,0 0,-1 0,-49 0,25 0,49 0,-74 0,50 0,-25 0,-25 0,25 0,24 0,-24 0,0 0,0 0,-1 0,1 0,-25 0,50 0,-50 0,25 0,-1 0,1 0,0 0,-25 0,50 0,24 0,-24 0,-25 0,24 0,-24 0,0 0,0 0,-1 0,-24 0,25 0,25 0,-25 0,-1 0,-24 0,50 0,-50 0,25 0,0 0,-1 0,1 0,-25 0,25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3T03:36:12.2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6697 15925,'0'0,"50"0,49 0,-24 0,24 0,-25 0,50 0,-74 0,24 0,25 0,-24 0,-26 0,1 0,24 0,-24 0,-25 0,24 0,26 0,-75 0,25 0,49 24,1-24,-26 0,-24 0,25 25,24-25,-24 0,-26 0,26 0,0 0,-1 0,-49 0,50 0,-50 25,49-25,-24 0,0 0,25 0,-26 0,1 0,0 0,0 0,0 0,-1 0,1 0,-25 0,50 0,-1 0,1 0,-25 0,0 0,24 0,-49 0,50 0,0 0,-50 0,24 0,1 0,0 0,25 0,-26 0,26 0,0 0,-1 0,-49 0,50 0,-1 0,1 0,0 0,-26 0,51 0,-50 0,24 0,-24 0,25 0,-26 0,1 0,0 0,0 0,-25 0,50 0,-50 0,24 0,1 0,0 0,0 0,-25 0,49 0,-49 0,50 0,0 0,-50 0,24 0,1 0,0 0,0 0,24 0,-24 0,-25 0,25 0,25 0,-50 0,49 0,-24 0,-25 0,25 0,0 0,-1 0,1 0,0 0,0 0,0 0,-1 0,26 0,-50 0,50 0,-50 0,24 0,1 0,0 0,0 0,24 0,-24 0,25 0,-25 0,0 0,-1 0,26 0,-25 0,0 0,-25 0,24 0,1 0,0 0,0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3T03:36:16.2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6648 16570,'24'0,"1"0,0 0,25 0,24 0,1 0,-26 0,26 0,-26 0,26 0,-1 0,0 0,1 0,-50 0,-1 0,1 0,25 0,-50 0,49 0,1 0,0 0,-1 0,1 0,-1 0,26 0,-50 0,24 0,-24 0,0 0,25 0,-26 0,1 0,25 0,-25 0,24 0,-24 0,0 0,24 0,-24 0,25 0,-1 0,-24 0,25 0,-25 0,-1 0,26 0,-50 0,50 0,-26 0,26 0,-25 0,24 0,1 0,0 0,-26 0,1 0,0 0,0 0,25 0,-1 0,-49 0,50 0,-25 0,-25 0,49 0,26 0,-26 0,-24 0,0 0,24 0,1 0,-25 0,24 0,-24 0,25 0,-25 0,-1 0,-24 0,50 0,24-25,-49 25,25 0,-25-25,24 25,1 0,24 0,1 0,-1 0,1 0,-26 0,50 0,-49 0,24 0,-24 0,24 0,-24-25,-25 25,0 0,-1-25,1 25,-25 0,25 0,0 0,0 0,-1 0,1 0,0 0,0 0,0 0,-1 0,1 0,0 0,0 0,25 0,-26 0,-24 0,25 0,0 0,0 0,0 0,-1 0,1 0,0 0,0 0,0 0,-25 0,24 0,-24 0,25 0,0 0,0 0,-25 0,49 0,-49 0,25 0,0 0,0 0,-25 0,49 0,-49 0,25 0,0 0,-25 0,50 0,-50 0,24 0,1 0,0 0,-25 0,25 0,-25 0,25 0,-1 0,1 0,0 0,0 0,-25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6-22T01:53:09.862"/>
    </inkml:context>
    <inkml:brush xml:id="br0">
      <inkml:brushProperty name="width" value="0.05292" units="cm"/>
      <inkml:brushProperty name="height" value="0.05292" units="cm"/>
      <inkml:brushProperty name="color" value="#FF0000"/>
    </inkml:brush>
  </inkml:definitions>
  <inkml:trace contextRef="#ctx0" brushRef="#br0">16197 11137,'-24'-25,"24"25,-25 0,0-24,0 24,25 0,-49 0,49 0,-25 0,0 0,25 0,-50 0,50 0,-24 0,24 0,-25 0,0 0,0 0,0 24,25-24,-24 0,24 0,-25 0,25 25,-25-25,0 0,25 25,-25-25,25 0,-24 25,-1-25,25 0,-25 25,25-25,-25 25,25-25,-25 24,1-24,24 0,-25 25,25 0,-25-25,0 25,25-25,-25 49,25-49,0 25,-24-25,24 25,0 0,0 0,0-25,0 49,0-49,0 25,0 0,0 0,0-25,0 24,0 1,0 0,0 0,0-25,0 49,0-49,0 25,0 0,0 0,0-25,0 25,0-25,0 49,0-49,0 25,0-25,24 25,1-25,0 25,-25-25,25 24,0 1,-1 0,-24-25,25 0,0 25,0 0,-25-1,49-24,-24 0,0 25,-25-25,25 0,0 0,-1 0,-24 0,25 25,-25 0,25-25,-25 0,25 0,0 0,-1 0,-24 0,25 25,0-25,-25 0,25 0,24 25,-24-25,0 0,-25 24,25-24,-25 0,25 25,-1-25,1 0,25 25,-25-25,-25 0,24 0,-24 0,50 0,-50 0,50 0,-50 0,25 0,-1 0,1 25,0-25,-25 0,50 0,-50 0,24 0,1 0,0 0,0 0,-25 0,49 0,-49 0,25 0,0 0,0 0,-25 0,25 0,-25 0,49 0,-49 0,25 0,0 0,0 0,-1 0,-24 0,50 0,-50 0,25 0,0 0,-1 0,1 0,-25 0,25 0,0 0,0 0,-25 0,24 0,1 0,0 0,-25 0,50-50,-50 50,24 0,1 0,-25 0,25 0,-25 0,25 0,0 0,-1 0,-24 0,25-25,0 1,0-1,0 25,0 0,-25-25,24 0,1 0,0 25,-25-25,25 1,-25 24,0-25,0 0,0 0,0 0,0 25,0-24,0-1,0 0,0 25,0-50,0 50,0-24,0-1,0 0,0 0,0 25,0-49,0 49,0-50,0 50,0-25,0-24,0 49,0-25,0-25,0 50,0-25,0 1,0 24,0-25,0 0,0 0,0 0,0 25,0-24,-25-1,0 0,25 25,-25-25,25 25,-24-25,-1 25,0-49,0 49,25 0,-25 0,-24-50,49 50,-25 0,0 0,-25-50,50 50,-24 0,-51 0,75 0,-25 0,1 0,-1 0,25-24,-25 24,-25 0,50 0,-49-25,49 25,-25 0,25 0,-50 0,26 0,-1 0,0 0,0 0,-49-50,74 50,-50 0,25 0,1 0,-1 0,25 0,-25 0,0 0,0 0,1 0,-1 0,25 0,-25 0,0 0,0 0,1 0,24 0,-25 0,0 0,0 0,0 0,0 0,1 0,24 0,-50 0,50 0,-50 0,50 0,-24 0,-1 0,0 0,0 0,25 0,-25 0,1 0,-1 0,25 0</inkml:trace>
  <inkml:trace contextRef="#ctx0" brushRef="#br0" timeOffset="8980.51">13221 6152,'0'0,"0"0,-50 0,1-50,-1 50,25 0,25 0,-25-25,1 25,-1 0,25 0,-25 0,0 0,0 0,1 0,24 0,-50 0,50 0,-25 0,0 0,1 0,-1 0,0 0,0 0,0 0,1 0,24 0,-25 0,0 0,25 0,-50 0,50 0,-49 0,49 0,-25 0,0 0,0 0,25 0,-24 0,24 0,-25 0,0 0,0 0,25 0,-49 0,49 0,-25 25,25-25,-25 0,25 25,0 0,0-1,0-24,0 25,0 0,0 0,0 0,0-25,0 24,0 1,0 0,0 0,0 0,0-25,0 24,0 1,0 0,0-25,0 25,25 0,0-1,-25-24,0 25,0 0,0 0,24 0,-24-25,0 24,0 1,25-25,-25 25,0-25,25 25,-25 0,25-25,-25 24,0 1,0 0,25-25,-1 0,-24 0,25 25,-25-25,25 0,-25 25,25-25,0 25,-25-25,24 0,1 24,0-24,-25 0,25 0,24 0,-49 0,25 25,-25-25,25 0,0 0,0 0,-25 0,49 0,-49 0,50 0,-50 0,25 0,-1 0,1 0,-25 0,25 0,-25 0,25 0,0 0,-1 0,-24 0,25 0,0 0,0 0,0 0,-1 0,1 0,-25 0,25 25,-25 0,25-25,0 0,0 0,-25 0,49 0,-49 0,50 0,-50 0,49 0,-24 0,0 0,-25 0,25 0,0 0,-25 0,49 0,-24 0,0 0,0 0,-1 0,-24 0,25 0,0 0,-25 0,25 0,0 0,-1 0,1 0,0 0,0 0,-25 0,49 0,-49 0,25 0,0 0,0 0,0 0,-1 0,1 0,-25 0,25 0,0 0,0 0,-1 0,-24 0,50 0,-50 0,25 0,0 0,-1 0,-24 0,25 0,0 0,0-25,0 0,-25 25,25 0,-1 0,-24 0,25 0,0-25,0 1,-25 24,25-25,-25 25,0-50,0 50,24-25,1 25,-25-25,0 1,0-1,0 0,0 0,0 25,0-25,0 1,0-1,0 0,0 25,0-25,0 0,0 1,0-1,0 0,0 25,0-25,0 0,0 1,0-1,0 25,0-25,0 0,-25 0,1 1,24 24,0-25,0 0,0 25,-25-25,0 25,25-25,-25 25,25-24,-25 24,1-25,24 0,-25 25,0 0,0 0,0-25,25 25,-25 0,1 0,-1 0,25 0,-25 0,0 0,25 0,-25 0,1 0,-1 0,0 0,25 0,-25 0,0 0,1 0,24 0,-50 0,50 0,-25 0,0 0,1 0,-1 0,25 0,-25 0,0 0,25 0,-25 0,1 0,-1 0,0 0,25 0,-25 0,0 0,1 0,24 0,-50 0,50 0,-25 0,0 0,1 0,24 0,-25 0,0 0,0 0,0 0,25 0,-49 0,49 0,-25 0,0 0,0 0,25 0,-24 0,24 0,-25 25,0-25,0 0,25 0,-25 25,0 0,25-25,-24 24</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04T05:42:37.8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6697 13196,'0'0,"0"0,25 0,25 0,24 0,-74 0,50 0,-25 0,-1 0,1 0,0 0,0 0,0 0,-1 0,1 0,0 0,-25 0,50 0,-1-50,-24 50,-25 0,25 0,0 0,-1 0,1 0,25 0,-25 0,-1 0,1 0,25 0,-25 0,-1 0,1 0,0 0,25 0,-26 0,1 0,25 0,-1 0,-24 0,25 0,-25 0,24 0,-24 0,0 0,25 0,-1 0,-49 0,50 0,-50 0,49 0,1 0,0 0,-50 0,49 0,1 0,24 0,-49 0,25 0,-26 0,26 0,0 0,-1 0,-24 0,49 0,-24 0,0 0,-26 0,26 0,0 0,-1 0,1 0,0 0,-1 0,26 0,-51 0,26 0,0 0,24 0,-24 0,-26 0,26 0,0 0,-1 0,-24 0,0 0,24 0,1 0,-25 0,24 0,26 0,-25 0,-50 0,49 0,1 0,-50 0,49 25,-49-25,50 0,-50 0,50 0,-26 0,1 0,25 0,-1 25,-24-25,50 0,-75 0,24 0,51 50,-50-50,-1 0,26 0,-50 0,50 0,-50 0,49 0,-24 0,0 0,-25 0,49 0,-49 0,50 0,-25 0,-25 0,25 0,-1 0,1 0,-25 0,25 0,0 0,-25 0,25 0,0 0,-1 0,1 0,-25 0,25 25,0-25,-25 0,25 0,-25 0,24 0,-24 0,50 0,-50 0,25 0,0 0,-1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9/23/2022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en.wikipedia.org/wiki/Class_diagram#Composition" TargetMode="External"/><Relationship Id="rId13" Type="http://schemas.openxmlformats.org/officeDocument/2006/relationships/hyperlink" Target="https://en.wikipedia.org/wiki/Class_diagram#General_relationship" TargetMode="External"/><Relationship Id="rId3" Type="http://schemas.openxmlformats.org/officeDocument/2006/relationships/hyperlink" Target="https://en.wikipedia.org/wiki/Class_diagram#Relationships" TargetMode="External"/><Relationship Id="rId7" Type="http://schemas.openxmlformats.org/officeDocument/2006/relationships/hyperlink" Target="https://en.wikipedia.org/wiki/Class_diagram#Aggregation" TargetMode="External"/><Relationship Id="rId12" Type="http://schemas.openxmlformats.org/officeDocument/2006/relationships/hyperlink" Target="https://en.wikipedia.org/wiki/Class_diagram#Realization/Implementation"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en.wikipedia.org/wiki/Class_diagram#Association" TargetMode="External"/><Relationship Id="rId11" Type="http://schemas.openxmlformats.org/officeDocument/2006/relationships/hyperlink" Target="https://en.wikipedia.org/wiki/Class_diagram#Generalization/Inheritance" TargetMode="External"/><Relationship Id="rId5" Type="http://schemas.openxmlformats.org/officeDocument/2006/relationships/hyperlink" Target="https://en.wikipedia.org/wiki/Class_diagram#Dependency" TargetMode="External"/><Relationship Id="rId15" Type="http://schemas.openxmlformats.org/officeDocument/2006/relationships/hyperlink" Target="https://en.wikipedia.org/wiki/Class_diagram#Multiplicity" TargetMode="External"/><Relationship Id="rId10" Type="http://schemas.openxmlformats.org/officeDocument/2006/relationships/hyperlink" Target="https://en.wikipedia.org/wiki/Class_diagram#Class-level_relationships" TargetMode="External"/><Relationship Id="rId4" Type="http://schemas.openxmlformats.org/officeDocument/2006/relationships/hyperlink" Target="https://en.wikipedia.org/wiki/Class_diagram#Instance-level_relationships" TargetMode="External"/><Relationship Id="rId9" Type="http://schemas.openxmlformats.org/officeDocument/2006/relationships/hyperlink" Target="https://en.wikipedia.org/wiki/Class_diagram#Differences_between_Composition_and_Aggregation" TargetMode="External"/><Relationship Id="rId14" Type="http://schemas.openxmlformats.org/officeDocument/2006/relationships/hyperlink" Target="https://en.wikipedia.org/wiki/Class_diagram#Dependency_2"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Bài</a:t>
            </a:r>
            <a:r>
              <a:rPr lang="en-US" baseline="0" dirty="0"/>
              <a:t> </a:t>
            </a:r>
            <a:r>
              <a:rPr lang="en-US" baseline="0" dirty="0" err="1"/>
              <a:t>tập</a:t>
            </a:r>
            <a:r>
              <a:rPr lang="en-US" baseline="0" dirty="0"/>
              <a:t> 2</a:t>
            </a:r>
          </a:p>
          <a:p>
            <a:r>
              <a:rPr lang="en-US" sz="1200" b="1" kern="1200" dirty="0">
                <a:solidFill>
                  <a:schemeClr val="tx1"/>
                </a:solidFill>
                <a:latin typeface="+mn-lt"/>
                <a:ea typeface="+mn-ea"/>
                <a:cs typeface="+mn-cs"/>
              </a:rPr>
              <a:t>public class </a:t>
            </a:r>
            <a:r>
              <a:rPr lang="en-US" sz="1200" b="1" kern="1200" dirty="0" err="1">
                <a:solidFill>
                  <a:schemeClr val="tx1"/>
                </a:solidFill>
                <a:latin typeface="+mn-lt"/>
                <a:ea typeface="+mn-ea"/>
                <a:cs typeface="+mn-cs"/>
              </a:rPr>
              <a:t>DiemSinhVien</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int </a:t>
            </a:r>
            <a:r>
              <a:rPr lang="en-US" sz="1200" b="1" kern="1200" dirty="0" err="1">
                <a:solidFill>
                  <a:schemeClr val="tx1"/>
                </a:solidFill>
                <a:latin typeface="+mn-lt"/>
                <a:ea typeface="+mn-ea"/>
                <a:cs typeface="+mn-cs"/>
              </a:rPr>
              <a:t>maSV</a:t>
            </a:r>
            <a:r>
              <a:rPr lang="en-US" sz="1200" b="1" kern="1200" dirty="0">
                <a:solidFill>
                  <a:schemeClr val="tx1"/>
                </a:solidFill>
                <a:latin typeface="+mn-lt"/>
                <a:ea typeface="+mn-ea"/>
                <a:cs typeface="+mn-cs"/>
              </a:rPr>
              <a:t>;</a:t>
            </a:r>
          </a:p>
          <a:p>
            <a:r>
              <a:rPr lang="en-US" sz="1200" kern="1200" dirty="0">
                <a:solidFill>
                  <a:schemeClr val="tx1"/>
                </a:solidFill>
                <a:latin typeface="+mn-lt"/>
                <a:ea typeface="+mn-ea"/>
                <a:cs typeface="+mn-cs"/>
              </a:rPr>
              <a:t>String </a:t>
            </a:r>
            <a:r>
              <a:rPr lang="en-US" sz="1200" kern="1200" dirty="0" err="1">
                <a:solidFill>
                  <a:schemeClr val="tx1"/>
                </a:solidFill>
                <a:latin typeface="+mn-lt"/>
                <a:ea typeface="+mn-ea"/>
                <a:cs typeface="+mn-cs"/>
              </a:rPr>
              <a:t>hoTen</a:t>
            </a:r>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float </a:t>
            </a:r>
            <a:r>
              <a:rPr lang="en-US" sz="1200" b="1" kern="1200" dirty="0" err="1">
                <a:solidFill>
                  <a:schemeClr val="tx1"/>
                </a:solidFill>
                <a:latin typeface="+mn-lt"/>
                <a:ea typeface="+mn-ea"/>
                <a:cs typeface="+mn-cs"/>
              </a:rPr>
              <a:t>diemLiThuyet</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float </a:t>
            </a:r>
            <a:r>
              <a:rPr lang="en-US" sz="1200" b="1" kern="1200" dirty="0" err="1">
                <a:solidFill>
                  <a:schemeClr val="tx1"/>
                </a:solidFill>
                <a:latin typeface="+mn-lt"/>
                <a:ea typeface="+mn-ea"/>
                <a:cs typeface="+mn-cs"/>
              </a:rPr>
              <a:t>diemThucHanh</a:t>
            </a:r>
            <a:r>
              <a:rPr lang="en-US" sz="1200" b="1"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float </a:t>
            </a:r>
            <a:r>
              <a:rPr lang="en-US" sz="1200" b="1" kern="1200" dirty="0" err="1">
                <a:solidFill>
                  <a:schemeClr val="tx1"/>
                </a:solidFill>
                <a:latin typeface="+mn-lt"/>
                <a:ea typeface="+mn-ea"/>
                <a:cs typeface="+mn-cs"/>
              </a:rPr>
              <a:t>tinhDiemTrungBinh</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this.diemLiThuyet</a:t>
            </a:r>
            <a:r>
              <a:rPr lang="en-US" sz="1200" b="1" kern="1200" dirty="0">
                <a:solidFill>
                  <a:schemeClr val="tx1"/>
                </a:solidFill>
                <a:latin typeface="+mn-lt"/>
                <a:ea typeface="+mn-ea"/>
                <a:cs typeface="+mn-cs"/>
              </a:rPr>
              <a:t> + </a:t>
            </a:r>
            <a:r>
              <a:rPr lang="en-US" sz="1200" b="1" kern="1200" dirty="0" err="1">
                <a:solidFill>
                  <a:schemeClr val="tx1"/>
                </a:solidFill>
                <a:latin typeface="+mn-lt"/>
                <a:ea typeface="+mn-ea"/>
                <a:cs typeface="+mn-cs"/>
              </a:rPr>
              <a:t>this.diemThucHanh</a:t>
            </a:r>
            <a:r>
              <a:rPr lang="en-US" sz="1200" b="1" kern="1200" dirty="0">
                <a:solidFill>
                  <a:schemeClr val="tx1"/>
                </a:solidFill>
                <a:latin typeface="+mn-lt"/>
                <a:ea typeface="+mn-ea"/>
                <a:cs typeface="+mn-cs"/>
              </a:rPr>
              <a:t>) / 2;</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String </a:t>
            </a:r>
            <a:r>
              <a:rPr lang="en-US" sz="1200" b="1" kern="1200" dirty="0" err="1">
                <a:solidFill>
                  <a:schemeClr val="tx1"/>
                </a:solidFill>
                <a:latin typeface="+mn-lt"/>
                <a:ea typeface="+mn-ea"/>
                <a:cs typeface="+mn-cs"/>
              </a:rPr>
              <a:t>toString</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String.</a:t>
            </a:r>
            <a:r>
              <a:rPr lang="en-US" sz="1200" b="1" i="1" kern="1200" dirty="0" err="1">
                <a:solidFill>
                  <a:schemeClr val="tx1"/>
                </a:solidFill>
                <a:latin typeface="+mn-lt"/>
                <a:ea typeface="+mn-ea"/>
                <a:cs typeface="+mn-cs"/>
              </a:rPr>
              <a:t>format</a:t>
            </a:r>
            <a:r>
              <a:rPr lang="en-US" sz="1200" b="1" i="1" kern="1200" dirty="0">
                <a:solidFill>
                  <a:schemeClr val="tx1"/>
                </a:solidFill>
                <a:latin typeface="+mn-lt"/>
                <a:ea typeface="+mn-ea"/>
                <a:cs typeface="+mn-cs"/>
              </a:rPr>
              <a:t>("%-15d %-30s %15.2f %10.2f %10.2f", </a:t>
            </a:r>
            <a:r>
              <a:rPr lang="en-US" sz="1200" b="1" i="1" kern="1200" dirty="0" err="1">
                <a:solidFill>
                  <a:schemeClr val="tx1"/>
                </a:solidFill>
                <a:latin typeface="+mn-lt"/>
                <a:ea typeface="+mn-ea"/>
                <a:cs typeface="+mn-cs"/>
              </a:rPr>
              <a:t>this.maSV</a:t>
            </a:r>
            <a:r>
              <a:rPr lang="en-US" sz="1200" b="1" i="1" kern="1200" dirty="0">
                <a:solidFill>
                  <a:schemeClr val="tx1"/>
                </a:solidFill>
                <a:latin typeface="+mn-lt"/>
                <a:ea typeface="+mn-ea"/>
                <a:cs typeface="+mn-cs"/>
              </a:rPr>
              <a:t>,</a:t>
            </a:r>
          </a:p>
          <a:p>
            <a:r>
              <a:rPr lang="en-US" sz="1200" b="1" kern="1200" dirty="0" err="1">
                <a:solidFill>
                  <a:schemeClr val="tx1"/>
                </a:solidFill>
                <a:latin typeface="+mn-lt"/>
                <a:ea typeface="+mn-ea"/>
                <a:cs typeface="+mn-cs"/>
              </a:rPr>
              <a:t>this.hoTen</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this.diemLiThuyet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this.diemThucHanh</a:t>
            </a:r>
            <a:r>
              <a:rPr lang="en-US" sz="1200" b="1" kern="1200" dirty="0">
                <a:solidFill>
                  <a:schemeClr val="tx1"/>
                </a:solidFill>
                <a:latin typeface="+mn-lt"/>
                <a:ea typeface="+mn-ea"/>
                <a:cs typeface="+mn-cs"/>
              </a:rPr>
              <a:t>,</a:t>
            </a:r>
          </a:p>
          <a:p>
            <a:r>
              <a:rPr lang="en-US" sz="1200" kern="1200" dirty="0" err="1">
                <a:solidFill>
                  <a:schemeClr val="tx1"/>
                </a:solidFill>
                <a:latin typeface="+mn-lt"/>
                <a:ea typeface="+mn-ea"/>
                <a:cs typeface="+mn-cs"/>
              </a:rPr>
              <a:t>tinhDiemTrungBinh</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baseline="0" dirty="0"/>
          </a:p>
        </p:txBody>
      </p:sp>
    </p:spTree>
    <p:extLst>
      <p:ext uri="{BB962C8B-B14F-4D97-AF65-F5344CB8AC3E}">
        <p14:creationId xmlns:p14="http://schemas.microsoft.com/office/powerpoint/2010/main" val="201999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LỚP TẠO RA ĐỐI TƯỢNG BẰNG CÁCH SD HÀM KHỞI TẠO</a:t>
            </a:r>
          </a:p>
          <a:p>
            <a:endParaRPr lang="en-US" b="1" dirty="0"/>
          </a:p>
          <a:p>
            <a:endParaRPr lang="en-US" b="1" dirty="0"/>
          </a:p>
          <a:p>
            <a:endParaRPr lang="en-US" b="1" dirty="0"/>
          </a:p>
          <a:p>
            <a:endParaRPr lang="en-US" b="1" dirty="0"/>
          </a:p>
          <a:p>
            <a:r>
              <a:rPr lang="en-US" b="1" dirty="0"/>
              <a:t>? </a:t>
            </a:r>
            <a:r>
              <a:rPr lang="en-US" b="1" dirty="0" err="1"/>
              <a:t>Dòng</a:t>
            </a:r>
            <a:r>
              <a:rPr lang="en-US" b="1" baseline="0" dirty="0"/>
              <a:t> </a:t>
            </a:r>
            <a:r>
              <a:rPr lang="en-US" b="1" baseline="0" dirty="0" err="1"/>
              <a:t>lệnh</a:t>
            </a:r>
            <a:r>
              <a:rPr lang="en-US" b="1" baseline="0" dirty="0"/>
              <a:t> </a:t>
            </a:r>
            <a:r>
              <a:rPr lang="en-US" b="1" baseline="0" dirty="0" err="1"/>
              <a:t>nào</a:t>
            </a:r>
            <a:r>
              <a:rPr lang="en-US" b="1" baseline="0" dirty="0"/>
              <a:t> </a:t>
            </a:r>
            <a:r>
              <a:rPr lang="en-US" b="1" baseline="0" dirty="0" err="1"/>
              <a:t>cho</a:t>
            </a:r>
            <a:r>
              <a:rPr lang="en-US" b="1" baseline="0" dirty="0"/>
              <a:t> </a:t>
            </a:r>
            <a:r>
              <a:rPr lang="en-US" b="1" baseline="0" dirty="0" err="1"/>
              <a:t>biết</a:t>
            </a:r>
            <a:r>
              <a:rPr lang="en-US" b="1" baseline="0" dirty="0"/>
              <a:t> </a:t>
            </a:r>
            <a:r>
              <a:rPr lang="en-US" b="1" baseline="0" dirty="0" err="1"/>
              <a:t>là</a:t>
            </a:r>
            <a:r>
              <a:rPr lang="en-US" b="1" baseline="0" dirty="0"/>
              <a:t> </a:t>
            </a:r>
            <a:r>
              <a:rPr lang="en-US" b="1" baseline="0" dirty="0" err="1"/>
              <a:t>dòng</a:t>
            </a:r>
            <a:r>
              <a:rPr lang="en-US" b="1" baseline="0" dirty="0"/>
              <a:t> </a:t>
            </a:r>
            <a:r>
              <a:rPr lang="en-US" b="1" baseline="0" dirty="0" err="1"/>
              <a:t>lệnh</a:t>
            </a:r>
            <a:r>
              <a:rPr lang="en-US" b="1" baseline="0" dirty="0"/>
              <a:t> </a:t>
            </a:r>
            <a:r>
              <a:rPr lang="en-US" b="1" baseline="0" dirty="0" err="1"/>
              <a:t>khởi</a:t>
            </a:r>
            <a:r>
              <a:rPr lang="en-US" b="1" baseline="0" dirty="0"/>
              <a:t> </a:t>
            </a:r>
            <a:r>
              <a:rPr lang="en-US" b="1" baseline="0" dirty="0" err="1"/>
              <a:t>tạo</a:t>
            </a:r>
            <a:r>
              <a:rPr lang="en-US" b="1" baseline="0" dirty="0"/>
              <a:t> </a:t>
            </a:r>
            <a:r>
              <a:rPr lang="en-US" b="1" baseline="0" dirty="0" err="1"/>
              <a:t>đt</a:t>
            </a:r>
            <a:r>
              <a:rPr lang="en-US" b="1" baseline="0" dirty="0"/>
              <a:t>?</a:t>
            </a:r>
            <a:endParaRPr lang="en-US" b="1" dirty="0"/>
          </a:p>
          <a:p>
            <a:r>
              <a:rPr lang="en-US" dirty="0" err="1"/>
              <a:t>Nếu</a:t>
            </a:r>
            <a:r>
              <a:rPr lang="en-US" baseline="0" dirty="0"/>
              <a:t> </a:t>
            </a:r>
            <a:r>
              <a:rPr lang="en-US" baseline="0" dirty="0" err="1"/>
              <a:t>trong</a:t>
            </a:r>
            <a:r>
              <a:rPr lang="en-US" baseline="0" dirty="0"/>
              <a:t> class </a:t>
            </a:r>
            <a:r>
              <a:rPr lang="en-US" baseline="0" dirty="0" err="1"/>
              <a:t>có</a:t>
            </a:r>
            <a:r>
              <a:rPr lang="en-US" baseline="0" dirty="0"/>
              <a:t> </a:t>
            </a:r>
            <a:r>
              <a:rPr lang="en-US" baseline="0" dirty="0" err="1"/>
              <a:t>ít</a:t>
            </a:r>
            <a:r>
              <a:rPr lang="en-US" baseline="0" dirty="0"/>
              <a:t> </a:t>
            </a:r>
            <a:r>
              <a:rPr lang="en-US" baseline="0" dirty="0" err="1"/>
              <a:t>nhất</a:t>
            </a:r>
            <a:r>
              <a:rPr lang="en-US" baseline="0" dirty="0"/>
              <a:t> 1 cons </a:t>
            </a:r>
            <a:r>
              <a:rPr lang="en-US" baseline="0" dirty="0" err="1"/>
              <a:t>thì</a:t>
            </a:r>
            <a:r>
              <a:rPr lang="en-US" baseline="0" dirty="0"/>
              <a:t> cons </a:t>
            </a:r>
            <a:r>
              <a:rPr lang="en-US" baseline="0" dirty="0" err="1"/>
              <a:t>mặc</a:t>
            </a:r>
            <a:r>
              <a:rPr lang="en-US" baseline="0" dirty="0"/>
              <a:t> </a:t>
            </a:r>
            <a:r>
              <a:rPr lang="en-US" baseline="0" dirty="0" err="1"/>
              <a:t>định</a:t>
            </a:r>
            <a:r>
              <a:rPr lang="en-US" baseline="0" dirty="0"/>
              <a:t> </a:t>
            </a:r>
            <a:r>
              <a:rPr lang="en-US" baseline="0" dirty="0" err="1"/>
              <a:t>sẽ</a:t>
            </a:r>
            <a:r>
              <a:rPr lang="en-US" baseline="0" dirty="0"/>
              <a:t> </a:t>
            </a:r>
            <a:r>
              <a:rPr lang="en-US" baseline="0" dirty="0" err="1"/>
              <a:t>không</a:t>
            </a:r>
            <a:r>
              <a:rPr lang="en-US" baseline="0" dirty="0"/>
              <a:t> </a:t>
            </a:r>
            <a:r>
              <a:rPr lang="vi-VN" baseline="0" dirty="0"/>
              <a:t>đượ</a:t>
            </a:r>
            <a:r>
              <a:rPr lang="en-US" baseline="0" dirty="0"/>
              <a:t>c </a:t>
            </a:r>
            <a:r>
              <a:rPr lang="en-US" baseline="0" dirty="0" err="1"/>
              <a:t>tạo</a:t>
            </a:r>
            <a:r>
              <a:rPr lang="en-US" baseline="0" dirty="0"/>
              <a:t>.</a:t>
            </a:r>
            <a:endParaRPr lang="en-US" dirty="0"/>
          </a:p>
        </p:txBody>
      </p:sp>
    </p:spTree>
    <p:extLst>
      <p:ext uri="{BB962C8B-B14F-4D97-AF65-F5344CB8AC3E}">
        <p14:creationId xmlns:p14="http://schemas.microsoft.com/office/powerpoint/2010/main" val="39958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 Chú ý trong các get/set: tên biến GẦN GIỐNG tên thuộc tính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Nếu muốn đặt tên biến giống như thuôc tính thì làm cách nào </a:t>
            </a:r>
            <a:r>
              <a:rPr lang="en-US" baseline="0">
                <a:sym typeface="Wingdings" pitchFamily="2" charset="2"/>
              </a:rPr>
              <a:t> từ khóa this (slide kế)</a:t>
            </a:r>
            <a:endParaRPr lang="en-US"/>
          </a:p>
          <a:p>
            <a:r>
              <a:rPr lang="en-US"/>
              <a:t>? CÁC</a:t>
            </a:r>
            <a:r>
              <a:rPr lang="en-US" baseline="0"/>
              <a:t> THUỘC TÍNH CÒN LẠI KO ĐƯỢC GÁN GIÁ TRỊ THÌ SAO??? – TỰ GÁN GIÁ TRỊ MẶC ĐỊNH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NHIỀU CONSTRUCTOR VẬY THÌ KHI GỌI BIẾT GỌI CONSTRUCTOR NÀO?</a:t>
            </a:r>
          </a:p>
          <a:p>
            <a:r>
              <a:rPr lang="en-US"/>
              <a:t>+ Thử</a:t>
            </a:r>
            <a:r>
              <a:rPr lang="en-US" baseline="0"/>
              <a:t> run và gọi thực thi</a:t>
            </a:r>
          </a:p>
          <a:p>
            <a:r>
              <a:rPr lang="en-US" baseline="0"/>
              <a:t>+ Thử bỏ đi constructor không có tham số</a:t>
            </a:r>
          </a:p>
          <a:p>
            <a:r>
              <a:rPr lang="en-US" b="1" baseline="0">
                <a:sym typeface="Wingdings" pitchFamily="2" charset="2"/>
              </a:rPr>
              <a:t>YÊU CẦU THÊM: VIẾT CONSTRUCTOR CÓ ĐẦY ĐỦ THAM SỐ</a:t>
            </a:r>
          </a:p>
          <a:p>
            <a:endParaRPr lang="en-US" b="1" baseline="0">
              <a:sym typeface="Wingdings" pitchFamily="2" charset="2"/>
            </a:endParaRPr>
          </a:p>
          <a:p>
            <a:endParaRPr lang="en-US" b="1" baseline="0">
              <a:sym typeface="Wingdings" pitchFamily="2" charset="2"/>
            </a:endParaRPr>
          </a:p>
          <a:p>
            <a:r>
              <a:rPr lang="en-US" b="1" baseline="0">
                <a:sym typeface="Wingdings" pitchFamily="2" charset="2"/>
              </a:rPr>
              <a:t>VIẾT HÀM MAIN ĐẦY ĐỦ THEO YÊU CẦU:</a:t>
            </a:r>
          </a:p>
          <a:p>
            <a:pPr lvl="0"/>
            <a:r>
              <a:rPr lang="en-US" sz="1200" kern="1200">
                <a:solidFill>
                  <a:schemeClr val="tx1"/>
                </a:solidFill>
                <a:effectLst/>
                <a:latin typeface="+mn-lt"/>
                <a:ea typeface="+mn-ea"/>
                <a:cs typeface="+mn-cs"/>
              </a:rPr>
              <a:t>Xây dựng class chứa hàm main: tạo 3 đối tượng sinh viên sv1, sv2, sv3, trong đó: </a:t>
            </a:r>
          </a:p>
          <a:p>
            <a:pPr lvl="0"/>
            <a:r>
              <a:rPr lang="fr-FR" sz="1200" kern="1200">
                <a:solidFill>
                  <a:schemeClr val="tx1"/>
                </a:solidFill>
                <a:effectLst/>
                <a:latin typeface="+mn-lt"/>
                <a:ea typeface="+mn-ea"/>
                <a:cs typeface="+mn-cs"/>
              </a:rPr>
              <a:t>- sv1 chứa thông tin của chính mình (tạo bằng constructor đủ thông số, thông tin biết rồi khỏi nhập từ bàn phím).</a:t>
            </a:r>
            <a:endParaRPr lang="en-US" sz="1200" kern="1200">
              <a:solidFill>
                <a:schemeClr val="tx1"/>
              </a:solidFill>
              <a:effectLst/>
              <a:latin typeface="+mn-lt"/>
              <a:ea typeface="+mn-ea"/>
              <a:cs typeface="+mn-cs"/>
            </a:endParaRPr>
          </a:p>
          <a:p>
            <a:pPr lvl="0"/>
            <a:r>
              <a:rPr lang="fr-FR" sz="1200" kern="1200">
                <a:solidFill>
                  <a:schemeClr val="tx1"/>
                </a:solidFill>
                <a:effectLst/>
                <a:latin typeface="+mn-lt"/>
                <a:ea typeface="+mn-ea"/>
                <a:cs typeface="+mn-cs"/>
              </a:rPr>
              <a:t>- sv2 là thông tin người bạn thân nhất của em (tạo bằng constructor đủ thông số, thông tin biết rồi khỏi nhập từ bàn phím).</a:t>
            </a:r>
            <a:endParaRPr lang="en-US" sz="1200" kern="1200">
              <a:solidFill>
                <a:schemeClr val="tx1"/>
              </a:solidFill>
              <a:effectLst/>
              <a:latin typeface="+mn-lt"/>
              <a:ea typeface="+mn-ea"/>
              <a:cs typeface="+mn-cs"/>
            </a:endParaRPr>
          </a:p>
          <a:p>
            <a:pPr lvl="0"/>
            <a:r>
              <a:rPr lang="fr-FR" sz="1200" kern="1200">
                <a:solidFill>
                  <a:schemeClr val="tx1"/>
                </a:solidFill>
                <a:effectLst/>
                <a:latin typeface="+mn-lt"/>
                <a:ea typeface="+mn-ea"/>
                <a:cs typeface="+mn-cs"/>
              </a:rPr>
              <a:t>- sv3  tạo bằng constructor mặc định. Nhập các thông tin cho sv3 từ bàn phím rồi sau đó dùng các</a:t>
            </a:r>
            <a:r>
              <a:rPr lang="en-US" sz="1200" kern="1200">
                <a:solidFill>
                  <a:schemeClr val="tx1"/>
                </a:solidFill>
                <a:effectLst/>
                <a:latin typeface="+mn-lt"/>
                <a:ea typeface="+mn-ea"/>
                <a:cs typeface="+mn-cs"/>
              </a:rPr>
              <a:t> setter để gán vào cho các thuộc tính tương ứng. </a:t>
            </a:r>
          </a:p>
          <a:p>
            <a:pPr lvl="0"/>
            <a:r>
              <a:rPr lang="en-US" sz="1200" kern="1200">
                <a:solidFill>
                  <a:schemeClr val="tx1"/>
                </a:solidFill>
                <a:effectLst/>
                <a:latin typeface="+mn-lt"/>
                <a:ea typeface="+mn-ea"/>
                <a:cs typeface="+mn-cs"/>
              </a:rPr>
              <a:t>- In bảng </a:t>
            </a:r>
            <a:r>
              <a:rPr lang="fr-FR" sz="1200" kern="1200">
                <a:solidFill>
                  <a:schemeClr val="tx1"/>
                </a:solidFill>
                <a:effectLst/>
                <a:latin typeface="+mn-lt"/>
                <a:ea typeface="+mn-ea"/>
                <a:cs typeface="+mn-cs"/>
              </a:rPr>
              <a:t>danh</a:t>
            </a:r>
            <a:r>
              <a:rPr lang="en-US" sz="1200" kern="1200">
                <a:solidFill>
                  <a:schemeClr val="tx1"/>
                </a:solidFill>
                <a:effectLst/>
                <a:latin typeface="+mn-lt"/>
                <a:ea typeface="+mn-ea"/>
                <a:cs typeface="+mn-cs"/>
              </a:rPr>
              <a:t> sách sinh viên gồm 4 cột là MSSV, họ tên, điểm LT”, điểm TH, điểm TB (bảng có 3 dòng cho 3 sinh viên).</a:t>
            </a:r>
          </a:p>
          <a:p>
            <a:endParaRPr lang="en-US" b="1"/>
          </a:p>
        </p:txBody>
      </p:sp>
    </p:spTree>
    <p:extLst>
      <p:ext uri="{BB962C8B-B14F-4D97-AF65-F5344CB8AC3E}">
        <p14:creationId xmlns:p14="http://schemas.microsoft.com/office/powerpoint/2010/main" val="97225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a:t>
            </a:r>
            <a:r>
              <a:rPr lang="en-US" b="1" baseline="0"/>
              <a:t> SO SÁNH 2 CÁCH KHỞI TẠO.</a:t>
            </a:r>
          </a:p>
          <a:p>
            <a:r>
              <a:rPr lang="en-US" b="1"/>
              <a:t>PHẢI</a:t>
            </a:r>
            <a:r>
              <a:rPr lang="en-US" b="1" baseline="0"/>
              <a:t> CÓ new MỚI ĐƯỢC GỌI LÀ ĐỐI TƯỢNG, CÒN KO CHỈ LÀ BIẾN.</a:t>
            </a:r>
            <a:endParaRPr lang="en-US" b="1"/>
          </a:p>
        </p:txBody>
      </p:sp>
    </p:spTree>
    <p:extLst>
      <p:ext uri="{BB962C8B-B14F-4D97-AF65-F5344CB8AC3E}">
        <p14:creationId xmlns:p14="http://schemas.microsoft.com/office/powerpoint/2010/main" val="65446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1618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4593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3163820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58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219412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 </a:t>
            </a:r>
            <a:r>
              <a:rPr lang="en-US" dirty="0" err="1"/>
              <a:t>buổi</a:t>
            </a:r>
            <a:r>
              <a:rPr lang="en-US" dirty="0"/>
              <a:t> (10 </a:t>
            </a:r>
            <a:r>
              <a:rPr lang="en-US" dirty="0" err="1"/>
              <a:t>tiết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Buổi</a:t>
            </a:r>
            <a:r>
              <a:rPr lang="en-US" dirty="0"/>
              <a:t> 1</a:t>
            </a:r>
            <a:r>
              <a:rPr lang="en-US" baseline="0" dirty="0"/>
              <a:t>: </a:t>
            </a:r>
            <a:r>
              <a:rPr lang="en-US" dirty="0"/>
              <a:t>Demo </a:t>
            </a:r>
            <a:r>
              <a:rPr lang="en-US" dirty="0" err="1"/>
              <a:t>hoàn</a:t>
            </a:r>
            <a:r>
              <a:rPr lang="en-US" dirty="0"/>
              <a:t> </a:t>
            </a:r>
            <a:r>
              <a:rPr lang="en-US" dirty="0" err="1"/>
              <a:t>toàn</a:t>
            </a:r>
            <a:r>
              <a:rPr lang="en-US" dirty="0"/>
              <a:t>: </a:t>
            </a:r>
            <a:r>
              <a:rPr lang="en-US" dirty="0" err="1"/>
              <a:t>từ</a:t>
            </a:r>
            <a:r>
              <a:rPr lang="en-US" dirty="0"/>
              <a:t> </a:t>
            </a:r>
            <a:r>
              <a:rPr lang="en-US" dirty="0" err="1"/>
              <a:t>viết</a:t>
            </a:r>
            <a:r>
              <a:rPr lang="en-US" dirty="0"/>
              <a:t> </a:t>
            </a:r>
            <a:r>
              <a:rPr lang="en-US" dirty="0" err="1"/>
              <a:t>lớp</a:t>
            </a:r>
            <a:r>
              <a:rPr lang="en-US" dirty="0"/>
              <a:t>, </a:t>
            </a:r>
            <a:r>
              <a:rPr lang="en-US" dirty="0" err="1"/>
              <a:t>tạo</a:t>
            </a:r>
            <a:r>
              <a:rPr lang="en-US" dirty="0"/>
              <a:t> </a:t>
            </a:r>
            <a:r>
              <a:rPr lang="en-US" dirty="0" err="1"/>
              <a:t>đối</a:t>
            </a:r>
            <a:r>
              <a:rPr lang="en-US" dirty="0"/>
              <a:t> </a:t>
            </a:r>
            <a:r>
              <a:rPr lang="en-US" dirty="0" err="1"/>
              <a:t>tượng</a:t>
            </a:r>
            <a:r>
              <a:rPr lang="en-US" dirty="0"/>
              <a:t>, </a:t>
            </a:r>
            <a:r>
              <a:rPr lang="en-US" dirty="0" err="1"/>
              <a:t>đóng</a:t>
            </a:r>
            <a:r>
              <a:rPr lang="en-US" dirty="0"/>
              <a:t> </a:t>
            </a:r>
            <a:r>
              <a:rPr lang="en-US" dirty="0" err="1"/>
              <a:t>gói</a:t>
            </a:r>
            <a:r>
              <a:rPr lang="en-US" dirty="0"/>
              <a:t>, </a:t>
            </a:r>
            <a:r>
              <a:rPr lang="en-US" dirty="0" err="1"/>
              <a:t>tạo</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từ</a:t>
            </a:r>
            <a:r>
              <a:rPr lang="en-US" dirty="0"/>
              <a:t> </a:t>
            </a:r>
            <a:r>
              <a:rPr lang="en-US" dirty="0" err="1"/>
              <a:t>ví</a:t>
            </a:r>
            <a:r>
              <a:rPr lang="en-US" dirty="0"/>
              <a:t> </a:t>
            </a:r>
            <a:r>
              <a:rPr lang="en-US" dirty="0" err="1"/>
              <a:t>dụ</a:t>
            </a:r>
            <a:r>
              <a:rPr lang="en-US" dirty="0"/>
              <a:t> </a:t>
            </a:r>
            <a:r>
              <a:rPr lang="en-US" dirty="0" err="1"/>
              <a:t>HinhChuNhat</a:t>
            </a:r>
            <a:r>
              <a:rPr lang="en-US" dirty="0"/>
              <a:t> (</a:t>
            </a:r>
            <a:r>
              <a:rPr lang="en-US" dirty="0" err="1"/>
              <a:t>đã</a:t>
            </a:r>
            <a:r>
              <a:rPr lang="en-US" dirty="0"/>
              <a:t> </a:t>
            </a:r>
            <a:r>
              <a:rPr lang="en-US" dirty="0" err="1"/>
              <a:t>có</a:t>
            </a:r>
            <a:r>
              <a:rPr lang="en-US" dirty="0"/>
              <a:t> </a:t>
            </a:r>
            <a:r>
              <a:rPr lang="en-US" dirty="0" err="1"/>
              <a:t>mô</a:t>
            </a:r>
            <a:r>
              <a:rPr lang="en-US" dirty="0"/>
              <a:t> </a:t>
            </a:r>
            <a:r>
              <a:rPr lang="en-US" dirty="0" err="1"/>
              <a:t>hình</a:t>
            </a:r>
            <a:r>
              <a:rPr lang="en-US" dirty="0"/>
              <a:t>)</a:t>
            </a:r>
            <a:r>
              <a:rPr lang="en-US" baseline="0" dirty="0"/>
              <a:t>.</a:t>
            </a:r>
            <a:endParaRPr lang="en-US" dirty="0"/>
          </a:p>
          <a:p>
            <a:r>
              <a:rPr lang="en-US" dirty="0" err="1"/>
              <a:t>Buổi</a:t>
            </a:r>
            <a:r>
              <a:rPr lang="en-US" baseline="0" dirty="0"/>
              <a:t> 2: </a:t>
            </a:r>
            <a:r>
              <a:rPr lang="en-US" baseline="0" dirty="0" err="1"/>
              <a:t>Nhắc</a:t>
            </a:r>
            <a:r>
              <a:rPr lang="en-US" baseline="0" dirty="0"/>
              <a:t> </a:t>
            </a:r>
            <a:r>
              <a:rPr lang="en-US" baseline="0" dirty="0" err="1"/>
              <a:t>lại</a:t>
            </a:r>
            <a:r>
              <a:rPr lang="en-US" baseline="0" dirty="0"/>
              <a:t> LT, </a:t>
            </a:r>
            <a:r>
              <a:rPr lang="en-US" baseline="0" dirty="0" err="1"/>
              <a:t>giải</a:t>
            </a:r>
            <a:r>
              <a:rPr lang="en-US" baseline="0" dirty="0"/>
              <a:t> </a:t>
            </a:r>
            <a:r>
              <a:rPr lang="en-US" baseline="0" dirty="0" err="1"/>
              <a:t>thích</a:t>
            </a:r>
            <a:r>
              <a:rPr lang="en-US" baseline="0" dirty="0"/>
              <a:t> this, </a:t>
            </a:r>
            <a:r>
              <a:rPr lang="en-US" baseline="0" dirty="0" err="1"/>
              <a:t>cách</a:t>
            </a:r>
            <a:r>
              <a:rPr lang="en-US" baseline="0" dirty="0"/>
              <a:t> </a:t>
            </a:r>
            <a:r>
              <a:rPr lang="en-US" baseline="0" dirty="0" err="1"/>
              <a:t>làm</a:t>
            </a:r>
            <a:r>
              <a:rPr lang="en-US" baseline="0" dirty="0"/>
              <a:t> document comment. </a:t>
            </a:r>
            <a:r>
              <a:rPr lang="en-US" baseline="0" dirty="0" err="1"/>
              <a:t>Xử</a:t>
            </a:r>
            <a:r>
              <a:rPr lang="en-US" baseline="0" dirty="0"/>
              <a:t> </a:t>
            </a:r>
            <a:r>
              <a:rPr lang="en-US" baseline="0" dirty="0" err="1"/>
              <a:t>lý</a:t>
            </a:r>
            <a:r>
              <a:rPr lang="en-US" baseline="0" dirty="0"/>
              <a:t> </a:t>
            </a:r>
            <a:r>
              <a:rPr lang="en-US" baseline="0" dirty="0" err="1"/>
              <a:t>ràng</a:t>
            </a:r>
            <a:r>
              <a:rPr lang="en-US" baseline="0" dirty="0"/>
              <a:t> </a:t>
            </a:r>
            <a:r>
              <a:rPr lang="en-US" baseline="0" dirty="0" err="1"/>
              <a:t>buộc</a:t>
            </a:r>
            <a:r>
              <a:rPr lang="en-US" baseline="0" dirty="0"/>
              <a:t>. Case study 2. </a:t>
            </a:r>
            <a:r>
              <a:rPr lang="en-US" baseline="0" dirty="0" err="1"/>
              <a:t>Giới</a:t>
            </a:r>
            <a:r>
              <a:rPr lang="en-US" baseline="0" dirty="0"/>
              <a:t> </a:t>
            </a:r>
            <a:r>
              <a:rPr lang="en-US" baseline="0" dirty="0" err="1"/>
              <a:t>thiệu</a:t>
            </a:r>
            <a:r>
              <a:rPr lang="en-US" baseline="0" dirty="0"/>
              <a:t> </a:t>
            </a:r>
            <a:r>
              <a:rPr lang="en-US" baseline="0" dirty="0" err="1"/>
              <a:t>các</a:t>
            </a:r>
            <a:r>
              <a:rPr lang="en-US" baseline="0" dirty="0"/>
              <a:t> rang </a:t>
            </a:r>
            <a:r>
              <a:rPr lang="en-US" baseline="0" dirty="0" err="1"/>
              <a:t>buộc</a:t>
            </a:r>
            <a:r>
              <a:rPr lang="en-US" baseline="0" dirty="0"/>
              <a:t>. </a:t>
            </a:r>
            <a:r>
              <a:rPr lang="en-US" baseline="0" dirty="0" err="1"/>
              <a:t>Còn</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thì</a:t>
            </a:r>
            <a:r>
              <a:rPr lang="en-US" baseline="0" dirty="0"/>
              <a:t> </a:t>
            </a:r>
            <a:r>
              <a:rPr lang="en-US" baseline="0" dirty="0" err="1"/>
              <a:t>hướng</a:t>
            </a:r>
            <a:r>
              <a:rPr lang="en-US" baseline="0" dirty="0"/>
              <a:t> </a:t>
            </a:r>
            <a:r>
              <a:rPr lang="en-US" baseline="0" dirty="0" err="1"/>
              <a:t>dẫn</a:t>
            </a:r>
            <a:r>
              <a:rPr lang="en-US" baseline="0" dirty="0"/>
              <a:t> </a:t>
            </a:r>
            <a:r>
              <a:rPr lang="en-US" baseline="0" dirty="0" err="1"/>
              <a:t>bài</a:t>
            </a:r>
            <a:r>
              <a:rPr lang="en-US" baseline="0" dirty="0"/>
              <a:t> </a:t>
            </a:r>
            <a:r>
              <a:rPr lang="en-US" baseline="0" dirty="0" err="1"/>
              <a:t>tập</a:t>
            </a:r>
            <a:r>
              <a:rPr lang="en-US" baseline="0" dirty="0"/>
              <a:t> Module.</a:t>
            </a:r>
          </a:p>
          <a:p>
            <a:r>
              <a:rPr lang="en-US" dirty="0" err="1"/>
              <a:t>Buổi</a:t>
            </a:r>
            <a:r>
              <a:rPr lang="en-US" baseline="0" dirty="0"/>
              <a:t> 3: </a:t>
            </a:r>
            <a:r>
              <a:rPr lang="en-US" baseline="0" dirty="0" err="1"/>
              <a:t>Mối</a:t>
            </a:r>
            <a:r>
              <a:rPr lang="en-US" baseline="0" dirty="0"/>
              <a:t> </a:t>
            </a:r>
            <a:r>
              <a:rPr lang="en-US" baseline="0" dirty="0" err="1"/>
              <a:t>quan</a:t>
            </a:r>
            <a:r>
              <a:rPr lang="en-US" baseline="0" dirty="0"/>
              <a:t> </a:t>
            </a:r>
            <a:r>
              <a:rPr lang="en-US" baseline="0" dirty="0" err="1"/>
              <a:t>hệ</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lớp</a:t>
            </a:r>
            <a:r>
              <a:rPr lang="en-US" baseline="0" dirty="0"/>
              <a:t> (</a:t>
            </a:r>
            <a:r>
              <a:rPr lang="en-US" baseline="0" dirty="0" err="1"/>
              <a:t>kiểm</a:t>
            </a:r>
            <a:r>
              <a:rPr lang="en-US" baseline="0" dirty="0"/>
              <a:t> </a:t>
            </a:r>
            <a:r>
              <a:rPr lang="en-US" baseline="0" dirty="0" err="1"/>
              <a:t>tra</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ngày</a:t>
            </a:r>
            <a:r>
              <a:rPr lang="en-US" baseline="0" dirty="0"/>
              <a:t> 1+2)</a:t>
            </a:r>
          </a:p>
          <a:p>
            <a:r>
              <a:rPr lang="en-US" dirty="0" err="1"/>
              <a:t>Buổi</a:t>
            </a:r>
            <a:r>
              <a:rPr lang="en-US" dirty="0"/>
              <a:t> 4: </a:t>
            </a:r>
            <a:r>
              <a:rPr lang="en-US" baseline="0" dirty="0" err="1"/>
              <a:t>Mối</a:t>
            </a:r>
            <a:r>
              <a:rPr lang="en-US" baseline="0" dirty="0"/>
              <a:t> </a:t>
            </a:r>
            <a:r>
              <a:rPr lang="en-US" baseline="0" dirty="0" err="1"/>
              <a:t>quan</a:t>
            </a:r>
            <a:r>
              <a:rPr lang="en-US" baseline="0" dirty="0"/>
              <a:t> </a:t>
            </a:r>
            <a:r>
              <a:rPr lang="en-US" baseline="0" dirty="0" err="1"/>
              <a:t>hệ</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lớp</a:t>
            </a:r>
            <a:endParaRPr lang="en-US" dirty="0"/>
          </a:p>
        </p:txBody>
      </p:sp>
    </p:spTree>
    <p:extLst>
      <p:ext uri="{BB962C8B-B14F-4D97-AF65-F5344CB8AC3E}">
        <p14:creationId xmlns:p14="http://schemas.microsoft.com/office/powerpoint/2010/main" val="338885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60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9052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a:t>
            </a:r>
            <a:r>
              <a:rPr lang="en-US" baseline="0"/>
              <a:t> dụ:</a:t>
            </a:r>
          </a:p>
          <a:p>
            <a:r>
              <a:rPr lang="en-US" sz="1200" b="1">
                <a:solidFill>
                  <a:srgbClr val="7F0055"/>
                </a:solidFill>
                <a:latin typeface="Consolas"/>
              </a:rPr>
              <a:t>	public</a:t>
            </a:r>
            <a:r>
              <a:rPr lang="en-US" sz="1200" b="1">
                <a:solidFill>
                  <a:srgbClr val="000000"/>
                </a:solidFill>
                <a:latin typeface="Consolas"/>
              </a:rPr>
              <a:t> SinhVien(</a:t>
            </a:r>
            <a:r>
              <a:rPr lang="en-US" sz="1200" b="1">
                <a:solidFill>
                  <a:srgbClr val="7F0055"/>
                </a:solidFill>
                <a:latin typeface="Consolas"/>
              </a:rPr>
              <a:t>int</a:t>
            </a:r>
            <a:r>
              <a:rPr lang="en-US" sz="1200" b="1">
                <a:solidFill>
                  <a:srgbClr val="000000"/>
                </a:solidFill>
                <a:latin typeface="Consolas"/>
              </a:rPr>
              <a:t> </a:t>
            </a:r>
            <a:r>
              <a:rPr lang="en-US" sz="1200" b="1">
                <a:solidFill>
                  <a:srgbClr val="6A3E3E"/>
                </a:solidFill>
                <a:latin typeface="Consolas"/>
              </a:rPr>
              <a:t>ma</a:t>
            </a:r>
            <a:r>
              <a:rPr lang="en-US" sz="1200" b="1">
                <a:solidFill>
                  <a:srgbClr val="000000"/>
                </a:solidFill>
                <a:latin typeface="Consolas"/>
              </a:rPr>
              <a:t>) {</a:t>
            </a:r>
          </a:p>
          <a:p>
            <a:r>
              <a:rPr lang="en-US" sz="1200">
                <a:solidFill>
                  <a:srgbClr val="0000C0"/>
                </a:solidFill>
                <a:latin typeface="Consolas"/>
              </a:rPr>
              <a:t>		maSV</a:t>
            </a:r>
            <a:r>
              <a:rPr lang="en-US" sz="1200">
                <a:solidFill>
                  <a:srgbClr val="000000"/>
                </a:solidFill>
                <a:latin typeface="Consolas"/>
              </a:rPr>
              <a:t> = </a:t>
            </a:r>
            <a:r>
              <a:rPr lang="en-US" sz="1200">
                <a:solidFill>
                  <a:srgbClr val="6A3E3E"/>
                </a:solidFill>
                <a:latin typeface="Consolas"/>
              </a:rPr>
              <a:t>ma</a:t>
            </a:r>
            <a:r>
              <a:rPr lang="en-US" sz="1200">
                <a:solidFill>
                  <a:srgbClr val="000000"/>
                </a:solidFill>
                <a:latin typeface="Consolas"/>
              </a:rPr>
              <a:t>;</a:t>
            </a:r>
          </a:p>
          <a:p>
            <a:r>
              <a:rPr lang="en-US" sz="1200">
                <a:solidFill>
                  <a:srgbClr val="000000"/>
                </a:solidFill>
                <a:latin typeface="Consolas"/>
              </a:rPr>
              <a:t>	}</a:t>
            </a:r>
            <a:endParaRPr lang="en-US" sz="1200">
              <a:latin typeface="Consolas"/>
            </a:endParaRPr>
          </a:p>
          <a:p>
            <a:r>
              <a:rPr lang="sv-SE" sz="1200" b="1">
                <a:solidFill>
                  <a:srgbClr val="7F0055"/>
                </a:solidFill>
                <a:latin typeface="Consolas"/>
              </a:rPr>
              <a:t>	public</a:t>
            </a:r>
            <a:r>
              <a:rPr lang="sv-SE" sz="1200" b="1">
                <a:solidFill>
                  <a:srgbClr val="000000"/>
                </a:solidFill>
                <a:latin typeface="Consolas"/>
              </a:rPr>
              <a:t> SinhVien(</a:t>
            </a:r>
            <a:r>
              <a:rPr lang="sv-SE" sz="1200" b="1">
                <a:solidFill>
                  <a:srgbClr val="7F0055"/>
                </a:solidFill>
                <a:latin typeface="Consolas"/>
              </a:rPr>
              <a:t>int</a:t>
            </a:r>
            <a:r>
              <a:rPr lang="sv-SE" sz="1200" b="1">
                <a:solidFill>
                  <a:srgbClr val="000000"/>
                </a:solidFill>
                <a:latin typeface="Consolas"/>
              </a:rPr>
              <a:t> </a:t>
            </a:r>
            <a:r>
              <a:rPr lang="sv-SE" sz="1200" b="1">
                <a:solidFill>
                  <a:srgbClr val="6A3E3E"/>
                </a:solidFill>
                <a:latin typeface="Consolas"/>
              </a:rPr>
              <a:t>ma</a:t>
            </a:r>
            <a:r>
              <a:rPr lang="sv-SE" sz="1200" b="1">
                <a:solidFill>
                  <a:srgbClr val="000000"/>
                </a:solidFill>
                <a:latin typeface="Consolas"/>
              </a:rPr>
              <a:t>, String </a:t>
            </a:r>
            <a:r>
              <a:rPr lang="sv-SE" sz="1200" b="1">
                <a:solidFill>
                  <a:srgbClr val="6A3E3E"/>
                </a:solidFill>
                <a:latin typeface="Consolas"/>
              </a:rPr>
              <a:t>hoten</a:t>
            </a:r>
            <a:r>
              <a:rPr lang="sv-SE" sz="1200" b="1">
                <a:solidFill>
                  <a:srgbClr val="000000"/>
                </a:solidFill>
                <a:latin typeface="Consolas"/>
              </a:rPr>
              <a:t>) {</a:t>
            </a:r>
          </a:p>
          <a:p>
            <a:r>
              <a:rPr lang="en-US" sz="1200">
                <a:solidFill>
                  <a:srgbClr val="0000C0"/>
                </a:solidFill>
                <a:latin typeface="Consolas"/>
              </a:rPr>
              <a:t>		this(ma);</a:t>
            </a:r>
            <a:endParaRPr lang="en-US" sz="1200">
              <a:solidFill>
                <a:srgbClr val="000000"/>
              </a:solidFill>
              <a:latin typeface="Consolas"/>
            </a:endParaRPr>
          </a:p>
          <a:p>
            <a:r>
              <a:rPr lang="en-US" sz="1200">
                <a:solidFill>
                  <a:srgbClr val="0000C0"/>
                </a:solidFill>
                <a:latin typeface="Consolas"/>
              </a:rPr>
              <a:t>		hoTen</a:t>
            </a:r>
            <a:r>
              <a:rPr lang="en-US" sz="1200">
                <a:solidFill>
                  <a:srgbClr val="000000"/>
                </a:solidFill>
                <a:latin typeface="Consolas"/>
              </a:rPr>
              <a:t> = </a:t>
            </a:r>
            <a:r>
              <a:rPr lang="en-US" sz="1200">
                <a:solidFill>
                  <a:srgbClr val="6A3E3E"/>
                </a:solidFill>
                <a:latin typeface="Consolas"/>
              </a:rPr>
              <a:t>hoten</a:t>
            </a:r>
            <a:r>
              <a:rPr lang="en-US" sz="1200">
                <a:solidFill>
                  <a:srgbClr val="000000"/>
                </a:solidFill>
                <a:latin typeface="Consolas"/>
              </a:rPr>
              <a:t>;</a:t>
            </a:r>
          </a:p>
          <a:p>
            <a:r>
              <a:rPr lang="en-US" sz="1200">
                <a:solidFill>
                  <a:srgbClr val="000000"/>
                </a:solidFill>
                <a:latin typeface="Consolas"/>
              </a:rPr>
              <a:t>	}</a:t>
            </a:r>
          </a:p>
          <a:p>
            <a:endParaRPr lang="en-US"/>
          </a:p>
          <a:p>
            <a:endParaRPr lang="en-US"/>
          </a:p>
        </p:txBody>
      </p:sp>
    </p:spTree>
    <p:extLst>
      <p:ext uri="{BB962C8B-B14F-4D97-AF65-F5344CB8AC3E}">
        <p14:creationId xmlns:p14="http://schemas.microsoft.com/office/powerpoint/2010/main" val="3962837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Trong khi lập trình, nhiều khi có những đoạn code mà chúng ta viết rất lâu rồi nhưng 1 thời gian nào đó chúng ta phải sử dụng lại chúng. Lúc này, có rất nhiều bạn sẽ rơi vào trường hợp là không biết đoạn code đó lúc trước mình viết nó có tác dụng gì hay là trường hợp mình viết code xong rồi đưa cho người khác đọc để nâng cấp hoặc trong 1 nhóm làm việc cùng nhau thì vấn đề đặt ra là làm sao để người ta đọc và hiểu nó.</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Documentation Comment được Javadoc tool </a:t>
            </a:r>
            <a:r>
              <a:rPr lang="en-US" sz="1200" b="0" i="0" kern="1200">
                <a:solidFill>
                  <a:schemeClr val="tx1"/>
                </a:solidFill>
                <a:effectLst/>
                <a:latin typeface="+mn-lt"/>
                <a:ea typeface="+mn-ea"/>
                <a:cs typeface="+mn-cs"/>
              </a:rPr>
              <a:t>(trong bộ</a:t>
            </a:r>
            <a:r>
              <a:rPr lang="en-US" sz="1200" b="0" i="0" kern="1200" baseline="0">
                <a:solidFill>
                  <a:schemeClr val="tx1"/>
                </a:solidFill>
                <a:effectLst/>
                <a:latin typeface="+mn-lt"/>
                <a:ea typeface="+mn-ea"/>
                <a:cs typeface="+mn-cs"/>
              </a:rPr>
              <a:t> JDK)</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generate </a:t>
            </a:r>
            <a:r>
              <a:rPr lang="vi-VN" sz="1200" b="0" i="0" kern="1200">
                <a:solidFill>
                  <a:schemeClr val="tx1"/>
                </a:solidFill>
                <a:effectLst/>
                <a:latin typeface="+mn-lt"/>
                <a:ea typeface="+mn-ea"/>
                <a:cs typeface="+mn-cs"/>
              </a:rPr>
              <a:t>ra java</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doc</a:t>
            </a:r>
            <a:r>
              <a:rPr lang="en-US" sz="1200" b="0" i="0" kern="1200">
                <a:solidFill>
                  <a:schemeClr val="tx1"/>
                </a:solidFill>
                <a:effectLst/>
                <a:latin typeface="+mn-lt"/>
                <a:ea typeface="+mn-ea"/>
                <a:cs typeface="+mn-cs"/>
              </a:rPr>
              <a:t>ument ở</a:t>
            </a:r>
            <a:r>
              <a:rPr lang="en-US" sz="1200" b="0" i="0" kern="1200" baseline="0">
                <a:solidFill>
                  <a:schemeClr val="tx1"/>
                </a:solidFill>
                <a:effectLst/>
                <a:latin typeface="+mn-lt"/>
                <a:ea typeface="+mn-ea"/>
                <a:cs typeface="+mn-cs"/>
              </a:rPr>
              <a:t> dạng HTML</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Javadoc sử dụng các tag như </a:t>
            </a:r>
            <a:r>
              <a:rPr lang="vi-VN"/>
              <a:t>@param</a:t>
            </a:r>
            <a:r>
              <a:rPr lang="vi-VN" sz="1200" b="0" i="0" kern="1200">
                <a:solidFill>
                  <a:schemeClr val="tx1"/>
                </a:solidFill>
                <a:effectLst/>
                <a:latin typeface="+mn-lt"/>
                <a:ea typeface="+mn-ea"/>
                <a:cs typeface="+mn-cs"/>
              </a:rPr>
              <a:t> để chỉ tham số cho method, </a:t>
            </a:r>
            <a:r>
              <a:rPr lang="vi-VN"/>
              <a:t>@return</a:t>
            </a:r>
            <a:r>
              <a:rPr lang="vi-VN" sz="1200" b="0" i="0" kern="1200">
                <a:solidFill>
                  <a:schemeClr val="tx1"/>
                </a:solidFill>
                <a:effectLst/>
                <a:latin typeface="+mn-lt"/>
                <a:ea typeface="+mn-ea"/>
                <a:cs typeface="+mn-cs"/>
              </a:rPr>
              <a:t> để chỉ return, </a:t>
            </a:r>
            <a:r>
              <a:rPr lang="vi-VN"/>
              <a:t>@throws</a:t>
            </a:r>
            <a:r>
              <a:rPr lang="vi-VN" sz="1200" b="0" i="0" kern="1200">
                <a:solidFill>
                  <a:schemeClr val="tx1"/>
                </a:solidFill>
                <a:effectLst/>
                <a:latin typeface="+mn-lt"/>
                <a:ea typeface="+mn-ea"/>
                <a:cs typeface="+mn-cs"/>
              </a:rPr>
              <a:t> để chỉ các exception,...</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Chú</a:t>
            </a:r>
            <a:r>
              <a:rPr lang="en-US" sz="1200" b="0" i="0" kern="1200" baseline="0">
                <a:solidFill>
                  <a:schemeClr val="tx1"/>
                </a:solidFill>
                <a:effectLst/>
                <a:latin typeface="+mn-lt"/>
                <a:ea typeface="+mn-ea"/>
                <a:cs typeface="+mn-cs"/>
              </a:rPr>
              <a:t> ý: nên viết sau khi viết tiêu đề hàm</a:t>
            </a:r>
            <a:endParaRPr lang="en-US"/>
          </a:p>
        </p:txBody>
      </p:sp>
    </p:spTree>
    <p:extLst>
      <p:ext uri="{BB962C8B-B14F-4D97-AF65-F5344CB8AC3E}">
        <p14:creationId xmlns:p14="http://schemas.microsoft.com/office/powerpoint/2010/main" val="155732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thêm</a:t>
            </a:r>
            <a:r>
              <a:rPr lang="en-US" baseline="0"/>
              <a:t> yêu cầu kiểm tra cd, cr phải &gt;0</a:t>
            </a:r>
            <a:endParaRPr lang="en-US"/>
          </a:p>
        </p:txBody>
      </p:sp>
    </p:spTree>
    <p:extLst>
      <p:ext uri="{BB962C8B-B14F-4D97-AF65-F5344CB8AC3E}">
        <p14:creationId xmlns:p14="http://schemas.microsoft.com/office/powerpoint/2010/main" val="2413798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Câu</a:t>
            </a:r>
            <a:r>
              <a:rPr lang="en-US" baseline="0"/>
              <a:t> 5. Có 2 cách gán (dùng setter, dùng constructor). Nên dùng loại nào?</a:t>
            </a:r>
          </a:p>
          <a:p>
            <a:endParaRPr lang="en-US" baseline="0"/>
          </a:p>
          <a:p>
            <a:endParaRPr lang="en-US"/>
          </a:p>
        </p:txBody>
      </p:sp>
    </p:spTree>
    <p:extLst>
      <p:ext uri="{BB962C8B-B14F-4D97-AF65-F5344CB8AC3E}">
        <p14:creationId xmlns:p14="http://schemas.microsoft.com/office/powerpoint/2010/main" val="2556986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CHÚ</a:t>
            </a:r>
            <a:r>
              <a:rPr lang="en-US" b="1" baseline="0"/>
              <a:t> Ý: </a:t>
            </a:r>
          </a:p>
          <a:p>
            <a:r>
              <a:rPr lang="en-US" b="1"/>
              <a:t>RÀNG</a:t>
            </a:r>
            <a:r>
              <a:rPr lang="en-US" b="1" baseline="0"/>
              <a:t> BUỘC DỮ LIỆU: LÀ ĐIỀU KIỆN DỮ LIỆU HỢP LỆ</a:t>
            </a:r>
          </a:p>
          <a:p>
            <a:r>
              <a:rPr lang="en-US" b="1" baseline="0"/>
              <a:t>Chọn 1 số bài tập trong Module để SV tìm ràng buộc dữ liệu.</a:t>
            </a:r>
            <a:endParaRPr lang="en-US" b="1"/>
          </a:p>
          <a:p>
            <a:endParaRPr lang="en-US" b="1"/>
          </a:p>
          <a:p>
            <a:endParaRPr lang="en-US" b="1"/>
          </a:p>
          <a:p>
            <a:endParaRPr lang="en-US" b="1"/>
          </a:p>
          <a:p>
            <a:endParaRPr lang="en-US" b="1"/>
          </a:p>
          <a:p>
            <a:r>
              <a:rPr lang="en-US" b="1"/>
              <a:t>BÀI</a:t>
            </a:r>
            <a:r>
              <a:rPr lang="en-US" b="1" baseline="0"/>
              <a:t> TẬP MẪU CHO LO2, LO3 (Nhắc: buổi sau làm kiểm tra 30’ tương tự bài này)</a:t>
            </a:r>
          </a:p>
          <a:p>
            <a:r>
              <a:rPr lang="en-US" sz="1200" b="1" kern="1200">
                <a:solidFill>
                  <a:schemeClr val="tx1"/>
                </a:solidFill>
                <a:effectLst/>
                <a:latin typeface="+mn-lt"/>
                <a:ea typeface="+mn-ea"/>
                <a:cs typeface="+mn-cs"/>
              </a:rPr>
              <a:t>CLO2:</a:t>
            </a:r>
            <a:r>
              <a:rPr lang="en-US" sz="1200" kern="1200">
                <a:solidFill>
                  <a:schemeClr val="tx1"/>
                </a:solidFill>
                <a:effectLst/>
                <a:latin typeface="+mn-lt"/>
                <a:ea typeface="+mn-ea"/>
                <a:cs typeface="+mn-cs"/>
              </a:rPr>
              <a:t> Sinh viên xác định được công việc cần phải giải quyết và các ràng buộc đi kèm dựa trên mô tả của bài toán ở mức độ đơn giản (Câu</a:t>
            </a:r>
            <a:r>
              <a:rPr lang="en-US" sz="1200" kern="1200" baseline="0">
                <a:solidFill>
                  <a:schemeClr val="tx1"/>
                </a:solidFill>
                <a:effectLst/>
                <a:latin typeface="+mn-lt"/>
                <a:ea typeface="+mn-ea"/>
                <a:cs typeface="+mn-cs"/>
              </a:rPr>
              <a:t> 1)</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CLO3:</a:t>
            </a:r>
            <a:r>
              <a:rPr lang="en-US" sz="1200" kern="1200">
                <a:solidFill>
                  <a:schemeClr val="tx1"/>
                </a:solidFill>
                <a:effectLst/>
                <a:latin typeface="+mn-lt"/>
                <a:ea typeface="+mn-ea"/>
                <a:cs typeface="+mn-cs"/>
              </a:rPr>
              <a:t> Sinh viên trình bày được các bước cần thiết để giải quyết bài toán được yêu cầu (Câu</a:t>
            </a:r>
            <a:r>
              <a:rPr lang="en-US" sz="1200" kern="1200" baseline="0">
                <a:solidFill>
                  <a:schemeClr val="tx1"/>
                </a:solidFill>
                <a:effectLst/>
                <a:latin typeface="+mn-lt"/>
                <a:ea typeface="+mn-ea"/>
                <a:cs typeface="+mn-cs"/>
              </a:rPr>
              <a:t> 2)?????????</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2467784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KHÔNG THÔNG BÁO LỖI</a:t>
            </a:r>
            <a:endParaRPr lang="en-US"/>
          </a:p>
        </p:txBody>
      </p:sp>
    </p:spTree>
    <p:extLst>
      <p:ext uri="{BB962C8B-B14F-4D97-AF65-F5344CB8AC3E}">
        <p14:creationId xmlns:p14="http://schemas.microsoft.com/office/powerpoint/2010/main" val="152542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8561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04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a:t>NHẮC</a:t>
            </a:r>
            <a:r>
              <a:rPr lang="en-US" b="1" baseline="0"/>
              <a:t> LẠI CÁC KHÁI NIỆM LỚP VÀ ĐỐI TƯỢNG Ở CHƯƠNG 1</a:t>
            </a:r>
            <a:endParaRPr lang="en-US" b="1"/>
          </a:p>
          <a:p>
            <a:pPr marL="0" indent="0">
              <a:buNone/>
            </a:pPr>
            <a:endParaRPr lang="en-US"/>
          </a:p>
          <a:p>
            <a:endParaRPr lang="en-US"/>
          </a:p>
        </p:txBody>
      </p:sp>
    </p:spTree>
    <p:extLst>
      <p:ext uri="{BB962C8B-B14F-4D97-AF65-F5344CB8AC3E}">
        <p14:creationId xmlns:p14="http://schemas.microsoft.com/office/powerpoint/2010/main" val="2906963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a:t>
            </a:r>
          </a:p>
          <a:p>
            <a:pPr marL="171450" indent="-171450">
              <a:buFontTx/>
              <a:buChar char="-"/>
            </a:pPr>
            <a:r>
              <a:rPr lang="en-US"/>
              <a:t>Kiểm</a:t>
            </a:r>
            <a:r>
              <a:rPr lang="en-US" baseline="0"/>
              <a:t> thử cho các ràng buộc của lớp Circle</a:t>
            </a:r>
          </a:p>
          <a:p>
            <a:pPr marL="171450" indent="-171450">
              <a:buFontTx/>
              <a:buChar char="-"/>
            </a:pPr>
            <a:r>
              <a:rPr lang="en-US" baseline="0"/>
              <a:t>Kiểm thử phương thức tính diện tích</a:t>
            </a:r>
          </a:p>
        </p:txBody>
      </p:sp>
    </p:spTree>
    <p:extLst>
      <p:ext uri="{BB962C8B-B14F-4D97-AF65-F5344CB8AC3E}">
        <p14:creationId xmlns:p14="http://schemas.microsoft.com/office/powerpoint/2010/main" val="491475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b="1" baseline="0"/>
              <a:t>KHI TEST DỮ LIỆU KHÔNG THỎA RB THÌ CÁC DỮ LIỆU CÒN LẠI PHẢI THỎA RB</a:t>
            </a:r>
            <a:r>
              <a:rPr lang="en-US" baseline="0"/>
              <a:t>.</a:t>
            </a:r>
            <a:endParaRPr lang="en-US"/>
          </a:p>
          <a:p>
            <a:pPr marL="914400" marR="0" lvl="2" indent="0" algn="l" defTabSz="914400" rtl="0" eaLnBrk="1" fontAlgn="auto" latinLnBrk="0" hangingPunct="1">
              <a:lnSpc>
                <a:spcPct val="100000"/>
              </a:lnSpc>
              <a:spcBef>
                <a:spcPts val="0"/>
              </a:spcBef>
              <a:spcAft>
                <a:spcPts val="0"/>
              </a:spcAft>
              <a:buClrTx/>
              <a:buSzTx/>
              <a:buFontTx/>
              <a:buNone/>
              <a:tabLst/>
              <a:defRPr/>
            </a:pPr>
            <a:r>
              <a:rPr lang="en-US"/>
              <a:t>TEST ĐẦY</a:t>
            </a:r>
            <a:r>
              <a:rPr lang="en-US" baseline="0"/>
              <a:t> ĐỦ LÀ: Test cho cả 3 constructor và các setter + phương thức tính diện tích (1 TH).</a:t>
            </a:r>
          </a:p>
          <a:p>
            <a:pPr marL="914400" lvl="2" indent="0">
              <a:buFontTx/>
              <a:buNone/>
            </a:pPr>
            <a:endParaRPr lang="en-US"/>
          </a:p>
          <a:p>
            <a:endParaRPr lang="en-US"/>
          </a:p>
        </p:txBody>
      </p:sp>
    </p:spTree>
    <p:extLst>
      <p:ext uri="{BB962C8B-B14F-4D97-AF65-F5344CB8AC3E}">
        <p14:creationId xmlns:p14="http://schemas.microsoft.com/office/powerpoint/2010/main" val="219236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Mô tả lớp MyPoint:</a:t>
            </a:r>
          </a:p>
          <a:p>
            <a:r>
              <a:rPr lang="en-US" sz="1200" kern="1200">
                <a:solidFill>
                  <a:schemeClr val="tx1"/>
                </a:solidFill>
                <a:effectLst/>
                <a:latin typeface="+mn-lt"/>
                <a:ea typeface="+mn-ea"/>
                <a:cs typeface="+mn-cs"/>
              </a:rPr>
              <a:t>Lớp MyPoint trừu tượng hóa cho một điểm 2D point với tọa độ x và y được thiết kế như trong sơ đồ lớp trên, bao gồm:</a:t>
            </a:r>
          </a:p>
          <a:p>
            <a:pPr lvl="0"/>
            <a:r>
              <a:rPr lang="en-US" sz="1200" kern="1200">
                <a:solidFill>
                  <a:schemeClr val="tx1"/>
                </a:solidFill>
                <a:effectLst/>
                <a:latin typeface="+mn-lt"/>
                <a:ea typeface="+mn-ea"/>
                <a:cs typeface="+mn-cs"/>
              </a:rPr>
              <a:t>Hai thuộc tính x (int) và y (int).</a:t>
            </a:r>
          </a:p>
          <a:p>
            <a:pPr lvl="0"/>
            <a:r>
              <a:rPr lang="en-US" sz="1200" b="1" kern="1200">
                <a:solidFill>
                  <a:schemeClr val="tx1"/>
                </a:solidFill>
                <a:effectLst/>
                <a:latin typeface="+mn-lt"/>
                <a:ea typeface="+mn-ea"/>
                <a:cs typeface="+mn-cs"/>
              </a:rPr>
              <a:t>Constructor mặc định</a:t>
            </a:r>
            <a:r>
              <a:rPr lang="en-US" sz="1200" kern="1200">
                <a:solidFill>
                  <a:schemeClr val="tx1"/>
                </a:solidFill>
                <a:effectLst/>
                <a:latin typeface="+mn-lt"/>
                <a:ea typeface="+mn-ea"/>
                <a:cs typeface="+mn-cs"/>
              </a:rPr>
              <a:t> khởi tạo một điểm có tọa độ mặc định là (0,0).</a:t>
            </a:r>
          </a:p>
          <a:p>
            <a:pPr lvl="0"/>
            <a:r>
              <a:rPr lang="en-US" sz="1200" b="1" kern="1200">
                <a:solidFill>
                  <a:schemeClr val="tx1"/>
                </a:solidFill>
                <a:effectLst/>
                <a:latin typeface="+mn-lt"/>
                <a:ea typeface="+mn-ea"/>
                <a:cs typeface="+mn-cs"/>
              </a:rPr>
              <a:t>Constructor đầy đủ tham số</a:t>
            </a:r>
            <a:r>
              <a:rPr lang="en-US" sz="1200" kern="1200">
                <a:solidFill>
                  <a:schemeClr val="tx1"/>
                </a:solidFill>
                <a:effectLst/>
                <a:latin typeface="+mn-lt"/>
                <a:ea typeface="+mn-ea"/>
                <a:cs typeface="+mn-cs"/>
              </a:rPr>
              <a:t> khởi tạo một điểm có tọa độ x, y.</a:t>
            </a:r>
          </a:p>
          <a:p>
            <a:pPr lvl="0"/>
            <a:r>
              <a:rPr lang="en-US" sz="1200" kern="1200">
                <a:solidFill>
                  <a:schemeClr val="tx1"/>
                </a:solidFill>
                <a:effectLst/>
                <a:latin typeface="+mn-lt"/>
                <a:ea typeface="+mn-ea"/>
                <a:cs typeface="+mn-cs"/>
              </a:rPr>
              <a:t>Các </a:t>
            </a:r>
            <a:r>
              <a:rPr lang="en-US" sz="1200" b="1" kern="1200">
                <a:solidFill>
                  <a:schemeClr val="tx1"/>
                </a:solidFill>
                <a:effectLst/>
                <a:latin typeface="+mn-lt"/>
                <a:ea typeface="+mn-ea"/>
                <a:cs typeface="+mn-cs"/>
              </a:rPr>
              <a:t>getter</a:t>
            </a:r>
            <a:r>
              <a:rPr lang="en-US" sz="1200" kern="1200">
                <a:solidFill>
                  <a:schemeClr val="tx1"/>
                </a:solidFill>
                <a:effectLst/>
                <a:latin typeface="+mn-lt"/>
                <a:ea typeface="+mn-ea"/>
                <a:cs typeface="+mn-cs"/>
              </a:rPr>
              <a:t> và </a:t>
            </a:r>
            <a:r>
              <a:rPr lang="en-US" sz="1200" b="1" kern="1200">
                <a:solidFill>
                  <a:schemeClr val="tx1"/>
                </a:solidFill>
                <a:effectLst/>
                <a:latin typeface="+mn-lt"/>
                <a:ea typeface="+mn-ea"/>
                <a:cs typeface="+mn-cs"/>
              </a:rPr>
              <a:t>setter</a:t>
            </a:r>
            <a:r>
              <a:rPr lang="en-US" sz="1200" kern="1200">
                <a:solidFill>
                  <a:schemeClr val="tx1"/>
                </a:solidFill>
                <a:effectLst/>
                <a:latin typeface="+mn-lt"/>
                <a:ea typeface="+mn-ea"/>
                <a:cs typeface="+mn-cs"/>
              </a:rPr>
              <a:t> cho x và y.</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setXY</a:t>
            </a:r>
            <a:r>
              <a:rPr lang="en-US" sz="1200" kern="1200">
                <a:solidFill>
                  <a:schemeClr val="tx1"/>
                </a:solidFill>
                <a:effectLst/>
                <a:latin typeface="+mn-lt"/>
                <a:ea typeface="+mn-ea"/>
                <a:cs typeface="+mn-cs"/>
              </a:rPr>
              <a:t>() gán giá trị cho cả x và y.</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getXY</a:t>
            </a:r>
            <a:r>
              <a:rPr lang="en-US" sz="1200" kern="1200">
                <a:solidFill>
                  <a:schemeClr val="tx1"/>
                </a:solidFill>
                <a:effectLst/>
                <a:latin typeface="+mn-lt"/>
                <a:ea typeface="+mn-ea"/>
                <a:cs typeface="+mn-cs"/>
              </a:rPr>
              <a:t>() trả về hai giá trị x, y trong mảng hai phần tử.</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toString</a:t>
            </a:r>
            <a:r>
              <a:rPr lang="en-US" sz="1200" kern="1200">
                <a:solidFill>
                  <a:schemeClr val="tx1"/>
                </a:solidFill>
                <a:effectLst/>
                <a:latin typeface="+mn-lt"/>
                <a:ea typeface="+mn-ea"/>
                <a:cs typeface="+mn-cs"/>
              </a:rPr>
              <a:t>() trả về chuỗi chứa thông tin của một tọa độ có định dạng "(</a:t>
            </a:r>
            <a:r>
              <a:rPr lang="en-US" sz="1200" i="1" kern="1200">
                <a:solidFill>
                  <a:schemeClr val="tx1"/>
                </a:solidFill>
                <a:effectLst/>
                <a:latin typeface="+mn-lt"/>
                <a:ea typeface="+mn-ea"/>
                <a:cs typeface="+mn-cs"/>
              </a:rPr>
              <a:t>x</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y</a:t>
            </a:r>
            <a:r>
              <a:rPr lang="en-US" sz="1200" kern="1200">
                <a:solidFill>
                  <a:schemeClr val="tx1"/>
                </a:solidFill>
                <a:effectLst/>
                <a:latin typeface="+mn-lt"/>
                <a:ea typeface="+mn-ea"/>
                <a:cs typeface="+mn-cs"/>
              </a:rPr>
              <a:t>)".</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distance</a:t>
            </a:r>
            <a:r>
              <a:rPr lang="en-US" sz="1200" kern="1200">
                <a:solidFill>
                  <a:schemeClr val="tx1"/>
                </a:solidFill>
                <a:effectLst/>
                <a:latin typeface="+mn-lt"/>
                <a:ea typeface="+mn-ea"/>
                <a:cs typeface="+mn-cs"/>
              </a:rPr>
              <a:t>(int x, int y) trả về khoảng cách từ điểm hiện tại (</a:t>
            </a:r>
            <a:r>
              <a:rPr lang="en-US" sz="1200" i="1" kern="1200">
                <a:solidFill>
                  <a:schemeClr val="tx1"/>
                </a:solidFill>
                <a:effectLst/>
                <a:latin typeface="+mn-lt"/>
                <a:ea typeface="+mn-ea"/>
                <a:cs typeface="+mn-cs"/>
              </a:rPr>
              <a:t>this</a:t>
            </a:r>
            <a:r>
              <a:rPr lang="en-US" sz="1200" kern="1200">
                <a:solidFill>
                  <a:schemeClr val="tx1"/>
                </a:solidFill>
                <a:effectLst/>
                <a:latin typeface="+mn-lt"/>
                <a:ea typeface="+mn-ea"/>
                <a:cs typeface="+mn-cs"/>
              </a:rPr>
              <a:t>) đến một điểm khác có tọa độ </a:t>
            </a:r>
            <a:r>
              <a:rPr lang="en-US" sz="1200" i="1" kern="1200">
                <a:solidFill>
                  <a:schemeClr val="tx1"/>
                </a:solidFill>
                <a:effectLst/>
                <a:latin typeface="+mn-lt"/>
                <a:ea typeface="+mn-ea"/>
                <a:cs typeface="+mn-cs"/>
              </a:rPr>
              <a:t>x, y</a:t>
            </a:r>
            <a:r>
              <a:rPr lang="en-US" sz="1200" kern="1200">
                <a:solidFill>
                  <a:schemeClr val="tx1"/>
                </a:solidFill>
                <a:effectLst/>
                <a:latin typeface="+mn-lt"/>
                <a:ea typeface="+mn-ea"/>
                <a:cs typeface="+mn-cs"/>
              </a:rPr>
              <a:t>; ví dụ:</a:t>
            </a:r>
          </a:p>
          <a:p>
            <a:r>
              <a:rPr lang="en-US" sz="1200" kern="1200">
                <a:solidFill>
                  <a:schemeClr val="tx1"/>
                </a:solidFill>
                <a:effectLst/>
                <a:latin typeface="+mn-lt"/>
                <a:ea typeface="+mn-ea"/>
                <a:cs typeface="+mn-cs"/>
              </a:rPr>
              <a:t>MyPoint p1 = new MyPoint(3, 4);</a:t>
            </a:r>
          </a:p>
          <a:p>
            <a:r>
              <a:rPr lang="en-US" sz="1200" kern="1200">
                <a:solidFill>
                  <a:schemeClr val="tx1"/>
                </a:solidFill>
                <a:effectLst/>
                <a:latin typeface="+mn-lt"/>
                <a:ea typeface="+mn-ea"/>
                <a:cs typeface="+mn-cs"/>
              </a:rPr>
              <a:t>System.out.println(p1.distance(5, 6));</a:t>
            </a:r>
          </a:p>
          <a:p>
            <a:r>
              <a:rPr lang="en-US" sz="1200" kern="1200">
                <a:solidFill>
                  <a:schemeClr val="tx1"/>
                </a:solidFill>
                <a:effectLst/>
                <a:latin typeface="+mn-lt"/>
                <a:ea typeface="+mn-ea"/>
                <a:cs typeface="+mn-cs"/>
              </a:rPr>
              <a:t>Công thức tính khoảng cách giữa 2 điểm: </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distance</a:t>
            </a:r>
            <a:r>
              <a:rPr lang="en-US" sz="1200" kern="1200">
                <a:solidFill>
                  <a:schemeClr val="tx1"/>
                </a:solidFill>
                <a:effectLst/>
                <a:latin typeface="+mn-lt"/>
                <a:ea typeface="+mn-ea"/>
                <a:cs typeface="+mn-cs"/>
              </a:rPr>
              <a:t>(MyPoint another) trả về khoảng cách từ điểm hiện tại (</a:t>
            </a:r>
            <a:r>
              <a:rPr lang="en-US" sz="1200" i="1" kern="1200">
                <a:solidFill>
                  <a:schemeClr val="tx1"/>
                </a:solidFill>
                <a:effectLst/>
                <a:latin typeface="+mn-lt"/>
                <a:ea typeface="+mn-ea"/>
                <a:cs typeface="+mn-cs"/>
              </a:rPr>
              <a:t>this</a:t>
            </a:r>
            <a:r>
              <a:rPr lang="en-US" sz="1200" kern="1200">
                <a:solidFill>
                  <a:schemeClr val="tx1"/>
                </a:solidFill>
                <a:effectLst/>
                <a:latin typeface="+mn-lt"/>
                <a:ea typeface="+mn-ea"/>
                <a:cs typeface="+mn-cs"/>
              </a:rPr>
              <a:t>) đến một điểm khác (</a:t>
            </a:r>
            <a:r>
              <a:rPr lang="en-US" sz="1200" i="1" kern="1200">
                <a:solidFill>
                  <a:schemeClr val="tx1"/>
                </a:solidFill>
                <a:effectLst/>
                <a:latin typeface="+mn-lt"/>
                <a:ea typeface="+mn-ea"/>
                <a:cs typeface="+mn-cs"/>
              </a:rPr>
              <a:t>another</a:t>
            </a:r>
            <a:r>
              <a:rPr lang="en-US" sz="1200" kern="1200">
                <a:solidFill>
                  <a:schemeClr val="tx1"/>
                </a:solidFill>
                <a:effectLst/>
                <a:latin typeface="+mn-lt"/>
                <a:ea typeface="+mn-ea"/>
                <a:cs typeface="+mn-cs"/>
              </a:rPr>
              <a:t>); ví dụ:</a:t>
            </a:r>
          </a:p>
          <a:p>
            <a:r>
              <a:rPr lang="en-US" sz="1200" kern="1200">
                <a:solidFill>
                  <a:schemeClr val="tx1"/>
                </a:solidFill>
                <a:effectLst/>
                <a:latin typeface="+mn-lt"/>
                <a:ea typeface="+mn-ea"/>
                <a:cs typeface="+mn-cs"/>
              </a:rPr>
              <a:t>MyPoint p1 = new MyPoint(3, 4);</a:t>
            </a:r>
          </a:p>
          <a:p>
            <a:r>
              <a:rPr lang="en-US" sz="1200" kern="1200">
                <a:solidFill>
                  <a:schemeClr val="tx1"/>
                </a:solidFill>
                <a:effectLst/>
                <a:latin typeface="+mn-lt"/>
                <a:ea typeface="+mn-ea"/>
                <a:cs typeface="+mn-cs"/>
              </a:rPr>
              <a:t>MyPoint p2 = new MyPoint(5, 6);</a:t>
            </a:r>
          </a:p>
          <a:p>
            <a:r>
              <a:rPr lang="en-US" sz="1200" kern="1200">
                <a:solidFill>
                  <a:schemeClr val="tx1"/>
                </a:solidFill>
                <a:effectLst/>
                <a:latin typeface="+mn-lt"/>
                <a:ea typeface="+mn-ea"/>
                <a:cs typeface="+mn-cs"/>
              </a:rPr>
              <a:t>System.out.println(p1.distance(p2));</a:t>
            </a:r>
          </a:p>
          <a:p>
            <a:pPr lvl="0"/>
            <a:r>
              <a:rPr lang="en-US" sz="1200" kern="1200">
                <a:solidFill>
                  <a:schemeClr val="tx1"/>
                </a:solidFill>
                <a:effectLst/>
                <a:latin typeface="+mn-lt"/>
                <a:ea typeface="+mn-ea"/>
                <a:cs typeface="+mn-cs"/>
              </a:rPr>
              <a:t>Phương thức </a:t>
            </a:r>
            <a:r>
              <a:rPr lang="en-US" sz="1200" b="1" kern="1200">
                <a:solidFill>
                  <a:schemeClr val="tx1"/>
                </a:solidFill>
                <a:effectLst/>
                <a:latin typeface="+mn-lt"/>
                <a:ea typeface="+mn-ea"/>
                <a:cs typeface="+mn-cs"/>
              </a:rPr>
              <a:t>distance</a:t>
            </a:r>
            <a:r>
              <a:rPr lang="en-US" sz="1200" kern="1200">
                <a:solidFill>
                  <a:schemeClr val="tx1"/>
                </a:solidFill>
                <a:effectLst/>
                <a:latin typeface="+mn-lt"/>
                <a:ea typeface="+mn-ea"/>
                <a:cs typeface="+mn-cs"/>
              </a:rPr>
              <a:t>() trả về khoảng cách từ điểm hiện tại (</a:t>
            </a:r>
            <a:r>
              <a:rPr lang="en-US" sz="1200" i="1" kern="1200">
                <a:solidFill>
                  <a:schemeClr val="tx1"/>
                </a:solidFill>
                <a:effectLst/>
                <a:latin typeface="+mn-lt"/>
                <a:ea typeface="+mn-ea"/>
                <a:cs typeface="+mn-cs"/>
              </a:rPr>
              <a:t>this</a:t>
            </a:r>
            <a:r>
              <a:rPr lang="en-US" sz="1200" kern="1200">
                <a:solidFill>
                  <a:schemeClr val="tx1"/>
                </a:solidFill>
                <a:effectLst/>
                <a:latin typeface="+mn-lt"/>
                <a:ea typeface="+mn-ea"/>
                <a:cs typeface="+mn-cs"/>
              </a:rPr>
              <a:t>) đến tọa độ </a:t>
            </a:r>
            <a:r>
              <a:rPr lang="en-US" sz="1200" i="1" kern="1200">
                <a:solidFill>
                  <a:schemeClr val="tx1"/>
                </a:solidFill>
                <a:effectLst/>
                <a:latin typeface="+mn-lt"/>
                <a:ea typeface="+mn-ea"/>
                <a:cs typeface="+mn-cs"/>
              </a:rPr>
              <a:t>gốc</a:t>
            </a:r>
            <a:r>
              <a:rPr lang="en-US" sz="1200" kern="1200">
                <a:solidFill>
                  <a:schemeClr val="tx1"/>
                </a:solidFill>
                <a:effectLst/>
                <a:latin typeface="+mn-lt"/>
                <a:ea typeface="+mn-ea"/>
                <a:cs typeface="+mn-cs"/>
              </a:rPr>
              <a:t> (0,0); ví dụ:</a:t>
            </a:r>
          </a:p>
          <a:p>
            <a:r>
              <a:rPr lang="en-US" sz="1200" kern="1200">
                <a:solidFill>
                  <a:schemeClr val="tx1"/>
                </a:solidFill>
                <a:effectLst/>
                <a:latin typeface="+mn-lt"/>
                <a:ea typeface="+mn-ea"/>
                <a:cs typeface="+mn-cs"/>
              </a:rPr>
              <a:t>MyPoint p1 = new MyPoint(3, 4);</a:t>
            </a:r>
          </a:p>
          <a:p>
            <a:r>
              <a:rPr lang="en-US" sz="1200" kern="1200">
                <a:solidFill>
                  <a:schemeClr val="tx1"/>
                </a:solidFill>
                <a:effectLst/>
                <a:latin typeface="+mn-lt"/>
                <a:ea typeface="+mn-ea"/>
                <a:cs typeface="+mn-cs"/>
              </a:rPr>
              <a:t>System.out.println(p1.distance());</a:t>
            </a:r>
          </a:p>
        </p:txBody>
      </p:sp>
    </p:spTree>
    <p:extLst>
      <p:ext uri="{BB962C8B-B14F-4D97-AF65-F5344CB8AC3E}">
        <p14:creationId xmlns:p14="http://schemas.microsoft.com/office/powerpoint/2010/main" val="441020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MỨC</a:t>
            </a:r>
            <a:r>
              <a:rPr lang="en-US" b="1" baseline="0" dirty="0"/>
              <a:t> ĐỘ RÀNG BUỘC NGÀY CÀNG TĂNG DẦN (</a:t>
            </a:r>
            <a:r>
              <a:rPr lang="en-US" b="1" baseline="0" dirty="0" err="1"/>
              <a:t>mối</a:t>
            </a:r>
            <a:r>
              <a:rPr lang="en-US" b="1" baseline="0" dirty="0"/>
              <a:t> </a:t>
            </a:r>
            <a:r>
              <a:rPr lang="en-US" b="1" baseline="0" dirty="0" err="1"/>
              <a:t>quan</a:t>
            </a:r>
            <a:r>
              <a:rPr lang="en-US" b="1" baseline="0" dirty="0"/>
              <a:t> </a:t>
            </a:r>
            <a:r>
              <a:rPr lang="en-US" b="1" baseline="0" dirty="0" err="1"/>
              <a:t>hệ</a:t>
            </a:r>
            <a:r>
              <a:rPr lang="en-US" b="1" baseline="0" dirty="0"/>
              <a:t> </a:t>
            </a:r>
            <a:r>
              <a:rPr lang="en-US" b="1" baseline="0" dirty="0" err="1"/>
              <a:t>kế</a:t>
            </a:r>
            <a:r>
              <a:rPr lang="en-US" b="1" baseline="0" dirty="0"/>
              <a:t> </a:t>
            </a:r>
            <a:r>
              <a:rPr lang="en-US" b="1" baseline="0" dirty="0" err="1"/>
              <a:t>thừa</a:t>
            </a:r>
            <a:r>
              <a:rPr lang="en-US" b="1" baseline="0" dirty="0"/>
              <a:t> </a:t>
            </a:r>
            <a:r>
              <a:rPr lang="en-US" b="1" baseline="0" dirty="0" err="1"/>
              <a:t>học</a:t>
            </a:r>
            <a:r>
              <a:rPr lang="en-US" b="1" baseline="0" dirty="0"/>
              <a:t> </a:t>
            </a:r>
            <a:r>
              <a:rPr lang="en-US" b="1" baseline="0" dirty="0" err="1"/>
              <a:t>chương</a:t>
            </a:r>
            <a:r>
              <a:rPr lang="en-US" b="1" baseline="0" dirty="0"/>
              <a:t> </a:t>
            </a:r>
            <a:r>
              <a:rPr lang="en-US" b="1" baseline="0" dirty="0" err="1"/>
              <a:t>kế</a:t>
            </a:r>
            <a:r>
              <a:rPr lang="en-US" b="1" baseline="0" dirty="0"/>
              <a:t>)</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Lớp</a:t>
            </a:r>
            <a:r>
              <a:rPr lang="en-US" baseline="0" dirty="0"/>
              <a:t> </a:t>
            </a:r>
            <a:r>
              <a:rPr lang="en-US" baseline="0" dirty="0" err="1"/>
              <a:t>này</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của</a:t>
            </a:r>
            <a:r>
              <a:rPr lang="en-US" baseline="0" dirty="0"/>
              <a:t> </a:t>
            </a:r>
            <a:r>
              <a:rPr lang="en-US" baseline="0" dirty="0" err="1"/>
              <a:t>lớp</a:t>
            </a:r>
            <a:r>
              <a:rPr lang="en-US" baseline="0" dirty="0"/>
              <a:t> </a:t>
            </a:r>
            <a:r>
              <a:rPr lang="en-US" baseline="0" dirty="0" err="1"/>
              <a:t>khác</a:t>
            </a:r>
            <a:r>
              <a:rPr lang="en-US" baseline="0" dirty="0"/>
              <a:t>, hay m</a:t>
            </a:r>
            <a:r>
              <a:rPr lang="vi-VN" dirty="0"/>
              <a:t>ột số đối tượng được tạo thành từ các đối tượng khác</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Vd</a:t>
            </a:r>
            <a:r>
              <a:rPr lang="en-US" baseline="0" dirty="0"/>
              <a:t>/ CT </a:t>
            </a:r>
            <a:r>
              <a:rPr lang="en-US" baseline="0" dirty="0" err="1"/>
              <a:t>quản</a:t>
            </a:r>
            <a:r>
              <a:rPr lang="en-US" baseline="0" dirty="0"/>
              <a:t> </a:t>
            </a:r>
            <a:r>
              <a:rPr lang="en-US" baseline="0" dirty="0" err="1"/>
              <a:t>lý</a:t>
            </a:r>
            <a:r>
              <a:rPr lang="en-US" baseline="0" dirty="0"/>
              <a:t> </a:t>
            </a:r>
            <a:r>
              <a:rPr lang="en-US" baseline="0" dirty="0" err="1"/>
              <a:t>trường</a:t>
            </a:r>
            <a:r>
              <a:rPr lang="en-US" baseline="0" dirty="0"/>
              <a:t> </a:t>
            </a:r>
            <a:r>
              <a:rPr lang="en-US" baseline="0" dirty="0" err="1"/>
              <a:t>học</a:t>
            </a:r>
            <a:r>
              <a:rPr lang="en-US" baseline="0" dirty="0"/>
              <a:t>: GV </a:t>
            </a:r>
            <a:r>
              <a:rPr lang="en-US" baseline="0" dirty="0" err="1"/>
              <a:t>và</a:t>
            </a:r>
            <a:r>
              <a:rPr lang="en-US" baseline="0" dirty="0"/>
              <a:t> SV </a:t>
            </a:r>
            <a:r>
              <a:rPr lang="en-US" baseline="0" dirty="0" err="1"/>
              <a:t>đều</a:t>
            </a:r>
            <a:r>
              <a:rPr lang="en-US" baseline="0" dirty="0"/>
              <a:t> </a:t>
            </a:r>
            <a:r>
              <a:rPr lang="en-US" baseline="0" dirty="0" err="1"/>
              <a:t>có</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địa</a:t>
            </a:r>
            <a:r>
              <a:rPr lang="en-US" baseline="0" dirty="0"/>
              <a:t> </a:t>
            </a:r>
            <a:r>
              <a:rPr lang="en-US" baseline="0" dirty="0" err="1"/>
              <a:t>chỉ</a:t>
            </a:r>
            <a:r>
              <a:rPr lang="en-US" baseline="0" dirty="0"/>
              <a:t> (TẠM TRÚ, THƯỜNG TRÚ): 1 </a:t>
            </a:r>
            <a:r>
              <a:rPr lang="en-US" baseline="0" dirty="0" err="1"/>
              <a:t>địa</a:t>
            </a:r>
            <a:r>
              <a:rPr lang="en-US" baseline="0" dirty="0"/>
              <a:t> </a:t>
            </a:r>
            <a:r>
              <a:rPr lang="en-US" baseline="0" dirty="0" err="1"/>
              <a:t>chỉ</a:t>
            </a:r>
            <a:r>
              <a:rPr lang="en-US" baseline="0" dirty="0"/>
              <a:t> </a:t>
            </a:r>
            <a:r>
              <a:rPr lang="en-US" baseline="0" dirty="0" err="1"/>
              <a:t>gồm</a:t>
            </a:r>
            <a:r>
              <a:rPr lang="en-US" baseline="0" dirty="0"/>
              <a:t> </a:t>
            </a:r>
            <a:r>
              <a:rPr lang="en-US" baseline="0" dirty="0" err="1"/>
              <a:t>các</a:t>
            </a:r>
            <a:r>
              <a:rPr lang="en-US" baseline="0" dirty="0"/>
              <a:t> </a:t>
            </a:r>
            <a:r>
              <a:rPr lang="en-US" baseline="0" dirty="0" err="1"/>
              <a:t>tt</a:t>
            </a:r>
            <a:r>
              <a:rPr lang="en-US" baseline="0" dirty="0"/>
              <a:t>: </a:t>
            </a:r>
            <a:r>
              <a:rPr lang="en-US" baseline="0" dirty="0" err="1"/>
              <a:t>số</a:t>
            </a:r>
            <a:r>
              <a:rPr lang="en-US" baseline="0" dirty="0"/>
              <a:t> </a:t>
            </a:r>
            <a:r>
              <a:rPr lang="en-US" baseline="0" dirty="0" err="1"/>
              <a:t>nhà</a:t>
            </a:r>
            <a:r>
              <a:rPr lang="en-US" baseline="0" dirty="0"/>
              <a:t>, </a:t>
            </a:r>
            <a:r>
              <a:rPr lang="en-US" baseline="0" dirty="0" err="1"/>
              <a:t>đường</a:t>
            </a:r>
            <a:r>
              <a:rPr lang="en-US" baseline="0" dirty="0"/>
              <a:t>, </a:t>
            </a:r>
            <a:r>
              <a:rPr lang="en-US" baseline="0" dirty="0" err="1"/>
              <a:t>phường</a:t>
            </a:r>
            <a:r>
              <a:rPr lang="en-US" baseline="0" dirty="0"/>
              <a:t>, </a:t>
            </a:r>
            <a:r>
              <a:rPr lang="en-US" baseline="0" dirty="0" err="1"/>
              <a:t>quận</a:t>
            </a:r>
            <a:r>
              <a:rPr lang="en-US" baseline="0" dirty="0"/>
              <a:t>, </a:t>
            </a:r>
            <a:r>
              <a:rPr lang="en-US" baseline="0" dirty="0" err="1"/>
              <a:t>tỉnh</a:t>
            </a:r>
            <a:r>
              <a:rPr lang="en-US" baseline="0" dirty="0"/>
              <a:t>/</a:t>
            </a:r>
            <a:r>
              <a:rPr lang="en-US" baseline="0" dirty="0" err="1"/>
              <a:t>tp</a:t>
            </a:r>
            <a:r>
              <a:rPr lang="en-US" baseline="0" dirty="0"/>
              <a:t> </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sao</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dễ</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Vd</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aseline="0" dirty="0" err="1"/>
              <a:t>họ</a:t>
            </a:r>
            <a:r>
              <a:rPr lang="en-US" baseline="0" dirty="0"/>
              <a:t> </a:t>
            </a:r>
            <a:r>
              <a:rPr lang="en-US" baseline="0" dirty="0" err="1"/>
              <a:t>tên</a:t>
            </a:r>
            <a:r>
              <a:rPr lang="en-US" baseline="0" dirty="0"/>
              <a:t> (</a:t>
            </a:r>
            <a:r>
              <a:rPr lang="en-US" baseline="0" dirty="0" err="1"/>
              <a:t>họ</a:t>
            </a:r>
            <a:r>
              <a:rPr lang="en-US" baseline="0" dirty="0"/>
              <a:t>, </a:t>
            </a:r>
            <a:r>
              <a:rPr lang="en-US" baseline="0" dirty="0" err="1"/>
              <a:t>họ</a:t>
            </a:r>
            <a:r>
              <a:rPr lang="en-US" baseline="0" dirty="0"/>
              <a:t> </a:t>
            </a:r>
            <a:r>
              <a:rPr lang="en-US" baseline="0" dirty="0" err="1"/>
              <a:t>đệm</a:t>
            </a:r>
            <a:r>
              <a:rPr lang="en-US" baseline="0" dirty="0"/>
              <a:t>, </a:t>
            </a:r>
            <a:r>
              <a:rPr lang="en-US" baseline="0" dirty="0" err="1"/>
              <a:t>tên</a:t>
            </a:r>
            <a:r>
              <a:rPr lang="en-US" baseline="0" dirty="0"/>
              <a:t>), </a:t>
            </a:r>
            <a:r>
              <a:rPr lang="en-US" baseline="0" dirty="0" err="1"/>
              <a:t>ngày</a:t>
            </a:r>
            <a:r>
              <a:rPr lang="en-US" baseline="0" dirty="0"/>
              <a:t> (dd/mm/</a:t>
            </a:r>
            <a:r>
              <a:rPr lang="en-US" baseline="0" dirty="0" err="1"/>
              <a:t>yyyy</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LỚP HỌC CÓ NHIỀU SINH VIÊN, 1 CTY CÓ NHIỀU NHÂN VIÊN…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vi-VN" dirty="0"/>
              <a:t>Một số đối tượng được tạo thành từ các đối tượng khác. Một chiếc xe, ví dụ, được tạo thành từ động cơ, khung gầm, bánh xe, và một số bộ phận khác. Mỗi bộ phận có thể được coi là các vật thể riêng biệt. Vì vậy chúng ta có thể nói rằng một chiếc xe là một tập hợp - nó được cấu tạo, ít nhất là một phần, của các vật thể khác. </a:t>
            </a:r>
            <a:endParaRPr lang="en-US" dirty="0"/>
          </a:p>
          <a:p>
            <a:endParaRPr lang="en-US" dirty="0"/>
          </a:p>
          <a:p>
            <a:r>
              <a:rPr lang="en-US" b="0" dirty="0" err="1"/>
              <a:t>Ngoài</a:t>
            </a:r>
            <a:r>
              <a:rPr lang="en-US" b="0" dirty="0"/>
              <a:t> </a:t>
            </a:r>
            <a:r>
              <a:rPr lang="en-US" b="0" dirty="0" err="1"/>
              <a:t>ra</a:t>
            </a:r>
            <a:r>
              <a:rPr lang="en-US" b="0" dirty="0"/>
              <a:t> </a:t>
            </a:r>
            <a:r>
              <a:rPr lang="en-US" b="0" dirty="0" err="1"/>
              <a:t>còn</a:t>
            </a:r>
            <a:r>
              <a:rPr lang="en-US" b="0" dirty="0"/>
              <a:t> </a:t>
            </a:r>
            <a:r>
              <a:rPr lang="en-US" b="0" dirty="0" err="1"/>
              <a:t>có</a:t>
            </a:r>
            <a:r>
              <a:rPr lang="en-US" b="0" dirty="0"/>
              <a:t> </a:t>
            </a:r>
            <a:r>
              <a:rPr lang="en-US" sz="1800" b="0" i="0" u="none" strike="noStrike" baseline="0" dirty="0">
                <a:solidFill>
                  <a:srgbClr val="000081"/>
                </a:solidFill>
                <a:latin typeface="LiberationSans-Bold"/>
              </a:rPr>
              <a:t>Association Classes, </a:t>
            </a:r>
            <a:r>
              <a:rPr lang="en-US" sz="1800" b="0" i="0" u="none" strike="noStrike" baseline="0" dirty="0" err="1">
                <a:solidFill>
                  <a:srgbClr val="000081"/>
                </a:solidFill>
                <a:latin typeface="LiberationSans-Bold"/>
              </a:rPr>
              <a:t>là</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lớp</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tạo</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ra</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bởi</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mối</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quan</a:t>
            </a:r>
            <a:r>
              <a:rPr lang="en-US" sz="1800" b="0" i="0" u="none" strike="noStrike" baseline="0" dirty="0">
                <a:solidFill>
                  <a:srgbClr val="000081"/>
                </a:solidFill>
                <a:latin typeface="LiberationSans-Bold"/>
              </a:rPr>
              <a:t> </a:t>
            </a:r>
            <a:r>
              <a:rPr lang="en-US" sz="1800" b="0" i="0" u="none" strike="noStrike" baseline="0" dirty="0" err="1">
                <a:solidFill>
                  <a:srgbClr val="000081"/>
                </a:solidFill>
                <a:latin typeface="LiberationSans-Bold"/>
              </a:rPr>
              <a:t>hệ</a:t>
            </a:r>
            <a:r>
              <a:rPr lang="en-US" sz="1800" b="0" i="0" u="none" strike="noStrike" baseline="0" dirty="0">
                <a:solidFill>
                  <a:srgbClr val="000081"/>
                </a:solidFill>
                <a:latin typeface="LiberationSans-Bold"/>
              </a:rPr>
              <a:t> n-n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Nguyên</a:t>
            </a:r>
            <a:r>
              <a:rPr lang="en-US" baseline="0" dirty="0"/>
              <a:t> </a:t>
            </a:r>
            <a:r>
              <a:rPr lang="en-US" baseline="0" dirty="0" err="1"/>
              <a:t>tắc</a:t>
            </a:r>
            <a:r>
              <a:rPr lang="en-US" baseline="0" dirty="0"/>
              <a:t> </a:t>
            </a:r>
            <a:r>
              <a:rPr lang="en-US" baseline="0" dirty="0" err="1"/>
              <a:t>thiết</a:t>
            </a:r>
            <a:r>
              <a:rPr lang="en-US" baseline="0" dirty="0"/>
              <a:t> </a:t>
            </a:r>
            <a:r>
              <a:rPr lang="en-US" baseline="0" dirty="0" err="1"/>
              <a:t>kế</a:t>
            </a:r>
            <a:r>
              <a:rPr lang="en-US" baseline="0" dirty="0"/>
              <a:t> HĐT: ???</a:t>
            </a:r>
          </a:p>
          <a:p>
            <a:endParaRPr lang="vi-VN" dirty="0"/>
          </a:p>
          <a:p>
            <a:endParaRPr lang="en-US" sz="1200" b="0" i="0" u="none" strike="noStrike" kern="1200" dirty="0">
              <a:solidFill>
                <a:schemeClr val="tx1"/>
              </a:solidFill>
              <a:effectLst/>
              <a:latin typeface="+mn-lt"/>
              <a:ea typeface="+mn-ea"/>
              <a:cs typeface="+mn-cs"/>
              <a:hlinkClick r:id="rId3"/>
            </a:endParaRPr>
          </a:p>
          <a:p>
            <a:r>
              <a:rPr lang="en-US" sz="1200" b="0" i="0" u="none" strike="noStrike" kern="1200" dirty="0">
                <a:solidFill>
                  <a:schemeClr val="tx1"/>
                </a:solidFill>
                <a:effectLst/>
                <a:latin typeface="+mn-lt"/>
                <a:ea typeface="+mn-ea"/>
                <a:cs typeface="+mn-cs"/>
                <a:hlinkClick r:id="rId3"/>
              </a:rPr>
              <a:t>https://en.wikipedia.org/wiki/Class_diagram</a:t>
            </a:r>
          </a:p>
          <a:p>
            <a:r>
              <a:rPr lang="en-US" sz="1200" b="0" i="0" u="none" strike="noStrike" kern="1200" dirty="0">
                <a:solidFill>
                  <a:schemeClr val="tx1"/>
                </a:solidFill>
                <a:effectLst/>
                <a:latin typeface="+mn-lt"/>
                <a:ea typeface="+mn-ea"/>
                <a:cs typeface="+mn-cs"/>
                <a:hlinkClick r:id="rId3"/>
              </a:rPr>
              <a:t>2Relationships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2.1Instance-level relationships</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5"/>
              </a:rPr>
              <a:t>2.1.1 Dependency</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6"/>
              </a:rPr>
              <a:t>2.1.2 Association</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7"/>
              </a:rPr>
              <a:t>2.1.3 Aggregation</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“has a”)</a:t>
            </a:r>
          </a:p>
          <a:p>
            <a:pPr lvl="1"/>
            <a:r>
              <a:rPr lang="en-US" sz="1200" b="0" i="0" u="none" strike="noStrike" kern="1200" dirty="0">
                <a:solidFill>
                  <a:schemeClr val="tx1"/>
                </a:solidFill>
                <a:effectLst/>
                <a:latin typeface="+mn-lt"/>
                <a:ea typeface="+mn-ea"/>
                <a:cs typeface="+mn-cs"/>
                <a:hlinkClick r:id="rId8"/>
              </a:rPr>
              <a:t>2.1.4 Composition</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“owns a”)</a:t>
            </a:r>
          </a:p>
          <a:p>
            <a:pPr lvl="1"/>
            <a:r>
              <a:rPr lang="en-US" sz="1200" b="0" i="0" u="none" strike="noStrike" kern="1200" dirty="0">
                <a:solidFill>
                  <a:schemeClr val="tx1"/>
                </a:solidFill>
                <a:effectLst/>
                <a:latin typeface="+mn-lt"/>
                <a:ea typeface="+mn-ea"/>
                <a:cs typeface="+mn-cs"/>
                <a:hlinkClick r:id="rId9"/>
              </a:rPr>
              <a:t>2.1.5 Differences between Composition and Aggregation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2.2Class-level relationships</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11"/>
              </a:rPr>
              <a:t>2.2.1Generalization/Inheritance</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12"/>
              </a:rPr>
              <a:t>2.2.2Realization/Implementation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3"/>
              </a:rPr>
              <a:t>2.3General relationship</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14"/>
              </a:rPr>
              <a:t>2.3.1Dependency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5"/>
              </a:rPr>
              <a:t>2.4Multiplicity</a:t>
            </a:r>
            <a:endParaRPr lang="en-US" sz="12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813653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t>Lớp</a:t>
            </a:r>
            <a:r>
              <a:rPr lang="en-US" baseline="0"/>
              <a:t> B sử dụng lớp A (lớp A có trước)</a:t>
            </a:r>
          </a:p>
          <a:p>
            <a:pPr>
              <a:lnSpc>
                <a:spcPct val="90000"/>
              </a:lnSpc>
            </a:pPr>
            <a:endParaRPr lang="en-US"/>
          </a:p>
          <a:p>
            <a:pPr>
              <a:lnSpc>
                <a:spcPct val="90000"/>
              </a:lnSpc>
            </a:pPr>
            <a:r>
              <a:rPr lang="en-US"/>
              <a:t>Examples:</a:t>
            </a:r>
          </a:p>
          <a:p>
            <a:pPr lvl="1">
              <a:lnSpc>
                <a:spcPct val="90000"/>
              </a:lnSpc>
            </a:pPr>
            <a:r>
              <a:rPr lang="en-US"/>
              <a:t>A class calls a class scope operation of another class.</a:t>
            </a:r>
          </a:p>
          <a:p>
            <a:pPr lvl="1">
              <a:lnSpc>
                <a:spcPct val="90000"/>
              </a:lnSpc>
            </a:pPr>
            <a:r>
              <a:rPr lang="en-US"/>
              <a:t>A class is a friend of another class.</a:t>
            </a:r>
          </a:p>
          <a:p>
            <a:pPr lvl="1">
              <a:lnSpc>
                <a:spcPct val="90000"/>
              </a:lnSpc>
            </a:pPr>
            <a:r>
              <a:rPr lang="en-US"/>
              <a:t>A class depends on the interface of another class.</a:t>
            </a:r>
          </a:p>
          <a:p>
            <a:pPr lvl="1">
              <a:lnSpc>
                <a:spcPct val="90000"/>
              </a:lnSpc>
            </a:pPr>
            <a:r>
              <a:rPr lang="en-US"/>
              <a:t>A class contains an operation that takes an </a:t>
            </a:r>
            <a:r>
              <a:rPr lang="en-US" u="sng"/>
              <a:t>object</a:t>
            </a:r>
            <a:r>
              <a:rPr lang="en-US"/>
              <a:t> of another class as a parameter.</a:t>
            </a:r>
          </a:p>
          <a:p>
            <a:pPr lvl="1">
              <a:lnSpc>
                <a:spcPct val="90000"/>
              </a:lnSpc>
            </a:pPr>
            <a:r>
              <a:rPr lang="en-US"/>
              <a:t>A class accesses a global </a:t>
            </a:r>
            <a:r>
              <a:rPr lang="en-US" u="sng"/>
              <a:t>object</a:t>
            </a:r>
            <a:r>
              <a:rPr lang="en-US"/>
              <a:t> of another class.</a:t>
            </a:r>
          </a:p>
          <a:p>
            <a:endParaRPr lang="en-US"/>
          </a:p>
        </p:txBody>
      </p:sp>
    </p:spTree>
    <p:extLst>
      <p:ext uri="{BB962C8B-B14F-4D97-AF65-F5344CB8AC3E}">
        <p14:creationId xmlns:p14="http://schemas.microsoft.com/office/powerpoint/2010/main" val="3805709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CHO SV (SV CHÚ</a:t>
            </a:r>
            <a:r>
              <a:rPr lang="en-US" baseline="0" dirty="0"/>
              <a:t> Ý THỨ TỰ CÀI ĐẶT CÁC LỚP)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Ví</a:t>
            </a:r>
            <a:r>
              <a:rPr lang="en-US" baseline="0" dirty="0"/>
              <a:t> </a:t>
            </a:r>
            <a:r>
              <a:rPr lang="en-US" baseline="0" dirty="0" err="1"/>
              <a:t>dụ</a:t>
            </a:r>
            <a:r>
              <a:rPr lang="en-US" baseline="0" dirty="0"/>
              <a:t> </a:t>
            </a:r>
            <a:r>
              <a:rPr lang="en-US" baseline="0" dirty="0" err="1"/>
              <a:t>này</a:t>
            </a:r>
            <a:r>
              <a:rPr lang="en-US" baseline="0" dirty="0"/>
              <a:t> </a:t>
            </a:r>
            <a:r>
              <a:rPr lang="en-US" baseline="0" dirty="0" err="1"/>
              <a:t>cũng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là</a:t>
            </a:r>
            <a:r>
              <a:rPr lang="en-US" baseline="0" dirty="0"/>
              <a:t> </a:t>
            </a:r>
            <a:r>
              <a:rPr lang="en-US" baseline="0" dirty="0" err="1"/>
              <a:t>mối</a:t>
            </a:r>
            <a:r>
              <a:rPr lang="en-US" baseline="0" dirty="0"/>
              <a:t> </a:t>
            </a:r>
            <a:r>
              <a:rPr lang="en-US" baseline="0" dirty="0" err="1"/>
              <a:t>quan</a:t>
            </a:r>
            <a:r>
              <a:rPr lang="en-US" baseline="0" dirty="0"/>
              <a:t> </a:t>
            </a:r>
            <a:r>
              <a:rPr lang="en-US" baseline="0" dirty="0" err="1"/>
              <a:t>hệ</a:t>
            </a:r>
            <a:r>
              <a:rPr lang="en-US" baseline="0" dirty="0"/>
              <a:t> </a:t>
            </a:r>
            <a:r>
              <a:rPr lang="en-US" dirty="0"/>
              <a:t>Aggregation (</a:t>
            </a:r>
            <a:r>
              <a:rPr lang="en-US" dirty="0" err="1"/>
              <a:t>sách</a:t>
            </a:r>
            <a:r>
              <a:rPr lang="en-US" baseline="0" dirty="0"/>
              <a:t> Addison Wesley - Java Software Solutions, 4th Edition </a:t>
            </a:r>
            <a:r>
              <a:rPr lang="en-US" baseline="0" dirty="0" err="1"/>
              <a:t>trang</a:t>
            </a:r>
            <a:r>
              <a:rPr lang="en-US" baseline="0" dirty="0"/>
              <a:t> 249)</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Vd</a:t>
            </a:r>
            <a:r>
              <a:rPr lang="en-US" baseline="0" dirty="0"/>
              <a:t>/ CT </a:t>
            </a:r>
            <a:r>
              <a:rPr lang="en-US" baseline="0" dirty="0" err="1"/>
              <a:t>quản</a:t>
            </a:r>
            <a:r>
              <a:rPr lang="en-US" baseline="0" dirty="0"/>
              <a:t> </a:t>
            </a:r>
            <a:r>
              <a:rPr lang="en-US" baseline="0" dirty="0" err="1"/>
              <a:t>lý</a:t>
            </a:r>
            <a:r>
              <a:rPr lang="en-US" baseline="0" dirty="0"/>
              <a:t> </a:t>
            </a:r>
            <a:r>
              <a:rPr lang="en-US" baseline="0" dirty="0" err="1"/>
              <a:t>trường</a:t>
            </a:r>
            <a:r>
              <a:rPr lang="en-US" baseline="0" dirty="0"/>
              <a:t> </a:t>
            </a:r>
            <a:r>
              <a:rPr lang="en-US" baseline="0" dirty="0" err="1"/>
              <a:t>học</a:t>
            </a:r>
            <a:r>
              <a:rPr lang="en-US" baseline="0" dirty="0"/>
              <a:t>: GV </a:t>
            </a:r>
            <a:r>
              <a:rPr lang="en-US" baseline="0" dirty="0" err="1"/>
              <a:t>và</a:t>
            </a:r>
            <a:r>
              <a:rPr lang="en-US" baseline="0" dirty="0"/>
              <a:t> SV </a:t>
            </a:r>
            <a:r>
              <a:rPr lang="en-US" baseline="0" dirty="0" err="1"/>
              <a:t>đều</a:t>
            </a:r>
            <a:r>
              <a:rPr lang="en-US" baseline="0" dirty="0"/>
              <a:t> </a:t>
            </a:r>
            <a:r>
              <a:rPr lang="en-US" baseline="0" dirty="0" err="1"/>
              <a:t>có</a:t>
            </a:r>
            <a:r>
              <a:rPr lang="en-US" baseline="0" dirty="0"/>
              <a:t> </a:t>
            </a:r>
            <a:r>
              <a:rPr lang="en-US" baseline="0" dirty="0" err="1"/>
              <a:t>thuộc</a:t>
            </a:r>
            <a:r>
              <a:rPr lang="en-US" baseline="0" dirty="0"/>
              <a:t> </a:t>
            </a:r>
            <a:r>
              <a:rPr lang="en-US" baseline="0" dirty="0" err="1"/>
              <a:t>tính</a:t>
            </a:r>
            <a:r>
              <a:rPr lang="en-US" baseline="0" dirty="0"/>
              <a:t> </a:t>
            </a:r>
            <a:r>
              <a:rPr lang="en-US" baseline="0" dirty="0" err="1"/>
              <a:t>địa</a:t>
            </a:r>
            <a:r>
              <a:rPr lang="en-US" baseline="0" dirty="0"/>
              <a:t> </a:t>
            </a:r>
            <a:r>
              <a:rPr lang="en-US" baseline="0" dirty="0" err="1"/>
              <a:t>chỉ</a:t>
            </a:r>
            <a:r>
              <a:rPr lang="en-US" baseline="0" dirty="0"/>
              <a:t> (TẠM TRÚ, THƯỜNG TRÚ): 1 </a:t>
            </a:r>
            <a:r>
              <a:rPr lang="en-US" baseline="0" dirty="0" err="1"/>
              <a:t>địa</a:t>
            </a:r>
            <a:r>
              <a:rPr lang="en-US" baseline="0" dirty="0"/>
              <a:t> </a:t>
            </a:r>
            <a:r>
              <a:rPr lang="en-US" baseline="0" dirty="0" err="1"/>
              <a:t>chỉ</a:t>
            </a:r>
            <a:r>
              <a:rPr lang="en-US" baseline="0" dirty="0"/>
              <a:t> </a:t>
            </a:r>
            <a:r>
              <a:rPr lang="en-US" baseline="0" dirty="0" err="1"/>
              <a:t>gồm</a:t>
            </a:r>
            <a:r>
              <a:rPr lang="en-US" baseline="0" dirty="0"/>
              <a:t> </a:t>
            </a:r>
            <a:r>
              <a:rPr lang="en-US" baseline="0" dirty="0" err="1"/>
              <a:t>các</a:t>
            </a:r>
            <a:r>
              <a:rPr lang="en-US" baseline="0" dirty="0"/>
              <a:t> </a:t>
            </a:r>
            <a:r>
              <a:rPr lang="en-US" baseline="0" dirty="0" err="1"/>
              <a:t>tt</a:t>
            </a:r>
            <a:r>
              <a:rPr lang="en-US" baseline="0" dirty="0"/>
              <a:t>: </a:t>
            </a:r>
            <a:r>
              <a:rPr lang="en-US" baseline="0" dirty="0" err="1"/>
              <a:t>số</a:t>
            </a:r>
            <a:r>
              <a:rPr lang="en-US" baseline="0" dirty="0"/>
              <a:t> </a:t>
            </a:r>
            <a:r>
              <a:rPr lang="en-US" baseline="0" dirty="0" err="1"/>
              <a:t>nhà</a:t>
            </a:r>
            <a:r>
              <a:rPr lang="en-US" baseline="0" dirty="0"/>
              <a:t>, </a:t>
            </a:r>
            <a:r>
              <a:rPr lang="en-US" baseline="0" dirty="0" err="1"/>
              <a:t>đường</a:t>
            </a:r>
            <a:r>
              <a:rPr lang="en-US" baseline="0" dirty="0"/>
              <a:t>, </a:t>
            </a:r>
            <a:r>
              <a:rPr lang="en-US" baseline="0" dirty="0" err="1"/>
              <a:t>phường</a:t>
            </a:r>
            <a:r>
              <a:rPr lang="en-US" baseline="0" dirty="0"/>
              <a:t>, </a:t>
            </a:r>
            <a:r>
              <a:rPr lang="en-US" baseline="0" dirty="0" err="1"/>
              <a:t>quận</a:t>
            </a:r>
            <a:r>
              <a:rPr lang="en-US" baseline="0" dirty="0"/>
              <a:t>, </a:t>
            </a:r>
            <a:r>
              <a:rPr lang="en-US" baseline="0" dirty="0" err="1"/>
              <a:t>tỉnh</a:t>
            </a:r>
            <a:r>
              <a:rPr lang="en-US" baseline="0" dirty="0"/>
              <a:t>/</a:t>
            </a:r>
            <a:r>
              <a:rPr lang="en-US" baseline="0" dirty="0" err="1"/>
              <a:t>tp</a:t>
            </a:r>
            <a:endParaRPr lang="en-US" baseline="0" dirty="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Vd</a:t>
            </a:r>
            <a:r>
              <a:rPr lang="en-US" dirty="0"/>
              <a:t>/ SV</a:t>
            </a:r>
            <a:r>
              <a:rPr lang="en-US" baseline="0" dirty="0"/>
              <a:t> </a:t>
            </a:r>
            <a:r>
              <a:rPr lang="en-US" baseline="0" dirty="0" err="1"/>
              <a:t>có</a:t>
            </a:r>
            <a:r>
              <a:rPr lang="en-US" baseline="0" dirty="0"/>
              <a:t> </a:t>
            </a:r>
            <a:r>
              <a:rPr lang="en-US" baseline="0" dirty="0" err="1"/>
              <a:t>thông</a:t>
            </a:r>
            <a:r>
              <a:rPr lang="en-US" baseline="0" dirty="0"/>
              <a:t> tin </a:t>
            </a:r>
            <a:r>
              <a:rPr lang="en-US" baseline="0" dirty="0" err="1"/>
              <a:t>địa</a:t>
            </a:r>
            <a:r>
              <a:rPr lang="en-US" baseline="0" dirty="0"/>
              <a:t> </a:t>
            </a:r>
            <a:r>
              <a:rPr lang="en-US" baseline="0" dirty="0" err="1"/>
              <a:t>chỉ</a:t>
            </a:r>
            <a:r>
              <a:rPr lang="en-US" baseline="0" dirty="0"/>
              <a:t> (</a:t>
            </a:r>
            <a:r>
              <a:rPr lang="en-US" baseline="0" dirty="0" err="1"/>
              <a:t>số</a:t>
            </a:r>
            <a:r>
              <a:rPr lang="en-US" baseline="0" dirty="0"/>
              <a:t> </a:t>
            </a:r>
            <a:r>
              <a:rPr lang="en-US" baseline="0" dirty="0" err="1"/>
              <a:t>nhà</a:t>
            </a:r>
            <a:r>
              <a:rPr lang="en-US" baseline="0" dirty="0"/>
              <a:t>, </a:t>
            </a:r>
            <a:r>
              <a:rPr lang="en-US" baseline="0" dirty="0" err="1"/>
              <a:t>đường</a:t>
            </a:r>
            <a:r>
              <a:rPr lang="en-US" baseline="0" dirty="0"/>
              <a:t>, </a:t>
            </a:r>
            <a:r>
              <a:rPr lang="en-US" baseline="0" dirty="0" err="1"/>
              <a:t>phường</a:t>
            </a:r>
            <a:r>
              <a:rPr lang="en-US" baseline="0" dirty="0"/>
              <a:t>, </a:t>
            </a:r>
            <a:r>
              <a:rPr lang="en-US" baseline="0" dirty="0" err="1"/>
              <a:t>quận</a:t>
            </a:r>
            <a:r>
              <a:rPr lang="en-US" baseline="0" dirty="0"/>
              <a:t>, </a:t>
            </a:r>
            <a:r>
              <a:rPr lang="en-US" baseline="0" dirty="0" err="1"/>
              <a:t>tỉnh</a:t>
            </a:r>
            <a:r>
              <a:rPr lang="en-US" baseline="0" dirty="0"/>
              <a:t>/</a:t>
            </a:r>
            <a:r>
              <a:rPr lang="en-US" baseline="0" dirty="0" err="1"/>
              <a:t>tp</a:t>
            </a:r>
            <a:r>
              <a:rPr lang="en-US" baseline="0" dirty="0"/>
              <a:t>), </a:t>
            </a:r>
            <a:r>
              <a:rPr lang="en-US" baseline="0" dirty="0" err="1"/>
              <a:t>họ</a:t>
            </a:r>
            <a:r>
              <a:rPr lang="en-US" baseline="0" dirty="0"/>
              <a:t> </a:t>
            </a:r>
            <a:r>
              <a:rPr lang="en-US" baseline="0" dirty="0" err="1"/>
              <a:t>tên</a:t>
            </a:r>
            <a:r>
              <a:rPr lang="en-US" baseline="0" dirty="0"/>
              <a:t> (</a:t>
            </a:r>
            <a:r>
              <a:rPr lang="en-US" baseline="0" dirty="0" err="1"/>
              <a:t>họ</a:t>
            </a:r>
            <a:r>
              <a:rPr lang="en-US" baseline="0" dirty="0"/>
              <a:t>, </a:t>
            </a:r>
            <a:r>
              <a:rPr lang="en-US" baseline="0" dirty="0" err="1"/>
              <a:t>họ</a:t>
            </a:r>
            <a:r>
              <a:rPr lang="en-US" baseline="0" dirty="0"/>
              <a:t> </a:t>
            </a:r>
            <a:r>
              <a:rPr lang="en-US" baseline="0" dirty="0" err="1"/>
              <a:t>đệm</a:t>
            </a:r>
            <a:r>
              <a:rPr lang="en-US" baseline="0" dirty="0"/>
              <a:t>, </a:t>
            </a:r>
            <a:r>
              <a:rPr lang="en-US" baseline="0" dirty="0" err="1"/>
              <a:t>tên</a:t>
            </a:r>
            <a:r>
              <a:rPr lang="en-US" baseline="0" dirty="0"/>
              <a:t>), </a:t>
            </a:r>
            <a:r>
              <a:rPr lang="en-US" baseline="0" dirty="0" err="1"/>
              <a:t>ngày</a:t>
            </a:r>
            <a:r>
              <a:rPr lang="en-US" baseline="0" dirty="0"/>
              <a:t> (dd/mm/</a:t>
            </a:r>
            <a:r>
              <a:rPr lang="en-US" baseline="0" dirty="0" err="1"/>
              <a:t>yyyy</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44033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Mục đích: Một đối tượng </a:t>
            </a:r>
            <a:r>
              <a:rPr lang="vi-VN" baseline="0"/>
              <a:t>đượ</a:t>
            </a:r>
            <a:r>
              <a:rPr lang="en-US" baseline="0"/>
              <a:t>c tạo thành từ những đối tượng khác. Ví dụ, m</a:t>
            </a:r>
            <a:r>
              <a:rPr lang="vi-VN" baseline="0"/>
              <a:t>ột chiếc xe, được tạo thành từ động cơ, khung gầm, bánh xe</a:t>
            </a:r>
            <a:r>
              <a:rPr lang="en-US" baseline="0"/>
              <a:t>,</a:t>
            </a:r>
            <a:r>
              <a:rPr lang="vi-VN" baseline="0"/>
              <a:t> và một số bộ phận khác. Mỗi bộ phận có thể được coi là một đối tượng riêng biệt. Vì vậy, chúng ta có thể nói rằng một chiếc xe là một tập hợp </a:t>
            </a:r>
            <a:r>
              <a:rPr lang="en-US" baseline="0"/>
              <a:t>(</a:t>
            </a:r>
            <a:r>
              <a:rPr lang="en-US"/>
              <a:t>Aggregation) </a:t>
            </a:r>
            <a:r>
              <a:rPr lang="vi-VN" baseline="0"/>
              <a:t>của các vật thể khác. </a:t>
            </a:r>
            <a:endParaRPr lang="en-US" baseline="0"/>
          </a:p>
          <a:p>
            <a:endParaRPr lang="en-US" baseline="0"/>
          </a:p>
          <a:p>
            <a:r>
              <a:rPr lang="en-US" baseline="0"/>
              <a:t>Ví dụ “TỒN TẠI ĐỘC LẬP”: Tyre (lốp xe) có thể </a:t>
            </a:r>
            <a:r>
              <a:rPr lang="vi-VN" baseline="0"/>
              <a:t>đượ</a:t>
            </a:r>
            <a:r>
              <a:rPr lang="en-US" baseline="0"/>
              <a:t>c tháo ra để gắn cho xe khác.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b="1"/>
              <a:t>Chú</a:t>
            </a:r>
            <a:r>
              <a:rPr lang="en-US" b="1" baseline="0"/>
              <a:t> ý ví dụ: đối tượng bb không </a:t>
            </a:r>
            <a:r>
              <a:rPr lang="vi-VN" b="1" baseline="0"/>
              <a:t>đượ</a:t>
            </a:r>
            <a:r>
              <a:rPr lang="en-US" b="1" baseline="0"/>
              <a:t>c khởi tạo trong lớp A, mà phải khởi tạo trước ở bên ngoài, trong lớp A chỉ gán giá trị.</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Aggregation và</a:t>
            </a:r>
            <a:r>
              <a:rPr lang="en-US" baseline="0"/>
              <a:t> </a:t>
            </a:r>
            <a:r>
              <a:rPr lang="en-US"/>
              <a:t>Composition cho thấy</a:t>
            </a:r>
            <a:r>
              <a:rPr lang="en-US" baseline="0"/>
              <a:t> mối quan hệ chặt chẽ hơn </a:t>
            </a:r>
            <a:r>
              <a:rPr lang="en-US"/>
              <a:t>Simple association.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t>Đôi</a:t>
            </a:r>
            <a:r>
              <a:rPr lang="en-US" baseline="0"/>
              <a:t> khi cũng không phân biệt giữa simple Association và Aggregation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Aggregation is a special type of dependency.</a:t>
            </a:r>
          </a:p>
        </p:txBody>
      </p:sp>
    </p:spTree>
    <p:extLst>
      <p:ext uri="{BB962C8B-B14F-4D97-AF65-F5344CB8AC3E}">
        <p14:creationId xmlns:p14="http://schemas.microsoft.com/office/powerpoint/2010/main" val="972253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Tùy</a:t>
            </a:r>
            <a:r>
              <a:rPr lang="en-US" baseline="0"/>
              <a:t> theo cách nhìn của ng thiết kế. </a:t>
            </a:r>
            <a:r>
              <a:rPr lang="en-US"/>
              <a:t>Đôi</a:t>
            </a:r>
            <a:r>
              <a:rPr lang="en-US" baseline="0"/>
              <a:t> khi cũng không phân biệt giữa simple Association và Aggregation</a:t>
            </a:r>
          </a:p>
          <a:p>
            <a:endParaRPr lang="en-US"/>
          </a:p>
        </p:txBody>
      </p:sp>
      <p:sp>
        <p:nvSpPr>
          <p:cNvPr id="4" name="Slide Number Placeholder 3"/>
          <p:cNvSpPr>
            <a:spLocks noGrp="1"/>
          </p:cNvSpPr>
          <p:nvPr>
            <p:ph type="sldNum" sz="quarter" idx="10"/>
          </p:nvPr>
        </p:nvSpPr>
        <p:spPr/>
        <p:txBody>
          <a:bodyPr/>
          <a:lstStyle/>
          <a:p>
            <a:fld id="{C083BA1D-515C-4BAF-9E24-D75FCACBE120}" type="slidenum">
              <a:rPr lang="en-US" smtClean="0"/>
              <a:t>50</a:t>
            </a:fld>
            <a:endParaRPr lang="en-US"/>
          </a:p>
        </p:txBody>
      </p:sp>
    </p:spTree>
    <p:extLst>
      <p:ext uri="{BB962C8B-B14F-4D97-AF65-F5344CB8AC3E}">
        <p14:creationId xmlns:p14="http://schemas.microsoft.com/office/powerpoint/2010/main" val="2118952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Multiplicity on the whole side must be zero or one.</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Tòa nhà có 1 hội trường và nhiều phòng học, sụp tòa nhà thì mất all</a:t>
            </a:r>
          </a:p>
          <a:p>
            <a:endParaRPr lang="en-US"/>
          </a:p>
        </p:txBody>
      </p:sp>
    </p:spTree>
    <p:extLst>
      <p:ext uri="{BB962C8B-B14F-4D97-AF65-F5344CB8AC3E}">
        <p14:creationId xmlns:p14="http://schemas.microsoft.com/office/powerpoint/2010/main" val="2587571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life time of the “part” is dependent upon the “whole”. </a:t>
            </a:r>
          </a:p>
          <a:p>
            <a:r>
              <a:rPr lang="en-US"/>
              <a:t>The composite must manage the creation and destruction of its “parts”</a:t>
            </a:r>
          </a:p>
          <a:p>
            <a:pPr>
              <a:buFont typeface="Arial"/>
              <a:buNone/>
            </a:pPr>
            <a:endParaRPr lang="en-US">
              <a:solidFill>
                <a:srgbClr val="444444"/>
              </a:solidFill>
              <a:latin typeface="Ubuntu"/>
            </a:endParaRPr>
          </a:p>
          <a:p>
            <a:pPr>
              <a:buFont typeface="Arial"/>
              <a:buChar char="•"/>
            </a:pPr>
            <a:endParaRPr lang="en-US">
              <a:solidFill>
                <a:srgbClr val="444444"/>
              </a:solidFill>
              <a:latin typeface="Ubuntu"/>
            </a:endParaRPr>
          </a:p>
          <a:p>
            <a:pPr>
              <a:buFont typeface="Arial"/>
              <a:buChar char="•"/>
            </a:pPr>
            <a:endParaRPr lang="en-US">
              <a:solidFill>
                <a:srgbClr val="444444"/>
              </a:solidFill>
              <a:latin typeface="Ubuntu"/>
            </a:endParaRPr>
          </a:p>
          <a:p>
            <a:pPr>
              <a:buFont typeface="Arial"/>
              <a:buChar char="•"/>
            </a:pPr>
            <a:r>
              <a:rPr lang="en-US">
                <a:solidFill>
                  <a:srgbClr val="444444"/>
                </a:solidFill>
                <a:latin typeface="Ubuntu"/>
              </a:rPr>
              <a:t>Third, via lazy init:</a:t>
            </a:r>
          </a:p>
          <a:p>
            <a:r>
              <a:rPr lang="en-US" b="1">
                <a:solidFill>
                  <a:srgbClr val="444444"/>
                </a:solidFill>
                <a:latin typeface="Ubuntu"/>
              </a:rPr>
              <a:t>public</a:t>
            </a:r>
            <a:r>
              <a:rPr lang="en-US">
                <a:solidFill>
                  <a:srgbClr val="444444"/>
                </a:solidFill>
                <a:latin typeface="Ubuntu"/>
              </a:rPr>
              <a:t> </a:t>
            </a:r>
            <a:r>
              <a:rPr lang="en-US" b="1">
                <a:solidFill>
                  <a:srgbClr val="444444"/>
                </a:solidFill>
                <a:latin typeface="Ubuntu"/>
              </a:rPr>
              <a:t>class A {</a:t>
            </a:r>
            <a:endParaRPr lang="en-US">
              <a:solidFill>
                <a:srgbClr val="444444"/>
              </a:solidFill>
              <a:latin typeface="Ubuntu"/>
            </a:endParaRPr>
          </a:p>
          <a:p>
            <a:r>
              <a:rPr lang="en-US" b="1">
                <a:solidFill>
                  <a:srgbClr val="444444"/>
                </a:solidFill>
                <a:latin typeface="Ubuntu"/>
              </a:rPr>
              <a:t>    private B _b;</a:t>
            </a:r>
            <a:endParaRPr lang="en-US">
              <a:solidFill>
                <a:srgbClr val="444444"/>
              </a:solidFill>
              <a:latin typeface="Ubuntu"/>
            </a:endParaRPr>
          </a:p>
          <a:p>
            <a:r>
              <a:rPr lang="en-US" b="1">
                <a:solidFill>
                  <a:srgbClr val="444444"/>
                </a:solidFill>
                <a:latin typeface="Ubuntu"/>
              </a:rPr>
              <a:t>    public B getB() {</a:t>
            </a:r>
            <a:endParaRPr lang="en-US">
              <a:solidFill>
                <a:srgbClr val="444444"/>
              </a:solidFill>
              <a:latin typeface="Ubuntu"/>
            </a:endParaRPr>
          </a:p>
          <a:p>
            <a:r>
              <a:rPr lang="en-US" b="1">
                <a:solidFill>
                  <a:srgbClr val="444444"/>
                </a:solidFill>
                <a:latin typeface="Ubuntu"/>
              </a:rPr>
              <a:t>        if (null == _b) {</a:t>
            </a:r>
            <a:endParaRPr lang="en-US">
              <a:solidFill>
                <a:srgbClr val="444444"/>
              </a:solidFill>
              <a:latin typeface="Ubuntu"/>
            </a:endParaRPr>
          </a:p>
          <a:p>
            <a:r>
              <a:rPr lang="en-US" b="1">
                <a:solidFill>
                  <a:srgbClr val="444444"/>
                </a:solidFill>
                <a:latin typeface="Ubuntu"/>
              </a:rPr>
              <a:t>            _b = new B();</a:t>
            </a:r>
            <a:endParaRPr lang="en-US">
              <a:solidFill>
                <a:srgbClr val="444444"/>
              </a:solidFill>
              <a:latin typeface="Ubuntu"/>
            </a:endParaRPr>
          </a:p>
          <a:p>
            <a:r>
              <a:rPr lang="en-US" b="1">
                <a:solidFill>
                  <a:srgbClr val="444444"/>
                </a:solidFill>
                <a:latin typeface="Ubuntu"/>
              </a:rPr>
              <a:t>        }</a:t>
            </a:r>
            <a:endParaRPr lang="en-US">
              <a:solidFill>
                <a:srgbClr val="444444"/>
              </a:solidFill>
              <a:latin typeface="Ubuntu"/>
            </a:endParaRPr>
          </a:p>
          <a:p>
            <a:r>
              <a:rPr lang="en-US" b="1">
                <a:solidFill>
                  <a:srgbClr val="444444"/>
                </a:solidFill>
                <a:latin typeface="Ubuntu"/>
              </a:rPr>
              <a:t>        return _b;</a:t>
            </a:r>
            <a:endParaRPr lang="en-US">
              <a:solidFill>
                <a:srgbClr val="444444"/>
              </a:solidFill>
              <a:latin typeface="Ubuntu"/>
            </a:endParaRPr>
          </a:p>
          <a:p>
            <a:r>
              <a:rPr lang="en-US" b="1">
                <a:solidFill>
                  <a:srgbClr val="444444"/>
                </a:solidFill>
                <a:latin typeface="Ubuntu"/>
              </a:rPr>
              <a:t>    } // getB()</a:t>
            </a:r>
            <a:endParaRPr lang="en-US" b="0" i="0">
              <a:solidFill>
                <a:srgbClr val="444444"/>
              </a:solidFill>
              <a:effectLst/>
              <a:latin typeface="Ubuntu"/>
            </a:endParaRPr>
          </a:p>
          <a:p>
            <a:endParaRPr lang="en-US"/>
          </a:p>
        </p:txBody>
      </p:sp>
    </p:spTree>
    <p:extLst>
      <p:ext uri="{BB962C8B-B14F-4D97-AF65-F5344CB8AC3E}">
        <p14:creationId xmlns:p14="http://schemas.microsoft.com/office/powerpoint/2010/main" val="35866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UML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ngôn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ngữ</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có</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cú</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pháp</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riêng</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của</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nó</a:t>
            </a:r>
            <a:r>
              <a:rPr lang="en-US" sz="1200" b="0" i="0" kern="1200" dirty="0">
                <a:solidFill>
                  <a:schemeClr val="tx1"/>
                </a:solidFill>
                <a:effectLst/>
                <a:latin typeface="+mn-lt"/>
                <a:ea typeface="+mn-ea"/>
                <a:cs typeface="+mn-cs"/>
                <a:sym typeface="Wingdings" panose="05000000000000000000" pitchFamily="2" charset="2"/>
              </a:rPr>
              <a:t>.</a:t>
            </a:r>
          </a:p>
          <a:p>
            <a:r>
              <a:rPr lang="en-US" sz="1200" b="0" i="0" kern="1200" dirty="0" err="1">
                <a:solidFill>
                  <a:schemeClr val="tx1"/>
                </a:solidFill>
                <a:effectLst/>
                <a:latin typeface="+mn-lt"/>
                <a:ea typeface="+mn-ea"/>
                <a:cs typeface="+mn-cs"/>
                <a:sym typeface="Wingdings" panose="05000000000000000000" pitchFamily="2" charset="2"/>
              </a:rPr>
              <a:t>Mô</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hình</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hoá</a:t>
            </a:r>
            <a:r>
              <a:rPr lang="en-US" sz="1200" b="0" i="0" kern="1200" dirty="0">
                <a:solidFill>
                  <a:schemeClr val="tx1"/>
                </a:solidFill>
                <a:effectLst/>
                <a:latin typeface="+mn-lt"/>
                <a:ea typeface="+mn-ea"/>
                <a:cs typeface="+mn-cs"/>
                <a:sym typeface="Wingdings" panose="05000000000000000000" pitchFamily="2" charset="2"/>
              </a:rPr>
              <a:t>  </a:t>
            </a:r>
            <a:r>
              <a:rPr lang="en-US" sz="1200" b="0" i="0" kern="1200" dirty="0" err="1">
                <a:solidFill>
                  <a:schemeClr val="tx1"/>
                </a:solidFill>
                <a:effectLst/>
                <a:latin typeface="+mn-lt"/>
                <a:ea typeface="+mn-ea"/>
                <a:cs typeface="+mn-cs"/>
                <a:sym typeface="Wingdings" panose="05000000000000000000" pitchFamily="2" charset="2"/>
              </a:rPr>
              <a:t>vẽ</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các</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mô</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hình</a:t>
            </a:r>
            <a:r>
              <a:rPr lang="en-US" sz="1200" b="0" i="0" kern="1200" dirty="0">
                <a:solidFill>
                  <a:schemeClr val="tx1"/>
                </a:solidFill>
                <a:effectLst/>
                <a:latin typeface="+mn-lt"/>
                <a:ea typeface="+mn-ea"/>
                <a:cs typeface="+mn-cs"/>
                <a:sym typeface="Wingdings" panose="05000000000000000000" pitchFamily="2" charset="2"/>
              </a:rPr>
              <a:t>.</a:t>
            </a:r>
          </a:p>
          <a:p>
            <a:r>
              <a:rPr lang="en-US" sz="1200" b="0" i="0" kern="1200" dirty="0">
                <a:solidFill>
                  <a:schemeClr val="tx1"/>
                </a:solidFill>
                <a:effectLst/>
                <a:latin typeface="+mn-lt"/>
                <a:ea typeface="+mn-ea"/>
                <a:cs typeface="+mn-cs"/>
                <a:sym typeface="Wingdings" panose="05000000000000000000" pitchFamily="2" charset="2"/>
              </a:rPr>
              <a:t>UML </a:t>
            </a:r>
            <a:r>
              <a:rPr lang="en-US" sz="1200" b="0" i="0" kern="1200" dirty="0" err="1">
                <a:solidFill>
                  <a:schemeClr val="tx1"/>
                </a:solidFill>
                <a:effectLst/>
                <a:latin typeface="+mn-lt"/>
                <a:ea typeface="+mn-ea"/>
                <a:cs typeface="+mn-cs"/>
                <a:sym typeface="Wingdings" panose="05000000000000000000" pitchFamily="2" charset="2"/>
              </a:rPr>
              <a:t>đc</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sd</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trong</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giai</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đoạn</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pt-tk</a:t>
            </a:r>
            <a:r>
              <a:rPr lang="en-US" sz="1200" b="0" i="0" kern="1200" dirty="0">
                <a:solidFill>
                  <a:schemeClr val="tx1"/>
                </a:solidFill>
                <a:effectLst/>
                <a:latin typeface="+mn-lt"/>
                <a:ea typeface="+mn-ea"/>
                <a:cs typeface="+mn-cs"/>
                <a:sym typeface="Wingdings" panose="05000000000000000000" pitchFamily="2" charset="2"/>
              </a:rPr>
              <a:t> HTTT. </a:t>
            </a:r>
            <a:r>
              <a:rPr lang="en-US" sz="1200" b="0" i="0" kern="1200" dirty="0" err="1">
                <a:solidFill>
                  <a:schemeClr val="tx1"/>
                </a:solidFill>
                <a:effectLst/>
                <a:latin typeface="+mn-lt"/>
                <a:ea typeface="+mn-ea"/>
                <a:cs typeface="+mn-cs"/>
                <a:sym typeface="Wingdings" panose="05000000000000000000" pitchFamily="2" charset="2"/>
              </a:rPr>
              <a:t>Lý</a:t>
            </a:r>
            <a:r>
              <a:rPr lang="en-US" sz="1200" b="0" i="0" kern="1200" dirty="0">
                <a:solidFill>
                  <a:schemeClr val="tx1"/>
                </a:solidFill>
                <a:effectLst/>
                <a:latin typeface="+mn-lt"/>
                <a:ea typeface="+mn-ea"/>
                <a:cs typeface="+mn-cs"/>
                <a:sym typeface="Wingdings" panose="05000000000000000000" pitchFamily="2" charset="2"/>
              </a:rPr>
              <a:t> do: </a:t>
            </a:r>
            <a:r>
              <a:rPr lang="en-US" sz="1200" b="0" i="0" kern="120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bài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toán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theo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hướng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tượng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lớp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lớp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nhau</a:t>
            </a:r>
            <a:r>
              <a:rPr lang="en-US"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Diễn</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tả</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bằng</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lời</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thì</a:t>
            </a:r>
            <a:r>
              <a:rPr lang="en-US" sz="1200" b="0" i="0" kern="1200" baseline="0" dirty="0">
                <a:solidFill>
                  <a:schemeClr val="tx1"/>
                </a:solidFill>
                <a:effectLst/>
                <a:latin typeface="+mn-lt"/>
                <a:ea typeface="+mn-ea"/>
                <a:cs typeface="+mn-cs"/>
                <a:sym typeface="Wingdings" pitchFamily="2" charset="2"/>
              </a:rPr>
              <a:t> ko </a:t>
            </a:r>
            <a:r>
              <a:rPr lang="en-US" sz="1200" b="0" i="0" kern="1200" baseline="0" dirty="0" err="1">
                <a:solidFill>
                  <a:schemeClr val="tx1"/>
                </a:solidFill>
                <a:effectLst/>
                <a:latin typeface="+mn-lt"/>
                <a:ea typeface="+mn-ea"/>
                <a:cs typeface="+mn-cs"/>
                <a:sym typeface="Wingdings" pitchFamily="2" charset="2"/>
              </a:rPr>
              <a:t>hiệu</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quả</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dài</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dòng</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dễ</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hiểu</a:t>
            </a:r>
            <a:r>
              <a:rPr lang="en-US" sz="1200" b="0" i="0" kern="1200" baseline="0" dirty="0">
                <a:solidFill>
                  <a:schemeClr val="tx1"/>
                </a:solidFill>
                <a:effectLst/>
                <a:latin typeface="+mn-lt"/>
                <a:ea typeface="+mn-ea"/>
                <a:cs typeface="+mn-cs"/>
                <a:sym typeface="Wingdings" pitchFamily="2" charset="2"/>
              </a:rPr>
              <a:t> </a:t>
            </a:r>
            <a:r>
              <a:rPr lang="en-US" sz="1200" b="0" i="0" kern="1200" baseline="0" dirty="0" err="1">
                <a:solidFill>
                  <a:schemeClr val="tx1"/>
                </a:solidFill>
                <a:effectLst/>
                <a:latin typeface="+mn-lt"/>
                <a:ea typeface="+mn-ea"/>
                <a:cs typeface="+mn-cs"/>
                <a:sym typeface="Wingdings" pitchFamily="2" charset="2"/>
              </a:rPr>
              <a:t>lầm</a:t>
            </a:r>
            <a:r>
              <a:rPr lang="en-US" sz="1200" b="0" i="0" kern="1200" baseline="0" dirty="0">
                <a:solidFill>
                  <a:schemeClr val="tx1"/>
                </a:solidFill>
                <a:effectLst/>
                <a:latin typeface="+mn-lt"/>
                <a:ea typeface="+mn-ea"/>
                <a:cs typeface="+mn-cs"/>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Ví dụ như khi xây một NHÀ KHO</a:t>
            </a:r>
            <a:r>
              <a:rPr lang="en-US" sz="1200" b="0" i="0" kern="1200" dirty="0">
                <a:solidFill>
                  <a:schemeClr val="tx1"/>
                </a:solidFill>
                <a:effectLst/>
                <a:latin typeface="+mn-lt"/>
                <a:ea typeface="+mn-ea"/>
                <a:cs typeface="+mn-cs"/>
              </a:rPr>
              <a:t>, NHÀ</a:t>
            </a:r>
            <a:r>
              <a:rPr lang="en-US" sz="1200" b="0" i="0" kern="1200" baseline="0" dirty="0">
                <a:solidFill>
                  <a:schemeClr val="tx1"/>
                </a:solidFill>
                <a:effectLst/>
                <a:latin typeface="+mn-lt"/>
                <a:ea typeface="+mn-ea"/>
                <a:cs typeface="+mn-cs"/>
              </a:rPr>
              <a:t> CẤP 4</a:t>
            </a:r>
            <a:r>
              <a:rPr lang="vi-VN" sz="1200" b="0" i="0" kern="1200" dirty="0">
                <a:solidFill>
                  <a:schemeClr val="tx1"/>
                </a:solidFill>
                <a:effectLst/>
                <a:latin typeface="+mn-lt"/>
                <a:ea typeface="+mn-ea"/>
                <a:cs typeface="+mn-cs"/>
              </a:rPr>
              <a:t> chúng ta có thể bắt tay vào xây ngay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cần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bản thiết kế của ngôi nhà đó.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Khi cần xây m</a:t>
            </a:r>
            <a:r>
              <a:rPr lang="en-US" sz="1200" b="0" i="0" kern="1200" dirty="0">
                <a:solidFill>
                  <a:schemeClr val="tx1"/>
                </a:solidFill>
                <a:effectLst/>
                <a:latin typeface="+mn-lt"/>
                <a:ea typeface="+mn-ea"/>
                <a:cs typeface="+mn-cs"/>
              </a:rPr>
              <a:t>ộ</a:t>
            </a:r>
            <a:r>
              <a:rPr lang="vi-VN" sz="1200" b="0" i="0" kern="1200" dirty="0">
                <a:solidFill>
                  <a:schemeClr val="tx1"/>
                </a:solidFill>
                <a:effectLst/>
                <a:latin typeface="+mn-lt"/>
                <a:ea typeface="+mn-ea"/>
                <a:cs typeface="+mn-cs"/>
              </a:rPr>
              <a:t>t </a:t>
            </a:r>
            <a:r>
              <a:rPr lang="en-US" sz="1200" b="0" i="0" kern="1200" dirty="0" err="1">
                <a:solidFill>
                  <a:schemeClr val="tx1"/>
                </a:solidFill>
                <a:effectLst/>
                <a:latin typeface="+mn-lt"/>
                <a:ea typeface="+mn-ea"/>
                <a:cs typeface="+mn-cs"/>
              </a:rPr>
              <a:t>biệt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thự</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nhà cao tầng, chắc chắn cần bản thiết kế của toà nhà đó</a:t>
            </a:r>
            <a:r>
              <a:rPr lang="en-US" sz="1200" b="0" i="0" kern="1200" baseline="0" dirty="0">
                <a:solidFill>
                  <a:schemeClr val="tx1"/>
                </a:solidFill>
                <a:effectLst/>
                <a:latin typeface="+mn-lt"/>
                <a:ea typeface="+mn-ea"/>
                <a:cs typeface="+mn-cs"/>
              </a:rPr>
              <a:t> --? ĐỂ LÀM GÌ? – VÌ CÓ VÔ SỐ CÔNG VIỆC PHẢI LÀM, NHÌU NHÓM NGƯỜI CÙNG LÀM, NẾU KO CÓ BẢN VẼ THÌ KO BIẾT LÀM NHƯ THẾ NÀO, VÀ BẤT KỲ MỘT KỸ SƯ XÂY DỰNG NÀO ĐỌC CŨNG CÓ THỂ HIỂU VÀ LÀM THEO ĐƯỢC BẢN VẼ ĐÓ.</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Điều này cũng đúng trong lĩnh vực phần mềm. </a:t>
            </a:r>
            <a:r>
              <a:rPr lang="en-US" sz="1200" b="0" i="0" kern="1200" dirty="0">
                <a:solidFill>
                  <a:schemeClr val="tx1"/>
                </a:solidFill>
                <a:effectLst/>
                <a:latin typeface="+mn-lt"/>
                <a:ea typeface="+mn-ea"/>
                <a:cs typeface="+mn-cs"/>
              </a:rPr>
              <a:t>BẢN</a:t>
            </a:r>
            <a:r>
              <a:rPr lang="en-US" sz="1200" b="0" i="0" kern="1200" baseline="0" dirty="0">
                <a:solidFill>
                  <a:schemeClr val="tx1"/>
                </a:solidFill>
                <a:effectLst/>
                <a:latin typeface="+mn-lt"/>
                <a:ea typeface="+mn-ea"/>
                <a:cs typeface="+mn-cs"/>
              </a:rPr>
              <a:t> THIẾT KẾ CHO PHẦN MỀM CÓ THỂ DÙNG NGÔN NGỮ UML.</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sym typeface="Wingdings" panose="05000000000000000000" pitchFamily="2" charset="2"/>
              </a:rPr>
              <a:t> </a:t>
            </a:r>
            <a:r>
              <a:rPr lang="en-US" b="1" dirty="0"/>
              <a:t>UML LÀ</a:t>
            </a:r>
            <a:r>
              <a:rPr lang="en-US" b="1" baseline="0" dirty="0"/>
              <a:t> MỘT CÁCH DIỄN ĐẠT CÁC YÊU CẦU BÀI TOÁN THÔNG QUA CÁC </a:t>
            </a:r>
            <a:r>
              <a:rPr lang="en-US" b="1" u="sng" baseline="0" dirty="0"/>
              <a:t>KÝ HIỆU, MÔ HÌNH</a:t>
            </a:r>
            <a:r>
              <a:rPr lang="en-US" b="1" baseline="0" dirty="0"/>
              <a:t> THAY VÌ PHẢI DIỄN TẢ BẰNG LỜI.</a:t>
            </a:r>
          </a:p>
          <a:p>
            <a:r>
              <a:rPr lang="en-US" dirty="0" err="1"/>
              <a:t>Lớp</a:t>
            </a:r>
            <a:r>
              <a:rPr lang="en-US" baseline="0" dirty="0"/>
              <a:t> </a:t>
            </a:r>
            <a:r>
              <a:rPr lang="en-US" baseline="0" dirty="0" err="1"/>
              <a:t>là</a:t>
            </a:r>
            <a:r>
              <a:rPr lang="en-US" baseline="0" dirty="0"/>
              <a:t> </a:t>
            </a:r>
            <a:r>
              <a:rPr lang="en-US" baseline="0" dirty="0" err="1"/>
              <a:t>tp</a:t>
            </a:r>
            <a:r>
              <a:rPr lang="en-US" baseline="0" dirty="0"/>
              <a:t> </a:t>
            </a:r>
            <a:r>
              <a:rPr lang="en-US" baseline="0" dirty="0" err="1"/>
              <a:t>cơ</a:t>
            </a:r>
            <a:r>
              <a:rPr lang="en-US" baseline="0" dirty="0"/>
              <a:t> </a:t>
            </a:r>
            <a:r>
              <a:rPr lang="en-US" baseline="0" dirty="0" err="1"/>
              <a:t>bản</a:t>
            </a:r>
            <a:r>
              <a:rPr lang="en-US" baseline="0" dirty="0"/>
              <a:t> </a:t>
            </a:r>
            <a:r>
              <a:rPr lang="en-US" baseline="0" dirty="0" err="1"/>
              <a:t>nhất</a:t>
            </a:r>
            <a:r>
              <a:rPr lang="en-US" baseline="0" dirty="0"/>
              <a:t> </a:t>
            </a:r>
            <a:r>
              <a:rPr lang="en-US" baseline="0" dirty="0" err="1"/>
              <a:t>trong</a:t>
            </a:r>
            <a:r>
              <a:rPr lang="en-US" baseline="0" dirty="0"/>
              <a:t> OOP. </a:t>
            </a:r>
            <a:r>
              <a:rPr lang="en-US" baseline="0" dirty="0" err="1"/>
              <a:t>Ngoài</a:t>
            </a:r>
            <a:r>
              <a:rPr lang="en-US" baseline="0" dirty="0"/>
              <a:t> </a:t>
            </a:r>
            <a:r>
              <a:rPr lang="en-US" baseline="0" dirty="0" err="1"/>
              <a:t>ra</a:t>
            </a:r>
            <a:r>
              <a:rPr lang="en-US" baseline="0" dirty="0"/>
              <a:t> </a:t>
            </a:r>
            <a:r>
              <a:rPr lang="en-US" baseline="0" dirty="0" err="1"/>
              <a:t>còn</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mô</a:t>
            </a:r>
            <a:r>
              <a:rPr lang="en-US" baseline="0" dirty="0"/>
              <a:t> </a:t>
            </a:r>
            <a:r>
              <a:rPr lang="en-US" baseline="0" dirty="0" err="1"/>
              <a:t>hình</a:t>
            </a:r>
            <a:r>
              <a:rPr lang="en-US" baseline="0" dirty="0"/>
              <a:t> </a:t>
            </a:r>
            <a:r>
              <a:rPr lang="en-US" baseline="0" dirty="0" err="1"/>
              <a:t>khác</a:t>
            </a:r>
            <a:r>
              <a:rPr lang="en-US" baseline="0" dirty="0"/>
              <a:t>: </a:t>
            </a:r>
          </a:p>
          <a:p>
            <a:r>
              <a:rPr lang="vi-VN" sz="1200" b="0" i="0" kern="1200" dirty="0">
                <a:solidFill>
                  <a:schemeClr val="tx1"/>
                </a:solidFill>
                <a:effectLst/>
                <a:latin typeface="+mn-lt"/>
                <a:ea typeface="+mn-ea"/>
                <a:cs typeface="+mn-cs"/>
              </a:rPr>
              <a:t>Sơ đồ tình huống sử dụng (</a:t>
            </a:r>
            <a:r>
              <a:rPr lang="vi-VN" sz="1200" b="0" i="1" kern="1200" dirty="0">
                <a:solidFill>
                  <a:schemeClr val="tx1"/>
                </a:solidFill>
                <a:effectLst/>
                <a:latin typeface="+mn-lt"/>
                <a:ea typeface="+mn-ea"/>
                <a:cs typeface="+mn-cs"/>
              </a:rPr>
              <a:t>Use Cases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trình tự (</a:t>
            </a:r>
            <a:r>
              <a:rPr lang="vi-VN" sz="1200" b="0" i="1" kern="1200" dirty="0">
                <a:solidFill>
                  <a:schemeClr val="tx1"/>
                </a:solidFill>
                <a:effectLst/>
                <a:latin typeface="+mn-lt"/>
                <a:ea typeface="+mn-ea"/>
                <a:cs typeface="+mn-cs"/>
              </a:rPr>
              <a:t>Sequence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cộng tác (</a:t>
            </a:r>
            <a:r>
              <a:rPr lang="vi-VN" sz="1200" b="0" i="1" kern="1200" dirty="0">
                <a:solidFill>
                  <a:schemeClr val="tx1"/>
                </a:solidFill>
                <a:effectLst/>
                <a:latin typeface="+mn-lt"/>
                <a:ea typeface="+mn-ea"/>
                <a:cs typeface="+mn-cs"/>
              </a:rPr>
              <a:t>Collaboration Diagram</a:t>
            </a:r>
            <a:r>
              <a:rPr lang="vi-VN" sz="1200" b="0" i="0" kern="1200" dirty="0">
                <a:solidFill>
                  <a:schemeClr val="tx1"/>
                </a:solidFill>
                <a:effectLst/>
                <a:latin typeface="+mn-lt"/>
                <a:ea typeface="+mn-ea"/>
                <a:cs typeface="+mn-cs"/>
              </a:rPr>
              <a:t> hay là </a:t>
            </a:r>
            <a:r>
              <a:rPr lang="vi-VN" sz="1200" b="0" i="1" kern="1200" dirty="0">
                <a:solidFill>
                  <a:schemeClr val="tx1"/>
                </a:solidFill>
                <a:effectLst/>
                <a:latin typeface="+mn-lt"/>
                <a:ea typeface="+mn-ea"/>
                <a:cs typeface="+mn-cs"/>
              </a:rPr>
              <a:t>Composite Structure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trạng thái (</a:t>
            </a:r>
            <a:r>
              <a:rPr lang="vi-VN" sz="1200" b="0" i="1" kern="1200" dirty="0">
                <a:solidFill>
                  <a:schemeClr val="tx1"/>
                </a:solidFill>
                <a:effectLst/>
                <a:latin typeface="+mn-lt"/>
                <a:ea typeface="+mn-ea"/>
                <a:cs typeface="+mn-cs"/>
              </a:rPr>
              <a:t>State Machine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thành phần (</a:t>
            </a:r>
            <a:r>
              <a:rPr lang="vi-VN" sz="1200" b="0" i="1" kern="1200" dirty="0">
                <a:solidFill>
                  <a:schemeClr val="tx1"/>
                </a:solidFill>
                <a:effectLst/>
                <a:latin typeface="+mn-lt"/>
                <a:ea typeface="+mn-ea"/>
                <a:cs typeface="+mn-cs"/>
              </a:rPr>
              <a:t>Component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hoạt động (</a:t>
            </a:r>
            <a:r>
              <a:rPr lang="vi-VN" sz="1200" b="0" i="1" kern="1200" dirty="0">
                <a:solidFill>
                  <a:schemeClr val="tx1"/>
                </a:solidFill>
                <a:effectLst/>
                <a:latin typeface="+mn-lt"/>
                <a:ea typeface="+mn-ea"/>
                <a:cs typeface="+mn-cs"/>
              </a:rPr>
              <a:t>Activity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triển khai (</a:t>
            </a:r>
            <a:r>
              <a:rPr lang="vi-VN" sz="1200" b="0" i="1" kern="1200" dirty="0">
                <a:solidFill>
                  <a:schemeClr val="tx1"/>
                </a:solidFill>
                <a:effectLst/>
                <a:latin typeface="+mn-lt"/>
                <a:ea typeface="+mn-ea"/>
                <a:cs typeface="+mn-cs"/>
              </a:rPr>
              <a:t>Deployment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gói (</a:t>
            </a:r>
            <a:r>
              <a:rPr lang="vi-VN" sz="1200" b="0" i="1" kern="1200" dirty="0">
                <a:solidFill>
                  <a:schemeClr val="tx1"/>
                </a:solidFill>
                <a:effectLst/>
                <a:latin typeface="+mn-lt"/>
                <a:ea typeface="+mn-ea"/>
                <a:cs typeface="+mn-cs"/>
              </a:rPr>
              <a:t>Package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liên lạc (</a:t>
            </a:r>
            <a:r>
              <a:rPr lang="vi-VN" sz="1200" b="0" i="1" kern="1200" dirty="0">
                <a:solidFill>
                  <a:schemeClr val="tx1"/>
                </a:solidFill>
                <a:effectLst/>
                <a:latin typeface="+mn-lt"/>
                <a:ea typeface="+mn-ea"/>
                <a:cs typeface="+mn-cs"/>
              </a:rPr>
              <a:t>Communication Diagram</a:t>
            </a:r>
            <a:r>
              <a:rPr lang="vi-VN" sz="1200" b="0" i="0" kern="1200" dirty="0">
                <a:solidFill>
                  <a:schemeClr val="tx1"/>
                </a:solidFill>
                <a:effectLst/>
                <a:latin typeface="+mn-lt"/>
                <a:ea typeface="+mn-ea"/>
                <a:cs typeface="+mn-cs"/>
              </a:rPr>
              <a:t>)</a:t>
            </a:r>
          </a:p>
          <a:p>
            <a:r>
              <a:rPr lang="vi-VN" sz="1200" b="0" i="0" kern="1200" dirty="0">
                <a:solidFill>
                  <a:schemeClr val="tx1"/>
                </a:solidFill>
                <a:effectLst/>
                <a:latin typeface="+mn-lt"/>
                <a:ea typeface="+mn-ea"/>
                <a:cs typeface="+mn-cs"/>
              </a:rPr>
              <a:t>Sơ đồ tương tác (</a:t>
            </a:r>
            <a:r>
              <a:rPr lang="vi-VN" sz="1200" b="0" i="1" kern="1200" dirty="0">
                <a:solidFill>
                  <a:schemeClr val="tx1"/>
                </a:solidFill>
                <a:effectLst/>
                <a:latin typeface="+mn-lt"/>
                <a:ea typeface="+mn-ea"/>
                <a:cs typeface="+mn-cs"/>
              </a:rPr>
              <a:t>Interaction Overview Diagram</a:t>
            </a:r>
            <a:r>
              <a:rPr lang="vi-VN" sz="1200" b="0" i="0" kern="1200" dirty="0">
                <a:solidFill>
                  <a:schemeClr val="tx1"/>
                </a:solidFill>
                <a:effectLst/>
                <a:latin typeface="+mn-lt"/>
                <a:ea typeface="+mn-ea"/>
                <a:cs typeface="+mn-cs"/>
              </a:rPr>
              <a:t> - UML 2.0)</a:t>
            </a:r>
          </a:p>
          <a:p>
            <a:r>
              <a:rPr lang="vi-VN" sz="1200" b="0" i="0" kern="1200" dirty="0">
                <a:solidFill>
                  <a:schemeClr val="tx1"/>
                </a:solidFill>
                <a:effectLst/>
                <a:latin typeface="+mn-lt"/>
                <a:ea typeface="+mn-ea"/>
                <a:cs typeface="+mn-cs"/>
              </a:rPr>
              <a:t>Sơ đồ phối hợp thời gian (</a:t>
            </a:r>
            <a:r>
              <a:rPr lang="vi-VN" sz="1200" b="0" i="1" kern="1200" dirty="0">
                <a:solidFill>
                  <a:schemeClr val="tx1"/>
                </a:solidFill>
                <a:effectLst/>
                <a:latin typeface="+mn-lt"/>
                <a:ea typeface="+mn-ea"/>
                <a:cs typeface="+mn-cs"/>
              </a:rPr>
              <a:t>Timing Diagram</a:t>
            </a:r>
            <a:r>
              <a:rPr lang="vi-VN" sz="1200" b="0" i="0" kern="1200" dirty="0">
                <a:solidFill>
                  <a:schemeClr val="tx1"/>
                </a:solidFill>
                <a:effectLst/>
                <a:latin typeface="+mn-lt"/>
                <a:ea typeface="+mn-ea"/>
                <a:cs typeface="+mn-cs"/>
              </a:rPr>
              <a:t> - UML 2.0)</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Hệ thống càng phức tạp thì việc xây dựng mô hình càng quan trọng.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Xây dựng mô hình cho phép người thiết kế thấy được BỨC TRANH TỔNG QUAN của hệ thống, thấy được CÁC THÀNH PHẦN CỦA HỆ THỐNG TƯƠNG TÁC VỚI NHAU NHƯ THẾ NÀO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sa lầy vào chi tiết bên trong của các thành phần đó.</a:t>
            </a:r>
            <a:endParaRPr lang="en-US" dirty="0"/>
          </a:p>
          <a:p>
            <a:r>
              <a:rPr lang="en-US" b="1" dirty="0" err="1"/>
              <a:t>Lợ</a:t>
            </a:r>
            <a:r>
              <a:rPr lang="en-US" b="1" baseline="0" dirty="0" err="1"/>
              <a:t>i</a:t>
            </a:r>
            <a:r>
              <a:rPr lang="en-US" b="1" baseline="0" dirty="0"/>
              <a:t> </a:t>
            </a:r>
            <a:r>
              <a:rPr lang="en-US" b="1" baseline="0" dirty="0" err="1"/>
              <a:t>ích</a:t>
            </a:r>
            <a:r>
              <a:rPr lang="en-US" b="1" baseline="0" dirty="0"/>
              <a:t>:</a:t>
            </a:r>
            <a:endParaRPr lang="en-US" b="1" dirty="0"/>
          </a:p>
          <a:p>
            <a:r>
              <a:rPr lang="en-US" dirty="0"/>
              <a:t>- </a:t>
            </a:r>
            <a:r>
              <a:rPr lang="vi-VN" dirty="0"/>
              <a:t>Giúp cho việc suy nghĩ về cài đặt và cài đặt thực tế được NHẤT QUÁN</a:t>
            </a:r>
            <a:endParaRPr lang="en-US" dirty="0"/>
          </a:p>
          <a:p>
            <a:r>
              <a:rPr lang="en-US" dirty="0"/>
              <a:t>- </a:t>
            </a:r>
            <a:r>
              <a:rPr lang="vi-VN" dirty="0"/>
              <a:t>Giúp lập trình viên, phân tích viên</a:t>
            </a:r>
            <a:r>
              <a:rPr lang="en-US" dirty="0"/>
              <a:t> D</a:t>
            </a:r>
            <a:r>
              <a:rPr lang="vi-VN" dirty="0"/>
              <a:t>Ễ DÀNG TRAO ĐỔI những mô hình trong phần mềm với nhau</a:t>
            </a:r>
            <a:endParaRPr lang="en-US" dirty="0"/>
          </a:p>
          <a:p>
            <a:r>
              <a:rPr lang="en-US" dirty="0"/>
              <a:t>- </a:t>
            </a:r>
            <a:r>
              <a:rPr lang="vi-VN" dirty="0"/>
              <a:t>Thông tin được LƯU TRỮ RÕ RÀNG, DỄ TRA CỨU quản lý</a:t>
            </a:r>
            <a:endParaRPr lang="en-US" dirty="0"/>
          </a:p>
          <a:p>
            <a:r>
              <a:rPr lang="vi-VN" dirty="0"/>
              <a:t>Các mô hình UML có thể ánh xạ sang ngôn ngữ lập trình </a:t>
            </a:r>
            <a:r>
              <a:rPr lang="en-US" dirty="0" err="1"/>
              <a:t>như</a:t>
            </a:r>
            <a:r>
              <a:rPr lang="vi-VN" dirty="0"/>
              <a:t> Java  C++/C#  Visual Basic/ .NET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https://mobilesprogramming.wordpress.com/2010/01/27/uml-bai-1-gi%E1%BB%9Bi-thi%E1%BB%87u-t%E1%BB%95ng-quan-v%E1%BB%81-ngon-ng%E1%BB%AF-uml/</a:t>
            </a:r>
          </a:p>
          <a:p>
            <a:endParaRPr lang="en-US" baseline="0" dirty="0"/>
          </a:p>
        </p:txBody>
      </p:sp>
    </p:spTree>
    <p:extLst>
      <p:ext uri="{BB962C8B-B14F-4D97-AF65-F5344CB8AC3E}">
        <p14:creationId xmlns:p14="http://schemas.microsoft.com/office/powerpoint/2010/main" val="12402630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HƯỚNG</a:t>
            </a:r>
            <a:r>
              <a:rPr lang="en-US" b="1" baseline="0"/>
              <a:t> DẪN SV CÁCH CÀI ĐẶT LỚP NÀO TRƯỚC.</a:t>
            </a:r>
            <a:endParaRPr lang="en-US" b="1"/>
          </a:p>
        </p:txBody>
      </p:sp>
    </p:spTree>
    <p:extLst>
      <p:ext uri="{BB962C8B-B14F-4D97-AF65-F5344CB8AC3E}">
        <p14:creationId xmlns:p14="http://schemas.microsoft.com/office/powerpoint/2010/main" val="2130410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err="1">
                <a:solidFill>
                  <a:schemeClr val="tx1"/>
                </a:solidFill>
                <a:effectLst/>
                <a:latin typeface="+mn-lt"/>
                <a:ea typeface="+mn-ea"/>
                <a:cs typeface="+mn-cs"/>
              </a:rPr>
              <a:t>Chú</a:t>
            </a:r>
            <a:r>
              <a:rPr lang="en-US" sz="1200" b="1" kern="1200" baseline="0" dirty="0">
                <a:solidFill>
                  <a:schemeClr val="tx1"/>
                </a:solidFill>
                <a:effectLst/>
                <a:latin typeface="+mn-lt"/>
                <a:ea typeface="+mn-ea"/>
                <a:cs typeface="+mn-cs"/>
              </a:rPr>
              <a:t> ý </a:t>
            </a:r>
            <a:r>
              <a:rPr lang="en-US" sz="1200" b="1" kern="1200" baseline="0" dirty="0" err="1">
                <a:solidFill>
                  <a:schemeClr val="tx1"/>
                </a:solidFill>
                <a:effectLst/>
                <a:latin typeface="+mn-lt"/>
                <a:ea typeface="+mn-ea"/>
                <a:cs typeface="+mn-cs"/>
              </a:rPr>
              <a:t>cách</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viết</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hàm</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toString</a:t>
            </a:r>
            <a:r>
              <a:rPr lang="en-US" sz="1200" b="1" kern="1200" baseline="0" dirty="0">
                <a:solidFill>
                  <a:schemeClr val="tx1"/>
                </a:solidFill>
                <a:effectLst/>
                <a:latin typeface="+mn-lt"/>
                <a:ea typeface="+mn-ea"/>
                <a:cs typeface="+mn-cs"/>
              </a:rPr>
              <a:t>() ở </a:t>
            </a:r>
            <a:r>
              <a:rPr lang="en-US" sz="1200" b="1" kern="1200" baseline="0" dirty="0" err="1">
                <a:solidFill>
                  <a:schemeClr val="tx1"/>
                </a:solidFill>
                <a:effectLst/>
                <a:latin typeface="+mn-lt"/>
                <a:ea typeface="+mn-ea"/>
                <a:cs typeface="+mn-cs"/>
              </a:rPr>
              <a:t>cả</a:t>
            </a:r>
            <a:r>
              <a:rPr lang="en-US" sz="1200" b="1" kern="1200" baseline="0" dirty="0">
                <a:solidFill>
                  <a:schemeClr val="tx1"/>
                </a:solidFill>
                <a:effectLst/>
                <a:latin typeface="+mn-lt"/>
                <a:ea typeface="+mn-ea"/>
                <a:cs typeface="+mn-cs"/>
              </a:rPr>
              <a:t> 2 </a:t>
            </a:r>
            <a:r>
              <a:rPr lang="en-US" sz="1200" b="1" kern="1200" baseline="0" dirty="0" err="1">
                <a:solidFill>
                  <a:schemeClr val="tx1"/>
                </a:solidFill>
                <a:effectLst/>
                <a:latin typeface="+mn-lt"/>
                <a:ea typeface="+mn-ea"/>
                <a:cs typeface="+mn-cs"/>
              </a:rPr>
              <a:t>lớp</a:t>
            </a:r>
            <a:r>
              <a:rPr lang="en-US" sz="1200" b="1" kern="1200" baseline="0" dirty="0">
                <a:solidFill>
                  <a:schemeClr val="tx1"/>
                </a:solidFill>
                <a:effectLst/>
                <a:latin typeface="+mn-lt"/>
                <a:ea typeface="+mn-ea"/>
                <a:cs typeface="+mn-cs"/>
              </a:rPr>
              <a:t> + </a:t>
            </a:r>
            <a:r>
              <a:rPr lang="en-US" sz="1200" b="1" kern="1200" baseline="0" dirty="0" err="1">
                <a:solidFill>
                  <a:schemeClr val="tx1"/>
                </a:solidFill>
                <a:effectLst/>
                <a:latin typeface="+mn-lt"/>
                <a:ea typeface="+mn-ea"/>
                <a:cs typeface="+mn-cs"/>
              </a:rPr>
              <a:t>hàm</a:t>
            </a:r>
            <a:r>
              <a:rPr lang="en-US" sz="1200" b="1" kern="1200" baseline="0" dirty="0">
                <a:solidFill>
                  <a:schemeClr val="tx1"/>
                </a:solidFill>
                <a:effectLst/>
                <a:latin typeface="+mn-lt"/>
                <a:ea typeface="+mn-ea"/>
                <a:cs typeface="+mn-cs"/>
              </a:rPr>
              <a:t> main (</a:t>
            </a:r>
            <a:r>
              <a:rPr lang="en-US" sz="1200" b="1" kern="1200" baseline="0" dirty="0" err="1">
                <a:solidFill>
                  <a:schemeClr val="tx1"/>
                </a:solidFill>
                <a:effectLst/>
                <a:latin typeface="+mn-lt"/>
                <a:ea typeface="+mn-ea"/>
                <a:cs typeface="+mn-cs"/>
              </a:rPr>
              <a:t>cách</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khai</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báo</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đối</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tượng</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lớp</a:t>
            </a:r>
            <a:r>
              <a:rPr lang="en-US" sz="1200" b="1" kern="1200" baseline="0" dirty="0">
                <a:solidFill>
                  <a:schemeClr val="tx1"/>
                </a:solidFill>
                <a:effectLst/>
                <a:latin typeface="+mn-lt"/>
                <a:ea typeface="+mn-ea"/>
                <a:cs typeface="+mn-cs"/>
              </a:rPr>
              <a:t> Book)</a:t>
            </a:r>
          </a:p>
          <a:p>
            <a:r>
              <a:rPr lang="en-US" sz="1200" b="1" kern="1200" baseline="0" dirty="0" err="1">
                <a:solidFill>
                  <a:schemeClr val="tx1"/>
                </a:solidFill>
                <a:effectLst/>
                <a:latin typeface="+mn-lt"/>
                <a:ea typeface="+mn-ea"/>
                <a:cs typeface="+mn-cs"/>
              </a:rPr>
              <a:t>Xong</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ví</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dụ</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này</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yêu</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cầu</a:t>
            </a:r>
            <a:r>
              <a:rPr lang="en-US" sz="1200" b="1" kern="1200" baseline="0" dirty="0">
                <a:solidFill>
                  <a:schemeClr val="tx1"/>
                </a:solidFill>
                <a:effectLst/>
                <a:latin typeface="+mn-lt"/>
                <a:ea typeface="+mn-ea"/>
                <a:cs typeface="+mn-cs"/>
              </a:rPr>
              <a:t> SV </a:t>
            </a:r>
            <a:r>
              <a:rPr lang="en-US" sz="1200" b="1" kern="1200" baseline="0" dirty="0" err="1">
                <a:solidFill>
                  <a:schemeClr val="tx1"/>
                </a:solidFill>
                <a:effectLst/>
                <a:latin typeface="+mn-lt"/>
                <a:ea typeface="+mn-ea"/>
                <a:cs typeface="+mn-cs"/>
              </a:rPr>
              <a:t>về</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nhà</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tự</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sửa</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bài</a:t>
            </a:r>
            <a:r>
              <a:rPr lang="en-US" sz="1200" b="1" kern="1200" baseline="0" dirty="0">
                <a:solidFill>
                  <a:schemeClr val="tx1"/>
                </a:solidFill>
                <a:effectLst/>
                <a:latin typeface="+mn-lt"/>
                <a:ea typeface="+mn-ea"/>
                <a:cs typeface="+mn-cs"/>
              </a:rPr>
              <a:t> 2 Module 2: </a:t>
            </a:r>
            <a:r>
              <a:rPr lang="en-US" sz="1200" b="1" kern="1200" baseline="0" dirty="0" err="1">
                <a:solidFill>
                  <a:schemeClr val="tx1"/>
                </a:solidFill>
                <a:effectLst/>
                <a:latin typeface="+mn-lt"/>
                <a:ea typeface="+mn-ea"/>
                <a:cs typeface="+mn-cs"/>
              </a:rPr>
              <a:t>thêm</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lớp</a:t>
            </a:r>
            <a:r>
              <a:rPr lang="en-US" sz="1200" b="1" kern="1200" baseline="0" dirty="0">
                <a:solidFill>
                  <a:schemeClr val="tx1"/>
                </a:solidFill>
                <a:effectLst/>
                <a:latin typeface="+mn-lt"/>
                <a:ea typeface="+mn-ea"/>
                <a:cs typeface="+mn-cs"/>
              </a:rPr>
              <a:t> </a:t>
            </a:r>
            <a:r>
              <a:rPr lang="en-US" sz="1200" b="1" kern="1200" baseline="0" dirty="0" err="1">
                <a:solidFill>
                  <a:schemeClr val="tx1"/>
                </a:solidFill>
                <a:effectLst/>
                <a:latin typeface="+mn-lt"/>
                <a:ea typeface="+mn-ea"/>
                <a:cs typeface="+mn-cs"/>
              </a:rPr>
              <a:t>HoTen</a:t>
            </a:r>
            <a:r>
              <a:rPr lang="en-US" sz="1200" b="1" kern="1200" baseline="0" dirty="0">
                <a:solidFill>
                  <a:schemeClr val="tx1"/>
                </a:solidFill>
                <a:effectLst/>
                <a:latin typeface="+mn-lt"/>
                <a:ea typeface="+mn-ea"/>
                <a:cs typeface="+mn-cs"/>
              </a:rPr>
              <a:t> </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https://www.ntu.edu.sg/home/ehchua/programming/java/J3f_OOPExercises.html#zz-2.7</a:t>
            </a:r>
          </a:p>
          <a:p>
            <a:r>
              <a:rPr lang="en-US" sz="1200" kern="1200" dirty="0">
                <a:solidFill>
                  <a:schemeClr val="tx1"/>
                </a:solidFill>
                <a:effectLst/>
                <a:latin typeface="+mn-lt"/>
                <a:ea typeface="+mn-ea"/>
                <a:cs typeface="+mn-cs"/>
              </a:rPr>
              <a:t>// Construct an author instance</a:t>
            </a:r>
            <a:r>
              <a:rPr lang="en-US" dirty="0"/>
              <a:t> </a:t>
            </a:r>
          </a:p>
          <a:p>
            <a:r>
              <a:rPr lang="en-US" dirty="0"/>
              <a:t>Author </a:t>
            </a:r>
            <a:r>
              <a:rPr lang="en-US" dirty="0" err="1"/>
              <a:t>ahTeck</a:t>
            </a:r>
            <a:r>
              <a:rPr lang="en-US" dirty="0"/>
              <a:t> = new Author("Tan Ah Teck", "ahteck@nowhere.com", 'm'); </a:t>
            </a:r>
          </a:p>
          <a:p>
            <a:r>
              <a:rPr lang="en-US" dirty="0" err="1"/>
              <a:t>System.out.println</a:t>
            </a:r>
            <a:r>
              <a:rPr lang="en-US" dirty="0"/>
              <a:t>(</a:t>
            </a:r>
            <a:r>
              <a:rPr lang="en-US" dirty="0" err="1"/>
              <a:t>ahTeck</a:t>
            </a:r>
            <a:r>
              <a:rPr lang="en-US" dirty="0"/>
              <a:t>); </a:t>
            </a:r>
          </a:p>
          <a:p>
            <a:r>
              <a:rPr lang="en-US" sz="1200" kern="1200" dirty="0">
                <a:solidFill>
                  <a:schemeClr val="tx1"/>
                </a:solidFill>
                <a:effectLst/>
                <a:latin typeface="+mn-lt"/>
                <a:ea typeface="+mn-ea"/>
                <a:cs typeface="+mn-cs"/>
              </a:rPr>
              <a:t>// Author's </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r>
              <a:rPr lang="en-US" dirty="0"/>
              <a:t> Book </a:t>
            </a:r>
            <a:r>
              <a:rPr lang="en-US" dirty="0" err="1"/>
              <a:t>dummyBook</a:t>
            </a:r>
            <a:r>
              <a:rPr lang="en-US" dirty="0"/>
              <a:t> = new Book("Java for dummy", </a:t>
            </a:r>
            <a:r>
              <a:rPr lang="en-US" dirty="0" err="1"/>
              <a:t>ahTeck</a:t>
            </a:r>
            <a:r>
              <a:rPr lang="en-US" dirty="0"/>
              <a:t>, 19.95, 99); </a:t>
            </a:r>
          </a:p>
          <a:p>
            <a:r>
              <a:rPr lang="en-US" sz="1200" kern="1200" dirty="0">
                <a:solidFill>
                  <a:schemeClr val="tx1"/>
                </a:solidFill>
                <a:effectLst/>
                <a:latin typeface="+mn-lt"/>
                <a:ea typeface="+mn-ea"/>
                <a:cs typeface="+mn-cs"/>
              </a:rPr>
              <a:t>// Test Book's Constructor</a:t>
            </a:r>
            <a:r>
              <a:rPr lang="en-US" dirty="0"/>
              <a:t> </a:t>
            </a:r>
            <a:r>
              <a:rPr lang="en-US" dirty="0" err="1"/>
              <a:t>System.out.println</a:t>
            </a:r>
            <a:r>
              <a:rPr lang="en-US" dirty="0"/>
              <a:t>(</a:t>
            </a:r>
            <a:r>
              <a:rPr lang="en-US" dirty="0" err="1"/>
              <a:t>dummyBook</a:t>
            </a:r>
            <a:r>
              <a:rPr lang="en-US" dirty="0"/>
              <a:t>); </a:t>
            </a:r>
          </a:p>
          <a:p>
            <a:r>
              <a:rPr lang="en-US" sz="1200" kern="1200" dirty="0">
                <a:solidFill>
                  <a:schemeClr val="tx1"/>
                </a:solidFill>
                <a:effectLst/>
                <a:latin typeface="+mn-lt"/>
                <a:ea typeface="+mn-ea"/>
                <a:cs typeface="+mn-cs"/>
              </a:rPr>
              <a:t>// Test Book's </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r>
              <a:rPr lang="en-US" dirty="0"/>
              <a:t> </a:t>
            </a:r>
          </a:p>
          <a:p>
            <a:r>
              <a:rPr lang="en-US" sz="1200" kern="1200" dirty="0">
                <a:solidFill>
                  <a:schemeClr val="tx1"/>
                </a:solidFill>
                <a:effectLst/>
                <a:latin typeface="+mn-lt"/>
                <a:ea typeface="+mn-ea"/>
                <a:cs typeface="+mn-cs"/>
              </a:rPr>
              <a:t>// Test Getters and Setters</a:t>
            </a:r>
            <a:r>
              <a:rPr lang="en-US" dirty="0"/>
              <a:t> </a:t>
            </a:r>
          </a:p>
          <a:p>
            <a:r>
              <a:rPr lang="en-US" dirty="0" err="1"/>
              <a:t>dummyBook.setPrice</a:t>
            </a:r>
            <a:r>
              <a:rPr lang="en-US" dirty="0"/>
              <a:t>(29.95); </a:t>
            </a:r>
          </a:p>
          <a:p>
            <a:r>
              <a:rPr lang="en-US" dirty="0" err="1"/>
              <a:t>dummyBook.setQty</a:t>
            </a:r>
            <a:r>
              <a:rPr lang="en-US" dirty="0"/>
              <a:t>(28); </a:t>
            </a:r>
          </a:p>
          <a:p>
            <a:r>
              <a:rPr lang="en-US" dirty="0" err="1"/>
              <a:t>System.out.println</a:t>
            </a:r>
            <a:r>
              <a:rPr lang="en-US" dirty="0"/>
              <a:t>("name is: " + </a:t>
            </a:r>
            <a:r>
              <a:rPr lang="en-US" dirty="0" err="1"/>
              <a:t>dummyBook.getName</a:t>
            </a:r>
            <a:r>
              <a:rPr lang="en-US" dirty="0"/>
              <a:t>()); </a:t>
            </a:r>
          </a:p>
          <a:p>
            <a:r>
              <a:rPr lang="en-US" dirty="0" err="1"/>
              <a:t>System.out.println</a:t>
            </a:r>
            <a:r>
              <a:rPr lang="en-US" dirty="0"/>
              <a:t>("price is: " + </a:t>
            </a:r>
            <a:r>
              <a:rPr lang="en-US" dirty="0" err="1"/>
              <a:t>dummyBook.getPrice</a:t>
            </a:r>
            <a:r>
              <a:rPr lang="en-US" dirty="0"/>
              <a:t>()); </a:t>
            </a:r>
          </a:p>
          <a:p>
            <a:r>
              <a:rPr lang="en-US" dirty="0" err="1"/>
              <a:t>System.out.println</a:t>
            </a:r>
            <a:r>
              <a:rPr lang="en-US" dirty="0"/>
              <a:t>("qty is: " + </a:t>
            </a:r>
            <a:r>
              <a:rPr lang="en-US" dirty="0" err="1"/>
              <a:t>dummyBook.getQty</a:t>
            </a:r>
            <a:r>
              <a:rPr lang="en-US" dirty="0"/>
              <a:t>()); </a:t>
            </a:r>
          </a:p>
          <a:p>
            <a:r>
              <a:rPr lang="en-US" dirty="0" err="1"/>
              <a:t>System.out.println</a:t>
            </a:r>
            <a:r>
              <a:rPr lang="en-US" dirty="0"/>
              <a:t>("Author is: " + </a:t>
            </a:r>
            <a:r>
              <a:rPr lang="en-US" dirty="0" err="1"/>
              <a:t>dummyBook.getAuthor</a:t>
            </a:r>
            <a:r>
              <a:rPr lang="en-US" dirty="0"/>
              <a:t>()); </a:t>
            </a:r>
          </a:p>
          <a:p>
            <a:r>
              <a:rPr lang="en-US" sz="1200" kern="1200" dirty="0">
                <a:solidFill>
                  <a:schemeClr val="tx1"/>
                </a:solidFill>
                <a:effectLst/>
                <a:latin typeface="+mn-lt"/>
                <a:ea typeface="+mn-ea"/>
                <a:cs typeface="+mn-cs"/>
              </a:rPr>
              <a:t>// Author's </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r>
              <a:rPr lang="en-US" dirty="0"/>
              <a:t> </a:t>
            </a:r>
          </a:p>
          <a:p>
            <a:r>
              <a:rPr lang="en-US" dirty="0" err="1"/>
              <a:t>System.out.println</a:t>
            </a:r>
            <a:r>
              <a:rPr lang="en-US" dirty="0"/>
              <a:t>("Author's name is: " + </a:t>
            </a:r>
            <a:r>
              <a:rPr lang="en-US" dirty="0" err="1"/>
              <a:t>dummyBook.getAuthor</a:t>
            </a:r>
            <a:r>
              <a:rPr lang="en-US" dirty="0"/>
              <a:t>().</a:t>
            </a:r>
            <a:r>
              <a:rPr lang="en-US" dirty="0" err="1"/>
              <a:t>getName</a:t>
            </a:r>
            <a:r>
              <a:rPr lang="en-US" dirty="0"/>
              <a:t>()); </a:t>
            </a:r>
          </a:p>
          <a:p>
            <a:r>
              <a:rPr lang="en-US" dirty="0" err="1"/>
              <a:t>System.out.println</a:t>
            </a:r>
            <a:r>
              <a:rPr lang="en-US" dirty="0"/>
              <a:t>("Author's email is: " + </a:t>
            </a:r>
            <a:r>
              <a:rPr lang="en-US" dirty="0" err="1"/>
              <a:t>dummyBook.getAuthor</a:t>
            </a:r>
            <a:r>
              <a:rPr lang="en-US" dirty="0"/>
              <a:t>().</a:t>
            </a:r>
            <a:r>
              <a:rPr lang="en-US" dirty="0" err="1"/>
              <a:t>getEmail</a:t>
            </a:r>
            <a:r>
              <a:rPr lang="en-US" dirty="0"/>
              <a:t>()); </a:t>
            </a:r>
          </a:p>
          <a:p>
            <a:r>
              <a:rPr lang="en-US" sz="1200" kern="1200" dirty="0">
                <a:solidFill>
                  <a:schemeClr val="tx1"/>
                </a:solidFill>
                <a:effectLst/>
                <a:latin typeface="+mn-lt"/>
                <a:ea typeface="+mn-ea"/>
                <a:cs typeface="+mn-cs"/>
              </a:rPr>
              <a:t>// Use an anonymous instance of Author to construct a Book instance</a:t>
            </a:r>
            <a:r>
              <a:rPr lang="en-US" dirty="0"/>
              <a:t> </a:t>
            </a:r>
          </a:p>
          <a:p>
            <a:r>
              <a:rPr lang="en-US" b="1" dirty="0"/>
              <a:t>Book </a:t>
            </a:r>
            <a:r>
              <a:rPr lang="en-US" b="1" dirty="0" err="1"/>
              <a:t>anotherBook</a:t>
            </a:r>
            <a:r>
              <a:rPr lang="en-US" b="1" dirty="0"/>
              <a:t> = new Book("more Java", new Author("Paul Tan", "paul@somewhere.com", 'm'), 29.95); </a:t>
            </a:r>
          </a:p>
          <a:p>
            <a:r>
              <a:rPr lang="en-US" dirty="0" err="1"/>
              <a:t>System.out.println</a:t>
            </a:r>
            <a:r>
              <a:rPr lang="en-US" dirty="0"/>
              <a:t>(</a:t>
            </a:r>
            <a:r>
              <a:rPr lang="en-US" dirty="0" err="1"/>
              <a:t>anotherBook</a:t>
            </a:r>
            <a:r>
              <a:rPr lang="en-US" dirty="0"/>
              <a:t>);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3118679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HƯỚNG</a:t>
            </a:r>
            <a:r>
              <a:rPr lang="en-US" b="1" baseline="0"/>
              <a:t> DẪN SV:PHÂN TÍCH CHUỖI KẾT XUẤT (getAuthorNames và toString)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HƯỚNG DẪN TIẾP BÀI TẬP, PHÂN BIỆT DẠNG VỚI BÀI CD </a:t>
            </a:r>
            <a:r>
              <a:rPr lang="en-US" b="0" baseline="0"/>
              <a:t>(vẽ theo </a:t>
            </a:r>
            <a:r>
              <a:rPr lang="en-US" sz="1200" b="0" i="0" kern="1200">
                <a:solidFill>
                  <a:schemeClr val="tx1"/>
                </a:solidFill>
                <a:effectLst/>
                <a:latin typeface="+mn-lt"/>
                <a:ea typeface="+mn-ea"/>
                <a:cs typeface="+mn-cs"/>
              </a:rPr>
              <a:t>Polyline of Points with ArrayList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https://www.ntu.edu.sg/home/ehchua/programming/java/J3f_OOPExercises.html#zz-5.)</a:t>
            </a:r>
            <a:endParaRPr lang="en-US" b="0"/>
          </a:p>
          <a:p>
            <a:endParaRPr lang="en-US"/>
          </a:p>
          <a:p>
            <a:r>
              <a:rPr lang="en-US"/>
              <a:t>TT có kiểu ds đối tượng</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https://www.ntu.edu.sg/home/ehchua/programming/java/J3f_OOPExercises.html#zz-2.7</a:t>
            </a:r>
          </a:p>
          <a:p>
            <a:r>
              <a:rPr lang="en-US" sz="1200" kern="1200">
                <a:solidFill>
                  <a:schemeClr val="tx1"/>
                </a:solidFill>
                <a:effectLst/>
                <a:latin typeface="+mn-lt"/>
                <a:ea typeface="+mn-ea"/>
                <a:cs typeface="+mn-cs"/>
              </a:rPr>
              <a:t>// Declare and allocate an array of Authors</a:t>
            </a:r>
            <a:r>
              <a:rPr lang="en-US"/>
              <a:t> </a:t>
            </a:r>
          </a:p>
          <a:p>
            <a:r>
              <a:rPr lang="en-US"/>
              <a:t>Author[] authors = new Author[2]; </a:t>
            </a:r>
          </a:p>
          <a:p>
            <a:r>
              <a:rPr lang="en-US"/>
              <a:t>authors[0] = new Author("Tan Ah Teck", "AhTeck@somewhere.com", 'm'); </a:t>
            </a:r>
          </a:p>
          <a:p>
            <a:r>
              <a:rPr lang="en-US"/>
              <a:t>authors[1] = new Author("Paul Tan", "Paul@nowhere.com", 'm'); </a:t>
            </a:r>
          </a:p>
          <a:p>
            <a:r>
              <a:rPr lang="en-US" sz="1200" kern="1200">
                <a:solidFill>
                  <a:schemeClr val="tx1"/>
                </a:solidFill>
                <a:effectLst/>
                <a:latin typeface="+mn-lt"/>
                <a:ea typeface="+mn-ea"/>
                <a:cs typeface="+mn-cs"/>
              </a:rPr>
              <a:t>// Declare and allocate a Book instance</a:t>
            </a:r>
            <a:r>
              <a:rPr lang="en-US"/>
              <a:t> </a:t>
            </a:r>
          </a:p>
          <a:p>
            <a:r>
              <a:rPr lang="en-US"/>
              <a:t>Book javaDummy = new Book("Java for Dummy", authors, 19.99, 99); </a:t>
            </a:r>
          </a:p>
          <a:p>
            <a:r>
              <a:rPr lang="en-US"/>
              <a:t>System.out.println(javaDummy); </a:t>
            </a:r>
            <a:r>
              <a:rPr lang="en-US" sz="1200" kern="1200">
                <a:solidFill>
                  <a:schemeClr val="tx1"/>
                </a:solidFill>
                <a:effectLst/>
                <a:latin typeface="+mn-lt"/>
                <a:ea typeface="+mn-ea"/>
                <a:cs typeface="+mn-cs"/>
              </a:rPr>
              <a:t>// toString()</a:t>
            </a:r>
            <a:endParaRPr lang="en-US"/>
          </a:p>
        </p:txBody>
      </p:sp>
    </p:spTree>
    <p:extLst>
      <p:ext uri="{BB962C8B-B14F-4D97-AF65-F5344CB8AC3E}">
        <p14:creationId xmlns:p14="http://schemas.microsoft.com/office/powerpoint/2010/main" val="3455010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Giải thích</a:t>
            </a:r>
            <a:r>
              <a:rPr lang="en-US" baseline="0"/>
              <a:t> từng thuộc tính, từng hàm.</a:t>
            </a:r>
            <a:endParaRPr lang="en-US"/>
          </a:p>
          <a:p>
            <a:r>
              <a:rPr lang="en-US"/>
              <a:t>count: dùng</a:t>
            </a:r>
            <a:r>
              <a:rPr lang="en-US" baseline="0"/>
              <a:t> để lưu số lượng point hiện tại.</a:t>
            </a:r>
            <a:endParaRPr lang="en-US"/>
          </a:p>
          <a:p>
            <a:r>
              <a:rPr lang="en-US"/>
              <a:t>Bài</a:t>
            </a:r>
            <a:r>
              <a:rPr lang="en-US" baseline="0"/>
              <a:t> này có các thao tác thêm, xóa, sửa </a:t>
            </a:r>
            <a:r>
              <a:rPr lang="en-US" baseline="0">
                <a:sym typeface="Wingdings" pitchFamily="2" charset="2"/>
              </a:rPr>
              <a:t> viết lại lớp mảng.</a:t>
            </a:r>
            <a:endParaRPr lang="en-US"/>
          </a:p>
          <a:p>
            <a:r>
              <a:rPr lang="en-US"/>
              <a:t>Bà</a:t>
            </a:r>
            <a:r>
              <a:rPr lang="en-US" baseline="0"/>
              <a:t>i tương tự: 8,9</a:t>
            </a:r>
          </a:p>
        </p:txBody>
      </p:sp>
    </p:spTree>
    <p:extLst>
      <p:ext uri="{BB962C8B-B14F-4D97-AF65-F5344CB8AC3E}">
        <p14:creationId xmlns:p14="http://schemas.microsoft.com/office/powerpoint/2010/main" val="1606441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TT có kiểu ds đối tượng (bài</a:t>
            </a:r>
            <a:r>
              <a:rPr lang="en-US" baseline="0"/>
              <a:t> tập Module 2)</a:t>
            </a:r>
          </a:p>
          <a:p>
            <a:r>
              <a:rPr lang="en-US" baseline="0"/>
              <a:t>NX:</a:t>
            </a:r>
          </a:p>
          <a:p>
            <a:pPr marL="171450" indent="-171450">
              <a:buFontTx/>
              <a:buChar char="-"/>
            </a:pPr>
            <a:r>
              <a:rPr lang="en-US" baseline="0"/>
              <a:t>SV đổi tên/thêm thuộc tính, phương thức</a:t>
            </a:r>
          </a:p>
          <a:p>
            <a:pPr marL="171450" indent="-171450">
              <a:buFontTx/>
              <a:buChar char="-"/>
            </a:pPr>
            <a:r>
              <a:rPr lang="en-US" baseline="0"/>
              <a:t>Khai báo thuộc tính định dạng</a:t>
            </a:r>
          </a:p>
          <a:p>
            <a:pPr marL="171450" indent="-171450">
              <a:buFontTx/>
              <a:buChar char="-"/>
            </a:pPr>
            <a:r>
              <a:rPr lang="en-US" baseline="0"/>
              <a:t>Hàm toString của Order không đầy đủ</a:t>
            </a:r>
          </a:p>
        </p:txBody>
      </p:sp>
    </p:spTree>
    <p:extLst>
      <p:ext uri="{BB962C8B-B14F-4D97-AF65-F5344CB8AC3E}">
        <p14:creationId xmlns:p14="http://schemas.microsoft.com/office/powerpoint/2010/main" val="63167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bước</a:t>
            </a:r>
            <a:r>
              <a:rPr lang="en-US" dirty="0"/>
              <a:t> </a:t>
            </a:r>
            <a:r>
              <a:rPr lang="en-US" dirty="0" err="1"/>
              <a:t>kiểm</a:t>
            </a:r>
            <a:r>
              <a:rPr lang="en-US" dirty="0"/>
              <a:t> </a:t>
            </a:r>
            <a:r>
              <a:rPr lang="en-US" dirty="0" err="1"/>
              <a:t>thử</a:t>
            </a:r>
            <a:r>
              <a:rPr lang="en-US" dirty="0"/>
              <a:t> </a:t>
            </a:r>
            <a:r>
              <a:rPr lang="en-US" dirty="0" err="1"/>
              <a:t>cơ</a:t>
            </a:r>
            <a:r>
              <a:rPr lang="en-US" dirty="0"/>
              <a:t> </a:t>
            </a:r>
            <a:r>
              <a:rPr lang="en-US" dirty="0" err="1"/>
              <a:t>bản</a:t>
            </a:r>
            <a:r>
              <a:rPr lang="en-US" dirty="0"/>
              <a:t>. </a:t>
            </a:r>
            <a:r>
              <a:rPr lang="en-US" dirty="0" err="1"/>
              <a:t>Lập</a:t>
            </a:r>
            <a:r>
              <a:rPr lang="en-US" dirty="0"/>
              <a:t> </a:t>
            </a:r>
            <a:r>
              <a:rPr lang="en-US" dirty="0" err="1"/>
              <a:t>bảng</a:t>
            </a:r>
            <a:r>
              <a:rPr lang="en-US" dirty="0"/>
              <a:t> test case </a:t>
            </a:r>
            <a:r>
              <a:rPr lang="en-US" dirty="0" err="1"/>
              <a:t>cần</a:t>
            </a:r>
            <a:r>
              <a:rPr lang="en-US" dirty="0"/>
              <a:t> </a:t>
            </a:r>
            <a:r>
              <a:rPr lang="en-US" dirty="0" err="1"/>
              <a:t>chú</a:t>
            </a:r>
            <a:r>
              <a:rPr lang="en-US" dirty="0"/>
              <a:t> ý </a:t>
            </a:r>
            <a:r>
              <a:rPr lang="en-US" dirty="0" err="1"/>
              <a:t>gì</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gồm</a:t>
            </a:r>
            <a:r>
              <a:rPr lang="en-US" dirty="0"/>
              <a:t> </a:t>
            </a:r>
            <a:r>
              <a:rPr lang="en-US" dirty="0" err="1"/>
              <a:t>những</a:t>
            </a:r>
            <a:r>
              <a:rPr lang="en-US" dirty="0"/>
              <a:t> </a:t>
            </a:r>
            <a:r>
              <a:rPr lang="en-US" dirty="0" err="1"/>
              <a:t>gì</a:t>
            </a:r>
            <a:r>
              <a:rPr lang="en-US" dirty="0"/>
              <a:t>.</a:t>
            </a:r>
          </a:p>
          <a:p>
            <a:endParaRPr lang="en-US" dirty="0"/>
          </a:p>
        </p:txBody>
      </p:sp>
    </p:spTree>
    <p:extLst>
      <p:ext uri="{BB962C8B-B14F-4D97-AF65-F5344CB8AC3E}">
        <p14:creationId xmlns:p14="http://schemas.microsoft.com/office/powerpoint/2010/main" val="4266578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233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LỚP</a:t>
            </a:r>
            <a:r>
              <a:rPr lang="en-US" b="1" baseline="0"/>
              <a:t> CŨNG CÓ THUỘC TÍNH VÀ HÀNH VI CỦA NÓ, NHƯNG KO CỤ THỂ.</a:t>
            </a:r>
          </a:p>
          <a:p>
            <a:endParaRPr lang="en-US" b="1"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a:t>Thực</a:t>
            </a:r>
            <a:r>
              <a:rPr lang="en-US" b="1" baseline="0"/>
              <a:t> tế c</a:t>
            </a:r>
            <a:r>
              <a:rPr lang="en-US" b="1"/>
              <a:t>ó</a:t>
            </a:r>
            <a:r>
              <a:rPr lang="en-US" b="1" baseline="0"/>
              <a:t> vô số đối tượng thuộc nhiều loại khác nhau (quan sát phòng học…), có rất nhiều đối tượng, nhìu loại… nên ko thể nào quản lý từng đối tượng đc hoặc nếu cần tạo ra thêm nhiều đối tượng khác tương tự những đối tượng đã có thì làm sao? </a:t>
            </a:r>
            <a:r>
              <a:rPr lang="en-US" b="1" baseline="0">
                <a:sym typeface="Wingdings" panose="05000000000000000000" pitchFamily="2" charset="2"/>
              </a:rPr>
              <a:t> thay vì quản lý từng đối tượng, ngta sẽ quản lý “cái khuôn” tạo ra các đối tượng đó (đơn giản và dễ quản lý hơn nhìu), “cái khuôn” đó gọi là LỚP: lớp Sinh viên tạo ra từng SV, lớp Cái bàn tạo ra…</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sym typeface="Wingdings" panose="05000000000000000000" pitchFamily="2" charset="2"/>
              </a:rPr>
              <a:t>[slide]</a:t>
            </a:r>
            <a:r>
              <a:rPr lang="en-US" b="1" baseline="0">
                <a:sym typeface="Wingdings" panose="05000000000000000000" pitchFamily="2" charset="2"/>
              </a:rPr>
              <a:t>…LỚP LÀ CÁI “KHUÔN” (LÀ CÁI CUNG CẤP ĐỊNH NGHĨA) ĐỂ TẠO RA ĐỐI TƯỢNG, </a:t>
            </a:r>
            <a:r>
              <a:rPr lang="en-US" b="0" baseline="0">
                <a:sym typeface="Wingdings" panose="05000000000000000000" pitchFamily="2" charset="2"/>
              </a:rPr>
              <a:t>vậy lớp cũng có các thuộc tính và hành vi của nó</a:t>
            </a:r>
            <a:r>
              <a:rPr lang="en-US" b="1" baseline="0">
                <a:sym typeface="Wingdings" panose="05000000000000000000" pitchFamily="2" charset="2"/>
              </a:rPr>
              <a:t>, VÀ NÓ LÀ “KHUÔN” NÊN KHÔNG MANG GIÁ TRỊ CỤ THỂ, CHỈ </a:t>
            </a:r>
            <a:r>
              <a:rPr lang="en-US" b="1" baseline="0"/>
              <a:t>CHO BIẾT LOẠI THÔNG TIN NÓ CÓ VÀ HÀNH VI CỦA NÓ. LỚP LÀ TRỪU TƯỢNG VÌ LỚP KO CÓ THẬT, CHỈ LÀ MÔ HÌNH HÓA CỦA ĐỐI TƯỢNG, ĐỐI TƯỢNG MỚI LÀ THẬT.</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b="0"/>
              <a:t>VD/</a:t>
            </a:r>
            <a:r>
              <a:rPr lang="en-US" b="0" baseline="0"/>
              <a:t> TIẾP SLIDE KẾ ĐỂ PHÂN BIỆT LỚP VÀ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 Vậy lớp tạo ra đối tượng…HAY NÓI CÁCH KHÁC …</a:t>
            </a:r>
          </a:p>
          <a:p>
            <a:pPr marL="0" marR="0" indent="0" algn="l" defTabSz="914400" rtl="0" eaLnBrk="1" fontAlgn="auto" latinLnBrk="0" hangingPunct="1">
              <a:lnSpc>
                <a:spcPct val="100000"/>
              </a:lnSpc>
              <a:spcBef>
                <a:spcPts val="0"/>
              </a:spcBef>
              <a:spcAft>
                <a:spcPts val="0"/>
              </a:spcAft>
              <a:buClrTx/>
              <a:buSzTx/>
              <a:buFontTx/>
              <a:buNone/>
              <a:tabLst/>
              <a:defRPr/>
            </a:pPr>
            <a:r>
              <a:rPr lang="en-US" b="1"/>
              <a:t>Kết luận:</a:t>
            </a:r>
          </a:p>
          <a:p>
            <a:pPr marL="0" marR="0" indent="0" algn="l" defTabSz="914400" rtl="0" eaLnBrk="1" fontAlgn="auto" latinLnBrk="0" hangingPunct="1">
              <a:lnSpc>
                <a:spcPct val="100000"/>
              </a:lnSpc>
              <a:spcBef>
                <a:spcPts val="0"/>
              </a:spcBef>
              <a:spcAft>
                <a:spcPts val="0"/>
              </a:spcAft>
              <a:buClrTx/>
              <a:buSzTx/>
              <a:buFontTx/>
              <a:buNone/>
              <a:tabLst/>
              <a:defRPr/>
            </a:pPr>
            <a:r>
              <a:rPr lang="vi-VN" b="1"/>
              <a:t>  LỚP LÀ MỘT KHÁI NIỆM, MANG TÍNH TRỪU TƯỢNG, DÙNG ĐỂ BIỂU DIỄN MỘT TẬP CÁC ĐỐI TƯỢNG. </a:t>
            </a:r>
          </a:p>
          <a:p>
            <a:pPr marL="0" marR="0" indent="0" algn="l" defTabSz="914400" rtl="0" eaLnBrk="1" fontAlgn="auto" latinLnBrk="0" hangingPunct="1">
              <a:lnSpc>
                <a:spcPct val="100000"/>
              </a:lnSpc>
              <a:spcBef>
                <a:spcPts val="0"/>
              </a:spcBef>
              <a:spcAft>
                <a:spcPts val="0"/>
              </a:spcAft>
              <a:buClrTx/>
              <a:buSzTx/>
              <a:buFontTx/>
              <a:buNone/>
              <a:tabLst/>
              <a:defRPr/>
            </a:pPr>
            <a:r>
              <a:rPr lang="vi-VN" b="1"/>
              <a:t>  ĐỐI TƯỢNG LÀ MỘT THỂ HIỆN CỤ THỂ CỦA LỚP, LÀ MỘT THỰC THỂ TỒN TẠI TRONG HỆ THỐNG.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a:p>
          <a:p>
            <a:pPr marL="0" marR="0" indent="0" algn="l" defTabSz="914400" rtl="0" eaLnBrk="1" fontAlgn="auto" latinLnBrk="0" hangingPunct="1">
              <a:lnSpc>
                <a:spcPct val="100000"/>
              </a:lnSpc>
              <a:spcBef>
                <a:spcPts val="0"/>
              </a:spcBef>
              <a:spcAft>
                <a:spcPts val="0"/>
              </a:spcAft>
              <a:buClrTx/>
              <a:buSzTx/>
              <a:buFontTx/>
              <a:buNone/>
              <a:tabLst/>
              <a:defRPr/>
            </a:pPr>
            <a:r>
              <a:rPr lang="en-US" b="1"/>
              <a:t>NX: MUỐN</a:t>
            </a:r>
            <a:r>
              <a:rPr lang="en-US" b="1" baseline="0"/>
              <a:t> CÓ ĐỐI TƯỢNG PHẢI TẠO LỚP TRƯỚC</a:t>
            </a:r>
            <a:r>
              <a:rPr lang="en-US" b="0" baseline="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Vd/ </a:t>
            </a:r>
          </a:p>
          <a:p>
            <a:pPr marL="0" marR="0" indent="0" algn="l" defTabSz="914400" rtl="0" eaLnBrk="1" fontAlgn="auto" latinLnBrk="0" hangingPunct="1">
              <a:lnSpc>
                <a:spcPct val="100000"/>
              </a:lnSpc>
              <a:spcBef>
                <a:spcPts val="0"/>
              </a:spcBef>
              <a:spcAft>
                <a:spcPts val="0"/>
              </a:spcAft>
              <a:buClrTx/>
              <a:buSzTx/>
              <a:buFontTx/>
              <a:buNone/>
              <a:tabLst/>
              <a:defRPr/>
            </a:pPr>
            <a:r>
              <a:rPr lang="en-US"/>
              <a:t>- Các</a:t>
            </a:r>
            <a:r>
              <a:rPr lang="en-US" baseline="0"/>
              <a:t> căn nhà </a:t>
            </a:r>
            <a:r>
              <a:rPr lang="vi-VN" baseline="0"/>
              <a:t>đượ</a:t>
            </a:r>
            <a:r>
              <a:rPr lang="en-US" baseline="0"/>
              <a:t>c xây với cùng 1 thiết kế. Class là bản thiết kế, có thuộc tính là: diện tích sử dụng, diện tích từng phòng, hướng nhà, màu sơn, loại ngói,… Mỗi căn nhà là một đối tượng có các thuộc tính cụ thể.</a:t>
            </a:r>
          </a:p>
          <a:p>
            <a:r>
              <a:rPr lang="en-US" baseline="0"/>
              <a:t>- Xe máy có nhiều loại như vespa, sh, attila, wave, future… Điểm chung của các xe này đều là xe máy. OOP tạo ra 1 lớp gọi là lớp Xe Máy, từ lớp này có các đối tượng là vespa, sh, attila, wave, future… </a:t>
            </a:r>
          </a:p>
          <a:p>
            <a:endParaRPr lang="en-US" b="1"/>
          </a:p>
        </p:txBody>
      </p:sp>
    </p:spTree>
    <p:extLst>
      <p:ext uri="{BB962C8B-B14F-4D97-AF65-F5344CB8AC3E}">
        <p14:creationId xmlns:p14="http://schemas.microsoft.com/office/powerpoint/2010/main" val="183710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GHI CHÚ</a:t>
            </a:r>
            <a:r>
              <a:rPr lang="en-US" b="1" baseline="0" dirty="0"/>
              <a:t>: </a:t>
            </a:r>
          </a:p>
          <a:p>
            <a:r>
              <a:rPr lang="en-US" b="1" baseline="0" dirty="0"/>
              <a:t>- TÊN LỚP PHẢI LIÊN QUAN ĐẾN ĐỐI TƯỢNG, GỢI NHỚ ĐỐI TƯỢNG.</a:t>
            </a:r>
          </a:p>
          <a:p>
            <a:r>
              <a:rPr lang="en-US" b="1" baseline="0" dirty="0"/>
              <a:t>- TÊN PHƯƠNG THỨC BẮT ĐẦU BẰNG ĐỘNG TỪ.</a:t>
            </a:r>
          </a:p>
          <a:p>
            <a:endParaRPr lang="vi-VN" sz="1200" b="0" i="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baseline="0" dirty="0"/>
          </a:p>
        </p:txBody>
      </p:sp>
    </p:spTree>
    <p:extLst>
      <p:ext uri="{BB962C8B-B14F-4D97-AF65-F5344CB8AC3E}">
        <p14:creationId xmlns:p14="http://schemas.microsoft.com/office/powerpoint/2010/main" val="358750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t>
            </a:r>
          </a:p>
        </p:txBody>
      </p:sp>
    </p:spTree>
    <p:extLst>
      <p:ext uri="{BB962C8B-B14F-4D97-AF65-F5344CB8AC3E}">
        <p14:creationId xmlns:p14="http://schemas.microsoft.com/office/powerpoint/2010/main" val="1264549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YÊU CẦU</a:t>
            </a:r>
            <a:r>
              <a:rPr lang="en-US" sz="1200" b="1" kern="1200" baseline="0" dirty="0">
                <a:solidFill>
                  <a:schemeClr val="tx1"/>
                </a:solidFill>
                <a:latin typeface="+mn-lt"/>
                <a:ea typeface="+mn-ea"/>
                <a:cs typeface="+mn-cs"/>
              </a:rPr>
              <a:t> SV HIỂU CÁCH ÁNH XẠ TỪ MÔ TẢ BÀI TOÁN </a:t>
            </a:r>
            <a:r>
              <a:rPr lang="en-US" sz="1200" b="1" kern="1200" baseline="0" dirty="0">
                <a:solidFill>
                  <a:schemeClr val="tx1"/>
                </a:solidFill>
                <a:latin typeface="+mn-lt"/>
                <a:ea typeface="+mn-ea"/>
                <a:cs typeface="+mn-cs"/>
                <a:sym typeface="Wingdings" pitchFamily="2" charset="2"/>
              </a:rPr>
              <a:t> MÔ HÌNH LỚP, VÌ SẼ CÓ ÍT NHẤT 1 BÀI KIỂM TRA VỀ PHẦN NÀY (LO2)</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Chú</a:t>
            </a:r>
            <a:r>
              <a:rPr lang="en-US" sz="1200" kern="1200" baseline="0" dirty="0">
                <a:solidFill>
                  <a:schemeClr val="tx1"/>
                </a:solidFill>
                <a:latin typeface="+mn-lt"/>
                <a:ea typeface="+mn-ea"/>
                <a:cs typeface="+mn-cs"/>
              </a:rPr>
              <a:t> ý CÁCH ĐẶT TÊN: </a:t>
            </a:r>
            <a:r>
              <a:rPr lang="en-US" sz="1200" b="1" kern="1200" dirty="0">
                <a:solidFill>
                  <a:schemeClr val="tx1"/>
                </a:solidFill>
                <a:latin typeface="+mn-lt"/>
                <a:ea typeface="+mn-ea"/>
                <a:cs typeface="+mn-cs"/>
              </a:rPr>
              <a:t>TÊN</a:t>
            </a:r>
            <a:r>
              <a:rPr lang="en-US" sz="1200" b="1" kern="1200" baseline="0" dirty="0">
                <a:solidFill>
                  <a:schemeClr val="tx1"/>
                </a:solidFill>
                <a:latin typeface="+mn-lt"/>
                <a:ea typeface="+mn-ea"/>
                <a:cs typeface="+mn-cs"/>
              </a:rPr>
              <a:t> LỚP VIẾT HOA CHỮ ĐẦU MỖI TỪ, RIÊNG TÊN BIẾN VÀ PT THÌ CHỮ ĐẦU TIÊN VIẾT THƯỜNG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Chú</a:t>
            </a:r>
            <a:r>
              <a:rPr lang="en-US" sz="1200" kern="1200" baseline="0" dirty="0">
                <a:solidFill>
                  <a:schemeClr val="tx1"/>
                </a:solidFill>
                <a:latin typeface="+mn-lt"/>
                <a:ea typeface="+mn-ea"/>
                <a:cs typeface="+mn-cs"/>
              </a:rPr>
              <a:t> ý </a:t>
            </a:r>
            <a:r>
              <a:rPr lang="en-US" sz="1200" kern="1200" dirty="0">
                <a:solidFill>
                  <a:schemeClr val="tx1"/>
                </a:solidFill>
                <a:latin typeface="+mn-lt"/>
                <a:ea typeface="+mn-ea"/>
                <a:cs typeface="+mn-cs"/>
              </a:rPr>
              <a:t>CÚ</a:t>
            </a:r>
            <a:r>
              <a:rPr lang="en-US" sz="1200" kern="1200" baseline="0" dirty="0">
                <a:solidFill>
                  <a:schemeClr val="tx1"/>
                </a:solidFill>
                <a:latin typeface="+mn-lt"/>
                <a:ea typeface="+mn-ea"/>
                <a:cs typeface="+mn-cs"/>
              </a:rPr>
              <a:t> PHÁP UML: </a:t>
            </a:r>
            <a:r>
              <a:rPr lang="en-US" sz="1200" kern="1200" baseline="0" dirty="0" err="1">
                <a:solidFill>
                  <a:schemeClr val="tx1"/>
                </a:solidFill>
                <a:latin typeface="+mn-lt"/>
                <a:ea typeface="+mn-ea"/>
                <a:cs typeface="+mn-cs"/>
              </a:rPr>
              <a:t>tên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trước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kiểu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dữ</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liệu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sau</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Quy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mô</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tả</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yêu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cầu</a:t>
            </a:r>
            <a:r>
              <a:rPr lang="en-US"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sym typeface="Wingdings" pitchFamily="2" charset="2"/>
              </a:rPr>
              <a:t> </a:t>
            </a:r>
            <a:r>
              <a:rPr lang="en-US" sz="1200" kern="1200" baseline="0" dirty="0" err="1">
                <a:solidFill>
                  <a:schemeClr val="tx1"/>
                </a:solidFill>
                <a:latin typeface="+mn-lt"/>
                <a:ea typeface="+mn-ea"/>
                <a:cs typeface="+mn-cs"/>
                <a:sym typeface="Wingdings" pitchFamily="2" charset="2"/>
              </a:rPr>
              <a:t>mô</a:t>
            </a:r>
            <a:r>
              <a:rPr lang="en-US" sz="1200" kern="1200" baseline="0" dirty="0">
                <a:solidFill>
                  <a:schemeClr val="tx1"/>
                </a:solidFill>
                <a:latin typeface="+mn-lt"/>
                <a:ea typeface="+mn-ea"/>
                <a:cs typeface="+mn-cs"/>
                <a:sym typeface="Wingdings" pitchFamily="2" charset="2"/>
              </a:rPr>
              <a:t> </a:t>
            </a:r>
            <a:r>
              <a:rPr lang="en-US" sz="1200" kern="1200" baseline="0" dirty="0" err="1">
                <a:solidFill>
                  <a:schemeClr val="tx1"/>
                </a:solidFill>
                <a:latin typeface="+mn-lt"/>
                <a:ea typeface="+mn-ea"/>
                <a:cs typeface="+mn-cs"/>
                <a:sym typeface="Wingdings" pitchFamily="2" charset="2"/>
              </a:rPr>
              <a:t>hình</a:t>
            </a:r>
            <a:r>
              <a:rPr lang="en-US" sz="1200" kern="1200" baseline="0" dirty="0">
                <a:solidFill>
                  <a:schemeClr val="tx1"/>
                </a:solidFill>
                <a:latin typeface="+mn-lt"/>
                <a:ea typeface="+mn-ea"/>
                <a:cs typeface="+mn-cs"/>
                <a:sym typeface="Wingdings" pitchFamily="2" charset="2"/>
              </a:rPr>
              <a:t> </a:t>
            </a:r>
            <a:r>
              <a:rPr lang="en-US" sz="1200" kern="1200" baseline="0" dirty="0" err="1">
                <a:solidFill>
                  <a:schemeClr val="tx1"/>
                </a:solidFill>
                <a:latin typeface="+mn-lt"/>
                <a:ea typeface="+mn-ea"/>
                <a:cs typeface="+mn-cs"/>
                <a:sym typeface="Wingdings" pitchFamily="2" charset="2"/>
              </a:rPr>
              <a:t>lớp</a:t>
            </a:r>
            <a:r>
              <a:rPr lang="en-US" sz="1200" kern="1200" baseline="0" dirty="0">
                <a:solidFill>
                  <a:schemeClr val="tx1"/>
                </a:solidFill>
                <a:latin typeface="+mn-lt"/>
                <a:ea typeface="+mn-ea"/>
                <a:cs typeface="+mn-cs"/>
                <a:sym typeface="Wingdings" pitchFamily="2" charset="2"/>
              </a:rPr>
              <a:t>  </a:t>
            </a:r>
            <a:r>
              <a:rPr lang="en-US" sz="1200" kern="1200" baseline="0" dirty="0" err="1">
                <a:solidFill>
                  <a:schemeClr val="tx1"/>
                </a:solidFill>
                <a:latin typeface="+mn-lt"/>
                <a:ea typeface="+mn-ea"/>
                <a:cs typeface="+mn-cs"/>
                <a:sym typeface="Wingdings" pitchFamily="2" charset="2"/>
              </a:rPr>
              <a:t>cài</a:t>
            </a:r>
            <a:r>
              <a:rPr lang="en-US" sz="1200" kern="1200" baseline="0" dirty="0">
                <a:solidFill>
                  <a:schemeClr val="tx1"/>
                </a:solidFill>
                <a:latin typeface="+mn-lt"/>
                <a:ea typeface="+mn-ea"/>
                <a:cs typeface="+mn-cs"/>
                <a:sym typeface="Wingdings" pitchFamily="2" charset="2"/>
              </a:rPr>
              <a:t> </a:t>
            </a:r>
            <a:r>
              <a:rPr lang="en-US" sz="1200" kern="1200" baseline="0" dirty="0" err="1">
                <a:solidFill>
                  <a:schemeClr val="tx1"/>
                </a:solidFill>
                <a:latin typeface="+mn-lt"/>
                <a:ea typeface="+mn-ea"/>
                <a:cs typeface="+mn-cs"/>
                <a:sym typeface="Wingdings" pitchFamily="2" charset="2"/>
              </a:rPr>
              <a:t>đặt</a:t>
            </a:r>
            <a:r>
              <a:rPr lang="en-US" sz="1200" kern="1200" baseline="0" dirty="0">
                <a:solidFill>
                  <a:schemeClr val="tx1"/>
                </a:solidFill>
                <a:latin typeface="+mn-lt"/>
                <a:ea typeface="+mn-ea"/>
                <a:cs typeface="+mn-cs"/>
                <a:sym typeface="Wingdings" pitchFamily="2" charset="2"/>
              </a:rPr>
              <a:t> (PHẢI GIỐNG HỆT THIẾT KẾ)</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public class </a:t>
            </a:r>
            <a:r>
              <a:rPr lang="en-US" sz="1200" b="1" kern="1200" dirty="0" err="1">
                <a:solidFill>
                  <a:schemeClr val="tx1"/>
                </a:solidFill>
                <a:latin typeface="+mn-lt"/>
                <a:ea typeface="+mn-ea"/>
                <a:cs typeface="+mn-cs"/>
              </a:rPr>
              <a:t>HinhChuNhat</a:t>
            </a:r>
            <a:r>
              <a:rPr lang="en-US" sz="1200" b="1" kern="1200" dirty="0">
                <a:solidFill>
                  <a:schemeClr val="tx1"/>
                </a:solidFill>
                <a:latin typeface="+mn-lt"/>
                <a:ea typeface="+mn-ea"/>
                <a:cs typeface="+mn-cs"/>
              </a:rPr>
              <a:t> {</a:t>
            </a:r>
          </a:p>
          <a:p>
            <a:r>
              <a:rPr lang="en-US" sz="1200" b="1" kern="1200" dirty="0">
                <a:solidFill>
                  <a:schemeClr val="tx1"/>
                </a:solidFill>
                <a:latin typeface="+mn-lt"/>
                <a:ea typeface="+mn-ea"/>
                <a:cs typeface="+mn-cs"/>
              </a:rPr>
              <a:t>float </a:t>
            </a:r>
            <a:r>
              <a:rPr lang="en-US" sz="1200" b="1" kern="1200" dirty="0" err="1">
                <a:solidFill>
                  <a:schemeClr val="tx1"/>
                </a:solidFill>
                <a:latin typeface="+mn-lt"/>
                <a:ea typeface="+mn-ea"/>
                <a:cs typeface="+mn-cs"/>
              </a:rPr>
              <a:t>cDai,cRong</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float </a:t>
            </a:r>
            <a:r>
              <a:rPr lang="en-US" sz="1200" b="1" kern="1200" dirty="0" err="1">
                <a:solidFill>
                  <a:schemeClr val="tx1"/>
                </a:solidFill>
                <a:latin typeface="+mn-lt"/>
                <a:ea typeface="+mn-ea"/>
                <a:cs typeface="+mn-cs"/>
              </a:rPr>
              <a:t>TinhChuVi</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cDai+cRong</a:t>
            </a:r>
            <a:r>
              <a:rPr lang="en-US" sz="1200" b="1" kern="1200" dirty="0">
                <a:solidFill>
                  <a:schemeClr val="tx1"/>
                </a:solidFill>
                <a:latin typeface="+mn-lt"/>
                <a:ea typeface="+mn-ea"/>
                <a:cs typeface="+mn-cs"/>
              </a:rPr>
              <a:t>)*2;</a:t>
            </a:r>
          </a:p>
          <a:p>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float </a:t>
            </a:r>
            <a:r>
              <a:rPr lang="en-US" sz="1200" b="1" kern="1200" dirty="0" err="1">
                <a:solidFill>
                  <a:schemeClr val="tx1"/>
                </a:solidFill>
                <a:latin typeface="+mn-lt"/>
                <a:ea typeface="+mn-ea"/>
                <a:cs typeface="+mn-cs"/>
              </a:rPr>
              <a:t>TinhDienTich</a:t>
            </a:r>
            <a:r>
              <a:rPr lang="en-US" sz="1200" b="1" kern="1200" dirty="0">
                <a:solidFill>
                  <a:schemeClr val="tx1"/>
                </a:solidFill>
                <a:latin typeface="+mn-lt"/>
                <a:ea typeface="+mn-ea"/>
                <a:cs typeface="+mn-cs"/>
              </a:rPr>
              <a:t>(){</a:t>
            </a:r>
          </a:p>
          <a:p>
            <a:r>
              <a:rPr lang="en-US" sz="1200" b="1" kern="1200" dirty="0">
                <a:solidFill>
                  <a:schemeClr val="tx1"/>
                </a:solidFill>
                <a:latin typeface="+mn-lt"/>
                <a:ea typeface="+mn-ea"/>
                <a:cs typeface="+mn-cs"/>
              </a:rPr>
              <a:t>return </a:t>
            </a:r>
            <a:r>
              <a:rPr lang="en-US" sz="1200" b="1" kern="1200" dirty="0" err="1">
                <a:solidFill>
                  <a:schemeClr val="tx1"/>
                </a:solidFill>
                <a:latin typeface="+mn-lt"/>
                <a:ea typeface="+mn-ea"/>
                <a:cs typeface="+mn-cs"/>
              </a:rPr>
              <a:t>cDai</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cRong</a:t>
            </a:r>
            <a:r>
              <a:rPr lang="en-US" sz="1200" b="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layThongTin</a:t>
            </a:r>
            <a:r>
              <a:rPr lang="en-US" sz="1200" b="1" kern="1200" dirty="0">
                <a:solidFill>
                  <a:schemeClr val="tx1"/>
                </a:solidFill>
                <a:latin typeface="+mn-lt"/>
                <a:ea typeface="+mn-ea"/>
                <a:cs typeface="+mn-cs"/>
              </a:rPr>
              <a:t>()</a:t>
            </a:r>
          </a:p>
          <a:p>
            <a:r>
              <a:rPr lang="en-US" sz="1200" b="1" i="1" kern="1200" dirty="0">
                <a:solidFill>
                  <a:schemeClr val="tx1"/>
                </a:solidFill>
                <a:latin typeface="+mn-lt"/>
                <a:ea typeface="+mn-ea"/>
                <a:cs typeface="+mn-cs"/>
              </a:rPr>
              <a:t> </a:t>
            </a:r>
            <a:r>
              <a:rPr lang="en-US" sz="1200" b="1" i="1" kern="1200" dirty="0" err="1">
                <a:solidFill>
                  <a:schemeClr val="tx1"/>
                </a:solidFill>
                <a:latin typeface="+mn-lt"/>
                <a:ea typeface="+mn-ea"/>
                <a:cs typeface="+mn-cs"/>
              </a:rPr>
              <a:t>return"Hinh</a:t>
            </a:r>
            <a:r>
              <a:rPr lang="en-US" sz="1200" b="1" i="1" kern="1200" dirty="0">
                <a:solidFill>
                  <a:schemeClr val="tx1"/>
                </a:solidFill>
                <a:latin typeface="+mn-lt"/>
                <a:ea typeface="+mn-ea"/>
                <a:cs typeface="+mn-cs"/>
              </a:rPr>
              <a:t> chu </a:t>
            </a:r>
            <a:r>
              <a:rPr lang="en-US" sz="1200" b="1" i="1" kern="1200" dirty="0" err="1">
                <a:solidFill>
                  <a:schemeClr val="tx1"/>
                </a:solidFill>
                <a:latin typeface="+mn-lt"/>
                <a:ea typeface="+mn-ea"/>
                <a:cs typeface="+mn-cs"/>
              </a:rPr>
              <a:t>nhat,cdai</a:t>
            </a:r>
            <a:r>
              <a:rPr lang="en-US" sz="1200" b="1" i="1" kern="1200" dirty="0">
                <a:solidFill>
                  <a:schemeClr val="tx1"/>
                </a:solidFill>
                <a:latin typeface="+mn-lt"/>
                <a:ea typeface="+mn-ea"/>
                <a:cs typeface="+mn-cs"/>
              </a:rPr>
              <a:t>="+</a:t>
            </a:r>
            <a:r>
              <a:rPr lang="en-US" sz="1200" b="1" i="1" kern="1200" dirty="0" err="1">
                <a:solidFill>
                  <a:schemeClr val="tx1"/>
                </a:solidFill>
                <a:latin typeface="+mn-lt"/>
                <a:ea typeface="+mn-ea"/>
                <a:cs typeface="+mn-cs"/>
              </a:rPr>
              <a:t>cDai</a:t>
            </a:r>
            <a:r>
              <a:rPr lang="en-US" sz="1200" b="1" i="1" kern="1200" dirty="0">
                <a:solidFill>
                  <a:schemeClr val="tx1"/>
                </a:solidFill>
                <a:latin typeface="+mn-lt"/>
                <a:ea typeface="+mn-ea"/>
                <a:cs typeface="+mn-cs"/>
              </a:rPr>
              <a:t>+"</a:t>
            </a:r>
            <a:r>
              <a:rPr lang="en-US" sz="1200" b="1" i="1" kern="1200" dirty="0" err="1">
                <a:solidFill>
                  <a:schemeClr val="tx1"/>
                </a:solidFill>
                <a:latin typeface="+mn-lt"/>
                <a:ea typeface="+mn-ea"/>
                <a:cs typeface="+mn-cs"/>
              </a:rPr>
              <a:t>crong</a:t>
            </a:r>
            <a:r>
              <a:rPr lang="en-US" sz="1200" b="1" i="1" kern="1200" dirty="0">
                <a:solidFill>
                  <a:schemeClr val="tx1"/>
                </a:solidFill>
                <a:latin typeface="+mn-lt"/>
                <a:ea typeface="+mn-ea"/>
                <a:cs typeface="+mn-cs"/>
              </a:rPr>
              <a:t>="+</a:t>
            </a:r>
            <a:r>
              <a:rPr lang="en-US" sz="1200" b="1" i="1" kern="1200" dirty="0" err="1">
                <a:solidFill>
                  <a:schemeClr val="tx1"/>
                </a:solidFill>
                <a:latin typeface="+mn-lt"/>
                <a:ea typeface="+mn-ea"/>
                <a:cs typeface="+mn-cs"/>
              </a:rPr>
              <a:t>cRong</a:t>
            </a:r>
            <a:r>
              <a:rPr lang="en-US" sz="1200" b="1" i="1"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endParaRPr lang="en-US" dirty="0"/>
          </a:p>
        </p:txBody>
      </p:sp>
    </p:spTree>
    <p:extLst>
      <p:ext uri="{BB962C8B-B14F-4D97-AF65-F5344CB8AC3E}">
        <p14:creationId xmlns:p14="http://schemas.microsoft.com/office/powerpoint/2010/main" val="284147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6233" y="76200"/>
            <a:ext cx="10668000" cy="990600"/>
          </a:xfrm>
        </p:spPr>
        <p:txBody>
          <a:bodyPr/>
          <a:lstStyle/>
          <a:p>
            <a:r>
              <a:rPr lang="en-US"/>
              <a:t>Click to edit Master title style</a:t>
            </a:r>
          </a:p>
        </p:txBody>
      </p:sp>
      <p:sp>
        <p:nvSpPr>
          <p:cNvPr id="3" name="Table Placeholder 2"/>
          <p:cNvSpPr>
            <a:spLocks noGrp="1"/>
          </p:cNvSpPr>
          <p:nvPr>
            <p:ph type="tbl" idx="1"/>
          </p:nvPr>
        </p:nvSpPr>
        <p:spPr>
          <a:xfrm>
            <a:off x="755651" y="1295400"/>
            <a:ext cx="10668000" cy="5105400"/>
          </a:xfrm>
        </p:spPr>
        <p:txBody>
          <a:bodyPr/>
          <a:lstStyle/>
          <a:p>
            <a:pPr lvl="0"/>
            <a:endParaRPr lang="en-US" noProof="0"/>
          </a:p>
        </p:txBody>
      </p:sp>
      <p:sp>
        <p:nvSpPr>
          <p:cNvPr id="4" name="Rectangle 6"/>
          <p:cNvSpPr>
            <a:spLocks noGrp="1" noChangeArrowheads="1"/>
          </p:cNvSpPr>
          <p:nvPr>
            <p:ph type="dt" sz="half" idx="10"/>
          </p:nvPr>
        </p:nvSpPr>
        <p:spPr>
          <a:ln/>
        </p:spPr>
        <p:txBody>
          <a:bodyPr/>
          <a:lstStyle>
            <a:lvl1pPr>
              <a:defRPr/>
            </a:lvl1pPr>
          </a:lstStyle>
          <a:p>
            <a:pPr>
              <a:defRPr/>
            </a:pPr>
            <a:fld id="{709D6C26-92EA-4999-9046-2EE02B5478C3}" type="datetime6">
              <a:rPr lang="en-US"/>
              <a:pPr>
                <a:defRPr/>
              </a:pPr>
              <a:t>September 22</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OOD - SET.HUST</a:t>
            </a:r>
          </a:p>
        </p:txBody>
      </p:sp>
      <p:sp>
        <p:nvSpPr>
          <p:cNvPr id="6" name="Rectangle 8"/>
          <p:cNvSpPr>
            <a:spLocks noGrp="1" noChangeArrowheads="1"/>
          </p:cNvSpPr>
          <p:nvPr>
            <p:ph type="sldNum" sz="quarter" idx="12"/>
          </p:nvPr>
        </p:nvSpPr>
        <p:spPr>
          <a:ln/>
        </p:spPr>
        <p:txBody>
          <a:bodyPr/>
          <a:lstStyle>
            <a:lvl1pPr>
              <a:defRPr/>
            </a:lvl1pPr>
          </a:lstStyle>
          <a:p>
            <a:pPr>
              <a:defRPr/>
            </a:pPr>
            <a:fld id="{EBAE6AF8-1D85-4068-A6FB-FA141D36C90B}" type="slidenum">
              <a:rPr lang="en-US" altLang="en-US"/>
              <a:pPr>
                <a:defRPr/>
              </a:pPr>
              <a:t>‹#›</a:t>
            </a:fld>
            <a:endParaRPr lang="en-US" altLang="en-US"/>
          </a:p>
        </p:txBody>
      </p:sp>
    </p:spTree>
    <p:extLst>
      <p:ext uri="{BB962C8B-B14F-4D97-AF65-F5344CB8AC3E}">
        <p14:creationId xmlns:p14="http://schemas.microsoft.com/office/powerpoint/2010/main" val="341439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spcBef>
                <a:spcPts val="1200"/>
              </a:spcBef>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94"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6.emf"/><Relationship Id="rId18" Type="http://schemas.openxmlformats.org/officeDocument/2006/relationships/customXml" Target="../ink/ink6.xml"/><Relationship Id="rId3" Type="http://schemas.openxmlformats.org/officeDocument/2006/relationships/image" Target="../media/image11.png"/><Relationship Id="rId21" Type="http://schemas.openxmlformats.org/officeDocument/2006/relationships/image" Target="../media/image20.emf"/><Relationship Id="rId7" Type="http://schemas.openxmlformats.org/officeDocument/2006/relationships/image" Target="../media/image15.png"/><Relationship Id="rId12" Type="http://schemas.openxmlformats.org/officeDocument/2006/relationships/customXml" Target="../ink/ink3.xml"/><Relationship Id="rId17" Type="http://schemas.openxmlformats.org/officeDocument/2006/relationships/image" Target="../media/image18.emf"/><Relationship Id="rId2" Type="http://schemas.openxmlformats.org/officeDocument/2006/relationships/notesSlide" Target="../notesSlides/notesSlide18.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emf"/><Relationship Id="rId5" Type="http://schemas.openxmlformats.org/officeDocument/2006/relationships/image" Target="../media/image13.png"/><Relationship Id="rId15" Type="http://schemas.openxmlformats.org/officeDocument/2006/relationships/image" Target="../media/image17.emf"/><Relationship Id="rId10" Type="http://schemas.openxmlformats.org/officeDocument/2006/relationships/customXml" Target="../ink/ink2.xml"/><Relationship Id="rId19" Type="http://schemas.openxmlformats.org/officeDocument/2006/relationships/image" Target="../media/image19.emf"/><Relationship Id="rId4" Type="http://schemas.openxmlformats.org/officeDocument/2006/relationships/image" Target="../media/image12.png"/><Relationship Id="rId9" Type="http://schemas.openxmlformats.org/officeDocument/2006/relationships/image" Target="../media/image14.emf"/><Relationship Id="rId14" Type="http://schemas.openxmlformats.org/officeDocument/2006/relationships/customXml" Target="../ink/ink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0.emf"/></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3" Type="http://schemas.openxmlformats.org/officeDocument/2006/relationships/customXml" Target="../ink/ink10.xml"/><Relationship Id="rId3" Type="http://schemas.openxmlformats.org/officeDocument/2006/relationships/customXml" Target="../ink/ink9.xml"/><Relationship Id="rId12"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2.xml"/><Relationship Id="rId14" Type="http://schemas.openxmlformats.org/officeDocument/2006/relationships/image" Target="../media/image33.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766" y="1750978"/>
            <a:ext cx="10363200" cy="3164733"/>
          </a:xfrm>
        </p:spPr>
        <p:txBody>
          <a:bodyPr/>
          <a:lstStyle/>
          <a:p>
            <a:pPr>
              <a:lnSpc>
                <a:spcPts val="10000"/>
              </a:lnSpc>
              <a:spcBef>
                <a:spcPts val="600"/>
              </a:spcBef>
              <a:spcAft>
                <a:spcPts val="600"/>
              </a:spcAft>
            </a:pPr>
            <a:r>
              <a:rPr lang="en-US" sz="6000" dirty="0" err="1"/>
              <a:t>Chương</a:t>
            </a:r>
            <a:r>
              <a:rPr lang="en-US" sz="6000" dirty="0"/>
              <a:t> 3</a:t>
            </a:r>
            <a:br>
              <a:rPr lang="en-US" sz="6000" dirty="0"/>
            </a:br>
            <a:r>
              <a:rPr lang="en-US" sz="6000" b="1" dirty="0"/>
              <a:t>NHỮNG KHÁI NIỆM CƠ BẢN CỦA LẬP TRÌNH HĐT</a:t>
            </a:r>
          </a:p>
        </p:txBody>
      </p:sp>
    </p:spTree>
    <p:extLst>
      <p:ext uri="{BB962C8B-B14F-4D97-AF65-F5344CB8AC3E}">
        <p14:creationId xmlns:p14="http://schemas.microsoft.com/office/powerpoint/2010/main" val="88131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Khai báo lớp</a:t>
            </a:r>
            <a:endParaRPr lang="en-US" dirty="0"/>
          </a:p>
        </p:txBody>
      </p:sp>
      <p:sp>
        <p:nvSpPr>
          <p:cNvPr id="3" name="Content Placeholder 2"/>
          <p:cNvSpPr>
            <a:spLocks noGrp="1"/>
          </p:cNvSpPr>
          <p:nvPr>
            <p:ph idx="1"/>
          </p:nvPr>
        </p:nvSpPr>
        <p:spPr/>
        <p:txBody>
          <a:bodyPr>
            <a:normAutofit/>
          </a:bodyPr>
          <a:lstStyle/>
          <a:p>
            <a:r>
              <a:rPr lang="en-US"/>
              <a:t>Cú pháp:</a:t>
            </a:r>
          </a:p>
          <a:p>
            <a:endParaRPr lang="en-US"/>
          </a:p>
          <a:p>
            <a:endParaRPr lang="en-US"/>
          </a:p>
          <a:p>
            <a:endParaRPr lang="en-US"/>
          </a:p>
          <a:p>
            <a:r>
              <a:rPr lang="en-US"/>
              <a:t>Trong đó:</a:t>
            </a:r>
          </a:p>
          <a:p>
            <a:pPr lvl="1"/>
            <a:r>
              <a:rPr lang="vi-VN" sz="2200" b="1">
                <a:solidFill>
                  <a:srgbClr val="C00000"/>
                </a:solidFill>
              </a:rPr>
              <a:t>class</a:t>
            </a:r>
            <a:r>
              <a:rPr lang="vi-VN"/>
              <a:t>: là từ khóa cho biết đang khai báo một </a:t>
            </a:r>
            <a:r>
              <a:rPr lang="en-US"/>
              <a:t>l</a:t>
            </a:r>
            <a:r>
              <a:rPr lang="vi-VN"/>
              <a:t>ớp</a:t>
            </a:r>
            <a:endParaRPr lang="en-US"/>
          </a:p>
          <a:p>
            <a:pPr lvl="1"/>
            <a:r>
              <a:rPr lang="en-US" sz="2200" b="1"/>
              <a:t>TenLop</a:t>
            </a:r>
            <a:r>
              <a:rPr lang="vi-VN"/>
              <a:t>: là </a:t>
            </a:r>
            <a:r>
              <a:rPr lang="en-US"/>
              <a:t>tên của </a:t>
            </a:r>
            <a:r>
              <a:rPr lang="vi-VN"/>
              <a:t>lớp</a:t>
            </a:r>
            <a:r>
              <a:rPr lang="en-US"/>
              <a:t> (</a:t>
            </a:r>
            <a:r>
              <a:rPr lang="en-US" i="1"/>
              <a:t>phải liên quan đến đối tượng, gợi nhớ đối tượng</a:t>
            </a:r>
            <a:r>
              <a:rPr lang="en-US"/>
              <a:t>), </a:t>
            </a:r>
            <a:r>
              <a:rPr lang="vi-VN"/>
              <a:t>quy luật đặt tên </a:t>
            </a:r>
            <a:r>
              <a:rPr lang="en-US"/>
              <a:t>lớp </a:t>
            </a:r>
            <a:r>
              <a:rPr lang="vi-VN"/>
              <a:t>cũng giống như quy luật đặt tên cho biến.</a:t>
            </a:r>
            <a:r>
              <a:rPr lang="vi-VN" i="1"/>
              <a:t> Lưu ý</a:t>
            </a:r>
            <a:r>
              <a:rPr lang="en-US" i="1"/>
              <a:t>, nên viết hoa chữ đầu của mỗi từ</a:t>
            </a:r>
            <a:r>
              <a:rPr lang="vi-VN" i="1"/>
              <a:t>, ví dụ HinhTron, SinhVien, HoaDon,…</a:t>
            </a:r>
            <a:endParaRPr lang="en-US" i="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Rectangle 6"/>
          <p:cNvSpPr/>
          <p:nvPr/>
        </p:nvSpPr>
        <p:spPr>
          <a:xfrm>
            <a:off x="2589669" y="2012163"/>
            <a:ext cx="5751898" cy="1785104"/>
          </a:xfrm>
          <a:prstGeom prst="rect">
            <a:avLst/>
          </a:prstGeom>
          <a:ln>
            <a:solidFill>
              <a:srgbClr val="0070C0"/>
            </a:solidFill>
          </a:ln>
        </p:spPr>
        <p:txBody>
          <a:bodyPr wrap="square">
            <a:spAutoFit/>
          </a:bodyPr>
          <a:lstStyle/>
          <a:p>
            <a:r>
              <a:rPr lang="en-US" sz="2200" b="1">
                <a:solidFill>
                  <a:srgbClr val="C00000"/>
                </a:solidFill>
                <a:latin typeface="Arial" pitchFamily="34" charset="0"/>
                <a:cs typeface="Arial" pitchFamily="34" charset="0"/>
              </a:rPr>
              <a:t>class </a:t>
            </a:r>
            <a:r>
              <a:rPr lang="en-US" sz="2200" b="1">
                <a:latin typeface="Arial" pitchFamily="34" charset="0"/>
                <a:cs typeface="Arial" pitchFamily="34" charset="0"/>
              </a:rPr>
              <a:t>TenLop</a:t>
            </a:r>
            <a:endParaRPr lang="en-US" sz="2200" b="1">
              <a:solidFill>
                <a:srgbClr val="C00000"/>
              </a:solidFill>
              <a:latin typeface="Arial" pitchFamily="34" charset="0"/>
              <a:cs typeface="Arial" pitchFamily="34" charset="0"/>
            </a:endParaRPr>
          </a:p>
          <a:p>
            <a:r>
              <a:rPr lang="en-US" sz="2200" b="1">
                <a:latin typeface="Arial" pitchFamily="34" charset="0"/>
                <a:cs typeface="Arial" pitchFamily="34" charset="0"/>
              </a:rPr>
              <a:t>{</a:t>
            </a:r>
            <a:br>
              <a:rPr lang="en-US" sz="2200" b="1">
                <a:latin typeface="Arial" pitchFamily="34" charset="0"/>
                <a:cs typeface="Arial" pitchFamily="34" charset="0"/>
              </a:rPr>
            </a:br>
            <a:r>
              <a:rPr lang="en-US" sz="2200" b="1">
                <a:latin typeface="Arial" pitchFamily="34" charset="0"/>
                <a:cs typeface="Arial" pitchFamily="34" charset="0"/>
              </a:rPr>
              <a:t>    Các thuộc tính của lớp (khai báo biến)</a:t>
            </a:r>
            <a:br>
              <a:rPr lang="en-US" sz="2200" b="1">
                <a:latin typeface="Arial" pitchFamily="34" charset="0"/>
                <a:cs typeface="Arial" pitchFamily="34" charset="0"/>
              </a:rPr>
            </a:br>
            <a:r>
              <a:rPr lang="en-US" sz="2200" b="1">
                <a:latin typeface="Arial" pitchFamily="34" charset="0"/>
                <a:cs typeface="Arial" pitchFamily="34" charset="0"/>
              </a:rPr>
              <a:t>    Các phương thức của lớp</a:t>
            </a:r>
            <a:br>
              <a:rPr lang="en-US" sz="2200" b="1">
                <a:latin typeface="Arial" pitchFamily="34" charset="0"/>
                <a:cs typeface="Arial" pitchFamily="34" charset="0"/>
              </a:rPr>
            </a:br>
            <a:r>
              <a:rPr lang="en-US" sz="2200" b="1">
                <a:latin typeface="Arial" pitchFamily="34" charset="0"/>
                <a:cs typeface="Arial" pitchFamily="34" charset="0"/>
              </a:rPr>
              <a: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1193" y="1989249"/>
            <a:ext cx="2862695" cy="1808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85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Khai báo lớp: Ví dụ 1</a:t>
            </a:r>
          </a:p>
        </p:txBody>
      </p:sp>
      <p:sp>
        <p:nvSpPr>
          <p:cNvPr id="3" name="Content Placeholder 2"/>
          <p:cNvSpPr>
            <a:spLocks noGrp="1"/>
          </p:cNvSpPr>
          <p:nvPr>
            <p:ph idx="1"/>
          </p:nvPr>
        </p:nvSpPr>
        <p:spPr/>
        <p:txBody>
          <a:bodyPr/>
          <a:lstStyle/>
          <a:p>
            <a:r>
              <a:rPr lang="en-US"/>
              <a:t>Vẽ mô hình lớp và cài đặt lớp hình chữ nhật, có:</a:t>
            </a:r>
          </a:p>
          <a:p>
            <a:pPr lvl="1"/>
            <a:r>
              <a:rPr lang="fr-FR" i="1"/>
              <a:t>Các thuộc tính: chiều dài, chiều rộng.</a:t>
            </a:r>
            <a:endParaRPr lang="en-US" i="1"/>
          </a:p>
          <a:p>
            <a:pPr lvl="1"/>
            <a:r>
              <a:rPr lang="en-US" i="1"/>
              <a:t>Các phương thức: tính diện tích, tính chu vi, lấy thông tin (trả về thông tin của một hình chữ nhật)</a:t>
            </a:r>
          </a:p>
          <a:p>
            <a:endParaRPr lang="en-US"/>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272" y="3273136"/>
            <a:ext cx="3456709" cy="337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3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Khai báo lớp: Ví dụ 1</a:t>
            </a:r>
          </a:p>
        </p:txBody>
      </p:sp>
      <p:sp>
        <p:nvSpPr>
          <p:cNvPr id="3" name="Content Placeholder 2"/>
          <p:cNvSpPr>
            <a:spLocks noGrp="1"/>
          </p:cNvSpPr>
          <p:nvPr>
            <p:ph idx="1"/>
          </p:nvPr>
        </p:nvSpPr>
        <p:spPr/>
        <p:txBody>
          <a:bodyPr/>
          <a:lstStyle/>
          <a:p>
            <a:r>
              <a:rPr lang="en-US"/>
              <a:t>Solution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59256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Khai báo lớp: Ví dụ 2</a:t>
            </a:r>
          </a:p>
        </p:txBody>
      </p:sp>
      <p:sp>
        <p:nvSpPr>
          <p:cNvPr id="3" name="Content Placeholder 2"/>
          <p:cNvSpPr>
            <a:spLocks noGrp="1"/>
          </p:cNvSpPr>
          <p:nvPr>
            <p:ph idx="1"/>
          </p:nvPr>
        </p:nvSpPr>
        <p:spPr/>
        <p:txBody>
          <a:bodyPr/>
          <a:lstStyle/>
          <a:p>
            <a:r>
              <a:rPr lang="en-US" dirty="0" err="1"/>
              <a:t>Cài</a:t>
            </a:r>
            <a:r>
              <a:rPr lang="en-US" dirty="0"/>
              <a:t> </a:t>
            </a:r>
            <a:r>
              <a:rPr lang="en-US" dirty="0" err="1"/>
              <a:t>đặt</a:t>
            </a:r>
            <a:r>
              <a:rPr lang="en-US" dirty="0"/>
              <a:t> </a:t>
            </a:r>
            <a:r>
              <a:rPr lang="en-US" dirty="0" err="1"/>
              <a:t>lớp</a:t>
            </a:r>
            <a:r>
              <a:rPr lang="en-US" dirty="0"/>
              <a:t> </a:t>
            </a:r>
            <a:r>
              <a:rPr lang="en-US" dirty="0" err="1"/>
              <a:t>điểm</a:t>
            </a:r>
            <a:r>
              <a:rPr lang="en-US" dirty="0"/>
              <a:t> </a:t>
            </a:r>
            <a:r>
              <a:rPr lang="en-US" dirty="0" err="1"/>
              <a:t>sinh</a:t>
            </a:r>
            <a:r>
              <a:rPr lang="en-US" dirty="0"/>
              <a:t> </a:t>
            </a:r>
            <a:r>
              <a:rPr lang="en-US" dirty="0" err="1"/>
              <a:t>viên</a:t>
            </a:r>
            <a:r>
              <a:rPr lang="en-US" dirty="0"/>
              <a:t> </a:t>
            </a:r>
            <a:r>
              <a:rPr lang="en-US" dirty="0" err="1"/>
              <a:t>như</a:t>
            </a:r>
            <a:r>
              <a:rPr lang="en-US" dirty="0"/>
              <a:t> </a:t>
            </a:r>
            <a:r>
              <a:rPr lang="en-US" dirty="0" err="1"/>
              <a:t>sau</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Flowchart: Card 5"/>
          <p:cNvSpPr/>
          <p:nvPr/>
        </p:nvSpPr>
        <p:spPr>
          <a:xfrm>
            <a:off x="6541101" y="4822432"/>
            <a:ext cx="5096933" cy="524934"/>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tx1"/>
                </a:solidFill>
                <a:latin typeface="Arial" pitchFamily="34" charset="0"/>
                <a:cs typeface="Arial" pitchFamily="34" charset="0"/>
              </a:rPr>
              <a:t>Điểm tb = (điểm lí thuyết + điểm thực hành)/2</a:t>
            </a:r>
          </a:p>
        </p:txBody>
      </p:sp>
      <p:sp>
        <p:nvSpPr>
          <p:cNvPr id="10" name="Flowchart: Card 9"/>
          <p:cNvSpPr/>
          <p:nvPr/>
        </p:nvSpPr>
        <p:spPr>
          <a:xfrm>
            <a:off x="5694434" y="5671882"/>
            <a:ext cx="5523226" cy="558800"/>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chemeClr val="tx1"/>
                </a:solidFill>
                <a:latin typeface="Arial" pitchFamily="34" charset="0"/>
                <a:cs typeface="Arial" pitchFamily="34" charset="0"/>
              </a:rPr>
              <a:t>Phương</a:t>
            </a:r>
            <a:r>
              <a:rPr lang="fr-FR" dirty="0">
                <a:solidFill>
                  <a:schemeClr val="tx1"/>
                </a:solidFill>
                <a:latin typeface="Arial" pitchFamily="34" charset="0"/>
                <a:cs typeface="Arial" pitchFamily="34" charset="0"/>
              </a:rPr>
              <a:t> </a:t>
            </a:r>
            <a:r>
              <a:rPr lang="fr-FR" dirty="0" err="1">
                <a:solidFill>
                  <a:schemeClr val="tx1"/>
                </a:solidFill>
                <a:latin typeface="Arial" pitchFamily="34" charset="0"/>
                <a:cs typeface="Arial" pitchFamily="34" charset="0"/>
              </a:rPr>
              <a:t>thức</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toString</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trả</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về</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thông</a:t>
            </a:r>
            <a:r>
              <a:rPr lang="en-US" dirty="0">
                <a:solidFill>
                  <a:schemeClr val="tx1"/>
                </a:solidFill>
                <a:latin typeface="Arial" pitchFamily="34" charset="0"/>
                <a:cs typeface="Arial" pitchFamily="34" charset="0"/>
              </a:rPr>
              <a:t> tin </a:t>
            </a:r>
            <a:r>
              <a:rPr lang="en-US" dirty="0" err="1">
                <a:solidFill>
                  <a:schemeClr val="tx1"/>
                </a:solidFill>
                <a:latin typeface="Arial" pitchFamily="34" charset="0"/>
                <a:cs typeface="Arial" pitchFamily="34" charset="0"/>
              </a:rPr>
              <a:t>điểm</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của</a:t>
            </a:r>
            <a:r>
              <a:rPr lang="en-US" dirty="0">
                <a:solidFill>
                  <a:schemeClr val="tx1"/>
                </a:solidFill>
                <a:latin typeface="Arial" pitchFamily="34" charset="0"/>
                <a:cs typeface="Arial" pitchFamily="34" charset="0"/>
              </a:rPr>
              <a:t> SV</a:t>
            </a:r>
          </a:p>
        </p:txBody>
      </p:sp>
      <p:pic>
        <p:nvPicPr>
          <p:cNvPr id="7" name="Picture 6">
            <a:extLst>
              <a:ext uri="{FF2B5EF4-FFF2-40B4-BE49-F238E27FC236}">
                <a16:creationId xmlns:a16="http://schemas.microsoft.com/office/drawing/2014/main" id="{774BB0B4-6255-21E5-7B54-C3BF82227AEF}"/>
              </a:ext>
            </a:extLst>
          </p:cNvPr>
          <p:cNvPicPr>
            <a:picLocks noChangeAspect="1"/>
          </p:cNvPicPr>
          <p:nvPr/>
        </p:nvPicPr>
        <p:blipFill>
          <a:blip r:embed="rId3"/>
          <a:stretch>
            <a:fillRect/>
          </a:stretch>
        </p:blipFill>
        <p:spPr>
          <a:xfrm>
            <a:off x="974340" y="2354007"/>
            <a:ext cx="4257675" cy="3876675"/>
          </a:xfrm>
          <a:prstGeom prst="rect">
            <a:avLst/>
          </a:prstGeom>
        </p:spPr>
      </p:pic>
      <p:cxnSp>
        <p:nvCxnSpPr>
          <p:cNvPr id="8" name="Straight Connector 7"/>
          <p:cNvCxnSpPr>
            <a:endCxn id="6" idx="1"/>
          </p:cNvCxnSpPr>
          <p:nvPr/>
        </p:nvCxnSpPr>
        <p:spPr>
          <a:xfrm flipV="1">
            <a:off x="5236849" y="5084899"/>
            <a:ext cx="1304252" cy="384568"/>
          </a:xfrm>
          <a:prstGeom prst="line">
            <a:avLst/>
          </a:prstGeom>
          <a:ln w="28575">
            <a:solidFill>
              <a:schemeClr val="tx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95111" y="6006435"/>
            <a:ext cx="1694489" cy="0"/>
          </a:xfrm>
          <a:prstGeom prst="line">
            <a:avLst/>
          </a:prstGeom>
          <a:ln w="28575">
            <a:solidFill>
              <a:schemeClr val="tx1"/>
            </a:solidFill>
            <a:prstDash val="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64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Khai báo lớp: Ví dụ 2</a:t>
            </a:r>
          </a:p>
        </p:txBody>
      </p:sp>
      <p:sp>
        <p:nvSpPr>
          <p:cNvPr id="3" name="Content Placeholder 2"/>
          <p:cNvSpPr>
            <a:spLocks noGrp="1"/>
          </p:cNvSpPr>
          <p:nvPr>
            <p:ph idx="1"/>
          </p:nvPr>
        </p:nvSpPr>
        <p:spPr/>
        <p:txBody>
          <a:bodyPr/>
          <a:lstStyle/>
          <a:p>
            <a:r>
              <a:rPr lang="en-US"/>
              <a:t>Solution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5969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Phương thức khởi tạo (constructor)</a:t>
            </a:r>
          </a:p>
        </p:txBody>
      </p:sp>
      <p:sp>
        <p:nvSpPr>
          <p:cNvPr id="3" name="Content Placeholder 2"/>
          <p:cNvSpPr>
            <a:spLocks noGrp="1"/>
          </p:cNvSpPr>
          <p:nvPr>
            <p:ph idx="1"/>
          </p:nvPr>
        </p:nvSpPr>
        <p:spPr/>
        <p:txBody>
          <a:bodyPr>
            <a:normAutofit lnSpcReduction="10000"/>
          </a:bodyPr>
          <a:lstStyle/>
          <a:p>
            <a:r>
              <a:rPr lang="en-US" i="1"/>
              <a:t>Phương thức khởi tạo</a:t>
            </a:r>
            <a:r>
              <a:rPr lang="en-US"/>
              <a:t> là phương thức dùng để tạo đối tượng của lớp, nhằm </a:t>
            </a:r>
            <a:r>
              <a:rPr lang="en-US" b="1">
                <a:solidFill>
                  <a:srgbClr val="FF0000"/>
                </a:solidFill>
              </a:rPr>
              <a:t>gán giá trị ban đầu </a:t>
            </a:r>
            <a:r>
              <a:rPr lang="en-US"/>
              <a:t>cho đối tượng, là phương thức đặc biệt, vì được gọi thông qua toán tử </a:t>
            </a:r>
            <a:r>
              <a:rPr lang="en-US">
                <a:solidFill>
                  <a:srgbClr val="FF0000"/>
                </a:solidFill>
              </a:rPr>
              <a:t>new</a:t>
            </a:r>
            <a:r>
              <a:rPr lang="en-US"/>
              <a:t>.</a:t>
            </a:r>
          </a:p>
          <a:p>
            <a:r>
              <a:rPr lang="en-US"/>
              <a:t>Khi viết hàm khởi tạo, phải thỏa 2 điều kiện:</a:t>
            </a:r>
          </a:p>
          <a:p>
            <a:pPr lvl="1"/>
            <a:r>
              <a:rPr lang="en-US" i="1"/>
              <a:t>tên phương thức trùng với tên class,</a:t>
            </a:r>
          </a:p>
          <a:p>
            <a:pPr lvl="1"/>
            <a:r>
              <a:rPr lang="en-US" i="1"/>
              <a:t>không trả về giá trị, cũng không phải void</a:t>
            </a:r>
          </a:p>
          <a:p>
            <a:r>
              <a:rPr lang="en-US"/>
              <a:t>Nếu lớp không có constructor nào, trình biên dịch tạo constructor mặc định (</a:t>
            </a:r>
            <a:r>
              <a:rPr lang="en-US" i="1"/>
              <a:t>default constructor</a:t>
            </a:r>
            <a:r>
              <a:rPr lang="en-US"/>
              <a:t>), là constructor không có tham số và tự gán các giá trị mặc định (</a:t>
            </a:r>
            <a:r>
              <a:rPr lang="en-US" i="1"/>
              <a:t>số</a:t>
            </a:r>
            <a:r>
              <a:rPr lang="en-US" i="1">
                <a:sym typeface="Wingdings" panose="05000000000000000000" pitchFamily="2" charset="2"/>
              </a:rPr>
              <a:t></a:t>
            </a:r>
            <a:r>
              <a:rPr lang="en-US" i="1"/>
              <a:t>0, chuỗi</a:t>
            </a:r>
            <a:r>
              <a:rPr lang="en-US" i="1">
                <a:sym typeface="Wingdings" panose="05000000000000000000" pitchFamily="2" charset="2"/>
              </a:rPr>
              <a:t></a:t>
            </a:r>
            <a:r>
              <a:rPr lang="en-US" i="1"/>
              <a:t>null, boolean</a:t>
            </a:r>
            <a:r>
              <a:rPr lang="en-US" i="1">
                <a:sym typeface="Wingdings" panose="05000000000000000000" pitchFamily="2" charset="2"/>
              </a:rPr>
              <a:t></a:t>
            </a:r>
            <a:r>
              <a:rPr lang="en-US" i="1"/>
              <a:t>false…</a:t>
            </a:r>
            <a:r>
              <a:rPr lang="en-US"/>
              <a:t>)</a:t>
            </a:r>
          </a:p>
          <a:p>
            <a:r>
              <a:rPr lang="en-US"/>
              <a:t>Một lớp có thể không có constructor nào hoặc có thể có một hay nhiều constructor, khác nhau ở danh sách tham số.</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0979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43199" y="3575749"/>
            <a:ext cx="6642847" cy="154655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p:txBody>
          <a:bodyPr/>
          <a:lstStyle/>
          <a:p>
            <a:r>
              <a:rPr lang="en-US"/>
              <a:t>3.2. Định nghĩa lớp trong Java</a:t>
            </a:r>
            <a:br>
              <a:rPr lang="en-US"/>
            </a:br>
            <a:r>
              <a:rPr lang="en-US"/>
              <a:t>Phương thức khởi tạo (constructor)</a:t>
            </a:r>
          </a:p>
        </p:txBody>
      </p:sp>
      <p:sp>
        <p:nvSpPr>
          <p:cNvPr id="3" name="Content Placeholder 2"/>
          <p:cNvSpPr>
            <a:spLocks noGrp="1"/>
          </p:cNvSpPr>
          <p:nvPr>
            <p:ph idx="1"/>
          </p:nvPr>
        </p:nvSpPr>
        <p:spPr/>
        <p:txBody>
          <a:bodyPr/>
          <a:lstStyle/>
          <a:p>
            <a:r>
              <a:rPr lang="en-US"/>
              <a:t>Vd1. Viết phương thức khởi tạo gán giá trị cho cả chiều dài và chiều rộng của hình chữ nhật.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4"/>
          <p:cNvSpPr/>
          <p:nvPr/>
        </p:nvSpPr>
        <p:spPr>
          <a:xfrm>
            <a:off x="2743199" y="2802448"/>
            <a:ext cx="6642848" cy="3093154"/>
          </a:xfrm>
          <a:prstGeom prst="rect">
            <a:avLst/>
          </a:prstGeom>
          <a:ln>
            <a:solidFill>
              <a:schemeClr val="accent3">
                <a:lumMod val="40000"/>
                <a:lumOff val="60000"/>
              </a:schemeClr>
            </a:solidFill>
          </a:ln>
        </p:spPr>
        <p:txBody>
          <a:bodyPr wrap="square">
            <a:spAutoFit/>
          </a:bodyPr>
          <a:lstStyle/>
          <a:p>
            <a:pPr>
              <a:spcBef>
                <a:spcPts val="600"/>
              </a:spcBef>
            </a:pPr>
            <a:r>
              <a:rPr lang="en-US" sz="2000" b="1">
                <a:solidFill>
                  <a:srgbClr val="7F0055"/>
                </a:solidFill>
                <a:latin typeface="Consolas"/>
              </a:rPr>
              <a:t>public</a:t>
            </a:r>
            <a:r>
              <a:rPr lang="en-US" sz="2000" b="1">
                <a:solidFill>
                  <a:srgbClr val="000000"/>
                </a:solidFill>
                <a:latin typeface="Consolas"/>
              </a:rPr>
              <a:t> </a:t>
            </a:r>
            <a:r>
              <a:rPr lang="en-US" sz="2000" b="1">
                <a:solidFill>
                  <a:srgbClr val="7F0055"/>
                </a:solidFill>
                <a:latin typeface="Consolas"/>
              </a:rPr>
              <a:t>class</a:t>
            </a:r>
            <a:r>
              <a:rPr lang="en-US" sz="2000" b="1">
                <a:solidFill>
                  <a:srgbClr val="000000"/>
                </a:solidFill>
                <a:latin typeface="Consolas"/>
              </a:rPr>
              <a:t> </a:t>
            </a:r>
            <a:r>
              <a:rPr lang="en-US" sz="2000" b="1">
                <a:solidFill>
                  <a:srgbClr val="FF0000"/>
                </a:solidFill>
                <a:latin typeface="Consolas"/>
              </a:rPr>
              <a:t>HinhChuNhat</a:t>
            </a:r>
            <a:r>
              <a:rPr lang="en-US" sz="2000" b="1">
                <a:solidFill>
                  <a:srgbClr val="000000"/>
                </a:solidFill>
                <a:latin typeface="Consolas"/>
              </a:rPr>
              <a:t> {</a:t>
            </a:r>
          </a:p>
          <a:p>
            <a:pPr>
              <a:spcBef>
                <a:spcPts val="600"/>
              </a:spcBef>
            </a:pPr>
            <a:r>
              <a:rPr lang="en-US" sz="2000" b="1">
                <a:solidFill>
                  <a:srgbClr val="7F0055"/>
                </a:solidFill>
                <a:latin typeface="Consolas"/>
              </a:rPr>
              <a:t>	private</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0000C0"/>
                </a:solidFill>
                <a:latin typeface="Consolas"/>
              </a:rPr>
              <a:t>cDai</a:t>
            </a:r>
            <a:r>
              <a:rPr lang="en-US" sz="2000" b="1">
                <a:solidFill>
                  <a:srgbClr val="000000"/>
                </a:solidFill>
                <a:latin typeface="Consolas"/>
              </a:rPr>
              <a:t>, </a:t>
            </a:r>
            <a:r>
              <a:rPr lang="en-US" sz="2000" b="1">
                <a:solidFill>
                  <a:srgbClr val="0000C0"/>
                </a:solidFill>
                <a:latin typeface="Consolas"/>
              </a:rPr>
              <a:t>cRong</a:t>
            </a:r>
            <a:r>
              <a:rPr lang="en-US" sz="2000" b="1">
                <a:solidFill>
                  <a:srgbClr val="000000"/>
                </a:solidFill>
                <a:latin typeface="Consolas"/>
              </a:rPr>
              <a:t>;</a:t>
            </a:r>
            <a:endParaRPr lang="en-US" sz="2000">
              <a:latin typeface="Consolas"/>
            </a:endParaRPr>
          </a:p>
          <a:p>
            <a:pPr>
              <a:spcBef>
                <a:spcPts val="600"/>
              </a:spcBef>
            </a:pPr>
            <a:r>
              <a:rPr lang="en-US" sz="2000" b="1">
                <a:solidFill>
                  <a:srgbClr val="7F0055"/>
                </a:solidFill>
                <a:latin typeface="Consolas"/>
              </a:rPr>
              <a:t>	public</a:t>
            </a:r>
            <a:r>
              <a:rPr lang="en-US" sz="2000" b="1">
                <a:solidFill>
                  <a:srgbClr val="000000"/>
                </a:solidFill>
                <a:latin typeface="Consolas"/>
              </a:rPr>
              <a:t> </a:t>
            </a:r>
            <a:r>
              <a:rPr lang="en-US" sz="2000" b="1">
                <a:solidFill>
                  <a:srgbClr val="FF0000"/>
                </a:solidFill>
                <a:latin typeface="Consolas"/>
              </a:rPr>
              <a:t>HinhChuNhat</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a:solidFill>
                  <a:srgbClr val="6A3E3E"/>
                </a:solidFill>
                <a:latin typeface="Consolas"/>
              </a:rPr>
              <a:t>cd</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a:solidFill>
                  <a:srgbClr val="6A3E3E"/>
                </a:solidFill>
                <a:latin typeface="Consolas"/>
              </a:rPr>
              <a:t>cr</a:t>
            </a:r>
            <a:r>
              <a:rPr lang="en-US" sz="2000" b="1">
                <a:solidFill>
                  <a:srgbClr val="000000"/>
                </a:solidFill>
                <a:latin typeface="Consolas"/>
              </a:rPr>
              <a:t>) {</a:t>
            </a:r>
          </a:p>
          <a:p>
            <a:pPr>
              <a:spcBef>
                <a:spcPts val="600"/>
              </a:spcBef>
            </a:pPr>
            <a:r>
              <a:rPr lang="en-US" sz="2000">
                <a:solidFill>
                  <a:srgbClr val="0000C0"/>
                </a:solidFill>
                <a:latin typeface="Consolas"/>
              </a:rPr>
              <a:t>		</a:t>
            </a:r>
            <a:r>
              <a:rPr lang="en-US" sz="2000" b="1">
                <a:solidFill>
                  <a:srgbClr val="0000C0"/>
                </a:solidFill>
                <a:latin typeface="Consolas"/>
              </a:rPr>
              <a:t>cDai</a:t>
            </a:r>
            <a:r>
              <a:rPr lang="en-US" sz="2000">
                <a:solidFill>
                  <a:srgbClr val="000000"/>
                </a:solidFill>
                <a:latin typeface="Consolas"/>
              </a:rPr>
              <a:t> = </a:t>
            </a:r>
            <a:r>
              <a:rPr lang="en-US" sz="2000">
                <a:solidFill>
                  <a:srgbClr val="6A3E3E"/>
                </a:solidFill>
                <a:latin typeface="Consolas"/>
              </a:rPr>
              <a:t>cd</a:t>
            </a:r>
            <a:r>
              <a:rPr lang="en-US" sz="2000">
                <a:solidFill>
                  <a:srgbClr val="000000"/>
                </a:solidFill>
                <a:latin typeface="Consolas"/>
              </a:rPr>
              <a:t>;</a:t>
            </a:r>
          </a:p>
          <a:p>
            <a:pPr>
              <a:spcBef>
                <a:spcPts val="600"/>
              </a:spcBef>
            </a:pPr>
            <a:r>
              <a:rPr lang="en-US" sz="2000">
                <a:solidFill>
                  <a:srgbClr val="0000C0"/>
                </a:solidFill>
                <a:latin typeface="Consolas"/>
              </a:rPr>
              <a:t>		</a:t>
            </a:r>
            <a:r>
              <a:rPr lang="en-US" sz="2000" b="1">
                <a:solidFill>
                  <a:srgbClr val="0000C0"/>
                </a:solidFill>
                <a:latin typeface="Consolas"/>
              </a:rPr>
              <a:t>cRong</a:t>
            </a:r>
            <a:r>
              <a:rPr lang="en-US" sz="2000">
                <a:solidFill>
                  <a:srgbClr val="000000"/>
                </a:solidFill>
                <a:latin typeface="Consolas"/>
              </a:rPr>
              <a:t> = </a:t>
            </a:r>
            <a:r>
              <a:rPr lang="en-US" sz="2000">
                <a:solidFill>
                  <a:srgbClr val="6A3E3E"/>
                </a:solidFill>
                <a:latin typeface="Consolas"/>
              </a:rPr>
              <a:t>cr</a:t>
            </a:r>
            <a:r>
              <a:rPr lang="en-US" sz="2000">
                <a:solidFill>
                  <a:srgbClr val="000000"/>
                </a:solidFill>
                <a:latin typeface="Consolas"/>
              </a:rPr>
              <a:t>;</a:t>
            </a:r>
          </a:p>
          <a:p>
            <a:pPr>
              <a:spcBef>
                <a:spcPts val="600"/>
              </a:spcBef>
            </a:pPr>
            <a:r>
              <a:rPr lang="en-US" sz="2000">
                <a:solidFill>
                  <a:srgbClr val="000000"/>
                </a:solidFill>
                <a:latin typeface="Consolas"/>
              </a:rPr>
              <a:t>	}</a:t>
            </a:r>
          </a:p>
          <a:p>
            <a:pPr>
              <a:spcBef>
                <a:spcPts val="600"/>
              </a:spcBef>
            </a:pPr>
            <a:r>
              <a:rPr lang="en-US" sz="2000">
                <a:solidFill>
                  <a:srgbClr val="000000"/>
                </a:solidFill>
                <a:latin typeface="Consolas"/>
              </a:rPr>
              <a:t>	//…</a:t>
            </a:r>
          </a:p>
          <a:p>
            <a:pPr>
              <a:spcBef>
                <a:spcPts val="600"/>
              </a:spcBef>
            </a:pPr>
            <a:r>
              <a:rPr lang="en-US" sz="2000">
                <a:solidFill>
                  <a:srgbClr val="000000"/>
                </a:solidFill>
                <a:latin typeface="Consolas"/>
              </a:rPr>
              <a:t>}</a:t>
            </a:r>
            <a:endParaRPr lang="en-US" sz="2000"/>
          </a:p>
        </p:txBody>
      </p:sp>
      <p:cxnSp>
        <p:nvCxnSpPr>
          <p:cNvPr id="20" name="Straight Arrow Connector 19"/>
          <p:cNvCxnSpPr/>
          <p:nvPr/>
        </p:nvCxnSpPr>
        <p:spPr>
          <a:xfrm>
            <a:off x="6064802" y="5122300"/>
            <a:ext cx="454739" cy="98985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11518" y="6112150"/>
            <a:ext cx="2476960" cy="369332"/>
          </a:xfrm>
          <a:prstGeom prst="rect">
            <a:avLst/>
          </a:prstGeom>
          <a:noFill/>
        </p:spPr>
        <p:txBody>
          <a:bodyPr wrap="none" rtlCol="0">
            <a:spAutoFit/>
          </a:bodyPr>
          <a:lstStyle/>
          <a:p>
            <a:r>
              <a:rPr lang="en-US" b="1">
                <a:solidFill>
                  <a:srgbClr val="FF0000"/>
                </a:solidFill>
              </a:rPr>
              <a:t>Phương thức khởi tạo</a:t>
            </a:r>
          </a:p>
        </p:txBody>
      </p:sp>
    </p:spTree>
    <p:extLst>
      <p:ext uri="{BB962C8B-B14F-4D97-AF65-F5344CB8AC3E}">
        <p14:creationId xmlns:p14="http://schemas.microsoft.com/office/powerpoint/2010/main" val="34192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1000"/>
                                        <p:tgtEl>
                                          <p:spTgt spid="5">
                                            <p:txEl>
                                              <p:pRg st="7" end="7"/>
                                            </p:txEl>
                                          </p:spTgt>
                                        </p:tgtEl>
                                      </p:cBhvr>
                                    </p:animEffect>
                                    <p:anim calcmode="lin" valueType="num">
                                      <p:cBhvr>
                                        <p:cTn id="2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1"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fade">
                                      <p:cBhvr>
                                        <p:cTn id="52" dur="1000"/>
                                        <p:tgtEl>
                                          <p:spTgt spid="5">
                                            <p:txEl>
                                              <p:pRg st="3" end="3"/>
                                            </p:txEl>
                                          </p:spTgt>
                                        </p:tgtEl>
                                      </p:cBhvr>
                                    </p:animEffect>
                                    <p:anim calcmode="lin" valueType="num">
                                      <p:cBhvr>
                                        <p:cTn id="5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1000"/>
                                        <p:tgtEl>
                                          <p:spTgt spid="5">
                                            <p:txEl>
                                              <p:pRg st="4" end="4"/>
                                            </p:txEl>
                                          </p:spTgt>
                                        </p:tgtEl>
                                      </p:cBhvr>
                                    </p:animEffect>
                                    <p:anim calcmode="lin" valueType="num">
                                      <p:cBhvr>
                                        <p:cTn id="5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33848" y="3310759"/>
            <a:ext cx="6758151" cy="271166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3.2. Định nghĩa lớp trong Java</a:t>
            </a:r>
            <a:br>
              <a:rPr lang="en-US"/>
            </a:br>
            <a:r>
              <a:rPr lang="en-US"/>
              <a:t>Phương thức khởi tạo (constructor)</a:t>
            </a:r>
          </a:p>
        </p:txBody>
      </p:sp>
      <p:sp>
        <p:nvSpPr>
          <p:cNvPr id="3" name="Content Placeholder 2"/>
          <p:cNvSpPr>
            <a:spLocks noGrp="1"/>
          </p:cNvSpPr>
          <p:nvPr>
            <p:ph idx="1"/>
          </p:nvPr>
        </p:nvSpPr>
        <p:spPr>
          <a:xfrm>
            <a:off x="609600" y="1855694"/>
            <a:ext cx="4782207" cy="4625788"/>
          </a:xfrm>
        </p:spPr>
        <p:txBody>
          <a:bodyPr/>
          <a:lstStyle/>
          <a:p>
            <a:r>
              <a:rPr lang="en-US" dirty="0"/>
              <a:t>Vd2. </a:t>
            </a:r>
            <a:r>
              <a:rPr lang="en-US" dirty="0" err="1"/>
              <a:t>Viết</a:t>
            </a:r>
            <a:r>
              <a:rPr lang="en-US" dirty="0"/>
              <a:t> 4 constructor </a:t>
            </a:r>
            <a:r>
              <a:rPr lang="en-US" dirty="0" err="1"/>
              <a:t>cho</a:t>
            </a:r>
            <a:r>
              <a:rPr lang="en-US" dirty="0"/>
              <a:t> </a:t>
            </a:r>
            <a:r>
              <a:rPr lang="en-US" dirty="0" err="1"/>
              <a:t>lớp</a:t>
            </a:r>
            <a:r>
              <a:rPr lang="en-US" dirty="0"/>
              <a:t> </a:t>
            </a:r>
            <a:r>
              <a:rPr lang="en-US" dirty="0" err="1"/>
              <a:t>SinhVien</a:t>
            </a:r>
            <a:r>
              <a:rPr lang="en-US" dirty="0"/>
              <a:t>:</a:t>
            </a:r>
          </a:p>
          <a:p>
            <a:pPr lvl="1"/>
            <a:r>
              <a:rPr lang="en-US" dirty="0"/>
              <a:t>1 constructor </a:t>
            </a:r>
            <a:r>
              <a:rPr lang="en-US" dirty="0" err="1"/>
              <a:t>mặc</a:t>
            </a:r>
            <a:r>
              <a:rPr lang="en-US" dirty="0"/>
              <a:t> </a:t>
            </a:r>
            <a:r>
              <a:rPr lang="en-US" dirty="0" err="1"/>
              <a:t>định</a:t>
            </a:r>
            <a:endParaRPr lang="en-US" dirty="0"/>
          </a:p>
          <a:p>
            <a:pPr lvl="1"/>
            <a:r>
              <a:rPr lang="en-US" dirty="0"/>
              <a:t>1 constructor </a:t>
            </a:r>
            <a:r>
              <a:rPr lang="en-US" dirty="0" err="1"/>
              <a:t>có</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mã</a:t>
            </a:r>
            <a:r>
              <a:rPr lang="en-US" dirty="0"/>
              <a:t> </a:t>
            </a:r>
            <a:r>
              <a:rPr lang="en-US" dirty="0" err="1"/>
              <a:t>sv</a:t>
            </a:r>
            <a:endParaRPr lang="en-US" dirty="0"/>
          </a:p>
          <a:p>
            <a:pPr lvl="1"/>
            <a:r>
              <a:rPr lang="en-US" dirty="0"/>
              <a:t>1 constructor </a:t>
            </a:r>
            <a:r>
              <a:rPr lang="en-US" dirty="0" err="1"/>
              <a:t>có</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mã</a:t>
            </a:r>
            <a:r>
              <a:rPr lang="en-US" dirty="0"/>
              <a:t> </a:t>
            </a:r>
            <a:r>
              <a:rPr lang="en-US" dirty="0" err="1"/>
              <a:t>sv</a:t>
            </a:r>
            <a:r>
              <a:rPr lang="en-US" dirty="0"/>
              <a:t> </a:t>
            </a:r>
            <a:r>
              <a:rPr lang="en-US" dirty="0" err="1"/>
              <a:t>và</a:t>
            </a:r>
            <a:r>
              <a:rPr lang="en-US" dirty="0"/>
              <a:t> </a:t>
            </a:r>
            <a:r>
              <a:rPr lang="en-US" dirty="0" err="1"/>
              <a:t>họ</a:t>
            </a:r>
            <a:r>
              <a:rPr lang="en-US" dirty="0"/>
              <a:t> </a:t>
            </a:r>
            <a:r>
              <a:rPr lang="en-US" dirty="0" err="1"/>
              <a:t>tên</a:t>
            </a:r>
            <a:endParaRPr lang="en-US" dirty="0"/>
          </a:p>
          <a:p>
            <a:pPr lvl="1"/>
            <a:r>
              <a:rPr lang="en-US" dirty="0"/>
              <a:t>1 constructor </a:t>
            </a:r>
            <a:r>
              <a:rPr lang="en-US" dirty="0" err="1"/>
              <a:t>có</a:t>
            </a:r>
            <a:r>
              <a:rPr lang="en-US" dirty="0"/>
              <a:t> </a:t>
            </a:r>
            <a:r>
              <a:rPr lang="en-US" dirty="0" err="1"/>
              <a:t>đầy</a:t>
            </a:r>
            <a:r>
              <a:rPr lang="en-US" dirty="0"/>
              <a:t> </a:t>
            </a:r>
            <a:r>
              <a:rPr lang="en-US" dirty="0" err="1"/>
              <a:t>đủ</a:t>
            </a:r>
            <a:r>
              <a:rPr lang="en-US" dirty="0"/>
              <a:t> </a:t>
            </a:r>
            <a:r>
              <a:rPr lang="en-US" dirty="0" err="1"/>
              <a:t>tham</a:t>
            </a:r>
            <a:r>
              <a:rPr lang="en-US" dirty="0"/>
              <a:t> </a:t>
            </a:r>
            <a:r>
              <a:rPr lang="en-US" dirty="0" err="1"/>
              <a:t>số</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Rectangle 4"/>
          <p:cNvSpPr/>
          <p:nvPr/>
        </p:nvSpPr>
        <p:spPr>
          <a:xfrm>
            <a:off x="5433849" y="1718830"/>
            <a:ext cx="6758151" cy="5016758"/>
          </a:xfrm>
          <a:prstGeom prst="rect">
            <a:avLst/>
          </a:prstGeom>
          <a:ln>
            <a:solidFill>
              <a:srgbClr val="FFC000"/>
            </a:solidFill>
          </a:ln>
        </p:spPr>
        <p:txBody>
          <a:bodyPr wrap="square">
            <a:spAutoFit/>
          </a:bodyPr>
          <a:lstStyle/>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DiemSinhVien</a:t>
            </a:r>
            <a:r>
              <a:rPr lang="en-US" sz="2000" b="1" dirty="0">
                <a:solidFill>
                  <a:srgbClr val="000000"/>
                </a:solidFill>
                <a:latin typeface="Consolas"/>
              </a:rPr>
              <a:t> {</a:t>
            </a:r>
          </a:p>
          <a:p>
            <a:r>
              <a:rPr lang="en-US" sz="2000" b="1" dirty="0">
                <a:solidFill>
                  <a:srgbClr val="7F0055"/>
                </a:solidFill>
                <a:latin typeface="Consolas"/>
              </a:rPr>
              <a:t>	private</a:t>
            </a:r>
            <a:r>
              <a:rPr lang="en-US" sz="2000" b="1" dirty="0">
                <a:solidFill>
                  <a:srgbClr val="000000"/>
                </a:solidFill>
                <a:latin typeface="Consolas"/>
              </a:rPr>
              <a:t> </a:t>
            </a:r>
            <a:r>
              <a:rPr lang="en-US" sz="2000" b="1" dirty="0">
                <a:solidFill>
                  <a:srgbClr val="7F0055"/>
                </a:solidFill>
                <a:latin typeface="Consolas"/>
              </a:rPr>
              <a:t>int</a:t>
            </a:r>
            <a:r>
              <a:rPr lang="en-US" sz="2000" b="1" dirty="0">
                <a:solidFill>
                  <a:srgbClr val="000000"/>
                </a:solidFill>
                <a:latin typeface="Consolas"/>
              </a:rPr>
              <a:t> </a:t>
            </a:r>
            <a:r>
              <a:rPr lang="en-US" sz="2000" b="1" dirty="0" err="1">
                <a:solidFill>
                  <a:srgbClr val="0000C0"/>
                </a:solidFill>
                <a:latin typeface="Consolas"/>
              </a:rPr>
              <a:t>maSV</a:t>
            </a:r>
            <a:r>
              <a:rPr lang="en-US" sz="2000" b="1" dirty="0">
                <a:solidFill>
                  <a:srgbClr val="000000"/>
                </a:solidFill>
                <a:latin typeface="Consolas"/>
              </a:rPr>
              <a:t>;</a:t>
            </a:r>
          </a:p>
          <a:p>
            <a:r>
              <a:rPr lang="en-US" sz="2000" b="1" dirty="0">
                <a:solidFill>
                  <a:srgbClr val="7F0055"/>
                </a:solidFill>
                <a:latin typeface="Consolas"/>
              </a:rPr>
              <a:t>	private</a:t>
            </a:r>
            <a:r>
              <a:rPr lang="en-US" sz="2000" b="1" dirty="0">
                <a:solidFill>
                  <a:srgbClr val="000000"/>
                </a:solidFill>
                <a:latin typeface="Consolas"/>
              </a:rPr>
              <a:t> String </a:t>
            </a:r>
            <a:r>
              <a:rPr lang="en-US" sz="2000" b="1" dirty="0" err="1">
                <a:solidFill>
                  <a:srgbClr val="0000C0"/>
                </a:solidFill>
                <a:latin typeface="Consolas"/>
              </a:rPr>
              <a:t>hoTen</a:t>
            </a:r>
            <a:r>
              <a:rPr lang="en-US" sz="2000" b="1" dirty="0">
                <a:solidFill>
                  <a:srgbClr val="000000"/>
                </a:solidFill>
                <a:latin typeface="Consolas"/>
              </a:rPr>
              <a:t>;</a:t>
            </a:r>
          </a:p>
          <a:p>
            <a:r>
              <a:rPr lang="en-US" sz="2000" b="1" dirty="0">
                <a:solidFill>
                  <a:srgbClr val="7F0055"/>
                </a:solidFill>
                <a:latin typeface="Consolas"/>
              </a:rPr>
              <a:t>	private</a:t>
            </a:r>
            <a:r>
              <a:rPr lang="en-US" sz="2000" b="1" dirty="0">
                <a:solidFill>
                  <a:srgbClr val="000000"/>
                </a:solidFill>
                <a:latin typeface="Consolas"/>
              </a:rPr>
              <a:t> </a:t>
            </a:r>
            <a:r>
              <a:rPr lang="en-US" sz="2000" b="1" dirty="0">
                <a:solidFill>
                  <a:srgbClr val="7F0055"/>
                </a:solidFill>
                <a:latin typeface="Consolas"/>
              </a:rPr>
              <a:t>float</a:t>
            </a:r>
            <a:r>
              <a:rPr lang="en-US" sz="2000" b="1" dirty="0">
                <a:solidFill>
                  <a:srgbClr val="000000"/>
                </a:solidFill>
                <a:latin typeface="Consolas"/>
              </a:rPr>
              <a:t> </a:t>
            </a:r>
            <a:r>
              <a:rPr lang="en-US" sz="2000" b="1" dirty="0" err="1">
                <a:solidFill>
                  <a:srgbClr val="0000C0"/>
                </a:solidFill>
                <a:latin typeface="Consolas"/>
              </a:rPr>
              <a:t>diemLiThuyet</a:t>
            </a:r>
            <a:r>
              <a:rPr lang="en-US" sz="2000" b="1" dirty="0">
                <a:solidFill>
                  <a:srgbClr val="000000"/>
                </a:solidFill>
                <a:latin typeface="Consolas"/>
              </a:rPr>
              <a:t>;</a:t>
            </a:r>
          </a:p>
          <a:p>
            <a:r>
              <a:rPr lang="en-US" sz="2000" b="1" dirty="0">
                <a:solidFill>
                  <a:srgbClr val="7F0055"/>
                </a:solidFill>
                <a:latin typeface="Consolas"/>
              </a:rPr>
              <a:t>	private</a:t>
            </a:r>
            <a:r>
              <a:rPr lang="en-US" sz="2000" b="1" dirty="0">
                <a:solidFill>
                  <a:srgbClr val="000000"/>
                </a:solidFill>
                <a:latin typeface="Consolas"/>
              </a:rPr>
              <a:t> </a:t>
            </a:r>
            <a:r>
              <a:rPr lang="en-US" sz="2000" b="1" dirty="0">
                <a:solidFill>
                  <a:srgbClr val="7F0055"/>
                </a:solidFill>
                <a:latin typeface="Consolas"/>
              </a:rPr>
              <a:t>float</a:t>
            </a:r>
            <a:r>
              <a:rPr lang="en-US" sz="2000" b="1" dirty="0">
                <a:solidFill>
                  <a:srgbClr val="000000"/>
                </a:solidFill>
                <a:latin typeface="Consolas"/>
              </a:rPr>
              <a:t> </a:t>
            </a:r>
            <a:r>
              <a:rPr lang="en-US" sz="2000" b="1" dirty="0" err="1">
                <a:solidFill>
                  <a:srgbClr val="0000C0"/>
                </a:solidFill>
                <a:latin typeface="Consolas"/>
              </a:rPr>
              <a:t>diemThucHanh</a:t>
            </a:r>
            <a:r>
              <a:rPr lang="en-US" sz="2000" b="1" dirty="0">
                <a:solidFill>
                  <a:srgbClr val="000000"/>
                </a:solidFill>
                <a:latin typeface="Consolas"/>
              </a:rPr>
              <a:t>;</a:t>
            </a:r>
            <a:endParaRPr lang="en-US" sz="2000" dirty="0">
              <a:latin typeface="Consolas"/>
            </a:endParaRPr>
          </a:p>
          <a:p>
            <a:r>
              <a:rPr lang="en-US" sz="2000" b="1" dirty="0">
                <a:solidFill>
                  <a:srgbClr val="7F0055"/>
                </a:solidFill>
                <a:latin typeface="Consolas"/>
              </a:rPr>
              <a:t>	public</a:t>
            </a:r>
            <a:r>
              <a:rPr lang="en-US" sz="2000" b="1" dirty="0">
                <a:solidFill>
                  <a:srgbClr val="000000"/>
                </a:solidFill>
                <a:latin typeface="Consolas"/>
              </a:rPr>
              <a:t> </a:t>
            </a:r>
            <a:r>
              <a:rPr lang="en-US" sz="2000" b="1" dirty="0" err="1">
                <a:solidFill>
                  <a:srgbClr val="000000"/>
                </a:solidFill>
                <a:latin typeface="Consolas"/>
              </a:rPr>
              <a:t>DiemSinhVien</a:t>
            </a:r>
            <a:r>
              <a:rPr lang="en-US" sz="2000" b="1" dirty="0">
                <a:solidFill>
                  <a:srgbClr val="000000"/>
                </a:solidFill>
                <a:latin typeface="Consolas"/>
              </a:rPr>
              <a:t>() {</a:t>
            </a:r>
          </a:p>
          <a:p>
            <a:r>
              <a:rPr lang="en-US" sz="2000" dirty="0">
                <a:solidFill>
                  <a:srgbClr val="000000"/>
                </a:solidFill>
                <a:latin typeface="Consolas"/>
              </a:rPr>
              <a:t>	}</a:t>
            </a:r>
            <a:endParaRPr lang="en-US" sz="2000" dirty="0">
              <a:latin typeface="Consolas"/>
            </a:endParaRPr>
          </a:p>
          <a:p>
            <a:r>
              <a:rPr lang="en-US" sz="2000" b="1" dirty="0">
                <a:solidFill>
                  <a:srgbClr val="7F0055"/>
                </a:solidFill>
                <a:latin typeface="Consolas"/>
              </a:rPr>
              <a:t>	public</a:t>
            </a:r>
            <a:r>
              <a:rPr lang="en-US" sz="2000" b="1" dirty="0">
                <a:solidFill>
                  <a:srgbClr val="000000"/>
                </a:solidFill>
                <a:latin typeface="Consolas"/>
              </a:rPr>
              <a:t> </a:t>
            </a:r>
            <a:r>
              <a:rPr lang="en-US" sz="2000" b="1" dirty="0" err="1">
                <a:solidFill>
                  <a:srgbClr val="000000"/>
                </a:solidFill>
                <a:latin typeface="Consolas"/>
              </a:rPr>
              <a:t>DiemSinhVien</a:t>
            </a:r>
            <a:r>
              <a:rPr lang="en-US" sz="2000" b="1" dirty="0">
                <a:solidFill>
                  <a:srgbClr val="000000"/>
                </a:solidFill>
                <a:latin typeface="Consolas"/>
              </a:rPr>
              <a:t>(</a:t>
            </a:r>
            <a:r>
              <a:rPr lang="en-US" sz="2000" b="1" dirty="0">
                <a:solidFill>
                  <a:srgbClr val="7F0055"/>
                </a:solidFill>
                <a:latin typeface="Consolas"/>
              </a:rPr>
              <a:t>int</a:t>
            </a:r>
            <a:r>
              <a:rPr lang="en-US" sz="2000" b="1" dirty="0">
                <a:solidFill>
                  <a:srgbClr val="000000"/>
                </a:solidFill>
                <a:latin typeface="Consolas"/>
              </a:rPr>
              <a:t> </a:t>
            </a:r>
            <a:r>
              <a:rPr lang="en-US" sz="2000" b="1" dirty="0">
                <a:solidFill>
                  <a:srgbClr val="6A3E3E"/>
                </a:solidFill>
                <a:latin typeface="Consolas"/>
              </a:rPr>
              <a:t>ma</a:t>
            </a:r>
            <a:r>
              <a:rPr lang="en-US" sz="2000" b="1" dirty="0">
                <a:solidFill>
                  <a:srgbClr val="000000"/>
                </a:solidFill>
                <a:latin typeface="Consolas"/>
              </a:rPr>
              <a:t>) {</a:t>
            </a:r>
          </a:p>
          <a:p>
            <a:r>
              <a:rPr lang="en-US" sz="2000" dirty="0">
                <a:solidFill>
                  <a:srgbClr val="0000C0"/>
                </a:solidFill>
                <a:latin typeface="Consolas"/>
              </a:rPr>
              <a:t>		</a:t>
            </a:r>
            <a:r>
              <a:rPr lang="en-US" sz="2000" dirty="0" err="1">
                <a:solidFill>
                  <a:srgbClr val="0000C0"/>
                </a:solidFill>
                <a:latin typeface="Consolas"/>
              </a:rPr>
              <a:t>maSV</a:t>
            </a:r>
            <a:r>
              <a:rPr lang="en-US" sz="2000" dirty="0">
                <a:solidFill>
                  <a:srgbClr val="000000"/>
                </a:solidFill>
                <a:latin typeface="Consolas"/>
              </a:rPr>
              <a:t> = </a:t>
            </a:r>
            <a:r>
              <a:rPr lang="en-US" sz="2000" dirty="0">
                <a:solidFill>
                  <a:srgbClr val="6A3E3E"/>
                </a:solidFill>
                <a:latin typeface="Consolas"/>
              </a:rPr>
              <a:t>ma</a:t>
            </a:r>
            <a:r>
              <a:rPr lang="en-US" sz="2000" dirty="0">
                <a:solidFill>
                  <a:srgbClr val="000000"/>
                </a:solidFill>
                <a:latin typeface="Consolas"/>
              </a:rPr>
              <a:t>;</a:t>
            </a:r>
          </a:p>
          <a:p>
            <a:r>
              <a:rPr lang="en-US" sz="2000" dirty="0">
                <a:solidFill>
                  <a:srgbClr val="000000"/>
                </a:solidFill>
                <a:latin typeface="Consolas"/>
              </a:rPr>
              <a:t>	}</a:t>
            </a:r>
            <a:endParaRPr lang="en-US" sz="2000" dirty="0">
              <a:latin typeface="Consolas"/>
            </a:endParaRPr>
          </a:p>
          <a:p>
            <a:r>
              <a:rPr lang="sv-SE" sz="2000" b="1" dirty="0">
                <a:solidFill>
                  <a:srgbClr val="7F0055"/>
                </a:solidFill>
                <a:latin typeface="Consolas"/>
              </a:rPr>
              <a:t>	public</a:t>
            </a:r>
            <a:r>
              <a:rPr lang="sv-SE" sz="2000" b="1" dirty="0">
                <a:solidFill>
                  <a:srgbClr val="000000"/>
                </a:solidFill>
                <a:latin typeface="Consolas"/>
              </a:rPr>
              <a:t> DiemSinhVien(</a:t>
            </a:r>
            <a:r>
              <a:rPr lang="sv-SE" sz="2000" b="1" dirty="0">
                <a:solidFill>
                  <a:srgbClr val="7F0055"/>
                </a:solidFill>
                <a:latin typeface="Consolas"/>
              </a:rPr>
              <a:t>int</a:t>
            </a:r>
            <a:r>
              <a:rPr lang="sv-SE" sz="2000" b="1" dirty="0">
                <a:solidFill>
                  <a:srgbClr val="000000"/>
                </a:solidFill>
                <a:latin typeface="Consolas"/>
              </a:rPr>
              <a:t> </a:t>
            </a:r>
            <a:r>
              <a:rPr lang="sv-SE" sz="2000" b="1" dirty="0">
                <a:solidFill>
                  <a:srgbClr val="6A3E3E"/>
                </a:solidFill>
                <a:latin typeface="Consolas"/>
              </a:rPr>
              <a:t>ma</a:t>
            </a:r>
            <a:r>
              <a:rPr lang="sv-SE" sz="2000" b="1" dirty="0">
                <a:solidFill>
                  <a:srgbClr val="000000"/>
                </a:solidFill>
                <a:latin typeface="Consolas"/>
              </a:rPr>
              <a:t>, String </a:t>
            </a:r>
            <a:r>
              <a:rPr lang="sv-SE" sz="2000" b="1" dirty="0">
                <a:solidFill>
                  <a:srgbClr val="6A3E3E"/>
                </a:solidFill>
                <a:latin typeface="Consolas"/>
              </a:rPr>
              <a:t>hoten</a:t>
            </a:r>
            <a:r>
              <a:rPr lang="sv-SE" sz="2000" b="1" dirty="0">
                <a:solidFill>
                  <a:srgbClr val="000000"/>
                </a:solidFill>
                <a:latin typeface="Consolas"/>
              </a:rPr>
              <a:t>) {</a:t>
            </a:r>
          </a:p>
          <a:p>
            <a:r>
              <a:rPr lang="en-US" sz="2000" dirty="0">
                <a:solidFill>
                  <a:srgbClr val="0000C0"/>
                </a:solidFill>
                <a:latin typeface="Consolas"/>
              </a:rPr>
              <a:t>		</a:t>
            </a:r>
            <a:r>
              <a:rPr lang="en-US" sz="2000" dirty="0" err="1">
                <a:solidFill>
                  <a:srgbClr val="0000C0"/>
                </a:solidFill>
                <a:latin typeface="Consolas"/>
              </a:rPr>
              <a:t>maSV</a:t>
            </a:r>
            <a:r>
              <a:rPr lang="en-US" sz="2000" dirty="0">
                <a:solidFill>
                  <a:srgbClr val="000000"/>
                </a:solidFill>
                <a:latin typeface="Consolas"/>
              </a:rPr>
              <a:t> = </a:t>
            </a:r>
            <a:r>
              <a:rPr lang="en-US" sz="2000" dirty="0">
                <a:solidFill>
                  <a:srgbClr val="6A3E3E"/>
                </a:solidFill>
                <a:latin typeface="Consolas"/>
              </a:rPr>
              <a:t>ma</a:t>
            </a:r>
            <a:r>
              <a:rPr lang="en-US" sz="2000" dirty="0">
                <a:solidFill>
                  <a:srgbClr val="000000"/>
                </a:solidFill>
                <a:latin typeface="Consolas"/>
              </a:rPr>
              <a:t>;</a:t>
            </a:r>
          </a:p>
          <a:p>
            <a:r>
              <a:rPr lang="en-US" sz="2000" dirty="0">
                <a:solidFill>
                  <a:srgbClr val="0000C0"/>
                </a:solidFill>
                <a:latin typeface="Consolas"/>
              </a:rPr>
              <a:t>		</a:t>
            </a:r>
            <a:r>
              <a:rPr lang="en-US" sz="2000" dirty="0" err="1">
                <a:solidFill>
                  <a:srgbClr val="0000C0"/>
                </a:solidFill>
                <a:latin typeface="Consolas"/>
              </a:rPr>
              <a:t>hoTen</a:t>
            </a:r>
            <a:r>
              <a:rPr lang="en-US" sz="2000" dirty="0">
                <a:solidFill>
                  <a:srgbClr val="000000"/>
                </a:solidFill>
                <a:latin typeface="Consolas"/>
              </a:rPr>
              <a:t> = </a:t>
            </a:r>
            <a:r>
              <a:rPr lang="en-US" sz="2000" dirty="0" err="1">
                <a:solidFill>
                  <a:srgbClr val="6A3E3E"/>
                </a:solidFill>
                <a:latin typeface="Consolas"/>
              </a:rPr>
              <a:t>hoten</a:t>
            </a:r>
            <a:r>
              <a:rPr lang="en-US" sz="2000" dirty="0">
                <a:solidFill>
                  <a:srgbClr val="000000"/>
                </a:solidFill>
                <a:latin typeface="Consolas"/>
              </a:rPr>
              <a:t>;</a:t>
            </a:r>
          </a:p>
          <a:p>
            <a:r>
              <a:rPr lang="en-US" sz="2000" dirty="0">
                <a:solidFill>
                  <a:srgbClr val="000000"/>
                </a:solidFill>
                <a:latin typeface="Consolas"/>
              </a:rPr>
              <a:t>	}</a:t>
            </a:r>
          </a:p>
          <a:p>
            <a:r>
              <a:rPr lang="en-US" sz="2000" dirty="0">
                <a:solidFill>
                  <a:srgbClr val="000000"/>
                </a:solidFill>
                <a:latin typeface="Consolas"/>
              </a:rPr>
              <a:t>	//…</a:t>
            </a:r>
          </a:p>
          <a:p>
            <a:r>
              <a:rPr lang="en-US" sz="2000" dirty="0">
                <a:solidFill>
                  <a:srgbClr val="000000"/>
                </a:solidFill>
                <a:latin typeface="Consolas"/>
              </a:rPr>
              <a:t>}</a:t>
            </a:r>
            <a:endParaRPr lang="en-US" sz="2000" dirty="0"/>
          </a:p>
        </p:txBody>
      </p:sp>
    </p:spTree>
    <p:extLst>
      <p:ext uri="{BB962C8B-B14F-4D97-AF65-F5344CB8AC3E}">
        <p14:creationId xmlns:p14="http://schemas.microsoft.com/office/powerpoint/2010/main" val="112909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vi-VN"/>
              <a:t>Tạo đối tượng</a:t>
            </a:r>
            <a:endParaRPr lang="en-US" dirty="0"/>
          </a:p>
        </p:txBody>
      </p:sp>
      <p:sp>
        <p:nvSpPr>
          <p:cNvPr id="3" name="Content Placeholder 2"/>
          <p:cNvSpPr>
            <a:spLocks noGrp="1"/>
          </p:cNvSpPr>
          <p:nvPr>
            <p:ph idx="1"/>
          </p:nvPr>
        </p:nvSpPr>
        <p:spPr/>
        <p:txBody>
          <a:bodyPr>
            <a:normAutofit/>
          </a:bodyPr>
          <a:lstStyle/>
          <a:p>
            <a:r>
              <a:rPr lang="en-US"/>
              <a:t>Để tạo một đối tượng: dùng toán tử </a:t>
            </a:r>
            <a:r>
              <a:rPr lang="en-US" b="1">
                <a:solidFill>
                  <a:srgbClr val="FF0000"/>
                </a:solidFill>
              </a:rPr>
              <a:t>new </a:t>
            </a:r>
            <a:r>
              <a:rPr lang="en-US"/>
              <a:t>:</a:t>
            </a:r>
          </a:p>
          <a:p>
            <a:endParaRPr lang="en-US"/>
          </a:p>
          <a:p>
            <a:endParaRPr lang="en-US"/>
          </a:p>
          <a:p>
            <a:endParaRPr lang="en-US"/>
          </a:p>
          <a:p>
            <a:endParaRPr lang="en-US"/>
          </a:p>
          <a:p>
            <a:endParaRPr lang="en-US"/>
          </a:p>
          <a:p>
            <a:r>
              <a:rPr lang="en-US"/>
              <a:t>Để truy xuất các </a:t>
            </a:r>
            <a:r>
              <a:rPr lang="en-US" sz="3200"/>
              <a:t>thuộc tính </a:t>
            </a:r>
            <a:r>
              <a:rPr lang="en-US"/>
              <a:t>và </a:t>
            </a:r>
            <a:r>
              <a:rPr lang="en-US" sz="3200"/>
              <a:t>phương thức </a:t>
            </a:r>
            <a:r>
              <a:rPr lang="en-US"/>
              <a:t>của đối tượng: dùng </a:t>
            </a:r>
            <a:r>
              <a:rPr lang="en-US" b="1">
                <a:solidFill>
                  <a:srgbClr val="FF0000"/>
                </a:solidFill>
              </a:rPr>
              <a:t>toán tử chấm </a:t>
            </a:r>
            <a:r>
              <a:rPr lang="en-US"/>
              <a:t>(dot operator)</a:t>
            </a:r>
            <a:endParaRPr lang="en-US" dirty="0"/>
          </a:p>
        </p:txBody>
      </p:sp>
      <p:sp>
        <p:nvSpPr>
          <p:cNvPr id="4" name="Slide Number Placeholder 3"/>
          <p:cNvSpPr>
            <a:spLocks noGrp="1"/>
          </p:cNvSpPr>
          <p:nvPr>
            <p:ph type="sldNum" sz="quarter" idx="12"/>
          </p:nvPr>
        </p:nvSpPr>
        <p:spPr>
          <a:xfrm>
            <a:off x="11523663" y="6492875"/>
            <a:ext cx="668337" cy="365125"/>
          </a:xfrm>
          <a:prstGeom prst="rect">
            <a:avLst/>
          </a:prstGeom>
        </p:spPr>
        <p:txBody>
          <a:bodyPr/>
          <a:lstStyle/>
          <a:p>
            <a:fld id="{D57F1E4F-1CFF-5643-939E-217C01CDF565}" type="slidenum">
              <a:rPr lang="en-US" smtClean="0"/>
              <a:pPr/>
              <a:t>18</a:t>
            </a:fld>
            <a:endParaRPr lang="en-US" dirty="0"/>
          </a:p>
        </p:txBody>
      </p:sp>
      <p:sp>
        <p:nvSpPr>
          <p:cNvPr id="11" name="Rectangle 10"/>
          <p:cNvSpPr/>
          <p:nvPr/>
        </p:nvSpPr>
        <p:spPr>
          <a:xfrm>
            <a:off x="1039091" y="2449641"/>
            <a:ext cx="10296018" cy="2154436"/>
          </a:xfrm>
          <a:prstGeom prst="rect">
            <a:avLst/>
          </a:prstGeom>
          <a:ln>
            <a:solidFill>
              <a:srgbClr val="C00000"/>
            </a:solidFill>
          </a:ln>
        </p:spPr>
        <p:txBody>
          <a:bodyPr wrap="square">
            <a:spAutoFit/>
          </a:bodyPr>
          <a:lstStyle/>
          <a:p>
            <a:pPr marL="223838">
              <a:spcBef>
                <a:spcPts val="600"/>
              </a:spcBef>
            </a:pPr>
            <a:r>
              <a:rPr lang="en-US" sz="2400" b="1">
                <a:solidFill>
                  <a:srgbClr val="00B050"/>
                </a:solidFill>
                <a:latin typeface="Arial" pitchFamily="34" charset="0"/>
                <a:cs typeface="Arial" pitchFamily="34" charset="0"/>
              </a:rPr>
              <a:t>// gọi hàm khởi tạo mặc định</a:t>
            </a:r>
          </a:p>
          <a:p>
            <a:pPr marL="223838">
              <a:spcBef>
                <a:spcPts val="600"/>
              </a:spcBef>
            </a:pPr>
            <a:r>
              <a:rPr lang="vi-VN" sz="2400" b="1">
                <a:latin typeface="Arial" pitchFamily="34" charset="0"/>
                <a:cs typeface="Arial" pitchFamily="34" charset="0"/>
              </a:rPr>
              <a:t>ClassName objectName = </a:t>
            </a:r>
            <a:r>
              <a:rPr lang="vi-VN" sz="2400" b="1">
                <a:solidFill>
                  <a:srgbClr val="FF0000"/>
                </a:solidFill>
                <a:latin typeface="Arial" pitchFamily="34" charset="0"/>
                <a:cs typeface="Arial" pitchFamily="34" charset="0"/>
              </a:rPr>
              <a:t>new</a:t>
            </a:r>
            <a:r>
              <a:rPr lang="vi-VN" sz="2400" b="1">
                <a:latin typeface="Arial" pitchFamily="34" charset="0"/>
                <a:cs typeface="Arial" pitchFamily="34" charset="0"/>
              </a:rPr>
              <a:t> ClassName();</a:t>
            </a:r>
            <a:r>
              <a:rPr lang="en-US" sz="2400" b="1">
                <a:latin typeface="Arial" pitchFamily="34" charset="0"/>
                <a:cs typeface="Arial" pitchFamily="34" charset="0"/>
              </a:rPr>
              <a:t> </a:t>
            </a:r>
          </a:p>
          <a:p>
            <a:pPr marL="223838">
              <a:spcBef>
                <a:spcPts val="2400"/>
              </a:spcBef>
            </a:pPr>
            <a:r>
              <a:rPr lang="en-US" sz="2400" b="1">
                <a:solidFill>
                  <a:srgbClr val="00B050"/>
                </a:solidFill>
                <a:latin typeface="Arial" pitchFamily="34" charset="0"/>
                <a:cs typeface="Arial" pitchFamily="34" charset="0"/>
              </a:rPr>
              <a:t>// HOẶC gọi hàm khởi tạo có tham số</a:t>
            </a:r>
          </a:p>
          <a:p>
            <a:pPr marL="223838">
              <a:spcBef>
                <a:spcPts val="600"/>
              </a:spcBef>
            </a:pPr>
            <a:r>
              <a:rPr lang="vi-VN" sz="2400" b="1">
                <a:latin typeface="Arial" pitchFamily="34" charset="0"/>
                <a:cs typeface="Arial" pitchFamily="34" charset="0"/>
              </a:rPr>
              <a:t>ClassName objectName = </a:t>
            </a:r>
            <a:r>
              <a:rPr lang="vi-VN" sz="2400" b="1">
                <a:solidFill>
                  <a:srgbClr val="FF0000"/>
                </a:solidFill>
                <a:latin typeface="Arial" pitchFamily="34" charset="0"/>
                <a:cs typeface="Arial" pitchFamily="34" charset="0"/>
              </a:rPr>
              <a:t>new</a:t>
            </a:r>
            <a:r>
              <a:rPr lang="vi-VN" sz="2400" b="1">
                <a:latin typeface="Arial" pitchFamily="34" charset="0"/>
                <a:cs typeface="Arial" pitchFamily="34" charset="0"/>
              </a:rPr>
              <a:t> ClassName(</a:t>
            </a:r>
            <a:r>
              <a:rPr lang="en-US" sz="3200">
                <a:latin typeface="Arial" pitchFamily="34" charset="0"/>
                <a:cs typeface="Arial" pitchFamily="34" charset="0"/>
              </a:rPr>
              <a:t>các giá trị khởi tạo</a:t>
            </a:r>
            <a:r>
              <a:rPr lang="vi-VN" sz="2400" b="1">
                <a:latin typeface="Arial" pitchFamily="34" charset="0"/>
                <a:cs typeface="Arial" pitchFamily="34" charset="0"/>
              </a:rPr>
              <a:t>);</a:t>
            </a:r>
            <a:endParaRPr lang="en-US" sz="2400" b="1">
              <a:latin typeface="Arial" pitchFamily="34" charset="0"/>
              <a:cs typeface="Arial" pitchFamily="34" charset="0"/>
            </a:endParaRPr>
          </a:p>
        </p:txBody>
      </p:sp>
    </p:spTree>
    <p:extLst>
      <p:ext uri="{BB962C8B-B14F-4D97-AF65-F5344CB8AC3E}">
        <p14:creationId xmlns:p14="http://schemas.microsoft.com/office/powerpoint/2010/main" val="396586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577912"/>
            <a:ext cx="5716738" cy="141988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p:txBody>
          <a:bodyPr/>
          <a:lstStyle/>
          <a:p>
            <a:r>
              <a:rPr lang="en-US"/>
              <a:t>3.2. Định nghĩa lớp trong Java</a:t>
            </a:r>
            <a:br>
              <a:rPr lang="en-US"/>
            </a:br>
            <a:r>
              <a:rPr lang="vi-VN"/>
              <a:t>Tạo đối tượng</a:t>
            </a:r>
            <a:r>
              <a:rPr lang="en-US"/>
              <a:t>: Ví dụ</a:t>
            </a:r>
          </a:p>
        </p:txBody>
      </p:sp>
      <p:sp>
        <p:nvSpPr>
          <p:cNvPr id="3" name="Content Placeholder 2"/>
          <p:cNvSpPr>
            <a:spLocks noGrp="1"/>
          </p:cNvSpPr>
          <p:nvPr>
            <p:ph idx="1"/>
          </p:nvPr>
        </p:nvSpPr>
        <p:spPr/>
        <p:txBody>
          <a:bodyPr/>
          <a:lstStyle/>
          <a:p>
            <a:r>
              <a:rPr lang="en-US" dirty="0"/>
              <a:t>Vd1. </a:t>
            </a:r>
            <a:r>
              <a:rPr lang="en-US" dirty="0" err="1"/>
              <a:t>Tạo</a:t>
            </a:r>
            <a:r>
              <a:rPr lang="en-US" dirty="0"/>
              <a:t> </a:t>
            </a:r>
            <a:r>
              <a:rPr lang="en-US" dirty="0" err="1"/>
              <a:t>đối</a:t>
            </a:r>
            <a:r>
              <a:rPr lang="en-US" dirty="0"/>
              <a:t> </a:t>
            </a:r>
            <a:r>
              <a:rPr lang="en-US" dirty="0" err="1"/>
              <a:t>tượng</a:t>
            </a:r>
            <a:r>
              <a:rPr lang="en-US" dirty="0"/>
              <a:t> </a:t>
            </a:r>
            <a:r>
              <a:rPr lang="en-US" dirty="0" err="1"/>
              <a:t>hình</a:t>
            </a:r>
            <a:r>
              <a:rPr lang="en-US" dirty="0"/>
              <a:t> </a:t>
            </a:r>
            <a:r>
              <a:rPr lang="en-US" dirty="0" err="1"/>
              <a:t>chữ</a:t>
            </a:r>
            <a:r>
              <a:rPr lang="en-US" dirty="0"/>
              <a:t> </a:t>
            </a:r>
            <a:r>
              <a:rPr lang="en-US" dirty="0" err="1"/>
              <a:t>nhật</a:t>
            </a:r>
            <a:r>
              <a:rPr lang="en-US" dirty="0"/>
              <a:t> h </a:t>
            </a:r>
            <a:r>
              <a:rPr lang="en-US" dirty="0" err="1"/>
              <a:t>có</a:t>
            </a:r>
            <a:r>
              <a:rPr lang="en-US" dirty="0"/>
              <a:t> </a:t>
            </a:r>
            <a:r>
              <a:rPr lang="en-US" dirty="0" err="1"/>
              <a:t>chiều</a:t>
            </a:r>
            <a:r>
              <a:rPr lang="en-US" dirty="0"/>
              <a:t> </a:t>
            </a:r>
            <a:r>
              <a:rPr lang="en-US" dirty="0" err="1"/>
              <a:t>dài</a:t>
            </a:r>
            <a:r>
              <a:rPr lang="en-US" dirty="0"/>
              <a:t> 10, </a:t>
            </a:r>
            <a:r>
              <a:rPr lang="en-US" dirty="0" err="1"/>
              <a:t>chiều</a:t>
            </a:r>
            <a:r>
              <a:rPr lang="en-US" dirty="0"/>
              <a:t> </a:t>
            </a:r>
            <a:r>
              <a:rPr lang="en-US" dirty="0" err="1"/>
              <a:t>rộng</a:t>
            </a:r>
            <a:r>
              <a:rPr lang="en-US" dirty="0"/>
              <a:t> 5 </a:t>
            </a:r>
            <a:r>
              <a:rPr lang="en-US" dirty="0" err="1"/>
              <a:t>từ</a:t>
            </a:r>
            <a:r>
              <a:rPr lang="en-US" dirty="0"/>
              <a:t> </a:t>
            </a:r>
            <a:r>
              <a:rPr lang="en-US" dirty="0" err="1"/>
              <a:t>lớp</a:t>
            </a:r>
            <a:r>
              <a:rPr lang="en-US" dirty="0"/>
              <a:t> </a:t>
            </a:r>
            <a:r>
              <a:rPr lang="en-US" dirty="0" err="1"/>
              <a:t>HinhChuNhat</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4"/>
          <p:cNvSpPr/>
          <p:nvPr/>
        </p:nvSpPr>
        <p:spPr>
          <a:xfrm>
            <a:off x="0" y="2917943"/>
            <a:ext cx="5716739" cy="2846933"/>
          </a:xfrm>
          <a:prstGeom prst="rect">
            <a:avLst/>
          </a:prstGeom>
          <a:ln>
            <a:solidFill>
              <a:schemeClr val="accent3">
                <a:lumMod val="40000"/>
                <a:lumOff val="60000"/>
              </a:schemeClr>
            </a:solidFill>
          </a:ln>
        </p:spPr>
        <p:txBody>
          <a:bodyPr wrap="square">
            <a:spAutoFit/>
          </a:bodyPr>
          <a:lstStyle/>
          <a:p>
            <a:pPr>
              <a:spcBef>
                <a:spcPts val="600"/>
              </a:spcBef>
            </a:pPr>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HinhChuNhat {</a:t>
            </a:r>
          </a:p>
          <a:p>
            <a:pPr>
              <a:spcBef>
                <a:spcPts val="600"/>
              </a:spcBef>
            </a:pPr>
            <a:r>
              <a:rPr lang="en-US" b="1">
                <a:solidFill>
                  <a:srgbClr val="7F0055"/>
                </a:solidFill>
                <a:latin typeface="Consolas"/>
              </a:rPr>
              <a:t>	private</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a:t>
            </a:r>
            <a:r>
              <a:rPr lang="en-US" b="1">
                <a:solidFill>
                  <a:srgbClr val="0000C0"/>
                </a:solidFill>
                <a:latin typeface="Consolas"/>
              </a:rPr>
              <a:t>cDai</a:t>
            </a:r>
            <a:r>
              <a:rPr lang="en-US" b="1">
                <a:solidFill>
                  <a:srgbClr val="000000"/>
                </a:solidFill>
                <a:latin typeface="Consolas"/>
              </a:rPr>
              <a:t>, </a:t>
            </a:r>
            <a:r>
              <a:rPr lang="en-US" b="1">
                <a:solidFill>
                  <a:srgbClr val="0000C0"/>
                </a:solidFill>
                <a:latin typeface="Consolas"/>
              </a:rPr>
              <a:t>cRong</a:t>
            </a:r>
            <a:r>
              <a:rPr lang="en-US" b="1">
                <a:solidFill>
                  <a:srgbClr val="000000"/>
                </a:solidFill>
                <a:latin typeface="Consolas"/>
              </a:rPr>
              <a:t>;</a:t>
            </a:r>
            <a:endParaRPr lang="en-US">
              <a:latin typeface="Consolas"/>
            </a:endParaRPr>
          </a:p>
          <a:p>
            <a:pPr>
              <a:spcBef>
                <a:spcPts val="600"/>
              </a:spcBef>
            </a:pPr>
            <a:r>
              <a:rPr lang="en-US" b="1">
                <a:solidFill>
                  <a:srgbClr val="7F0055"/>
                </a:solidFill>
                <a:latin typeface="Consolas"/>
              </a:rPr>
              <a:t>	public</a:t>
            </a:r>
            <a:r>
              <a:rPr lang="en-US" b="1">
                <a:solidFill>
                  <a:srgbClr val="000000"/>
                </a:solidFill>
                <a:latin typeface="Consolas"/>
              </a:rPr>
              <a:t> HinhChuNhat(</a:t>
            </a:r>
            <a:r>
              <a:rPr lang="en-US" b="1">
                <a:solidFill>
                  <a:srgbClr val="7F0055"/>
                </a:solidFill>
                <a:latin typeface="Consolas"/>
              </a:rPr>
              <a:t>float</a:t>
            </a:r>
            <a:r>
              <a:rPr lang="en-US" b="1">
                <a:solidFill>
                  <a:srgbClr val="000000"/>
                </a:solidFill>
                <a:latin typeface="Consolas"/>
              </a:rPr>
              <a:t> </a:t>
            </a:r>
            <a:r>
              <a:rPr lang="en-US">
                <a:solidFill>
                  <a:srgbClr val="6A3E3E"/>
                </a:solidFill>
                <a:latin typeface="Consolas"/>
              </a:rPr>
              <a:t>cd</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a:t>
            </a:r>
            <a:r>
              <a:rPr lang="en-US">
                <a:solidFill>
                  <a:srgbClr val="6A3E3E"/>
                </a:solidFill>
                <a:latin typeface="Consolas"/>
              </a:rPr>
              <a:t>cr</a:t>
            </a:r>
            <a:r>
              <a:rPr lang="en-US" b="1">
                <a:solidFill>
                  <a:srgbClr val="000000"/>
                </a:solidFill>
                <a:latin typeface="Consolas"/>
              </a:rPr>
              <a:t>) {</a:t>
            </a:r>
          </a:p>
          <a:p>
            <a:pPr>
              <a:spcBef>
                <a:spcPts val="600"/>
              </a:spcBef>
            </a:pPr>
            <a:r>
              <a:rPr lang="en-US">
                <a:solidFill>
                  <a:srgbClr val="0000C0"/>
                </a:solidFill>
                <a:latin typeface="Consolas"/>
              </a:rPr>
              <a:t>		</a:t>
            </a:r>
            <a:r>
              <a:rPr lang="en-US" b="1">
                <a:solidFill>
                  <a:srgbClr val="0000C0"/>
                </a:solidFill>
                <a:latin typeface="Consolas"/>
              </a:rPr>
              <a:t>cDai</a:t>
            </a:r>
            <a:r>
              <a:rPr lang="en-US">
                <a:solidFill>
                  <a:srgbClr val="000000"/>
                </a:solidFill>
                <a:latin typeface="Consolas"/>
              </a:rPr>
              <a:t> = </a:t>
            </a:r>
            <a:r>
              <a:rPr lang="en-US">
                <a:solidFill>
                  <a:srgbClr val="6A3E3E"/>
                </a:solidFill>
                <a:latin typeface="Consolas"/>
              </a:rPr>
              <a:t>cd</a:t>
            </a:r>
            <a:r>
              <a:rPr lang="en-US">
                <a:solidFill>
                  <a:srgbClr val="000000"/>
                </a:solidFill>
                <a:latin typeface="Consolas"/>
              </a:rPr>
              <a:t>;</a:t>
            </a:r>
          </a:p>
          <a:p>
            <a:pPr>
              <a:spcBef>
                <a:spcPts val="600"/>
              </a:spcBef>
            </a:pPr>
            <a:r>
              <a:rPr lang="en-US">
                <a:solidFill>
                  <a:srgbClr val="0000C0"/>
                </a:solidFill>
                <a:latin typeface="Consolas"/>
              </a:rPr>
              <a:t>		</a:t>
            </a:r>
            <a:r>
              <a:rPr lang="en-US" b="1">
                <a:solidFill>
                  <a:srgbClr val="0000C0"/>
                </a:solidFill>
                <a:latin typeface="Consolas"/>
              </a:rPr>
              <a:t>cRong</a:t>
            </a:r>
            <a:r>
              <a:rPr lang="en-US">
                <a:solidFill>
                  <a:srgbClr val="000000"/>
                </a:solidFill>
                <a:latin typeface="Consolas"/>
              </a:rPr>
              <a:t> = </a:t>
            </a:r>
            <a:r>
              <a:rPr lang="en-US">
                <a:solidFill>
                  <a:srgbClr val="6A3E3E"/>
                </a:solidFill>
                <a:latin typeface="Consolas"/>
              </a:rPr>
              <a:t>cr</a:t>
            </a:r>
            <a:r>
              <a:rPr lang="en-US">
                <a:solidFill>
                  <a:srgbClr val="000000"/>
                </a:solidFill>
                <a:latin typeface="Consolas"/>
              </a:rPr>
              <a:t>;</a:t>
            </a:r>
          </a:p>
          <a:p>
            <a:pPr>
              <a:spcBef>
                <a:spcPts val="600"/>
              </a:spcBef>
            </a:pPr>
            <a:r>
              <a:rPr lang="en-US">
                <a:solidFill>
                  <a:srgbClr val="000000"/>
                </a:solidFill>
                <a:latin typeface="Consolas"/>
              </a:rPr>
              <a:t>	}</a:t>
            </a:r>
          </a:p>
          <a:p>
            <a:pPr>
              <a:spcBef>
                <a:spcPts val="600"/>
              </a:spcBef>
            </a:pPr>
            <a:r>
              <a:rPr lang="en-US">
                <a:solidFill>
                  <a:srgbClr val="000000"/>
                </a:solidFill>
                <a:latin typeface="Consolas"/>
              </a:rPr>
              <a:t>	//…</a:t>
            </a:r>
          </a:p>
          <a:p>
            <a:pPr>
              <a:spcBef>
                <a:spcPts val="600"/>
              </a:spcBef>
            </a:pPr>
            <a:r>
              <a:rPr lang="en-US">
                <a:solidFill>
                  <a:srgbClr val="000000"/>
                </a:solidFill>
                <a:latin typeface="Consolas"/>
              </a:rPr>
              <a:t>}</a:t>
            </a:r>
            <a:endParaRPr lang="en-US"/>
          </a:p>
        </p:txBody>
      </p:sp>
      <p:sp>
        <p:nvSpPr>
          <p:cNvPr id="7" name="Rectangle 6"/>
          <p:cNvSpPr/>
          <p:nvPr/>
        </p:nvSpPr>
        <p:spPr>
          <a:xfrm>
            <a:off x="5824025" y="2917943"/>
            <a:ext cx="6367975" cy="2092881"/>
          </a:xfrm>
          <a:prstGeom prst="rect">
            <a:avLst/>
          </a:prstGeom>
          <a:ln>
            <a:solidFill>
              <a:srgbClr val="FFC000"/>
            </a:solidFill>
          </a:ln>
        </p:spPr>
        <p:txBody>
          <a:bodyPr wrap="square">
            <a:spAutoFit/>
          </a:bodyPr>
          <a:lstStyle/>
          <a:p>
            <a:r>
              <a:rPr lang="en-US" sz="2000" b="1">
                <a:solidFill>
                  <a:srgbClr val="7F0055"/>
                </a:solidFill>
                <a:latin typeface="Consolas"/>
              </a:rPr>
              <a:t>public</a:t>
            </a:r>
            <a:r>
              <a:rPr lang="en-US" sz="2000" b="1">
                <a:solidFill>
                  <a:srgbClr val="000000"/>
                </a:solidFill>
                <a:latin typeface="Consolas"/>
              </a:rPr>
              <a:t> </a:t>
            </a:r>
            <a:r>
              <a:rPr lang="en-US" sz="2000" b="1">
                <a:solidFill>
                  <a:srgbClr val="7F0055"/>
                </a:solidFill>
                <a:latin typeface="Consolas"/>
              </a:rPr>
              <a:t>class</a:t>
            </a:r>
            <a:r>
              <a:rPr lang="en-US" sz="2000" b="1">
                <a:solidFill>
                  <a:srgbClr val="000000"/>
                </a:solidFill>
                <a:latin typeface="Consolas"/>
              </a:rPr>
              <a:t> Test {</a:t>
            </a:r>
          </a:p>
          <a:p>
            <a:r>
              <a:rPr lang="en-US" sz="2000" b="1">
                <a:solidFill>
                  <a:srgbClr val="7F0055"/>
                </a:solidFill>
                <a:latin typeface="Consolas"/>
              </a:rPr>
              <a:t>	public</a:t>
            </a:r>
            <a:r>
              <a:rPr lang="en-US" sz="2000" b="1">
                <a:solidFill>
                  <a:srgbClr val="000000"/>
                </a:solidFill>
                <a:latin typeface="Consolas"/>
              </a:rPr>
              <a:t> </a:t>
            </a:r>
            <a:r>
              <a:rPr lang="en-US" sz="2000" b="1">
                <a:solidFill>
                  <a:srgbClr val="7F0055"/>
                </a:solidFill>
                <a:latin typeface="Consolas"/>
              </a:rPr>
              <a:t>static</a:t>
            </a:r>
            <a:r>
              <a:rPr lang="en-US" sz="2000" b="1">
                <a:solidFill>
                  <a:srgbClr val="000000"/>
                </a:solidFill>
                <a:latin typeface="Consolas"/>
              </a:rPr>
              <a:t> </a:t>
            </a:r>
            <a:r>
              <a:rPr lang="en-US" sz="2000" b="1">
                <a:solidFill>
                  <a:srgbClr val="7F0055"/>
                </a:solidFill>
                <a:latin typeface="Consolas"/>
              </a:rPr>
              <a:t>void</a:t>
            </a:r>
            <a:r>
              <a:rPr lang="en-US" sz="2000" b="1">
                <a:solidFill>
                  <a:srgbClr val="000000"/>
                </a:solidFill>
                <a:latin typeface="Consolas"/>
              </a:rPr>
              <a:t> main(String[] </a:t>
            </a:r>
            <a:r>
              <a:rPr lang="en-US" sz="2000" b="1">
                <a:solidFill>
                  <a:srgbClr val="6A3E3E"/>
                </a:solidFill>
                <a:latin typeface="Consolas"/>
              </a:rPr>
              <a:t>args</a:t>
            </a:r>
            <a:r>
              <a:rPr lang="en-US" sz="2000" b="1">
                <a:solidFill>
                  <a:srgbClr val="000000"/>
                </a:solidFill>
                <a:latin typeface="Consolas"/>
              </a:rPr>
              <a:t>) {</a:t>
            </a:r>
          </a:p>
          <a:p>
            <a:pPr>
              <a:spcBef>
                <a:spcPts val="600"/>
              </a:spcBef>
            </a:pPr>
            <a:r>
              <a:rPr lang="en-US" sz="2000">
                <a:solidFill>
                  <a:srgbClr val="000000"/>
                </a:solidFill>
                <a:latin typeface="Consolas"/>
              </a:rPr>
              <a:t>	  HinhChuNhat </a:t>
            </a:r>
            <a:r>
              <a:rPr lang="en-US" sz="2000">
                <a:solidFill>
                  <a:srgbClr val="6A3E3E"/>
                </a:solidFill>
                <a:latin typeface="Consolas"/>
              </a:rPr>
              <a:t>h</a:t>
            </a:r>
            <a:r>
              <a:rPr lang="en-US" sz="2000">
                <a:solidFill>
                  <a:srgbClr val="000000"/>
                </a:solidFill>
                <a:latin typeface="Consolas"/>
              </a:rPr>
              <a:t> = </a:t>
            </a:r>
            <a:r>
              <a:rPr lang="en-US" sz="2000" b="1">
                <a:solidFill>
                  <a:srgbClr val="7F0055"/>
                </a:solidFill>
                <a:latin typeface="Consolas"/>
              </a:rPr>
              <a:t>new</a:t>
            </a:r>
            <a:r>
              <a:rPr lang="en-US" sz="2000" b="1">
                <a:solidFill>
                  <a:srgbClr val="000000"/>
                </a:solidFill>
                <a:latin typeface="Consolas"/>
              </a:rPr>
              <a:t> HinhChuNhat(10,5);</a:t>
            </a:r>
          </a:p>
          <a:p>
            <a:pPr>
              <a:spcBef>
                <a:spcPts val="600"/>
              </a:spcBef>
            </a:pPr>
            <a:r>
              <a:rPr lang="en-US" sz="2000">
                <a:solidFill>
                  <a:srgbClr val="000000"/>
                </a:solidFill>
                <a:latin typeface="Consolas"/>
              </a:rPr>
              <a:t>	  System.</a:t>
            </a:r>
            <a:r>
              <a:rPr lang="en-US" sz="2000" b="1" i="1">
                <a:solidFill>
                  <a:srgbClr val="0000C0"/>
                </a:solidFill>
                <a:latin typeface="Consolas"/>
              </a:rPr>
              <a:t>out</a:t>
            </a:r>
            <a:r>
              <a:rPr lang="en-US" sz="2000" b="1" i="1">
                <a:solidFill>
                  <a:srgbClr val="000000"/>
                </a:solidFill>
                <a:latin typeface="Consolas"/>
              </a:rPr>
              <a:t>.println(</a:t>
            </a:r>
            <a:r>
              <a:rPr lang="en-US" sz="2000" b="1" i="1">
                <a:solidFill>
                  <a:srgbClr val="6A3E3E"/>
                </a:solidFill>
                <a:latin typeface="Consolas"/>
              </a:rPr>
              <a:t>h</a:t>
            </a:r>
            <a:r>
              <a:rPr lang="en-US" sz="2000" b="1" i="1">
                <a:solidFill>
                  <a:srgbClr val="000000"/>
                </a:solidFill>
                <a:latin typeface="Consolas"/>
              </a:rPr>
              <a:t>.layThongTin());</a:t>
            </a:r>
          </a:p>
          <a:p>
            <a:r>
              <a:rPr lang="en-US" sz="2000">
                <a:solidFill>
                  <a:srgbClr val="000000"/>
                </a:solidFill>
                <a:latin typeface="Consolas"/>
              </a:rPr>
              <a:t>	}</a:t>
            </a:r>
          </a:p>
          <a:p>
            <a:r>
              <a:rPr lang="en-US" sz="2000">
                <a:solidFill>
                  <a:srgbClr val="000000"/>
                </a:solidFill>
                <a:latin typeface="Consolas"/>
              </a:rPr>
              <a:t>}</a:t>
            </a:r>
            <a:endParaRPr lang="en-US" sz="20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634" y="5159835"/>
            <a:ext cx="6077243" cy="113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urved Connector 16"/>
          <p:cNvCxnSpPr>
            <a:stCxn id="6" idx="3"/>
          </p:cNvCxnSpPr>
          <p:nvPr/>
        </p:nvCxnSpPr>
        <p:spPr>
          <a:xfrm flipV="1">
            <a:off x="5716739" y="3789921"/>
            <a:ext cx="917068" cy="497936"/>
          </a:xfrm>
          <a:prstGeom prst="curvedConnector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67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barn(inVertical)">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dirty="0" err="1"/>
              <a:t>Mô</a:t>
            </a:r>
            <a:r>
              <a:rPr lang="en-US" dirty="0"/>
              <a:t> </a:t>
            </a:r>
            <a:r>
              <a:rPr lang="en-US" dirty="0" err="1"/>
              <a:t>hình</a:t>
            </a:r>
            <a:r>
              <a:rPr lang="en-US" dirty="0"/>
              <a:t> </a:t>
            </a:r>
            <a:r>
              <a:rPr lang="en-US" dirty="0" err="1"/>
              <a:t>hóa</a:t>
            </a:r>
            <a:r>
              <a:rPr lang="en-US" dirty="0"/>
              <a:t> </a:t>
            </a:r>
            <a:r>
              <a:rPr lang="en-US" dirty="0" err="1"/>
              <a:t>được</a:t>
            </a:r>
            <a:r>
              <a:rPr lang="en-US" dirty="0"/>
              <a:t> </a:t>
            </a:r>
            <a:r>
              <a:rPr lang="en-US" dirty="0" err="1"/>
              <a:t>lớp</a:t>
            </a:r>
            <a:r>
              <a:rPr lang="en-US" dirty="0"/>
              <a:t> </a:t>
            </a:r>
            <a:r>
              <a:rPr lang="en-US" dirty="0" err="1"/>
              <a:t>đối</a:t>
            </a:r>
            <a:r>
              <a:rPr lang="en-US" dirty="0"/>
              <a:t> </a:t>
            </a:r>
            <a:r>
              <a:rPr lang="en-US" dirty="0" err="1"/>
              <a:t>tượng</a:t>
            </a:r>
            <a:endParaRPr lang="en-US" dirty="0"/>
          </a:p>
          <a:p>
            <a:r>
              <a:rPr lang="en-US" dirty="0" err="1"/>
              <a:t>Thể</a:t>
            </a:r>
            <a:r>
              <a:rPr lang="en-US" dirty="0"/>
              <a:t> </a:t>
            </a:r>
            <a:r>
              <a:rPr lang="en-US" dirty="0" err="1"/>
              <a:t>hiện</a:t>
            </a:r>
            <a:r>
              <a:rPr lang="en-US" dirty="0"/>
              <a:t> </a:t>
            </a:r>
            <a:r>
              <a:rPr lang="en-US" dirty="0" err="1"/>
              <a:t>được</a:t>
            </a:r>
            <a:r>
              <a:rPr lang="en-US" dirty="0"/>
              <a:t> </a:t>
            </a:r>
            <a:r>
              <a:rPr lang="en-US" dirty="0" err="1"/>
              <a:t>tính</a:t>
            </a:r>
            <a:r>
              <a:rPr lang="en-US" dirty="0"/>
              <a:t> </a:t>
            </a:r>
            <a:r>
              <a:rPr lang="en-US" dirty="0" err="1"/>
              <a:t>đóng</a:t>
            </a:r>
            <a:r>
              <a:rPr lang="en-US" dirty="0"/>
              <a:t> </a:t>
            </a:r>
            <a:r>
              <a:rPr lang="en-US" dirty="0" err="1"/>
              <a:t>gói</a:t>
            </a:r>
            <a:r>
              <a:rPr lang="en-US" dirty="0"/>
              <a:t> </a:t>
            </a:r>
            <a:r>
              <a:rPr lang="en-US" dirty="0" err="1"/>
              <a:t>trong</a:t>
            </a:r>
            <a:r>
              <a:rPr lang="en-US" dirty="0"/>
              <a:t> LT HĐT</a:t>
            </a:r>
          </a:p>
          <a:p>
            <a:r>
              <a:rPr lang="en-US" dirty="0" err="1"/>
              <a:t>Tạo</a:t>
            </a:r>
            <a:r>
              <a:rPr lang="en-US" dirty="0"/>
              <a:t> </a:t>
            </a:r>
            <a:r>
              <a:rPr lang="en-US" dirty="0" err="1"/>
              <a:t>ra</a:t>
            </a:r>
            <a:r>
              <a:rPr lang="en-US" dirty="0"/>
              <a:t> </a:t>
            </a:r>
            <a:r>
              <a:rPr lang="en-US" dirty="0" err="1"/>
              <a:t>một</a:t>
            </a:r>
            <a:r>
              <a:rPr lang="en-US" dirty="0"/>
              <a:t> </a:t>
            </a:r>
            <a:r>
              <a:rPr lang="en-US" dirty="0" err="1"/>
              <a:t>lớp</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Java </a:t>
            </a:r>
            <a:r>
              <a:rPr lang="en-US" dirty="0" err="1"/>
              <a:t>từ</a:t>
            </a:r>
            <a:r>
              <a:rPr lang="en-US" dirty="0"/>
              <a:t> </a:t>
            </a:r>
            <a:r>
              <a:rPr lang="en-US" dirty="0" err="1"/>
              <a:t>mô</a:t>
            </a:r>
            <a:r>
              <a:rPr lang="en-US" dirty="0"/>
              <a:t> </a:t>
            </a:r>
            <a:r>
              <a:rPr lang="en-US" dirty="0" err="1"/>
              <a:t>tả</a:t>
            </a:r>
            <a:r>
              <a:rPr lang="en-US" dirty="0"/>
              <a:t> </a:t>
            </a:r>
            <a:r>
              <a:rPr lang="en-US" dirty="0" err="1"/>
              <a:t>cho</a:t>
            </a:r>
            <a:r>
              <a:rPr lang="en-US" dirty="0"/>
              <a:t> </a:t>
            </a:r>
            <a:r>
              <a:rPr lang="en-US" dirty="0" err="1"/>
              <a:t>trước</a:t>
            </a:r>
            <a:r>
              <a:rPr lang="en-US" dirty="0"/>
              <a:t> </a:t>
            </a:r>
            <a:r>
              <a:rPr lang="en-US" dirty="0" err="1"/>
              <a:t>hoặc</a:t>
            </a:r>
            <a:r>
              <a:rPr lang="en-US" dirty="0"/>
              <a:t> </a:t>
            </a:r>
            <a:r>
              <a:rPr lang="en-US" dirty="0" err="1"/>
              <a:t>từ</a:t>
            </a:r>
            <a:r>
              <a:rPr lang="en-US" dirty="0"/>
              <a:t> </a:t>
            </a:r>
            <a:r>
              <a:rPr lang="en-US" dirty="0" err="1"/>
              <a:t>mô</a:t>
            </a:r>
            <a:r>
              <a:rPr lang="en-US" dirty="0"/>
              <a:t> </a:t>
            </a:r>
            <a:r>
              <a:rPr lang="en-US" dirty="0" err="1"/>
              <a:t>hình</a:t>
            </a:r>
            <a:r>
              <a:rPr lang="en-US" dirty="0"/>
              <a:t> </a:t>
            </a:r>
            <a:r>
              <a:rPr lang="en-US" dirty="0" err="1"/>
              <a:t>lớp</a:t>
            </a:r>
            <a:r>
              <a:rPr lang="en-US" dirty="0"/>
              <a:t> </a:t>
            </a:r>
            <a:r>
              <a:rPr lang="en-US" dirty="0" err="1"/>
              <a:t>đơn</a:t>
            </a:r>
            <a:r>
              <a:rPr lang="en-US" dirty="0"/>
              <a:t> </a:t>
            </a:r>
            <a:r>
              <a:rPr lang="en-US" dirty="0" err="1"/>
              <a:t>giản</a:t>
            </a:r>
            <a:endParaRPr lang="en-US" dirty="0"/>
          </a:p>
          <a:p>
            <a:r>
              <a:rPr lang="en-US" dirty="0" err="1"/>
              <a:t>Cài</a:t>
            </a:r>
            <a:r>
              <a:rPr lang="en-US" dirty="0"/>
              <a:t> </a:t>
            </a:r>
            <a:r>
              <a:rPr lang="en-US" dirty="0" err="1"/>
              <a:t>đặt</a:t>
            </a:r>
            <a:r>
              <a:rPr lang="en-US" dirty="0"/>
              <a:t> </a:t>
            </a:r>
            <a:r>
              <a:rPr lang="en-US" dirty="0" err="1"/>
              <a:t>các</a:t>
            </a:r>
            <a:r>
              <a:rPr lang="en-US" dirty="0"/>
              <a:t> </a:t>
            </a:r>
            <a:r>
              <a:rPr lang="en-US" dirty="0" err="1"/>
              <a:t>lớp</a:t>
            </a:r>
            <a:r>
              <a:rPr lang="en-US" dirty="0"/>
              <a:t>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nhau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97573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vi-VN"/>
              <a:t>Tạo đối tượng</a:t>
            </a:r>
            <a:r>
              <a:rPr lang="en-US"/>
              <a:t>: Ví dụ</a:t>
            </a:r>
          </a:p>
        </p:txBody>
      </p:sp>
      <p:sp>
        <p:nvSpPr>
          <p:cNvPr id="3" name="Content Placeholder 2"/>
          <p:cNvSpPr>
            <a:spLocks noGrp="1"/>
          </p:cNvSpPr>
          <p:nvPr>
            <p:ph idx="1"/>
          </p:nvPr>
        </p:nvSpPr>
        <p:spPr/>
        <p:txBody>
          <a:bodyPr>
            <a:normAutofit lnSpcReduction="10000"/>
          </a:bodyPr>
          <a:lstStyle/>
          <a:p>
            <a:r>
              <a:rPr lang="en-US"/>
              <a:t>Vd2. Tạo một đối tượng hình chữ nhật (dùng hàm khởi tạo mặc định):</a:t>
            </a:r>
          </a:p>
          <a:p>
            <a:endParaRPr lang="en-US"/>
          </a:p>
          <a:p>
            <a:endParaRPr lang="en-US"/>
          </a:p>
          <a:p>
            <a:endParaRPr lang="en-US"/>
          </a:p>
          <a:p>
            <a:endParaRPr lang="en-US"/>
          </a:p>
          <a:p>
            <a:endParaRPr lang="en-US"/>
          </a:p>
          <a:p>
            <a:r>
              <a:rPr lang="en-US"/>
              <a:t>Vd3. Tạo một đối tượng sinh viên (dùng hàm khởi tạo mặc định):</a:t>
            </a:r>
          </a:p>
          <a:p>
            <a:pPr marL="395288" indent="0">
              <a:buNone/>
            </a:pPr>
            <a:r>
              <a:rPr lang="en-US" sz="2200">
                <a:solidFill>
                  <a:srgbClr val="000000"/>
                </a:solidFill>
                <a:latin typeface="Consolas" pitchFamily="49" charset="0"/>
                <a:cs typeface="Consolas" pitchFamily="49" charset="0"/>
              </a:rPr>
              <a:t>		SinhVien </a:t>
            </a:r>
            <a:r>
              <a:rPr lang="en-US" sz="2200">
                <a:solidFill>
                  <a:srgbClr val="6A3E3E"/>
                </a:solidFill>
                <a:latin typeface="Consolas" pitchFamily="49" charset="0"/>
                <a:cs typeface="Consolas" pitchFamily="49" charset="0"/>
              </a:rPr>
              <a:t>sv </a:t>
            </a:r>
            <a:r>
              <a:rPr lang="en-US" sz="2200">
                <a:solidFill>
                  <a:srgbClr val="000000"/>
                </a:solidFill>
                <a:latin typeface="Consolas" pitchFamily="49" charset="0"/>
                <a:cs typeface="Consolas" pitchFamily="49" charset="0"/>
              </a:rPr>
              <a:t>= </a:t>
            </a:r>
            <a:r>
              <a:rPr lang="en-US" sz="2200" b="1">
                <a:solidFill>
                  <a:srgbClr val="7F0055"/>
                </a:solidFill>
                <a:latin typeface="Consolas" pitchFamily="49" charset="0"/>
                <a:cs typeface="Consolas" pitchFamily="49" charset="0"/>
              </a:rPr>
              <a:t>new</a:t>
            </a:r>
            <a:r>
              <a:rPr lang="en-US" sz="2200" b="1">
                <a:solidFill>
                  <a:srgbClr val="000000"/>
                </a:solidFill>
                <a:highlight>
                  <a:srgbClr val="D4D4D4"/>
                </a:highlight>
                <a:latin typeface="Consolas"/>
              </a:rPr>
              <a:t> </a:t>
            </a:r>
            <a:r>
              <a:rPr lang="en-US" sz="2200" b="1">
                <a:solidFill>
                  <a:srgbClr val="000000"/>
                </a:solidFill>
                <a:latin typeface="Consolas" pitchFamily="49" charset="0"/>
                <a:cs typeface="Consolas" pitchFamily="49" charset="0"/>
              </a:rPr>
              <a:t>SinhVien();</a:t>
            </a:r>
          </a:p>
          <a:p>
            <a:pPr marL="395288" indent="0">
              <a:buNone/>
            </a:pPr>
            <a:r>
              <a:rPr lang="en-US" sz="2200">
                <a:solidFill>
                  <a:srgbClr val="000000"/>
                </a:solidFill>
                <a:latin typeface="Consolas"/>
              </a:rPr>
              <a:t>		System.</a:t>
            </a:r>
            <a:r>
              <a:rPr lang="en-US" sz="2200" b="1" i="1">
                <a:solidFill>
                  <a:srgbClr val="0000C0"/>
                </a:solidFill>
                <a:latin typeface="Consolas"/>
              </a:rPr>
              <a:t>out</a:t>
            </a:r>
            <a:r>
              <a:rPr lang="en-US" sz="2200" b="1" i="1">
                <a:solidFill>
                  <a:srgbClr val="000000"/>
                </a:solidFill>
                <a:latin typeface="Consolas"/>
              </a:rPr>
              <a:t>.println(</a:t>
            </a:r>
            <a:r>
              <a:rPr lang="en-US" sz="2200" b="1" i="1">
                <a:solidFill>
                  <a:srgbClr val="6A3E3E"/>
                </a:solidFill>
                <a:latin typeface="Consolas"/>
              </a:rPr>
              <a:t>sv.</a:t>
            </a:r>
            <a:r>
              <a:rPr lang="en-US" sz="2200" b="1" i="1">
                <a:solidFill>
                  <a:srgbClr val="000000"/>
                </a:solidFill>
                <a:latin typeface="Consolas" pitchFamily="49" charset="0"/>
                <a:cs typeface="Consolas" pitchFamily="49" charset="0"/>
              </a:rPr>
              <a:t>toString()</a:t>
            </a:r>
            <a:r>
              <a:rPr lang="en-US" sz="2200" b="1" i="1">
                <a:solidFill>
                  <a:srgbClr val="000000"/>
                </a:solidFill>
                <a:latin typeface="Consolas"/>
              </a:rPr>
              <a:t>);</a:t>
            </a:r>
            <a:endParaRPr lang="en-US" sz="220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215" y="2364315"/>
            <a:ext cx="7284500" cy="254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52320" y="3098800"/>
            <a:ext cx="5892800" cy="303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8551" y="3402026"/>
            <a:ext cx="4363695" cy="369332"/>
          </a:xfrm>
          <a:prstGeom prst="rect">
            <a:avLst/>
          </a:prstGeom>
        </p:spPr>
        <p:txBody>
          <a:bodyPr wrap="none">
            <a:spAutoFit/>
          </a:bodyPr>
          <a:lstStyle/>
          <a:p>
            <a:r>
              <a:rPr lang="en-US" b="1">
                <a:solidFill>
                  <a:srgbClr val="FF0000"/>
                </a:solidFill>
                <a:latin typeface="Consolas" pitchFamily="49" charset="0"/>
                <a:cs typeface="Consolas" pitchFamily="49" charset="0"/>
              </a:rPr>
              <a:t>//vi phạm tính đóng gói trong OOP</a:t>
            </a:r>
            <a:endParaRPr lang="en-US"/>
          </a:p>
        </p:txBody>
      </p:sp>
    </p:spTree>
    <p:extLst>
      <p:ext uri="{BB962C8B-B14F-4D97-AF65-F5344CB8AC3E}">
        <p14:creationId xmlns:p14="http://schemas.microsoft.com/office/powerpoint/2010/main" val="399796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Thể hiện tính đóng gói</a:t>
            </a:r>
          </a:p>
        </p:txBody>
      </p:sp>
      <p:sp>
        <p:nvSpPr>
          <p:cNvPr id="3" name="Content Placeholder 2"/>
          <p:cNvSpPr>
            <a:spLocks noGrp="1"/>
          </p:cNvSpPr>
          <p:nvPr>
            <p:ph idx="1"/>
          </p:nvPr>
        </p:nvSpPr>
        <p:spPr/>
        <p:txBody>
          <a:bodyPr/>
          <a:lstStyle/>
          <a:p>
            <a:r>
              <a:rPr lang="vi-VN"/>
              <a:t>Khai báo các thuộc tính là </a:t>
            </a:r>
            <a:r>
              <a:rPr lang="vi-VN" b="1" i="1">
                <a:solidFill>
                  <a:srgbClr val="FF0000"/>
                </a:solidFill>
              </a:rPr>
              <a:t>private</a:t>
            </a:r>
            <a:r>
              <a:rPr lang="en-US"/>
              <a:t>, </a:t>
            </a:r>
            <a:r>
              <a:rPr lang="vi-VN"/>
              <a:t>để các lớp khác không thể truy cập trực tiếp được</a:t>
            </a:r>
            <a:r>
              <a:rPr lang="en-US"/>
              <a:t>.</a:t>
            </a:r>
            <a:endParaRPr lang="vi-VN"/>
          </a:p>
          <a:p>
            <a:r>
              <a:rPr lang="en-US"/>
              <a:t>Tạo</a:t>
            </a:r>
            <a:r>
              <a:rPr lang="vi-VN"/>
              <a:t> </a:t>
            </a:r>
            <a:r>
              <a:rPr lang="en-US"/>
              <a:t>ra </a:t>
            </a:r>
            <a:r>
              <a:rPr lang="vi-VN"/>
              <a:t>các phương thức </a:t>
            </a:r>
            <a:r>
              <a:rPr lang="vi-VN" b="1" i="1"/>
              <a:t>get/set</a:t>
            </a:r>
            <a:r>
              <a:rPr lang="vi-VN"/>
              <a:t> là </a:t>
            </a:r>
            <a:r>
              <a:rPr lang="vi-VN" b="1" i="1">
                <a:solidFill>
                  <a:srgbClr val="FF0000"/>
                </a:solidFill>
              </a:rPr>
              <a:t>public</a:t>
            </a:r>
            <a:r>
              <a:rPr lang="en-US" i="1"/>
              <a:t>,</a:t>
            </a:r>
            <a:r>
              <a:rPr lang="vi-VN"/>
              <a:t> để </a:t>
            </a:r>
            <a:r>
              <a:rPr lang="en-US"/>
              <a:t>lấy/gán</a:t>
            </a:r>
            <a:r>
              <a:rPr lang="vi-VN"/>
              <a:t> giá trị của thuộc tính</a:t>
            </a:r>
            <a:r>
              <a:rPr lang="en-US"/>
              <a:t>, nếu cần.</a:t>
            </a:r>
          </a:p>
        </p:txBody>
      </p:sp>
      <p:sp>
        <p:nvSpPr>
          <p:cNvPr id="4" name="Slide Number Placeholder 3"/>
          <p:cNvSpPr>
            <a:spLocks noGrp="1"/>
          </p:cNvSpPr>
          <p:nvPr>
            <p:ph type="sldNum" sz="quarter" idx="12"/>
          </p:nvPr>
        </p:nvSpPr>
        <p:spPr>
          <a:xfrm>
            <a:off x="11523663" y="6492875"/>
            <a:ext cx="668337" cy="365125"/>
          </a:xfrm>
          <a:prstGeom prst="rect">
            <a:avLst/>
          </a:prstGeom>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20287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Thể hiện tính đóng gói: 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467" y="1857031"/>
            <a:ext cx="2172462" cy="210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970" y="2312451"/>
            <a:ext cx="4872953" cy="1653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467" y="3965970"/>
            <a:ext cx="2221054" cy="287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587565"/>
            <a:ext cx="5846381" cy="198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34249" y="1802458"/>
            <a:ext cx="5487849" cy="430887"/>
          </a:xfrm>
          <a:prstGeom prst="rect">
            <a:avLst/>
          </a:prstGeom>
        </p:spPr>
        <p:txBody>
          <a:bodyPr wrap="none">
            <a:spAutoFit/>
          </a:bodyPr>
          <a:lstStyle/>
          <a:p>
            <a:r>
              <a:rPr lang="en-US" sz="2200" b="1">
                <a:solidFill>
                  <a:srgbClr val="FF0000"/>
                </a:solidFill>
                <a:latin typeface="Arial" pitchFamily="34" charset="0"/>
                <a:cs typeface="Arial" pitchFamily="34" charset="0"/>
              </a:rPr>
              <a:t>Trước khi viết các phương thức </a:t>
            </a:r>
            <a:r>
              <a:rPr lang="fr-FR" sz="2200" b="1">
                <a:solidFill>
                  <a:srgbClr val="FF0000"/>
                </a:solidFill>
                <a:latin typeface="Arial" pitchFamily="34" charset="0"/>
                <a:cs typeface="Arial" pitchFamily="34" charset="0"/>
              </a:rPr>
              <a:t>get/set</a:t>
            </a:r>
            <a:endParaRPr lang="en-US" sz="2200" b="1">
              <a:solidFill>
                <a:srgbClr val="FF0000"/>
              </a:solidFill>
              <a:latin typeface="Arial" pitchFamily="34" charset="0"/>
              <a:cs typeface="Arial" pitchFamily="34" charset="0"/>
            </a:endParaRPr>
          </a:p>
        </p:txBody>
      </p:sp>
      <p:sp>
        <p:nvSpPr>
          <p:cNvPr id="10" name="Rectangle 9"/>
          <p:cNvSpPr/>
          <p:nvPr/>
        </p:nvSpPr>
        <p:spPr>
          <a:xfrm>
            <a:off x="4505929" y="4060162"/>
            <a:ext cx="5178021" cy="430887"/>
          </a:xfrm>
          <a:prstGeom prst="rect">
            <a:avLst/>
          </a:prstGeom>
        </p:spPr>
        <p:txBody>
          <a:bodyPr wrap="none">
            <a:spAutoFit/>
          </a:bodyPr>
          <a:lstStyle/>
          <a:p>
            <a:r>
              <a:rPr lang="en-US" sz="2200" b="1">
                <a:solidFill>
                  <a:srgbClr val="FF0000"/>
                </a:solidFill>
                <a:latin typeface="Arial" pitchFamily="34" charset="0"/>
                <a:cs typeface="Arial" pitchFamily="34" charset="0"/>
              </a:rPr>
              <a:t>Sau khi viết các phương thức </a:t>
            </a:r>
            <a:r>
              <a:rPr lang="fr-FR" sz="2200" b="1">
                <a:solidFill>
                  <a:srgbClr val="FF0000"/>
                </a:solidFill>
                <a:latin typeface="Arial" pitchFamily="34" charset="0"/>
                <a:cs typeface="Arial" pitchFamily="34" charset="0"/>
              </a:rPr>
              <a:t>get/set</a:t>
            </a:r>
            <a:endParaRPr lang="en-US" sz="2200" b="1">
              <a:solidFill>
                <a:srgbClr val="FF0000"/>
              </a:solidFill>
              <a:latin typeface="Arial" pitchFamily="34" charset="0"/>
              <a:cs typeface="Arial" pitchFamily="34" charset="0"/>
            </a:endParaRP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6080" y="2989870"/>
            <a:ext cx="4161427" cy="24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5589533" y="5386919"/>
              <a:ext cx="2527560" cy="303840"/>
            </p14:xfrm>
          </p:contentPart>
        </mc:Choice>
        <mc:Fallback xmlns="">
          <p:pic>
            <p:nvPicPr>
              <p:cNvPr id="3" name="Ink 2"/>
              <p:cNvPicPr/>
              <p:nvPr/>
            </p:nvPicPr>
            <p:blipFill>
              <a:blip r:embed="rId9"/>
              <a:stretch>
                <a:fillRect/>
              </a:stretch>
            </p:blipFill>
            <p:spPr>
              <a:xfrm>
                <a:off x="5580173" y="5377559"/>
                <a:ext cx="25462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p14:cNvContentPartPr/>
              <p14:nvPr/>
            </p14:nvContentPartPr>
            <p14:xfrm>
              <a:off x="4572000" y="3107520"/>
              <a:ext cx="1018440" cy="2625840"/>
            </p14:xfrm>
          </p:contentPart>
        </mc:Choice>
        <mc:Fallback xmlns="">
          <p:pic>
            <p:nvPicPr>
              <p:cNvPr id="21" name="Ink 20"/>
              <p:cNvPicPr/>
              <p:nvPr/>
            </p:nvPicPr>
            <p:blipFill>
              <a:blip r:embed="rId11"/>
              <a:stretch>
                <a:fillRect/>
              </a:stretch>
            </p:blipFill>
            <p:spPr>
              <a:xfrm>
                <a:off x="4562640" y="3098160"/>
                <a:ext cx="1037160" cy="2644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2445240" y="5189640"/>
              <a:ext cx="1697040" cy="54000"/>
            </p14:xfrm>
          </p:contentPart>
        </mc:Choice>
        <mc:Fallback xmlns="">
          <p:pic>
            <p:nvPicPr>
              <p:cNvPr id="6" name="Ink 5"/>
              <p:cNvPicPr/>
              <p:nvPr/>
            </p:nvPicPr>
            <p:blipFill>
              <a:blip r:embed="rId13"/>
              <a:stretch>
                <a:fillRect/>
              </a:stretch>
            </p:blipFill>
            <p:spPr>
              <a:xfrm>
                <a:off x="2429400" y="5126280"/>
                <a:ext cx="17287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p14:cNvContentPartPr/>
              <p14:nvPr/>
            </p14:nvContentPartPr>
            <p14:xfrm>
              <a:off x="2561160" y="5145000"/>
              <a:ext cx="1455840" cy="54000"/>
            </p14:xfrm>
          </p:contentPart>
        </mc:Choice>
        <mc:Fallback xmlns="">
          <p:pic>
            <p:nvPicPr>
              <p:cNvPr id="7" name="Ink 6"/>
              <p:cNvPicPr/>
              <p:nvPr/>
            </p:nvPicPr>
            <p:blipFill>
              <a:blip r:embed="rId15"/>
              <a:stretch>
                <a:fillRect/>
              </a:stretch>
            </p:blipFill>
            <p:spPr>
              <a:xfrm>
                <a:off x="2545320" y="5081640"/>
                <a:ext cx="1487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p14:cNvContentPartPr/>
              <p14:nvPr/>
            </p14:nvContentPartPr>
            <p14:xfrm>
              <a:off x="2400600" y="5439840"/>
              <a:ext cx="1884600" cy="360"/>
            </p14:xfrm>
          </p:contentPart>
        </mc:Choice>
        <mc:Fallback xmlns="">
          <p:pic>
            <p:nvPicPr>
              <p:cNvPr id="8" name="Ink 7"/>
              <p:cNvPicPr/>
              <p:nvPr/>
            </p:nvPicPr>
            <p:blipFill>
              <a:blip r:embed="rId17"/>
              <a:stretch>
                <a:fillRect/>
              </a:stretch>
            </p:blipFill>
            <p:spPr>
              <a:xfrm>
                <a:off x="2384760" y="5376120"/>
                <a:ext cx="1916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p14:cNvContentPartPr/>
              <p14:nvPr/>
            </p14:nvContentPartPr>
            <p14:xfrm>
              <a:off x="2471880" y="5672040"/>
              <a:ext cx="1715040" cy="27000"/>
            </p14:xfrm>
          </p:contentPart>
        </mc:Choice>
        <mc:Fallback xmlns="">
          <p:pic>
            <p:nvPicPr>
              <p:cNvPr id="9" name="Ink 8"/>
              <p:cNvPicPr/>
              <p:nvPr/>
            </p:nvPicPr>
            <p:blipFill>
              <a:blip r:embed="rId19"/>
              <a:stretch>
                <a:fillRect/>
              </a:stretch>
            </p:blipFill>
            <p:spPr>
              <a:xfrm>
                <a:off x="2456040" y="5608320"/>
                <a:ext cx="1746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p14:cNvContentPartPr/>
              <p14:nvPr/>
            </p14:nvContentPartPr>
            <p14:xfrm>
              <a:off x="2454240" y="5868240"/>
              <a:ext cx="1955880" cy="36360"/>
            </p14:xfrm>
          </p:contentPart>
        </mc:Choice>
        <mc:Fallback xmlns="">
          <p:pic>
            <p:nvPicPr>
              <p:cNvPr id="11" name="Ink 10"/>
              <p:cNvPicPr/>
              <p:nvPr/>
            </p:nvPicPr>
            <p:blipFill>
              <a:blip r:embed="rId21"/>
              <a:stretch>
                <a:fillRect/>
              </a:stretch>
            </p:blipFill>
            <p:spPr>
              <a:xfrm>
                <a:off x="2438400" y="5804880"/>
                <a:ext cx="1987560" cy="163080"/>
              </a:xfrm>
              <a:prstGeom prst="rect">
                <a:avLst/>
              </a:prstGeom>
            </p:spPr>
          </p:pic>
        </mc:Fallback>
      </mc:AlternateContent>
      <p:sp>
        <p:nvSpPr>
          <p:cNvPr id="12" name="Rectangle 11"/>
          <p:cNvSpPr/>
          <p:nvPr/>
        </p:nvSpPr>
        <p:spPr>
          <a:xfrm>
            <a:off x="5436062" y="6372654"/>
            <a:ext cx="6603090" cy="369332"/>
          </a:xfrm>
          <a:prstGeom prst="rect">
            <a:avLst/>
          </a:prstGeom>
          <a:solidFill>
            <a:schemeClr val="bg2">
              <a:lumMod val="90000"/>
            </a:schemeClr>
          </a:solidFill>
        </p:spPr>
        <p:txBody>
          <a:bodyPr wrap="none">
            <a:spAutoFit/>
          </a:bodyPr>
          <a:lstStyle/>
          <a:p>
            <a:r>
              <a:rPr lang="en-US" i="1">
                <a:sym typeface="Wingdings" pitchFamily="2" charset="2"/>
              </a:rPr>
              <a:t>LÀM SAO GÁN GIÁ TRỊ ĐƯỢC RÕ RÀNG, NHANH CHÓNG?</a:t>
            </a:r>
            <a:endParaRPr lang="en-US" i="1"/>
          </a:p>
        </p:txBody>
      </p:sp>
    </p:spTree>
    <p:extLst>
      <p:ext uri="{BB962C8B-B14F-4D97-AF65-F5344CB8AC3E}">
        <p14:creationId xmlns:p14="http://schemas.microsoft.com/office/powerpoint/2010/main" val="40395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up)">
                                      <p:cBhvr>
                                        <p:cTn id="7" dur="500"/>
                                        <p:tgtEl>
                                          <p:spTgt spid="4100"/>
                                        </p:tgtEl>
                                      </p:cBhvr>
                                    </p:animEffect>
                                  </p:childTnLst>
                                </p:cTn>
                              </p:par>
                              <p:par>
                                <p:cTn id="8" presetID="22" presetClass="entr" presetSubtype="1" fill="hold"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wipe(up)">
                                      <p:cBhvr>
                                        <p:cTn id="10" dur="500"/>
                                        <p:tgtEl>
                                          <p:spTgt spid="410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2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Thể hiện tính đóng gói: 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Rectangle 4"/>
          <p:cNvSpPr/>
          <p:nvPr/>
        </p:nvSpPr>
        <p:spPr>
          <a:xfrm>
            <a:off x="204952" y="2062909"/>
            <a:ext cx="5990900" cy="4247317"/>
          </a:xfrm>
          <a:prstGeom prst="rect">
            <a:avLst/>
          </a:prstGeom>
          <a:ln>
            <a:solidFill>
              <a:schemeClr val="tx2">
                <a:lumMod val="40000"/>
                <a:lumOff val="60000"/>
              </a:schemeClr>
            </a:solidFill>
          </a:ln>
        </p:spPr>
        <p:txBody>
          <a:bodyPr wrap="square">
            <a:spAutoFit/>
          </a:body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HinhChuNhat {</a:t>
            </a:r>
          </a:p>
          <a:p>
            <a:r>
              <a:rPr lang="en-US" b="1">
                <a:solidFill>
                  <a:srgbClr val="7F0055"/>
                </a:solidFill>
                <a:latin typeface="Consolas"/>
              </a:rPr>
              <a:t>	private</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a:t>
            </a:r>
            <a:r>
              <a:rPr lang="en-US" b="1">
                <a:solidFill>
                  <a:srgbClr val="0000C0"/>
                </a:solidFill>
                <a:latin typeface="Consolas"/>
              </a:rPr>
              <a:t>cDai</a:t>
            </a:r>
            <a:r>
              <a:rPr lang="en-US" b="1">
                <a:solidFill>
                  <a:srgbClr val="000000"/>
                </a:solidFill>
                <a:latin typeface="Consolas"/>
              </a:rPr>
              <a:t>, </a:t>
            </a:r>
            <a:r>
              <a:rPr lang="en-US" b="1">
                <a:solidFill>
                  <a:srgbClr val="0000C0"/>
                </a:solidFill>
                <a:latin typeface="Consolas"/>
              </a:rPr>
              <a:t>cRong</a:t>
            </a:r>
            <a:r>
              <a:rPr lang="en-US" b="1">
                <a:solidFill>
                  <a:srgbClr val="000000"/>
                </a:solidFill>
                <a:latin typeface="Consolas"/>
              </a:rPr>
              <a:t>;</a:t>
            </a:r>
          </a:p>
          <a:p>
            <a:endParaRPr lang="en-US">
              <a:latin typeface="Consolas"/>
            </a:endParaRP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getChieuDai()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cDai</a:t>
            </a:r>
            <a:r>
              <a:rPr lang="en-US" b="1">
                <a:solidFill>
                  <a:srgbClr val="000000"/>
                </a:solidFill>
                <a:latin typeface="Consolas"/>
              </a:rPr>
              <a:t>;</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setChieuDai(</a:t>
            </a:r>
            <a:r>
              <a:rPr lang="en-US" b="1">
                <a:solidFill>
                  <a:srgbClr val="7F0055"/>
                </a:solidFill>
                <a:latin typeface="Consolas"/>
              </a:rPr>
              <a:t>float</a:t>
            </a:r>
            <a:r>
              <a:rPr lang="en-US" b="1">
                <a:solidFill>
                  <a:srgbClr val="000000"/>
                </a:solidFill>
                <a:latin typeface="Consolas"/>
              </a:rPr>
              <a:t> </a:t>
            </a:r>
            <a:r>
              <a:rPr lang="en-US" b="1">
                <a:solidFill>
                  <a:srgbClr val="6A3E3E"/>
                </a:solidFill>
                <a:latin typeface="Consolas"/>
              </a:rPr>
              <a:t>chieuDai</a:t>
            </a:r>
            <a:r>
              <a:rPr lang="en-US" b="1">
                <a:solidFill>
                  <a:srgbClr val="000000"/>
                </a:solidFill>
                <a:latin typeface="Consolas"/>
              </a:rPr>
              <a:t>) 	{</a:t>
            </a:r>
          </a:p>
          <a:p>
            <a:r>
              <a:rPr lang="en-US" b="1">
                <a:solidFill>
                  <a:srgbClr val="7F0055"/>
                </a:solidFill>
                <a:latin typeface="Consolas"/>
              </a:rPr>
              <a:t>		this</a:t>
            </a:r>
            <a:r>
              <a:rPr lang="en-US" b="1">
                <a:solidFill>
                  <a:srgbClr val="000000"/>
                </a:solidFill>
                <a:latin typeface="Consolas"/>
              </a:rPr>
              <a:t>.</a:t>
            </a:r>
            <a:r>
              <a:rPr lang="en-US" b="1">
                <a:solidFill>
                  <a:srgbClr val="0000C0"/>
                </a:solidFill>
                <a:latin typeface="Consolas"/>
              </a:rPr>
              <a:t>cDai</a:t>
            </a:r>
            <a:r>
              <a:rPr lang="en-US" b="1">
                <a:solidFill>
                  <a:srgbClr val="000000"/>
                </a:solidFill>
                <a:latin typeface="Consolas"/>
              </a:rPr>
              <a:t> = </a:t>
            </a:r>
            <a:r>
              <a:rPr lang="en-US" b="1">
                <a:solidFill>
                  <a:srgbClr val="6A3E3E"/>
                </a:solidFill>
                <a:latin typeface="Consolas"/>
              </a:rPr>
              <a:t>chieuDai</a:t>
            </a:r>
            <a:r>
              <a:rPr lang="en-US" b="1">
                <a:solidFill>
                  <a:srgbClr val="000000"/>
                </a:solidFill>
                <a:latin typeface="Consolas"/>
              </a:rPr>
              <a:t>;</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getChieuRong()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cRong</a:t>
            </a:r>
            <a:r>
              <a:rPr lang="en-US" b="1">
                <a:solidFill>
                  <a:srgbClr val="000000"/>
                </a:solidFill>
                <a:latin typeface="Consolas"/>
              </a:rPr>
              <a:t>;</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setChieuRong(</a:t>
            </a:r>
            <a:r>
              <a:rPr lang="en-US" b="1">
                <a:solidFill>
                  <a:srgbClr val="7F0055"/>
                </a:solidFill>
                <a:latin typeface="Consolas"/>
              </a:rPr>
              <a:t>float</a:t>
            </a:r>
            <a:r>
              <a:rPr lang="en-US" b="1">
                <a:solidFill>
                  <a:srgbClr val="000000"/>
                </a:solidFill>
                <a:latin typeface="Consolas"/>
              </a:rPr>
              <a:t> </a:t>
            </a:r>
            <a:r>
              <a:rPr lang="en-US" b="1">
                <a:solidFill>
                  <a:srgbClr val="6A3E3E"/>
                </a:solidFill>
                <a:latin typeface="Consolas"/>
              </a:rPr>
              <a:t>chieuRong</a:t>
            </a:r>
            <a:r>
              <a:rPr lang="en-US" b="1">
                <a:solidFill>
                  <a:srgbClr val="000000"/>
                </a:solidFill>
                <a:latin typeface="Consolas"/>
              </a:rPr>
              <a:t>){</a:t>
            </a:r>
          </a:p>
          <a:p>
            <a:r>
              <a:rPr lang="en-US" b="1">
                <a:solidFill>
                  <a:srgbClr val="7F0055"/>
                </a:solidFill>
                <a:latin typeface="Consolas"/>
              </a:rPr>
              <a:t>		this</a:t>
            </a:r>
            <a:r>
              <a:rPr lang="en-US" b="1">
                <a:solidFill>
                  <a:srgbClr val="000000"/>
                </a:solidFill>
                <a:latin typeface="Consolas"/>
              </a:rPr>
              <a:t>.</a:t>
            </a:r>
            <a:r>
              <a:rPr lang="en-US" b="1">
                <a:solidFill>
                  <a:srgbClr val="0000C0"/>
                </a:solidFill>
                <a:latin typeface="Consolas"/>
              </a:rPr>
              <a:t>cRong</a:t>
            </a:r>
            <a:r>
              <a:rPr lang="en-US" b="1">
                <a:solidFill>
                  <a:srgbClr val="000000"/>
                </a:solidFill>
                <a:latin typeface="Consolas"/>
              </a:rPr>
              <a:t> = </a:t>
            </a:r>
            <a:r>
              <a:rPr lang="en-US" b="1">
                <a:solidFill>
                  <a:srgbClr val="6A3E3E"/>
                </a:solidFill>
                <a:latin typeface="Consolas"/>
              </a:rPr>
              <a:t>chieuRong</a:t>
            </a:r>
            <a:r>
              <a:rPr lang="en-US" b="1">
                <a:solidFill>
                  <a:srgbClr val="000000"/>
                </a:solidFill>
                <a:latin typeface="Consolas"/>
              </a:rPr>
              <a:t>;</a:t>
            </a:r>
          </a:p>
          <a:p>
            <a:r>
              <a:rPr lang="en-US">
                <a:solidFill>
                  <a:srgbClr val="000000"/>
                </a:solidFill>
                <a:latin typeface="Consolas"/>
              </a:rPr>
              <a:t>	}</a:t>
            </a:r>
            <a:endParaRPr lang="en-US"/>
          </a:p>
        </p:txBody>
      </p:sp>
      <p:sp>
        <p:nvSpPr>
          <p:cNvPr id="6" name="Rectangle 5"/>
          <p:cNvSpPr/>
          <p:nvPr/>
        </p:nvSpPr>
        <p:spPr>
          <a:xfrm>
            <a:off x="6195852" y="2062909"/>
            <a:ext cx="5722883" cy="3416320"/>
          </a:xfrm>
          <a:prstGeom prst="rect">
            <a:avLst/>
          </a:prstGeom>
          <a:ln>
            <a:solidFill>
              <a:schemeClr val="tx2">
                <a:lumMod val="40000"/>
                <a:lumOff val="60000"/>
              </a:schemeClr>
            </a:solidFill>
          </a:ln>
        </p:spPr>
        <p:txBody>
          <a:bodyPr wrap="square">
            <a:spAutoFit/>
          </a:bodyPr>
          <a:lstStyle/>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tinhChuVi()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cDai</a:t>
            </a:r>
            <a:r>
              <a:rPr lang="en-US" b="1">
                <a:solidFill>
                  <a:srgbClr val="000000"/>
                </a:solidFill>
                <a:latin typeface="Consolas"/>
              </a:rPr>
              <a:t> + </a:t>
            </a:r>
            <a:r>
              <a:rPr lang="en-US" b="1">
                <a:solidFill>
                  <a:srgbClr val="0000C0"/>
                </a:solidFill>
                <a:latin typeface="Consolas"/>
              </a:rPr>
              <a:t>cRong</a:t>
            </a:r>
            <a:r>
              <a:rPr lang="en-US" b="1">
                <a:solidFill>
                  <a:srgbClr val="000000"/>
                </a:solidFill>
                <a:latin typeface="Consolas"/>
              </a:rPr>
              <a:t>) * 2;</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a:t>
            </a:r>
            <a:r>
              <a:rPr lang="en-US" b="1">
                <a:solidFill>
                  <a:srgbClr val="7F0055"/>
                </a:solidFill>
                <a:latin typeface="Consolas"/>
              </a:rPr>
              <a:t>float</a:t>
            </a:r>
            <a:r>
              <a:rPr lang="en-US" b="1">
                <a:solidFill>
                  <a:srgbClr val="000000"/>
                </a:solidFill>
                <a:latin typeface="Consolas"/>
              </a:rPr>
              <a:t> tinhDienTich() {</a:t>
            </a:r>
          </a:p>
          <a:p>
            <a:r>
              <a:rPr lang="en-US" b="1">
                <a:solidFill>
                  <a:srgbClr val="7F0055"/>
                </a:solidFill>
                <a:latin typeface="Consolas"/>
              </a:rPr>
              <a:t>		return</a:t>
            </a:r>
            <a:r>
              <a:rPr lang="en-US" b="1">
                <a:solidFill>
                  <a:srgbClr val="000000"/>
                </a:solidFill>
                <a:latin typeface="Consolas"/>
              </a:rPr>
              <a:t> </a:t>
            </a:r>
            <a:r>
              <a:rPr lang="en-US" b="1">
                <a:solidFill>
                  <a:srgbClr val="0000C0"/>
                </a:solidFill>
                <a:latin typeface="Consolas"/>
              </a:rPr>
              <a:t>cDai</a:t>
            </a:r>
            <a:r>
              <a:rPr lang="en-US" b="1">
                <a:solidFill>
                  <a:srgbClr val="000000"/>
                </a:solidFill>
                <a:latin typeface="Consolas"/>
              </a:rPr>
              <a:t> * </a:t>
            </a:r>
            <a:r>
              <a:rPr lang="en-US" b="1">
                <a:solidFill>
                  <a:srgbClr val="0000C0"/>
                </a:solidFill>
                <a:latin typeface="Consolas"/>
              </a:rPr>
              <a:t>cRong</a:t>
            </a:r>
            <a:r>
              <a:rPr lang="en-US" b="1">
                <a:solidFill>
                  <a:srgbClr val="000000"/>
                </a:solidFill>
                <a:latin typeface="Consolas"/>
              </a:rPr>
              <a:t>;</a:t>
            </a:r>
          </a:p>
          <a:p>
            <a:r>
              <a:rPr lang="en-US">
                <a:solidFill>
                  <a:srgbClr val="000000"/>
                </a:solidFill>
                <a:latin typeface="Consolas"/>
              </a:rPr>
              <a:t>	}</a:t>
            </a:r>
          </a:p>
          <a:p>
            <a:r>
              <a:rPr lang="en-US" b="1">
                <a:solidFill>
                  <a:srgbClr val="7F0055"/>
                </a:solidFill>
                <a:latin typeface="Consolas"/>
              </a:rPr>
              <a:t>	public</a:t>
            </a:r>
            <a:r>
              <a:rPr lang="en-US" b="1">
                <a:solidFill>
                  <a:srgbClr val="000000"/>
                </a:solidFill>
                <a:latin typeface="Consolas"/>
              </a:rPr>
              <a:t> String layThongTin() {</a:t>
            </a:r>
          </a:p>
          <a:p>
            <a:r>
              <a:rPr lang="en-US" b="1">
                <a:solidFill>
                  <a:srgbClr val="7F0055"/>
                </a:solidFill>
                <a:latin typeface="Consolas"/>
              </a:rPr>
              <a:t>		return</a:t>
            </a:r>
            <a:r>
              <a:rPr lang="en-US" b="1">
                <a:solidFill>
                  <a:srgbClr val="000000"/>
                </a:solidFill>
                <a:latin typeface="Consolas"/>
              </a:rPr>
              <a:t> String.</a:t>
            </a:r>
            <a:r>
              <a:rPr lang="en-US" b="1" i="1">
                <a:solidFill>
                  <a:srgbClr val="000000"/>
                </a:solidFill>
                <a:latin typeface="Consolas"/>
              </a:rPr>
              <a:t>format(</a:t>
            </a:r>
            <a:r>
              <a:rPr lang="en-US" b="1" i="1">
                <a:solidFill>
                  <a:srgbClr val="2A00FF"/>
                </a:solidFill>
                <a:latin typeface="Consolas"/>
              </a:rPr>
              <a:t>"Hinh chu nhat, </a:t>
            </a:r>
          </a:p>
          <a:p>
            <a:r>
              <a:rPr lang="en-US" b="1" i="1">
                <a:solidFill>
                  <a:srgbClr val="2A00FF"/>
                </a:solidFill>
                <a:latin typeface="Consolas"/>
              </a:rPr>
              <a:t>			cdai=%5.2f, crong=%5.2f"</a:t>
            </a:r>
            <a:r>
              <a:rPr lang="en-US" b="1" i="1">
                <a:solidFill>
                  <a:srgbClr val="000000"/>
                </a:solidFill>
                <a:latin typeface="Consolas"/>
              </a:rPr>
              <a:t>, </a:t>
            </a:r>
            <a:r>
              <a:rPr lang="en-US" b="1" i="1">
                <a:solidFill>
                  <a:srgbClr val="0000C0"/>
                </a:solidFill>
                <a:latin typeface="Consolas"/>
              </a:rPr>
              <a:t>cDai</a:t>
            </a:r>
            <a:r>
              <a:rPr lang="en-US" b="1" i="1">
                <a:solidFill>
                  <a:srgbClr val="000000"/>
                </a:solidFill>
                <a:latin typeface="Consolas"/>
              </a:rPr>
              <a:t>,</a:t>
            </a:r>
          </a:p>
          <a:p>
            <a:r>
              <a:rPr lang="en-US">
                <a:solidFill>
                  <a:srgbClr val="0000C0"/>
                </a:solidFill>
                <a:latin typeface="Consolas"/>
              </a:rPr>
              <a:t>			</a:t>
            </a:r>
            <a:r>
              <a:rPr lang="en-US" b="1" i="1">
                <a:solidFill>
                  <a:srgbClr val="0000C0"/>
                </a:solidFill>
                <a:latin typeface="Consolas"/>
              </a:rPr>
              <a:t>cRong</a:t>
            </a:r>
            <a:r>
              <a:rPr lang="en-US">
                <a:solidFill>
                  <a:srgbClr val="000000"/>
                </a:solidFill>
                <a:latin typeface="Consolas"/>
              </a:rPr>
              <a:t>);</a:t>
            </a:r>
          </a:p>
          <a:p>
            <a:r>
              <a:rPr lang="en-US">
                <a:solidFill>
                  <a:srgbClr val="000000"/>
                </a:solidFill>
                <a:latin typeface="Consolas"/>
              </a:rPr>
              <a:t>	}</a:t>
            </a:r>
          </a:p>
          <a:p>
            <a:r>
              <a:rPr lang="en-US">
                <a:solidFill>
                  <a:srgbClr val="000000"/>
                </a:solidFill>
                <a:latin typeface="Consolas"/>
              </a:rPr>
              <a:t>}</a:t>
            </a:r>
            <a:endParaRPr lang="en-US"/>
          </a:p>
        </p:txBody>
      </p:sp>
    </p:spTree>
    <p:extLst>
      <p:ext uri="{BB962C8B-B14F-4D97-AF65-F5344CB8AC3E}">
        <p14:creationId xmlns:p14="http://schemas.microsoft.com/office/powerpoint/2010/main" val="239702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Phạm vi truy cập</a:t>
            </a:r>
            <a:endParaRPr lang="en-US" dirty="0"/>
          </a:p>
        </p:txBody>
      </p:sp>
      <p:sp>
        <p:nvSpPr>
          <p:cNvPr id="3" name="Content Placeholder 2"/>
          <p:cNvSpPr>
            <a:spLocks noGrp="1"/>
          </p:cNvSpPr>
          <p:nvPr>
            <p:ph idx="1"/>
          </p:nvPr>
        </p:nvSpPr>
        <p:spPr/>
        <p:txBody>
          <a:bodyPr/>
          <a:lstStyle/>
          <a:p>
            <a:r>
              <a:rPr lang="en-US"/>
              <a:t>Các quyền truy xuất trong Java: public, private, protected, default</a:t>
            </a:r>
          </a:p>
          <a:p>
            <a:pPr lvl="1"/>
            <a:r>
              <a:rPr lang="en-US"/>
              <a:t>Thành phần được khai báo </a:t>
            </a:r>
            <a:r>
              <a:rPr lang="en-US" i="1">
                <a:solidFill>
                  <a:srgbClr val="FF0000"/>
                </a:solidFill>
              </a:rPr>
              <a:t>public (+)</a:t>
            </a:r>
            <a:r>
              <a:rPr lang="en-US"/>
              <a:t> sẽ được truy cập ở bất cứ đâu.</a:t>
            </a:r>
          </a:p>
          <a:p>
            <a:pPr lvl="1"/>
            <a:r>
              <a:rPr lang="en-US"/>
              <a:t>Thành phần được khai báo </a:t>
            </a:r>
            <a:r>
              <a:rPr lang="en-US" i="1">
                <a:solidFill>
                  <a:srgbClr val="FF0000"/>
                </a:solidFill>
              </a:rPr>
              <a:t>private (-)</a:t>
            </a:r>
            <a:r>
              <a:rPr lang="en-US"/>
              <a:t> chỉ được truy cập bên trong class, bên ngoài bản thân class đó thì không truy xuất được.</a:t>
            </a:r>
          </a:p>
          <a:p>
            <a:pPr lvl="1"/>
            <a:r>
              <a:rPr lang="en-US"/>
              <a:t>Thành phần được khai báo </a:t>
            </a:r>
            <a:r>
              <a:rPr lang="en-US" i="1">
                <a:solidFill>
                  <a:srgbClr val="FF0000"/>
                </a:solidFill>
              </a:rPr>
              <a:t>protected (#)</a:t>
            </a:r>
            <a:r>
              <a:rPr lang="en-US"/>
              <a:t> sẽ được truy cập bởi bất cứ class nào trong cùng một gói (package) hoặc ở lớp con của nó (có thể khác gói).</a:t>
            </a:r>
          </a:p>
          <a:p>
            <a:pPr lvl="1"/>
            <a:r>
              <a:rPr lang="en-US"/>
              <a:t>Thành phần được khai báo </a:t>
            </a:r>
            <a:r>
              <a:rPr lang="en-US" i="1">
                <a:solidFill>
                  <a:srgbClr val="FF0000"/>
                </a:solidFill>
              </a:rPr>
              <a:t>mặc định (~) </a:t>
            </a:r>
            <a:r>
              <a:rPr lang="en-US"/>
              <a:t>(không ghi gì) sẽ được truy cập bởi bất cứ class nào bên trong cùng một package.</a:t>
            </a:r>
          </a:p>
        </p:txBody>
      </p:sp>
      <p:sp>
        <p:nvSpPr>
          <p:cNvPr id="4" name="Slide Number Placeholder 3"/>
          <p:cNvSpPr>
            <a:spLocks noGrp="1"/>
          </p:cNvSpPr>
          <p:nvPr>
            <p:ph type="sldNum" sz="quarter" idx="12"/>
          </p:nvPr>
        </p:nvSpPr>
        <p:spPr>
          <a:xfrm>
            <a:off x="11523663" y="6492875"/>
            <a:ext cx="668337" cy="365125"/>
          </a:xfrm>
          <a:prstGeom prst="rect">
            <a:avLst/>
          </a:prstGeom>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20590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Từ khóa </a:t>
            </a:r>
            <a:r>
              <a:rPr lang="en-US" i="1"/>
              <a:t>this</a:t>
            </a:r>
            <a:endParaRPr lang="en-US" i="1" dirty="0"/>
          </a:p>
        </p:txBody>
      </p:sp>
      <p:sp>
        <p:nvSpPr>
          <p:cNvPr id="3" name="Content Placeholder 2"/>
          <p:cNvSpPr>
            <a:spLocks noGrp="1"/>
          </p:cNvSpPr>
          <p:nvPr>
            <p:ph idx="1"/>
          </p:nvPr>
        </p:nvSpPr>
        <p:spPr/>
        <p:txBody>
          <a:bodyPr>
            <a:normAutofit/>
          </a:bodyPr>
          <a:lstStyle/>
          <a:p>
            <a:r>
              <a:rPr lang="en-US"/>
              <a:t>Từ khóa </a:t>
            </a:r>
            <a:r>
              <a:rPr lang="en-US" i="1">
                <a:solidFill>
                  <a:srgbClr val="FF0000"/>
                </a:solidFill>
              </a:rPr>
              <a:t>this</a:t>
            </a:r>
            <a:r>
              <a:rPr lang="en-US"/>
              <a:t> </a:t>
            </a:r>
            <a:r>
              <a:rPr lang="en-US" b="1"/>
              <a:t>được dùng để gọi constructor</a:t>
            </a:r>
            <a:r>
              <a:rPr lang="en-US"/>
              <a:t>:</a:t>
            </a:r>
          </a:p>
          <a:p>
            <a:pPr lvl="1"/>
            <a:r>
              <a:rPr lang="en-US"/>
              <a:t>Để tránh lặp lại mã, một constructor có thể gọi một constructor khác trong cùng một lớp.</a:t>
            </a:r>
          </a:p>
          <a:p>
            <a:pPr lvl="1"/>
            <a:r>
              <a:rPr lang="en-US"/>
              <a:t>Nếu dùng từ khóa </a:t>
            </a:r>
            <a:r>
              <a:rPr lang="en-US" i="1"/>
              <a:t>this</a:t>
            </a:r>
            <a:r>
              <a:rPr lang="en-US"/>
              <a:t> để gọi constructor, thì phải để ở dòng lệnh đầu tiên trong constructor đó (nếu không, sẽ bị lỗi biên dịch).</a:t>
            </a:r>
          </a:p>
          <a:p>
            <a:r>
              <a:rPr lang="en-US"/>
              <a:t>Từ khóa </a:t>
            </a:r>
            <a:r>
              <a:rPr lang="en-US" i="1">
                <a:solidFill>
                  <a:srgbClr val="FF0000"/>
                </a:solidFill>
              </a:rPr>
              <a:t>this</a:t>
            </a:r>
            <a:r>
              <a:rPr lang="en-US"/>
              <a:t> </a:t>
            </a:r>
            <a:r>
              <a:rPr lang="en-US" b="1"/>
              <a:t>được dùng như biến đại diện cho đối tượng hiện tại</a:t>
            </a:r>
            <a:r>
              <a:rPr lang="en-US"/>
              <a:t>:</a:t>
            </a:r>
          </a:p>
          <a:p>
            <a:pPr lvl="1"/>
            <a:r>
              <a:rPr lang="en-US"/>
              <a:t>Dùng để truy xuất một thành phần của đối tượng: </a:t>
            </a:r>
            <a:r>
              <a:rPr lang="en-US" b="1" i="1"/>
              <a:t>this.tênThànhPhần.</a:t>
            </a:r>
          </a:p>
          <a:p>
            <a:pPr lvl="1"/>
            <a:r>
              <a:rPr lang="en-US"/>
              <a:t>Khi tham số trùng với tên thuộc tính thì nhờ từ khóa </a:t>
            </a:r>
            <a:r>
              <a:rPr lang="en-US" i="1"/>
              <a:t>this</a:t>
            </a:r>
            <a:r>
              <a:rPr lang="en-US"/>
              <a:t> để phân biệt rõ thuộc tính với tham số.</a:t>
            </a:r>
          </a:p>
          <a:p>
            <a:endParaRPr lang="en-US" dirty="0"/>
          </a:p>
        </p:txBody>
      </p:sp>
      <p:sp>
        <p:nvSpPr>
          <p:cNvPr id="4" name="Slide Number Placeholder 3"/>
          <p:cNvSpPr>
            <a:spLocks noGrp="1"/>
          </p:cNvSpPr>
          <p:nvPr>
            <p:ph type="sldNum" sz="quarter" idx="12"/>
          </p:nvPr>
        </p:nvSpPr>
        <p:spPr>
          <a:xfrm>
            <a:off x="11523663" y="6492875"/>
            <a:ext cx="668337" cy="365125"/>
          </a:xfrm>
          <a:prstGeom prst="rect">
            <a:avLst/>
          </a:prstGeom>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15607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Từ khóa </a:t>
            </a:r>
            <a:r>
              <a:rPr lang="en-US" i="1"/>
              <a:t>this: </a:t>
            </a:r>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Rectangle 4"/>
          <p:cNvSpPr/>
          <p:nvPr/>
        </p:nvSpPr>
        <p:spPr>
          <a:xfrm>
            <a:off x="2267315" y="1841242"/>
            <a:ext cx="6554952" cy="4708981"/>
          </a:xfrm>
          <a:prstGeom prst="rect">
            <a:avLst/>
          </a:prstGeom>
          <a:ln>
            <a:solidFill>
              <a:srgbClr val="FFC000"/>
            </a:solidFill>
          </a:ln>
        </p:spPr>
        <p:txBody>
          <a:bodyPr wrap="square">
            <a:spAutoFit/>
          </a:bodyPr>
          <a:lstStyle/>
          <a:p>
            <a:r>
              <a:rPr lang="en-US" sz="2000" b="1">
                <a:solidFill>
                  <a:srgbClr val="7F0055"/>
                </a:solidFill>
                <a:latin typeface="Consolas"/>
              </a:rPr>
              <a:t>public</a:t>
            </a:r>
            <a:r>
              <a:rPr lang="en-US" sz="2000" b="1">
                <a:solidFill>
                  <a:srgbClr val="000000"/>
                </a:solidFill>
                <a:latin typeface="Consolas"/>
              </a:rPr>
              <a:t> </a:t>
            </a:r>
            <a:r>
              <a:rPr lang="en-US" sz="2000" b="1">
                <a:solidFill>
                  <a:srgbClr val="7F0055"/>
                </a:solidFill>
                <a:latin typeface="Consolas"/>
              </a:rPr>
              <a:t>class</a:t>
            </a:r>
            <a:r>
              <a:rPr lang="en-US" sz="2000" b="1">
                <a:solidFill>
                  <a:srgbClr val="000000"/>
                </a:solidFill>
                <a:latin typeface="Consolas"/>
              </a:rPr>
              <a:t> SinhVien {</a:t>
            </a:r>
          </a:p>
          <a:p>
            <a:r>
              <a:rPr lang="en-US" sz="2000" b="1">
                <a:solidFill>
                  <a:srgbClr val="7F0055"/>
                </a:solidFill>
                <a:latin typeface="Consolas"/>
              </a:rPr>
              <a:t>	private</a:t>
            </a:r>
            <a:r>
              <a:rPr lang="en-US" sz="2000" b="1">
                <a:solidFill>
                  <a:srgbClr val="000000"/>
                </a:solidFill>
                <a:latin typeface="Consolas"/>
              </a:rPr>
              <a:t> </a:t>
            </a:r>
            <a:r>
              <a:rPr lang="en-US" sz="2000" b="1">
                <a:solidFill>
                  <a:srgbClr val="7F0055"/>
                </a:solidFill>
                <a:latin typeface="Consolas"/>
              </a:rPr>
              <a:t>int</a:t>
            </a:r>
            <a:r>
              <a:rPr lang="en-US" sz="2000" b="1">
                <a:solidFill>
                  <a:srgbClr val="000000"/>
                </a:solidFill>
                <a:latin typeface="Consolas"/>
              </a:rPr>
              <a:t> </a:t>
            </a:r>
            <a:r>
              <a:rPr lang="en-US" sz="2000" b="1">
                <a:solidFill>
                  <a:srgbClr val="0000C0"/>
                </a:solidFill>
                <a:latin typeface="Consolas"/>
              </a:rPr>
              <a:t>maSV</a:t>
            </a:r>
            <a:r>
              <a:rPr lang="en-US" sz="2000" b="1">
                <a:solidFill>
                  <a:srgbClr val="000000"/>
                </a:solidFill>
                <a:latin typeface="Consolas"/>
              </a:rPr>
              <a:t>;</a:t>
            </a:r>
          </a:p>
          <a:p>
            <a:r>
              <a:rPr lang="en-US" sz="2000" b="1">
                <a:solidFill>
                  <a:srgbClr val="7F0055"/>
                </a:solidFill>
                <a:latin typeface="Consolas"/>
              </a:rPr>
              <a:t>	private</a:t>
            </a:r>
            <a:r>
              <a:rPr lang="en-US" sz="2000" b="1">
                <a:solidFill>
                  <a:srgbClr val="000000"/>
                </a:solidFill>
                <a:latin typeface="Consolas"/>
              </a:rPr>
              <a:t> String </a:t>
            </a:r>
            <a:r>
              <a:rPr lang="en-US" sz="2000" b="1">
                <a:solidFill>
                  <a:srgbClr val="0000C0"/>
                </a:solidFill>
                <a:latin typeface="Consolas"/>
              </a:rPr>
              <a:t>hoTen</a:t>
            </a:r>
            <a:r>
              <a:rPr lang="en-US" sz="2000" b="1">
                <a:solidFill>
                  <a:srgbClr val="000000"/>
                </a:solidFill>
                <a:latin typeface="Consolas"/>
              </a:rPr>
              <a:t>;</a:t>
            </a:r>
          </a:p>
          <a:p>
            <a:r>
              <a:rPr lang="en-US" sz="2000" b="1">
                <a:solidFill>
                  <a:srgbClr val="7F0055"/>
                </a:solidFill>
                <a:latin typeface="Consolas"/>
              </a:rPr>
              <a:t>	private</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0000C0"/>
                </a:solidFill>
                <a:latin typeface="Consolas"/>
              </a:rPr>
              <a:t>diemLiThuyet</a:t>
            </a:r>
            <a:r>
              <a:rPr lang="en-US" sz="2000" b="1">
                <a:solidFill>
                  <a:srgbClr val="000000"/>
                </a:solidFill>
                <a:latin typeface="Consolas"/>
              </a:rPr>
              <a:t>;</a:t>
            </a:r>
          </a:p>
          <a:p>
            <a:r>
              <a:rPr lang="en-US" sz="2000" b="1">
                <a:solidFill>
                  <a:srgbClr val="7F0055"/>
                </a:solidFill>
                <a:latin typeface="Consolas"/>
              </a:rPr>
              <a:t>	private</a:t>
            </a:r>
            <a:r>
              <a:rPr lang="en-US" sz="2000" b="1">
                <a:solidFill>
                  <a:srgbClr val="000000"/>
                </a:solidFill>
                <a:latin typeface="Consolas"/>
              </a:rPr>
              <a:t> </a:t>
            </a:r>
            <a:r>
              <a:rPr lang="en-US" sz="2000" b="1">
                <a:solidFill>
                  <a:srgbClr val="7F0055"/>
                </a:solidFill>
                <a:latin typeface="Consolas"/>
              </a:rPr>
              <a:t>float</a:t>
            </a:r>
            <a:r>
              <a:rPr lang="en-US" sz="2000" b="1">
                <a:solidFill>
                  <a:srgbClr val="000000"/>
                </a:solidFill>
                <a:latin typeface="Consolas"/>
              </a:rPr>
              <a:t> </a:t>
            </a:r>
            <a:r>
              <a:rPr lang="en-US" sz="2000" b="1">
                <a:solidFill>
                  <a:srgbClr val="0000C0"/>
                </a:solidFill>
                <a:latin typeface="Consolas"/>
              </a:rPr>
              <a:t>diemThucHanh</a:t>
            </a:r>
            <a:r>
              <a:rPr lang="en-US" sz="2000" b="1">
                <a:solidFill>
                  <a:srgbClr val="000000"/>
                </a:solidFill>
                <a:latin typeface="Consolas"/>
              </a:rPr>
              <a:t>;</a:t>
            </a:r>
            <a:endParaRPr lang="en-US" sz="2000">
              <a:latin typeface="Consolas"/>
            </a:endParaRPr>
          </a:p>
          <a:p>
            <a:r>
              <a:rPr lang="en-US" sz="2000" b="1">
                <a:solidFill>
                  <a:srgbClr val="7F0055"/>
                </a:solidFill>
                <a:latin typeface="Consolas"/>
              </a:rPr>
              <a:t>	public</a:t>
            </a:r>
            <a:r>
              <a:rPr lang="en-US" sz="2000" b="1">
                <a:solidFill>
                  <a:srgbClr val="000000"/>
                </a:solidFill>
                <a:latin typeface="Consolas"/>
              </a:rPr>
              <a:t> SinhVien() {</a:t>
            </a:r>
          </a:p>
          <a:p>
            <a:r>
              <a:rPr lang="en-US" sz="2000">
                <a:solidFill>
                  <a:srgbClr val="000000"/>
                </a:solidFill>
                <a:latin typeface="Consolas"/>
              </a:rPr>
              <a:t>	}</a:t>
            </a:r>
            <a:endParaRPr lang="en-US" sz="2000">
              <a:latin typeface="Consolas"/>
            </a:endParaRPr>
          </a:p>
          <a:p>
            <a:r>
              <a:rPr lang="en-US" sz="2000" b="1">
                <a:solidFill>
                  <a:srgbClr val="7F0055"/>
                </a:solidFill>
                <a:latin typeface="Consolas"/>
              </a:rPr>
              <a:t>	public</a:t>
            </a:r>
            <a:r>
              <a:rPr lang="en-US" sz="2000" b="1">
                <a:solidFill>
                  <a:srgbClr val="000000"/>
                </a:solidFill>
                <a:latin typeface="Consolas"/>
              </a:rPr>
              <a:t> SinhVien(</a:t>
            </a:r>
            <a:r>
              <a:rPr lang="en-US" sz="2000" b="1">
                <a:solidFill>
                  <a:srgbClr val="7F0055"/>
                </a:solidFill>
                <a:latin typeface="Consolas"/>
              </a:rPr>
              <a:t>int</a:t>
            </a:r>
            <a:r>
              <a:rPr lang="en-US" sz="2000" b="1">
                <a:solidFill>
                  <a:srgbClr val="000000"/>
                </a:solidFill>
                <a:latin typeface="Consolas"/>
              </a:rPr>
              <a:t> </a:t>
            </a:r>
            <a:r>
              <a:rPr lang="en-US" sz="2000" b="1">
                <a:solidFill>
                  <a:srgbClr val="6A3E3E"/>
                </a:solidFill>
                <a:latin typeface="Consolas"/>
              </a:rPr>
              <a:t>maSV</a:t>
            </a:r>
            <a:r>
              <a:rPr lang="en-US" sz="2000" b="1">
                <a:solidFill>
                  <a:srgbClr val="000000"/>
                </a:solidFill>
                <a:latin typeface="Consolas"/>
              </a:rPr>
              <a:t>) {</a:t>
            </a:r>
          </a:p>
          <a:p>
            <a:r>
              <a:rPr lang="en-US" sz="2000" b="1">
                <a:solidFill>
                  <a:srgbClr val="7F0055"/>
                </a:solidFill>
                <a:latin typeface="Consolas"/>
              </a:rPr>
              <a:t>		this</a:t>
            </a:r>
            <a:r>
              <a:rPr lang="en-US" sz="2000" b="1">
                <a:solidFill>
                  <a:srgbClr val="000000"/>
                </a:solidFill>
                <a:latin typeface="Consolas"/>
              </a:rPr>
              <a:t>.</a:t>
            </a:r>
            <a:r>
              <a:rPr lang="en-US" sz="2000" b="1">
                <a:solidFill>
                  <a:srgbClr val="0000C0"/>
                </a:solidFill>
                <a:latin typeface="Consolas"/>
              </a:rPr>
              <a:t>maSV</a:t>
            </a:r>
            <a:r>
              <a:rPr lang="en-US" sz="2000" b="1">
                <a:solidFill>
                  <a:srgbClr val="000000"/>
                </a:solidFill>
                <a:latin typeface="Consolas"/>
              </a:rPr>
              <a:t> = </a:t>
            </a:r>
            <a:r>
              <a:rPr lang="en-US" sz="2000" b="1">
                <a:solidFill>
                  <a:srgbClr val="6A3E3E"/>
                </a:solidFill>
                <a:latin typeface="Consolas"/>
              </a:rPr>
              <a:t>maSV</a:t>
            </a:r>
            <a:r>
              <a:rPr lang="en-US" sz="2000" b="1">
                <a:solidFill>
                  <a:srgbClr val="000000"/>
                </a:solidFill>
                <a:latin typeface="Consolas"/>
              </a:rPr>
              <a:t>;</a:t>
            </a:r>
          </a:p>
          <a:p>
            <a:r>
              <a:rPr lang="en-US" sz="2000">
                <a:solidFill>
                  <a:srgbClr val="000000"/>
                </a:solidFill>
                <a:latin typeface="Consolas"/>
              </a:rPr>
              <a:t>	}</a:t>
            </a:r>
          </a:p>
          <a:p>
            <a:r>
              <a:rPr lang="en-US" sz="2000" b="1">
                <a:solidFill>
                  <a:srgbClr val="7F0055"/>
                </a:solidFill>
                <a:latin typeface="Consolas"/>
              </a:rPr>
              <a:t>	public</a:t>
            </a:r>
            <a:r>
              <a:rPr lang="en-US" sz="2000" b="1">
                <a:solidFill>
                  <a:srgbClr val="000000"/>
                </a:solidFill>
                <a:latin typeface="Consolas"/>
              </a:rPr>
              <a:t> SinhVien(</a:t>
            </a:r>
            <a:r>
              <a:rPr lang="en-US" sz="2000" b="1">
                <a:solidFill>
                  <a:srgbClr val="7F0055"/>
                </a:solidFill>
                <a:latin typeface="Consolas"/>
              </a:rPr>
              <a:t>int</a:t>
            </a:r>
            <a:r>
              <a:rPr lang="en-US" sz="2000" b="1">
                <a:solidFill>
                  <a:srgbClr val="000000"/>
                </a:solidFill>
                <a:latin typeface="Consolas"/>
              </a:rPr>
              <a:t> </a:t>
            </a:r>
            <a:r>
              <a:rPr lang="en-US" sz="2000" b="1">
                <a:solidFill>
                  <a:srgbClr val="6A3E3E"/>
                </a:solidFill>
                <a:latin typeface="Consolas"/>
              </a:rPr>
              <a:t>maSV</a:t>
            </a:r>
            <a:r>
              <a:rPr lang="en-US" sz="2000" b="1">
                <a:solidFill>
                  <a:srgbClr val="000000"/>
                </a:solidFill>
                <a:latin typeface="Consolas"/>
              </a:rPr>
              <a:t>, String </a:t>
            </a:r>
            <a:r>
              <a:rPr lang="en-US" sz="2000" b="1">
                <a:solidFill>
                  <a:srgbClr val="6A3E3E"/>
                </a:solidFill>
                <a:latin typeface="Consolas"/>
              </a:rPr>
              <a:t>hoTen</a:t>
            </a:r>
            <a:r>
              <a:rPr lang="en-US" sz="2000" b="1">
                <a:solidFill>
                  <a:srgbClr val="000000"/>
                </a:solidFill>
                <a:latin typeface="Consolas"/>
              </a:rPr>
              <a:t>) {</a:t>
            </a:r>
          </a:p>
          <a:p>
            <a:r>
              <a:rPr lang="en-US" sz="2000" b="1">
                <a:solidFill>
                  <a:srgbClr val="7F0055"/>
                </a:solidFill>
                <a:latin typeface="Consolas"/>
              </a:rPr>
              <a:t>		this(</a:t>
            </a:r>
            <a:r>
              <a:rPr lang="en-US" sz="2000" b="1">
                <a:solidFill>
                  <a:srgbClr val="6A3E3E"/>
                </a:solidFill>
                <a:latin typeface="Consolas"/>
              </a:rPr>
              <a:t>maSV)</a:t>
            </a:r>
            <a:r>
              <a:rPr lang="en-US" sz="2000" b="1">
                <a:solidFill>
                  <a:srgbClr val="000000"/>
                </a:solidFill>
                <a:latin typeface="Consolas"/>
              </a:rPr>
              <a:t>;</a:t>
            </a:r>
          </a:p>
          <a:p>
            <a:r>
              <a:rPr lang="en-US" sz="2000" b="1">
                <a:solidFill>
                  <a:srgbClr val="7F0055"/>
                </a:solidFill>
                <a:latin typeface="Consolas"/>
              </a:rPr>
              <a:t>		this</a:t>
            </a:r>
            <a:r>
              <a:rPr lang="en-US" sz="2000" b="1">
                <a:solidFill>
                  <a:srgbClr val="000000"/>
                </a:solidFill>
                <a:latin typeface="Consolas"/>
              </a:rPr>
              <a:t>.</a:t>
            </a:r>
            <a:r>
              <a:rPr lang="en-US" sz="2000" b="1">
                <a:solidFill>
                  <a:srgbClr val="0000C0"/>
                </a:solidFill>
                <a:latin typeface="Consolas"/>
              </a:rPr>
              <a:t>hoTen</a:t>
            </a:r>
            <a:r>
              <a:rPr lang="en-US" sz="2000" b="1">
                <a:solidFill>
                  <a:srgbClr val="000000"/>
                </a:solidFill>
                <a:latin typeface="Consolas"/>
              </a:rPr>
              <a:t> = </a:t>
            </a:r>
            <a:r>
              <a:rPr lang="en-US" sz="2000" b="1">
                <a:solidFill>
                  <a:srgbClr val="6A3E3E"/>
                </a:solidFill>
                <a:latin typeface="Consolas"/>
              </a:rPr>
              <a:t>hoTen</a:t>
            </a:r>
            <a:r>
              <a:rPr lang="en-US" sz="2000" b="1">
                <a:solidFill>
                  <a:srgbClr val="000000"/>
                </a:solidFill>
                <a:latin typeface="Consolas"/>
              </a:rPr>
              <a:t>;</a:t>
            </a:r>
          </a:p>
          <a:p>
            <a:r>
              <a:rPr lang="en-US" sz="2000">
                <a:solidFill>
                  <a:srgbClr val="000000"/>
                </a:solidFill>
                <a:latin typeface="Consolas"/>
              </a:rPr>
              <a:t>	}	//…</a:t>
            </a:r>
          </a:p>
          <a:p>
            <a:r>
              <a:rPr lang="en-US" sz="2000">
                <a:solidFill>
                  <a:srgbClr val="000000"/>
                </a:solidFill>
                <a:latin typeface="Consolas"/>
              </a:rPr>
              <a:t>}</a:t>
            </a:r>
            <a:endParaRPr lang="en-US" sz="2000"/>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393440" y="2187720"/>
              <a:ext cx="1973880" cy="2259720"/>
            </p14:xfrm>
          </p:contentPart>
        </mc:Choice>
        <mc:Fallback xmlns="">
          <p:pic>
            <p:nvPicPr>
              <p:cNvPr id="7" name="Ink 6"/>
              <p:cNvPicPr/>
              <p:nvPr/>
            </p:nvPicPr>
            <p:blipFill>
              <a:blip r:embed="rId4"/>
              <a:stretch>
                <a:fillRect/>
              </a:stretch>
            </p:blipFill>
            <p:spPr>
              <a:xfrm>
                <a:off x="4384080" y="2178360"/>
                <a:ext cx="1992600" cy="2278440"/>
              </a:xfrm>
              <a:prstGeom prst="rect">
                <a:avLst/>
              </a:prstGeom>
            </p:spPr>
          </p:pic>
        </mc:Fallback>
      </mc:AlternateContent>
      <p:sp>
        <p:nvSpPr>
          <p:cNvPr id="6" name="TextBox 5"/>
          <p:cNvSpPr txBox="1"/>
          <p:nvPr/>
        </p:nvSpPr>
        <p:spPr>
          <a:xfrm>
            <a:off x="9081312" y="2593031"/>
            <a:ext cx="2645276" cy="461665"/>
          </a:xfrm>
          <a:prstGeom prst="rect">
            <a:avLst/>
          </a:prstGeom>
          <a:noFill/>
        </p:spPr>
        <p:txBody>
          <a:bodyPr wrap="none" rtlCol="0">
            <a:spAutoFit/>
          </a:bodyPr>
          <a:lstStyle/>
          <a:p>
            <a:r>
              <a:rPr lang="en-US" sz="2400">
                <a:latin typeface="Arial" pitchFamily="34" charset="0"/>
                <a:cs typeface="Arial" pitchFamily="34" charset="0"/>
              </a:rPr>
              <a:t>thuộc tính của lớp</a:t>
            </a:r>
          </a:p>
        </p:txBody>
      </p:sp>
      <p:sp>
        <p:nvSpPr>
          <p:cNvPr id="8" name="TextBox 7"/>
          <p:cNvSpPr txBox="1"/>
          <p:nvPr/>
        </p:nvSpPr>
        <p:spPr>
          <a:xfrm>
            <a:off x="9081312" y="4519801"/>
            <a:ext cx="1537600" cy="461665"/>
          </a:xfrm>
          <a:prstGeom prst="rect">
            <a:avLst/>
          </a:prstGeom>
          <a:noFill/>
        </p:spPr>
        <p:txBody>
          <a:bodyPr wrap="none" rtlCol="0">
            <a:spAutoFit/>
          </a:bodyPr>
          <a:lstStyle/>
          <a:p>
            <a:r>
              <a:rPr lang="en-US" sz="2400">
                <a:latin typeface="Arial" pitchFamily="34" charset="0"/>
                <a:cs typeface="Arial" pitchFamily="34" charset="0"/>
              </a:rPr>
              <a:t>giá trị gán</a:t>
            </a:r>
          </a:p>
        </p:txBody>
      </p:sp>
      <p:cxnSp>
        <p:nvCxnSpPr>
          <p:cNvPr id="12" name="Straight Arrow Connector 11"/>
          <p:cNvCxnSpPr>
            <a:stCxn id="6" idx="1"/>
          </p:cNvCxnSpPr>
          <p:nvPr/>
        </p:nvCxnSpPr>
        <p:spPr>
          <a:xfrm flipH="1" flipV="1">
            <a:off x="5380380" y="2362200"/>
            <a:ext cx="3700932" cy="4616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6553200" y="4318484"/>
            <a:ext cx="2528112" cy="4321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17256" y="5641031"/>
            <a:ext cx="4019049" cy="461665"/>
          </a:xfrm>
          <a:prstGeom prst="rect">
            <a:avLst/>
          </a:prstGeom>
          <a:noFill/>
        </p:spPr>
        <p:txBody>
          <a:bodyPr wrap="none" rtlCol="0">
            <a:spAutoFit/>
          </a:bodyPr>
          <a:lstStyle/>
          <a:p>
            <a:r>
              <a:rPr lang="en-US" sz="2400">
                <a:latin typeface="Arial" pitchFamily="34" charset="0"/>
                <a:cs typeface="Arial" pitchFamily="34" charset="0"/>
              </a:rPr>
              <a:t>Dùng </a:t>
            </a:r>
            <a:r>
              <a:rPr lang="en-US" sz="2400" i="1">
                <a:latin typeface="Arial" pitchFamily="34" charset="0"/>
                <a:cs typeface="Arial" pitchFamily="34" charset="0"/>
              </a:rPr>
              <a:t>this</a:t>
            </a:r>
            <a:r>
              <a:rPr lang="en-US" sz="2400">
                <a:latin typeface="Arial" pitchFamily="34" charset="0"/>
                <a:cs typeface="Arial" pitchFamily="34" charset="0"/>
              </a:rPr>
              <a:t> để gọi constructor</a:t>
            </a:r>
          </a:p>
        </p:txBody>
      </p:sp>
      <p:cxnSp>
        <p:nvCxnSpPr>
          <p:cNvPr id="13" name="Straight Arrow Connector 12"/>
          <p:cNvCxnSpPr/>
          <p:nvPr/>
        </p:nvCxnSpPr>
        <p:spPr>
          <a:xfrm flipH="1" flipV="1">
            <a:off x="4885080" y="5410200"/>
            <a:ext cx="2932176" cy="4616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00400" y="4630468"/>
            <a:ext cx="7239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90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Documentation comment</a:t>
            </a:r>
          </a:p>
        </p:txBody>
      </p:sp>
      <p:sp>
        <p:nvSpPr>
          <p:cNvPr id="3" name="Content Placeholder 2"/>
          <p:cNvSpPr>
            <a:spLocks noGrp="1"/>
          </p:cNvSpPr>
          <p:nvPr>
            <p:ph idx="1"/>
          </p:nvPr>
        </p:nvSpPr>
        <p:spPr/>
        <p:txBody>
          <a:bodyPr/>
          <a:lstStyle/>
          <a:p>
            <a:r>
              <a:rPr lang="en-US"/>
              <a:t>Công dụng: ghi chú cho mã nguồn Java</a:t>
            </a:r>
          </a:p>
          <a:p>
            <a:r>
              <a:rPr lang="en-US"/>
              <a:t>Cú pháp: </a:t>
            </a:r>
          </a:p>
          <a:p>
            <a:endParaRPr lang="en-US"/>
          </a:p>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1026" name="Picture 2" descr="https://i.stack.imgur.com/8E7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05" y="4070864"/>
            <a:ext cx="7183849" cy="26347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17152" y="2373840"/>
            <a:ext cx="3177911" cy="1557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200">
                <a:solidFill>
                  <a:srgbClr val="0070C0"/>
                </a:solidFill>
                <a:latin typeface="Arial" pitchFamily="34" charset="0"/>
                <a:cs typeface="Arial" pitchFamily="34" charset="0"/>
              </a:rPr>
              <a:t>/**</a:t>
            </a:r>
          </a:p>
          <a:p>
            <a:pPr>
              <a:spcBef>
                <a:spcPts val="600"/>
              </a:spcBef>
            </a:pPr>
            <a:r>
              <a:rPr lang="en-US" sz="2200">
                <a:solidFill>
                  <a:srgbClr val="0070C0"/>
                </a:solidFill>
                <a:latin typeface="Arial" pitchFamily="34" charset="0"/>
                <a:cs typeface="Arial" pitchFamily="34" charset="0"/>
              </a:rPr>
              <a:t> * &lt;nội dung ghi chú&gt;</a:t>
            </a:r>
          </a:p>
          <a:p>
            <a:pPr>
              <a:spcBef>
                <a:spcPts val="600"/>
              </a:spcBef>
            </a:pPr>
            <a:r>
              <a:rPr lang="en-US" sz="2200">
                <a:solidFill>
                  <a:srgbClr val="0070C0"/>
                </a:solidFill>
                <a:latin typeface="Arial" pitchFamily="34" charset="0"/>
                <a:cs typeface="Arial" pitchFamily="34" charset="0"/>
              </a:rPr>
              <a:t> * @param args</a:t>
            </a:r>
          </a:p>
          <a:p>
            <a:pPr>
              <a:spcBef>
                <a:spcPts val="600"/>
              </a:spcBef>
            </a:pPr>
            <a:r>
              <a:rPr lang="en-US" sz="2200">
                <a:solidFill>
                  <a:srgbClr val="0070C0"/>
                </a:solidFill>
                <a:latin typeface="Arial" pitchFamily="34" charset="0"/>
                <a:cs typeface="Arial" pitchFamily="34" charset="0"/>
              </a:rPr>
              <a:t> */</a:t>
            </a:r>
          </a:p>
        </p:txBody>
      </p:sp>
    </p:spTree>
    <p:extLst>
      <p:ext uri="{BB962C8B-B14F-4D97-AF65-F5344CB8AC3E}">
        <p14:creationId xmlns:p14="http://schemas.microsoft.com/office/powerpoint/2010/main" val="4265403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endParaRPr lang="en-US"/>
          </a:p>
        </p:txBody>
      </p:sp>
      <p:sp>
        <p:nvSpPr>
          <p:cNvPr id="3" name="Content Placeholder 2"/>
          <p:cNvSpPr>
            <a:spLocks noGrp="1"/>
          </p:cNvSpPr>
          <p:nvPr>
            <p:ph idx="1"/>
          </p:nvPr>
        </p:nvSpPr>
        <p:spPr/>
        <p:txBody>
          <a:bodyPr/>
          <a:lstStyle/>
          <a:p>
            <a:r>
              <a:rPr lang="en-US"/>
              <a:t>Cài đặt bài hoàn chỉnh cho lớp HinhChuNhat</a:t>
            </a:r>
          </a:p>
          <a:p>
            <a:pPr marL="0" indent="0">
              <a:buNone/>
            </a:pPr>
            <a:r>
              <a:rPr lang="en-US"/>
              <a:t>theo mô hình sau:</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063" y="1480874"/>
            <a:ext cx="2967037" cy="537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70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Review questions 1</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Quy</a:t>
            </a:r>
            <a:r>
              <a:rPr lang="en-US" dirty="0"/>
              <a:t> </a:t>
            </a:r>
            <a:r>
              <a:rPr lang="en-US" dirty="0" err="1"/>
              <a:t>tắc</a:t>
            </a:r>
            <a:r>
              <a:rPr lang="en-US" dirty="0"/>
              <a:t> </a:t>
            </a:r>
            <a:r>
              <a:rPr lang="en-US" dirty="0" err="1"/>
              <a:t>đặt</a:t>
            </a:r>
            <a:r>
              <a:rPr lang="en-US" dirty="0"/>
              <a:t> </a:t>
            </a:r>
            <a:r>
              <a:rPr lang="en-US" dirty="0" err="1"/>
              <a:t>tên</a:t>
            </a:r>
            <a:r>
              <a:rPr lang="en-US" dirty="0"/>
              <a:t> </a:t>
            </a:r>
            <a:r>
              <a:rPr lang="en-US" dirty="0" err="1"/>
              <a:t>lớp</a:t>
            </a:r>
            <a:r>
              <a:rPr lang="en-US" dirty="0"/>
              <a:t>, </a:t>
            </a:r>
            <a:r>
              <a:rPr lang="en-US" dirty="0" err="1"/>
              <a:t>thuộc</a:t>
            </a:r>
            <a:r>
              <a:rPr lang="en-US" dirty="0"/>
              <a:t> </a:t>
            </a:r>
            <a:r>
              <a:rPr lang="en-US" dirty="0" err="1"/>
              <a:t>tính</a:t>
            </a:r>
            <a:r>
              <a:rPr lang="en-US" dirty="0"/>
              <a:t>, </a:t>
            </a:r>
            <a:r>
              <a:rPr lang="en-US" dirty="0" err="1"/>
              <a:t>phương</a:t>
            </a:r>
            <a:r>
              <a:rPr lang="en-US" dirty="0"/>
              <a:t> </a:t>
            </a:r>
            <a:r>
              <a:rPr lang="en-US" dirty="0" err="1"/>
              <a:t>thức</a:t>
            </a:r>
            <a:r>
              <a:rPr lang="en-US" dirty="0"/>
              <a:t>.</a:t>
            </a:r>
          </a:p>
          <a:p>
            <a:pPr marL="514350" indent="-514350">
              <a:buFont typeface="+mj-lt"/>
              <a:buAutoNum type="arabicPeriod"/>
            </a:pPr>
            <a:r>
              <a:rPr lang="en-US" dirty="0" err="1"/>
              <a:t>Dùng</a:t>
            </a:r>
            <a:r>
              <a:rPr lang="en-US" dirty="0"/>
              <a:t> </a:t>
            </a:r>
            <a:r>
              <a:rPr lang="en-US" dirty="0" err="1"/>
              <a:t>từ</a:t>
            </a:r>
            <a:r>
              <a:rPr lang="en-US" dirty="0"/>
              <a:t> </a:t>
            </a:r>
            <a:r>
              <a:rPr lang="en-US" dirty="0" err="1"/>
              <a:t>khóa</a:t>
            </a:r>
            <a:r>
              <a:rPr lang="en-US" dirty="0"/>
              <a:t> </a:t>
            </a:r>
            <a:r>
              <a:rPr lang="en-US" dirty="0" err="1"/>
              <a:t>gì</a:t>
            </a:r>
            <a:r>
              <a:rPr lang="en-US" dirty="0"/>
              <a:t> </a:t>
            </a:r>
            <a:r>
              <a:rPr lang="en-US" dirty="0" err="1"/>
              <a:t>để</a:t>
            </a:r>
            <a:r>
              <a:rPr lang="en-US" dirty="0"/>
              <a:t> </a:t>
            </a:r>
            <a:r>
              <a:rPr lang="en-US" dirty="0" err="1"/>
              <a:t>khai</a:t>
            </a:r>
            <a:r>
              <a:rPr lang="en-US" dirty="0"/>
              <a:t> </a:t>
            </a:r>
            <a:r>
              <a:rPr lang="en-US" dirty="0" err="1"/>
              <a:t>báo</a:t>
            </a:r>
            <a:r>
              <a:rPr lang="en-US" dirty="0"/>
              <a:t> </a:t>
            </a:r>
            <a:r>
              <a:rPr lang="en-US" dirty="0" err="1"/>
              <a:t>đối</a:t>
            </a:r>
            <a:r>
              <a:rPr lang="en-US" dirty="0"/>
              <a:t> </a:t>
            </a:r>
            <a:r>
              <a:rPr lang="en-US" dirty="0" err="1"/>
              <a:t>tượng</a:t>
            </a:r>
            <a:r>
              <a:rPr lang="en-US" dirty="0"/>
              <a:t>.</a:t>
            </a:r>
          </a:p>
          <a:p>
            <a:pPr marL="514350" indent="-514350">
              <a:buFont typeface="+mj-lt"/>
              <a:buAutoNum type="arabicPeriod"/>
            </a:pPr>
            <a:r>
              <a:rPr lang="en-US" dirty="0" err="1"/>
              <a:t>Thể</a:t>
            </a:r>
            <a:r>
              <a:rPr lang="en-US" dirty="0"/>
              <a:t> </a:t>
            </a:r>
            <a:r>
              <a:rPr lang="en-US" dirty="0" err="1"/>
              <a:t>hiện</a:t>
            </a:r>
            <a:r>
              <a:rPr lang="en-US" dirty="0"/>
              <a:t> </a:t>
            </a:r>
            <a:r>
              <a:rPr lang="en-US" dirty="0" err="1"/>
              <a:t>tính</a:t>
            </a:r>
            <a:r>
              <a:rPr lang="en-US" dirty="0"/>
              <a:t> </a:t>
            </a:r>
            <a:r>
              <a:rPr lang="en-US" dirty="0" err="1"/>
              <a:t>đóng</a:t>
            </a:r>
            <a:r>
              <a:rPr lang="en-US" dirty="0"/>
              <a:t> </a:t>
            </a:r>
            <a:r>
              <a:rPr lang="en-US" dirty="0" err="1"/>
              <a:t>gói</a:t>
            </a:r>
            <a:r>
              <a:rPr lang="en-US" dirty="0"/>
              <a:t> </a:t>
            </a:r>
            <a:r>
              <a:rPr lang="en-US" dirty="0" err="1"/>
              <a:t>trong</a:t>
            </a:r>
            <a:r>
              <a:rPr lang="en-US" dirty="0"/>
              <a:t> OOP </a:t>
            </a:r>
            <a:r>
              <a:rPr lang="en-US" dirty="0" err="1"/>
              <a:t>bằng</a:t>
            </a:r>
            <a:r>
              <a:rPr lang="en-US" dirty="0"/>
              <a:t> </a:t>
            </a:r>
            <a:r>
              <a:rPr lang="en-US" dirty="0" err="1"/>
              <a:t>cách</a:t>
            </a:r>
            <a:r>
              <a:rPr lang="en-US" dirty="0"/>
              <a:t> </a:t>
            </a:r>
            <a:r>
              <a:rPr lang="en-US" dirty="0" err="1"/>
              <a:t>nào</a:t>
            </a:r>
            <a:r>
              <a:rPr lang="en-US" dirty="0"/>
              <a:t>.</a:t>
            </a:r>
          </a:p>
          <a:p>
            <a:pPr marL="514350" indent="-514350">
              <a:buFont typeface="+mj-lt"/>
              <a:buAutoNum type="arabicPeriod"/>
            </a:pPr>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a:t>
            </a:r>
            <a:r>
              <a:rPr lang="en-US" dirty="0" err="1"/>
              <a:t>có</a:t>
            </a:r>
            <a:r>
              <a:rPr lang="en-US" dirty="0"/>
              <a:t> </a:t>
            </a:r>
            <a:r>
              <a:rPr lang="en-US" dirty="0" err="1"/>
              <a:t>đặc</a:t>
            </a:r>
            <a:r>
              <a:rPr lang="en-US" dirty="0"/>
              <a:t> </a:t>
            </a:r>
            <a:r>
              <a:rPr lang="en-US" dirty="0" err="1"/>
              <a:t>điểm</a:t>
            </a:r>
            <a:r>
              <a:rPr lang="en-US" dirty="0"/>
              <a:t> </a:t>
            </a:r>
            <a:r>
              <a:rPr lang="en-US" dirty="0" err="1"/>
              <a:t>gì</a:t>
            </a:r>
            <a:r>
              <a:rPr lang="en-US" dirty="0"/>
              <a:t>. </a:t>
            </a:r>
            <a:r>
              <a:rPr lang="en-US" dirty="0" err="1"/>
              <a:t>Một</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có</a:t>
            </a:r>
            <a:r>
              <a:rPr lang="en-US" dirty="0"/>
              <a:t> bao </a:t>
            </a:r>
            <a:r>
              <a:rPr lang="en-US" dirty="0" err="1"/>
              <a:t>nhiêu</a:t>
            </a:r>
            <a:r>
              <a:rPr lang="en-US" dirty="0"/>
              <a:t> </a:t>
            </a:r>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a:t>
            </a:r>
          </a:p>
          <a:p>
            <a:pPr marL="514350" indent="-514350">
              <a:buFont typeface="+mj-lt"/>
              <a:buAutoNum type="arabicPeriod"/>
            </a:pPr>
            <a:r>
              <a:rPr lang="en-US" dirty="0" err="1"/>
              <a:t>Có</a:t>
            </a:r>
            <a:r>
              <a:rPr lang="en-US" dirty="0"/>
              <a:t> </a:t>
            </a:r>
            <a:r>
              <a:rPr lang="en-US" dirty="0" err="1"/>
              <a:t>thể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bằng</a:t>
            </a:r>
            <a:r>
              <a:rPr lang="en-US" dirty="0"/>
              <a:t> </a:t>
            </a:r>
            <a:r>
              <a:rPr lang="en-US" dirty="0" err="1"/>
              <a:t>các</a:t>
            </a:r>
            <a:r>
              <a:rPr lang="en-US" dirty="0"/>
              <a:t> </a:t>
            </a:r>
            <a:r>
              <a:rPr lang="en-US" dirty="0" err="1"/>
              <a:t>cách</a:t>
            </a:r>
            <a:r>
              <a:rPr lang="en-US" dirty="0"/>
              <a:t> </a:t>
            </a:r>
            <a:r>
              <a:rPr lang="en-US" dirty="0" err="1"/>
              <a:t>nào</a:t>
            </a:r>
            <a:r>
              <a:rPr lang="en-US" dirty="0"/>
              <a:t>.</a:t>
            </a:r>
          </a:p>
          <a:p>
            <a:pPr marL="514350" indent="-514350">
              <a:buFont typeface="+mj-lt"/>
              <a:buAutoNum type="arabicPeriod"/>
            </a:pPr>
            <a:r>
              <a:rPr lang="en-US" dirty="0" err="1"/>
              <a:t>Từ</a:t>
            </a:r>
            <a:r>
              <a:rPr lang="en-US" dirty="0"/>
              <a:t> </a:t>
            </a:r>
            <a:r>
              <a:rPr lang="en-US" dirty="0" err="1"/>
              <a:t>khóa</a:t>
            </a:r>
            <a:r>
              <a:rPr lang="en-US" dirty="0"/>
              <a:t> </a:t>
            </a:r>
            <a:r>
              <a:rPr lang="en-US" i="1" dirty="0"/>
              <a:t>this</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424065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normAutofit/>
          </a:bodyPr>
          <a:lstStyle/>
          <a:p>
            <a:pPr marL="0" indent="0">
              <a:buNone/>
            </a:pPr>
            <a:r>
              <a:rPr lang="en-US"/>
              <a:t>3.1. Sơ đồ lớp UML</a:t>
            </a:r>
          </a:p>
          <a:p>
            <a:pPr marL="0" indent="0">
              <a:buNone/>
            </a:pPr>
            <a:r>
              <a:rPr lang="en-US"/>
              <a:t>3.2. Định nghĩa một lớp trong Java</a:t>
            </a:r>
          </a:p>
          <a:p>
            <a:pPr marL="0" indent="0">
              <a:buNone/>
            </a:pPr>
            <a:r>
              <a:rPr lang="en-US"/>
              <a:t>3.3. Một số mối quan hệ giữa các lớp đối tượng (association)</a:t>
            </a:r>
            <a:endParaRPr lang="en-US" dirty="0"/>
          </a:p>
          <a:p>
            <a:pPr marL="0" indent="0">
              <a:buNone/>
            </a:pPr>
            <a:endParaRPr lang="en-US" dirty="0"/>
          </a:p>
        </p:txBody>
      </p:sp>
      <p:sp>
        <p:nvSpPr>
          <p:cNvPr id="4" name="Slide Number Placeholder 3"/>
          <p:cNvSpPr>
            <a:spLocks noGrp="1"/>
          </p:cNvSpPr>
          <p:nvPr>
            <p:ph type="sldNum" sz="quarter" idx="12"/>
          </p:nvPr>
        </p:nvSpPr>
        <p:spPr>
          <a:xfrm>
            <a:off x="11391038" y="6356351"/>
            <a:ext cx="749300"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9768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Case study 1</a:t>
            </a:r>
          </a:p>
        </p:txBody>
      </p:sp>
      <p:sp>
        <p:nvSpPr>
          <p:cNvPr id="3" name="Content Placeholder 2"/>
          <p:cNvSpPr>
            <a:spLocks noGrp="1"/>
          </p:cNvSpPr>
          <p:nvPr>
            <p:ph idx="1"/>
          </p:nvPr>
        </p:nvSpPr>
        <p:spPr>
          <a:xfrm>
            <a:off x="609600" y="1855694"/>
            <a:ext cx="11125200" cy="4625788"/>
          </a:xfrm>
        </p:spPr>
        <p:txBody>
          <a:bodyPr>
            <a:normAutofit fontScale="92500" lnSpcReduction="20000"/>
          </a:bodyPr>
          <a:lstStyle/>
          <a:p>
            <a:pPr marL="514350" indent="-514350">
              <a:lnSpc>
                <a:spcPct val="110000"/>
              </a:lnSpc>
              <a:spcBef>
                <a:spcPts val="600"/>
              </a:spcBef>
              <a:buFont typeface="+mj-lt"/>
              <a:buAutoNum type="arabicPeriod"/>
            </a:pPr>
            <a:r>
              <a:rPr lang="en-US" dirty="0" err="1"/>
              <a:t>Vẽ</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nêu</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cho</a:t>
            </a:r>
            <a:r>
              <a:rPr lang="en-US" dirty="0"/>
              <a:t> </a:t>
            </a:r>
            <a:r>
              <a:rPr lang="en-US" dirty="0" err="1"/>
              <a:t>lớp</a:t>
            </a:r>
            <a:r>
              <a:rPr lang="en-US" dirty="0"/>
              <a:t> </a:t>
            </a:r>
            <a:r>
              <a:rPr lang="en-US" dirty="0" err="1"/>
              <a:t>hình</a:t>
            </a:r>
            <a:r>
              <a:rPr lang="en-US" dirty="0"/>
              <a:t> </a:t>
            </a:r>
            <a:r>
              <a:rPr lang="en-US" dirty="0" err="1"/>
              <a:t>tròn</a:t>
            </a:r>
            <a:r>
              <a:rPr lang="en-US" dirty="0"/>
              <a:t> (</a:t>
            </a:r>
            <a:r>
              <a:rPr lang="en-US" b="1" dirty="0"/>
              <a:t>Circle</a:t>
            </a:r>
            <a:r>
              <a:rPr lang="en-US" dirty="0"/>
              <a:t>), </a:t>
            </a:r>
            <a:r>
              <a:rPr lang="en-US" dirty="0" err="1"/>
              <a:t>biết</a:t>
            </a:r>
            <a:r>
              <a:rPr lang="en-US" dirty="0"/>
              <a:t>:</a:t>
            </a:r>
          </a:p>
          <a:p>
            <a:pPr lvl="1">
              <a:lnSpc>
                <a:spcPct val="110000"/>
              </a:lnSpc>
              <a:spcBef>
                <a:spcPts val="600"/>
              </a:spcBef>
            </a:pPr>
            <a:r>
              <a:rPr lang="en-US" dirty="0" err="1"/>
              <a:t>Các</a:t>
            </a:r>
            <a:r>
              <a:rPr lang="en-US" dirty="0"/>
              <a:t> </a:t>
            </a:r>
            <a:r>
              <a:rPr lang="en-US" dirty="0" err="1"/>
              <a:t>thuộc</a:t>
            </a:r>
            <a:r>
              <a:rPr lang="en-US" dirty="0"/>
              <a:t> </a:t>
            </a:r>
            <a:r>
              <a:rPr lang="en-US" dirty="0" err="1"/>
              <a:t>tính</a:t>
            </a:r>
            <a:r>
              <a:rPr lang="en-US" dirty="0"/>
              <a:t>: </a:t>
            </a:r>
            <a:r>
              <a:rPr lang="en-US" b="1" dirty="0"/>
              <a:t>radius</a:t>
            </a:r>
            <a:r>
              <a:rPr lang="en-US" dirty="0"/>
              <a:t> (</a:t>
            </a:r>
            <a:r>
              <a:rPr lang="en-US" dirty="0" err="1"/>
              <a:t>kiểu</a:t>
            </a:r>
            <a:r>
              <a:rPr lang="en-US" dirty="0"/>
              <a:t> double, </a:t>
            </a:r>
            <a:r>
              <a:rPr lang="en-US" dirty="0" err="1">
                <a:solidFill>
                  <a:srgbClr val="FF0000"/>
                </a:solidFill>
              </a:rPr>
              <a:t>mặc</a:t>
            </a:r>
            <a:r>
              <a:rPr lang="en-US" dirty="0">
                <a:solidFill>
                  <a:srgbClr val="FF0000"/>
                </a:solidFill>
              </a:rPr>
              <a:t> </a:t>
            </a:r>
            <a:r>
              <a:rPr lang="en-US" dirty="0" err="1">
                <a:solidFill>
                  <a:srgbClr val="FF0000"/>
                </a:solidFill>
              </a:rPr>
              <a:t>định</a:t>
            </a:r>
            <a:r>
              <a:rPr lang="en-US" dirty="0"/>
              <a:t> </a:t>
            </a:r>
            <a:r>
              <a:rPr lang="en-US" dirty="0" err="1"/>
              <a:t>là</a:t>
            </a:r>
            <a:r>
              <a:rPr lang="en-US" dirty="0"/>
              <a:t> </a:t>
            </a:r>
            <a:r>
              <a:rPr lang="en-US" i="1" dirty="0"/>
              <a:t>1</a:t>
            </a:r>
            <a:r>
              <a:rPr lang="en-US" dirty="0"/>
              <a:t>), </a:t>
            </a:r>
            <a:r>
              <a:rPr lang="en-US" b="1" dirty="0"/>
              <a:t>color</a:t>
            </a:r>
            <a:r>
              <a:rPr lang="en-US" dirty="0"/>
              <a:t> (</a:t>
            </a:r>
            <a:r>
              <a:rPr lang="en-US" dirty="0" err="1"/>
              <a:t>kiểu</a:t>
            </a:r>
            <a:r>
              <a:rPr lang="en-US" dirty="0"/>
              <a:t> String, </a:t>
            </a:r>
            <a:r>
              <a:rPr lang="en-US" dirty="0" err="1">
                <a:solidFill>
                  <a:srgbClr val="FF0000"/>
                </a:solidFill>
              </a:rPr>
              <a:t>mặc</a:t>
            </a:r>
            <a:r>
              <a:rPr lang="en-US" dirty="0">
                <a:solidFill>
                  <a:srgbClr val="FF0000"/>
                </a:solidFill>
              </a:rPr>
              <a:t> </a:t>
            </a:r>
            <a:r>
              <a:rPr lang="en-US" dirty="0" err="1">
                <a:solidFill>
                  <a:srgbClr val="FF0000"/>
                </a:solidFill>
              </a:rPr>
              <a:t>định</a:t>
            </a:r>
            <a:r>
              <a:rPr lang="en-US" dirty="0">
                <a:solidFill>
                  <a:srgbClr val="FF0000"/>
                </a:solidFill>
              </a:rPr>
              <a:t> </a:t>
            </a:r>
            <a:r>
              <a:rPr lang="en-US" dirty="0" err="1"/>
              <a:t>là</a:t>
            </a:r>
            <a:r>
              <a:rPr lang="en-US" dirty="0"/>
              <a:t> “</a:t>
            </a:r>
            <a:r>
              <a:rPr lang="en-US" i="1" dirty="0"/>
              <a:t>red</a:t>
            </a:r>
            <a:r>
              <a:rPr lang="en-US" dirty="0"/>
              <a:t>”). </a:t>
            </a:r>
          </a:p>
          <a:p>
            <a:pPr lvl="1">
              <a:lnSpc>
                <a:spcPct val="110000"/>
              </a:lnSpc>
              <a:spcBef>
                <a:spcPts val="600"/>
              </a:spcBef>
            </a:pPr>
            <a:r>
              <a:rPr lang="en-US" dirty="0" err="1"/>
              <a:t>Các</a:t>
            </a:r>
            <a:r>
              <a:rPr lang="en-US" dirty="0"/>
              <a:t> </a:t>
            </a:r>
            <a:r>
              <a:rPr lang="en-US" dirty="0" err="1"/>
              <a:t>phương</a:t>
            </a:r>
            <a:r>
              <a:rPr lang="en-US" dirty="0"/>
              <a:t> </a:t>
            </a:r>
            <a:r>
              <a:rPr lang="en-US" dirty="0" err="1"/>
              <a:t>thức</a:t>
            </a:r>
            <a:r>
              <a:rPr lang="en-US" dirty="0"/>
              <a:t> get/set </a:t>
            </a:r>
            <a:r>
              <a:rPr lang="en-US" dirty="0" err="1"/>
              <a:t>với</a:t>
            </a:r>
            <a:r>
              <a:rPr lang="en-US" dirty="0"/>
              <a:t> </a:t>
            </a:r>
            <a:r>
              <a:rPr lang="en-US" dirty="0" err="1"/>
              <a:t>các</a:t>
            </a:r>
            <a:r>
              <a:rPr lang="en-US" dirty="0"/>
              <a:t> </a:t>
            </a:r>
            <a:r>
              <a:rPr lang="en-US" dirty="0" err="1">
                <a:solidFill>
                  <a:srgbClr val="FF0000"/>
                </a:solidFill>
              </a:rPr>
              <a:t>ràng</a:t>
            </a:r>
            <a:r>
              <a:rPr lang="en-US" dirty="0">
                <a:solidFill>
                  <a:srgbClr val="FF0000"/>
                </a:solidFill>
              </a:rPr>
              <a:t> </a:t>
            </a:r>
            <a:r>
              <a:rPr lang="en-US" dirty="0" err="1">
                <a:solidFill>
                  <a:srgbClr val="FF0000"/>
                </a:solidFill>
              </a:rPr>
              <a:t>buộc</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t>: </a:t>
            </a:r>
          </a:p>
          <a:p>
            <a:pPr lvl="2">
              <a:lnSpc>
                <a:spcPct val="110000"/>
              </a:lnSpc>
              <a:spcBef>
                <a:spcPts val="600"/>
              </a:spcBef>
            </a:pPr>
            <a:r>
              <a:rPr lang="en-US" dirty="0"/>
              <a:t>radius </a:t>
            </a:r>
            <a:r>
              <a:rPr lang="en-US" dirty="0" err="1"/>
              <a:t>phải</a:t>
            </a:r>
            <a:r>
              <a:rPr lang="en-US" dirty="0"/>
              <a:t> &gt;= 0 (</a:t>
            </a:r>
            <a:r>
              <a:rPr lang="en-US" dirty="0" err="1"/>
              <a:t>không</a:t>
            </a:r>
            <a:r>
              <a:rPr lang="en-US" dirty="0"/>
              <a:t> </a:t>
            </a:r>
            <a:r>
              <a:rPr lang="en-US" dirty="0" err="1"/>
              <a:t>thì</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a:t>
            </a:r>
          </a:p>
          <a:p>
            <a:pPr lvl="2">
              <a:lnSpc>
                <a:spcPct val="110000"/>
              </a:lnSpc>
              <a:spcBef>
                <a:spcPts val="600"/>
              </a:spcBef>
            </a:pPr>
            <a:r>
              <a:rPr lang="en-US" dirty="0"/>
              <a:t>color </a:t>
            </a:r>
            <a:r>
              <a:rPr lang="en-US" dirty="0" err="1"/>
              <a:t>không</a:t>
            </a:r>
            <a:r>
              <a:rPr lang="en-US" dirty="0"/>
              <a:t> </a:t>
            </a:r>
            <a:r>
              <a:rPr lang="vi-VN" dirty="0"/>
              <a:t>đượ</a:t>
            </a:r>
            <a:r>
              <a:rPr lang="en-US" dirty="0"/>
              <a:t>c </a:t>
            </a:r>
            <a:r>
              <a:rPr lang="en-US" dirty="0" err="1"/>
              <a:t>rỗng</a:t>
            </a:r>
            <a:r>
              <a:rPr lang="en-US" dirty="0"/>
              <a:t> (</a:t>
            </a:r>
            <a:r>
              <a:rPr lang="en-US" dirty="0" err="1"/>
              <a:t>nếu</a:t>
            </a:r>
            <a:r>
              <a:rPr lang="en-US" dirty="0"/>
              <a:t> </a:t>
            </a:r>
            <a:r>
              <a:rPr lang="en-US" dirty="0" err="1"/>
              <a:t>rỗng</a:t>
            </a:r>
            <a:r>
              <a:rPr lang="en-US" dirty="0"/>
              <a:t> </a:t>
            </a:r>
            <a:r>
              <a:rPr lang="en-US" dirty="0" err="1"/>
              <a:t>thì</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a:t>
            </a:r>
          </a:p>
          <a:p>
            <a:pPr lvl="1">
              <a:lnSpc>
                <a:spcPct val="110000"/>
              </a:lnSpc>
              <a:spcBef>
                <a:spcPts val="600"/>
              </a:spcBef>
            </a:pPr>
            <a:r>
              <a:rPr lang="en-US" dirty="0" err="1"/>
              <a:t>Các</a:t>
            </a:r>
            <a:r>
              <a:rPr lang="en-US" dirty="0"/>
              <a:t> </a:t>
            </a:r>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 1 constructor </a:t>
            </a:r>
            <a:r>
              <a:rPr lang="en-US" dirty="0" err="1"/>
              <a:t>mặc</a:t>
            </a:r>
            <a:r>
              <a:rPr lang="en-US" dirty="0"/>
              <a:t> </a:t>
            </a:r>
            <a:r>
              <a:rPr lang="en-US" dirty="0" err="1"/>
              <a:t>định</a:t>
            </a:r>
            <a:r>
              <a:rPr lang="en-US" dirty="0"/>
              <a:t>, 1 constructor </a:t>
            </a:r>
            <a:r>
              <a:rPr lang="en-US" dirty="0" err="1"/>
              <a:t>khởi</a:t>
            </a:r>
            <a:r>
              <a:rPr lang="en-US" dirty="0"/>
              <a:t> </a:t>
            </a:r>
            <a:r>
              <a:rPr lang="en-US" dirty="0" err="1"/>
              <a:t>tạo</a:t>
            </a:r>
            <a:r>
              <a:rPr lang="en-US" dirty="0"/>
              <a:t> </a:t>
            </a:r>
            <a:r>
              <a:rPr lang="en-US" dirty="0" err="1"/>
              <a:t>cho</a:t>
            </a:r>
            <a:r>
              <a:rPr lang="en-US" dirty="0"/>
              <a:t> radius, 1 constructor </a:t>
            </a:r>
            <a:r>
              <a:rPr lang="en-US" dirty="0" err="1"/>
              <a:t>đầy</a:t>
            </a:r>
            <a:r>
              <a:rPr lang="en-US" dirty="0"/>
              <a:t> </a:t>
            </a:r>
            <a:r>
              <a:rPr lang="en-US" dirty="0" err="1"/>
              <a:t>đủ</a:t>
            </a:r>
            <a:r>
              <a:rPr lang="en-US" dirty="0"/>
              <a:t> </a:t>
            </a:r>
            <a:r>
              <a:rPr lang="en-US" dirty="0" err="1"/>
              <a:t>tham</a:t>
            </a:r>
            <a:r>
              <a:rPr lang="en-US" dirty="0"/>
              <a:t> </a:t>
            </a:r>
            <a:r>
              <a:rPr lang="en-US" dirty="0" err="1"/>
              <a:t>số</a:t>
            </a:r>
            <a:r>
              <a:rPr lang="en-US" dirty="0"/>
              <a:t>. </a:t>
            </a:r>
            <a:r>
              <a:rPr lang="en-US" dirty="0" err="1"/>
              <a:t>Có</a:t>
            </a:r>
            <a:r>
              <a:rPr lang="en-US" dirty="0"/>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err="1">
                <a:solidFill>
                  <a:srgbClr val="FF0000"/>
                </a:solidFill>
              </a:rPr>
              <a:t>ràng</a:t>
            </a:r>
            <a:r>
              <a:rPr lang="en-US" dirty="0">
                <a:solidFill>
                  <a:srgbClr val="FF0000"/>
                </a:solidFill>
              </a:rPr>
              <a:t> </a:t>
            </a:r>
            <a:r>
              <a:rPr lang="en-US" dirty="0" err="1">
                <a:solidFill>
                  <a:srgbClr val="FF0000"/>
                </a:solidFill>
              </a:rPr>
              <a:t>buộc</a:t>
            </a:r>
            <a:r>
              <a:rPr lang="en-US" dirty="0">
                <a:solidFill>
                  <a:srgbClr val="FF0000"/>
                </a:solidFill>
              </a:rPr>
              <a:t> </a:t>
            </a:r>
            <a:r>
              <a:rPr lang="en-US" dirty="0" err="1"/>
              <a:t>trong</a:t>
            </a:r>
            <a:r>
              <a:rPr lang="en-US" dirty="0"/>
              <a:t> constructor.</a:t>
            </a:r>
          </a:p>
          <a:p>
            <a:pPr lvl="1">
              <a:lnSpc>
                <a:spcPct val="110000"/>
              </a:lnSpc>
              <a:spcBef>
                <a:spcPts val="600"/>
              </a:spcBef>
            </a:pPr>
            <a:r>
              <a:rPr lang="en-US" dirty="0" err="1"/>
              <a:t>Phương</a:t>
            </a:r>
            <a:r>
              <a:rPr lang="en-US" dirty="0"/>
              <a:t> </a:t>
            </a:r>
            <a:r>
              <a:rPr lang="en-US" dirty="0" err="1"/>
              <a:t>thức</a:t>
            </a:r>
            <a:r>
              <a:rPr lang="en-US" dirty="0"/>
              <a:t> </a:t>
            </a:r>
            <a:r>
              <a:rPr lang="en-US" dirty="0" err="1"/>
              <a:t>toString</a:t>
            </a:r>
            <a:r>
              <a:rPr lang="en-US" dirty="0"/>
              <a:t>() </a:t>
            </a:r>
            <a:r>
              <a:rPr lang="en-US" dirty="0" err="1"/>
              <a:t>trả</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hình</a:t>
            </a:r>
            <a:r>
              <a:rPr lang="en-US" dirty="0"/>
              <a:t> </a:t>
            </a:r>
            <a:r>
              <a:rPr lang="en-US" dirty="0" err="1"/>
              <a:t>tròn</a:t>
            </a:r>
            <a:r>
              <a:rPr lang="en-US" dirty="0"/>
              <a:t>.</a:t>
            </a:r>
          </a:p>
          <a:p>
            <a:pPr lvl="1">
              <a:lnSpc>
                <a:spcPct val="110000"/>
              </a:lnSpc>
              <a:spcBef>
                <a:spcPts val="600"/>
              </a:spcBef>
            </a:pPr>
            <a:r>
              <a:rPr lang="en-US" dirty="0" err="1"/>
              <a:t>Phương</a:t>
            </a:r>
            <a:r>
              <a:rPr lang="en-US" dirty="0"/>
              <a:t> </a:t>
            </a:r>
            <a:r>
              <a:rPr lang="en-US" dirty="0" err="1"/>
              <a:t>thức</a:t>
            </a:r>
            <a:r>
              <a:rPr lang="en-US" dirty="0"/>
              <a:t> </a:t>
            </a:r>
            <a:r>
              <a:rPr lang="en-US" dirty="0" err="1"/>
              <a:t>tính</a:t>
            </a:r>
            <a:r>
              <a:rPr lang="en-US" dirty="0"/>
              <a:t> </a:t>
            </a:r>
            <a:r>
              <a:rPr lang="en-US" dirty="0" err="1"/>
              <a:t>diện</a:t>
            </a:r>
            <a:r>
              <a:rPr lang="en-US" dirty="0"/>
              <a:t> </a:t>
            </a:r>
            <a:r>
              <a:rPr lang="en-US" dirty="0" err="1"/>
              <a:t>tích</a:t>
            </a:r>
            <a:r>
              <a:rPr lang="en-US" dirty="0"/>
              <a:t> </a:t>
            </a:r>
            <a:r>
              <a:rPr lang="en-US" dirty="0" err="1"/>
              <a:t>hình</a:t>
            </a:r>
            <a:r>
              <a:rPr lang="en-US" dirty="0"/>
              <a:t> </a:t>
            </a:r>
            <a:r>
              <a:rPr lang="en-US" dirty="0" err="1"/>
              <a:t>tròn</a:t>
            </a:r>
            <a:r>
              <a:rPr lang="en-US" dirty="0"/>
              <a:t>.</a:t>
            </a:r>
          </a:p>
          <a:p>
            <a:pPr marL="514350" indent="-514350">
              <a:lnSpc>
                <a:spcPct val="110000"/>
              </a:lnSpc>
              <a:spcBef>
                <a:spcPts val="600"/>
              </a:spcBef>
              <a:buFont typeface="+mj-lt"/>
              <a:buAutoNum type="arabicPeriod"/>
            </a:pPr>
            <a:r>
              <a:rPr lang="en-US" dirty="0" err="1"/>
              <a:t>Cài</a:t>
            </a:r>
            <a:r>
              <a:rPr lang="en-US" dirty="0"/>
              <a:t> </a:t>
            </a:r>
            <a:r>
              <a:rPr lang="en-US" dirty="0" err="1"/>
              <a:t>đặt</a:t>
            </a:r>
            <a:r>
              <a:rPr lang="en-US" dirty="0"/>
              <a:t> </a:t>
            </a:r>
            <a:r>
              <a:rPr lang="en-US" dirty="0" err="1"/>
              <a:t>cho</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khởi</a:t>
            </a:r>
            <a:r>
              <a:rPr lang="en-US" dirty="0"/>
              <a:t> </a:t>
            </a:r>
            <a:r>
              <a:rPr lang="en-US" dirty="0" err="1"/>
              <a:t>tạo</a:t>
            </a:r>
            <a:r>
              <a:rPr lang="en-US" dirty="0"/>
              <a:t>, </a:t>
            </a:r>
            <a:r>
              <a:rPr lang="en-US" dirty="0" err="1"/>
              <a:t>các</a:t>
            </a:r>
            <a:r>
              <a:rPr lang="en-US" dirty="0"/>
              <a:t> getter/setter, </a:t>
            </a:r>
            <a:r>
              <a:rPr lang="en-US" dirty="0" err="1"/>
              <a:t>phương</a:t>
            </a:r>
            <a:r>
              <a:rPr lang="en-US" dirty="0"/>
              <a:t> </a:t>
            </a:r>
            <a:r>
              <a:rPr lang="en-US" dirty="0" err="1"/>
              <a:t>thức</a:t>
            </a:r>
            <a:r>
              <a:rPr lang="en-US" dirty="0"/>
              <a:t> </a:t>
            </a:r>
            <a:r>
              <a:rPr lang="en-US" dirty="0" err="1"/>
              <a:t>toString</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diện</a:t>
            </a:r>
            <a:r>
              <a:rPr lang="en-US" dirty="0"/>
              <a:t> </a:t>
            </a:r>
            <a:r>
              <a:rPr lang="en-US" dirty="0" err="1"/>
              <a:t>tích</a:t>
            </a:r>
            <a:r>
              <a:rPr lang="en-US" dirty="0"/>
              <a:t> </a:t>
            </a:r>
            <a:r>
              <a:rPr lang="en-US" dirty="0" err="1"/>
              <a:t>hình</a:t>
            </a:r>
            <a:r>
              <a:rPr lang="en-US" dirty="0"/>
              <a:t> </a:t>
            </a:r>
            <a:r>
              <a:rPr lang="en-US" dirty="0" err="1"/>
              <a:t>tròn</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555609"/>
            <a:ext cx="313898" cy="30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30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Case study 1: Solution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7" name="Picture 6">
            <a:extLst>
              <a:ext uri="{FF2B5EF4-FFF2-40B4-BE49-F238E27FC236}">
                <a16:creationId xmlns:a16="http://schemas.microsoft.com/office/drawing/2014/main" id="{5EAE1572-694D-EE42-1C4E-C10F285DA7C8}"/>
              </a:ext>
            </a:extLst>
          </p:cNvPr>
          <p:cNvPicPr>
            <a:picLocks noChangeAspect="1"/>
          </p:cNvPicPr>
          <p:nvPr/>
        </p:nvPicPr>
        <p:blipFill>
          <a:blip r:embed="rId2"/>
          <a:stretch>
            <a:fillRect/>
          </a:stretch>
        </p:blipFill>
        <p:spPr>
          <a:xfrm>
            <a:off x="3123769" y="1840992"/>
            <a:ext cx="5753100" cy="4676775"/>
          </a:xfrm>
          <a:prstGeom prst="rect">
            <a:avLst/>
          </a:prstGeom>
        </p:spPr>
      </p:pic>
    </p:spTree>
    <p:extLst>
      <p:ext uri="{BB962C8B-B14F-4D97-AF65-F5344CB8AC3E}">
        <p14:creationId xmlns:p14="http://schemas.microsoft.com/office/powerpoint/2010/main" val="143116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ràng buộc dữ liệu</a:t>
            </a:r>
          </a:p>
        </p:txBody>
      </p:sp>
      <p:sp>
        <p:nvSpPr>
          <p:cNvPr id="3" name="Content Placeholder 2"/>
          <p:cNvSpPr>
            <a:spLocks noGrp="1"/>
          </p:cNvSpPr>
          <p:nvPr>
            <p:ph idx="1"/>
          </p:nvPr>
        </p:nvSpPr>
        <p:spPr/>
        <p:txBody>
          <a:bodyPr/>
          <a:lstStyle/>
          <a:p>
            <a:r>
              <a:rPr lang="en-US" dirty="0" err="1"/>
              <a:t>Trong</a:t>
            </a:r>
            <a:r>
              <a:rPr lang="en-US" dirty="0"/>
              <a:t> </a:t>
            </a:r>
            <a:r>
              <a:rPr lang="en-US" dirty="0" err="1"/>
              <a:t>một</a:t>
            </a:r>
            <a:r>
              <a:rPr lang="en-US" dirty="0"/>
              <a:t> class, </a:t>
            </a:r>
            <a:r>
              <a:rPr lang="en-US" dirty="0" err="1"/>
              <a:t>khi</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thuộc</a:t>
            </a:r>
            <a:r>
              <a:rPr lang="en-US" dirty="0"/>
              <a:t> </a:t>
            </a:r>
            <a:r>
              <a:rPr lang="en-US" dirty="0" err="1"/>
              <a:t>tính</a:t>
            </a:r>
            <a:r>
              <a:rPr lang="en-US" dirty="0"/>
              <a:t> (</a:t>
            </a:r>
            <a:r>
              <a:rPr lang="en-US" dirty="0" err="1"/>
              <a:t>trong</a:t>
            </a:r>
            <a:r>
              <a:rPr lang="en-US" dirty="0"/>
              <a:t> </a:t>
            </a:r>
            <a:r>
              <a:rPr lang="en-US" dirty="0" err="1"/>
              <a:t>các</a:t>
            </a:r>
            <a:r>
              <a:rPr lang="en-US" dirty="0"/>
              <a:t> </a:t>
            </a:r>
            <a:r>
              <a:rPr lang="en-US" b="1" dirty="0"/>
              <a:t>constructor</a:t>
            </a:r>
            <a:r>
              <a:rPr lang="en-US" dirty="0"/>
              <a:t>, </a:t>
            </a:r>
            <a:r>
              <a:rPr lang="en-US" dirty="0" err="1"/>
              <a:t>các</a:t>
            </a:r>
            <a:r>
              <a:rPr lang="en-US" dirty="0"/>
              <a:t> </a:t>
            </a:r>
            <a:r>
              <a:rPr lang="en-US" b="1" dirty="0"/>
              <a:t>setter</a:t>
            </a:r>
            <a:r>
              <a:rPr lang="en-US" dirty="0"/>
              <a:t>), </a:t>
            </a:r>
            <a:r>
              <a:rPr lang="en-US" dirty="0" err="1"/>
              <a:t>cần</a:t>
            </a:r>
            <a:r>
              <a:rPr lang="en-US" dirty="0"/>
              <a:t> </a:t>
            </a:r>
            <a:r>
              <a:rPr lang="en-US" dirty="0" err="1"/>
              <a:t>phải</a:t>
            </a:r>
            <a:r>
              <a:rPr lang="en-US" dirty="0"/>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gán</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lệ</a:t>
            </a:r>
            <a:r>
              <a:rPr lang="en-US" dirty="0">
                <a:solidFill>
                  <a:srgbClr val="FF0000"/>
                </a:solidFill>
              </a:rPr>
              <a:t> </a:t>
            </a:r>
            <a:r>
              <a:rPr lang="en-US" dirty="0" err="1">
                <a:solidFill>
                  <a:srgbClr val="FF0000"/>
                </a:solidFill>
              </a:rPr>
              <a:t>không</a:t>
            </a:r>
            <a:r>
              <a:rPr lang="en-US" dirty="0">
                <a:solidFill>
                  <a:srgbClr val="FF0000"/>
                </a:solidFill>
              </a:rPr>
              <a:t> </a:t>
            </a:r>
            <a:r>
              <a:rPr lang="en-US" dirty="0"/>
              <a:t>(</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 </a:t>
            </a:r>
          </a:p>
          <a:p>
            <a:r>
              <a:rPr lang="en-US" dirty="0" err="1"/>
              <a:t>Nếu</a:t>
            </a:r>
            <a:r>
              <a:rPr lang="en-US" dirty="0"/>
              <a:t> </a:t>
            </a:r>
            <a:r>
              <a:rPr lang="en-US" dirty="0" err="1"/>
              <a:t>dữ</a:t>
            </a:r>
            <a:r>
              <a:rPr lang="en-US" dirty="0"/>
              <a:t> </a:t>
            </a:r>
            <a:r>
              <a:rPr lang="en-US" dirty="0" err="1"/>
              <a:t>liệu</a:t>
            </a:r>
            <a:r>
              <a:rPr lang="en-US" dirty="0"/>
              <a:t> </a:t>
            </a:r>
            <a:r>
              <a:rPr lang="en-US" dirty="0" err="1"/>
              <a:t>muốn</a:t>
            </a:r>
            <a:r>
              <a:rPr lang="en-US" dirty="0"/>
              <a:t> </a:t>
            </a:r>
            <a:r>
              <a:rPr lang="en-US" dirty="0" err="1"/>
              <a:t>gán</a:t>
            </a:r>
            <a:r>
              <a:rPr lang="en-US" dirty="0"/>
              <a:t> </a:t>
            </a:r>
            <a:r>
              <a:rPr lang="en-US" dirty="0" err="1"/>
              <a:t>không</a:t>
            </a:r>
            <a:r>
              <a:rPr lang="en-US" dirty="0"/>
              <a:t> </a:t>
            </a:r>
            <a:r>
              <a:rPr lang="en-US" dirty="0" err="1"/>
              <a:t>thỏa</a:t>
            </a:r>
            <a:r>
              <a:rPr lang="en-US" dirty="0"/>
              <a:t> </a:t>
            </a:r>
            <a:r>
              <a:rPr lang="en-US" dirty="0" err="1"/>
              <a:t>thì</a:t>
            </a:r>
            <a:r>
              <a:rPr lang="en-US" dirty="0"/>
              <a:t> </a:t>
            </a:r>
            <a:r>
              <a:rPr lang="en-US" dirty="0" err="1"/>
              <a:t>giải</a:t>
            </a:r>
            <a:r>
              <a:rPr lang="en-US" dirty="0"/>
              <a:t> </a:t>
            </a:r>
            <a:r>
              <a:rPr lang="en-US" dirty="0" err="1"/>
              <a:t>quyết</a:t>
            </a:r>
            <a:r>
              <a:rPr lang="en-US" dirty="0"/>
              <a:t> </a:t>
            </a:r>
            <a:r>
              <a:rPr lang="en-US" dirty="0" err="1"/>
              <a:t>bằng</a:t>
            </a:r>
            <a:r>
              <a:rPr lang="en-US" dirty="0"/>
              <a:t> 1 </a:t>
            </a:r>
            <a:r>
              <a:rPr lang="en-US" dirty="0" err="1"/>
              <a:t>trong</a:t>
            </a:r>
            <a:r>
              <a:rPr lang="en-US" dirty="0"/>
              <a:t> 2 </a:t>
            </a:r>
            <a:r>
              <a:rPr lang="en-US" dirty="0" err="1"/>
              <a:t>cách</a:t>
            </a:r>
            <a:r>
              <a:rPr lang="en-US" dirty="0"/>
              <a:t>:</a:t>
            </a:r>
          </a:p>
          <a:p>
            <a:pPr lvl="1"/>
            <a:r>
              <a:rPr lang="en-US" dirty="0" err="1"/>
              <a:t>Gán</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HOẶC</a:t>
            </a:r>
          </a:p>
          <a:p>
            <a:pPr lvl="1"/>
            <a:r>
              <a:rPr lang="en-US" dirty="0" err="1"/>
              <a:t>Ném</a:t>
            </a:r>
            <a:r>
              <a:rPr lang="en-US" dirty="0"/>
              <a:t> </a:t>
            </a:r>
            <a:r>
              <a:rPr lang="en-US" dirty="0" err="1"/>
              <a:t>lỗi</a:t>
            </a:r>
            <a:r>
              <a:rPr lang="en-US" dirty="0"/>
              <a:t> </a:t>
            </a:r>
            <a:r>
              <a:rPr lang="en-US" dirty="0" err="1"/>
              <a:t>ra</a:t>
            </a:r>
            <a:r>
              <a:rPr lang="en-US" dirty="0"/>
              <a:t> </a:t>
            </a:r>
            <a:r>
              <a:rPr lang="en-US" dirty="0" err="1"/>
              <a:t>bên</a:t>
            </a:r>
            <a:r>
              <a:rPr lang="en-US" dirty="0"/>
              <a:t> </a:t>
            </a:r>
            <a:r>
              <a:rPr lang="en-US" dirty="0" err="1"/>
              <a:t>ngoài</a:t>
            </a:r>
            <a:r>
              <a:rPr lang="en-US" dirty="0"/>
              <a:t> (</a:t>
            </a:r>
            <a:r>
              <a:rPr lang="en-US" dirty="0" err="1"/>
              <a:t>phát</a:t>
            </a:r>
            <a:r>
              <a:rPr lang="en-US" dirty="0"/>
              <a:t> </a:t>
            </a:r>
            <a:r>
              <a:rPr lang="en-US" dirty="0" err="1"/>
              <a:t>sinh</a:t>
            </a:r>
            <a:r>
              <a:rPr lang="en-US" dirty="0"/>
              <a:t> </a:t>
            </a:r>
            <a:r>
              <a:rPr lang="en-US" dirty="0" err="1"/>
              <a:t>ngoại</a:t>
            </a:r>
            <a:r>
              <a:rPr lang="en-US" dirty="0"/>
              <a:t> </a:t>
            </a:r>
            <a:r>
              <a:rPr lang="en-US" dirty="0" err="1"/>
              <a:t>lệ</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994644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RB dữ liệu – Gán default [1]</a:t>
            </a:r>
          </a:p>
        </p:txBody>
      </p:sp>
      <p:sp>
        <p:nvSpPr>
          <p:cNvPr id="3" name="Content Placeholder 2"/>
          <p:cNvSpPr>
            <a:spLocks noGrp="1"/>
          </p:cNvSpPr>
          <p:nvPr>
            <p:ph idx="1"/>
          </p:nvPr>
        </p:nvSpPr>
        <p:spPr/>
        <p:txBody>
          <a:bodyPr/>
          <a:lstStyle/>
          <a:p>
            <a:r>
              <a:rPr lang="en-US"/>
              <a:t>Ví dụ 1: Kiểm tra ràng buộc cho lớp Circle:</a:t>
            </a:r>
          </a:p>
          <a:p>
            <a:pPr lvl="1"/>
            <a:r>
              <a:rPr lang="en-US"/>
              <a:t>radius phải &gt;=0, nếu radius &lt; 0 thì gán giá trị mặc định (bằng 1).</a:t>
            </a:r>
          </a:p>
          <a:p>
            <a:pPr lvl="1"/>
            <a:r>
              <a:rPr lang="en-US"/>
              <a:t>color không </a:t>
            </a:r>
            <a:r>
              <a:rPr lang="vi-VN"/>
              <a:t>đượ</a:t>
            </a:r>
            <a:r>
              <a:rPr lang="en-US"/>
              <a:t>c rỗng, nếu rỗng thì gán giá trị mặc định (là “</a:t>
            </a:r>
            <a:r>
              <a:rPr lang="en-US" i="1"/>
              <a:t>red</a:t>
            </a:r>
            <a:r>
              <a:rPr lang="en-US"/>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56348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RB dữ liệu – Gán default [2]</a:t>
            </a:r>
          </a:p>
        </p:txBody>
      </p:sp>
      <p:sp>
        <p:nvSpPr>
          <p:cNvPr id="3" name="Content Placeholder 2"/>
          <p:cNvSpPr>
            <a:spLocks noGrp="1"/>
          </p:cNvSpPr>
          <p:nvPr>
            <p:ph idx="1"/>
          </p:nvPr>
        </p:nvSpPr>
        <p:spPr/>
        <p:txBody>
          <a:bodyPr/>
          <a:lstStyle/>
          <a:p>
            <a:r>
              <a:rPr lang="en-US"/>
              <a:t>Ví dụ 1: Solution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022170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RB dữ liệu – Ném lỗi [1]</a:t>
            </a:r>
          </a:p>
        </p:txBody>
      </p:sp>
      <p:sp>
        <p:nvSpPr>
          <p:cNvPr id="3" name="Content Placeholder 2"/>
          <p:cNvSpPr>
            <a:spLocks noGrp="1"/>
          </p:cNvSpPr>
          <p:nvPr>
            <p:ph idx="1"/>
          </p:nvPr>
        </p:nvSpPr>
        <p:spPr/>
        <p:txBody>
          <a:bodyPr/>
          <a:lstStyle/>
          <a:p>
            <a:r>
              <a:rPr lang="en-US"/>
              <a:t>Bước 1. Dùng </a:t>
            </a:r>
            <a:r>
              <a:rPr lang="en-US">
                <a:latin typeface="Courier New" pitchFamily="49" charset="0"/>
                <a:cs typeface="Courier New" pitchFamily="49" charset="0"/>
              </a:rPr>
              <a:t>throws</a:t>
            </a:r>
            <a:r>
              <a:rPr lang="en-US"/>
              <a:t> để ném lỗi</a:t>
            </a:r>
          </a:p>
          <a:p>
            <a:r>
              <a:rPr lang="en-US"/>
              <a:t>Bước 2. Dùng </a:t>
            </a:r>
            <a:r>
              <a:rPr lang="en-US">
                <a:latin typeface="Courier New" pitchFamily="49" charset="0"/>
                <a:cs typeface="Courier New" pitchFamily="49" charset="0"/>
              </a:rPr>
              <a:t>try/catch</a:t>
            </a:r>
            <a:r>
              <a:rPr lang="en-US"/>
              <a:t> để bắt lỗi</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grpSp>
        <p:nvGrpSpPr>
          <p:cNvPr id="6" name="Group 5"/>
          <p:cNvGrpSpPr/>
          <p:nvPr/>
        </p:nvGrpSpPr>
        <p:grpSpPr>
          <a:xfrm>
            <a:off x="2177411" y="3115302"/>
            <a:ext cx="8268916" cy="3468378"/>
            <a:chOff x="3281363" y="1962150"/>
            <a:chExt cx="6633474" cy="29337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363" y="1962150"/>
              <a:ext cx="56292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234021" y="4050322"/>
              <a:ext cx="3680816" cy="369332"/>
            </a:xfrm>
            <a:prstGeom prst="rect">
              <a:avLst/>
            </a:prstGeom>
          </p:spPr>
          <p:txBody>
            <a:bodyPr wrap="none">
              <a:spAutoFit/>
            </a:bodyPr>
            <a:lstStyle/>
            <a:p>
              <a:r>
                <a:rPr lang="en-US"/>
                <a:t>Error detection and handling path</a:t>
              </a:r>
            </a:p>
          </p:txBody>
        </p:sp>
      </p:grpSp>
    </p:spTree>
    <p:extLst>
      <p:ext uri="{BB962C8B-B14F-4D97-AF65-F5344CB8AC3E}">
        <p14:creationId xmlns:p14="http://schemas.microsoft.com/office/powerpoint/2010/main" val="123467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RB dữ liệu – Ném lỗi [2]</a:t>
            </a:r>
          </a:p>
        </p:txBody>
      </p:sp>
      <p:sp>
        <p:nvSpPr>
          <p:cNvPr id="3" name="Content Placeholder 2"/>
          <p:cNvSpPr>
            <a:spLocks noGrp="1"/>
          </p:cNvSpPr>
          <p:nvPr>
            <p:ph idx="1"/>
          </p:nvPr>
        </p:nvSpPr>
        <p:spPr/>
        <p:txBody>
          <a:bodyPr/>
          <a:lstStyle/>
          <a:p>
            <a:r>
              <a:rPr lang="en-US"/>
              <a:t>Ví dụ 2: Dùng Exception để kiểm tra ràng buộc cho lớp Circle:</a:t>
            </a:r>
          </a:p>
          <a:p>
            <a:pPr lvl="1"/>
            <a:r>
              <a:rPr lang="en-US"/>
              <a:t>Nếu radius &lt; 0 thì ném lỗi “Radius phải &gt; 0”</a:t>
            </a:r>
          </a:p>
          <a:p>
            <a:pPr lvl="1"/>
            <a:r>
              <a:rPr lang="en-US"/>
              <a:t>Nếu color là rỗng thì ném lỗi “Color không </a:t>
            </a:r>
            <a:r>
              <a:rPr lang="vi-VN"/>
              <a:t>đượ</a:t>
            </a:r>
            <a:r>
              <a:rPr lang="en-US"/>
              <a:t>c rỗng”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05737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tra RB dữ liệu – Ném lỗi [3]</a:t>
            </a:r>
          </a:p>
        </p:txBody>
      </p:sp>
      <p:sp>
        <p:nvSpPr>
          <p:cNvPr id="3" name="Content Placeholder 2"/>
          <p:cNvSpPr>
            <a:spLocks noGrp="1"/>
          </p:cNvSpPr>
          <p:nvPr>
            <p:ph idx="1"/>
          </p:nvPr>
        </p:nvSpPr>
        <p:spPr/>
        <p:txBody>
          <a:bodyPr/>
          <a:lstStyle/>
          <a:p>
            <a:r>
              <a:rPr lang="en-US"/>
              <a:t>Ví dụ 2: Solution</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12080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thử</a:t>
            </a:r>
          </a:p>
        </p:txBody>
      </p:sp>
      <p:sp>
        <p:nvSpPr>
          <p:cNvPr id="3" name="Content Placeholder 2"/>
          <p:cNvSpPr>
            <a:spLocks noGrp="1"/>
          </p:cNvSpPr>
          <p:nvPr>
            <p:ph idx="1"/>
          </p:nvPr>
        </p:nvSpPr>
        <p:spPr/>
        <p:txBody>
          <a:bodyPr/>
          <a:lstStyle/>
          <a:p>
            <a:r>
              <a:rPr lang="en-US" dirty="0" err="1"/>
              <a:t>Bước</a:t>
            </a:r>
            <a:r>
              <a:rPr lang="en-US" dirty="0"/>
              <a:t> 1. </a:t>
            </a:r>
            <a:r>
              <a:rPr lang="en-US" dirty="0" err="1"/>
              <a:t>Lập</a:t>
            </a:r>
            <a:r>
              <a:rPr lang="en-US" dirty="0"/>
              <a:t> </a:t>
            </a:r>
            <a:r>
              <a:rPr lang="en-US" dirty="0" err="1"/>
              <a:t>bảng</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kiểm</a:t>
            </a:r>
            <a:r>
              <a:rPr lang="en-US" dirty="0"/>
              <a:t> </a:t>
            </a:r>
            <a:r>
              <a:rPr lang="en-US" dirty="0" err="1"/>
              <a:t>thử</a:t>
            </a:r>
            <a:r>
              <a:rPr lang="en-US" dirty="0"/>
              <a:t> (</a:t>
            </a:r>
            <a:r>
              <a:rPr lang="en-US" dirty="0" err="1"/>
              <a:t>Xác</a:t>
            </a:r>
            <a:r>
              <a:rPr lang="en-US" dirty="0"/>
              <a:t> </a:t>
            </a:r>
            <a:r>
              <a:rPr lang="en-US" dirty="0" err="1"/>
              <a:t>định</a:t>
            </a:r>
            <a:r>
              <a:rPr lang="en-US" dirty="0"/>
              <a:t> </a:t>
            </a:r>
            <a:r>
              <a:rPr lang="en-US" dirty="0" err="1"/>
              <a:t>các</a:t>
            </a:r>
            <a:r>
              <a:rPr lang="en-US" dirty="0"/>
              <a:t> test case)</a:t>
            </a:r>
          </a:p>
          <a:p>
            <a:r>
              <a:rPr lang="en-US" dirty="0" err="1"/>
              <a:t>Bước</a:t>
            </a:r>
            <a:r>
              <a:rPr lang="en-US" dirty="0"/>
              <a:t> 2. </a:t>
            </a:r>
            <a:r>
              <a:rPr lang="en-US" dirty="0" err="1"/>
              <a:t>Cài</a:t>
            </a:r>
            <a:r>
              <a:rPr lang="en-US" dirty="0"/>
              <a:t> </a:t>
            </a:r>
            <a:r>
              <a:rPr lang="en-US" dirty="0" err="1"/>
              <a:t>đặt</a:t>
            </a:r>
            <a:r>
              <a:rPr lang="en-US" dirty="0"/>
              <a:t> </a:t>
            </a:r>
            <a:r>
              <a:rPr lang="en-US" dirty="0" err="1"/>
              <a:t>và</a:t>
            </a:r>
            <a:r>
              <a:rPr lang="en-US" dirty="0"/>
              <a:t> </a:t>
            </a:r>
            <a:r>
              <a:rPr lang="en-US" dirty="0" err="1"/>
              <a:t>thực</a:t>
            </a:r>
            <a:r>
              <a:rPr lang="en-US" dirty="0"/>
              <a:t> </a:t>
            </a:r>
            <a:r>
              <a:rPr lang="en-US" dirty="0" err="1"/>
              <a:t>thi</a:t>
            </a:r>
            <a:r>
              <a:rPr lang="en-US" dirty="0"/>
              <a:t> </a:t>
            </a:r>
            <a:r>
              <a:rPr lang="en-US" dirty="0" err="1"/>
              <a:t>với</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này</a:t>
            </a:r>
            <a:endParaRPr lang="en-US" dirty="0"/>
          </a:p>
          <a:p>
            <a:r>
              <a:rPr lang="en-US" dirty="0" err="1"/>
              <a:t>Bước</a:t>
            </a:r>
            <a:r>
              <a:rPr lang="en-US" dirty="0"/>
              <a:t> 3. </a:t>
            </a:r>
            <a:r>
              <a:rPr lang="en-US" dirty="0" err="1"/>
              <a:t>Báo</a:t>
            </a:r>
            <a:r>
              <a:rPr lang="en-US" dirty="0"/>
              <a:t> </a:t>
            </a:r>
            <a:r>
              <a:rPr lang="en-US" dirty="0" err="1"/>
              <a:t>cáo</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thử</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48185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thử - B1. Xác định các test case</a:t>
            </a:r>
          </a:p>
        </p:txBody>
      </p:sp>
      <p:sp>
        <p:nvSpPr>
          <p:cNvPr id="3" name="Content Placeholder 2"/>
          <p:cNvSpPr>
            <a:spLocks noGrp="1"/>
          </p:cNvSpPr>
          <p:nvPr>
            <p:ph idx="1"/>
          </p:nvPr>
        </p:nvSpPr>
        <p:spPr/>
        <p:txBody>
          <a:bodyPr/>
          <a:lstStyle/>
          <a:p>
            <a:r>
              <a:rPr lang="en-US"/>
              <a:t>Lập bảng</a:t>
            </a:r>
          </a:p>
          <a:p>
            <a:endParaRPr lang="en-US"/>
          </a:p>
          <a:p>
            <a:endParaRPr lang="en-US"/>
          </a:p>
          <a:p>
            <a:pPr marL="0" indent="0">
              <a:spcBef>
                <a:spcPts val="1800"/>
              </a:spcBef>
              <a:buNone/>
            </a:pPr>
            <a:r>
              <a:rPr lang="en-US"/>
              <a:t>Ví dụ: Lập bảng test case để test lớp Circle cho trường hợp thỏa ràng buộc (tất cả thuộc tính) và không thỏa ràng buộc (cho mỗi thuộc tính)</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91749731"/>
              </p:ext>
            </p:extLst>
          </p:nvPr>
        </p:nvGraphicFramePr>
        <p:xfrm>
          <a:off x="1032932" y="2331442"/>
          <a:ext cx="10021147" cy="741680"/>
        </p:xfrm>
        <a:graphic>
          <a:graphicData uri="http://schemas.openxmlformats.org/drawingml/2006/table">
            <a:tbl>
              <a:tblPr firstRow="1" bandRow="1">
                <a:tableStyleId>{5C22544A-7EE6-4342-B048-85BDC9FD1C3A}</a:tableStyleId>
              </a:tblPr>
              <a:tblGrid>
                <a:gridCol w="653628">
                  <a:extLst>
                    <a:ext uri="{9D8B030D-6E8A-4147-A177-3AD203B41FA5}">
                      <a16:colId xmlns:a16="http://schemas.microsoft.com/office/drawing/2014/main" val="20000"/>
                    </a:ext>
                  </a:extLst>
                </a:gridCol>
                <a:gridCol w="260096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092960">
                  <a:extLst>
                    <a:ext uri="{9D8B030D-6E8A-4147-A177-3AD203B41FA5}">
                      <a16:colId xmlns:a16="http://schemas.microsoft.com/office/drawing/2014/main" val="20003"/>
                    </a:ext>
                  </a:extLst>
                </a:gridCol>
                <a:gridCol w="2418079">
                  <a:extLst>
                    <a:ext uri="{9D8B030D-6E8A-4147-A177-3AD203B41FA5}">
                      <a16:colId xmlns:a16="http://schemas.microsoft.com/office/drawing/2014/main" val="20004"/>
                    </a:ext>
                  </a:extLst>
                </a:gridCol>
              </a:tblGrid>
              <a:tr h="370840">
                <a:tc>
                  <a:txBody>
                    <a:bodyPr/>
                    <a:lstStyle/>
                    <a:p>
                      <a:r>
                        <a:rPr lang="en-US">
                          <a:latin typeface="Arial" pitchFamily="34" charset="0"/>
                          <a:cs typeface="Arial" pitchFamily="34" charset="0"/>
                        </a:rPr>
                        <a:t>STT</a:t>
                      </a:r>
                    </a:p>
                  </a:txBody>
                  <a:tcPr/>
                </a:tc>
                <a:tc>
                  <a:txBody>
                    <a:bodyPr/>
                    <a:lstStyle/>
                    <a:p>
                      <a:r>
                        <a:rPr lang="en-US">
                          <a:latin typeface="Arial" pitchFamily="34" charset="0"/>
                          <a:cs typeface="Arial" pitchFamily="34" charset="0"/>
                        </a:rPr>
                        <a:t>Tên</a:t>
                      </a:r>
                      <a:r>
                        <a:rPr lang="en-US" baseline="0">
                          <a:latin typeface="Arial" pitchFamily="34" charset="0"/>
                          <a:cs typeface="Arial" pitchFamily="34" charset="0"/>
                        </a:rPr>
                        <a:t> test case</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Tên</a:t>
                      </a:r>
                      <a:r>
                        <a:rPr lang="en-US" baseline="0">
                          <a:latin typeface="Arial" pitchFamily="34" charset="0"/>
                          <a:cs typeface="Arial" pitchFamily="34" charset="0"/>
                        </a:rPr>
                        <a:t> phương thức</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Giá</a:t>
                      </a:r>
                      <a:r>
                        <a:rPr lang="en-US" baseline="0">
                          <a:latin typeface="Arial" pitchFamily="34" charset="0"/>
                          <a:cs typeface="Arial" pitchFamily="34" charset="0"/>
                        </a:rPr>
                        <a:t> trị nhập</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Kết</a:t>
                      </a:r>
                      <a:r>
                        <a:rPr lang="en-US" baseline="0">
                          <a:latin typeface="Arial" pitchFamily="34" charset="0"/>
                          <a:cs typeface="Arial" pitchFamily="34" charset="0"/>
                        </a:rPr>
                        <a:t> quả mong đợi</a:t>
                      </a:r>
                      <a:endParaRPr lang="en-US">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endParaRPr lang="en-US">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sp>
        <p:nvSpPr>
          <p:cNvPr id="6" name="Rectangle 5"/>
          <p:cNvSpPr/>
          <p:nvPr/>
        </p:nvSpPr>
        <p:spPr>
          <a:xfrm>
            <a:off x="933058" y="3098244"/>
            <a:ext cx="5543505" cy="461665"/>
          </a:xfrm>
          <a:prstGeom prst="rect">
            <a:avLst/>
          </a:prstGeom>
        </p:spPr>
        <p:txBody>
          <a:bodyPr wrap="none">
            <a:spAutoFit/>
          </a:bodyPr>
          <a:lstStyle/>
          <a:p>
            <a:r>
              <a:rPr lang="en-US" sz="2400" i="1"/>
              <a:t>Chú ý: Các test case không nên trùng nhau</a:t>
            </a:r>
          </a:p>
        </p:txBody>
      </p:sp>
      <p:graphicFrame>
        <p:nvGraphicFramePr>
          <p:cNvPr id="7" name="Table 6"/>
          <p:cNvGraphicFramePr>
            <a:graphicFrameLocks noGrp="1"/>
          </p:cNvGraphicFramePr>
          <p:nvPr>
            <p:extLst>
              <p:ext uri="{D42A27DB-BD31-4B8C-83A1-F6EECF244321}">
                <p14:modId xmlns:p14="http://schemas.microsoft.com/office/powerpoint/2010/main" val="4068573642"/>
              </p:ext>
            </p:extLst>
          </p:nvPr>
        </p:nvGraphicFramePr>
        <p:xfrm>
          <a:off x="745064" y="4687569"/>
          <a:ext cx="10922003" cy="1854200"/>
        </p:xfrm>
        <a:graphic>
          <a:graphicData uri="http://schemas.openxmlformats.org/drawingml/2006/table">
            <a:tbl>
              <a:tblPr firstRow="1" bandRow="1">
                <a:tableStyleId>{5C22544A-7EE6-4342-B048-85BDC9FD1C3A}</a:tableStyleId>
              </a:tblPr>
              <a:tblGrid>
                <a:gridCol w="366395">
                  <a:extLst>
                    <a:ext uri="{9D8B030D-6E8A-4147-A177-3AD203B41FA5}">
                      <a16:colId xmlns:a16="http://schemas.microsoft.com/office/drawing/2014/main" val="20000"/>
                    </a:ext>
                  </a:extLst>
                </a:gridCol>
                <a:gridCol w="2203491">
                  <a:extLst>
                    <a:ext uri="{9D8B030D-6E8A-4147-A177-3AD203B41FA5}">
                      <a16:colId xmlns:a16="http://schemas.microsoft.com/office/drawing/2014/main" val="20001"/>
                    </a:ext>
                  </a:extLst>
                </a:gridCol>
                <a:gridCol w="2520461">
                  <a:extLst>
                    <a:ext uri="{9D8B030D-6E8A-4147-A177-3AD203B41FA5}">
                      <a16:colId xmlns:a16="http://schemas.microsoft.com/office/drawing/2014/main" val="20002"/>
                    </a:ext>
                  </a:extLst>
                </a:gridCol>
                <a:gridCol w="2503988">
                  <a:extLst>
                    <a:ext uri="{9D8B030D-6E8A-4147-A177-3AD203B41FA5}">
                      <a16:colId xmlns:a16="http://schemas.microsoft.com/office/drawing/2014/main" val="20003"/>
                    </a:ext>
                  </a:extLst>
                </a:gridCol>
                <a:gridCol w="3327668">
                  <a:extLst>
                    <a:ext uri="{9D8B030D-6E8A-4147-A177-3AD203B41FA5}">
                      <a16:colId xmlns:a16="http://schemas.microsoft.com/office/drawing/2014/main" val="20004"/>
                    </a:ext>
                  </a:extLst>
                </a:gridCol>
              </a:tblGrid>
              <a:tr h="370840">
                <a:tc>
                  <a:txBody>
                    <a:bodyPr/>
                    <a:lstStyle/>
                    <a:p>
                      <a:r>
                        <a:rPr lang="en-US" sz="1800">
                          <a:latin typeface="Arial" pitchFamily="34" charset="0"/>
                          <a:cs typeface="Arial" pitchFamily="34"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latin typeface="Arial" pitchFamily="34" charset="0"/>
                          <a:cs typeface="Arial" pitchFamily="34" charset="0"/>
                        </a:rPr>
                        <a:t>Tên</a:t>
                      </a:r>
                      <a:r>
                        <a:rPr lang="en-US" sz="1800" baseline="0">
                          <a:latin typeface="Arial" pitchFamily="34" charset="0"/>
                          <a:cs typeface="Arial" pitchFamily="34" charset="0"/>
                        </a:rPr>
                        <a:t> phương thức</a:t>
                      </a:r>
                      <a:endParaRPr lang="en-US" sz="1800">
                        <a:latin typeface="Arial" pitchFamily="34" charset="0"/>
                        <a:cs typeface="Arial" pitchFamily="34" charset="0"/>
                      </a:endParaRPr>
                    </a:p>
                  </a:txBody>
                  <a:tcPr/>
                </a:tc>
                <a:tc>
                  <a:txBody>
                    <a:bodyPr/>
                    <a:lstStyle/>
                    <a:p>
                      <a:r>
                        <a:rPr lang="en-US" sz="1800">
                          <a:latin typeface="Arial" pitchFamily="34" charset="0"/>
                          <a:cs typeface="Arial" pitchFamily="34" charset="0"/>
                        </a:rPr>
                        <a:t>Tên</a:t>
                      </a:r>
                      <a:r>
                        <a:rPr lang="en-US" sz="1800" baseline="0">
                          <a:latin typeface="Arial" pitchFamily="34" charset="0"/>
                          <a:cs typeface="Arial" pitchFamily="34" charset="0"/>
                        </a:rPr>
                        <a:t> test case</a:t>
                      </a:r>
                      <a:endParaRPr lang="en-US" sz="1800">
                        <a:latin typeface="Arial" pitchFamily="34" charset="0"/>
                        <a:cs typeface="Arial" pitchFamily="34" charset="0"/>
                      </a:endParaRPr>
                    </a:p>
                  </a:txBody>
                  <a:tcPr/>
                </a:tc>
                <a:tc>
                  <a:txBody>
                    <a:bodyPr/>
                    <a:lstStyle/>
                    <a:p>
                      <a:r>
                        <a:rPr lang="en-US" sz="1800">
                          <a:latin typeface="Arial" pitchFamily="34" charset="0"/>
                          <a:cs typeface="Arial" pitchFamily="34" charset="0"/>
                        </a:rPr>
                        <a:t>Giá</a:t>
                      </a:r>
                      <a:r>
                        <a:rPr lang="en-US" sz="1800" baseline="0">
                          <a:latin typeface="Arial" pitchFamily="34" charset="0"/>
                          <a:cs typeface="Arial" pitchFamily="34" charset="0"/>
                        </a:rPr>
                        <a:t> trị nhập</a:t>
                      </a:r>
                      <a:endParaRPr lang="en-US" sz="18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latin typeface="Arial" pitchFamily="34" charset="0"/>
                          <a:cs typeface="Arial" pitchFamily="34" charset="0"/>
                        </a:rPr>
                        <a:t>Kết</a:t>
                      </a:r>
                      <a:r>
                        <a:rPr lang="en-US" sz="1800" baseline="0">
                          <a:latin typeface="Arial" pitchFamily="34" charset="0"/>
                          <a:cs typeface="Arial" pitchFamily="34" charset="0"/>
                        </a:rPr>
                        <a:t> quả mong đợi</a:t>
                      </a:r>
                      <a:endParaRPr lang="en-US" sz="180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sz="1800">
                          <a:latin typeface="Arial" pitchFamily="34" charset="0"/>
                          <a:cs typeface="Arial" pitchFamily="34" charset="0"/>
                        </a:rPr>
                        <a:t>1</a:t>
                      </a:r>
                    </a:p>
                  </a:txBody>
                  <a:tcPr/>
                </a:tc>
                <a:tc>
                  <a:txBody>
                    <a:bodyPr/>
                    <a:lstStyle/>
                    <a:p>
                      <a:r>
                        <a:rPr lang="en-US" sz="1800">
                          <a:latin typeface="Arial" pitchFamily="34" charset="0"/>
                          <a:cs typeface="Arial" pitchFamily="34" charset="0"/>
                        </a:rPr>
                        <a:t>Circle(radius,color)</a:t>
                      </a:r>
                    </a:p>
                  </a:txBody>
                  <a:tcPr/>
                </a:tc>
                <a:tc>
                  <a:txBody>
                    <a:bodyPr/>
                    <a:lstStyle/>
                    <a:p>
                      <a:r>
                        <a:rPr lang="en-US" sz="1800">
                          <a:latin typeface="Arial" pitchFamily="34" charset="0"/>
                          <a:cs typeface="Arial" pitchFamily="34" charset="0"/>
                        </a:rPr>
                        <a:t>radius</a:t>
                      </a:r>
                      <a:r>
                        <a:rPr lang="en-US" sz="1800" baseline="0">
                          <a:latin typeface="Arial" pitchFamily="34" charset="0"/>
                          <a:cs typeface="Arial" pitchFamily="34" charset="0"/>
                        </a:rPr>
                        <a:t> </a:t>
                      </a:r>
                      <a:r>
                        <a:rPr lang="en-US" sz="1800">
                          <a:latin typeface="Arial" pitchFamily="34" charset="0"/>
                          <a:cs typeface="Arial" pitchFamily="34" charset="0"/>
                        </a:rPr>
                        <a:t>và</a:t>
                      </a:r>
                      <a:r>
                        <a:rPr lang="en-US" sz="1800" baseline="0">
                          <a:latin typeface="Arial" pitchFamily="34" charset="0"/>
                          <a:cs typeface="Arial" pitchFamily="34" charset="0"/>
                        </a:rPr>
                        <a:t> color</a:t>
                      </a:r>
                      <a:r>
                        <a:rPr lang="en-US" sz="1800">
                          <a:latin typeface="Arial" pitchFamily="34" charset="0"/>
                          <a:cs typeface="Arial" pitchFamily="34" charset="0"/>
                        </a:rPr>
                        <a:t> thỏa</a:t>
                      </a:r>
                      <a:r>
                        <a:rPr lang="en-US" sz="1800" baseline="0">
                          <a:latin typeface="Arial" pitchFamily="34" charset="0"/>
                          <a:cs typeface="Arial" pitchFamily="34" charset="0"/>
                        </a:rPr>
                        <a:t> rb</a:t>
                      </a:r>
                      <a:endParaRPr lang="en-US" sz="1800">
                        <a:latin typeface="Arial" pitchFamily="34" charset="0"/>
                        <a:cs typeface="Arial" pitchFamily="34" charset="0"/>
                      </a:endParaRPr>
                    </a:p>
                  </a:txBody>
                  <a:tcPr/>
                </a:tc>
                <a:tc>
                  <a:txBody>
                    <a:bodyPr/>
                    <a:lstStyle/>
                    <a:p>
                      <a:r>
                        <a:rPr lang="en-US" sz="1800">
                          <a:latin typeface="Arial" pitchFamily="34" charset="0"/>
                          <a:cs typeface="Arial" pitchFamily="34" charset="0"/>
                        </a:rPr>
                        <a:t>radius=5, color=“blue”</a:t>
                      </a:r>
                    </a:p>
                  </a:txBody>
                  <a:tcPr/>
                </a:tc>
                <a:tc>
                  <a:txBody>
                    <a:bodyPr/>
                    <a:lstStyle/>
                    <a:p>
                      <a:r>
                        <a:rPr lang="en-US" sz="1800">
                          <a:latin typeface="Arial" pitchFamily="34" charset="0"/>
                          <a:cs typeface="Arial" pitchFamily="34" charset="0"/>
                        </a:rPr>
                        <a:t>radius=5, color=“blue”</a:t>
                      </a:r>
                    </a:p>
                  </a:txBody>
                  <a:tcPr/>
                </a:tc>
                <a:extLst>
                  <a:ext uri="{0D108BD9-81ED-4DB2-BD59-A6C34878D82A}">
                    <a16:rowId xmlns:a16="http://schemas.microsoft.com/office/drawing/2014/main" val="10001"/>
                  </a:ext>
                </a:extLst>
              </a:tr>
              <a:tr h="370840">
                <a:tc>
                  <a:txBody>
                    <a:bodyPr/>
                    <a:lstStyle/>
                    <a:p>
                      <a:r>
                        <a:rPr lang="en-US" sz="1800">
                          <a:latin typeface="Arial" pitchFamily="34" charset="0"/>
                          <a:cs typeface="Arial" pitchFamily="34"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latin typeface="Arial" pitchFamily="34" charset="0"/>
                          <a:cs typeface="Arial" pitchFamily="34" charset="0"/>
                        </a:rPr>
                        <a:t>Circle(radius,color)</a:t>
                      </a:r>
                    </a:p>
                  </a:txBody>
                  <a:tcPr/>
                </a:tc>
                <a:tc>
                  <a:txBody>
                    <a:bodyPr/>
                    <a:lstStyle/>
                    <a:p>
                      <a:r>
                        <a:rPr lang="en-US" sz="1800">
                          <a:latin typeface="Arial" pitchFamily="34" charset="0"/>
                          <a:cs typeface="Arial" pitchFamily="34" charset="0"/>
                        </a:rPr>
                        <a:t>radius không thỏa</a:t>
                      </a:r>
                      <a:r>
                        <a:rPr lang="en-US" sz="1800" baseline="0">
                          <a:latin typeface="Arial" pitchFamily="34" charset="0"/>
                          <a:cs typeface="Arial" pitchFamily="34" charset="0"/>
                        </a:rPr>
                        <a:t> rb</a:t>
                      </a:r>
                      <a:endParaRPr lang="en-US" sz="1800">
                        <a:latin typeface="Arial" pitchFamily="34" charset="0"/>
                        <a:cs typeface="Arial" pitchFamily="34" charset="0"/>
                      </a:endParaRPr>
                    </a:p>
                  </a:txBody>
                  <a:tcPr/>
                </a:tc>
                <a:tc>
                  <a:txBody>
                    <a:bodyPr/>
                    <a:lstStyle/>
                    <a:p>
                      <a:r>
                        <a:rPr lang="en-US" sz="1800">
                          <a:latin typeface="Arial" pitchFamily="34" charset="0"/>
                          <a:cs typeface="Arial" pitchFamily="34" charset="0"/>
                        </a:rPr>
                        <a:t>radius=-5, color=“blue”</a:t>
                      </a:r>
                    </a:p>
                  </a:txBody>
                  <a:tcPr/>
                </a:tc>
                <a:tc>
                  <a:txBody>
                    <a:bodyPr/>
                    <a:lstStyle/>
                    <a:p>
                      <a:r>
                        <a:rPr lang="en-US" sz="1800">
                          <a:latin typeface="Arial" pitchFamily="34" charset="0"/>
                          <a:cs typeface="Arial" pitchFamily="34" charset="0"/>
                        </a:rPr>
                        <a:t>radius=1, color=“blue”</a:t>
                      </a:r>
                    </a:p>
                  </a:txBody>
                  <a:tcPr/>
                </a:tc>
                <a:extLst>
                  <a:ext uri="{0D108BD9-81ED-4DB2-BD59-A6C34878D82A}">
                    <a16:rowId xmlns:a16="http://schemas.microsoft.com/office/drawing/2014/main" val="10002"/>
                  </a:ext>
                </a:extLst>
              </a:tr>
              <a:tr h="370840">
                <a:tc>
                  <a:txBody>
                    <a:bodyPr/>
                    <a:lstStyle/>
                    <a:p>
                      <a:r>
                        <a:rPr lang="en-US" sz="1800">
                          <a:latin typeface="Arial" pitchFamily="34" charset="0"/>
                          <a:cs typeface="Arial" pitchFamily="34" charset="0"/>
                        </a:rPr>
                        <a:t>3</a:t>
                      </a:r>
                    </a:p>
                  </a:txBody>
                  <a:tcPr/>
                </a:tc>
                <a:tc>
                  <a:txBody>
                    <a:bodyPr/>
                    <a:lstStyle/>
                    <a:p>
                      <a:r>
                        <a:rPr lang="en-US" sz="1800">
                          <a:latin typeface="Arial" pitchFamily="34" charset="0"/>
                          <a:cs typeface="Arial" pitchFamily="34" charset="0"/>
                        </a:rPr>
                        <a:t>Circle(radius,color)</a:t>
                      </a:r>
                    </a:p>
                  </a:txBody>
                  <a:tcPr/>
                </a:tc>
                <a:tc>
                  <a:txBody>
                    <a:bodyPr/>
                    <a:lstStyle/>
                    <a:p>
                      <a:r>
                        <a:rPr lang="en-US" sz="1800">
                          <a:latin typeface="Arial" pitchFamily="34" charset="0"/>
                          <a:cs typeface="Arial" pitchFamily="34" charset="0"/>
                        </a:rPr>
                        <a:t>color không thỏa</a:t>
                      </a:r>
                      <a:r>
                        <a:rPr lang="en-US" sz="1800" baseline="0">
                          <a:latin typeface="Arial" pitchFamily="34" charset="0"/>
                          <a:cs typeface="Arial" pitchFamily="34" charset="0"/>
                        </a:rPr>
                        <a:t> rb</a:t>
                      </a:r>
                      <a:endParaRPr lang="en-US" sz="1800">
                        <a:latin typeface="Arial" pitchFamily="34" charset="0"/>
                        <a:cs typeface="Arial" pitchFamily="34" charset="0"/>
                      </a:endParaRPr>
                    </a:p>
                  </a:txBody>
                  <a:tcPr/>
                </a:tc>
                <a:tc>
                  <a:txBody>
                    <a:bodyPr/>
                    <a:lstStyle/>
                    <a:p>
                      <a:r>
                        <a:rPr lang="en-US" sz="1800">
                          <a:latin typeface="Arial" pitchFamily="34" charset="0"/>
                          <a:cs typeface="Arial" pitchFamily="34" charset="0"/>
                        </a:rPr>
                        <a:t>radius=5, color=“”</a:t>
                      </a:r>
                    </a:p>
                  </a:txBody>
                  <a:tcPr/>
                </a:tc>
                <a:tc>
                  <a:txBody>
                    <a:bodyPr/>
                    <a:lstStyle/>
                    <a:p>
                      <a:r>
                        <a:rPr lang="en-US" sz="1800">
                          <a:latin typeface="Arial" pitchFamily="34" charset="0"/>
                          <a:cs typeface="Arial" pitchFamily="34" charset="0"/>
                        </a:rPr>
                        <a:t>radius=5, color=“red”</a:t>
                      </a:r>
                    </a:p>
                  </a:txBody>
                  <a:tcPr/>
                </a:tc>
                <a:extLst>
                  <a:ext uri="{0D108BD9-81ED-4DB2-BD59-A6C34878D82A}">
                    <a16:rowId xmlns:a16="http://schemas.microsoft.com/office/drawing/2014/main" val="10003"/>
                  </a:ext>
                </a:extLst>
              </a:tr>
              <a:tr h="370840">
                <a:tc>
                  <a:txBody>
                    <a:bodyPr/>
                    <a:lstStyle/>
                    <a:p>
                      <a:r>
                        <a:rPr lang="en-US" sz="1800">
                          <a:latin typeface="Arial" pitchFamily="34" charset="0"/>
                          <a:cs typeface="Arial" pitchFamily="34" charset="0"/>
                        </a:rPr>
                        <a:t>…</a:t>
                      </a:r>
                    </a:p>
                  </a:txBody>
                  <a:tcPr/>
                </a:tc>
                <a:tc>
                  <a:txBody>
                    <a:bodyPr/>
                    <a:lstStyle/>
                    <a:p>
                      <a:endParaRPr lang="en-US" sz="1800">
                        <a:latin typeface="Arial" pitchFamily="34" charset="0"/>
                        <a:cs typeface="Arial" pitchFamily="34" charset="0"/>
                      </a:endParaRPr>
                    </a:p>
                  </a:txBody>
                  <a:tcPr/>
                </a:tc>
                <a:tc>
                  <a:txBody>
                    <a:bodyPr/>
                    <a:lstStyle/>
                    <a:p>
                      <a:endParaRPr lang="en-US" sz="1800">
                        <a:latin typeface="Arial" pitchFamily="34" charset="0"/>
                        <a:cs typeface="Arial" pitchFamily="34" charset="0"/>
                      </a:endParaRPr>
                    </a:p>
                  </a:txBody>
                  <a:tcPr/>
                </a:tc>
                <a:tc>
                  <a:txBody>
                    <a:bodyPr/>
                    <a:lstStyle/>
                    <a:p>
                      <a:endParaRPr lang="en-US" sz="1800">
                        <a:latin typeface="Arial" pitchFamily="34" charset="0"/>
                        <a:cs typeface="Arial" pitchFamily="34" charset="0"/>
                      </a:endParaRPr>
                    </a:p>
                  </a:txBody>
                  <a:tcPr/>
                </a:tc>
                <a:tc>
                  <a:txBody>
                    <a:bodyPr/>
                    <a:lstStyle/>
                    <a:p>
                      <a:endParaRPr lang="en-US" sz="180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645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Sơ đồ lớp UML</a:t>
            </a:r>
            <a:br>
              <a:rPr lang="en-US"/>
            </a:br>
            <a:endParaRPr lang="en-US" dirty="0"/>
          </a:p>
        </p:txBody>
      </p:sp>
      <p:sp>
        <p:nvSpPr>
          <p:cNvPr id="3" name="Content Placeholder 2"/>
          <p:cNvSpPr>
            <a:spLocks noGrp="1"/>
          </p:cNvSpPr>
          <p:nvPr>
            <p:ph idx="1"/>
          </p:nvPr>
        </p:nvSpPr>
        <p:spPr/>
        <p:txBody>
          <a:bodyPr/>
          <a:lstStyle/>
          <a:p>
            <a:r>
              <a:rPr lang="en-US" altLang="en-US" dirty="0"/>
              <a:t>UML (Unified Model Language) </a:t>
            </a:r>
            <a:r>
              <a:rPr lang="en-US" altLang="en-US" dirty="0" err="1"/>
              <a:t>là</a:t>
            </a:r>
            <a:r>
              <a:rPr lang="en-US" altLang="en-US" dirty="0"/>
              <a:t> </a:t>
            </a:r>
            <a:r>
              <a:rPr lang="en-US" altLang="en-US" dirty="0" err="1"/>
              <a:t>một</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mô</a:t>
            </a:r>
            <a:r>
              <a:rPr lang="en-US" altLang="en-US" dirty="0"/>
              <a:t> </a:t>
            </a:r>
            <a:r>
              <a:rPr lang="en-US" altLang="en-US" dirty="0" err="1"/>
              <a:t>hình</a:t>
            </a:r>
            <a:r>
              <a:rPr lang="en-US" altLang="en-US" dirty="0"/>
              <a:t> </a:t>
            </a:r>
            <a:r>
              <a:rPr lang="en-US" altLang="en-US" dirty="0" err="1"/>
              <a:t>hóa</a:t>
            </a:r>
            <a:r>
              <a:rPr lang="en-US" altLang="en-US" dirty="0"/>
              <a:t>, </a:t>
            </a:r>
            <a:r>
              <a:rPr lang="vi-VN" altLang="en-US" dirty="0"/>
              <a:t>đượ</a:t>
            </a:r>
            <a:r>
              <a:rPr lang="en-US" altLang="en-US" dirty="0"/>
              <a:t>c </a:t>
            </a:r>
            <a:r>
              <a:rPr lang="en-US" altLang="en-US" dirty="0" err="1"/>
              <a:t>dùng</a:t>
            </a:r>
            <a:r>
              <a:rPr lang="en-US" altLang="en-US" dirty="0"/>
              <a:t> </a:t>
            </a:r>
            <a:r>
              <a:rPr lang="en-US" altLang="en-US" dirty="0" err="1"/>
              <a:t>để</a:t>
            </a:r>
            <a:r>
              <a:rPr lang="en-US" altLang="en-US" dirty="0"/>
              <a:t> </a:t>
            </a:r>
            <a:r>
              <a:rPr lang="vi-VN" dirty="0"/>
              <a:t>đặc tả, </a:t>
            </a:r>
            <a:r>
              <a:rPr lang="en-US" dirty="0" err="1"/>
              <a:t>trực</a:t>
            </a:r>
            <a:r>
              <a:rPr lang="en-US" dirty="0"/>
              <a:t> </a:t>
            </a:r>
            <a:r>
              <a:rPr lang="en-US" dirty="0" err="1"/>
              <a:t>quan</a:t>
            </a:r>
            <a:r>
              <a:rPr lang="en-US" dirty="0"/>
              <a:t> </a:t>
            </a:r>
            <a:r>
              <a:rPr lang="en-US" dirty="0" err="1"/>
              <a:t>hóa</a:t>
            </a:r>
            <a:r>
              <a:rPr lang="vi-VN" dirty="0"/>
              <a:t>, xây dựng và làm tài liệu </a:t>
            </a:r>
            <a:r>
              <a:rPr lang="en-US" dirty="0" err="1"/>
              <a:t>cho</a:t>
            </a:r>
            <a:r>
              <a:rPr lang="en-US" dirty="0"/>
              <a:t> </a:t>
            </a:r>
            <a:r>
              <a:rPr lang="vi-VN" dirty="0"/>
              <a:t>các hệ thống phần mềm</a:t>
            </a:r>
            <a:endParaRPr lang="en-US" altLang="en-US" dirty="0"/>
          </a:p>
          <a:p>
            <a:r>
              <a:rPr lang="en-US" altLang="en-US" dirty="0"/>
              <a:t>UML </a:t>
            </a:r>
            <a:r>
              <a:rPr lang="en-US" altLang="en-US" dirty="0" err="1"/>
              <a:t>không</a:t>
            </a:r>
            <a:r>
              <a:rPr lang="en-US" altLang="en-US" dirty="0"/>
              <a:t> </a:t>
            </a:r>
            <a:r>
              <a:rPr lang="en-US" altLang="en-US" dirty="0" err="1"/>
              <a:t>lệ</a:t>
            </a:r>
            <a:r>
              <a:rPr lang="en-US" altLang="en-US" dirty="0"/>
              <a:t> </a:t>
            </a:r>
            <a:r>
              <a:rPr lang="en-US" altLang="en-US" dirty="0" err="1"/>
              <a:t>thuộc</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lập</a:t>
            </a:r>
            <a:r>
              <a:rPr lang="en-US" altLang="en-US" dirty="0"/>
              <a:t> </a:t>
            </a:r>
            <a:r>
              <a:rPr lang="en-US" altLang="en-US" dirty="0" err="1"/>
              <a:t>trình</a:t>
            </a:r>
            <a:endParaRPr lang="en-US" altLang="en-US" dirty="0"/>
          </a:p>
          <a:p>
            <a:r>
              <a:rPr lang="en-US" altLang="en-US" dirty="0" err="1"/>
              <a:t>Dùng</a:t>
            </a:r>
            <a:r>
              <a:rPr lang="en-US" altLang="en-US" dirty="0"/>
              <a:t> UML </a:t>
            </a:r>
            <a:r>
              <a:rPr lang="en-US" altLang="en-US" dirty="0" err="1"/>
              <a:t>để</a:t>
            </a:r>
            <a:r>
              <a:rPr lang="en-US" altLang="en-US" dirty="0"/>
              <a:t> </a:t>
            </a:r>
            <a:r>
              <a:rPr lang="en-US" altLang="en-US" dirty="0" err="1"/>
              <a:t>biểu</a:t>
            </a:r>
            <a:r>
              <a:rPr lang="en-US" altLang="en-US" dirty="0"/>
              <a:t> </a:t>
            </a:r>
            <a:r>
              <a:rPr lang="en-US" altLang="en-US" dirty="0" err="1"/>
              <a:t>diễn</a:t>
            </a:r>
            <a:r>
              <a:rPr lang="en-US" altLang="en-US" dirty="0"/>
              <a:t> </a:t>
            </a:r>
            <a:r>
              <a:rPr lang="en-US" altLang="en-US" dirty="0" err="1"/>
              <a:t>một</a:t>
            </a:r>
            <a:r>
              <a:rPr lang="en-US" altLang="en-US" dirty="0"/>
              <a:t> </a:t>
            </a:r>
            <a:r>
              <a:rPr lang="en-US" altLang="en-US" dirty="0" err="1"/>
              <a:t>lớp</a:t>
            </a:r>
            <a:r>
              <a:rPr lang="en-US" altLang="en-US" dirty="0"/>
              <a:t>:</a:t>
            </a:r>
          </a:p>
          <a:p>
            <a:pPr lvl="1"/>
            <a:r>
              <a:rPr lang="en-US" altLang="en-US" dirty="0" err="1"/>
              <a:t>Biểu</a:t>
            </a:r>
            <a:r>
              <a:rPr lang="en-US" altLang="en-US" dirty="0"/>
              <a:t> </a:t>
            </a:r>
            <a:r>
              <a:rPr lang="en-US" altLang="en-US" dirty="0" err="1"/>
              <a:t>diễn</a:t>
            </a:r>
            <a:r>
              <a:rPr lang="en-US" altLang="en-US" dirty="0"/>
              <a:t> ở </a:t>
            </a:r>
            <a:r>
              <a:rPr lang="en-US" altLang="en-US" dirty="0" err="1"/>
              <a:t>mức</a:t>
            </a:r>
            <a:r>
              <a:rPr lang="en-US" altLang="en-US" dirty="0"/>
              <a:t> </a:t>
            </a:r>
            <a:r>
              <a:rPr lang="en-US" altLang="en-US" dirty="0" err="1"/>
              <a:t>phân</a:t>
            </a:r>
            <a:r>
              <a:rPr lang="en-US" altLang="en-US" dirty="0"/>
              <a:t> </a:t>
            </a:r>
            <a:r>
              <a:rPr lang="en-US" altLang="en-US" dirty="0" err="1"/>
              <a:t>tích</a:t>
            </a:r>
            <a:r>
              <a:rPr lang="en-US" altLang="en-US" dirty="0"/>
              <a:t> (analysis)</a:t>
            </a:r>
          </a:p>
          <a:p>
            <a:pPr lvl="1"/>
            <a:r>
              <a:rPr lang="en-US" altLang="en-US" dirty="0" err="1"/>
              <a:t>Biểu</a:t>
            </a:r>
            <a:r>
              <a:rPr lang="en-US" altLang="en-US" dirty="0"/>
              <a:t> </a:t>
            </a:r>
            <a:r>
              <a:rPr lang="en-US" altLang="en-US" dirty="0" err="1"/>
              <a:t>diễn</a:t>
            </a:r>
            <a:r>
              <a:rPr lang="en-US" altLang="en-US" dirty="0"/>
              <a:t> ở </a:t>
            </a:r>
            <a:r>
              <a:rPr lang="en-US" altLang="en-US" dirty="0" err="1"/>
              <a:t>mức</a:t>
            </a:r>
            <a:r>
              <a:rPr lang="en-US" altLang="en-US" dirty="0"/>
              <a:t> </a:t>
            </a:r>
            <a:r>
              <a:rPr lang="en-US" altLang="en-US" dirty="0" err="1"/>
              <a:t>thiết</a:t>
            </a:r>
            <a:r>
              <a:rPr lang="en-US" altLang="en-US" dirty="0"/>
              <a:t> </a:t>
            </a:r>
            <a:r>
              <a:rPr lang="en-US" altLang="en-US" dirty="0" err="1"/>
              <a:t>kế</a:t>
            </a:r>
            <a:r>
              <a:rPr lang="en-US" altLang="en-US" dirty="0"/>
              <a:t> chi </a:t>
            </a:r>
            <a:r>
              <a:rPr lang="en-US" altLang="en-US" dirty="0" err="1"/>
              <a:t>tiết</a:t>
            </a:r>
            <a:r>
              <a:rPr lang="en-US" altLang="en-US" dirty="0"/>
              <a:t> (design)</a:t>
            </a:r>
          </a:p>
          <a:p>
            <a:endParaRPr lang="en-US" alt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98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thử - B2. Cài đặt và thực thi </a:t>
            </a:r>
          </a:p>
        </p:txBody>
      </p:sp>
      <p:sp>
        <p:nvSpPr>
          <p:cNvPr id="3" name="Content Placeholder 2"/>
          <p:cNvSpPr>
            <a:spLocks noGrp="1"/>
          </p:cNvSpPr>
          <p:nvPr>
            <p:ph idx="1"/>
          </p:nvPr>
        </p:nvSpPr>
        <p:spPr/>
        <p:txBody>
          <a:bodyPr/>
          <a:lstStyle/>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Rectangle 5"/>
          <p:cNvSpPr/>
          <p:nvPr/>
        </p:nvSpPr>
        <p:spPr>
          <a:xfrm>
            <a:off x="685800" y="2305170"/>
            <a:ext cx="10896600" cy="4524315"/>
          </a:xfrm>
          <a:prstGeom prst="rect">
            <a:avLst/>
          </a:prstGeom>
        </p:spPr>
        <p:txBody>
          <a:bodyPr wrap="square">
            <a:spAutoFit/>
          </a:bodyPr>
          <a:lstStyle/>
          <a:p>
            <a:r>
              <a:rPr lang="en-US" b="1">
                <a:solidFill>
                  <a:srgbClr val="3F7F5F"/>
                </a:solidFill>
                <a:latin typeface="Consolas"/>
              </a:rPr>
              <a:t>//Dữ liệu trong từng hàm test phải khớp với dữ liệu trong bảng test case (file excel)</a:t>
            </a:r>
          </a:p>
          <a:p>
            <a:r>
              <a:rPr lang="en-US" b="1">
                <a:solidFill>
                  <a:srgbClr val="3F7F5F"/>
                </a:solidFill>
                <a:latin typeface="Consolas"/>
              </a:rPr>
              <a:t>//Ví dụ: Test1 là để test cho test case #1 thì phải lấy dữ liệu của test case #1</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boolean</a:t>
            </a:r>
            <a:r>
              <a:rPr lang="en-US" b="1">
                <a:solidFill>
                  <a:srgbClr val="000000"/>
                </a:solidFill>
                <a:latin typeface="Consolas"/>
              </a:rPr>
              <a:t> Test1() {</a:t>
            </a:r>
          </a:p>
          <a:p>
            <a:r>
              <a:rPr lang="en-US" b="1">
                <a:solidFill>
                  <a:srgbClr val="000000"/>
                </a:solidFill>
                <a:latin typeface="Consolas"/>
              </a:rPr>
              <a:t>	Circle </a:t>
            </a:r>
            <a:r>
              <a:rPr lang="en-US" b="1">
                <a:solidFill>
                  <a:srgbClr val="6A3E3E"/>
                </a:solidFill>
                <a:latin typeface="Consolas"/>
              </a:rPr>
              <a:t>c</a:t>
            </a:r>
            <a:r>
              <a:rPr lang="en-US" b="1">
                <a:solidFill>
                  <a:srgbClr val="000000"/>
                </a:solidFill>
                <a:latin typeface="Consolas"/>
              </a:rPr>
              <a:t> = </a:t>
            </a:r>
            <a:r>
              <a:rPr lang="en-US" b="1">
                <a:solidFill>
                  <a:srgbClr val="7F0055"/>
                </a:solidFill>
                <a:latin typeface="Consolas"/>
              </a:rPr>
              <a:t>new</a:t>
            </a:r>
            <a:r>
              <a:rPr lang="en-US" b="1">
                <a:solidFill>
                  <a:srgbClr val="000000"/>
                </a:solidFill>
                <a:latin typeface="Consolas"/>
              </a:rPr>
              <a:t> Circle(5, </a:t>
            </a:r>
            <a:r>
              <a:rPr lang="en-US" b="1">
                <a:solidFill>
                  <a:srgbClr val="2A00FF"/>
                </a:solidFill>
                <a:latin typeface="Consolas"/>
              </a:rPr>
              <a:t>"blue"</a:t>
            </a:r>
            <a:r>
              <a:rPr lang="en-US" b="1">
                <a:solidFill>
                  <a:srgbClr val="000000"/>
                </a:solidFill>
                <a:latin typeface="Consolas"/>
              </a:rPr>
              <a:t>);</a:t>
            </a:r>
          </a:p>
          <a:p>
            <a:r>
              <a:rPr lang="en-US" b="1">
                <a:solidFill>
                  <a:srgbClr val="7F0055"/>
                </a:solidFill>
                <a:latin typeface="Consolas"/>
              </a:rPr>
              <a:t>	double</a:t>
            </a:r>
            <a:r>
              <a:rPr lang="en-US" b="1">
                <a:solidFill>
                  <a:srgbClr val="000000"/>
                </a:solidFill>
                <a:latin typeface="Consolas"/>
              </a:rPr>
              <a:t> </a:t>
            </a:r>
            <a:r>
              <a:rPr lang="en-US" b="1">
                <a:solidFill>
                  <a:srgbClr val="6A3E3E"/>
                </a:solidFill>
                <a:latin typeface="Consolas"/>
              </a:rPr>
              <a:t>radius_exp</a:t>
            </a:r>
            <a:r>
              <a:rPr lang="en-US" b="1">
                <a:solidFill>
                  <a:srgbClr val="000000"/>
                </a:solidFill>
                <a:latin typeface="Consolas"/>
              </a:rPr>
              <a:t> = 5;</a:t>
            </a:r>
          </a:p>
          <a:p>
            <a:r>
              <a:rPr lang="en-US" b="1">
                <a:solidFill>
                  <a:srgbClr val="000000"/>
                </a:solidFill>
                <a:latin typeface="Consolas"/>
              </a:rPr>
              <a:t>	String </a:t>
            </a:r>
            <a:r>
              <a:rPr lang="en-US" b="1">
                <a:solidFill>
                  <a:srgbClr val="6A3E3E"/>
                </a:solidFill>
                <a:latin typeface="Consolas"/>
              </a:rPr>
              <a:t>color_exp</a:t>
            </a:r>
            <a:r>
              <a:rPr lang="en-US" b="1">
                <a:solidFill>
                  <a:srgbClr val="000000"/>
                </a:solidFill>
                <a:latin typeface="Consolas"/>
              </a:rPr>
              <a:t> = </a:t>
            </a:r>
            <a:r>
              <a:rPr lang="en-US" b="1">
                <a:solidFill>
                  <a:srgbClr val="2A00FF"/>
                </a:solidFill>
                <a:latin typeface="Consolas"/>
              </a:rPr>
              <a:t>"blue"</a:t>
            </a:r>
            <a:r>
              <a:rPr lang="en-US" b="1">
                <a:solidFill>
                  <a:srgbClr val="000000"/>
                </a:solidFill>
                <a:latin typeface="Consolas"/>
              </a:rPr>
              <a:t>;</a:t>
            </a:r>
          </a:p>
          <a:p>
            <a:r>
              <a:rPr lang="en-US" b="1">
                <a:solidFill>
                  <a:srgbClr val="7F0055"/>
                </a:solidFill>
                <a:latin typeface="Consolas"/>
              </a:rPr>
              <a:t>	if</a:t>
            </a:r>
            <a:r>
              <a:rPr lang="en-US" b="1">
                <a:solidFill>
                  <a:srgbClr val="000000"/>
                </a:solidFill>
                <a:latin typeface="Consolas"/>
              </a:rPr>
              <a:t> (</a:t>
            </a:r>
            <a:r>
              <a:rPr lang="en-US" b="1">
                <a:solidFill>
                  <a:srgbClr val="6A3E3E"/>
                </a:solidFill>
                <a:latin typeface="Consolas"/>
              </a:rPr>
              <a:t>c</a:t>
            </a:r>
            <a:r>
              <a:rPr lang="en-US" b="1">
                <a:solidFill>
                  <a:srgbClr val="000000"/>
                </a:solidFill>
                <a:latin typeface="Consolas"/>
              </a:rPr>
              <a:t>.</a:t>
            </a:r>
            <a:r>
              <a:rPr lang="en-US" b="1">
                <a:solidFill>
                  <a:srgbClr val="000000"/>
                </a:solidFill>
                <a:highlight>
                  <a:srgbClr val="D4D4D4"/>
                </a:highlight>
                <a:latin typeface="Consolas"/>
              </a:rPr>
              <a:t>getRadius() == </a:t>
            </a:r>
            <a:r>
              <a:rPr lang="en-US" b="1">
                <a:solidFill>
                  <a:srgbClr val="6A3E3E"/>
                </a:solidFill>
                <a:highlight>
                  <a:srgbClr val="D4D4D4"/>
                </a:highlight>
                <a:latin typeface="Consolas"/>
              </a:rPr>
              <a:t>radius_exp</a:t>
            </a:r>
            <a:r>
              <a:rPr lang="en-US" b="1">
                <a:solidFill>
                  <a:srgbClr val="000000"/>
                </a:solidFill>
                <a:highlight>
                  <a:srgbClr val="D4D4D4"/>
                </a:highlight>
                <a:latin typeface="Consolas"/>
              </a:rPr>
              <a:t> &amp;&amp; </a:t>
            </a:r>
            <a:r>
              <a:rPr lang="en-US" b="1">
                <a:solidFill>
                  <a:srgbClr val="6A3E3E"/>
                </a:solidFill>
                <a:highlight>
                  <a:srgbClr val="D4D4D4"/>
                </a:highlight>
                <a:latin typeface="Consolas"/>
              </a:rPr>
              <a:t>c</a:t>
            </a:r>
            <a:r>
              <a:rPr lang="en-US" b="1">
                <a:solidFill>
                  <a:srgbClr val="000000"/>
                </a:solidFill>
                <a:highlight>
                  <a:srgbClr val="D4D4D4"/>
                </a:highlight>
                <a:latin typeface="Consolas"/>
              </a:rPr>
              <a:t>.getColor() == </a:t>
            </a:r>
            <a:r>
              <a:rPr lang="en-US" b="1">
                <a:solidFill>
                  <a:srgbClr val="6A3E3E"/>
                </a:solidFill>
                <a:highlight>
                  <a:srgbClr val="D4D4D4"/>
                </a:highlight>
                <a:latin typeface="Consolas"/>
              </a:rPr>
              <a:t>color_exp</a:t>
            </a:r>
            <a:r>
              <a:rPr lang="en-US" b="1">
                <a:solidFill>
                  <a:srgbClr val="000000"/>
                </a:solidFill>
                <a:highlight>
                  <a:srgbClr val="D4D4D4"/>
                </a:highlight>
                <a:latin typeface="Consolas"/>
              </a:rPr>
              <a:t>) {</a:t>
            </a:r>
          </a:p>
          <a:p>
            <a:r>
              <a:rPr lang="en-US" b="1">
                <a:solidFill>
                  <a:srgbClr val="7F0055"/>
                </a:solidFill>
                <a:latin typeface="Consolas"/>
              </a:rPr>
              <a:t>		return</a:t>
            </a:r>
            <a:r>
              <a:rPr lang="en-US" b="1">
                <a:solidFill>
                  <a:srgbClr val="000000"/>
                </a:solidFill>
                <a:latin typeface="Consolas"/>
              </a:rPr>
              <a:t> </a:t>
            </a:r>
            <a:r>
              <a:rPr lang="en-US" b="1">
                <a:solidFill>
                  <a:srgbClr val="7F0055"/>
                </a:solidFill>
                <a:latin typeface="Consolas"/>
              </a:rPr>
              <a:t>true</a:t>
            </a:r>
            <a:r>
              <a:rPr lang="en-US" b="1">
                <a:solidFill>
                  <a:srgbClr val="000000"/>
                </a:solidFill>
                <a:latin typeface="Consolas"/>
              </a:rPr>
              <a:t>;</a:t>
            </a:r>
          </a:p>
          <a:p>
            <a:r>
              <a:rPr lang="en-US" b="1">
                <a:solidFill>
                  <a:srgbClr val="000000"/>
                </a:solidFill>
                <a:latin typeface="Consolas"/>
              </a:rPr>
              <a:t>	} </a:t>
            </a:r>
            <a:r>
              <a:rPr lang="en-US" b="1">
                <a:solidFill>
                  <a:srgbClr val="7F0055"/>
                </a:solidFill>
                <a:latin typeface="Consolas"/>
              </a:rPr>
              <a:t>else</a:t>
            </a:r>
            <a:r>
              <a:rPr lang="en-US" b="1">
                <a:solidFill>
                  <a:srgbClr val="000000"/>
                </a:solidFill>
                <a:latin typeface="Consolas"/>
              </a:rPr>
              <a:t> {</a:t>
            </a:r>
          </a:p>
          <a:p>
            <a:r>
              <a:rPr lang="en-US" b="1">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"Expected: radius = "</a:t>
            </a:r>
            <a:r>
              <a:rPr lang="en-US" b="1" i="1">
                <a:solidFill>
                  <a:srgbClr val="000000"/>
                </a:solidFill>
                <a:latin typeface="Consolas"/>
              </a:rPr>
              <a:t> + </a:t>
            </a:r>
            <a:r>
              <a:rPr lang="en-US" b="1" i="1">
                <a:solidFill>
                  <a:srgbClr val="6A3E3E"/>
                </a:solidFill>
                <a:latin typeface="Consolas"/>
              </a:rPr>
              <a:t>radius_exp </a:t>
            </a:r>
            <a:r>
              <a:rPr lang="en-US" b="1">
                <a:solidFill>
                  <a:srgbClr val="000000"/>
                </a:solidFill>
                <a:latin typeface="Consolas"/>
              </a:rPr>
              <a:t>+ </a:t>
            </a:r>
          </a:p>
          <a:p>
            <a:r>
              <a:rPr lang="en-US" b="1">
                <a:solidFill>
                  <a:srgbClr val="000000"/>
                </a:solidFill>
                <a:latin typeface="Consolas"/>
              </a:rPr>
              <a:t>												</a:t>
            </a:r>
            <a:r>
              <a:rPr lang="en-US" b="1">
                <a:solidFill>
                  <a:srgbClr val="2A00FF"/>
                </a:solidFill>
                <a:latin typeface="Consolas"/>
              </a:rPr>
              <a:t>", color = "</a:t>
            </a:r>
            <a:r>
              <a:rPr lang="en-US" b="1">
                <a:solidFill>
                  <a:srgbClr val="000000"/>
                </a:solidFill>
                <a:latin typeface="Consolas"/>
              </a:rPr>
              <a:t> + </a:t>
            </a:r>
            <a:r>
              <a:rPr lang="en-US" b="1">
                <a:solidFill>
                  <a:srgbClr val="6A3E3E"/>
                </a:solidFill>
                <a:latin typeface="Consolas"/>
              </a:rPr>
              <a:t>color_exp</a:t>
            </a:r>
            <a:r>
              <a:rPr lang="en-US" b="1">
                <a:solidFill>
                  <a:srgbClr val="000000"/>
                </a:solidFill>
                <a:latin typeface="Consolas"/>
              </a:rPr>
              <a:t>);</a:t>
            </a:r>
          </a:p>
          <a:p>
            <a:r>
              <a:rPr lang="en-US" b="1">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2A00FF"/>
                </a:solidFill>
                <a:latin typeface="Consolas"/>
              </a:rPr>
              <a:t>"Actual: radius = "</a:t>
            </a:r>
            <a:r>
              <a:rPr lang="en-US" b="1" i="1">
                <a:solidFill>
                  <a:srgbClr val="000000"/>
                </a:solidFill>
                <a:latin typeface="Consolas"/>
              </a:rPr>
              <a:t> + </a:t>
            </a:r>
            <a:r>
              <a:rPr lang="en-US" b="1" i="1">
                <a:solidFill>
                  <a:srgbClr val="6A3E3E"/>
                </a:solidFill>
                <a:latin typeface="Consolas"/>
              </a:rPr>
              <a:t>c</a:t>
            </a:r>
            <a:r>
              <a:rPr lang="en-US" b="1" i="1">
                <a:solidFill>
                  <a:srgbClr val="000000"/>
                </a:solidFill>
                <a:latin typeface="Consolas"/>
              </a:rPr>
              <a:t>.</a:t>
            </a:r>
            <a:r>
              <a:rPr lang="en-US" b="1" i="1">
                <a:solidFill>
                  <a:srgbClr val="000000"/>
                </a:solidFill>
                <a:highlight>
                  <a:srgbClr val="D4D4D4"/>
                </a:highlight>
                <a:latin typeface="Consolas"/>
              </a:rPr>
              <a:t>getRadius()</a:t>
            </a:r>
            <a:r>
              <a:rPr lang="en-US" b="1">
                <a:solidFill>
                  <a:srgbClr val="000000"/>
                </a:solidFill>
                <a:latin typeface="Consolas"/>
              </a:rPr>
              <a:t>	+</a:t>
            </a:r>
          </a:p>
          <a:p>
            <a:r>
              <a:rPr lang="en-US" b="1">
                <a:solidFill>
                  <a:srgbClr val="2A00FF"/>
                </a:solidFill>
                <a:latin typeface="Consolas"/>
              </a:rPr>
              <a:t>												", color = "</a:t>
            </a:r>
            <a:r>
              <a:rPr lang="en-US" b="1">
                <a:solidFill>
                  <a:srgbClr val="000000"/>
                </a:solidFill>
                <a:latin typeface="Consolas"/>
              </a:rPr>
              <a:t> + </a:t>
            </a:r>
            <a:r>
              <a:rPr lang="en-US" b="1">
                <a:solidFill>
                  <a:srgbClr val="6A3E3E"/>
                </a:solidFill>
                <a:latin typeface="Consolas"/>
              </a:rPr>
              <a:t>c</a:t>
            </a:r>
            <a:r>
              <a:rPr lang="en-US" b="1">
                <a:solidFill>
                  <a:srgbClr val="000000"/>
                </a:solidFill>
                <a:latin typeface="Consolas"/>
              </a:rPr>
              <a:t>.getColor());</a:t>
            </a:r>
          </a:p>
          <a:p>
            <a:r>
              <a:rPr lang="en-US" b="1">
                <a:solidFill>
                  <a:srgbClr val="7F0055"/>
                </a:solidFill>
                <a:latin typeface="Consolas"/>
              </a:rPr>
              <a:t>		return</a:t>
            </a:r>
            <a:r>
              <a:rPr lang="en-US" b="1">
                <a:solidFill>
                  <a:srgbClr val="000000"/>
                </a:solidFill>
                <a:latin typeface="Consolas"/>
              </a:rPr>
              <a:t> </a:t>
            </a:r>
            <a:r>
              <a:rPr lang="en-US" b="1">
                <a:solidFill>
                  <a:srgbClr val="7F0055"/>
                </a:solidFill>
                <a:latin typeface="Consolas"/>
              </a:rPr>
              <a:t>false</a:t>
            </a:r>
            <a:r>
              <a:rPr lang="en-US" b="1">
                <a:solidFill>
                  <a:srgbClr val="000000"/>
                </a:solidFill>
                <a:latin typeface="Consolas"/>
              </a:rPr>
              <a:t>;</a:t>
            </a:r>
          </a:p>
          <a:p>
            <a:r>
              <a:rPr lang="en-US" b="1">
                <a:solidFill>
                  <a:srgbClr val="000000"/>
                </a:solidFill>
                <a:latin typeface="Consolas"/>
              </a:rPr>
              <a:t>	}</a:t>
            </a:r>
          </a:p>
          <a:p>
            <a:r>
              <a:rPr lang="en-US" b="1">
                <a:solidFill>
                  <a:srgbClr val="000000"/>
                </a:solidFill>
                <a:latin typeface="Consolas"/>
              </a:rPr>
              <a:t>}</a:t>
            </a:r>
            <a:endParaRPr lang="en-US" b="1"/>
          </a:p>
        </p:txBody>
      </p:sp>
    </p:spTree>
    <p:extLst>
      <p:ext uri="{BB962C8B-B14F-4D97-AF65-F5344CB8AC3E}">
        <p14:creationId xmlns:p14="http://schemas.microsoft.com/office/powerpoint/2010/main" val="420645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Kiểm thử - Báo cáo kết quả test</a:t>
            </a:r>
          </a:p>
        </p:txBody>
      </p:sp>
      <p:sp>
        <p:nvSpPr>
          <p:cNvPr id="3" name="Content Placeholder 2"/>
          <p:cNvSpPr>
            <a:spLocks noGrp="1"/>
          </p:cNvSpPr>
          <p:nvPr>
            <p:ph idx="1"/>
          </p:nvPr>
        </p:nvSpPr>
        <p:spPr/>
        <p:txBody>
          <a:bodyPr/>
          <a:lstStyle/>
          <a:p>
            <a:r>
              <a:rPr lang="en-US"/>
              <a:t>Điền kết quả thực thi vào bảng test case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2787263"/>
              </p:ext>
            </p:extLst>
          </p:nvPr>
        </p:nvGraphicFramePr>
        <p:xfrm>
          <a:off x="342901" y="2528147"/>
          <a:ext cx="11228416" cy="2743200"/>
        </p:xfrm>
        <a:graphic>
          <a:graphicData uri="http://schemas.openxmlformats.org/drawingml/2006/table">
            <a:tbl>
              <a:tblPr firstRow="1" bandRow="1">
                <a:tableStyleId>{5C22544A-7EE6-4342-B048-85BDC9FD1C3A}</a:tableStyleId>
              </a:tblPr>
              <a:tblGrid>
                <a:gridCol w="406230">
                  <a:extLst>
                    <a:ext uri="{9D8B030D-6E8A-4147-A177-3AD203B41FA5}">
                      <a16:colId xmlns:a16="http://schemas.microsoft.com/office/drawing/2014/main" val="20000"/>
                    </a:ext>
                  </a:extLst>
                </a:gridCol>
                <a:gridCol w="2375069">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gridCol w="1200150">
                  <a:extLst>
                    <a:ext uri="{9D8B030D-6E8A-4147-A177-3AD203B41FA5}">
                      <a16:colId xmlns:a16="http://schemas.microsoft.com/office/drawing/2014/main" val="20005"/>
                    </a:ext>
                  </a:extLst>
                </a:gridCol>
                <a:gridCol w="989495">
                  <a:extLst>
                    <a:ext uri="{9D8B030D-6E8A-4147-A177-3AD203B41FA5}">
                      <a16:colId xmlns:a16="http://schemas.microsoft.com/office/drawing/2014/main" val="20006"/>
                    </a:ext>
                  </a:extLst>
                </a:gridCol>
                <a:gridCol w="1113972">
                  <a:extLst>
                    <a:ext uri="{9D8B030D-6E8A-4147-A177-3AD203B41FA5}">
                      <a16:colId xmlns:a16="http://schemas.microsoft.com/office/drawing/2014/main" val="20007"/>
                    </a:ext>
                  </a:extLst>
                </a:gridCol>
              </a:tblGrid>
              <a:tr h="370840">
                <a:tc>
                  <a:txBody>
                    <a:bodyPr/>
                    <a:lstStyle/>
                    <a:p>
                      <a:pPr algn="ctr"/>
                      <a:r>
                        <a:rPr lang="en-US">
                          <a:latin typeface="Arial" pitchFamily="34" charset="0"/>
                          <a:cs typeface="Arial" pitchFamily="34" charset="0"/>
                        </a:rPr>
                        <a:t>#</a:t>
                      </a:r>
                    </a:p>
                  </a:txBody>
                  <a:tcPr/>
                </a:tc>
                <a:tc>
                  <a:txBody>
                    <a:bodyPr/>
                    <a:lstStyle/>
                    <a:p>
                      <a:pPr algn="ctr"/>
                      <a:r>
                        <a:rPr lang="en-US">
                          <a:latin typeface="Arial" pitchFamily="34" charset="0"/>
                          <a:cs typeface="Arial" pitchFamily="34" charset="0"/>
                        </a:rPr>
                        <a:t>Tên</a:t>
                      </a:r>
                      <a:r>
                        <a:rPr lang="en-US" baseline="0">
                          <a:latin typeface="Arial" pitchFamily="34" charset="0"/>
                          <a:cs typeface="Arial" pitchFamily="34" charset="0"/>
                        </a:rPr>
                        <a:t> test case</a:t>
                      </a:r>
                      <a:endParaRPr lang="en-US">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atin typeface="Arial" pitchFamily="34" charset="0"/>
                          <a:cs typeface="Arial" pitchFamily="34" charset="0"/>
                        </a:rPr>
                        <a:t>Tên</a:t>
                      </a:r>
                      <a:r>
                        <a:rPr lang="en-US" baseline="0">
                          <a:latin typeface="Arial" pitchFamily="34" charset="0"/>
                          <a:cs typeface="Arial" pitchFamily="34" charset="0"/>
                        </a:rPr>
                        <a:t> phương thức</a:t>
                      </a:r>
                      <a:endParaRPr lang="en-US">
                        <a:latin typeface="Arial" pitchFamily="34" charset="0"/>
                        <a:cs typeface="Arial" pitchFamily="34" charset="0"/>
                      </a:endParaRPr>
                    </a:p>
                  </a:txBody>
                  <a:tcPr/>
                </a:tc>
                <a:tc>
                  <a:txBody>
                    <a:bodyPr/>
                    <a:lstStyle/>
                    <a:p>
                      <a:pPr algn="ctr"/>
                      <a:r>
                        <a:rPr lang="en-US">
                          <a:latin typeface="Arial" pitchFamily="34" charset="0"/>
                          <a:cs typeface="Arial" pitchFamily="34" charset="0"/>
                        </a:rPr>
                        <a:t>Giá</a:t>
                      </a:r>
                      <a:r>
                        <a:rPr lang="en-US" baseline="0">
                          <a:latin typeface="Arial" pitchFamily="34" charset="0"/>
                          <a:cs typeface="Arial" pitchFamily="34" charset="0"/>
                        </a:rPr>
                        <a:t> trị nhập</a:t>
                      </a:r>
                      <a:endParaRPr lang="en-US">
                        <a:latin typeface="Arial" pitchFamily="34" charset="0"/>
                        <a:cs typeface="Arial" pitchFamily="34" charset="0"/>
                      </a:endParaRPr>
                    </a:p>
                  </a:txBody>
                  <a:tcPr/>
                </a:tc>
                <a:tc>
                  <a:txBody>
                    <a:bodyPr/>
                    <a:lstStyle/>
                    <a:p>
                      <a:pPr algn="ctr"/>
                      <a:r>
                        <a:rPr lang="en-US">
                          <a:latin typeface="Arial" pitchFamily="34" charset="0"/>
                          <a:cs typeface="Arial" pitchFamily="34" charset="0"/>
                        </a:rPr>
                        <a:t>Kết</a:t>
                      </a:r>
                      <a:r>
                        <a:rPr lang="en-US" baseline="0">
                          <a:latin typeface="Arial" pitchFamily="34" charset="0"/>
                          <a:cs typeface="Arial" pitchFamily="34" charset="0"/>
                        </a:rPr>
                        <a:t> quả mong đợi</a:t>
                      </a:r>
                      <a:endParaRPr lang="en-US">
                        <a:latin typeface="Arial" pitchFamily="34" charset="0"/>
                        <a:cs typeface="Arial" pitchFamily="34" charset="0"/>
                      </a:endParaRPr>
                    </a:p>
                  </a:txBody>
                  <a:tcPr/>
                </a:tc>
                <a:tc>
                  <a:txBody>
                    <a:bodyPr/>
                    <a:lstStyle/>
                    <a:p>
                      <a:pPr algn="ctr"/>
                      <a:r>
                        <a:rPr lang="en-US">
                          <a:latin typeface="Arial" pitchFamily="34" charset="0"/>
                          <a:cs typeface="Arial" pitchFamily="34" charset="0"/>
                        </a:rPr>
                        <a:t>Kết</a:t>
                      </a:r>
                      <a:r>
                        <a:rPr lang="en-US" baseline="0">
                          <a:latin typeface="Arial" pitchFamily="34" charset="0"/>
                          <a:cs typeface="Arial" pitchFamily="34" charset="0"/>
                        </a:rPr>
                        <a:t> quả thực tế</a:t>
                      </a:r>
                      <a:endParaRPr lang="en-US">
                        <a:latin typeface="Arial" pitchFamily="34" charset="0"/>
                        <a:cs typeface="Arial" pitchFamily="34" charset="0"/>
                      </a:endParaRPr>
                    </a:p>
                  </a:txBody>
                  <a:tcPr/>
                </a:tc>
                <a:tc>
                  <a:txBody>
                    <a:bodyPr/>
                    <a:lstStyle/>
                    <a:p>
                      <a:pPr algn="ctr"/>
                      <a:r>
                        <a:rPr lang="en-US">
                          <a:latin typeface="Arial" pitchFamily="34" charset="0"/>
                          <a:cs typeface="Arial" pitchFamily="34" charset="0"/>
                        </a:rPr>
                        <a:t>Trạng</a:t>
                      </a:r>
                      <a:r>
                        <a:rPr lang="en-US" baseline="0">
                          <a:latin typeface="Arial" pitchFamily="34" charset="0"/>
                          <a:cs typeface="Arial" pitchFamily="34" charset="0"/>
                        </a:rPr>
                        <a:t> thái</a:t>
                      </a:r>
                      <a:endParaRPr lang="en-US">
                        <a:latin typeface="Arial" pitchFamily="34" charset="0"/>
                        <a:cs typeface="Arial" pitchFamily="34" charset="0"/>
                      </a:endParaRPr>
                    </a:p>
                  </a:txBody>
                  <a:tcPr/>
                </a:tc>
                <a:tc>
                  <a:txBody>
                    <a:bodyPr/>
                    <a:lstStyle/>
                    <a:p>
                      <a:pPr algn="ctr"/>
                      <a:r>
                        <a:rPr lang="en-US">
                          <a:latin typeface="Arial" pitchFamily="34" charset="0"/>
                          <a:cs typeface="Arial" pitchFamily="34" charset="0"/>
                        </a:rPr>
                        <a:t>Ghi chú</a:t>
                      </a:r>
                    </a:p>
                  </a:txBody>
                  <a:tcPr/>
                </a:tc>
                <a:extLst>
                  <a:ext uri="{0D108BD9-81ED-4DB2-BD59-A6C34878D82A}">
                    <a16:rowId xmlns:a16="http://schemas.microsoft.com/office/drawing/2014/main" val="10000"/>
                  </a:ext>
                </a:extLst>
              </a:tr>
              <a:tr h="370840">
                <a:tc>
                  <a:txBody>
                    <a:bodyPr/>
                    <a:lstStyle/>
                    <a:p>
                      <a:r>
                        <a:rPr lang="en-US" sz="2000">
                          <a:latin typeface="Arial" pitchFamily="34" charset="0"/>
                          <a:cs typeface="Arial" pitchFamily="34" charset="0"/>
                        </a:rPr>
                        <a:t>1</a:t>
                      </a:r>
                    </a:p>
                  </a:txBody>
                  <a:tcPr/>
                </a:tc>
                <a:tc>
                  <a:txBody>
                    <a:bodyPr/>
                    <a:lstStyle/>
                    <a:p>
                      <a:r>
                        <a:rPr lang="en-US" sz="2000">
                          <a:latin typeface="Arial" pitchFamily="34" charset="0"/>
                          <a:cs typeface="Arial" pitchFamily="34" charset="0"/>
                        </a:rPr>
                        <a:t>Circle(radius,color)</a:t>
                      </a:r>
                    </a:p>
                  </a:txBody>
                  <a:tcPr/>
                </a:tc>
                <a:tc>
                  <a:txBody>
                    <a:bodyPr/>
                    <a:lstStyle/>
                    <a:p>
                      <a:r>
                        <a:rPr lang="en-US" sz="2000">
                          <a:latin typeface="Arial" pitchFamily="34" charset="0"/>
                          <a:cs typeface="Arial" pitchFamily="34" charset="0"/>
                        </a:rPr>
                        <a:t>radius</a:t>
                      </a:r>
                      <a:r>
                        <a:rPr lang="en-US" sz="2000" baseline="0">
                          <a:latin typeface="Arial" pitchFamily="34" charset="0"/>
                          <a:cs typeface="Arial" pitchFamily="34" charset="0"/>
                        </a:rPr>
                        <a:t> </a:t>
                      </a:r>
                      <a:r>
                        <a:rPr lang="en-US" sz="2000">
                          <a:latin typeface="Arial" pitchFamily="34" charset="0"/>
                          <a:cs typeface="Arial" pitchFamily="34" charset="0"/>
                        </a:rPr>
                        <a:t>và</a:t>
                      </a:r>
                      <a:r>
                        <a:rPr lang="en-US" sz="2000" baseline="0">
                          <a:latin typeface="Arial" pitchFamily="34" charset="0"/>
                          <a:cs typeface="Arial" pitchFamily="34" charset="0"/>
                        </a:rPr>
                        <a:t> color</a:t>
                      </a:r>
                      <a:r>
                        <a:rPr lang="en-US" sz="2000">
                          <a:latin typeface="Arial" pitchFamily="34" charset="0"/>
                          <a:cs typeface="Arial" pitchFamily="34" charset="0"/>
                        </a:rPr>
                        <a:t> thỏa</a:t>
                      </a:r>
                      <a:r>
                        <a:rPr lang="en-US" sz="2000" baseline="0">
                          <a:latin typeface="Arial" pitchFamily="34" charset="0"/>
                          <a:cs typeface="Arial" pitchFamily="34" charset="0"/>
                        </a:rPr>
                        <a:t> rb</a:t>
                      </a:r>
                      <a:endParaRPr lang="en-US" sz="2000">
                        <a:latin typeface="Arial" pitchFamily="34" charset="0"/>
                        <a:cs typeface="Arial" pitchFamily="34" charset="0"/>
                      </a:endParaRPr>
                    </a:p>
                  </a:txBody>
                  <a:tcPr/>
                </a:tc>
                <a:tc>
                  <a:txBody>
                    <a:bodyPr/>
                    <a:lstStyle/>
                    <a:p>
                      <a:r>
                        <a:rPr lang="en-US" sz="2000">
                          <a:latin typeface="Arial" pitchFamily="34" charset="0"/>
                          <a:cs typeface="Arial" pitchFamily="34" charset="0"/>
                        </a:rPr>
                        <a:t>radius=5, color=“blue”</a:t>
                      </a:r>
                    </a:p>
                  </a:txBody>
                  <a:tcPr/>
                </a:tc>
                <a:tc>
                  <a:txBody>
                    <a:bodyPr/>
                    <a:lstStyle/>
                    <a:p>
                      <a:r>
                        <a:rPr lang="en-US" sz="2000">
                          <a:latin typeface="Arial" pitchFamily="34" charset="0"/>
                          <a:cs typeface="Arial" pitchFamily="34" charset="0"/>
                        </a:rPr>
                        <a:t>radius=5, color=“blue”</a:t>
                      </a:r>
                    </a:p>
                  </a:txBody>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2000">
                          <a:latin typeface="Arial" pitchFamily="34" charset="0"/>
                          <a:cs typeface="Arial" pitchFamily="34"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Arial" pitchFamily="34" charset="0"/>
                          <a:cs typeface="Arial" pitchFamily="34" charset="0"/>
                        </a:rPr>
                        <a:t>Circle(radius,color)</a:t>
                      </a:r>
                    </a:p>
                  </a:txBody>
                  <a:tcPr/>
                </a:tc>
                <a:tc>
                  <a:txBody>
                    <a:bodyPr/>
                    <a:lstStyle/>
                    <a:p>
                      <a:r>
                        <a:rPr lang="en-US" sz="2000">
                          <a:latin typeface="Arial" pitchFamily="34" charset="0"/>
                          <a:cs typeface="Arial" pitchFamily="34" charset="0"/>
                        </a:rPr>
                        <a:t>radius không thỏa</a:t>
                      </a:r>
                      <a:r>
                        <a:rPr lang="en-US" sz="2000" baseline="0">
                          <a:latin typeface="Arial" pitchFamily="34" charset="0"/>
                          <a:cs typeface="Arial" pitchFamily="34" charset="0"/>
                        </a:rPr>
                        <a:t> rb</a:t>
                      </a:r>
                      <a:endParaRPr lang="en-US" sz="2000">
                        <a:latin typeface="Arial" pitchFamily="34" charset="0"/>
                        <a:cs typeface="Arial" pitchFamily="34" charset="0"/>
                      </a:endParaRPr>
                    </a:p>
                  </a:txBody>
                  <a:tcPr/>
                </a:tc>
                <a:tc>
                  <a:txBody>
                    <a:bodyPr/>
                    <a:lstStyle/>
                    <a:p>
                      <a:r>
                        <a:rPr lang="en-US" sz="2000">
                          <a:latin typeface="Arial" pitchFamily="34" charset="0"/>
                          <a:cs typeface="Arial" pitchFamily="34" charset="0"/>
                        </a:rPr>
                        <a:t>radius=-5, color=“blue”</a:t>
                      </a:r>
                    </a:p>
                  </a:txBody>
                  <a:tcPr/>
                </a:tc>
                <a:tc>
                  <a:txBody>
                    <a:bodyPr/>
                    <a:lstStyle/>
                    <a:p>
                      <a:r>
                        <a:rPr lang="en-US" sz="2000">
                          <a:latin typeface="Arial" pitchFamily="34" charset="0"/>
                          <a:cs typeface="Arial" pitchFamily="34" charset="0"/>
                        </a:rPr>
                        <a:t>radius=1, color=“blue”</a:t>
                      </a:r>
                    </a:p>
                  </a:txBody>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r>
                        <a:rPr lang="en-US" sz="2000">
                          <a:latin typeface="Arial" pitchFamily="34" charset="0"/>
                          <a:cs typeface="Arial" pitchFamily="34" charset="0"/>
                        </a:rPr>
                        <a:t>3</a:t>
                      </a:r>
                    </a:p>
                  </a:txBody>
                  <a:tcPr/>
                </a:tc>
                <a:tc>
                  <a:txBody>
                    <a:bodyPr/>
                    <a:lstStyle/>
                    <a:p>
                      <a:r>
                        <a:rPr lang="en-US" sz="2000">
                          <a:latin typeface="Arial" pitchFamily="34" charset="0"/>
                          <a:cs typeface="Arial" pitchFamily="34" charset="0"/>
                        </a:rPr>
                        <a:t>Circle(radius,color)</a:t>
                      </a:r>
                    </a:p>
                  </a:txBody>
                  <a:tcPr/>
                </a:tc>
                <a:tc>
                  <a:txBody>
                    <a:bodyPr/>
                    <a:lstStyle/>
                    <a:p>
                      <a:r>
                        <a:rPr lang="en-US" sz="2000">
                          <a:latin typeface="Arial" pitchFamily="34" charset="0"/>
                          <a:cs typeface="Arial" pitchFamily="34" charset="0"/>
                        </a:rPr>
                        <a:t>color không thỏa</a:t>
                      </a:r>
                      <a:r>
                        <a:rPr lang="en-US" sz="2000" baseline="0">
                          <a:latin typeface="Arial" pitchFamily="34" charset="0"/>
                          <a:cs typeface="Arial" pitchFamily="34" charset="0"/>
                        </a:rPr>
                        <a:t> rb</a:t>
                      </a:r>
                      <a:endParaRPr lang="en-US" sz="2000">
                        <a:latin typeface="Arial" pitchFamily="34" charset="0"/>
                        <a:cs typeface="Arial" pitchFamily="34" charset="0"/>
                      </a:endParaRPr>
                    </a:p>
                  </a:txBody>
                  <a:tcPr/>
                </a:tc>
                <a:tc>
                  <a:txBody>
                    <a:bodyPr/>
                    <a:lstStyle/>
                    <a:p>
                      <a:r>
                        <a:rPr lang="en-US" sz="2000">
                          <a:latin typeface="Arial" pitchFamily="34" charset="0"/>
                          <a:cs typeface="Arial" pitchFamily="34" charset="0"/>
                        </a:rPr>
                        <a:t>radius=5, color=“”</a:t>
                      </a:r>
                    </a:p>
                  </a:txBody>
                  <a:tcPr/>
                </a:tc>
                <a:tc>
                  <a:txBody>
                    <a:bodyPr/>
                    <a:lstStyle/>
                    <a:p>
                      <a:r>
                        <a:rPr lang="en-US" sz="2000">
                          <a:latin typeface="Arial" pitchFamily="34" charset="0"/>
                          <a:cs typeface="Arial" pitchFamily="34" charset="0"/>
                        </a:rPr>
                        <a:t>radius=5, color=“red”</a:t>
                      </a:r>
                    </a:p>
                  </a:txBody>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tc>
                  <a:txBody>
                    <a:bodyPr/>
                    <a:lstStyle/>
                    <a:p>
                      <a:endParaRPr lang="en-US" sz="2000">
                        <a:latin typeface="Arial" pitchFamily="34" charset="0"/>
                        <a:cs typeface="Arial" pitchFamily="34" charset="0"/>
                      </a:endParaRPr>
                    </a:p>
                  </a:txBody>
                  <a:tcPr>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452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a:t>
            </a:r>
            <a:r>
              <a:rPr lang="en-US" dirty="0" err="1"/>
              <a:t>Định</a:t>
            </a:r>
            <a:r>
              <a:rPr lang="en-US" dirty="0"/>
              <a:t> </a:t>
            </a:r>
            <a:r>
              <a:rPr lang="en-US" dirty="0" err="1"/>
              <a:t>nghĩa</a:t>
            </a:r>
            <a:r>
              <a:rPr lang="en-US" dirty="0"/>
              <a:t> </a:t>
            </a:r>
            <a:r>
              <a:rPr lang="en-US" dirty="0" err="1"/>
              <a:t>lớp</a:t>
            </a:r>
            <a:r>
              <a:rPr lang="en-US" dirty="0"/>
              <a:t> </a:t>
            </a:r>
            <a:r>
              <a:rPr lang="en-US" dirty="0" err="1"/>
              <a:t>trong</a:t>
            </a:r>
            <a:r>
              <a:rPr lang="en-US" dirty="0"/>
              <a:t> Java</a:t>
            </a:r>
            <a:br>
              <a:rPr lang="en-US" dirty="0"/>
            </a:br>
            <a:r>
              <a:rPr lang="en-US" dirty="0"/>
              <a:t>Case study 2	</a:t>
            </a:r>
          </a:p>
        </p:txBody>
      </p:sp>
      <p:sp>
        <p:nvSpPr>
          <p:cNvPr id="3" name="Content Placeholder 2"/>
          <p:cNvSpPr>
            <a:spLocks noGrp="1"/>
          </p:cNvSpPr>
          <p:nvPr>
            <p:ph idx="1"/>
          </p:nvPr>
        </p:nvSpPr>
        <p:spPr>
          <a:xfrm>
            <a:off x="591670" y="1730563"/>
            <a:ext cx="10972800" cy="4625788"/>
          </a:xfrm>
        </p:spPr>
        <p:txBody>
          <a:bodyPr/>
          <a:lstStyle/>
          <a:p>
            <a:r>
              <a:rPr lang="en-US" dirty="0" err="1"/>
              <a:t>Cài</a:t>
            </a:r>
            <a:r>
              <a:rPr lang="en-US" dirty="0"/>
              <a:t> </a:t>
            </a:r>
            <a:r>
              <a:rPr lang="en-US" dirty="0" err="1"/>
              <a:t>đặt</a:t>
            </a:r>
            <a:r>
              <a:rPr lang="en-US" dirty="0"/>
              <a:t> </a:t>
            </a:r>
            <a:r>
              <a:rPr lang="en-US" dirty="0" err="1"/>
              <a:t>cho</a:t>
            </a:r>
            <a:r>
              <a:rPr lang="en-US" dirty="0"/>
              <a:t> </a:t>
            </a:r>
            <a:r>
              <a:rPr lang="en-US" dirty="0" err="1"/>
              <a:t>mô</a:t>
            </a:r>
            <a:r>
              <a:rPr lang="en-US" dirty="0"/>
              <a:t> </a:t>
            </a:r>
            <a:r>
              <a:rPr lang="en-US" dirty="0" err="1"/>
              <a:t>hình</a:t>
            </a:r>
            <a:r>
              <a:rPr lang="en-US" dirty="0"/>
              <a:t> </a:t>
            </a:r>
            <a:r>
              <a:rPr lang="en-US" dirty="0" err="1"/>
              <a:t>lớp</a:t>
            </a:r>
            <a:r>
              <a:rPr lang="en-US" dirty="0"/>
              <a:t> </a:t>
            </a:r>
            <a:r>
              <a:rPr lang="en-US" dirty="0" err="1"/>
              <a:t>sau</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617" y="2242705"/>
            <a:ext cx="9202786" cy="461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67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r>
              <a:rPr lang="en-US"/>
              <a:t>Bài tập</a:t>
            </a:r>
          </a:p>
        </p:txBody>
      </p:sp>
      <p:sp>
        <p:nvSpPr>
          <p:cNvPr id="3" name="Content Placeholder 2"/>
          <p:cNvSpPr>
            <a:spLocks noGrp="1"/>
          </p:cNvSpPr>
          <p:nvPr>
            <p:ph idx="1"/>
          </p:nvPr>
        </p:nvSpPr>
        <p:spPr/>
        <p:txBody>
          <a:bodyPr/>
          <a:lstStyle/>
          <a:p>
            <a:r>
              <a:rPr lang="en-US"/>
              <a:t>Module 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5631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endParaRPr lang="en-US"/>
          </a:p>
        </p:txBody>
      </p:sp>
      <p:sp>
        <p:nvSpPr>
          <p:cNvPr id="3" name="Content Placeholder 2"/>
          <p:cNvSpPr>
            <a:spLocks noGrp="1"/>
          </p:cNvSpPr>
          <p:nvPr>
            <p:ph idx="1"/>
          </p:nvPr>
        </p:nvSpPr>
        <p:spPr/>
        <p:txBody>
          <a:bodyPr/>
          <a:lstStyle/>
          <a:p>
            <a:r>
              <a:rPr lang="en-US" dirty="0"/>
              <a:t>Dependency				 “uses”</a:t>
            </a:r>
          </a:p>
          <a:p>
            <a:r>
              <a:rPr lang="en-US" dirty="0"/>
              <a:t>Simple association			 “uses”</a:t>
            </a:r>
          </a:p>
          <a:p>
            <a:r>
              <a:rPr lang="en-US" dirty="0"/>
              <a:t>Aggregation				“whole/part”, “has-a”</a:t>
            </a:r>
          </a:p>
          <a:p>
            <a:r>
              <a:rPr lang="en-US" dirty="0"/>
              <a:t>Composition				“whole/part”, “owns”</a:t>
            </a:r>
          </a:p>
          <a:p>
            <a:r>
              <a:rPr lang="en-US" dirty="0"/>
              <a:t>Generalization				“is-a”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725" y="2001308"/>
            <a:ext cx="1495424" cy="25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2557463"/>
            <a:ext cx="149542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5725" y="3131078"/>
            <a:ext cx="14668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3638550"/>
            <a:ext cx="14859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a:extLst>
              <a:ext uri="{FF2B5EF4-FFF2-40B4-BE49-F238E27FC236}">
                <a16:creationId xmlns:a16="http://schemas.microsoft.com/office/drawing/2014/main" id="{726FAD65-48EC-FA33-6F33-5C625A25D633}"/>
              </a:ext>
            </a:extLst>
          </p:cNvPr>
          <p:cNvCxnSpPr>
            <a:cxnSpLocks/>
            <a:endCxn id="11" idx="3"/>
          </p:cNvCxnSpPr>
          <p:nvPr/>
        </p:nvCxnSpPr>
        <p:spPr>
          <a:xfrm>
            <a:off x="3905250" y="4309530"/>
            <a:ext cx="10528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3730B2BF-016C-C66C-0A29-415BD1A32C72}"/>
              </a:ext>
            </a:extLst>
          </p:cNvPr>
          <p:cNvSpPr/>
          <p:nvPr/>
        </p:nvSpPr>
        <p:spPr>
          <a:xfrm rot="5400000">
            <a:off x="5024244" y="4120115"/>
            <a:ext cx="253133" cy="385361"/>
          </a:xfrm>
          <a:prstGeom prst="triangle">
            <a:avLst>
              <a:gd name="adj" fmla="val 4871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2999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Dependency [1]</a:t>
            </a:r>
          </a:p>
        </p:txBody>
      </p:sp>
      <p:sp>
        <p:nvSpPr>
          <p:cNvPr id="3" name="Content Placeholder 2"/>
          <p:cNvSpPr>
            <a:spLocks noGrp="1"/>
          </p:cNvSpPr>
          <p:nvPr>
            <p:ph idx="1"/>
          </p:nvPr>
        </p:nvSpPr>
        <p:spPr/>
        <p:txBody>
          <a:bodyPr/>
          <a:lstStyle/>
          <a:p>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“uses”:</a:t>
            </a:r>
          </a:p>
          <a:p>
            <a:endParaRPr lang="en-US" dirty="0"/>
          </a:p>
          <a:p>
            <a:endParaRPr lang="en-US" dirty="0"/>
          </a:p>
          <a:p>
            <a:pPr lvl="1"/>
            <a:r>
              <a:rPr lang="en-US" dirty="0" err="1"/>
              <a:t>Lớp</a:t>
            </a:r>
            <a:r>
              <a:rPr lang="en-US" dirty="0"/>
              <a:t> B </a:t>
            </a:r>
            <a:r>
              <a:rPr lang="en-US" dirty="0" err="1"/>
              <a:t>sử</a:t>
            </a:r>
            <a:r>
              <a:rPr lang="en-US" dirty="0"/>
              <a:t> </a:t>
            </a:r>
            <a:r>
              <a:rPr lang="en-US" dirty="0" err="1"/>
              <a:t>dụng</a:t>
            </a:r>
            <a:r>
              <a:rPr lang="en-US" dirty="0"/>
              <a:t> </a:t>
            </a:r>
            <a:r>
              <a:rPr lang="en-US" dirty="0" err="1"/>
              <a:t>lớp</a:t>
            </a:r>
            <a:r>
              <a:rPr lang="en-US" dirty="0"/>
              <a:t> A </a:t>
            </a:r>
            <a:r>
              <a:rPr lang="en-US" dirty="0" err="1"/>
              <a:t>như</a:t>
            </a:r>
            <a:r>
              <a:rPr lang="en-US" dirty="0"/>
              <a:t> </a:t>
            </a:r>
            <a:r>
              <a:rPr lang="en-US" dirty="0" err="1"/>
              <a:t>biến</a:t>
            </a:r>
            <a:r>
              <a:rPr lang="en-US" dirty="0"/>
              <a:t> </a:t>
            </a:r>
            <a:r>
              <a:rPr lang="en-US" dirty="0" err="1"/>
              <a:t>cục</a:t>
            </a:r>
            <a:r>
              <a:rPr lang="en-US" dirty="0"/>
              <a:t> </a:t>
            </a:r>
            <a:r>
              <a:rPr lang="en-US" dirty="0" err="1"/>
              <a:t>bộ</a:t>
            </a:r>
            <a:endParaRPr lang="en-US" dirty="0"/>
          </a:p>
          <a:p>
            <a:pPr lvl="1"/>
            <a:r>
              <a:rPr lang="en-US" dirty="0" err="1"/>
              <a:t>Lớp</a:t>
            </a:r>
            <a:r>
              <a:rPr lang="en-US" dirty="0"/>
              <a:t> B </a:t>
            </a:r>
            <a:r>
              <a:rPr lang="en-US" dirty="0" err="1"/>
              <a:t>có</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mà</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lớp</a:t>
            </a:r>
            <a:r>
              <a:rPr lang="en-US" dirty="0"/>
              <a:t> A</a:t>
            </a:r>
          </a:p>
          <a:p>
            <a:pPr lvl="1"/>
            <a:r>
              <a:rPr lang="en-US" dirty="0" err="1"/>
              <a:t>Lớp</a:t>
            </a:r>
            <a:r>
              <a:rPr lang="en-US" dirty="0"/>
              <a:t> B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“static” </a:t>
            </a:r>
            <a:r>
              <a:rPr lang="en-US" dirty="0" err="1"/>
              <a:t>của</a:t>
            </a:r>
            <a:r>
              <a:rPr lang="en-US" dirty="0"/>
              <a:t> </a:t>
            </a:r>
            <a:r>
              <a:rPr lang="en-US" dirty="0" err="1"/>
              <a:t>lớp</a:t>
            </a:r>
            <a:r>
              <a:rPr lang="en-US" dirty="0"/>
              <a:t> A</a:t>
            </a:r>
          </a:p>
          <a:p>
            <a:endParaRPr lang="en-US" dirty="0"/>
          </a:p>
          <a:p>
            <a:r>
              <a:rPr lang="en-US" dirty="0" err="1"/>
              <a:t>Lớp</a:t>
            </a:r>
            <a:r>
              <a:rPr lang="en-US" dirty="0"/>
              <a:t> A </a:t>
            </a:r>
            <a:r>
              <a:rPr lang="en-US" dirty="0" err="1"/>
              <a:t>thay</a:t>
            </a:r>
            <a:r>
              <a:rPr lang="en-US" dirty="0"/>
              <a:t> </a:t>
            </a:r>
            <a:r>
              <a:rPr lang="en-US" dirty="0" err="1"/>
              <a:t>đổi</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lớp</a:t>
            </a:r>
            <a:r>
              <a:rPr lang="en-US" dirty="0"/>
              <a:t> B.</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grpSp>
        <p:nvGrpSpPr>
          <p:cNvPr id="5" name="Group 4"/>
          <p:cNvGrpSpPr/>
          <p:nvPr/>
        </p:nvGrpSpPr>
        <p:grpSpPr>
          <a:xfrm>
            <a:off x="1429930" y="2545315"/>
            <a:ext cx="4551122" cy="745066"/>
            <a:chOff x="4266429" y="1659467"/>
            <a:chExt cx="4551122" cy="745066"/>
          </a:xfrm>
        </p:grpSpPr>
        <p:sp>
          <p:nvSpPr>
            <p:cNvPr id="17" name="Rectangle 16"/>
            <p:cNvSpPr>
              <a:spLocks noChangeArrowheads="1"/>
            </p:cNvSpPr>
            <p:nvPr/>
          </p:nvSpPr>
          <p:spPr bwMode="auto">
            <a:xfrm>
              <a:off x="7141151" y="1659467"/>
              <a:ext cx="1676400" cy="7450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A</a:t>
              </a:r>
            </a:p>
          </p:txBody>
        </p:sp>
        <p:sp>
          <p:nvSpPr>
            <p:cNvPr id="19" name="Rectangle 18"/>
            <p:cNvSpPr>
              <a:spLocks noChangeArrowheads="1"/>
            </p:cNvSpPr>
            <p:nvPr/>
          </p:nvSpPr>
          <p:spPr bwMode="auto">
            <a:xfrm>
              <a:off x="4266429" y="1659467"/>
              <a:ext cx="1676400" cy="7450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B</a:t>
              </a:r>
            </a:p>
          </p:txBody>
        </p:sp>
        <p:cxnSp>
          <p:nvCxnSpPr>
            <p:cNvPr id="22" name="Line 266"/>
            <p:cNvCxnSpPr/>
            <p:nvPr/>
          </p:nvCxnSpPr>
          <p:spPr bwMode="auto">
            <a:xfrm>
              <a:off x="5942829" y="2026420"/>
              <a:ext cx="1198322" cy="0"/>
            </a:xfrm>
            <a:prstGeom prst="line">
              <a:avLst/>
            </a:prstGeom>
            <a:noFill/>
            <a:ln w="28575">
              <a:solidFill>
                <a:schemeClr val="tx1"/>
              </a:solidFill>
              <a:prstDash val="dash"/>
              <a:round/>
              <a:headEnd type="none" w="sm" len="sm"/>
              <a:tailEnd type="arrow" w="lg" len="med"/>
            </a:ln>
          </p:spPr>
        </p:cxnSp>
      </p:grpSp>
    </p:spTree>
    <p:extLst>
      <p:ext uri="{BB962C8B-B14F-4D97-AF65-F5344CB8AC3E}">
        <p14:creationId xmlns:p14="http://schemas.microsoft.com/office/powerpoint/2010/main" val="1800409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t>3.3. Một số mối quan hệ giữa các lớp</a:t>
            </a:r>
            <a:br>
              <a:rPr lang="en-US"/>
            </a:br>
            <a:r>
              <a:rPr lang="en-US"/>
              <a:t>Dependency [2]</a:t>
            </a:r>
          </a:p>
        </p:txBody>
      </p:sp>
      <p:sp>
        <p:nvSpPr>
          <p:cNvPr id="3" name="Content Placeholder 2"/>
          <p:cNvSpPr>
            <a:spLocks noGrp="1"/>
          </p:cNvSpPr>
          <p:nvPr>
            <p:ph idx="1"/>
          </p:nvPr>
        </p:nvSpPr>
        <p:spPr/>
        <p:txBody>
          <a:bodyPr/>
          <a:lstStyle/>
          <a:p>
            <a:r>
              <a:rPr lang="en-US"/>
              <a:t>Ví dụ 1: Lớp </a:t>
            </a:r>
            <a:r>
              <a:rPr lang="en-US" b="1"/>
              <a:t>StudentTest</a:t>
            </a:r>
            <a:r>
              <a:rPr lang="en-US"/>
              <a:t> sử dụng lớp </a:t>
            </a:r>
            <a:r>
              <a:rPr lang="en-US" b="1"/>
              <a:t>Student</a:t>
            </a:r>
            <a:r>
              <a:rPr lang="en-US"/>
              <a:t> như biến cục bộ</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grpSp>
        <p:nvGrpSpPr>
          <p:cNvPr id="6" name="Group 5"/>
          <p:cNvGrpSpPr/>
          <p:nvPr/>
        </p:nvGrpSpPr>
        <p:grpSpPr>
          <a:xfrm>
            <a:off x="248344" y="2706995"/>
            <a:ext cx="3543107" cy="1147259"/>
            <a:chOff x="864766" y="4619094"/>
            <a:chExt cx="2352568" cy="1147259"/>
          </a:xfrm>
        </p:grpSpPr>
        <p:sp>
          <p:nvSpPr>
            <p:cNvPr id="12" name="Rectangle 11"/>
            <p:cNvSpPr>
              <a:spLocks noChangeArrowheads="1"/>
            </p:cNvSpPr>
            <p:nvPr/>
          </p:nvSpPr>
          <p:spPr bwMode="auto">
            <a:xfrm>
              <a:off x="864766" y="4619094"/>
              <a:ext cx="2352568" cy="40107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StudentTest</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3" name="Rectangle 12"/>
            <p:cNvSpPr>
              <a:spLocks noChangeArrowheads="1"/>
            </p:cNvSpPr>
            <p:nvPr/>
          </p:nvSpPr>
          <p:spPr bwMode="auto">
            <a:xfrm>
              <a:off x="864766" y="5020168"/>
              <a:ext cx="2352568" cy="29847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L="0" marR="0" lvl="0" indent="45720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Verdana"/>
                  <a:ea typeface="Times New Roman"/>
                  <a:cs typeface="Verdana"/>
                </a:rPr>
                <a:t> </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4" name="Rectangle 13"/>
            <p:cNvSpPr>
              <a:spLocks noChangeArrowheads="1"/>
            </p:cNvSpPr>
            <p:nvPr/>
          </p:nvSpPr>
          <p:spPr bwMode="auto">
            <a:xfrm>
              <a:off x="864766" y="5304651"/>
              <a:ext cx="2352568" cy="461702"/>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main (args : String[]) : void</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grpSp>
      <p:grpSp>
        <p:nvGrpSpPr>
          <p:cNvPr id="7" name="Group 6"/>
          <p:cNvGrpSpPr/>
          <p:nvPr/>
        </p:nvGrpSpPr>
        <p:grpSpPr>
          <a:xfrm>
            <a:off x="5013275" y="2683676"/>
            <a:ext cx="1326261" cy="1147259"/>
            <a:chOff x="6226008" y="4693712"/>
            <a:chExt cx="1326261" cy="1147259"/>
          </a:xfrm>
        </p:grpSpPr>
        <p:sp>
          <p:nvSpPr>
            <p:cNvPr id="9" name="Rectangle 8"/>
            <p:cNvSpPr>
              <a:spLocks noChangeArrowheads="1"/>
            </p:cNvSpPr>
            <p:nvPr/>
          </p:nvSpPr>
          <p:spPr bwMode="auto">
            <a:xfrm>
              <a:off x="6226008" y="5318642"/>
              <a:ext cx="1326259" cy="522329"/>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L="0" marR="0" lvl="0" indent="457200" defTabSz="914400" eaLnBrk="1" fontAlgn="auto" latinLnBrk="0" hangingPunct="1">
                <a:lnSpc>
                  <a:spcPct val="110000"/>
                </a:lnSpc>
                <a:spcBef>
                  <a:spcPts val="30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0" name="Rectangle 9"/>
            <p:cNvSpPr>
              <a:spLocks noChangeArrowheads="1"/>
            </p:cNvSpPr>
            <p:nvPr/>
          </p:nvSpPr>
          <p:spPr bwMode="auto">
            <a:xfrm>
              <a:off x="6226009" y="4693712"/>
              <a:ext cx="1326260" cy="33578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Student</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1" name="Rectangle 10"/>
            <p:cNvSpPr>
              <a:spLocks noChangeArrowheads="1"/>
            </p:cNvSpPr>
            <p:nvPr/>
          </p:nvSpPr>
          <p:spPr bwMode="auto">
            <a:xfrm>
              <a:off x="6226009" y="5029495"/>
              <a:ext cx="1326260" cy="289147"/>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L="0" marR="0" lvl="0" indent="457200" defTabSz="914400" eaLnBrk="1" fontAlgn="auto" latinLnBrk="0" hangingPunct="1">
                <a:lnSpc>
                  <a:spcPct val="110000"/>
                </a:lnSpc>
                <a:spcBef>
                  <a:spcPts val="30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grpSp>
      <p:cxnSp>
        <p:nvCxnSpPr>
          <p:cNvPr id="8" name="Line 266"/>
          <p:cNvCxnSpPr/>
          <p:nvPr/>
        </p:nvCxnSpPr>
        <p:spPr bwMode="auto">
          <a:xfrm>
            <a:off x="3812873" y="2907531"/>
            <a:ext cx="1198322" cy="0"/>
          </a:xfrm>
          <a:prstGeom prst="line">
            <a:avLst/>
          </a:prstGeom>
          <a:noFill/>
          <a:ln w="28575">
            <a:solidFill>
              <a:srgbClr val="000000"/>
            </a:solidFill>
            <a:prstDash val="dash"/>
            <a:round/>
            <a:headEnd type="none" w="sm" len="sm"/>
            <a:tailEnd type="arrow" w="lg" len="med"/>
          </a:ln>
        </p:spPr>
      </p:cxnSp>
      <p:sp>
        <p:nvSpPr>
          <p:cNvPr id="15" name="Rectangle 3"/>
          <p:cNvSpPr>
            <a:spLocks noChangeArrowheads="1"/>
          </p:cNvSpPr>
          <p:nvPr/>
        </p:nvSpPr>
        <p:spPr bwMode="auto">
          <a:xfrm>
            <a:off x="6665439" y="2683676"/>
            <a:ext cx="5097548" cy="4152419"/>
          </a:xfrm>
          <a:prstGeom prst="rect">
            <a:avLst/>
          </a:prstGeom>
          <a:solidFill>
            <a:schemeClr val="bg2"/>
          </a:solidFill>
          <a:ln w="12700">
            <a:solidFill>
              <a:schemeClr val="bg2"/>
            </a:solidFill>
            <a:miter lim="800000"/>
            <a:headEnd/>
            <a:tailEnd/>
          </a:ln>
        </p:spPr>
        <p:txBody>
          <a:bodyPr wrap="none" lIns="90487" tIns="44450" rIns="90487" bIns="44450">
            <a:spAutoFit/>
          </a:bodyPr>
          <a:lstStyle/>
          <a:p>
            <a:pPr defTabSz="914400" eaLnBrk="0" fontAlgn="base" hangingPunct="0">
              <a:lnSpc>
                <a:spcPct val="120000"/>
              </a:lnSpc>
              <a:spcBef>
                <a:spcPct val="0"/>
              </a:spcBef>
              <a:spcAft>
                <a:spcPct val="0"/>
              </a:spcAft>
            </a:pPr>
            <a:r>
              <a:rPr lang="en-US" sz="2200" b="1" dirty="0">
                <a:solidFill>
                  <a:srgbClr val="7F0055"/>
                </a:solidFill>
                <a:latin typeface="Times New Roman" pitchFamily="18" charset="0"/>
                <a:cs typeface="Times New Roman" pitchFamily="18" charset="0"/>
              </a:rPr>
              <a:t>public class </a:t>
            </a:r>
            <a:r>
              <a:rPr lang="en-US" sz="2200" b="1" dirty="0">
                <a:solidFill>
                  <a:srgbClr val="000000"/>
                </a:solidFill>
                <a:latin typeface="Times New Roman" pitchFamily="18" charset="0"/>
                <a:cs typeface="Times New Roman" pitchFamily="18" charset="0"/>
              </a:rPr>
              <a:t>Student {</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    //…</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a:t>
            </a:r>
          </a:p>
          <a:p>
            <a:pPr defTabSz="914400" eaLnBrk="0" fontAlgn="base" hangingPunct="0">
              <a:lnSpc>
                <a:spcPct val="120000"/>
              </a:lnSpc>
              <a:spcBef>
                <a:spcPct val="0"/>
              </a:spcBef>
              <a:spcAft>
                <a:spcPct val="0"/>
              </a:spcAft>
            </a:pPr>
            <a:endParaRPr lang="en-US" sz="2200" b="1" dirty="0">
              <a:solidFill>
                <a:srgbClr val="000000"/>
              </a:solidFill>
              <a:latin typeface="Times New Roman" pitchFamily="18" charset="0"/>
              <a:cs typeface="Times New Roman" pitchFamily="18" charset="0"/>
            </a:endParaRPr>
          </a:p>
          <a:p>
            <a:pPr defTabSz="914400" eaLnBrk="0" fontAlgn="base" hangingPunct="0">
              <a:lnSpc>
                <a:spcPct val="120000"/>
              </a:lnSpc>
              <a:spcBef>
                <a:spcPct val="0"/>
              </a:spcBef>
              <a:spcAft>
                <a:spcPct val="0"/>
              </a:spcAft>
            </a:pPr>
            <a:r>
              <a:rPr lang="en-US" sz="2200" b="1" dirty="0">
                <a:solidFill>
                  <a:srgbClr val="7F0055"/>
                </a:solidFill>
                <a:latin typeface="Times New Roman" pitchFamily="18" charset="0"/>
                <a:cs typeface="Times New Roman" pitchFamily="18" charset="0"/>
              </a:rPr>
              <a:t>public class </a:t>
            </a:r>
            <a:r>
              <a:rPr lang="en-US" sz="2200" b="1" dirty="0" err="1">
                <a:solidFill>
                  <a:srgbClr val="000000"/>
                </a:solidFill>
                <a:latin typeface="Times New Roman" pitchFamily="18" charset="0"/>
                <a:cs typeface="Times New Roman" pitchFamily="18" charset="0"/>
              </a:rPr>
              <a:t>StudentTest</a:t>
            </a:r>
            <a:r>
              <a:rPr lang="en-US" sz="2200" b="1" dirty="0">
                <a:solidFill>
                  <a:srgbClr val="000000"/>
                </a:solidFill>
                <a:latin typeface="Times New Roman" pitchFamily="18" charset="0"/>
                <a:cs typeface="Times New Roman" pitchFamily="18" charset="0"/>
              </a:rPr>
              <a:t> {</a:t>
            </a:r>
          </a:p>
          <a:p>
            <a:pPr defTabSz="914400" eaLnBrk="0" fontAlgn="base" hangingPunct="0">
              <a:lnSpc>
                <a:spcPct val="120000"/>
              </a:lnSpc>
              <a:spcBef>
                <a:spcPct val="0"/>
              </a:spcBef>
              <a:spcAft>
                <a:spcPct val="0"/>
              </a:spcAft>
            </a:pPr>
            <a:r>
              <a:rPr lang="en-US" dirty="0">
                <a:solidFill>
                  <a:srgbClr val="000000"/>
                </a:solidFill>
                <a:latin typeface="Times New Roman" pitchFamily="18" charset="0"/>
                <a:ea typeface="ＭＳ Ｐゴシック" charset="-128"/>
                <a:cs typeface="Times New Roman" pitchFamily="18" charset="0"/>
              </a:rPr>
              <a:t>   </a:t>
            </a:r>
            <a:r>
              <a:rPr lang="en-US" sz="2200" b="1" dirty="0">
                <a:solidFill>
                  <a:srgbClr val="7F0055"/>
                </a:solidFill>
                <a:latin typeface="Times New Roman" pitchFamily="18" charset="0"/>
                <a:cs typeface="Times New Roman" pitchFamily="18" charset="0"/>
              </a:rPr>
              <a:t>public static void main(String</a:t>
            </a:r>
            <a:r>
              <a:rPr lang="en-US" sz="2200" b="1" dirty="0">
                <a:solidFill>
                  <a:srgbClr val="000000"/>
                </a:solidFill>
                <a:latin typeface="Times New Roman" pitchFamily="18" charset="0"/>
                <a:cs typeface="Times New Roman" pitchFamily="18" charset="0"/>
              </a:rPr>
              <a:t>[] </a:t>
            </a:r>
            <a:r>
              <a:rPr lang="en-US" sz="2200" b="1" dirty="0" err="1">
                <a:solidFill>
                  <a:srgbClr val="000000"/>
                </a:solidFill>
                <a:latin typeface="Times New Roman" pitchFamily="18" charset="0"/>
                <a:cs typeface="Times New Roman" pitchFamily="18" charset="0"/>
              </a:rPr>
              <a:t>args</a:t>
            </a:r>
            <a:r>
              <a:rPr lang="en-US" sz="2200" b="1" dirty="0">
                <a:solidFill>
                  <a:srgbClr val="000000"/>
                </a:solidFill>
                <a:latin typeface="Times New Roman" pitchFamily="18" charset="0"/>
                <a:cs typeface="Times New Roman" pitchFamily="18" charset="0"/>
              </a:rPr>
              <a:t>) {</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	Student </a:t>
            </a:r>
            <a:r>
              <a:rPr lang="en-US" sz="2200" b="1" dirty="0" err="1">
                <a:solidFill>
                  <a:srgbClr val="000000"/>
                </a:solidFill>
                <a:latin typeface="Times New Roman" pitchFamily="18" charset="0"/>
                <a:cs typeface="Times New Roman" pitchFamily="18" charset="0"/>
              </a:rPr>
              <a:t>st</a:t>
            </a:r>
            <a:r>
              <a:rPr lang="en-US" sz="2200" b="1" dirty="0">
                <a:solidFill>
                  <a:srgbClr val="000000"/>
                </a:solidFill>
                <a:latin typeface="Times New Roman" pitchFamily="18" charset="0"/>
                <a:cs typeface="Times New Roman" pitchFamily="18" charset="0"/>
              </a:rPr>
              <a:t> = new Student();</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	//…</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   }</a:t>
            </a:r>
          </a:p>
          <a:p>
            <a:pPr defTabSz="914400" eaLnBrk="0" fontAlgn="base" hangingPunct="0">
              <a:lnSpc>
                <a:spcPct val="120000"/>
              </a:lnSpc>
              <a:spcBef>
                <a:spcPct val="0"/>
              </a:spcBef>
              <a:spcAft>
                <a:spcPct val="0"/>
              </a:spcAft>
            </a:pPr>
            <a:r>
              <a:rPr lang="en-US" sz="2200" b="1"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4006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Dependency [3]</a:t>
            </a:r>
          </a:p>
        </p:txBody>
      </p:sp>
      <p:sp>
        <p:nvSpPr>
          <p:cNvPr id="3" name="Content Placeholder 2"/>
          <p:cNvSpPr>
            <a:spLocks noGrp="1"/>
          </p:cNvSpPr>
          <p:nvPr>
            <p:ph idx="1"/>
          </p:nvPr>
        </p:nvSpPr>
        <p:spPr/>
        <p:txBody>
          <a:bodyPr/>
          <a:lstStyle/>
          <a:p>
            <a:r>
              <a:rPr lang="en-US" spc="-20"/>
              <a:t>Ví dụ 2: </a:t>
            </a:r>
            <a:r>
              <a:rPr lang="vi-VN" spc="-20"/>
              <a:t>Lớp </a:t>
            </a:r>
            <a:r>
              <a:rPr lang="en-US" spc="-20"/>
              <a:t>B có một phương thức mà tham số là đối tượng của lớp 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
        <p:nvSpPr>
          <p:cNvPr id="15" name="Rectangle 14"/>
          <p:cNvSpPr/>
          <p:nvPr/>
        </p:nvSpPr>
        <p:spPr>
          <a:xfrm>
            <a:off x="1351362" y="4295462"/>
            <a:ext cx="5327371" cy="2123658"/>
          </a:xfrm>
          <a:prstGeom prst="rect">
            <a:avLst/>
          </a:prstGeom>
          <a:solidFill>
            <a:schemeClr val="bg2"/>
          </a:solidFill>
          <a:ln>
            <a:solidFill>
              <a:schemeClr val="bg2"/>
            </a:solidFill>
          </a:ln>
        </p:spPr>
        <p:txBody>
          <a:bodyPr wrap="square">
            <a:spAutoFit/>
          </a:bodyPr>
          <a:lstStyle/>
          <a:p>
            <a:pPr>
              <a:lnSpc>
                <a:spcPct val="150000"/>
              </a:lnSpc>
            </a:pPr>
            <a:r>
              <a:rPr lang="en-US" sz="2200" b="1">
                <a:solidFill>
                  <a:srgbClr val="7F0055"/>
                </a:solidFill>
                <a:latin typeface="Consolas"/>
              </a:rPr>
              <a:t>public</a:t>
            </a:r>
            <a:r>
              <a:rPr lang="en-US" sz="2200" b="1">
                <a:solidFill>
                  <a:srgbClr val="000000"/>
                </a:solidFill>
                <a:latin typeface="Consolas"/>
              </a:rPr>
              <a:t> </a:t>
            </a:r>
            <a:r>
              <a:rPr lang="en-US" sz="2200" b="1">
                <a:solidFill>
                  <a:srgbClr val="7F0055"/>
                </a:solidFill>
                <a:latin typeface="Consolas"/>
              </a:rPr>
              <a:t>class</a:t>
            </a:r>
            <a:r>
              <a:rPr lang="en-US" sz="2200" b="1">
                <a:solidFill>
                  <a:srgbClr val="000000"/>
                </a:solidFill>
                <a:latin typeface="Consolas"/>
              </a:rPr>
              <a:t> B {</a:t>
            </a:r>
          </a:p>
          <a:p>
            <a:pPr>
              <a:lnSpc>
                <a:spcPct val="150000"/>
              </a:lnSpc>
            </a:pPr>
            <a:r>
              <a:rPr lang="en-US" sz="2200" b="1">
                <a:solidFill>
                  <a:srgbClr val="7F0055"/>
                </a:solidFill>
                <a:latin typeface="Consolas"/>
              </a:rPr>
              <a:t>	public</a:t>
            </a:r>
            <a:r>
              <a:rPr lang="en-US" sz="2200" b="1">
                <a:solidFill>
                  <a:srgbClr val="000000"/>
                </a:solidFill>
                <a:latin typeface="Consolas"/>
              </a:rPr>
              <a:t> </a:t>
            </a:r>
            <a:r>
              <a:rPr lang="en-US" sz="2200" b="1">
                <a:solidFill>
                  <a:srgbClr val="7F0055"/>
                </a:solidFill>
                <a:latin typeface="Consolas"/>
              </a:rPr>
              <a:t>void</a:t>
            </a:r>
            <a:r>
              <a:rPr lang="en-US" sz="2200" b="1">
                <a:solidFill>
                  <a:srgbClr val="000000"/>
                </a:solidFill>
                <a:latin typeface="Consolas"/>
              </a:rPr>
              <a:t> doSomething(A a) {</a:t>
            </a:r>
          </a:p>
          <a:p>
            <a:pPr>
              <a:lnSpc>
                <a:spcPct val="150000"/>
              </a:lnSpc>
            </a:pPr>
            <a:r>
              <a:rPr lang="en-US" sz="2200" b="1">
                <a:solidFill>
                  <a:srgbClr val="000000"/>
                </a:solidFill>
                <a:latin typeface="Consolas"/>
              </a:rPr>
              <a:t>	}</a:t>
            </a:r>
          </a:p>
          <a:p>
            <a:pPr>
              <a:lnSpc>
                <a:spcPct val="150000"/>
              </a:lnSpc>
            </a:pPr>
            <a:r>
              <a:rPr lang="en-US" sz="2200" b="1">
                <a:solidFill>
                  <a:srgbClr val="000000"/>
                </a:solidFill>
                <a:latin typeface="Consolas"/>
              </a:rPr>
              <a:t>}</a:t>
            </a:r>
          </a:p>
        </p:txBody>
      </p:sp>
      <p:grpSp>
        <p:nvGrpSpPr>
          <p:cNvPr id="12" name="Group 11"/>
          <p:cNvGrpSpPr/>
          <p:nvPr/>
        </p:nvGrpSpPr>
        <p:grpSpPr>
          <a:xfrm>
            <a:off x="2676698" y="2577642"/>
            <a:ext cx="6881739" cy="1284041"/>
            <a:chOff x="2676698" y="2830449"/>
            <a:chExt cx="6881739" cy="1284041"/>
          </a:xfrm>
        </p:grpSpPr>
        <p:sp>
          <p:nvSpPr>
            <p:cNvPr id="5" name="Rectangle 4"/>
            <p:cNvSpPr>
              <a:spLocks noChangeArrowheads="1"/>
            </p:cNvSpPr>
            <p:nvPr/>
          </p:nvSpPr>
          <p:spPr bwMode="auto">
            <a:xfrm>
              <a:off x="2676699" y="2830449"/>
              <a:ext cx="2676698" cy="1284041"/>
            </a:xfrm>
            <a:prstGeom prst="rect">
              <a:avLst/>
            </a:prstGeom>
            <a:solidFill>
              <a:srgbClr val="96FE96"/>
            </a:solidFill>
            <a:ln w="12700">
              <a:solidFill>
                <a:schemeClr val="tx1"/>
              </a:solidFill>
              <a:miter lim="800000"/>
              <a:headEnd type="none" w="sm" len="sm"/>
              <a:tailEnd type="none" w="sm" len="sm"/>
            </a:ln>
          </p:spPr>
          <p:txBody>
            <a:bodyPr rot="0" vert="horz" wrap="square" lIns="91440" tIns="45720" rIns="91440" bIns="45720" anchor="t" anchorCtr="0" upright="1">
              <a:noAutofit/>
            </a:bodyPr>
            <a:lstStyle/>
            <a:p>
              <a:pPr algn="ctr" defTabSz="914400">
                <a:lnSpc>
                  <a:spcPct val="110000"/>
                </a:lnSpc>
                <a:spcBef>
                  <a:spcPts val="300"/>
                </a:spcBef>
              </a:pPr>
              <a:r>
                <a:rPr lang="en-US" sz="2000" b="1" kern="0">
                  <a:solidFill>
                    <a:srgbClr val="000000"/>
                  </a:solidFill>
                  <a:latin typeface="Arial"/>
                  <a:ea typeface="Times New Roman"/>
                  <a:cs typeface="Times New Roman"/>
                </a:rPr>
                <a:t>B</a:t>
              </a:r>
            </a:p>
            <a:p>
              <a:pPr defTabSz="914400">
                <a:lnSpc>
                  <a:spcPct val="110000"/>
                </a:lnSpc>
                <a:spcBef>
                  <a:spcPts val="300"/>
                </a:spcBef>
              </a:pPr>
              <a:endParaRPr lang="en-US" b="1" kern="0">
                <a:solidFill>
                  <a:srgbClr val="000000"/>
                </a:solidFill>
                <a:latin typeface="Arial"/>
                <a:ea typeface="Times New Roman"/>
                <a:cs typeface="Times New Roman"/>
              </a:endParaRPr>
            </a:p>
            <a:p>
              <a:pPr defTabSz="914400">
                <a:lnSpc>
                  <a:spcPct val="110000"/>
                </a:lnSpc>
                <a:spcBef>
                  <a:spcPts val="300"/>
                </a:spcBef>
              </a:pPr>
              <a:r>
                <a:rPr lang="en-US" b="1" kern="0">
                  <a:solidFill>
                    <a:srgbClr val="000000"/>
                  </a:solidFill>
                  <a:latin typeface="Arial"/>
                  <a:ea typeface="Times New Roman"/>
                  <a:cs typeface="Times New Roman"/>
                </a:rPr>
                <a:t>+ doSomething( </a:t>
              </a:r>
              <a:r>
                <a:rPr lang="en-US" b="1" kern="0">
                  <a:solidFill>
                    <a:srgbClr val="FF0000"/>
                  </a:solidFill>
                  <a:latin typeface="Arial"/>
                  <a:ea typeface="Times New Roman"/>
                  <a:cs typeface="Times New Roman"/>
                </a:rPr>
                <a:t>a : A </a:t>
              </a:r>
              <a:r>
                <a:rPr lang="en-US" b="1" kern="0">
                  <a:solidFill>
                    <a:srgbClr val="000000"/>
                  </a:solidFill>
                  <a:latin typeface="Arial"/>
                  <a:ea typeface="Times New Roman"/>
                  <a:cs typeface="Times New Roman"/>
                </a:rPr>
                <a:t>)</a:t>
              </a:r>
            </a:p>
          </p:txBody>
        </p:sp>
        <p:sp>
          <p:nvSpPr>
            <p:cNvPr id="6" name="Line 5"/>
            <p:cNvSpPr>
              <a:spLocks noChangeShapeType="1"/>
            </p:cNvSpPr>
            <p:nvPr/>
          </p:nvSpPr>
          <p:spPr bwMode="auto">
            <a:xfrm flipV="1">
              <a:off x="2676698" y="3219663"/>
              <a:ext cx="27010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7" name="Line 6"/>
            <p:cNvSpPr>
              <a:spLocks noChangeShapeType="1"/>
            </p:cNvSpPr>
            <p:nvPr/>
          </p:nvSpPr>
          <p:spPr bwMode="auto">
            <a:xfrm flipV="1">
              <a:off x="2676700" y="3501801"/>
              <a:ext cx="26766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8" name="Rectangle 7"/>
            <p:cNvSpPr>
              <a:spLocks noChangeArrowheads="1"/>
            </p:cNvSpPr>
            <p:nvPr/>
          </p:nvSpPr>
          <p:spPr bwMode="auto">
            <a:xfrm>
              <a:off x="7039682" y="2883756"/>
              <a:ext cx="2518755" cy="1230734"/>
            </a:xfrm>
            <a:prstGeom prst="rect">
              <a:avLst/>
            </a:prstGeom>
            <a:solidFill>
              <a:srgbClr val="96FE96"/>
            </a:solidFill>
            <a:ln w="12700">
              <a:solidFill>
                <a:schemeClr val="tx1"/>
              </a:solidFill>
              <a:miter lim="800000"/>
              <a:headEnd type="none" w="sm" len="sm"/>
              <a:tailEnd type="none" w="sm" len="sm"/>
            </a:ln>
          </p:spPr>
          <p:txBody>
            <a:bodyPr rot="0" vert="horz" wrap="square" lIns="91440" tIns="45720" rIns="91440" bIns="45720" anchor="t" anchorCtr="0" upright="1">
              <a:noAutofit/>
            </a:bodyPr>
            <a:lstStyle/>
            <a:p>
              <a:pPr algn="ctr" defTabSz="914400">
                <a:lnSpc>
                  <a:spcPct val="110000"/>
                </a:lnSpc>
                <a:spcBef>
                  <a:spcPts val="300"/>
                </a:spcBef>
              </a:pPr>
              <a:r>
                <a:rPr lang="en-US" sz="2000" b="1" kern="0">
                  <a:solidFill>
                    <a:srgbClr val="000000"/>
                  </a:solidFill>
                  <a:latin typeface="Arial"/>
                  <a:ea typeface="Times New Roman"/>
                  <a:cs typeface="Times New Roman"/>
                </a:rPr>
                <a:t>A</a:t>
              </a:r>
            </a:p>
          </p:txBody>
        </p:sp>
        <p:sp>
          <p:nvSpPr>
            <p:cNvPr id="9" name="Line 8"/>
            <p:cNvSpPr>
              <a:spLocks noChangeShapeType="1"/>
            </p:cNvSpPr>
            <p:nvPr/>
          </p:nvSpPr>
          <p:spPr bwMode="auto">
            <a:xfrm>
              <a:off x="5353396" y="3039825"/>
              <a:ext cx="16764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10" name="Line 9"/>
            <p:cNvSpPr>
              <a:spLocks noChangeShapeType="1"/>
            </p:cNvSpPr>
            <p:nvPr/>
          </p:nvSpPr>
          <p:spPr bwMode="auto">
            <a:xfrm flipH="1" flipV="1">
              <a:off x="6801196" y="2887425"/>
              <a:ext cx="2286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11" name="Line 10"/>
            <p:cNvSpPr>
              <a:spLocks noChangeShapeType="1"/>
            </p:cNvSpPr>
            <p:nvPr/>
          </p:nvSpPr>
          <p:spPr bwMode="auto">
            <a:xfrm flipH="1">
              <a:off x="6801196" y="3039825"/>
              <a:ext cx="2286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16" name="Line 5"/>
            <p:cNvSpPr>
              <a:spLocks noChangeShapeType="1"/>
            </p:cNvSpPr>
            <p:nvPr/>
          </p:nvSpPr>
          <p:spPr bwMode="auto">
            <a:xfrm flipV="1">
              <a:off x="7029795" y="3219663"/>
              <a:ext cx="25286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sp>
          <p:nvSpPr>
            <p:cNvPr id="17" name="Line 6"/>
            <p:cNvSpPr>
              <a:spLocks noChangeShapeType="1"/>
            </p:cNvSpPr>
            <p:nvPr/>
          </p:nvSpPr>
          <p:spPr bwMode="auto">
            <a:xfrm>
              <a:off x="7052558" y="3501801"/>
              <a:ext cx="25058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1800">
                <a:solidFill>
                  <a:schemeClr val="tx2"/>
                </a:solidFill>
              </a:endParaRPr>
            </a:p>
          </p:txBody>
        </p:sp>
      </p:grpSp>
      <p:sp>
        <p:nvSpPr>
          <p:cNvPr id="18" name="Rectangle 17"/>
          <p:cNvSpPr/>
          <p:nvPr/>
        </p:nvSpPr>
        <p:spPr>
          <a:xfrm>
            <a:off x="6928696" y="4301126"/>
            <a:ext cx="3884448" cy="2117994"/>
          </a:xfrm>
          <a:prstGeom prst="rect">
            <a:avLst/>
          </a:prstGeom>
          <a:solidFill>
            <a:schemeClr val="bg2"/>
          </a:solidFill>
          <a:ln>
            <a:solidFill>
              <a:schemeClr val="bg2"/>
            </a:solidFill>
          </a:ln>
        </p:spPr>
        <p:txBody>
          <a:bodyPr wrap="square">
            <a:noAutofit/>
          </a:bodyPr>
          <a:lstStyle/>
          <a:p>
            <a:pPr>
              <a:lnSpc>
                <a:spcPct val="150000"/>
              </a:lnSpc>
            </a:pPr>
            <a:r>
              <a:rPr lang="en-US" sz="2200" b="1">
                <a:solidFill>
                  <a:srgbClr val="7F0055"/>
                </a:solidFill>
                <a:latin typeface="Consolas"/>
              </a:rPr>
              <a:t>public</a:t>
            </a:r>
            <a:r>
              <a:rPr lang="en-US" sz="2200" b="1">
                <a:solidFill>
                  <a:srgbClr val="000000"/>
                </a:solidFill>
                <a:latin typeface="Consolas"/>
              </a:rPr>
              <a:t> </a:t>
            </a:r>
            <a:r>
              <a:rPr lang="en-US" sz="2200" b="1">
                <a:solidFill>
                  <a:srgbClr val="7F0055"/>
                </a:solidFill>
                <a:latin typeface="Consolas"/>
              </a:rPr>
              <a:t>class</a:t>
            </a:r>
            <a:r>
              <a:rPr lang="en-US" sz="2200" b="1">
                <a:solidFill>
                  <a:srgbClr val="000000"/>
                </a:solidFill>
                <a:latin typeface="Consolas"/>
              </a:rPr>
              <a:t> A {</a:t>
            </a:r>
          </a:p>
          <a:p>
            <a:pPr>
              <a:lnSpc>
                <a:spcPct val="150000"/>
              </a:lnSpc>
            </a:pPr>
            <a:endParaRPr lang="en-US" sz="2200" b="1">
              <a:solidFill>
                <a:srgbClr val="000000"/>
              </a:solidFill>
              <a:latin typeface="Consolas"/>
            </a:endParaRPr>
          </a:p>
          <a:p>
            <a:pPr>
              <a:lnSpc>
                <a:spcPct val="150000"/>
              </a:lnSpc>
            </a:pPr>
            <a:r>
              <a:rPr lang="en-US" sz="2200" b="1">
                <a:solidFill>
                  <a:srgbClr val="000000"/>
                </a:solidFill>
                <a:latin typeface="Consolas"/>
              </a:rPr>
              <a:t>}</a:t>
            </a:r>
          </a:p>
        </p:txBody>
      </p:sp>
    </p:spTree>
    <p:extLst>
      <p:ext uri="{BB962C8B-B14F-4D97-AF65-F5344CB8AC3E}">
        <p14:creationId xmlns:p14="http://schemas.microsoft.com/office/powerpoint/2010/main" val="388983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Simple association</a:t>
            </a:r>
          </a:p>
        </p:txBody>
      </p:sp>
      <p:sp>
        <p:nvSpPr>
          <p:cNvPr id="3" name="Content Placeholder 2"/>
          <p:cNvSpPr>
            <a:spLocks noGrp="1"/>
          </p:cNvSpPr>
          <p:nvPr>
            <p:ph idx="1"/>
          </p:nvPr>
        </p:nvSpPr>
        <p:spPr/>
        <p:txBody>
          <a:bodyPr/>
          <a:lstStyle/>
          <a:p>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“uses”: </a:t>
            </a:r>
            <a:r>
              <a:rPr lang="en-US" dirty="0" err="1"/>
              <a:t>Lớp</a:t>
            </a:r>
            <a:r>
              <a:rPr lang="en-US" dirty="0"/>
              <a:t> B </a:t>
            </a:r>
            <a:r>
              <a:rPr lang="en-US" dirty="0" err="1"/>
              <a:t>có</a:t>
            </a:r>
            <a:r>
              <a:rPr lang="en-US" dirty="0"/>
              <a:t> </a:t>
            </a:r>
            <a:r>
              <a:rPr lang="en-US" dirty="0" err="1"/>
              <a:t>thuộc</a:t>
            </a:r>
            <a:r>
              <a:rPr lang="en-US" dirty="0"/>
              <a:t> </a:t>
            </a:r>
            <a:r>
              <a:rPr lang="en-US" dirty="0" err="1"/>
              <a:t>tính</a:t>
            </a:r>
            <a:r>
              <a:rPr lang="en-US" dirty="0"/>
              <a:t> </a:t>
            </a:r>
            <a:r>
              <a:rPr lang="en-US" dirty="0" err="1"/>
              <a:t>có</a:t>
            </a:r>
            <a:r>
              <a:rPr lang="en-US" dirty="0"/>
              <a:t> </a:t>
            </a:r>
            <a:r>
              <a:rPr lang="en-US" dirty="0" err="1"/>
              <a:t>kiểu</a:t>
            </a:r>
            <a:r>
              <a:rPr lang="en-US" dirty="0"/>
              <a:t> </a:t>
            </a:r>
            <a:r>
              <a:rPr lang="en-US" dirty="0" err="1"/>
              <a:t>là</a:t>
            </a:r>
            <a:r>
              <a:rPr lang="en-US" dirty="0"/>
              <a:t> </a:t>
            </a:r>
            <a:r>
              <a:rPr lang="en-US" dirty="0" err="1"/>
              <a:t>lớp</a:t>
            </a:r>
            <a:r>
              <a:rPr lang="en-US" dirty="0"/>
              <a:t> A.</a:t>
            </a:r>
          </a:p>
          <a:p>
            <a:endParaRPr lang="en-US" dirty="0"/>
          </a:p>
          <a:p>
            <a:endParaRPr lang="en-US" dirty="0"/>
          </a:p>
          <a:p>
            <a:r>
              <a:rPr lang="en-US" dirty="0" err="1"/>
              <a:t>Ví</a:t>
            </a:r>
            <a:r>
              <a:rPr lang="en-US" dirty="0"/>
              <a:t> </a:t>
            </a:r>
            <a:r>
              <a:rPr lang="en-US" dirty="0" err="1"/>
              <a:t>dụ</a:t>
            </a:r>
            <a:r>
              <a:rPr lang="en-US" dirty="0"/>
              <a:t>:</a:t>
            </a:r>
          </a:p>
        </p:txBody>
      </p:sp>
      <p:grpSp>
        <p:nvGrpSpPr>
          <p:cNvPr id="7" name="Group 6"/>
          <p:cNvGrpSpPr/>
          <p:nvPr/>
        </p:nvGrpSpPr>
        <p:grpSpPr>
          <a:xfrm>
            <a:off x="3215957" y="2326281"/>
            <a:ext cx="4551122" cy="612862"/>
            <a:chOff x="4266429" y="1659467"/>
            <a:chExt cx="4551122" cy="612862"/>
          </a:xfrm>
        </p:grpSpPr>
        <p:sp>
          <p:nvSpPr>
            <p:cNvPr id="8" name="Rectangle 7"/>
            <p:cNvSpPr>
              <a:spLocks noChangeArrowheads="1"/>
            </p:cNvSpPr>
            <p:nvPr/>
          </p:nvSpPr>
          <p:spPr bwMode="auto">
            <a:xfrm>
              <a:off x="7141151" y="1659467"/>
              <a:ext cx="1676400" cy="612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A</a:t>
              </a:r>
            </a:p>
          </p:txBody>
        </p:sp>
        <p:sp>
          <p:nvSpPr>
            <p:cNvPr id="9" name="Rectangle 8"/>
            <p:cNvSpPr>
              <a:spLocks noChangeArrowheads="1"/>
            </p:cNvSpPr>
            <p:nvPr/>
          </p:nvSpPr>
          <p:spPr bwMode="auto">
            <a:xfrm>
              <a:off x="4266429" y="1659467"/>
              <a:ext cx="1676400" cy="612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B</a:t>
              </a:r>
            </a:p>
          </p:txBody>
        </p:sp>
        <p:cxnSp>
          <p:nvCxnSpPr>
            <p:cNvPr id="10" name="Line 266"/>
            <p:cNvCxnSpPr/>
            <p:nvPr/>
          </p:nvCxnSpPr>
          <p:spPr bwMode="auto">
            <a:xfrm>
              <a:off x="5942829" y="2026420"/>
              <a:ext cx="1198322" cy="0"/>
            </a:xfrm>
            <a:prstGeom prst="line">
              <a:avLst/>
            </a:prstGeom>
            <a:noFill/>
            <a:ln w="28575">
              <a:solidFill>
                <a:schemeClr val="tx1"/>
              </a:solidFill>
              <a:prstDash val="solid"/>
              <a:round/>
              <a:headEnd type="none" w="sm" len="sm"/>
              <a:tailEnd type="arrow" w="lg" len="med"/>
            </a:ln>
          </p:spPr>
        </p:cxnSp>
      </p:grpSp>
      <p:sp>
        <p:nvSpPr>
          <p:cNvPr id="38" name="Rectangle 37"/>
          <p:cNvSpPr>
            <a:spLocks noChangeArrowheads="1"/>
          </p:cNvSpPr>
          <p:nvPr/>
        </p:nvSpPr>
        <p:spPr bwMode="auto">
          <a:xfrm>
            <a:off x="2349590" y="5869832"/>
            <a:ext cx="3164337" cy="40107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Arial"/>
                <a:ea typeface="Times New Roman"/>
                <a:cs typeface="Times New Roman"/>
              </a:rPr>
              <a:t>StudentBody</a:t>
            </a:r>
            <a:endParaRPr kumimoji="0" lang="en-US" sz="1600"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39" name="Rectangle 38"/>
          <p:cNvSpPr>
            <a:spLocks noChangeArrowheads="1"/>
          </p:cNvSpPr>
          <p:nvPr/>
        </p:nvSpPr>
        <p:spPr bwMode="auto">
          <a:xfrm>
            <a:off x="2349591" y="6270906"/>
            <a:ext cx="3164337" cy="163285"/>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L="0" marR="0" lvl="0" indent="457200" algn="ctr"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Verdana"/>
                <a:ea typeface="Times New Roman"/>
                <a:cs typeface="Verdana"/>
              </a:rPr>
              <a:t> </a:t>
            </a:r>
            <a:endParaRPr kumimoji="0" lang="en-US" sz="1600"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40" name="Rectangle 39"/>
          <p:cNvSpPr>
            <a:spLocks noChangeArrowheads="1"/>
          </p:cNvSpPr>
          <p:nvPr/>
        </p:nvSpPr>
        <p:spPr bwMode="auto">
          <a:xfrm>
            <a:off x="2349427" y="6434191"/>
            <a:ext cx="3164337" cy="355226"/>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Arial"/>
                <a:ea typeface="Times New Roman"/>
                <a:cs typeface="Times New Roman"/>
              </a:rPr>
              <a:t>+ main (args : String[]) : void</a:t>
            </a:r>
            <a:endParaRPr kumimoji="0" lang="en-US" sz="1600"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41" name="Rectangle 40"/>
          <p:cNvSpPr>
            <a:spLocks noChangeArrowheads="1"/>
          </p:cNvSpPr>
          <p:nvPr/>
        </p:nvSpPr>
        <p:spPr bwMode="auto">
          <a:xfrm>
            <a:off x="2349591" y="5011883"/>
            <a:ext cx="3164337" cy="348868"/>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Arial"/>
                <a:ea typeface="Times New Roman"/>
                <a:cs typeface="Times New Roman"/>
              </a:rPr>
              <a:t>+ toString() : String</a:t>
            </a:r>
            <a:endParaRPr kumimoji="0" lang="en-US" sz="1600"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42" name="Rectangle 41"/>
          <p:cNvSpPr>
            <a:spLocks noChangeArrowheads="1"/>
          </p:cNvSpPr>
          <p:nvPr/>
        </p:nvSpPr>
        <p:spPr bwMode="auto">
          <a:xfrm>
            <a:off x="2351375" y="3429000"/>
            <a:ext cx="3162554" cy="40107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Student</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p:txBody>
      </p:sp>
      <p:sp>
        <p:nvSpPr>
          <p:cNvPr id="43" name="Rectangle 42"/>
          <p:cNvSpPr>
            <a:spLocks noChangeArrowheads="1"/>
          </p:cNvSpPr>
          <p:nvPr/>
        </p:nvSpPr>
        <p:spPr bwMode="auto">
          <a:xfrm>
            <a:off x="2351375" y="3806757"/>
            <a:ext cx="3162553" cy="1205126"/>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firstName</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 String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lastName</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 String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homeAddress</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 </a:t>
            </a:r>
            <a:r>
              <a:rPr kumimoji="0" lang="en-US" sz="1600" b="1" i="0" u="none" strike="noStrike" kern="0" cap="none" spc="0" normalizeH="0" baseline="0" noProof="0" dirty="0">
                <a:ln>
                  <a:noFill/>
                </a:ln>
                <a:solidFill>
                  <a:srgbClr val="FF0000"/>
                </a:solidFill>
                <a:effectLst/>
                <a:uLnTx/>
                <a:uFillTx/>
                <a:latin typeface="Arial"/>
                <a:ea typeface="Times New Roman"/>
                <a:cs typeface="Times New Roman"/>
              </a:rPr>
              <a:t>Address</a:t>
            </a:r>
            <a:endParaRPr kumimoji="0" lang="en-US" sz="1600" b="0" i="0" u="none" strike="noStrike" kern="0" cap="none" spc="0" normalizeH="0" baseline="0" noProof="0" dirty="0">
              <a:ln>
                <a:noFill/>
              </a:ln>
              <a:solidFill>
                <a:srgbClr val="FF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schoolAddress</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 </a:t>
            </a:r>
            <a:r>
              <a:rPr kumimoji="0" lang="en-US" sz="1600" b="1" i="0" u="none" strike="noStrike" kern="0" cap="none" spc="0" normalizeH="0" baseline="0" noProof="0" dirty="0">
                <a:ln>
                  <a:noFill/>
                </a:ln>
                <a:solidFill>
                  <a:srgbClr val="FF0000"/>
                </a:solidFill>
                <a:effectLst/>
                <a:uLnTx/>
                <a:uFillTx/>
                <a:latin typeface="Arial"/>
                <a:ea typeface="Times New Roman"/>
                <a:cs typeface="Times New Roman"/>
              </a:rPr>
              <a:t>Address</a:t>
            </a:r>
            <a:endParaRPr kumimoji="0" lang="en-US" sz="1600" b="0" i="0" u="none" strike="noStrike" kern="0" cap="none" spc="0" normalizeH="0" baseline="0" noProof="0" dirty="0">
              <a:ln>
                <a:noFill/>
              </a:ln>
              <a:solidFill>
                <a:srgbClr val="FF0000"/>
              </a:solidFill>
              <a:effectLst/>
              <a:uLnTx/>
              <a:uFillTx/>
              <a:latin typeface="Tahoma"/>
              <a:ea typeface="Times New Roman"/>
              <a:cs typeface="Times New Roman"/>
            </a:endParaRPr>
          </a:p>
        </p:txBody>
      </p:sp>
      <p:sp>
        <p:nvSpPr>
          <p:cNvPr id="44" name="Rectangle 43"/>
          <p:cNvSpPr>
            <a:spLocks noChangeArrowheads="1"/>
          </p:cNvSpPr>
          <p:nvPr/>
        </p:nvSpPr>
        <p:spPr bwMode="auto">
          <a:xfrm>
            <a:off x="6979651" y="5016470"/>
            <a:ext cx="2653797" cy="348867"/>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Arial"/>
                <a:ea typeface="Times New Roman"/>
                <a:cs typeface="Times New Roman"/>
              </a:rPr>
              <a:t>+ toString() : String</a:t>
            </a:r>
            <a:endParaRPr kumimoji="0" lang="en-US" sz="1600"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45" name="Rectangle 44"/>
          <p:cNvSpPr>
            <a:spLocks noChangeArrowheads="1"/>
          </p:cNvSpPr>
          <p:nvPr/>
        </p:nvSpPr>
        <p:spPr bwMode="auto">
          <a:xfrm>
            <a:off x="6979651" y="3806140"/>
            <a:ext cx="2653797" cy="1210330"/>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streetAddress</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String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city : String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state : String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a:t>
            </a:r>
            <a:r>
              <a:rPr kumimoji="0" lang="en-US" sz="1600" b="1" i="0" u="none" strike="noStrike" kern="0" cap="none" spc="0" normalizeH="0" baseline="0" noProof="0" dirty="0" err="1">
                <a:ln>
                  <a:noFill/>
                </a:ln>
                <a:solidFill>
                  <a:srgbClr val="000000"/>
                </a:solidFill>
                <a:effectLst/>
                <a:uLnTx/>
                <a:uFillTx/>
                <a:latin typeface="Arial"/>
                <a:ea typeface="Times New Roman"/>
                <a:cs typeface="Times New Roman"/>
              </a:rPr>
              <a:t>zipCode</a:t>
            </a:r>
            <a:r>
              <a:rPr kumimoji="0" lang="en-US" sz="1600" b="1" i="0" u="none" strike="noStrike" kern="0" cap="none" spc="0" normalizeH="0" baseline="0" noProof="0" dirty="0">
                <a:ln>
                  <a:noFill/>
                </a:ln>
                <a:solidFill>
                  <a:srgbClr val="000000"/>
                </a:solidFill>
                <a:effectLst/>
                <a:uLnTx/>
                <a:uFillTx/>
                <a:latin typeface="Arial"/>
                <a:ea typeface="Times New Roman"/>
                <a:cs typeface="Times New Roman"/>
              </a:rPr>
              <a:t> : long</a:t>
            </a:r>
            <a:endParaRPr kumimoji="0" lang="en-US" sz="1600" b="0" i="0" u="none" strike="noStrike" kern="0" cap="none" spc="0" normalizeH="0" baseline="0" noProof="0" dirty="0">
              <a:ln>
                <a:noFill/>
              </a:ln>
              <a:solidFill>
                <a:sysClr val="windowText" lastClr="000000"/>
              </a:solidFill>
              <a:effectLst/>
              <a:uLnTx/>
              <a:uFillTx/>
              <a:latin typeface="Tahoma"/>
              <a:ea typeface="Times New Roman"/>
              <a:cs typeface="Times New Roman"/>
            </a:endParaRPr>
          </a:p>
        </p:txBody>
      </p:sp>
      <p:sp>
        <p:nvSpPr>
          <p:cNvPr id="46" name="Rectangle 45"/>
          <p:cNvSpPr>
            <a:spLocks noChangeArrowheads="1"/>
          </p:cNvSpPr>
          <p:nvPr/>
        </p:nvSpPr>
        <p:spPr bwMode="auto">
          <a:xfrm>
            <a:off x="6979651" y="3409730"/>
            <a:ext cx="2653797" cy="401074"/>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latin typeface="Arial"/>
                <a:ea typeface="Times New Roman"/>
                <a:cs typeface="Times New Roman"/>
              </a:rPr>
              <a:t>Address</a:t>
            </a:r>
            <a:endParaRPr kumimoji="0" lang="en-US" sz="1600" b="0" i="0" u="none" strike="noStrike" kern="0" cap="none" spc="0" normalizeH="0" baseline="0" noProof="0">
              <a:ln>
                <a:noFill/>
              </a:ln>
              <a:solidFill>
                <a:srgbClr val="FF0000"/>
              </a:solidFill>
              <a:effectLst/>
              <a:uLnTx/>
              <a:uFillTx/>
              <a:latin typeface="Tahoma"/>
              <a:ea typeface="Times New Roman"/>
              <a:cs typeface="Times New Roman"/>
            </a:endParaRPr>
          </a:p>
        </p:txBody>
      </p:sp>
      <p:cxnSp>
        <p:nvCxnSpPr>
          <p:cNvPr id="47" name="Line 266"/>
          <p:cNvCxnSpPr/>
          <p:nvPr/>
        </p:nvCxnSpPr>
        <p:spPr bwMode="auto">
          <a:xfrm flipV="1">
            <a:off x="3939842" y="5360752"/>
            <a:ext cx="8083" cy="500216"/>
          </a:xfrm>
          <a:prstGeom prst="line">
            <a:avLst/>
          </a:prstGeom>
          <a:noFill/>
          <a:ln w="28575">
            <a:solidFill>
              <a:srgbClr val="000000"/>
            </a:solidFill>
            <a:prstDash val="dash"/>
            <a:round/>
            <a:headEnd type="none" w="sm" len="sm"/>
            <a:tailEnd type="arrow" w="lg" len="med"/>
          </a:ln>
        </p:spPr>
      </p:cxnSp>
      <p:cxnSp>
        <p:nvCxnSpPr>
          <p:cNvPr id="48" name="Line 266"/>
          <p:cNvCxnSpPr>
            <a:cxnSpLocks/>
            <a:stCxn id="45" idx="1"/>
            <a:endCxn id="43" idx="3"/>
          </p:cNvCxnSpPr>
          <p:nvPr/>
        </p:nvCxnSpPr>
        <p:spPr bwMode="auto">
          <a:xfrm flipH="1" flipV="1">
            <a:off x="5513928" y="4409320"/>
            <a:ext cx="1465723" cy="1985"/>
          </a:xfrm>
          <a:prstGeom prst="line">
            <a:avLst/>
          </a:prstGeom>
          <a:noFill/>
          <a:ln w="28575">
            <a:solidFill>
              <a:schemeClr val="tx1"/>
            </a:solidFill>
            <a:prstDash val="solid"/>
            <a:round/>
            <a:headEnd type="arrow" w="med" len="med"/>
            <a:tailEnd type="none" w="med" len="med"/>
          </a:ln>
        </p:spPr>
      </p:cxnSp>
    </p:spTree>
    <p:extLst>
      <p:ext uri="{BB962C8B-B14F-4D97-AF65-F5344CB8AC3E}">
        <p14:creationId xmlns:p14="http://schemas.microsoft.com/office/powerpoint/2010/main" val="141810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Aggregation [1]</a:t>
            </a:r>
          </a:p>
        </p:txBody>
      </p:sp>
      <p:sp>
        <p:nvSpPr>
          <p:cNvPr id="3" name="Content Placeholder 2"/>
          <p:cNvSpPr>
            <a:spLocks noGrp="1"/>
          </p:cNvSpPr>
          <p:nvPr>
            <p:ph idx="1"/>
          </p:nvPr>
        </p:nvSpPr>
        <p:spPr/>
        <p:txBody>
          <a:bodyPr/>
          <a:lstStyle/>
          <a:p>
            <a:r>
              <a:rPr lang="en-US" dirty="0" err="1"/>
              <a:t>Là</a:t>
            </a:r>
            <a:r>
              <a:rPr lang="en-US" dirty="0"/>
              <a:t> </a:t>
            </a:r>
            <a:r>
              <a:rPr lang="en-US" dirty="0" err="1"/>
              <a:t>mối</a:t>
            </a:r>
            <a:r>
              <a:rPr lang="en-US" dirty="0"/>
              <a:t> </a:t>
            </a:r>
            <a:r>
              <a:rPr lang="en-US" dirty="0" err="1"/>
              <a:t>quan</a:t>
            </a:r>
            <a:r>
              <a:rPr lang="en-US" dirty="0"/>
              <a:t> </a:t>
            </a:r>
            <a:r>
              <a:rPr lang="en-US" dirty="0" err="1"/>
              <a:t>hệ</a:t>
            </a:r>
            <a:r>
              <a:rPr lang="en-US" dirty="0"/>
              <a:t> “whole/part”, “has-a”</a:t>
            </a:r>
          </a:p>
          <a:p>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B </a:t>
            </a:r>
            <a:r>
              <a:rPr lang="en-US" dirty="0" err="1"/>
              <a:t>thuộc</a:t>
            </a:r>
            <a:r>
              <a:rPr lang="en-US" dirty="0"/>
              <a:t> </a:t>
            </a:r>
            <a:r>
              <a:rPr lang="en-US" dirty="0" err="1"/>
              <a:t>về</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A, </a:t>
            </a:r>
            <a:r>
              <a:rPr lang="en-US" dirty="0" err="1"/>
              <a:t>và</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B </a:t>
            </a:r>
            <a:r>
              <a:rPr lang="en-US" dirty="0" err="1"/>
              <a:t>vẫn</a:t>
            </a:r>
            <a:r>
              <a:rPr lang="en-US" dirty="0"/>
              <a:t> </a:t>
            </a:r>
            <a:r>
              <a:rPr lang="en-US" dirty="0" err="1"/>
              <a:t>tồn</a:t>
            </a:r>
            <a:r>
              <a:rPr lang="en-US" dirty="0"/>
              <a:t> </a:t>
            </a:r>
            <a:r>
              <a:rPr lang="en-US" dirty="0" err="1"/>
              <a:t>tại</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lớp</a:t>
            </a:r>
            <a:r>
              <a:rPr lang="en-US" dirty="0"/>
              <a:t> A.</a:t>
            </a:r>
          </a:p>
          <a:p>
            <a:endParaRPr lang="en-US" dirty="0"/>
          </a:p>
          <a:p>
            <a:endParaRPr lang="en-US" dirty="0"/>
          </a:p>
          <a:p>
            <a:r>
              <a:rPr lang="en-US" dirty="0" err="1"/>
              <a:t>Ví</a:t>
            </a:r>
            <a:r>
              <a:rPr lang="en-US" dirty="0"/>
              <a:t> </a:t>
            </a:r>
            <a:r>
              <a:rPr lang="en-US" dirty="0" err="1"/>
              <a:t>dụ</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grpSp>
        <p:nvGrpSpPr>
          <p:cNvPr id="5" name="Group 4"/>
          <p:cNvGrpSpPr/>
          <p:nvPr/>
        </p:nvGrpSpPr>
        <p:grpSpPr>
          <a:xfrm>
            <a:off x="1077802" y="5083748"/>
            <a:ext cx="3097200" cy="474397"/>
            <a:chOff x="1019449" y="5578448"/>
            <a:chExt cx="3097200" cy="474397"/>
          </a:xfrm>
        </p:grpSpPr>
        <p:sp>
          <p:nvSpPr>
            <p:cNvPr id="16" name="Rectangle 15"/>
            <p:cNvSpPr>
              <a:spLocks noChangeArrowheads="1"/>
            </p:cNvSpPr>
            <p:nvPr/>
          </p:nvSpPr>
          <p:spPr bwMode="auto">
            <a:xfrm>
              <a:off x="3122343" y="5595645"/>
              <a:ext cx="994306"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Car</a:t>
              </a:r>
            </a:p>
          </p:txBody>
        </p:sp>
        <p:sp>
          <p:nvSpPr>
            <p:cNvPr id="17" name="Rectangle 16"/>
            <p:cNvSpPr>
              <a:spLocks noChangeArrowheads="1"/>
            </p:cNvSpPr>
            <p:nvPr/>
          </p:nvSpPr>
          <p:spPr bwMode="auto">
            <a:xfrm>
              <a:off x="1019449" y="5578448"/>
              <a:ext cx="1047472"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Tyre</a:t>
              </a:r>
            </a:p>
          </p:txBody>
        </p:sp>
        <p:sp>
          <p:nvSpPr>
            <p:cNvPr id="18" name="Line 6"/>
            <p:cNvSpPr>
              <a:spLocks noChangeShapeType="1"/>
            </p:cNvSpPr>
            <p:nvPr/>
          </p:nvSpPr>
          <p:spPr bwMode="auto">
            <a:xfrm>
              <a:off x="2066921" y="5854144"/>
              <a:ext cx="994049" cy="370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0" name="AutoShape 23"/>
            <p:cNvSpPr>
              <a:spLocks noChangeArrowheads="1"/>
            </p:cNvSpPr>
            <p:nvPr/>
          </p:nvSpPr>
          <p:spPr bwMode="auto">
            <a:xfrm>
              <a:off x="2669117" y="5740108"/>
              <a:ext cx="420688" cy="261937"/>
            </a:xfrm>
            <a:prstGeom prst="diamond">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grpSp>
      <p:sp>
        <p:nvSpPr>
          <p:cNvPr id="25" name="Rectangle 24"/>
          <p:cNvSpPr>
            <a:spLocks noChangeArrowheads="1"/>
          </p:cNvSpPr>
          <p:nvPr/>
        </p:nvSpPr>
        <p:spPr bwMode="auto">
          <a:xfrm>
            <a:off x="5949948" y="3963957"/>
            <a:ext cx="1676400" cy="68354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Courier New" pitchFamily="49" charset="0"/>
              </a:rPr>
              <a:t>Class A</a:t>
            </a:r>
          </a:p>
        </p:txBody>
      </p:sp>
      <p:sp>
        <p:nvSpPr>
          <p:cNvPr id="26" name="Rectangle 25"/>
          <p:cNvSpPr>
            <a:spLocks noChangeArrowheads="1"/>
          </p:cNvSpPr>
          <p:nvPr/>
        </p:nvSpPr>
        <p:spPr bwMode="auto">
          <a:xfrm>
            <a:off x="2373220" y="3949547"/>
            <a:ext cx="1711945" cy="69795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Courier New" pitchFamily="49" charset="0"/>
              </a:rPr>
              <a:t>Class B</a:t>
            </a:r>
          </a:p>
        </p:txBody>
      </p:sp>
      <p:sp>
        <p:nvSpPr>
          <p:cNvPr id="27" name="Line 6"/>
          <p:cNvSpPr>
            <a:spLocks noChangeShapeType="1"/>
          </p:cNvSpPr>
          <p:nvPr/>
        </p:nvSpPr>
        <p:spPr bwMode="auto">
          <a:xfrm flipV="1">
            <a:off x="4101573" y="4225245"/>
            <a:ext cx="178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28" name="Text Box 10"/>
          <p:cNvSpPr txBox="1">
            <a:spLocks noChangeArrowheads="1"/>
          </p:cNvSpPr>
          <p:nvPr/>
        </p:nvSpPr>
        <p:spPr bwMode="auto">
          <a:xfrm>
            <a:off x="4101573" y="3807733"/>
            <a:ext cx="730250" cy="3667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a:latin typeface="Courier New" pitchFamily="49" charset="0"/>
              </a:rPr>
              <a:t>1..*</a:t>
            </a:r>
          </a:p>
        </p:txBody>
      </p:sp>
      <p:sp>
        <p:nvSpPr>
          <p:cNvPr id="29" name="AutoShape 23"/>
          <p:cNvSpPr>
            <a:spLocks noChangeArrowheads="1"/>
          </p:cNvSpPr>
          <p:nvPr/>
        </p:nvSpPr>
        <p:spPr bwMode="auto">
          <a:xfrm>
            <a:off x="5465761" y="4096130"/>
            <a:ext cx="420688" cy="261937"/>
          </a:xfrm>
          <a:prstGeom prst="diamond">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30" name="Text Box 27"/>
          <p:cNvSpPr txBox="1">
            <a:spLocks noChangeArrowheads="1"/>
          </p:cNvSpPr>
          <p:nvPr/>
        </p:nvSpPr>
        <p:spPr bwMode="auto">
          <a:xfrm>
            <a:off x="2501371" y="3187548"/>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part</a:t>
            </a:r>
          </a:p>
        </p:txBody>
      </p:sp>
      <p:sp>
        <p:nvSpPr>
          <p:cNvPr id="31" name="Text Box 28"/>
          <p:cNvSpPr txBox="1">
            <a:spLocks noChangeArrowheads="1"/>
          </p:cNvSpPr>
          <p:nvPr/>
        </p:nvSpPr>
        <p:spPr bwMode="auto">
          <a:xfrm>
            <a:off x="6392861" y="3158447"/>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whole</a:t>
            </a:r>
          </a:p>
        </p:txBody>
      </p:sp>
      <p:sp>
        <p:nvSpPr>
          <p:cNvPr id="32" name="Line 30"/>
          <p:cNvSpPr>
            <a:spLocks noChangeShapeType="1"/>
          </p:cNvSpPr>
          <p:nvPr/>
        </p:nvSpPr>
        <p:spPr bwMode="auto">
          <a:xfrm>
            <a:off x="6840534" y="3489233"/>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33" name="Line 32"/>
          <p:cNvSpPr>
            <a:spLocks noChangeShapeType="1"/>
          </p:cNvSpPr>
          <p:nvPr/>
        </p:nvSpPr>
        <p:spPr bwMode="auto">
          <a:xfrm>
            <a:off x="2810934" y="3490760"/>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6" name="Rectangle 5"/>
          <p:cNvSpPr/>
          <p:nvPr/>
        </p:nvSpPr>
        <p:spPr>
          <a:xfrm>
            <a:off x="7828625" y="3598323"/>
            <a:ext cx="4191579" cy="3000821"/>
          </a:xfrm>
          <a:prstGeom prst="rect">
            <a:avLst/>
          </a:prstGeom>
          <a:solidFill>
            <a:schemeClr val="bg2"/>
          </a:solidFill>
        </p:spPr>
        <p:txBody>
          <a:bodyPr wrap="square">
            <a:spAutoFit/>
          </a:bodyPr>
          <a:lstStyle/>
          <a:p>
            <a:pPr>
              <a:lnSpc>
                <a:spcPct val="150000"/>
              </a:lnSpc>
            </a:pPr>
            <a:r>
              <a:rPr lang="en-US" b="1">
                <a:latin typeface="Consolas" pitchFamily="49" charset="0"/>
                <a:cs typeface="Consolas" pitchFamily="49" charset="0"/>
              </a:rPr>
              <a:t>public</a:t>
            </a:r>
            <a:r>
              <a:rPr lang="en-US">
                <a:latin typeface="Consolas" pitchFamily="49" charset="0"/>
                <a:cs typeface="Consolas" pitchFamily="49" charset="0"/>
              </a:rPr>
              <a:t> </a:t>
            </a:r>
            <a:r>
              <a:rPr lang="en-US" b="1">
                <a:latin typeface="Consolas" pitchFamily="49" charset="0"/>
                <a:cs typeface="Consolas" pitchFamily="49" charset="0"/>
              </a:rPr>
              <a:t>class A {</a:t>
            </a:r>
            <a:endParaRPr lang="en-US">
              <a:latin typeface="Consolas" pitchFamily="49" charset="0"/>
              <a:cs typeface="Consolas" pitchFamily="49" charset="0"/>
            </a:endParaRPr>
          </a:p>
          <a:p>
            <a:pPr>
              <a:lnSpc>
                <a:spcPct val="150000"/>
              </a:lnSpc>
            </a:pPr>
            <a:r>
              <a:rPr lang="en-US" b="1">
                <a:latin typeface="Consolas" pitchFamily="49" charset="0"/>
                <a:cs typeface="Consolas" pitchFamily="49" charset="0"/>
              </a:rPr>
              <a:t>      private B bb;</a:t>
            </a:r>
            <a:endParaRPr lang="en-US">
              <a:latin typeface="Consolas" pitchFamily="49" charset="0"/>
              <a:cs typeface="Consolas" pitchFamily="49" charset="0"/>
            </a:endParaRPr>
          </a:p>
          <a:p>
            <a:pPr>
              <a:lnSpc>
                <a:spcPct val="150000"/>
              </a:lnSpc>
            </a:pPr>
            <a:r>
              <a:rPr lang="en-US" b="1">
                <a:latin typeface="Consolas" pitchFamily="49" charset="0"/>
                <a:cs typeface="Consolas" pitchFamily="49" charset="0"/>
              </a:rPr>
              <a:t>      public</a:t>
            </a:r>
            <a:r>
              <a:rPr lang="en-US">
                <a:latin typeface="Consolas" pitchFamily="49" charset="0"/>
                <a:cs typeface="Consolas" pitchFamily="49" charset="0"/>
              </a:rPr>
              <a:t> </a:t>
            </a:r>
            <a:r>
              <a:rPr lang="en-US" b="1">
                <a:latin typeface="Consolas" pitchFamily="49" charset="0"/>
                <a:cs typeface="Consolas" pitchFamily="49" charset="0"/>
              </a:rPr>
              <a:t>void setB(B b) { 		   bb = b; </a:t>
            </a:r>
          </a:p>
          <a:p>
            <a:pPr>
              <a:lnSpc>
                <a:spcPct val="150000"/>
              </a:lnSpc>
            </a:pPr>
            <a:r>
              <a:rPr lang="en-US" b="1">
                <a:latin typeface="Consolas" pitchFamily="49" charset="0"/>
                <a:cs typeface="Consolas" pitchFamily="49" charset="0"/>
              </a:rPr>
              <a:t> 	  }</a:t>
            </a:r>
          </a:p>
          <a:p>
            <a:pPr>
              <a:lnSpc>
                <a:spcPct val="150000"/>
              </a:lnSpc>
            </a:pPr>
            <a:r>
              <a:rPr lang="en-US" b="1">
                <a:latin typeface="Consolas" pitchFamily="49" charset="0"/>
                <a:cs typeface="Consolas" pitchFamily="49" charset="0"/>
              </a:rPr>
              <a:t>	  ...</a:t>
            </a:r>
            <a:endParaRPr lang="en-US">
              <a:latin typeface="Consolas" pitchFamily="49" charset="0"/>
              <a:cs typeface="Consolas" pitchFamily="49" charset="0"/>
            </a:endParaRPr>
          </a:p>
          <a:p>
            <a:pPr>
              <a:lnSpc>
                <a:spcPct val="150000"/>
              </a:lnSpc>
            </a:pPr>
            <a:r>
              <a:rPr lang="en-US" b="1">
                <a:latin typeface="Consolas" pitchFamily="49" charset="0"/>
                <a:cs typeface="Consolas" pitchFamily="49" charset="0"/>
              </a:rPr>
              <a:t>}</a:t>
            </a:r>
            <a:endParaRPr lang="en-US" b="0" i="0">
              <a:effectLst/>
              <a:latin typeface="Consolas" pitchFamily="49" charset="0"/>
              <a:cs typeface="Consolas" pitchFamily="49" charset="0"/>
            </a:endParaRPr>
          </a:p>
        </p:txBody>
      </p:sp>
      <p:grpSp>
        <p:nvGrpSpPr>
          <p:cNvPr id="7" name="Group 6"/>
          <p:cNvGrpSpPr/>
          <p:nvPr/>
        </p:nvGrpSpPr>
        <p:grpSpPr>
          <a:xfrm>
            <a:off x="1077802" y="5864057"/>
            <a:ext cx="5214608" cy="585788"/>
            <a:chOff x="1130188" y="5686023"/>
            <a:chExt cx="5214608" cy="585788"/>
          </a:xfrm>
        </p:grpSpPr>
        <p:sp>
          <p:nvSpPr>
            <p:cNvPr id="21" name="Rectangle 20"/>
            <p:cNvSpPr>
              <a:spLocks noChangeArrowheads="1"/>
            </p:cNvSpPr>
            <p:nvPr/>
          </p:nvSpPr>
          <p:spPr bwMode="auto">
            <a:xfrm>
              <a:off x="4668396" y="5814611"/>
              <a:ext cx="1676400"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cs typeface="Courier New" pitchFamily="49" charset="0"/>
                </a:rPr>
                <a:t>Company</a:t>
              </a:r>
            </a:p>
          </p:txBody>
        </p:sp>
        <p:sp>
          <p:nvSpPr>
            <p:cNvPr id="22" name="Rectangle 21"/>
            <p:cNvSpPr>
              <a:spLocks noChangeArrowheads="1"/>
            </p:cNvSpPr>
            <p:nvPr/>
          </p:nvSpPr>
          <p:spPr bwMode="auto">
            <a:xfrm>
              <a:off x="1130188" y="5830486"/>
              <a:ext cx="1908081" cy="4413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cs typeface="Courier New" pitchFamily="49" charset="0"/>
                </a:rPr>
                <a:t>Department</a:t>
              </a:r>
            </a:p>
          </p:txBody>
        </p:sp>
        <p:sp>
          <p:nvSpPr>
            <p:cNvPr id="23" name="Line 6"/>
            <p:cNvSpPr>
              <a:spLocks noChangeShapeType="1"/>
            </p:cNvSpPr>
            <p:nvPr/>
          </p:nvSpPr>
          <p:spPr bwMode="auto">
            <a:xfrm flipV="1">
              <a:off x="3038269" y="6042810"/>
              <a:ext cx="1189119" cy="401"/>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2200">
                <a:solidFill>
                  <a:schemeClr val="tx2"/>
                </a:solidFill>
                <a:latin typeface="Courier New" pitchFamily="49" charset="0"/>
                <a:cs typeface="Courier New" pitchFamily="49" charset="0"/>
              </a:endParaRPr>
            </a:p>
          </p:txBody>
        </p:sp>
        <p:sp>
          <p:nvSpPr>
            <p:cNvPr id="24" name="Text Box 10"/>
            <p:cNvSpPr txBox="1">
              <a:spLocks noChangeArrowheads="1"/>
            </p:cNvSpPr>
            <p:nvPr/>
          </p:nvSpPr>
          <p:spPr bwMode="auto">
            <a:xfrm>
              <a:off x="3038269" y="5686023"/>
              <a:ext cx="736099"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dirty="0">
                  <a:solidFill>
                    <a:schemeClr val="tx2"/>
                  </a:solidFill>
                  <a:latin typeface="Courier New" pitchFamily="49" charset="0"/>
                </a:rPr>
                <a:t>1..*</a:t>
              </a:r>
            </a:p>
          </p:txBody>
        </p:sp>
        <p:sp>
          <p:nvSpPr>
            <p:cNvPr id="34" name="AutoShape 23"/>
            <p:cNvSpPr>
              <a:spLocks noChangeArrowheads="1"/>
            </p:cNvSpPr>
            <p:nvPr/>
          </p:nvSpPr>
          <p:spPr bwMode="auto">
            <a:xfrm>
              <a:off x="4227388" y="5924386"/>
              <a:ext cx="420688" cy="261937"/>
            </a:xfrm>
            <a:prstGeom prst="diamond">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sz="2200">
                <a:solidFill>
                  <a:schemeClr val="tx2"/>
                </a:solidFill>
                <a:latin typeface="Courier New" pitchFamily="49" charset="0"/>
                <a:cs typeface="Courier New" pitchFamily="49" charset="0"/>
              </a:endParaRPr>
            </a:p>
          </p:txBody>
        </p:sp>
      </p:grpSp>
      <p:sp>
        <p:nvSpPr>
          <p:cNvPr id="8" name="Text Box 10">
            <a:extLst>
              <a:ext uri="{FF2B5EF4-FFF2-40B4-BE49-F238E27FC236}">
                <a16:creationId xmlns:a16="http://schemas.microsoft.com/office/drawing/2014/main" id="{6EA9ECC9-1E1D-27F9-3973-FFF6C0B94CCB}"/>
              </a:ext>
            </a:extLst>
          </p:cNvPr>
          <p:cNvSpPr txBox="1">
            <a:spLocks noChangeArrowheads="1"/>
          </p:cNvSpPr>
          <p:nvPr/>
        </p:nvSpPr>
        <p:spPr bwMode="auto">
          <a:xfrm>
            <a:off x="2072163" y="5012622"/>
            <a:ext cx="32252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dirty="0">
                <a:solidFill>
                  <a:schemeClr val="tx2"/>
                </a:solidFill>
                <a:latin typeface="Courier New" pitchFamily="49" charset="0"/>
              </a:rPr>
              <a:t>4</a:t>
            </a:r>
          </a:p>
        </p:txBody>
      </p:sp>
    </p:spTree>
    <p:extLst>
      <p:ext uri="{BB962C8B-B14F-4D97-AF65-F5344CB8AC3E}">
        <p14:creationId xmlns:p14="http://schemas.microsoft.com/office/powerpoint/2010/main" val="141810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Sơ đồ lớp UML</a:t>
            </a:r>
            <a:br>
              <a:rPr lang="en-US"/>
            </a:br>
            <a:endParaRPr lang="en-US" dirty="0"/>
          </a:p>
        </p:txBody>
      </p:sp>
      <p:sp>
        <p:nvSpPr>
          <p:cNvPr id="3" name="Content Placeholder 2"/>
          <p:cNvSpPr>
            <a:spLocks noGrp="1"/>
          </p:cNvSpPr>
          <p:nvPr>
            <p:ph idx="1"/>
          </p:nvPr>
        </p:nvSpPr>
        <p:spPr/>
        <p:txBody>
          <a:bodyPr/>
          <a:lstStyle/>
          <a:p>
            <a:r>
              <a:rPr lang="en-US" altLang="en-US" dirty="0" err="1"/>
              <a:t>Ví</a:t>
            </a:r>
            <a:r>
              <a:rPr lang="en-US" altLang="en-US" dirty="0"/>
              <a:t> </a:t>
            </a:r>
            <a:r>
              <a:rPr lang="en-US" altLang="en-US" dirty="0" err="1"/>
              <a:t>dụ</a:t>
            </a:r>
            <a:r>
              <a:rPr lang="en-US" altLang="en-US" dirty="0"/>
              <a:t> UML </a:t>
            </a:r>
            <a:r>
              <a:rPr lang="en-US" altLang="en-US" dirty="0" err="1"/>
              <a:t>để</a:t>
            </a:r>
            <a:r>
              <a:rPr lang="en-US" altLang="en-US" dirty="0"/>
              <a:t> </a:t>
            </a:r>
            <a:r>
              <a:rPr lang="en-US" altLang="en-US" dirty="0" err="1"/>
              <a:t>biểu</a:t>
            </a:r>
            <a:r>
              <a:rPr lang="en-US" altLang="en-US" dirty="0"/>
              <a:t> </a:t>
            </a:r>
            <a:r>
              <a:rPr lang="en-US" altLang="en-US" dirty="0" err="1"/>
              <a:t>diễn</a:t>
            </a:r>
            <a:r>
              <a:rPr lang="en-US" altLang="en-US" dirty="0"/>
              <a:t> </a:t>
            </a:r>
            <a:r>
              <a:rPr lang="en-US" altLang="en-US" dirty="0" err="1"/>
              <a:t>một</a:t>
            </a:r>
            <a:r>
              <a:rPr lang="en-US" altLang="en-US" dirty="0"/>
              <a:t> </a:t>
            </a:r>
            <a:r>
              <a:rPr lang="en-US" altLang="en-US" dirty="0" err="1"/>
              <a:t>lớp</a:t>
            </a:r>
            <a:endParaRPr lang="en-US" altLang="en-US" dirty="0"/>
          </a:p>
          <a:p>
            <a:endParaRPr lang="en-US" altLang="en-US" dirty="0"/>
          </a:p>
          <a:p>
            <a:endParaRPr lang="en-US" dirty="0"/>
          </a:p>
        </p:txBody>
      </p:sp>
      <p:sp>
        <p:nvSpPr>
          <p:cNvPr id="4" name="Slide Number Placeholder 3"/>
          <p:cNvSpPr>
            <a:spLocks noGrp="1"/>
          </p:cNvSpPr>
          <p:nvPr>
            <p:ph type="sldNum" sz="quarter" idx="12"/>
          </p:nvPr>
        </p:nvSpPr>
        <p:spPr>
          <a:xfrm>
            <a:off x="11523663" y="6492875"/>
            <a:ext cx="668337" cy="365125"/>
          </a:xfrm>
          <a:prstGeom prst="rect">
            <a:avLst/>
          </a:prstGeom>
        </p:spPr>
        <p:txBody>
          <a:bodyPr/>
          <a:lstStyle/>
          <a:p>
            <a:fld id="{D57F1E4F-1CFF-5643-939E-217C01CDF565}" type="slidenum">
              <a:rPr lang="en-US" smtClean="0"/>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40" y="2399263"/>
            <a:ext cx="26955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970" y="2283154"/>
            <a:ext cx="5610983" cy="398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Callout 1 (No Border) 9"/>
          <p:cNvSpPr/>
          <p:nvPr/>
        </p:nvSpPr>
        <p:spPr>
          <a:xfrm>
            <a:off x="9510899" y="2329857"/>
            <a:ext cx="2103251" cy="391885"/>
          </a:xfrm>
          <a:prstGeom prst="callout1">
            <a:avLst>
              <a:gd name="adj1" fmla="val 36034"/>
              <a:gd name="adj2" fmla="val -1892"/>
              <a:gd name="adj3" fmla="val 141667"/>
              <a:gd name="adj4" fmla="val -83620"/>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err="1">
                <a:solidFill>
                  <a:srgbClr val="FF0000"/>
                </a:solidFill>
                <a:latin typeface="Arial" pitchFamily="34" charset="0"/>
                <a:cs typeface="Arial" pitchFamily="34" charset="0"/>
              </a:rPr>
              <a:t>Tên</a:t>
            </a:r>
            <a:r>
              <a:rPr lang="en-US" sz="2200" dirty="0">
                <a:solidFill>
                  <a:srgbClr val="FF0000"/>
                </a:solidFill>
                <a:latin typeface="Arial" pitchFamily="34" charset="0"/>
                <a:cs typeface="Arial" pitchFamily="34" charset="0"/>
              </a:rPr>
              <a:t> </a:t>
            </a:r>
            <a:r>
              <a:rPr lang="en-US" sz="2200" dirty="0" err="1">
                <a:solidFill>
                  <a:srgbClr val="FF0000"/>
                </a:solidFill>
                <a:latin typeface="Arial" pitchFamily="34" charset="0"/>
                <a:cs typeface="Arial" pitchFamily="34" charset="0"/>
              </a:rPr>
              <a:t>lớp</a:t>
            </a:r>
            <a:endParaRPr lang="en-US" sz="2200" dirty="0">
              <a:solidFill>
                <a:srgbClr val="FF0000"/>
              </a:solidFill>
              <a:latin typeface="Arial" pitchFamily="34" charset="0"/>
              <a:cs typeface="Arial" pitchFamily="34" charset="0"/>
            </a:endParaRPr>
          </a:p>
        </p:txBody>
      </p:sp>
      <p:sp>
        <p:nvSpPr>
          <p:cNvPr id="11" name="Line Callout 1 (No Border) 10"/>
          <p:cNvSpPr/>
          <p:nvPr/>
        </p:nvSpPr>
        <p:spPr>
          <a:xfrm>
            <a:off x="9510899" y="3352800"/>
            <a:ext cx="2319151" cy="561270"/>
          </a:xfrm>
          <a:prstGeom prst="callout1">
            <a:avLst>
              <a:gd name="adj1" fmla="val 27392"/>
              <a:gd name="adj2" fmla="val -1087"/>
              <a:gd name="adj3" fmla="val 82560"/>
              <a:gd name="adj4" fmla="val -39239"/>
            </a:avLst>
          </a:prstGeom>
        </p:spPr>
        <p:style>
          <a:lnRef idx="2">
            <a:schemeClr val="dk1"/>
          </a:lnRef>
          <a:fillRef idx="1">
            <a:schemeClr val="lt1"/>
          </a:fillRef>
          <a:effectRef idx="0">
            <a:schemeClr val="dk1"/>
          </a:effectRef>
          <a:fontRef idx="minor">
            <a:schemeClr val="dk1"/>
          </a:fontRef>
        </p:style>
        <p:txBody>
          <a:bodyPr rtlCol="0" anchor="ctr"/>
          <a:lstStyle/>
          <a:p>
            <a:r>
              <a:rPr lang="en-US" sz="2200">
                <a:solidFill>
                  <a:srgbClr val="FF0000"/>
                </a:solidFill>
                <a:latin typeface="Arial" pitchFamily="34" charset="0"/>
                <a:cs typeface="Arial" pitchFamily="34" charset="0"/>
              </a:rPr>
              <a:t>Các thuộc </a:t>
            </a:r>
            <a:r>
              <a:rPr lang="en-US" sz="2200" dirty="0" err="1">
                <a:solidFill>
                  <a:srgbClr val="FF0000"/>
                </a:solidFill>
                <a:latin typeface="Arial" pitchFamily="34" charset="0"/>
                <a:cs typeface="Arial" pitchFamily="34" charset="0"/>
              </a:rPr>
              <a:t>tính</a:t>
            </a:r>
            <a:endParaRPr lang="en-US" sz="2200" dirty="0">
              <a:solidFill>
                <a:srgbClr val="FF0000"/>
              </a:solidFill>
              <a:latin typeface="Arial" pitchFamily="34" charset="0"/>
              <a:cs typeface="Arial" pitchFamily="34" charset="0"/>
            </a:endParaRPr>
          </a:p>
        </p:txBody>
      </p:sp>
      <p:sp>
        <p:nvSpPr>
          <p:cNvPr id="12" name="Line Callout 1 (No Border) 11"/>
          <p:cNvSpPr/>
          <p:nvPr/>
        </p:nvSpPr>
        <p:spPr>
          <a:xfrm>
            <a:off x="9510899" y="4950923"/>
            <a:ext cx="2528700" cy="650258"/>
          </a:xfrm>
          <a:prstGeom prst="callout1">
            <a:avLst>
              <a:gd name="adj1" fmla="val 23071"/>
              <a:gd name="adj2" fmla="val -2004"/>
              <a:gd name="adj3" fmla="val 85715"/>
              <a:gd name="adj4" fmla="val -40607"/>
            </a:avLst>
          </a:prstGeom>
        </p:spPr>
        <p:style>
          <a:lnRef idx="2">
            <a:schemeClr val="dk1"/>
          </a:lnRef>
          <a:fillRef idx="1">
            <a:schemeClr val="lt1"/>
          </a:fillRef>
          <a:effectRef idx="0">
            <a:schemeClr val="dk1"/>
          </a:effectRef>
          <a:fontRef idx="minor">
            <a:schemeClr val="dk1"/>
          </a:fontRef>
        </p:style>
        <p:txBody>
          <a:bodyPr rtlCol="0" anchor="ctr"/>
          <a:lstStyle/>
          <a:p>
            <a:r>
              <a:rPr lang="en-US" sz="2200">
                <a:solidFill>
                  <a:srgbClr val="FF0000"/>
                </a:solidFill>
                <a:latin typeface="Arial" pitchFamily="34" charset="0"/>
                <a:cs typeface="Arial" pitchFamily="34" charset="0"/>
              </a:rPr>
              <a:t>Các phương </a:t>
            </a:r>
            <a:r>
              <a:rPr lang="en-US" sz="2200" dirty="0" err="1">
                <a:solidFill>
                  <a:srgbClr val="FF0000"/>
                </a:solidFill>
                <a:latin typeface="Arial" pitchFamily="34" charset="0"/>
                <a:cs typeface="Arial" pitchFamily="34" charset="0"/>
              </a:rPr>
              <a:t>thức</a:t>
            </a:r>
            <a:endParaRPr lang="en-US" sz="2200" dirty="0">
              <a:solidFill>
                <a:srgbClr val="FF0000"/>
              </a:solidFill>
              <a:latin typeface="Arial" pitchFamily="34" charset="0"/>
              <a:cs typeface="Arial" pitchFamily="34" charset="0"/>
            </a:endParaRPr>
          </a:p>
        </p:txBody>
      </p:sp>
      <p:sp>
        <p:nvSpPr>
          <p:cNvPr id="6" name="AutoShape 6"/>
          <p:cNvSpPr>
            <a:spLocks noChangeArrowheads="1"/>
          </p:cNvSpPr>
          <p:nvPr/>
        </p:nvSpPr>
        <p:spPr bwMode="auto">
          <a:xfrm>
            <a:off x="517554" y="6070711"/>
            <a:ext cx="2476145" cy="685800"/>
          </a:xfrm>
          <a:prstGeom prst="wedgeRectCallout">
            <a:avLst>
              <a:gd name="adj1" fmla="val 1182"/>
              <a:gd name="adj2" fmla="val -184209"/>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dirty="0" err="1">
                <a:latin typeface="Arial" pitchFamily="34" charset="0"/>
                <a:cs typeface="Arial" pitchFamily="34" charset="0"/>
              </a:rPr>
              <a:t>Bỏ</a:t>
            </a:r>
            <a:r>
              <a:rPr lang="en-US" altLang="en-US" sz="2000" b="1" dirty="0">
                <a:latin typeface="Arial" pitchFamily="34" charset="0"/>
                <a:cs typeface="Arial" pitchFamily="34" charset="0"/>
              </a:rPr>
              <a:t> qua </a:t>
            </a:r>
            <a:r>
              <a:rPr lang="en-US" altLang="en-US" sz="2000" b="1" dirty="0" err="1">
                <a:latin typeface="Arial" pitchFamily="34" charset="0"/>
                <a:cs typeface="Arial" pitchFamily="34" charset="0"/>
              </a:rPr>
              <a:t>các</a:t>
            </a:r>
            <a:r>
              <a:rPr lang="en-US" altLang="en-US" sz="2000" b="1" dirty="0">
                <a:latin typeface="Arial" pitchFamily="34" charset="0"/>
                <a:cs typeface="Arial" pitchFamily="34" charset="0"/>
              </a:rPr>
              <a:t> chi </a:t>
            </a:r>
            <a:r>
              <a:rPr lang="en-US" altLang="en-US" sz="2000" b="1" dirty="0" err="1">
                <a:latin typeface="Arial" pitchFamily="34" charset="0"/>
                <a:cs typeface="Arial" pitchFamily="34" charset="0"/>
              </a:rPr>
              <a:t>tiết</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không</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cần</a:t>
            </a:r>
            <a:r>
              <a:rPr lang="en-US" altLang="en-US" sz="2000" b="1" dirty="0">
                <a:latin typeface="Arial" pitchFamily="34" charset="0"/>
                <a:cs typeface="Arial" pitchFamily="34" charset="0"/>
              </a:rPr>
              <a:t> </a:t>
            </a:r>
            <a:r>
              <a:rPr lang="en-US" altLang="en-US" sz="2000" b="1" dirty="0" err="1">
                <a:latin typeface="Arial" pitchFamily="34" charset="0"/>
                <a:cs typeface="Arial" pitchFamily="34" charset="0"/>
              </a:rPr>
              <a:t>thiết</a:t>
            </a:r>
            <a:r>
              <a:rPr lang="en-US" altLang="en-US" sz="2000" dirty="0">
                <a:latin typeface="Arial" pitchFamily="34" charset="0"/>
                <a:cs typeface="Arial" pitchFamily="34" charset="0"/>
              </a:rPr>
              <a:t> </a:t>
            </a:r>
          </a:p>
        </p:txBody>
      </p:sp>
      <p:sp>
        <p:nvSpPr>
          <p:cNvPr id="7" name="AutoShape 7"/>
          <p:cNvSpPr>
            <a:spLocks noChangeArrowheads="1"/>
          </p:cNvSpPr>
          <p:nvPr/>
        </p:nvSpPr>
        <p:spPr bwMode="auto">
          <a:xfrm>
            <a:off x="3399970" y="6413611"/>
            <a:ext cx="5610983" cy="357872"/>
          </a:xfrm>
          <a:prstGeom prst="wedgeRectCallout">
            <a:avLst>
              <a:gd name="adj1" fmla="val -5759"/>
              <a:gd name="adj2" fmla="val -147441"/>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b="1">
                <a:latin typeface="Arial" pitchFamily="34" charset="0"/>
                <a:cs typeface="Arial" pitchFamily="34" charset="0"/>
              </a:rPr>
              <a:t>Phải đầy đủ &amp; chi tiết các thành phần </a:t>
            </a:r>
            <a:r>
              <a:rPr lang="en-US" altLang="en-US" sz="2000">
                <a:latin typeface="Arial" pitchFamily="34" charset="0"/>
                <a:cs typeface="Arial" pitchFamily="34" charset="0"/>
              </a:rPr>
              <a:t> </a:t>
            </a:r>
          </a:p>
        </p:txBody>
      </p:sp>
    </p:spTree>
    <p:extLst>
      <p:ext uri="{BB962C8B-B14F-4D97-AF65-F5344CB8AC3E}">
        <p14:creationId xmlns:p14="http://schemas.microsoft.com/office/powerpoint/2010/main" val="49096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Aggregation [2]</a:t>
            </a:r>
          </a:p>
        </p:txBody>
      </p:sp>
      <p:sp>
        <p:nvSpPr>
          <p:cNvPr id="3" name="Content Placeholder 2"/>
          <p:cNvSpPr>
            <a:spLocks noGrp="1"/>
          </p:cNvSpPr>
          <p:nvPr>
            <p:ph idx="1"/>
          </p:nvPr>
        </p:nvSpPr>
        <p:spPr/>
        <p:txBody>
          <a:bodyPr/>
          <a:lstStyle/>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50</a:t>
            </a:fld>
            <a:endParaRPr lang="en-US" dirty="0">
              <a:solidFill>
                <a:prstClr val="black">
                  <a:lumMod val="65000"/>
                  <a:lumOff val="35000"/>
                </a:prstClr>
              </a:solidFill>
            </a:endParaRPr>
          </a:p>
        </p:txBody>
      </p:sp>
      <p:grpSp>
        <p:nvGrpSpPr>
          <p:cNvPr id="5" name="Group 4"/>
          <p:cNvGrpSpPr>
            <a:grpSpLocks/>
          </p:cNvGrpSpPr>
          <p:nvPr/>
        </p:nvGrpSpPr>
        <p:grpSpPr bwMode="auto">
          <a:xfrm>
            <a:off x="1169565" y="2335975"/>
            <a:ext cx="9087275" cy="4285897"/>
            <a:chOff x="928" y="798"/>
            <a:chExt cx="4368" cy="2757"/>
          </a:xfrm>
        </p:grpSpPr>
        <p:sp>
          <p:nvSpPr>
            <p:cNvPr id="6" name="Rectangle 5"/>
            <p:cNvSpPr>
              <a:spLocks noChangeArrowheads="1"/>
            </p:cNvSpPr>
            <p:nvPr/>
          </p:nvSpPr>
          <p:spPr bwMode="auto">
            <a:xfrm>
              <a:off x="928" y="798"/>
              <a:ext cx="2000" cy="372"/>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StudentBody</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7" name="Rectangle 6"/>
            <p:cNvSpPr>
              <a:spLocks noChangeArrowheads="1"/>
            </p:cNvSpPr>
            <p:nvPr/>
          </p:nvSpPr>
          <p:spPr bwMode="auto">
            <a:xfrm>
              <a:off x="928" y="1170"/>
              <a:ext cx="2000" cy="192"/>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L="0" marR="0" lvl="0" indent="45720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Verdana"/>
                  <a:ea typeface="Times New Roman"/>
                  <a:cs typeface="Verdana"/>
                </a:rPr>
                <a:t> </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8" name="Rectangle 7"/>
            <p:cNvSpPr>
              <a:spLocks noChangeArrowheads="1"/>
            </p:cNvSpPr>
            <p:nvPr/>
          </p:nvSpPr>
          <p:spPr bwMode="auto">
            <a:xfrm>
              <a:off x="928" y="1353"/>
              <a:ext cx="2000" cy="297"/>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main (args : String[]) : void</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9" name="Rectangle 8"/>
            <p:cNvSpPr>
              <a:spLocks noChangeArrowheads="1"/>
            </p:cNvSpPr>
            <p:nvPr/>
          </p:nvSpPr>
          <p:spPr bwMode="auto">
            <a:xfrm>
              <a:off x="3504" y="1904"/>
              <a:ext cx="1792" cy="336"/>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toString()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0" name="Rectangle 9"/>
            <p:cNvSpPr>
              <a:spLocks noChangeArrowheads="1"/>
            </p:cNvSpPr>
            <p:nvPr/>
          </p:nvSpPr>
          <p:spPr bwMode="auto">
            <a:xfrm>
              <a:off x="3504" y="798"/>
              <a:ext cx="1791" cy="258"/>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Student</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1" name="Rectangle 10"/>
            <p:cNvSpPr>
              <a:spLocks noChangeArrowheads="1"/>
            </p:cNvSpPr>
            <p:nvPr/>
          </p:nvSpPr>
          <p:spPr bwMode="auto">
            <a:xfrm>
              <a:off x="3504" y="1041"/>
              <a:ext cx="1792" cy="863"/>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firstName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lastName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homeAddress : </a:t>
              </a:r>
              <a:r>
                <a:rPr kumimoji="0" lang="en-US" b="1" i="0" u="none" strike="noStrike" kern="0" cap="none" spc="0" normalizeH="0" baseline="0" noProof="0">
                  <a:ln>
                    <a:noFill/>
                  </a:ln>
                  <a:solidFill>
                    <a:srgbClr val="FF0000"/>
                  </a:solidFill>
                  <a:effectLst/>
                  <a:uLnTx/>
                  <a:uFillTx/>
                  <a:latin typeface="Arial"/>
                  <a:ea typeface="Times New Roman"/>
                  <a:cs typeface="Times New Roman"/>
                </a:rPr>
                <a:t>Address</a:t>
              </a:r>
              <a:endParaRPr kumimoji="0" lang="en-US" b="0" i="0" u="none" strike="noStrike" kern="0" cap="none" spc="0" normalizeH="0" baseline="0" noProof="0">
                <a:ln>
                  <a:noFill/>
                </a:ln>
                <a:solidFill>
                  <a:srgbClr val="FF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schoolAddress : </a:t>
              </a:r>
              <a:r>
                <a:rPr kumimoji="0" lang="en-US" b="1" i="0" u="none" strike="noStrike" kern="0" cap="none" spc="0" normalizeH="0" baseline="0" noProof="0">
                  <a:ln>
                    <a:noFill/>
                  </a:ln>
                  <a:solidFill>
                    <a:srgbClr val="FF0000"/>
                  </a:solidFill>
                  <a:effectLst/>
                  <a:uLnTx/>
                  <a:uFillTx/>
                  <a:latin typeface="Arial"/>
                  <a:ea typeface="Times New Roman"/>
                  <a:cs typeface="Times New Roman"/>
                </a:rPr>
                <a:t>Address</a:t>
              </a:r>
              <a:endParaRPr kumimoji="0" lang="en-US" b="0" i="0" u="none" strike="noStrike" kern="0" cap="none" spc="0" normalizeH="0" baseline="0" noProof="0">
                <a:ln>
                  <a:noFill/>
                </a:ln>
                <a:solidFill>
                  <a:srgbClr val="FF0000"/>
                </a:solidFill>
                <a:effectLst/>
                <a:uLnTx/>
                <a:uFillTx/>
                <a:latin typeface="Tahoma"/>
                <a:ea typeface="Times New Roman"/>
                <a:cs typeface="Times New Roman"/>
              </a:endParaRPr>
            </a:p>
          </p:txBody>
        </p:sp>
        <p:sp>
          <p:nvSpPr>
            <p:cNvPr id="12" name="Rectangle 11"/>
            <p:cNvSpPr>
              <a:spLocks noChangeArrowheads="1"/>
            </p:cNvSpPr>
            <p:nvPr/>
          </p:nvSpPr>
          <p:spPr bwMode="auto">
            <a:xfrm>
              <a:off x="1280" y="3219"/>
              <a:ext cx="1792" cy="336"/>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toString()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3" name="Rectangle 12"/>
            <p:cNvSpPr>
              <a:spLocks noChangeArrowheads="1"/>
            </p:cNvSpPr>
            <p:nvPr/>
          </p:nvSpPr>
          <p:spPr bwMode="auto">
            <a:xfrm>
              <a:off x="1280" y="2392"/>
              <a:ext cx="1792" cy="835"/>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streetAddress: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city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state : String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a:p>
              <a:pPr marR="0" lvl="0"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000000"/>
                  </a:solidFill>
                  <a:effectLst/>
                  <a:uLnTx/>
                  <a:uFillTx/>
                  <a:latin typeface="Arial"/>
                  <a:ea typeface="Times New Roman"/>
                  <a:cs typeface="Times New Roman"/>
                </a:rPr>
                <a:t>- zipCode : long</a:t>
              </a:r>
              <a:endParaRPr kumimoji="0" lang="en-US" b="0" i="0" u="none" strike="noStrike" kern="0" cap="none" spc="0" normalizeH="0" baseline="0" noProof="0">
                <a:ln>
                  <a:noFill/>
                </a:ln>
                <a:solidFill>
                  <a:sysClr val="windowText" lastClr="000000"/>
                </a:solidFill>
                <a:effectLst/>
                <a:uLnTx/>
                <a:uFillTx/>
                <a:latin typeface="Tahoma"/>
                <a:ea typeface="Times New Roman"/>
                <a:cs typeface="Times New Roman"/>
              </a:endParaRPr>
            </a:p>
          </p:txBody>
        </p:sp>
        <p:sp>
          <p:nvSpPr>
            <p:cNvPr id="14" name="Rectangle 13"/>
            <p:cNvSpPr>
              <a:spLocks noChangeArrowheads="1"/>
            </p:cNvSpPr>
            <p:nvPr/>
          </p:nvSpPr>
          <p:spPr bwMode="auto">
            <a:xfrm>
              <a:off x="1280" y="2137"/>
              <a:ext cx="1792" cy="258"/>
            </a:xfrm>
            <a:prstGeom prst="rect">
              <a:avLst/>
            </a:prstGeom>
            <a:solidFill>
              <a:srgbClr val="96FE96"/>
            </a:solidFill>
            <a:ln w="12700">
              <a:solidFill>
                <a:srgbClr val="808080"/>
              </a:solidFill>
              <a:miter lim="800000"/>
              <a:headEnd type="none" w="sm" len="sm"/>
              <a:tailEnd type="none" w="sm" len="sm"/>
            </a:ln>
          </p:spPr>
          <p:txBody>
            <a:bodyPr rot="0" vert="horz" wrap="square" lIns="91440" tIns="45720" rIns="91440" bIns="45720" anchor="ctr" anchorCtr="0" upright="1">
              <a:noAutofit/>
            </a:bodyPr>
            <a:lstStyle/>
            <a:p>
              <a:pPr marR="0" lvl="0" algn="ctr" defTabSz="914400" eaLnBrk="1" fontAlgn="auto" latinLnBrk="0" hangingPunct="1">
                <a:lnSpc>
                  <a:spcPct val="110000"/>
                </a:lnSpc>
                <a:spcBef>
                  <a:spcPts val="300"/>
                </a:spcBef>
                <a:spcAft>
                  <a:spcPts val="0"/>
                </a:spcAft>
                <a:buClrTx/>
                <a:buSzTx/>
                <a:buFontTx/>
                <a:buNone/>
                <a:tabLst/>
                <a:defRPr/>
              </a:pPr>
              <a:r>
                <a:rPr kumimoji="0" lang="en-US" b="1" i="0" u="none" strike="noStrike" kern="0" cap="none" spc="0" normalizeH="0" baseline="0" noProof="0">
                  <a:ln>
                    <a:noFill/>
                  </a:ln>
                  <a:solidFill>
                    <a:srgbClr val="FF0000"/>
                  </a:solidFill>
                  <a:effectLst/>
                  <a:uLnTx/>
                  <a:uFillTx/>
                  <a:latin typeface="Arial"/>
                  <a:ea typeface="Times New Roman"/>
                  <a:cs typeface="Times New Roman"/>
                </a:rPr>
                <a:t>Address</a:t>
              </a:r>
              <a:endParaRPr kumimoji="0" lang="en-US" b="0" i="0" u="none" strike="noStrike" kern="0" cap="none" spc="0" normalizeH="0" baseline="0" noProof="0">
                <a:ln>
                  <a:noFill/>
                </a:ln>
                <a:solidFill>
                  <a:srgbClr val="FF0000"/>
                </a:solidFill>
                <a:effectLst/>
                <a:uLnTx/>
                <a:uFillTx/>
                <a:latin typeface="Tahoma"/>
                <a:ea typeface="Times New Roman"/>
                <a:cs typeface="Times New Roman"/>
              </a:endParaRPr>
            </a:p>
          </p:txBody>
        </p:sp>
        <p:sp>
          <p:nvSpPr>
            <p:cNvPr id="15" name="AutoShape 264"/>
            <p:cNvSpPr>
              <a:spLocks noChangeArrowheads="1"/>
            </p:cNvSpPr>
            <p:nvPr/>
          </p:nvSpPr>
          <p:spPr bwMode="auto">
            <a:xfrm>
              <a:off x="4080" y="2256"/>
              <a:ext cx="240" cy="240"/>
            </a:xfrm>
            <a:prstGeom prst="diamond">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cxnSp>
          <p:nvCxnSpPr>
            <p:cNvPr id="16" name="AutoShape 265"/>
            <p:cNvCxnSpPr>
              <a:cxnSpLocks noChangeShapeType="1"/>
              <a:stCxn id="15" idx="2"/>
              <a:endCxn id="13" idx="3"/>
            </p:cNvCxnSpPr>
            <p:nvPr/>
          </p:nvCxnSpPr>
          <p:spPr bwMode="auto">
            <a:xfrm rot="5400000">
              <a:off x="3479" y="2089"/>
              <a:ext cx="314" cy="1128"/>
            </a:xfrm>
            <a:prstGeom prst="bentConnector2">
              <a:avLst/>
            </a:prstGeom>
            <a:noFill/>
            <a:ln w="9525">
              <a:solidFill>
                <a:srgbClr val="000000"/>
              </a:solidFill>
              <a:miter lim="800000"/>
              <a:headEnd/>
              <a:tailEnd/>
            </a:ln>
          </p:spPr>
        </p:cxnSp>
        <p:cxnSp>
          <p:nvCxnSpPr>
            <p:cNvPr id="17" name="Line 266"/>
            <p:cNvCxnSpPr/>
            <p:nvPr/>
          </p:nvCxnSpPr>
          <p:spPr bwMode="auto">
            <a:xfrm>
              <a:off x="2928" y="1056"/>
              <a:ext cx="576" cy="0"/>
            </a:xfrm>
            <a:prstGeom prst="line">
              <a:avLst/>
            </a:prstGeom>
            <a:noFill/>
            <a:ln w="28575">
              <a:solidFill>
                <a:srgbClr val="000000"/>
              </a:solidFill>
              <a:prstDash val="dash"/>
              <a:round/>
              <a:headEnd type="none" w="sm" len="sm"/>
              <a:tailEnd type="arrow" w="lg" len="med"/>
            </a:ln>
          </p:spPr>
        </p:cxnSp>
      </p:grpSp>
    </p:spTree>
    <p:extLst>
      <p:ext uri="{BB962C8B-B14F-4D97-AF65-F5344CB8AC3E}">
        <p14:creationId xmlns:p14="http://schemas.microsoft.com/office/powerpoint/2010/main" val="72730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Composition [1]</a:t>
            </a:r>
          </a:p>
        </p:txBody>
      </p:sp>
      <p:sp>
        <p:nvSpPr>
          <p:cNvPr id="3" name="Content Placeholder 2"/>
          <p:cNvSpPr>
            <a:spLocks noGrp="1"/>
          </p:cNvSpPr>
          <p:nvPr>
            <p:ph idx="1"/>
          </p:nvPr>
        </p:nvSpPr>
        <p:spPr/>
        <p:txBody>
          <a:bodyPr/>
          <a:lstStyle/>
          <a:p>
            <a:r>
              <a:rPr lang="en-US"/>
              <a:t>Là mối quan hệ “whole/part” giống Aggregation nhưng n</a:t>
            </a:r>
            <a:r>
              <a:rPr lang="vi-VN"/>
              <a:t>ếu </a:t>
            </a:r>
            <a:r>
              <a:rPr lang="en-US"/>
              <a:t>phần “whole”</a:t>
            </a:r>
            <a:r>
              <a:rPr lang="vi-VN"/>
              <a:t> bị xóa</a:t>
            </a:r>
            <a:r>
              <a:rPr lang="en-US"/>
              <a:t> thì</a:t>
            </a:r>
            <a:r>
              <a:rPr lang="vi-VN"/>
              <a:t> tất cả phần </a:t>
            </a:r>
            <a:r>
              <a:rPr lang="en-US"/>
              <a:t>“part” </a:t>
            </a:r>
            <a:r>
              <a:rPr lang="vi-VN"/>
              <a:t>của nó </a:t>
            </a:r>
            <a:r>
              <a:rPr lang="en-US"/>
              <a:t>cũng sẽ không còn.</a:t>
            </a:r>
          </a:p>
          <a:p>
            <a:endParaRPr lang="en-US"/>
          </a:p>
          <a:p>
            <a:endParaRPr lang="en-US"/>
          </a:p>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
        <p:nvSpPr>
          <p:cNvPr id="25" name="Rectangle 24"/>
          <p:cNvSpPr>
            <a:spLocks noChangeArrowheads="1"/>
          </p:cNvSpPr>
          <p:nvPr/>
        </p:nvSpPr>
        <p:spPr bwMode="auto">
          <a:xfrm>
            <a:off x="7004574" y="3447573"/>
            <a:ext cx="1676400" cy="6422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A</a:t>
            </a:r>
          </a:p>
        </p:txBody>
      </p:sp>
      <p:sp>
        <p:nvSpPr>
          <p:cNvPr id="26" name="Rectangle 25"/>
          <p:cNvSpPr>
            <a:spLocks noChangeArrowheads="1"/>
          </p:cNvSpPr>
          <p:nvPr/>
        </p:nvSpPr>
        <p:spPr bwMode="auto">
          <a:xfrm>
            <a:off x="3415864" y="3433164"/>
            <a:ext cx="1723928" cy="65669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B</a:t>
            </a:r>
          </a:p>
        </p:txBody>
      </p:sp>
      <p:sp>
        <p:nvSpPr>
          <p:cNvPr id="27" name="Line 6"/>
          <p:cNvSpPr>
            <a:spLocks noChangeShapeType="1"/>
          </p:cNvSpPr>
          <p:nvPr/>
        </p:nvSpPr>
        <p:spPr bwMode="auto">
          <a:xfrm flipV="1">
            <a:off x="5156199" y="3708862"/>
            <a:ext cx="178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29" name="AutoShape 23"/>
          <p:cNvSpPr>
            <a:spLocks noChangeArrowheads="1"/>
          </p:cNvSpPr>
          <p:nvPr/>
        </p:nvSpPr>
        <p:spPr bwMode="auto">
          <a:xfrm>
            <a:off x="6520387" y="3579747"/>
            <a:ext cx="420688" cy="261937"/>
          </a:xfrm>
          <a:prstGeom prst="diamond">
            <a:avLst/>
          </a:prstGeom>
          <a:solidFill>
            <a:schemeClr val="tx1"/>
          </a:solidFill>
          <a:ln w="38100">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30" name="Text Box 27"/>
          <p:cNvSpPr txBox="1">
            <a:spLocks noChangeArrowheads="1"/>
          </p:cNvSpPr>
          <p:nvPr/>
        </p:nvSpPr>
        <p:spPr bwMode="auto">
          <a:xfrm>
            <a:off x="3555997" y="2671165"/>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part</a:t>
            </a:r>
          </a:p>
        </p:txBody>
      </p:sp>
      <p:sp>
        <p:nvSpPr>
          <p:cNvPr id="31" name="Text Box 28"/>
          <p:cNvSpPr txBox="1">
            <a:spLocks noChangeArrowheads="1"/>
          </p:cNvSpPr>
          <p:nvPr/>
        </p:nvSpPr>
        <p:spPr bwMode="auto">
          <a:xfrm>
            <a:off x="7447487" y="2642064"/>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whole</a:t>
            </a:r>
          </a:p>
        </p:txBody>
      </p:sp>
      <p:sp>
        <p:nvSpPr>
          <p:cNvPr id="32" name="Line 30"/>
          <p:cNvSpPr>
            <a:spLocks noChangeShapeType="1"/>
          </p:cNvSpPr>
          <p:nvPr/>
        </p:nvSpPr>
        <p:spPr bwMode="auto">
          <a:xfrm>
            <a:off x="7895160" y="2972850"/>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33" name="Line 32"/>
          <p:cNvSpPr>
            <a:spLocks noChangeShapeType="1"/>
          </p:cNvSpPr>
          <p:nvPr/>
        </p:nvSpPr>
        <p:spPr bwMode="auto">
          <a:xfrm>
            <a:off x="3865560" y="2974377"/>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34" name="Rectangle 33"/>
          <p:cNvSpPr>
            <a:spLocks noChangeArrowheads="1"/>
          </p:cNvSpPr>
          <p:nvPr/>
        </p:nvSpPr>
        <p:spPr bwMode="auto">
          <a:xfrm>
            <a:off x="2301177" y="4561334"/>
            <a:ext cx="2229374"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Building</a:t>
            </a:r>
          </a:p>
        </p:txBody>
      </p:sp>
      <p:sp>
        <p:nvSpPr>
          <p:cNvPr id="35" name="Rectangle 34"/>
          <p:cNvSpPr>
            <a:spLocks noChangeArrowheads="1"/>
          </p:cNvSpPr>
          <p:nvPr/>
        </p:nvSpPr>
        <p:spPr bwMode="auto">
          <a:xfrm>
            <a:off x="993310" y="5898803"/>
            <a:ext cx="1289701"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Lobby</a:t>
            </a:r>
          </a:p>
        </p:txBody>
      </p:sp>
      <p:sp>
        <p:nvSpPr>
          <p:cNvPr id="36" name="Line 6"/>
          <p:cNvSpPr>
            <a:spLocks noChangeShapeType="1"/>
          </p:cNvSpPr>
          <p:nvPr/>
        </p:nvSpPr>
        <p:spPr bwMode="auto">
          <a:xfrm flipV="1">
            <a:off x="2283011" y="6127402"/>
            <a:ext cx="77964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38" name="AutoShape 23"/>
          <p:cNvSpPr>
            <a:spLocks noChangeArrowheads="1"/>
          </p:cNvSpPr>
          <p:nvPr/>
        </p:nvSpPr>
        <p:spPr bwMode="auto">
          <a:xfrm rot="5400000">
            <a:off x="2852308" y="5083884"/>
            <a:ext cx="420688" cy="365124"/>
          </a:xfrm>
          <a:prstGeom prst="diamond">
            <a:avLst/>
          </a:prstGeom>
          <a:solidFill>
            <a:schemeClr val="tx2"/>
          </a:solidFill>
          <a:ln w="38100">
            <a:solidFill>
              <a:schemeClr val="tx2"/>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cxnSp>
        <p:nvCxnSpPr>
          <p:cNvPr id="40" name="Straight Connector 39"/>
          <p:cNvCxnSpPr>
            <a:stCxn id="36" idx="1"/>
            <a:endCxn id="38" idx="3"/>
          </p:cNvCxnSpPr>
          <p:nvPr/>
        </p:nvCxnSpPr>
        <p:spPr>
          <a:xfrm flipV="1">
            <a:off x="3062652" y="5476790"/>
            <a:ext cx="0" cy="6506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 Box 10"/>
          <p:cNvSpPr txBox="1">
            <a:spLocks noChangeArrowheads="1"/>
          </p:cNvSpPr>
          <p:nvPr/>
        </p:nvSpPr>
        <p:spPr bwMode="auto">
          <a:xfrm>
            <a:off x="2282330" y="5758071"/>
            <a:ext cx="32252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a:solidFill>
                  <a:schemeClr val="tx2"/>
                </a:solidFill>
                <a:latin typeface="Courier New" pitchFamily="49" charset="0"/>
              </a:rPr>
              <a:t>1</a:t>
            </a:r>
          </a:p>
        </p:txBody>
      </p:sp>
      <p:sp>
        <p:nvSpPr>
          <p:cNvPr id="44" name="Rectangle 43"/>
          <p:cNvSpPr>
            <a:spLocks noChangeArrowheads="1"/>
          </p:cNvSpPr>
          <p:nvPr/>
        </p:nvSpPr>
        <p:spPr bwMode="auto">
          <a:xfrm>
            <a:off x="4494941" y="5856177"/>
            <a:ext cx="1289701"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Room</a:t>
            </a:r>
          </a:p>
        </p:txBody>
      </p:sp>
      <p:sp>
        <p:nvSpPr>
          <p:cNvPr id="45" name="Line 6"/>
          <p:cNvSpPr>
            <a:spLocks noChangeShapeType="1"/>
          </p:cNvSpPr>
          <p:nvPr/>
        </p:nvSpPr>
        <p:spPr bwMode="auto">
          <a:xfrm flipH="1">
            <a:off x="3791655" y="6127403"/>
            <a:ext cx="70328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46" name="AutoShape 23"/>
          <p:cNvSpPr>
            <a:spLocks noChangeArrowheads="1"/>
          </p:cNvSpPr>
          <p:nvPr/>
        </p:nvSpPr>
        <p:spPr bwMode="auto">
          <a:xfrm rot="5400000">
            <a:off x="3581311" y="5083884"/>
            <a:ext cx="420688" cy="365124"/>
          </a:xfrm>
          <a:prstGeom prst="diamond">
            <a:avLst/>
          </a:prstGeom>
          <a:solidFill>
            <a:schemeClr val="tx2"/>
          </a:solidFill>
          <a:ln w="38100">
            <a:solidFill>
              <a:schemeClr val="tx2"/>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cxnSp>
        <p:nvCxnSpPr>
          <p:cNvPr id="47" name="Straight Connector 46"/>
          <p:cNvCxnSpPr>
            <a:stCxn id="45" idx="1"/>
            <a:endCxn id="46" idx="3"/>
          </p:cNvCxnSpPr>
          <p:nvPr/>
        </p:nvCxnSpPr>
        <p:spPr>
          <a:xfrm flipV="1">
            <a:off x="3791655" y="5476790"/>
            <a:ext cx="0" cy="65061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 Box 10"/>
          <p:cNvSpPr txBox="1">
            <a:spLocks noChangeArrowheads="1"/>
          </p:cNvSpPr>
          <p:nvPr/>
        </p:nvSpPr>
        <p:spPr bwMode="auto">
          <a:xfrm>
            <a:off x="3791655" y="5740851"/>
            <a:ext cx="736099"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a:solidFill>
                  <a:schemeClr val="tx2"/>
                </a:solidFill>
                <a:latin typeface="Courier New" pitchFamily="49" charset="0"/>
              </a:rPr>
              <a:t>1..*</a:t>
            </a:r>
          </a:p>
        </p:txBody>
      </p:sp>
      <p:sp>
        <p:nvSpPr>
          <p:cNvPr id="60" name="Rectangle 59"/>
          <p:cNvSpPr>
            <a:spLocks noChangeArrowheads="1"/>
          </p:cNvSpPr>
          <p:nvPr/>
        </p:nvSpPr>
        <p:spPr bwMode="auto">
          <a:xfrm>
            <a:off x="10090939" y="5266446"/>
            <a:ext cx="1288261"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Book</a:t>
            </a:r>
          </a:p>
        </p:txBody>
      </p:sp>
      <p:sp>
        <p:nvSpPr>
          <p:cNvPr id="61" name="Rectangle 60"/>
          <p:cNvSpPr>
            <a:spLocks noChangeArrowheads="1"/>
          </p:cNvSpPr>
          <p:nvPr/>
        </p:nvSpPr>
        <p:spPr bwMode="auto">
          <a:xfrm>
            <a:off x="6941075" y="5252037"/>
            <a:ext cx="1285082" cy="4572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solidFill>
                  <a:schemeClr val="tx2"/>
                </a:solidFill>
                <a:latin typeface="Courier New" pitchFamily="49" charset="0"/>
              </a:rPr>
              <a:t>Page</a:t>
            </a:r>
          </a:p>
        </p:txBody>
      </p:sp>
      <p:sp>
        <p:nvSpPr>
          <p:cNvPr id="62" name="Line 6"/>
          <p:cNvSpPr>
            <a:spLocks noChangeShapeType="1"/>
          </p:cNvSpPr>
          <p:nvPr/>
        </p:nvSpPr>
        <p:spPr bwMode="auto">
          <a:xfrm flipV="1">
            <a:off x="8242564" y="5527734"/>
            <a:ext cx="17848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63" name="AutoShape 23"/>
          <p:cNvSpPr>
            <a:spLocks noChangeArrowheads="1"/>
          </p:cNvSpPr>
          <p:nvPr/>
        </p:nvSpPr>
        <p:spPr bwMode="auto">
          <a:xfrm>
            <a:off x="9606752" y="5398619"/>
            <a:ext cx="420688" cy="261937"/>
          </a:xfrm>
          <a:prstGeom prst="diamond">
            <a:avLst/>
          </a:prstGeom>
          <a:solidFill>
            <a:schemeClr val="tx2"/>
          </a:solidFill>
          <a:ln w="38100">
            <a:solidFill>
              <a:schemeClr val="tx2"/>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64" name="Text Box 10"/>
          <p:cNvSpPr txBox="1">
            <a:spLocks noChangeArrowheads="1"/>
          </p:cNvSpPr>
          <p:nvPr/>
        </p:nvSpPr>
        <p:spPr bwMode="auto">
          <a:xfrm>
            <a:off x="8228736" y="5160255"/>
            <a:ext cx="736099" cy="369332"/>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eaLnBrk="1" hangingPunct="1"/>
            <a:r>
              <a:rPr lang="en-US" sz="1800" b="1">
                <a:solidFill>
                  <a:schemeClr val="tx2"/>
                </a:solidFill>
                <a:latin typeface="Courier New" pitchFamily="49" charset="0"/>
              </a:rPr>
              <a:t>1..*</a:t>
            </a:r>
          </a:p>
        </p:txBody>
      </p:sp>
    </p:spTree>
    <p:extLst>
      <p:ext uri="{BB962C8B-B14F-4D97-AF65-F5344CB8AC3E}">
        <p14:creationId xmlns:p14="http://schemas.microsoft.com/office/powerpoint/2010/main" val="141810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8" grpId="0" animBg="1"/>
      <p:bldP spid="41" grpId="0"/>
      <p:bldP spid="44" grpId="0" animBg="1"/>
      <p:bldP spid="45" grpId="0" animBg="1"/>
      <p:bldP spid="46" grpId="0" animBg="1"/>
      <p:bldP spid="48" grpId="0"/>
      <p:bldP spid="60" grpId="0" animBg="1"/>
      <p:bldP spid="61" grpId="0" animBg="1"/>
      <p:bldP spid="62" grpId="0" animBg="1"/>
      <p:bldP spid="63" grpId="0" animBg="1"/>
      <p:bldP spid="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Composition [2]</a:t>
            </a:r>
          </a:p>
        </p:txBody>
      </p:sp>
      <p:sp>
        <p:nvSpPr>
          <p:cNvPr id="3" name="Content Placeholder 2"/>
          <p:cNvSpPr>
            <a:spLocks noGrp="1"/>
          </p:cNvSpPr>
          <p:nvPr>
            <p:ph idx="1"/>
          </p:nvPr>
        </p:nvSpPr>
        <p:spPr/>
        <p:txBody>
          <a:bodyPr/>
          <a:lstStyle/>
          <a:p>
            <a:r>
              <a:rPr lang="en-US" dirty="0" err="1"/>
              <a:t>Lớp</a:t>
            </a:r>
            <a:r>
              <a:rPr lang="en-US" dirty="0"/>
              <a:t> “whole” </a:t>
            </a:r>
            <a:r>
              <a:rPr lang="en-US" dirty="0" err="1"/>
              <a:t>phải</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đối</a:t>
            </a:r>
            <a:r>
              <a:rPr lang="en-US" dirty="0"/>
              <a:t> </a:t>
            </a:r>
            <a:r>
              <a:rPr lang="en-US" dirty="0" err="1"/>
              <a:t>tượng</a:t>
            </a:r>
            <a:r>
              <a:rPr lang="en-US" dirty="0"/>
              <a:t> “part”.</a:t>
            </a:r>
          </a:p>
          <a:p>
            <a:r>
              <a:rPr lang="en-US" dirty="0" err="1"/>
              <a:t>Ví</a:t>
            </a:r>
            <a:r>
              <a:rPr lang="en-US" dirty="0"/>
              <a:t> </a:t>
            </a:r>
            <a:r>
              <a:rPr lang="en-US" dirty="0" err="1"/>
              <a:t>dụ</a:t>
            </a:r>
            <a:r>
              <a:rPr lang="en-US"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Rectangle 5"/>
          <p:cNvSpPr/>
          <p:nvPr/>
        </p:nvSpPr>
        <p:spPr>
          <a:xfrm>
            <a:off x="1061259" y="2945351"/>
            <a:ext cx="4175760" cy="3139321"/>
          </a:xfrm>
          <a:prstGeom prst="rect">
            <a:avLst/>
          </a:prstGeom>
          <a:solidFill>
            <a:schemeClr val="bg2"/>
          </a:solidFill>
        </p:spPr>
        <p:txBody>
          <a:bodyPr wrap="square">
            <a:spAutoFit/>
          </a:bodyPr>
          <a:lstStyle/>
          <a:p>
            <a:pPr>
              <a:lnSpc>
                <a:spcPct val="150000"/>
              </a:lnSpc>
            </a:pPr>
            <a:r>
              <a:rPr lang="en-US" sz="2200" b="1" dirty="0">
                <a:latin typeface="Consolas" pitchFamily="49" charset="0"/>
                <a:cs typeface="Consolas" pitchFamily="49" charset="0"/>
              </a:rPr>
              <a:t>public</a:t>
            </a:r>
            <a:r>
              <a:rPr lang="en-US" sz="2200" dirty="0">
                <a:latin typeface="Consolas" pitchFamily="49" charset="0"/>
                <a:cs typeface="Consolas" pitchFamily="49" charset="0"/>
              </a:rPr>
              <a:t> </a:t>
            </a:r>
            <a:r>
              <a:rPr lang="en-US" sz="2200" b="1" dirty="0">
                <a:latin typeface="Consolas" pitchFamily="49" charset="0"/>
                <a:cs typeface="Consolas" pitchFamily="49" charset="0"/>
              </a:rPr>
              <a:t>class A {</a:t>
            </a:r>
            <a:endParaRPr lang="en-US" sz="2200" dirty="0">
              <a:latin typeface="Consolas" pitchFamily="49" charset="0"/>
              <a:cs typeface="Consolas" pitchFamily="49" charset="0"/>
            </a:endParaRPr>
          </a:p>
          <a:p>
            <a:pPr>
              <a:lnSpc>
                <a:spcPct val="150000"/>
              </a:lnSpc>
            </a:pPr>
            <a:r>
              <a:rPr lang="en-US" sz="2200" b="1" dirty="0">
                <a:latin typeface="Consolas" pitchFamily="49" charset="0"/>
                <a:cs typeface="Consolas" pitchFamily="49" charset="0"/>
              </a:rPr>
              <a:t>      private B bb;</a:t>
            </a:r>
            <a:endParaRPr lang="en-US" sz="2200" dirty="0">
              <a:latin typeface="Consolas" pitchFamily="49" charset="0"/>
              <a:cs typeface="Consolas" pitchFamily="49" charset="0"/>
            </a:endParaRPr>
          </a:p>
          <a:p>
            <a:pPr>
              <a:lnSpc>
                <a:spcPct val="150000"/>
              </a:lnSpc>
            </a:pPr>
            <a:r>
              <a:rPr lang="en-US" sz="2200" b="1" dirty="0">
                <a:latin typeface="Consolas" pitchFamily="49" charset="0"/>
                <a:cs typeface="Consolas" pitchFamily="49" charset="0"/>
              </a:rPr>
              <a:t>      public A() {</a:t>
            </a:r>
            <a:endParaRPr lang="en-US" sz="2200" dirty="0">
              <a:latin typeface="Consolas" pitchFamily="49" charset="0"/>
              <a:cs typeface="Consolas" pitchFamily="49" charset="0"/>
            </a:endParaRPr>
          </a:p>
          <a:p>
            <a:pPr>
              <a:lnSpc>
                <a:spcPct val="150000"/>
              </a:lnSpc>
            </a:pPr>
            <a:r>
              <a:rPr lang="en-US" sz="2200" b="1" dirty="0">
                <a:latin typeface="Consolas" pitchFamily="49" charset="0"/>
                <a:cs typeface="Consolas" pitchFamily="49" charset="0"/>
              </a:rPr>
              <a:t>        bb = new B();</a:t>
            </a:r>
            <a:endParaRPr lang="en-US" sz="2200" dirty="0">
              <a:latin typeface="Consolas" pitchFamily="49" charset="0"/>
              <a:cs typeface="Consolas" pitchFamily="49" charset="0"/>
            </a:endParaRPr>
          </a:p>
          <a:p>
            <a:pPr>
              <a:lnSpc>
                <a:spcPct val="150000"/>
              </a:lnSpc>
            </a:pPr>
            <a:r>
              <a:rPr lang="en-US" sz="2200" b="1" dirty="0">
                <a:latin typeface="Consolas" pitchFamily="49" charset="0"/>
                <a:cs typeface="Consolas" pitchFamily="49" charset="0"/>
              </a:rPr>
              <a:t>      }</a:t>
            </a:r>
            <a:endParaRPr lang="en-US" sz="2200" dirty="0">
              <a:latin typeface="Consolas" pitchFamily="49" charset="0"/>
              <a:cs typeface="Consolas" pitchFamily="49" charset="0"/>
            </a:endParaRPr>
          </a:p>
          <a:p>
            <a:pPr>
              <a:lnSpc>
                <a:spcPct val="150000"/>
              </a:lnSpc>
            </a:pPr>
            <a:r>
              <a:rPr lang="en-US" sz="2200" b="1" dirty="0">
                <a:latin typeface="Consolas" pitchFamily="49" charset="0"/>
                <a:cs typeface="Consolas" pitchFamily="49" charset="0"/>
              </a:rPr>
              <a:t>}</a:t>
            </a:r>
            <a:endParaRPr lang="en-US" sz="2200" b="0" i="0" dirty="0">
              <a:effectLst/>
              <a:latin typeface="Consolas" pitchFamily="49" charset="0"/>
              <a:cs typeface="Consolas" pitchFamily="49" charset="0"/>
            </a:endParaRPr>
          </a:p>
        </p:txBody>
      </p:sp>
      <p:sp>
        <p:nvSpPr>
          <p:cNvPr id="8" name="Rectangle 7"/>
          <p:cNvSpPr>
            <a:spLocks noChangeArrowheads="1"/>
          </p:cNvSpPr>
          <p:nvPr/>
        </p:nvSpPr>
        <p:spPr bwMode="auto">
          <a:xfrm>
            <a:off x="9099381" y="3710715"/>
            <a:ext cx="1676400" cy="6422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A</a:t>
            </a:r>
          </a:p>
        </p:txBody>
      </p:sp>
      <p:sp>
        <p:nvSpPr>
          <p:cNvPr id="9" name="Rectangle 8"/>
          <p:cNvSpPr>
            <a:spLocks noChangeArrowheads="1"/>
          </p:cNvSpPr>
          <p:nvPr/>
        </p:nvSpPr>
        <p:spPr bwMode="auto">
          <a:xfrm>
            <a:off x="5510671" y="3696306"/>
            <a:ext cx="1723928" cy="65669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200" b="1">
                <a:latin typeface="+mj-lt"/>
              </a:rPr>
              <a:t>Class B</a:t>
            </a:r>
          </a:p>
        </p:txBody>
      </p:sp>
      <p:sp>
        <p:nvSpPr>
          <p:cNvPr id="10" name="Line 6"/>
          <p:cNvSpPr>
            <a:spLocks noChangeShapeType="1"/>
          </p:cNvSpPr>
          <p:nvPr/>
        </p:nvSpPr>
        <p:spPr bwMode="auto">
          <a:xfrm flipV="1">
            <a:off x="7251006" y="3972004"/>
            <a:ext cx="178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11" name="AutoShape 23"/>
          <p:cNvSpPr>
            <a:spLocks noChangeArrowheads="1"/>
          </p:cNvSpPr>
          <p:nvPr/>
        </p:nvSpPr>
        <p:spPr bwMode="auto">
          <a:xfrm>
            <a:off x="8615194" y="3842889"/>
            <a:ext cx="420688" cy="261937"/>
          </a:xfrm>
          <a:prstGeom prst="diamond">
            <a:avLst/>
          </a:prstGeom>
          <a:solidFill>
            <a:schemeClr val="tx1"/>
          </a:solidFill>
          <a:ln w="38100">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12" name="Text Box 27"/>
          <p:cNvSpPr txBox="1">
            <a:spLocks noChangeArrowheads="1"/>
          </p:cNvSpPr>
          <p:nvPr/>
        </p:nvSpPr>
        <p:spPr bwMode="auto">
          <a:xfrm>
            <a:off x="5650804" y="2934307"/>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part</a:t>
            </a:r>
          </a:p>
        </p:txBody>
      </p:sp>
      <p:sp>
        <p:nvSpPr>
          <p:cNvPr id="13" name="Text Box 28"/>
          <p:cNvSpPr txBox="1">
            <a:spLocks noChangeArrowheads="1"/>
          </p:cNvSpPr>
          <p:nvPr/>
        </p:nvSpPr>
        <p:spPr bwMode="auto">
          <a:xfrm>
            <a:off x="9542294" y="2905206"/>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eaLnBrk="1" hangingPunct="1"/>
            <a:r>
              <a:rPr lang="en-US" sz="2000" i="1">
                <a:solidFill>
                  <a:srgbClr val="FF0066"/>
                </a:solidFill>
                <a:latin typeface="Times New Roman" pitchFamily="18" charset="0"/>
              </a:rPr>
              <a:t>whole</a:t>
            </a:r>
          </a:p>
        </p:txBody>
      </p:sp>
      <p:sp>
        <p:nvSpPr>
          <p:cNvPr id="14" name="Line 30"/>
          <p:cNvSpPr>
            <a:spLocks noChangeShapeType="1"/>
          </p:cNvSpPr>
          <p:nvPr/>
        </p:nvSpPr>
        <p:spPr bwMode="auto">
          <a:xfrm>
            <a:off x="9989967" y="3235992"/>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p:sp>
        <p:nvSpPr>
          <p:cNvPr id="15" name="Line 32"/>
          <p:cNvSpPr>
            <a:spLocks noChangeShapeType="1"/>
          </p:cNvSpPr>
          <p:nvPr/>
        </p:nvSpPr>
        <p:spPr bwMode="auto">
          <a:xfrm>
            <a:off x="5960367" y="3237519"/>
            <a:ext cx="0" cy="458788"/>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p>
        </p:txBody>
      </p:sp>
      <mc:AlternateContent xmlns:mc="http://schemas.openxmlformats.org/markup-compatibility/2006" xmlns:p14="http://schemas.microsoft.com/office/powerpoint/2010/main">
        <mc:Choice Requires="p14">
          <p:contentPart p14:bwMode="auto" r:id="rId3">
            <p14:nvContentPartPr>
              <p14:cNvPr id="18" name="Ink 17"/>
              <p14:cNvContentPartPr/>
              <p14:nvPr/>
            </p14:nvContentPartPr>
            <p14:xfrm>
              <a:off x="2410920" y="4732560"/>
              <a:ext cx="1732680" cy="45360"/>
            </p14:xfrm>
          </p:contentPart>
        </mc:Choice>
        <mc:Fallback xmlns="">
          <p:pic>
            <p:nvPicPr>
              <p:cNvPr id="18" name="Ink 17"/>
              <p:cNvPicPr/>
              <p:nvPr/>
            </p:nvPicPr>
            <p:blipFill>
              <a:blip r:embed="rId12"/>
              <a:stretch>
                <a:fillRect/>
              </a:stretch>
            </p:blipFill>
            <p:spPr>
              <a:xfrm>
                <a:off x="2395080" y="4669200"/>
                <a:ext cx="17643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p14:cNvContentPartPr/>
              <p14:nvPr/>
            </p14:nvContentPartPr>
            <p14:xfrm>
              <a:off x="2366280" y="4786200"/>
              <a:ext cx="2000520" cy="116640"/>
            </p14:xfrm>
          </p:contentPart>
        </mc:Choice>
        <mc:Fallback xmlns="">
          <p:pic>
            <p:nvPicPr>
              <p:cNvPr id="19" name="Ink 18"/>
              <p:cNvPicPr/>
              <p:nvPr/>
            </p:nvPicPr>
            <p:blipFill>
              <a:blip r:embed="rId14"/>
              <a:stretch>
                <a:fillRect/>
              </a:stretch>
            </p:blipFill>
            <p:spPr>
              <a:xfrm>
                <a:off x="2350440" y="4722840"/>
                <a:ext cx="2032560" cy="243360"/>
              </a:xfrm>
              <a:prstGeom prst="rect">
                <a:avLst/>
              </a:prstGeom>
            </p:spPr>
          </p:pic>
        </mc:Fallback>
      </mc:AlternateContent>
    </p:spTree>
    <p:extLst>
      <p:ext uri="{BB962C8B-B14F-4D97-AF65-F5344CB8AC3E}">
        <p14:creationId xmlns:p14="http://schemas.microsoft.com/office/powerpoint/2010/main" val="4242534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Composition - Aggregation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
        <p:nvSpPr>
          <p:cNvPr id="5" name="Text Box 3"/>
          <p:cNvSpPr txBox="1">
            <a:spLocks noChangeArrowheads="1"/>
          </p:cNvSpPr>
          <p:nvPr/>
        </p:nvSpPr>
        <p:spPr bwMode="auto">
          <a:xfrm>
            <a:off x="2211186" y="5775857"/>
            <a:ext cx="8595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1800" i="1">
                <a:latin typeface="Times New Roman" pitchFamily="18" charset="0"/>
              </a:rPr>
              <a:t>Composite is a stronger form of aggregation.  Composite parts live and die with the whole.</a:t>
            </a:r>
          </a:p>
        </p:txBody>
      </p:sp>
      <p:sp>
        <p:nvSpPr>
          <p:cNvPr id="6" name="AutoShape 4"/>
          <p:cNvSpPr>
            <a:spLocks noChangeArrowheads="1"/>
          </p:cNvSpPr>
          <p:nvPr/>
        </p:nvSpPr>
        <p:spPr bwMode="auto">
          <a:xfrm>
            <a:off x="3924300" y="3170379"/>
            <a:ext cx="457200" cy="503628"/>
          </a:xfrm>
          <a:prstGeom prst="diamond">
            <a:avLst/>
          </a:prstGeom>
          <a:solidFill>
            <a:schemeClr val="tx2"/>
          </a:solidFill>
          <a:ln w="9525">
            <a:solidFill>
              <a:schemeClr val="tx2"/>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7" name="Rectangle 6"/>
          <p:cNvSpPr>
            <a:spLocks noChangeArrowheads="1"/>
          </p:cNvSpPr>
          <p:nvPr/>
        </p:nvSpPr>
        <p:spPr bwMode="auto">
          <a:xfrm>
            <a:off x="2628900" y="4969407"/>
            <a:ext cx="990600" cy="4572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Liver</a:t>
            </a:r>
          </a:p>
        </p:txBody>
      </p:sp>
      <p:sp>
        <p:nvSpPr>
          <p:cNvPr id="8" name="Rectangle 7"/>
          <p:cNvSpPr>
            <a:spLocks noChangeArrowheads="1"/>
          </p:cNvSpPr>
          <p:nvPr/>
        </p:nvSpPr>
        <p:spPr bwMode="auto">
          <a:xfrm>
            <a:off x="3467100" y="2560779"/>
            <a:ext cx="1447800" cy="6096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Body</a:t>
            </a:r>
          </a:p>
        </p:txBody>
      </p:sp>
      <p:sp>
        <p:nvSpPr>
          <p:cNvPr id="9" name="Rectangle 8"/>
          <p:cNvSpPr>
            <a:spLocks noChangeArrowheads="1"/>
          </p:cNvSpPr>
          <p:nvPr/>
        </p:nvSpPr>
        <p:spPr bwMode="auto">
          <a:xfrm>
            <a:off x="3848100" y="4969407"/>
            <a:ext cx="914400" cy="4572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Heart</a:t>
            </a:r>
          </a:p>
        </p:txBody>
      </p:sp>
      <p:sp>
        <p:nvSpPr>
          <p:cNvPr id="10" name="Oval 9"/>
          <p:cNvSpPr>
            <a:spLocks noChangeArrowheads="1"/>
          </p:cNvSpPr>
          <p:nvPr/>
        </p:nvSpPr>
        <p:spPr bwMode="auto">
          <a:xfrm>
            <a:off x="5067300" y="53504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1" name="Oval 10"/>
          <p:cNvSpPr>
            <a:spLocks noChangeArrowheads="1"/>
          </p:cNvSpPr>
          <p:nvPr/>
        </p:nvSpPr>
        <p:spPr bwMode="auto">
          <a:xfrm>
            <a:off x="5372100" y="53504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2" name="Oval 11"/>
          <p:cNvSpPr>
            <a:spLocks noChangeArrowheads="1"/>
          </p:cNvSpPr>
          <p:nvPr/>
        </p:nvSpPr>
        <p:spPr bwMode="auto">
          <a:xfrm>
            <a:off x="5676900" y="53504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3" name="Line 11"/>
          <p:cNvSpPr>
            <a:spLocks noChangeShapeType="1"/>
          </p:cNvSpPr>
          <p:nvPr/>
        </p:nvSpPr>
        <p:spPr bwMode="auto">
          <a:xfrm flipH="1" flipV="1">
            <a:off x="4152900" y="3674007"/>
            <a:ext cx="1524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4" name="Line 12"/>
          <p:cNvSpPr>
            <a:spLocks noChangeShapeType="1"/>
          </p:cNvSpPr>
          <p:nvPr/>
        </p:nvSpPr>
        <p:spPr bwMode="auto">
          <a:xfrm flipV="1">
            <a:off x="3086100" y="3674007"/>
            <a:ext cx="10668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5" name="Line 13"/>
          <p:cNvSpPr>
            <a:spLocks noChangeShapeType="1"/>
          </p:cNvSpPr>
          <p:nvPr/>
        </p:nvSpPr>
        <p:spPr bwMode="auto">
          <a:xfrm>
            <a:off x="4152900" y="3674007"/>
            <a:ext cx="12192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6" name="AutoShape 14"/>
          <p:cNvSpPr>
            <a:spLocks noChangeArrowheads="1"/>
          </p:cNvSpPr>
          <p:nvPr/>
        </p:nvSpPr>
        <p:spPr bwMode="auto">
          <a:xfrm>
            <a:off x="8724900" y="3180295"/>
            <a:ext cx="457200" cy="569912"/>
          </a:xfrm>
          <a:prstGeom prst="diamond">
            <a:avLst/>
          </a:prstGeom>
          <a:noFill/>
          <a:ln w="9525">
            <a:solidFill>
              <a:schemeClr val="tx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17" name="Rectangle 16"/>
          <p:cNvSpPr>
            <a:spLocks noChangeArrowheads="1"/>
          </p:cNvSpPr>
          <p:nvPr/>
        </p:nvSpPr>
        <p:spPr bwMode="auto">
          <a:xfrm>
            <a:off x="7429500" y="5045607"/>
            <a:ext cx="990600" cy="4572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Wheel</a:t>
            </a:r>
          </a:p>
        </p:txBody>
      </p:sp>
      <p:sp>
        <p:nvSpPr>
          <p:cNvPr id="18" name="Rectangle 17"/>
          <p:cNvSpPr>
            <a:spLocks noChangeArrowheads="1"/>
          </p:cNvSpPr>
          <p:nvPr/>
        </p:nvSpPr>
        <p:spPr bwMode="auto">
          <a:xfrm>
            <a:off x="8229600" y="2570695"/>
            <a:ext cx="1447800" cy="6096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Car</a:t>
            </a:r>
          </a:p>
        </p:txBody>
      </p:sp>
      <p:sp>
        <p:nvSpPr>
          <p:cNvPr id="19" name="Rectangle 18"/>
          <p:cNvSpPr>
            <a:spLocks noChangeArrowheads="1"/>
          </p:cNvSpPr>
          <p:nvPr/>
        </p:nvSpPr>
        <p:spPr bwMode="auto">
          <a:xfrm>
            <a:off x="8648700" y="5045607"/>
            <a:ext cx="914400" cy="457200"/>
          </a:xfrm>
          <a:prstGeom prst="rect">
            <a:avLst/>
          </a:prstGeom>
          <a:solidFill>
            <a:srgbClr val="CCFF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pPr algn="ctr"/>
            <a:r>
              <a:rPr lang="en-US" sz="2000" b="1">
                <a:solidFill>
                  <a:schemeClr val="tx2"/>
                </a:solidFill>
                <a:latin typeface="Times New Roman" pitchFamily="18" charset="0"/>
              </a:rPr>
              <a:t>Engine</a:t>
            </a:r>
          </a:p>
        </p:txBody>
      </p:sp>
      <p:sp>
        <p:nvSpPr>
          <p:cNvPr id="20" name="Oval 19"/>
          <p:cNvSpPr>
            <a:spLocks noChangeArrowheads="1"/>
          </p:cNvSpPr>
          <p:nvPr/>
        </p:nvSpPr>
        <p:spPr bwMode="auto">
          <a:xfrm>
            <a:off x="9867900" y="54266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1" name="Oval 20"/>
          <p:cNvSpPr>
            <a:spLocks noChangeArrowheads="1"/>
          </p:cNvSpPr>
          <p:nvPr/>
        </p:nvSpPr>
        <p:spPr bwMode="auto">
          <a:xfrm>
            <a:off x="10172700" y="54266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2" name="Oval 21"/>
          <p:cNvSpPr>
            <a:spLocks noChangeArrowheads="1"/>
          </p:cNvSpPr>
          <p:nvPr/>
        </p:nvSpPr>
        <p:spPr bwMode="auto">
          <a:xfrm>
            <a:off x="10477500" y="5426607"/>
            <a:ext cx="152400" cy="152400"/>
          </a:xfrm>
          <a:prstGeom prst="ellipse">
            <a:avLst/>
          </a:prstGeom>
          <a:solidFill>
            <a:srgbClr val="CCFF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3" name="Line 21"/>
          <p:cNvSpPr>
            <a:spLocks noChangeShapeType="1"/>
          </p:cNvSpPr>
          <p:nvPr/>
        </p:nvSpPr>
        <p:spPr bwMode="auto">
          <a:xfrm flipH="1" flipV="1">
            <a:off x="8953500" y="3750207"/>
            <a:ext cx="1524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4" name="Line 22"/>
          <p:cNvSpPr>
            <a:spLocks noChangeShapeType="1"/>
          </p:cNvSpPr>
          <p:nvPr/>
        </p:nvSpPr>
        <p:spPr bwMode="auto">
          <a:xfrm flipV="1">
            <a:off x="7886700" y="3750207"/>
            <a:ext cx="10668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5" name="Line 23"/>
          <p:cNvSpPr>
            <a:spLocks noChangeShapeType="1"/>
          </p:cNvSpPr>
          <p:nvPr/>
        </p:nvSpPr>
        <p:spPr bwMode="auto">
          <a:xfrm>
            <a:off x="8953500" y="3750207"/>
            <a:ext cx="1219200" cy="1295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endParaRPr lang="en-US">
              <a:solidFill>
                <a:schemeClr val="tx2"/>
              </a:solidFill>
            </a:endParaRPr>
          </a:p>
        </p:txBody>
      </p:sp>
      <p:sp>
        <p:nvSpPr>
          <p:cNvPr id="26" name="Text Box 24"/>
          <p:cNvSpPr txBox="1">
            <a:spLocks noChangeArrowheads="1"/>
          </p:cNvSpPr>
          <p:nvPr/>
        </p:nvSpPr>
        <p:spPr bwMode="auto">
          <a:xfrm>
            <a:off x="3375025" y="2080157"/>
            <a:ext cx="168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r>
              <a:rPr lang="en-US" sz="2000" b="1"/>
              <a:t>Composite</a:t>
            </a:r>
          </a:p>
        </p:txBody>
      </p:sp>
      <p:sp>
        <p:nvSpPr>
          <p:cNvPr id="27" name="Text Box 25"/>
          <p:cNvSpPr txBox="1">
            <a:spLocks noChangeArrowheads="1"/>
          </p:cNvSpPr>
          <p:nvPr/>
        </p:nvSpPr>
        <p:spPr bwMode="auto">
          <a:xfrm>
            <a:off x="8001000" y="2080156"/>
            <a:ext cx="1938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Verdana" pitchFamily="34" charset="0"/>
                <a:ea typeface="+mn-ea"/>
                <a:cs typeface="+mn-cs"/>
              </a:defRPr>
            </a:lvl6pPr>
            <a:lvl7pPr marL="2743200" algn="l" defTabSz="914400" rtl="0" eaLnBrk="1" latinLnBrk="0" hangingPunct="1">
              <a:defRPr sz="1200" kern="1200">
                <a:solidFill>
                  <a:schemeClr val="tx1"/>
                </a:solidFill>
                <a:latin typeface="Verdana" pitchFamily="34" charset="0"/>
                <a:ea typeface="+mn-ea"/>
                <a:cs typeface="+mn-cs"/>
              </a:defRPr>
            </a:lvl7pPr>
            <a:lvl8pPr marL="3200400" algn="l" defTabSz="914400" rtl="0" eaLnBrk="1" latinLnBrk="0" hangingPunct="1">
              <a:defRPr sz="1200" kern="1200">
                <a:solidFill>
                  <a:schemeClr val="tx1"/>
                </a:solidFill>
                <a:latin typeface="Verdana" pitchFamily="34" charset="0"/>
                <a:ea typeface="+mn-ea"/>
                <a:cs typeface="+mn-cs"/>
              </a:defRPr>
            </a:lvl8pPr>
            <a:lvl9pPr marL="3657600" algn="l" defTabSz="914400" rtl="0" eaLnBrk="1" latinLnBrk="0" hangingPunct="1">
              <a:defRPr sz="1200" kern="1200">
                <a:solidFill>
                  <a:schemeClr val="tx1"/>
                </a:solidFill>
                <a:latin typeface="Verdana" pitchFamily="34" charset="0"/>
                <a:ea typeface="+mn-ea"/>
                <a:cs typeface="+mn-cs"/>
              </a:defRPr>
            </a:lvl9pPr>
          </a:lstStyle>
          <a:p>
            <a:r>
              <a:rPr lang="en-US" sz="2000" b="1"/>
              <a:t>Aggregation</a:t>
            </a:r>
          </a:p>
        </p:txBody>
      </p:sp>
    </p:spTree>
    <p:extLst>
      <p:ext uri="{BB962C8B-B14F-4D97-AF65-F5344CB8AC3E}">
        <p14:creationId xmlns:p14="http://schemas.microsoft.com/office/powerpoint/2010/main" val="3096071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Một</a:t>
            </a:r>
            <a:r>
              <a:rPr lang="en-US" dirty="0"/>
              <a:t> </a:t>
            </a:r>
            <a:r>
              <a:rPr lang="en-US" dirty="0" err="1"/>
              <a:t>số</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lớp</a:t>
            </a:r>
            <a:br>
              <a:rPr lang="en-US" dirty="0"/>
            </a:br>
            <a:r>
              <a:rPr lang="en-US" dirty="0"/>
              <a:t>Case study 1</a:t>
            </a:r>
          </a:p>
        </p:txBody>
      </p:sp>
      <p:sp>
        <p:nvSpPr>
          <p:cNvPr id="3" name="Content Placeholder 2"/>
          <p:cNvSpPr>
            <a:spLocks noGrp="1"/>
          </p:cNvSpPr>
          <p:nvPr>
            <p:ph idx="1"/>
          </p:nvPr>
        </p:nvSpPr>
        <p:spPr/>
        <p:txBody>
          <a:bodyPr/>
          <a:lstStyle/>
          <a:p>
            <a:r>
              <a:rPr lang="en-US"/>
              <a:t>Cài đặt cho mô hình lớp sau và viết hàm main để test lớp Book:</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6" y="2311891"/>
            <a:ext cx="7399867" cy="450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578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Một</a:t>
            </a:r>
            <a:r>
              <a:rPr lang="en-US" dirty="0"/>
              <a:t> </a:t>
            </a:r>
            <a:r>
              <a:rPr lang="en-US" dirty="0" err="1"/>
              <a:t>số</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lớp</a:t>
            </a:r>
            <a:br>
              <a:rPr lang="en-US" dirty="0"/>
            </a:br>
            <a:r>
              <a:rPr lang="en-US" dirty="0"/>
              <a:t>Case study 2</a:t>
            </a:r>
          </a:p>
        </p:txBody>
      </p:sp>
      <p:sp>
        <p:nvSpPr>
          <p:cNvPr id="3" name="Content Placeholder 2"/>
          <p:cNvSpPr>
            <a:spLocks noGrp="1"/>
          </p:cNvSpPr>
          <p:nvPr>
            <p:ph idx="1"/>
          </p:nvPr>
        </p:nvSpPr>
        <p:spPr/>
        <p:txBody>
          <a:bodyPr/>
          <a:lstStyle/>
          <a:p>
            <a:r>
              <a:rPr lang="en-US" dirty="0" err="1"/>
              <a:t>Cài</a:t>
            </a:r>
            <a:r>
              <a:rPr lang="en-US" dirty="0"/>
              <a:t> </a:t>
            </a:r>
            <a:r>
              <a:rPr lang="en-US" dirty="0" err="1"/>
              <a:t>đặt</a:t>
            </a:r>
            <a:r>
              <a:rPr lang="en-US" dirty="0"/>
              <a:t> </a:t>
            </a:r>
            <a:r>
              <a:rPr lang="en-US" dirty="0" err="1"/>
              <a:t>cho</a:t>
            </a:r>
            <a:r>
              <a:rPr lang="en-US" dirty="0"/>
              <a:t> </a:t>
            </a:r>
            <a:r>
              <a:rPr lang="en-US" dirty="0" err="1"/>
              <a:t>mô</a:t>
            </a:r>
            <a:r>
              <a:rPr lang="en-US" dirty="0"/>
              <a:t> </a:t>
            </a:r>
            <a:r>
              <a:rPr lang="en-US" dirty="0" err="1"/>
              <a:t>hình</a:t>
            </a:r>
            <a:r>
              <a:rPr lang="en-US" dirty="0"/>
              <a:t> </a:t>
            </a:r>
            <a:r>
              <a:rPr lang="en-US" dirty="0" err="1"/>
              <a:t>lớp</a:t>
            </a:r>
            <a:r>
              <a:rPr lang="en-US" dirty="0"/>
              <a:t> </a:t>
            </a:r>
            <a:r>
              <a:rPr lang="en-US" dirty="0" err="1"/>
              <a:t>sau</a:t>
            </a:r>
            <a:r>
              <a:rPr lang="en-US" dirty="0"/>
              <a:t> </a:t>
            </a:r>
            <a:r>
              <a:rPr lang="en-US" dirty="0" err="1"/>
              <a:t>và</a:t>
            </a:r>
            <a:r>
              <a:rPr lang="en-US" dirty="0"/>
              <a:t> </a:t>
            </a:r>
            <a:r>
              <a:rPr lang="en-US" dirty="0" err="1"/>
              <a:t>viết</a:t>
            </a:r>
            <a:r>
              <a:rPr lang="en-US" dirty="0"/>
              <a:t> </a:t>
            </a:r>
            <a:r>
              <a:rPr lang="en-US" dirty="0" err="1"/>
              <a:t>hàm</a:t>
            </a:r>
            <a:r>
              <a:rPr lang="en-US" dirty="0"/>
              <a:t> main </a:t>
            </a:r>
            <a:r>
              <a:rPr lang="en-US" dirty="0" err="1"/>
              <a:t>để</a:t>
            </a:r>
            <a:r>
              <a:rPr lang="en-US" dirty="0"/>
              <a:t> test </a:t>
            </a:r>
            <a:r>
              <a:rPr lang="en-US" dirty="0" err="1"/>
              <a:t>lớp</a:t>
            </a:r>
            <a:r>
              <a:rPr lang="en-US" dirty="0"/>
              <a:t> Book: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4" y="2396505"/>
            <a:ext cx="8243022" cy="432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446222" y="2288822"/>
            <a:ext cx="3745778" cy="4154984"/>
          </a:xfrm>
          <a:prstGeom prst="rect">
            <a:avLst/>
          </a:prstGeom>
          <a:solidFill>
            <a:schemeClr val="tx2">
              <a:lumMod val="20000"/>
              <a:lumOff val="80000"/>
            </a:schemeClr>
          </a:solidFill>
        </p:spPr>
        <p:txBody>
          <a:bodyPr wrap="square">
            <a:spAutoFit/>
          </a:bodyPr>
          <a:lstStyle/>
          <a:p>
            <a:pPr lvl="0" defTabSz="914400">
              <a:lnSpc>
                <a:spcPct val="150000"/>
              </a:lnSpc>
            </a:pPr>
            <a:r>
              <a:rPr lang="en-US" sz="1600" dirty="0">
                <a:solidFill>
                  <a:prstClr val="black"/>
                </a:solidFill>
                <a:latin typeface="Calibri"/>
              </a:rPr>
              <a:t>// Declare and allocate an array of Authors </a:t>
            </a:r>
          </a:p>
          <a:p>
            <a:pPr lvl="0" defTabSz="914400">
              <a:lnSpc>
                <a:spcPct val="150000"/>
              </a:lnSpc>
            </a:pPr>
            <a:r>
              <a:rPr lang="en-US" sz="1600" dirty="0">
                <a:solidFill>
                  <a:prstClr val="black"/>
                </a:solidFill>
                <a:latin typeface="Calibri"/>
              </a:rPr>
              <a:t>Author[] authors = new Author[2]; </a:t>
            </a:r>
          </a:p>
          <a:p>
            <a:pPr lvl="0" defTabSz="914400">
              <a:lnSpc>
                <a:spcPct val="150000"/>
              </a:lnSpc>
            </a:pPr>
            <a:r>
              <a:rPr lang="en-US" sz="1600" dirty="0">
                <a:solidFill>
                  <a:prstClr val="black"/>
                </a:solidFill>
                <a:latin typeface="Calibri"/>
              </a:rPr>
              <a:t>authors[0] = new Author("</a:t>
            </a:r>
            <a:r>
              <a:rPr lang="en-US" sz="1600" dirty="0" err="1">
                <a:solidFill>
                  <a:prstClr val="black"/>
                </a:solidFill>
                <a:latin typeface="Calibri"/>
              </a:rPr>
              <a:t>AhTeck</a:t>
            </a:r>
            <a:r>
              <a:rPr lang="en-US" sz="1600" dirty="0">
                <a:solidFill>
                  <a:prstClr val="black"/>
                </a:solidFill>
                <a:latin typeface="Calibri"/>
              </a:rPr>
              <a:t>", "AhTeck@somewhere.com", 'm'); </a:t>
            </a:r>
          </a:p>
          <a:p>
            <a:pPr lvl="0" defTabSz="914400">
              <a:lnSpc>
                <a:spcPct val="150000"/>
              </a:lnSpc>
            </a:pPr>
            <a:r>
              <a:rPr lang="en-US" sz="1600" dirty="0">
                <a:solidFill>
                  <a:prstClr val="black"/>
                </a:solidFill>
                <a:latin typeface="Calibri"/>
              </a:rPr>
              <a:t>authors[1] = new Author("Paul Tan", "Paul@nowhere.com", 'm'); </a:t>
            </a:r>
          </a:p>
          <a:p>
            <a:pPr lvl="0" defTabSz="914400">
              <a:lnSpc>
                <a:spcPct val="150000"/>
              </a:lnSpc>
            </a:pPr>
            <a:r>
              <a:rPr lang="en-US" sz="1600" dirty="0">
                <a:solidFill>
                  <a:prstClr val="black"/>
                </a:solidFill>
                <a:latin typeface="Calibri"/>
              </a:rPr>
              <a:t>// Declare and allocate a Book instance </a:t>
            </a:r>
          </a:p>
          <a:p>
            <a:pPr lvl="0" defTabSz="914400">
              <a:lnSpc>
                <a:spcPct val="150000"/>
              </a:lnSpc>
            </a:pPr>
            <a:r>
              <a:rPr lang="en-US" sz="1600" dirty="0">
                <a:solidFill>
                  <a:prstClr val="black"/>
                </a:solidFill>
                <a:latin typeface="Calibri"/>
              </a:rPr>
              <a:t>Book </a:t>
            </a:r>
            <a:r>
              <a:rPr lang="en-US" sz="1600" dirty="0" err="1">
                <a:solidFill>
                  <a:prstClr val="black"/>
                </a:solidFill>
                <a:latin typeface="Calibri"/>
              </a:rPr>
              <a:t>javaDummy</a:t>
            </a:r>
            <a:r>
              <a:rPr lang="en-US" sz="1600" dirty="0">
                <a:solidFill>
                  <a:prstClr val="black"/>
                </a:solidFill>
                <a:latin typeface="Calibri"/>
              </a:rPr>
              <a:t> = new Book("Java for Dummy", authors, 19.99, 99); </a:t>
            </a:r>
          </a:p>
          <a:p>
            <a:pPr lvl="0" defTabSz="914400">
              <a:lnSpc>
                <a:spcPct val="150000"/>
              </a:lnSpc>
            </a:pPr>
            <a:r>
              <a:rPr lang="en-US" sz="1600" dirty="0" err="1">
                <a:solidFill>
                  <a:prstClr val="black"/>
                </a:solidFill>
                <a:latin typeface="Calibri"/>
              </a:rPr>
              <a:t>System.out.println</a:t>
            </a:r>
            <a:r>
              <a:rPr lang="en-US" sz="1600" dirty="0">
                <a:solidFill>
                  <a:prstClr val="black"/>
                </a:solidFill>
                <a:latin typeface="Calibri"/>
              </a:rPr>
              <a:t>(</a:t>
            </a:r>
            <a:r>
              <a:rPr lang="en-US" sz="1600" dirty="0" err="1">
                <a:solidFill>
                  <a:prstClr val="black"/>
                </a:solidFill>
                <a:latin typeface="Calibri"/>
              </a:rPr>
              <a:t>javaDummy</a:t>
            </a:r>
            <a:r>
              <a:rPr lang="en-US" sz="1600" dirty="0">
                <a:solidFill>
                  <a:prstClr val="black"/>
                </a:solidFill>
                <a:latin typeface="Calibri"/>
              </a:rPr>
              <a:t>); // </a:t>
            </a:r>
            <a:r>
              <a:rPr lang="en-US" sz="1600" dirty="0" err="1">
                <a:solidFill>
                  <a:prstClr val="black"/>
                </a:solidFill>
                <a:latin typeface="Calibri"/>
              </a:rPr>
              <a:t>toString</a:t>
            </a:r>
            <a:r>
              <a:rPr lang="en-US" sz="1600" dirty="0">
                <a:solidFill>
                  <a:prstClr val="black"/>
                </a:solidFill>
                <a:latin typeface="Calibri"/>
              </a:rPr>
              <a:t>()</a:t>
            </a:r>
            <a:endParaRPr lang="en-US" sz="1600" dirty="0"/>
          </a:p>
        </p:txBody>
      </p:sp>
    </p:spTree>
    <p:extLst>
      <p:ext uri="{BB962C8B-B14F-4D97-AF65-F5344CB8AC3E}">
        <p14:creationId xmlns:p14="http://schemas.microsoft.com/office/powerpoint/2010/main" val="1185322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Case study 3</a:t>
            </a:r>
          </a:p>
        </p:txBody>
      </p:sp>
      <p:sp>
        <p:nvSpPr>
          <p:cNvPr id="3" name="Content Placeholder 2"/>
          <p:cNvSpPr>
            <a:spLocks noGrp="1"/>
          </p:cNvSpPr>
          <p:nvPr>
            <p:ph idx="1"/>
          </p:nvPr>
        </p:nvSpPr>
        <p:spPr/>
        <p:txBody>
          <a:bodyPr/>
          <a:lstStyle/>
          <a:p>
            <a:r>
              <a:rPr lang="en-US"/>
              <a:t>Cài đặt cho mô hình lớp sau và viết hàm main để test lớp PolyLine:</a:t>
            </a:r>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pic>
        <p:nvPicPr>
          <p:cNvPr id="6" name="Picture 5"/>
          <p:cNvPicPr>
            <a:picLocks noChangeAspect="1"/>
          </p:cNvPicPr>
          <p:nvPr/>
        </p:nvPicPr>
        <p:blipFill>
          <a:blip r:embed="rId3"/>
          <a:stretch>
            <a:fillRect/>
          </a:stretch>
        </p:blipFill>
        <p:spPr>
          <a:xfrm>
            <a:off x="87412" y="2393951"/>
            <a:ext cx="11303626" cy="4255483"/>
          </a:xfrm>
          <a:prstGeom prst="rect">
            <a:avLst/>
          </a:prstGeom>
        </p:spPr>
      </p:pic>
    </p:spTree>
    <p:extLst>
      <p:ext uri="{BB962C8B-B14F-4D97-AF65-F5344CB8AC3E}">
        <p14:creationId xmlns:p14="http://schemas.microsoft.com/office/powerpoint/2010/main" val="2436552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Một số mối quan hệ giữa các lớp</a:t>
            </a:r>
            <a:br>
              <a:rPr lang="en-US"/>
            </a:br>
            <a:r>
              <a:rPr lang="en-US"/>
              <a:t>Case study 4</a:t>
            </a:r>
          </a:p>
        </p:txBody>
      </p:sp>
      <p:sp>
        <p:nvSpPr>
          <p:cNvPr id="3" name="Content Placeholder 2"/>
          <p:cNvSpPr>
            <a:spLocks noGrp="1"/>
          </p:cNvSpPr>
          <p:nvPr>
            <p:ph idx="1"/>
          </p:nvPr>
        </p:nvSpPr>
        <p:spPr>
          <a:xfrm>
            <a:off x="609600" y="1855694"/>
            <a:ext cx="5529943" cy="4625788"/>
          </a:xfrm>
        </p:spPr>
        <p:txBody>
          <a:bodyPr/>
          <a:lstStyle/>
          <a:p>
            <a:r>
              <a:rPr lang="en-US"/>
              <a:t>Cài đặt cho mô hình lớp sau và viết hàm main để test lớp Order, kết xuất dữ liệu theo mẫu:</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38942"/>
            <a:ext cx="9403678" cy="481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327375" y="1"/>
            <a:ext cx="6864626" cy="2111103"/>
          </a:xfrm>
          <a:prstGeom prst="rect">
            <a:avLst/>
          </a:prstGeom>
          <a:ln>
            <a:solidFill>
              <a:srgbClr val="5B9BD5"/>
            </a:solidFill>
          </a:ln>
        </p:spPr>
      </p:pic>
    </p:spTree>
    <p:extLst>
      <p:ext uri="{BB962C8B-B14F-4D97-AF65-F5344CB8AC3E}">
        <p14:creationId xmlns:p14="http://schemas.microsoft.com/office/powerpoint/2010/main" val="1085723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a:xfrm>
            <a:off x="11391038" y="6356351"/>
            <a:ext cx="749300" cy="365125"/>
          </a:xfrm>
        </p:spPr>
        <p:txBody>
          <a:bodyPr/>
          <a:lstStyle/>
          <a:p>
            <a:fld id="{D57F1E4F-1CFF-5643-939E-217C01CDF565}" type="slidenum">
              <a:rPr lang="en-US" smtClean="0"/>
              <a:pPr/>
              <a:t>58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720027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 2</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Làm</a:t>
            </a:r>
            <a:r>
              <a:rPr lang="en-US" dirty="0"/>
              <a:t> </a:t>
            </a:r>
            <a:r>
              <a:rPr lang="en-US" dirty="0" err="1"/>
              <a:t>sao</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a:t>
            </a:r>
          </a:p>
          <a:p>
            <a:pPr marL="514350" indent="-514350">
              <a:buFont typeface="+mj-lt"/>
              <a:buAutoNum type="arabicPeriod"/>
            </a:pPr>
            <a:r>
              <a:rPr lang="en-US" dirty="0" err="1"/>
              <a:t>Những</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dependency.</a:t>
            </a:r>
          </a:p>
          <a:p>
            <a:pPr marL="514350" indent="-514350">
              <a:buFont typeface="+mj-lt"/>
              <a:buAutoNum type="arabicPeriod"/>
            </a:pPr>
            <a:r>
              <a:rPr lang="en-US" dirty="0" err="1"/>
              <a:t>Có</a:t>
            </a:r>
            <a:r>
              <a:rPr lang="en-US" dirty="0"/>
              <a:t> </a:t>
            </a:r>
            <a:r>
              <a:rPr lang="en-US" dirty="0" err="1"/>
              <a:t>những</a:t>
            </a:r>
            <a:r>
              <a:rPr lang="en-US" dirty="0"/>
              <a:t> </a:t>
            </a:r>
            <a:r>
              <a:rPr lang="en-US" dirty="0" err="1"/>
              <a:t>mối</a:t>
            </a:r>
            <a:r>
              <a:rPr lang="en-US" dirty="0"/>
              <a:t> </a:t>
            </a:r>
            <a:r>
              <a:rPr lang="en-US" dirty="0" err="1"/>
              <a:t>quan</a:t>
            </a:r>
            <a:r>
              <a:rPr lang="en-US" dirty="0"/>
              <a:t> </a:t>
            </a:r>
            <a:r>
              <a:rPr lang="en-US" dirty="0" err="1"/>
              <a:t>hệ</a:t>
            </a:r>
            <a:r>
              <a:rPr lang="en-US" dirty="0"/>
              <a:t> “whole-parts” </a:t>
            </a:r>
            <a:r>
              <a:rPr lang="en-US" dirty="0" err="1"/>
              <a:t>nào</a:t>
            </a:r>
            <a:r>
              <a:rPr lang="en-US" dirty="0"/>
              <a:t>, </a:t>
            </a:r>
            <a:r>
              <a:rPr lang="en-US" dirty="0" err="1"/>
              <a:t>chúng</a:t>
            </a:r>
            <a:r>
              <a:rPr lang="en-US" dirty="0"/>
              <a:t> </a:t>
            </a:r>
            <a:r>
              <a:rPr lang="en-US" dirty="0" err="1"/>
              <a:t>khác</a:t>
            </a:r>
            <a:r>
              <a:rPr lang="en-US" dirty="0"/>
              <a:t> </a:t>
            </a:r>
            <a:r>
              <a:rPr lang="en-US" dirty="0" err="1"/>
              <a:t>nhau</a:t>
            </a:r>
            <a:r>
              <a:rPr lang="en-US" dirty="0"/>
              <a:t> </a:t>
            </a:r>
            <a:r>
              <a:rPr lang="en-US" dirty="0" err="1"/>
              <a:t>ra</a:t>
            </a:r>
            <a:r>
              <a:rPr lang="en-US" dirty="0"/>
              <a:t> </a:t>
            </a:r>
            <a:r>
              <a:rPr lang="en-US" dirty="0" err="1"/>
              <a:t>sao</a:t>
            </a:r>
            <a:r>
              <a:rPr lang="en-US" dirty="0"/>
              <a:t>.</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11697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Sơ đồ lớp UML</a:t>
            </a:r>
            <a:br>
              <a:rPr lang="en-US"/>
            </a:br>
            <a:r>
              <a:rPr lang="en-US"/>
              <a:t>Lớp – Đối tượng</a:t>
            </a:r>
          </a:p>
        </p:txBody>
      </p:sp>
      <p:sp>
        <p:nvSpPr>
          <p:cNvPr id="3" name="Content Placeholder 2"/>
          <p:cNvSpPr>
            <a:spLocks noGrp="1"/>
          </p:cNvSpPr>
          <p:nvPr>
            <p:ph idx="1"/>
          </p:nvPr>
        </p:nvSpPr>
        <p:spPr/>
        <p:txBody>
          <a:bodyPr/>
          <a:lstStyle/>
          <a:p>
            <a:r>
              <a:rPr lang="en-US"/>
              <a:t>ĐỐI TƯỢNG là một thực thể cụ thể mà ta có thể sờ, nhìn thấy hay cảm nhận được. Mỗi </a:t>
            </a:r>
            <a:r>
              <a:rPr lang="en-US">
                <a:sym typeface="Wingdings" pitchFamily="2" charset="2"/>
              </a:rPr>
              <a:t>đối tượng có thuộc tính và hành vi riêng của nó.</a:t>
            </a:r>
          </a:p>
          <a:p>
            <a:pPr marL="342900" lvl="1" indent="-342900">
              <a:spcBef>
                <a:spcPts val="1200"/>
              </a:spcBef>
              <a:buFont typeface="Arial" pitchFamily="34" charset="0"/>
              <a:buChar char="•"/>
            </a:pPr>
            <a:endParaRPr lang="en-US"/>
          </a:p>
          <a:p>
            <a:pPr marL="342900" lvl="1" indent="-342900">
              <a:spcBef>
                <a:spcPts val="1200"/>
              </a:spcBef>
              <a:buFont typeface="Arial" pitchFamily="34" charset="0"/>
              <a:buChar char="•"/>
            </a:pPr>
            <a:r>
              <a:rPr lang="en-US"/>
              <a:t>LỚP là một khuôn mẫu để tạo ra đối tượng. </a:t>
            </a:r>
            <a:r>
              <a:rPr lang="en-US" b="1"/>
              <a:t>Lớp tạo ra đối tượng bằng cách gán giá trị cụ thể cho các thuộc tính tương ứng.</a:t>
            </a:r>
          </a:p>
          <a:p>
            <a:endParaRPr lang="en-US"/>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AutoShape 10"/>
          <p:cNvSpPr>
            <a:spLocks noChangeArrowheads="1"/>
          </p:cNvSpPr>
          <p:nvPr/>
        </p:nvSpPr>
        <p:spPr bwMode="auto">
          <a:xfrm>
            <a:off x="3267784" y="4473134"/>
            <a:ext cx="6016452" cy="533400"/>
          </a:xfrm>
          <a:prstGeom prst="roundRect">
            <a:avLst>
              <a:gd name="adj" fmla="val 16667"/>
            </a:avLst>
          </a:prstGeom>
          <a:solidFill>
            <a:srgbClr val="FFFF99"/>
          </a:solidFill>
          <a:ln w="19050">
            <a:solidFill>
              <a:schemeClr val="tx1"/>
            </a:solidFill>
            <a:round/>
            <a:headEnd/>
            <a:tailEnd/>
          </a:ln>
        </p:spPr>
        <p:txBody>
          <a:bodyPr wrap="none" anchor="ctr"/>
          <a:lstStyle/>
          <a:p>
            <a:pPr algn="ctr"/>
            <a:r>
              <a:rPr lang="en-US" sz="2000" b="1">
                <a:solidFill>
                  <a:srgbClr val="CC3300"/>
                </a:solidFill>
              </a:rPr>
              <a:t>Đối tượng là một thể hiện (instance) của một lớp</a:t>
            </a:r>
          </a:p>
        </p:txBody>
      </p:sp>
      <p:sp>
        <p:nvSpPr>
          <p:cNvPr id="7" name="AutoShape 11"/>
          <p:cNvSpPr>
            <a:spLocks noChangeArrowheads="1"/>
          </p:cNvSpPr>
          <p:nvPr/>
        </p:nvSpPr>
        <p:spPr bwMode="auto">
          <a:xfrm>
            <a:off x="2439906" y="4644584"/>
            <a:ext cx="720184" cy="1905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7347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KIỂM TRA THƯỜNG KỲ (LO2_1)</a:t>
            </a:r>
            <a:br>
              <a:rPr lang="en-US">
                <a:effectLst/>
              </a:rPr>
            </a:br>
            <a:r>
              <a:rPr lang="en-US">
                <a:effectLst/>
              </a:rPr>
              <a:t>Thời gian: 20 phút</a:t>
            </a:r>
            <a:endParaRPr lang="en-US"/>
          </a:p>
        </p:txBody>
      </p:sp>
      <p:sp>
        <p:nvSpPr>
          <p:cNvPr id="3" name="Content Placeholder 2"/>
          <p:cNvSpPr>
            <a:spLocks noGrp="1"/>
          </p:cNvSpPr>
          <p:nvPr>
            <p:ph idx="1"/>
          </p:nvPr>
        </p:nvSpPr>
        <p:spPr/>
        <p:txBody>
          <a:bodyPr>
            <a:normAutofit fontScale="92500" lnSpcReduction="20000"/>
          </a:bodyPr>
          <a:lstStyle/>
          <a:p>
            <a:r>
              <a:rPr lang="en-US" b="1"/>
              <a:t>Câu 1. </a:t>
            </a:r>
            <a:r>
              <a:rPr lang="en-US"/>
              <a:t>Nêu 4 đặc tính quan trọng trong lập trình hướng đối tượng: mô tả tóm tắt, minh họa ví dụ.</a:t>
            </a:r>
          </a:p>
          <a:p>
            <a:r>
              <a:rPr lang="en-US" b="1"/>
              <a:t>Câu 2.</a:t>
            </a:r>
            <a:r>
              <a:rPr lang="en-US"/>
              <a:t> Vẽ mô hình và ghi rõ các ràng buộc cho lớp hình tròn (</a:t>
            </a:r>
            <a:r>
              <a:rPr lang="en-US" b="1"/>
              <a:t>Circle</a:t>
            </a:r>
            <a:r>
              <a:rPr lang="en-US"/>
              <a:t>), biết rằng lớp Circle có:</a:t>
            </a:r>
          </a:p>
          <a:p>
            <a:pPr lvl="1"/>
            <a:r>
              <a:rPr lang="en-US"/>
              <a:t>Các thuộc tính: </a:t>
            </a:r>
            <a:r>
              <a:rPr lang="en-US" b="1"/>
              <a:t>radius</a:t>
            </a:r>
            <a:r>
              <a:rPr lang="en-US"/>
              <a:t> (kiểu double, mặc định là </a:t>
            </a:r>
            <a:r>
              <a:rPr lang="en-US" i="1"/>
              <a:t>1</a:t>
            </a:r>
            <a:r>
              <a:rPr lang="en-US"/>
              <a:t>), </a:t>
            </a:r>
            <a:r>
              <a:rPr lang="en-US" b="1"/>
              <a:t>color</a:t>
            </a:r>
            <a:r>
              <a:rPr lang="en-US"/>
              <a:t> (kiểu String, mặc định là “</a:t>
            </a:r>
            <a:r>
              <a:rPr lang="en-US" i="1"/>
              <a:t>red</a:t>
            </a:r>
            <a:r>
              <a:rPr lang="en-US"/>
              <a:t>”). </a:t>
            </a:r>
          </a:p>
          <a:p>
            <a:pPr lvl="1"/>
            <a:r>
              <a:rPr lang="en-US"/>
              <a:t>Các phương thức getter/setter với các ràng buộc dữ liệu: </a:t>
            </a:r>
          </a:p>
          <a:p>
            <a:pPr lvl="2"/>
            <a:r>
              <a:rPr lang="en-US"/>
              <a:t>Nếu </a:t>
            </a:r>
            <a:r>
              <a:rPr lang="en-US" i="1"/>
              <a:t>radius</a:t>
            </a:r>
            <a:r>
              <a:rPr lang="en-US"/>
              <a:t> &lt; 0 thì gán giá trị mặc định.</a:t>
            </a:r>
          </a:p>
          <a:p>
            <a:pPr lvl="2"/>
            <a:r>
              <a:rPr lang="en-US"/>
              <a:t>Thuộc tính </a:t>
            </a:r>
            <a:r>
              <a:rPr lang="en-US" i="1"/>
              <a:t>color</a:t>
            </a:r>
            <a:r>
              <a:rPr lang="en-US"/>
              <a:t> không </a:t>
            </a:r>
            <a:r>
              <a:rPr lang="vi-VN"/>
              <a:t>đượ</a:t>
            </a:r>
            <a:r>
              <a:rPr lang="en-US"/>
              <a:t>c rỗng (nếu rỗng thì gán giá trị mặc định).</a:t>
            </a:r>
          </a:p>
          <a:p>
            <a:pPr lvl="1"/>
            <a:r>
              <a:rPr lang="en-US"/>
              <a:t>Các phương thức khởi tạo: 1 constructor mặc định, 1 constructor khởi tạo cho radius, 1 constructor đầy đủ tham số. Có kiểm tra ràng buộc trong constructor.</a:t>
            </a:r>
          </a:p>
          <a:p>
            <a:pPr lvl="1"/>
            <a:r>
              <a:rPr lang="en-US"/>
              <a:t>Phương thức toString() trả về thông tin của hình tròn.</a:t>
            </a:r>
          </a:p>
          <a:p>
            <a:pPr lvl="1"/>
            <a:r>
              <a:rPr lang="en-US"/>
              <a:t>Phương thức tính: diện tích hình tròn.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235026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345D7F3-2848-41BB-8B6C-BE6099B48705}" type="datetime6">
              <a:rPr lang="en-US" altLang="en-US" smtClean="0"/>
              <a:pPr/>
              <a:t>September 22</a:t>
            </a:fld>
            <a:endParaRPr lang="en-US" altLang="en-US"/>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OOD - DEI.FET.HUT</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D433616-7604-43A2-A7DF-E61A011BAAB0}" type="slidenum">
              <a:rPr lang="en-US" altLang="en-US" smtClean="0"/>
              <a:pPr/>
              <a:t>61</a:t>
            </a:fld>
            <a:endParaRPr lang="en-US" altLang="en-US"/>
          </a:p>
        </p:txBody>
      </p:sp>
      <p:sp>
        <p:nvSpPr>
          <p:cNvPr id="34821" name="Rectangle 2"/>
          <p:cNvSpPr>
            <a:spLocks noGrp="1" noChangeArrowheads="1"/>
          </p:cNvSpPr>
          <p:nvPr>
            <p:ph type="title"/>
          </p:nvPr>
        </p:nvSpPr>
        <p:spPr/>
        <p:txBody>
          <a:bodyPr/>
          <a:lstStyle/>
          <a:p>
            <a:pPr eaLnBrk="1" hangingPunct="1"/>
            <a:r>
              <a:rPr lang="en-US" altLang="en-US"/>
              <a:t>Relationship Multiplicity</a:t>
            </a:r>
          </a:p>
        </p:txBody>
      </p:sp>
      <p:graphicFrame>
        <p:nvGraphicFramePr>
          <p:cNvPr id="405507" name="Group 3"/>
          <p:cNvGraphicFramePr>
            <a:graphicFrameLocks noGrp="1"/>
          </p:cNvGraphicFramePr>
          <p:nvPr>
            <p:ph type="tbl" idx="1"/>
          </p:nvPr>
        </p:nvGraphicFramePr>
        <p:xfrm>
          <a:off x="908051" y="1676400"/>
          <a:ext cx="10267949" cy="4495800"/>
        </p:xfrm>
        <a:graphic>
          <a:graphicData uri="http://schemas.openxmlformats.org/drawingml/2006/table">
            <a:tbl>
              <a:tblPr/>
              <a:tblGrid>
                <a:gridCol w="2419349">
                  <a:extLst>
                    <a:ext uri="{9D8B030D-6E8A-4147-A177-3AD203B41FA5}">
                      <a16:colId xmlns:a16="http://schemas.microsoft.com/office/drawing/2014/main" val="20000"/>
                    </a:ext>
                  </a:extLst>
                </a:gridCol>
                <a:gridCol w="7848600">
                  <a:extLst>
                    <a:ext uri="{9D8B030D-6E8A-4147-A177-3AD203B41FA5}">
                      <a16:colId xmlns:a16="http://schemas.microsoft.com/office/drawing/2014/main" val="20001"/>
                    </a:ext>
                  </a:extLst>
                </a:gridCol>
              </a:tblGrid>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Exactly one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Zero or more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One or more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Zero or one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Specified range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500" b="1" i="0" u="none" strike="noStrike" cap="none" normalizeH="0" baseline="0">
                          <a:ln>
                            <a:noFill/>
                          </a:ln>
                          <a:solidFill>
                            <a:schemeClr val="tx1"/>
                          </a:solidFill>
                          <a:effectLst/>
                          <a:latin typeface="Times New Roman" pitchFamily="18" charset="0"/>
                        </a:rPr>
                        <a:t>Disjoint ranges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500" b="1" i="0" u="none" strike="noStrike" cap="none" normalizeH="0" baseline="0">
                        <a:ln>
                          <a:noFill/>
                        </a:ln>
                        <a:solidFill>
                          <a:schemeClr val="tx1"/>
                        </a:solidFill>
                        <a:effectLst/>
                        <a:latin typeface="Times New Roman" pitchFamily="18"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845" name="Text Box 26"/>
          <p:cNvSpPr txBox="1">
            <a:spLocks noChangeArrowheads="1"/>
          </p:cNvSpPr>
          <p:nvPr/>
        </p:nvSpPr>
        <p:spPr bwMode="auto">
          <a:xfrm>
            <a:off x="3454400" y="1905000"/>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Dept</a:t>
            </a:r>
          </a:p>
        </p:txBody>
      </p:sp>
      <p:sp>
        <p:nvSpPr>
          <p:cNvPr id="34846" name="Text Box 27"/>
          <p:cNvSpPr txBox="1">
            <a:spLocks noChangeArrowheads="1"/>
          </p:cNvSpPr>
          <p:nvPr/>
        </p:nvSpPr>
        <p:spPr bwMode="auto">
          <a:xfrm>
            <a:off x="3454400" y="2590801"/>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Employee</a:t>
            </a:r>
          </a:p>
        </p:txBody>
      </p:sp>
      <p:sp>
        <p:nvSpPr>
          <p:cNvPr id="34847" name="Text Box 28"/>
          <p:cNvSpPr txBox="1">
            <a:spLocks noChangeArrowheads="1"/>
          </p:cNvSpPr>
          <p:nvPr/>
        </p:nvSpPr>
        <p:spPr bwMode="auto">
          <a:xfrm>
            <a:off x="3454400" y="3352801"/>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Boss</a:t>
            </a:r>
          </a:p>
        </p:txBody>
      </p:sp>
      <p:sp>
        <p:nvSpPr>
          <p:cNvPr id="34848" name="Text Box 29"/>
          <p:cNvSpPr txBox="1">
            <a:spLocks noChangeArrowheads="1"/>
          </p:cNvSpPr>
          <p:nvPr/>
        </p:nvSpPr>
        <p:spPr bwMode="auto">
          <a:xfrm>
            <a:off x="3454400" y="4114801"/>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Employee</a:t>
            </a:r>
          </a:p>
        </p:txBody>
      </p:sp>
      <p:sp>
        <p:nvSpPr>
          <p:cNvPr id="34849" name="Text Box 30"/>
          <p:cNvSpPr txBox="1">
            <a:spLocks noChangeArrowheads="1"/>
          </p:cNvSpPr>
          <p:nvPr/>
        </p:nvSpPr>
        <p:spPr bwMode="auto">
          <a:xfrm>
            <a:off x="3454400" y="4876801"/>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Employee</a:t>
            </a:r>
          </a:p>
        </p:txBody>
      </p:sp>
      <p:sp>
        <p:nvSpPr>
          <p:cNvPr id="34850" name="Text Box 31"/>
          <p:cNvSpPr txBox="1">
            <a:spLocks noChangeArrowheads="1"/>
          </p:cNvSpPr>
          <p:nvPr/>
        </p:nvSpPr>
        <p:spPr bwMode="auto">
          <a:xfrm>
            <a:off x="3454400" y="5562601"/>
            <a:ext cx="16256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Employee</a:t>
            </a:r>
          </a:p>
        </p:txBody>
      </p:sp>
      <p:sp>
        <p:nvSpPr>
          <p:cNvPr id="34851" name="Text Box 32"/>
          <p:cNvSpPr txBox="1">
            <a:spLocks noChangeArrowheads="1"/>
          </p:cNvSpPr>
          <p:nvPr/>
        </p:nvSpPr>
        <p:spPr bwMode="auto">
          <a:xfrm>
            <a:off x="9347200" y="1905000"/>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Boss</a:t>
            </a:r>
          </a:p>
        </p:txBody>
      </p:sp>
      <p:sp>
        <p:nvSpPr>
          <p:cNvPr id="34852" name="Text Box 33"/>
          <p:cNvSpPr txBox="1">
            <a:spLocks noChangeArrowheads="1"/>
          </p:cNvSpPr>
          <p:nvPr/>
        </p:nvSpPr>
        <p:spPr bwMode="auto">
          <a:xfrm>
            <a:off x="9347200" y="2590801"/>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Child</a:t>
            </a:r>
          </a:p>
        </p:txBody>
      </p:sp>
      <p:sp>
        <p:nvSpPr>
          <p:cNvPr id="34853" name="Text Box 34"/>
          <p:cNvSpPr txBox="1">
            <a:spLocks noChangeArrowheads="1"/>
          </p:cNvSpPr>
          <p:nvPr/>
        </p:nvSpPr>
        <p:spPr bwMode="auto">
          <a:xfrm>
            <a:off x="9347200" y="3352801"/>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Employee</a:t>
            </a:r>
          </a:p>
        </p:txBody>
      </p:sp>
      <p:sp>
        <p:nvSpPr>
          <p:cNvPr id="34854" name="Text Box 35"/>
          <p:cNvSpPr txBox="1">
            <a:spLocks noChangeArrowheads="1"/>
          </p:cNvSpPr>
          <p:nvPr/>
        </p:nvSpPr>
        <p:spPr bwMode="auto">
          <a:xfrm>
            <a:off x="9347200" y="4114801"/>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Spouse</a:t>
            </a:r>
          </a:p>
        </p:txBody>
      </p:sp>
      <p:sp>
        <p:nvSpPr>
          <p:cNvPr id="34855" name="Text Box 36"/>
          <p:cNvSpPr txBox="1">
            <a:spLocks noChangeArrowheads="1"/>
          </p:cNvSpPr>
          <p:nvPr/>
        </p:nvSpPr>
        <p:spPr bwMode="auto">
          <a:xfrm>
            <a:off x="9347200" y="4876801"/>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Vacation</a:t>
            </a:r>
          </a:p>
        </p:txBody>
      </p:sp>
      <p:sp>
        <p:nvSpPr>
          <p:cNvPr id="34856" name="Text Box 37"/>
          <p:cNvSpPr txBox="1">
            <a:spLocks noChangeArrowheads="1"/>
          </p:cNvSpPr>
          <p:nvPr/>
        </p:nvSpPr>
        <p:spPr bwMode="auto">
          <a:xfrm>
            <a:off x="9347200" y="5562601"/>
            <a:ext cx="1727200" cy="379413"/>
          </a:xfrm>
          <a:prstGeom prst="rect">
            <a:avLst/>
          </a:prstGeom>
          <a:solidFill>
            <a:srgbClr val="FFFF99"/>
          </a:solidFill>
          <a:ln w="1270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latin typeface="Tahoma" pitchFamily="34" charset="0"/>
              </a:rPr>
              <a:t>Committee</a:t>
            </a:r>
          </a:p>
        </p:txBody>
      </p:sp>
      <p:sp>
        <p:nvSpPr>
          <p:cNvPr id="34857" name="Line 38"/>
          <p:cNvSpPr>
            <a:spLocks noChangeShapeType="1"/>
          </p:cNvSpPr>
          <p:nvPr/>
        </p:nvSpPr>
        <p:spPr bwMode="auto">
          <a:xfrm>
            <a:off x="5080000" y="19812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58" name="Line 39"/>
          <p:cNvSpPr>
            <a:spLocks noChangeShapeType="1"/>
          </p:cNvSpPr>
          <p:nvPr/>
        </p:nvSpPr>
        <p:spPr bwMode="auto">
          <a:xfrm>
            <a:off x="5080000" y="26670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59" name="Line 40"/>
          <p:cNvSpPr>
            <a:spLocks noChangeShapeType="1"/>
          </p:cNvSpPr>
          <p:nvPr/>
        </p:nvSpPr>
        <p:spPr bwMode="auto">
          <a:xfrm>
            <a:off x="5080000" y="34290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60" name="Line 41"/>
          <p:cNvSpPr>
            <a:spLocks noChangeShapeType="1"/>
          </p:cNvSpPr>
          <p:nvPr/>
        </p:nvSpPr>
        <p:spPr bwMode="auto">
          <a:xfrm>
            <a:off x="5080000" y="41910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61" name="Line 42"/>
          <p:cNvSpPr>
            <a:spLocks noChangeShapeType="1"/>
          </p:cNvSpPr>
          <p:nvPr/>
        </p:nvSpPr>
        <p:spPr bwMode="auto">
          <a:xfrm>
            <a:off x="5080000" y="49530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62" name="Line 43"/>
          <p:cNvSpPr>
            <a:spLocks noChangeShapeType="1"/>
          </p:cNvSpPr>
          <p:nvPr/>
        </p:nvSpPr>
        <p:spPr bwMode="auto">
          <a:xfrm>
            <a:off x="5080000" y="5638800"/>
            <a:ext cx="4267200" cy="0"/>
          </a:xfrm>
          <a:prstGeom prst="line">
            <a:avLst/>
          </a:prstGeom>
          <a:noFill/>
          <a:ln w="2540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63" name="Text Box 44"/>
          <p:cNvSpPr txBox="1">
            <a:spLocks noChangeArrowheads="1"/>
          </p:cNvSpPr>
          <p:nvPr/>
        </p:nvSpPr>
        <p:spPr bwMode="auto">
          <a:xfrm>
            <a:off x="7721600" y="56388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4" name="Text Box 45"/>
          <p:cNvSpPr txBox="1">
            <a:spLocks noChangeArrowheads="1"/>
          </p:cNvSpPr>
          <p:nvPr/>
        </p:nvSpPr>
        <p:spPr bwMode="auto">
          <a:xfrm>
            <a:off x="7721600" y="4953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5" name="Text Box 46"/>
          <p:cNvSpPr txBox="1">
            <a:spLocks noChangeArrowheads="1"/>
          </p:cNvSpPr>
          <p:nvPr/>
        </p:nvSpPr>
        <p:spPr bwMode="auto">
          <a:xfrm>
            <a:off x="7721600" y="4191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6" name="Text Box 47"/>
          <p:cNvSpPr txBox="1">
            <a:spLocks noChangeArrowheads="1"/>
          </p:cNvSpPr>
          <p:nvPr/>
        </p:nvSpPr>
        <p:spPr bwMode="auto">
          <a:xfrm>
            <a:off x="7721600" y="3429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7" name="Text Box 48"/>
          <p:cNvSpPr txBox="1">
            <a:spLocks noChangeArrowheads="1"/>
          </p:cNvSpPr>
          <p:nvPr/>
        </p:nvSpPr>
        <p:spPr bwMode="auto">
          <a:xfrm>
            <a:off x="7721600" y="2667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8" name="Text Box 49"/>
          <p:cNvSpPr txBox="1">
            <a:spLocks noChangeArrowheads="1"/>
          </p:cNvSpPr>
          <p:nvPr/>
        </p:nvSpPr>
        <p:spPr bwMode="auto">
          <a:xfrm>
            <a:off x="7721600" y="19812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endParaRPr lang="en-US" altLang="en-US">
              <a:latin typeface="Tahoma" pitchFamily="34" charset="0"/>
            </a:endParaRPr>
          </a:p>
        </p:txBody>
      </p:sp>
      <p:sp>
        <p:nvSpPr>
          <p:cNvPr id="34869" name="Text Box 50"/>
          <p:cNvSpPr txBox="1">
            <a:spLocks noChangeArrowheads="1"/>
          </p:cNvSpPr>
          <p:nvPr/>
        </p:nvSpPr>
        <p:spPr bwMode="auto">
          <a:xfrm>
            <a:off x="7620000" y="56388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1..3, 5</a:t>
            </a:r>
          </a:p>
        </p:txBody>
      </p:sp>
      <p:sp>
        <p:nvSpPr>
          <p:cNvPr id="34870" name="Text Box 51"/>
          <p:cNvSpPr txBox="1">
            <a:spLocks noChangeArrowheads="1"/>
          </p:cNvSpPr>
          <p:nvPr/>
        </p:nvSpPr>
        <p:spPr bwMode="auto">
          <a:xfrm>
            <a:off x="7620000" y="49530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2..4</a:t>
            </a:r>
          </a:p>
        </p:txBody>
      </p:sp>
      <p:sp>
        <p:nvSpPr>
          <p:cNvPr id="34871" name="Text Box 52"/>
          <p:cNvSpPr txBox="1">
            <a:spLocks noChangeArrowheads="1"/>
          </p:cNvSpPr>
          <p:nvPr/>
        </p:nvSpPr>
        <p:spPr bwMode="auto">
          <a:xfrm>
            <a:off x="7620000" y="41910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0..1</a:t>
            </a:r>
          </a:p>
        </p:txBody>
      </p:sp>
      <p:sp>
        <p:nvSpPr>
          <p:cNvPr id="34872" name="Text Box 53"/>
          <p:cNvSpPr txBox="1">
            <a:spLocks noChangeArrowheads="1"/>
          </p:cNvSpPr>
          <p:nvPr/>
        </p:nvSpPr>
        <p:spPr bwMode="auto">
          <a:xfrm>
            <a:off x="7620000" y="34290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1..*</a:t>
            </a:r>
          </a:p>
        </p:txBody>
      </p:sp>
      <p:sp>
        <p:nvSpPr>
          <p:cNvPr id="34873" name="Text Box 54"/>
          <p:cNvSpPr txBox="1">
            <a:spLocks noChangeArrowheads="1"/>
          </p:cNvSpPr>
          <p:nvPr/>
        </p:nvSpPr>
        <p:spPr bwMode="auto">
          <a:xfrm>
            <a:off x="7620000" y="26670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0..*</a:t>
            </a:r>
          </a:p>
        </p:txBody>
      </p:sp>
      <p:sp>
        <p:nvSpPr>
          <p:cNvPr id="34874" name="Text Box 55"/>
          <p:cNvSpPr txBox="1">
            <a:spLocks noChangeArrowheads="1"/>
          </p:cNvSpPr>
          <p:nvPr/>
        </p:nvSpPr>
        <p:spPr bwMode="auto">
          <a:xfrm>
            <a:off x="7620000" y="1981201"/>
            <a:ext cx="162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pPr>
            <a:r>
              <a:rPr lang="en-US" altLang="en-US">
                <a:latin typeface="Tahoma" pitchFamily="34" charset="0"/>
              </a:rPr>
              <a:t>1</a:t>
            </a:r>
          </a:p>
        </p:txBody>
      </p:sp>
    </p:spTree>
    <p:extLst>
      <p:ext uri="{BB962C8B-B14F-4D97-AF65-F5344CB8AC3E}">
        <p14:creationId xmlns:p14="http://schemas.microsoft.com/office/powerpoint/2010/main" val="2666664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pic>
        <p:nvPicPr>
          <p:cNvPr id="5122" name="Picture 2" descr="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309" y="1961427"/>
            <a:ext cx="4399799" cy="483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Sơ đồ lớp UML</a:t>
            </a:r>
            <a:br>
              <a:rPr lang="en-US"/>
            </a:br>
            <a:r>
              <a:rPr lang="en-US"/>
              <a:t>Lớp – Đối tượng</a:t>
            </a:r>
          </a:p>
        </p:txBody>
      </p:sp>
      <p:sp>
        <p:nvSpPr>
          <p:cNvPr id="3" name="Content Placeholder 2"/>
          <p:cNvSpPr>
            <a:spLocks noGrp="1"/>
          </p:cNvSpPr>
          <p:nvPr>
            <p:ph idx="1"/>
          </p:nvPr>
        </p:nvSpPr>
        <p:spPr/>
        <p:txBody>
          <a:bodyPr/>
          <a:lstStyle/>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5" name="Group 8"/>
          <p:cNvGrpSpPr>
            <a:grpSpLocks/>
          </p:cNvGrpSpPr>
          <p:nvPr/>
        </p:nvGrpSpPr>
        <p:grpSpPr bwMode="auto">
          <a:xfrm>
            <a:off x="1706465" y="2554513"/>
            <a:ext cx="2946400" cy="3713163"/>
            <a:chOff x="864" y="1344"/>
            <a:chExt cx="1392" cy="2339"/>
          </a:xfrm>
        </p:grpSpPr>
        <p:sp>
          <p:nvSpPr>
            <p:cNvPr id="6" name="Rectangle 4"/>
            <p:cNvSpPr>
              <a:spLocks noChangeArrowheads="1"/>
            </p:cNvSpPr>
            <p:nvPr/>
          </p:nvSpPr>
          <p:spPr bwMode="auto">
            <a:xfrm>
              <a:off x="864" y="1344"/>
              <a:ext cx="1392" cy="336"/>
            </a:xfrm>
            <a:prstGeom prst="rect">
              <a:avLst/>
            </a:prstGeom>
            <a:solidFill>
              <a:srgbClr val="FFCC99"/>
            </a:solidFill>
            <a:ln w="19050">
              <a:solidFill>
                <a:schemeClr val="tx1"/>
              </a:solidFill>
              <a:miter lim="800000"/>
              <a:headEnd/>
              <a:tailEnd/>
            </a:ln>
            <a:effectLst/>
          </p:spPr>
          <p:txBody>
            <a:bodyPr wrap="none" anchor="ctr"/>
            <a:lstStyle/>
            <a:p>
              <a:pPr algn="ctr">
                <a:defRPr/>
              </a:pPr>
              <a:r>
                <a:rPr lang="en-US" sz="2000" b="1">
                  <a:solidFill>
                    <a:srgbClr val="CC3300"/>
                  </a:solidFill>
                  <a:latin typeface="Tahoma" pitchFamily="34" charset="0"/>
                </a:rPr>
                <a:t>Hàng Hóa</a:t>
              </a:r>
            </a:p>
          </p:txBody>
        </p:sp>
        <p:sp>
          <p:nvSpPr>
            <p:cNvPr id="7" name="Rectangle 5"/>
            <p:cNvSpPr>
              <a:spLocks noChangeArrowheads="1"/>
            </p:cNvSpPr>
            <p:nvPr/>
          </p:nvSpPr>
          <p:spPr bwMode="auto">
            <a:xfrm>
              <a:off x="864" y="1680"/>
              <a:ext cx="1392" cy="1392"/>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endParaRPr lang="en-US" sz="1600" dirty="0">
                <a:latin typeface="Tahoma" pitchFamily="34" charset="0"/>
              </a:endParaRPr>
            </a:p>
            <a:p>
              <a:pPr>
                <a:lnSpc>
                  <a:spcPct val="120000"/>
                </a:lnSpc>
                <a:buSzPct val="70000"/>
                <a:buFont typeface="Verdana" pitchFamily="34" charset="0"/>
                <a:buChar char="–"/>
              </a:pPr>
              <a:r>
                <a:rPr lang="en-US" sz="1600" dirty="0">
                  <a:latin typeface="Tahoma" pitchFamily="34" charset="0"/>
                </a:rPr>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endParaRPr lang="en-US" sz="1600" dirty="0">
                <a:latin typeface="Tahoma" pitchFamily="34" charset="0"/>
              </a:endParaRPr>
            </a:p>
          </p:txBody>
        </p:sp>
        <p:sp>
          <p:nvSpPr>
            <p:cNvPr id="8" name="Rectangle 6"/>
            <p:cNvSpPr>
              <a:spLocks noChangeArrowheads="1"/>
            </p:cNvSpPr>
            <p:nvPr/>
          </p:nvSpPr>
          <p:spPr bwMode="auto">
            <a:xfrm>
              <a:off x="864" y="3072"/>
              <a:ext cx="1392" cy="611"/>
            </a:xfrm>
            <a:prstGeom prst="rect">
              <a:avLst/>
            </a:prstGeom>
            <a:solidFill>
              <a:srgbClr val="FFCC99"/>
            </a:solidFill>
            <a:ln w="19050">
              <a:solidFill>
                <a:schemeClr val="tx1"/>
              </a:solidFill>
              <a:miter lim="800000"/>
              <a:headEnd/>
              <a:tailEnd/>
            </a:ln>
          </p:spPr>
          <p:txBody>
            <a:bodyPr wrap="none" anchor="ctr"/>
            <a:lstStyle/>
            <a:p>
              <a:pPr>
                <a:lnSpc>
                  <a:spcPct val="120000"/>
                </a:lnSpc>
                <a:buSzPct val="70000"/>
                <a:buFont typeface="Verdana" pitchFamily="34" charset="0"/>
                <a:buChar char="+"/>
              </a:pPr>
              <a:r>
                <a:rPr lang="en-US" sz="1600">
                  <a:latin typeface="Tahoma" pitchFamily="34" charset="0"/>
                </a:rPr>
                <a:t> Mua (số lượng, đơn giá)</a:t>
              </a:r>
            </a:p>
            <a:p>
              <a:pPr>
                <a:lnSpc>
                  <a:spcPct val="120000"/>
                </a:lnSpc>
                <a:buSzPct val="70000"/>
                <a:buFont typeface="Verdana" pitchFamily="34" charset="0"/>
                <a:buChar char="+"/>
              </a:pPr>
              <a:r>
                <a:rPr lang="en-US" sz="1600">
                  <a:latin typeface="Tahoma" pitchFamily="34" charset="0"/>
                </a:rPr>
                <a:t> Bán (số lượng, đơn giá)</a:t>
              </a:r>
            </a:p>
            <a:p>
              <a:pPr>
                <a:lnSpc>
                  <a:spcPct val="120000"/>
                </a:lnSpc>
                <a:buSzPct val="70000"/>
                <a:buFont typeface="Verdana" pitchFamily="34" charset="0"/>
                <a:buChar char="+"/>
              </a:pPr>
              <a:r>
                <a:rPr lang="en-US" sz="1600">
                  <a:latin typeface="Tahoma" pitchFamily="34" charset="0"/>
                </a:rPr>
                <a:t> Tính lãi ()</a:t>
              </a:r>
            </a:p>
          </p:txBody>
        </p:sp>
      </p:grpSp>
      <p:grpSp>
        <p:nvGrpSpPr>
          <p:cNvPr id="9" name="Group 11"/>
          <p:cNvGrpSpPr>
            <a:grpSpLocks/>
          </p:cNvGrpSpPr>
          <p:nvPr/>
        </p:nvGrpSpPr>
        <p:grpSpPr bwMode="auto">
          <a:xfrm>
            <a:off x="8005665" y="1716313"/>
            <a:ext cx="3105020" cy="2362200"/>
            <a:chOff x="3936" y="1104"/>
            <a:chExt cx="912" cy="1488"/>
          </a:xfrm>
        </p:grpSpPr>
        <p:sp>
          <p:nvSpPr>
            <p:cNvPr id="10" name="Rectangle 9"/>
            <p:cNvSpPr>
              <a:spLocks noChangeArrowheads="1"/>
            </p:cNvSpPr>
            <p:nvPr/>
          </p:nvSpPr>
          <p:spPr bwMode="auto">
            <a:xfrm>
              <a:off x="3936" y="1344"/>
              <a:ext cx="912" cy="1248"/>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Char char="§"/>
              </a:pPr>
              <a:r>
                <a:rPr lang="en-US" sz="1600" dirty="0"/>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A001”</a:t>
              </a:r>
            </a:p>
            <a:p>
              <a:pPr>
                <a:lnSpc>
                  <a:spcPct val="110000"/>
                </a:lnSpc>
                <a:buFont typeface="Wingdings" pitchFamily="2" charset="2"/>
                <a:buChar char="§"/>
              </a:pPr>
              <a:r>
                <a:rPr lang="en-US" sz="1600" dirty="0"/>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err="1"/>
                <a:t>Tivi</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r>
                <a:rPr lang="en-US" sz="1600" dirty="0">
                  <a:latin typeface="Tahoma" pitchFamily="34" charset="0"/>
                </a:rPr>
                <a:t> = “</a:t>
              </a:r>
              <a:r>
                <a:rPr lang="en-US" sz="1600" dirty="0"/>
                <a:t>Sony”</a:t>
              </a:r>
            </a:p>
            <a:p>
              <a:pPr>
                <a:lnSpc>
                  <a:spcPct val="110000"/>
                </a:lnSpc>
                <a:buFont typeface="Wingdings" pitchFamily="2" charset="2"/>
                <a:buChar char="§"/>
              </a:pPr>
              <a:r>
                <a:rPr lang="en-US" sz="1600" dirty="0"/>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r>
                <a:rPr lang="en-US" sz="1600" dirty="0">
                  <a:latin typeface="Tahoma" pitchFamily="34" charset="0"/>
                </a:rPr>
                <a:t> = “</a:t>
              </a:r>
              <a:r>
                <a:rPr lang="en-US" sz="1600" dirty="0" err="1"/>
                <a:t>Cái</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r>
                <a:rPr lang="en-US" sz="1600" dirty="0">
                  <a:latin typeface="Tahoma" pitchFamily="34" charset="0"/>
                </a:rPr>
                <a:t> = </a:t>
              </a:r>
              <a:r>
                <a:rPr lang="en-US" sz="1600" dirty="0"/>
                <a:t>5</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r>
                <a:rPr lang="en-US" sz="1600" dirty="0">
                  <a:latin typeface="Tahoma" pitchFamily="34" charset="0"/>
                </a:rPr>
                <a:t> = </a:t>
              </a:r>
              <a:r>
                <a:rPr lang="en-US" sz="1600" dirty="0"/>
                <a:t>60,000</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r>
                <a:rPr lang="en-US" sz="1600" dirty="0">
                  <a:latin typeface="Tahoma" pitchFamily="34" charset="0"/>
                </a:rPr>
                <a:t> = </a:t>
              </a:r>
              <a:r>
                <a:rPr lang="en-US" sz="1600" dirty="0"/>
                <a:t>45,000</a:t>
              </a:r>
            </a:p>
          </p:txBody>
        </p:sp>
        <p:sp>
          <p:nvSpPr>
            <p:cNvPr id="11" name="Rectangle 10"/>
            <p:cNvSpPr>
              <a:spLocks noChangeArrowheads="1"/>
            </p:cNvSpPr>
            <p:nvPr/>
          </p:nvSpPr>
          <p:spPr bwMode="auto">
            <a:xfrm>
              <a:off x="3936" y="1104"/>
              <a:ext cx="912" cy="24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None/>
              </a:pPr>
              <a:r>
                <a:rPr lang="en-US" dirty="0"/>
                <a:t> </a:t>
              </a:r>
              <a:r>
                <a:rPr lang="en-US" b="1" dirty="0" err="1">
                  <a:solidFill>
                    <a:srgbClr val="CC3300"/>
                  </a:solidFill>
                </a:rPr>
                <a:t>Đối</a:t>
              </a:r>
              <a:r>
                <a:rPr lang="en-US" b="1" dirty="0">
                  <a:solidFill>
                    <a:srgbClr val="CC3300"/>
                  </a:solidFill>
                </a:rPr>
                <a:t> </a:t>
              </a:r>
              <a:r>
                <a:rPr lang="en-US" b="1" dirty="0" err="1">
                  <a:solidFill>
                    <a:srgbClr val="CC3300"/>
                  </a:solidFill>
                </a:rPr>
                <a:t>tượng</a:t>
              </a:r>
              <a:r>
                <a:rPr lang="en-US" b="1" dirty="0">
                  <a:solidFill>
                    <a:srgbClr val="CC3300"/>
                  </a:solidFill>
                </a:rPr>
                <a:t> 001</a:t>
              </a:r>
            </a:p>
          </p:txBody>
        </p:sp>
      </p:grpSp>
      <p:grpSp>
        <p:nvGrpSpPr>
          <p:cNvPr id="12" name="Group 12"/>
          <p:cNvGrpSpPr>
            <a:grpSpLocks/>
          </p:cNvGrpSpPr>
          <p:nvPr/>
        </p:nvGrpSpPr>
        <p:grpSpPr bwMode="auto">
          <a:xfrm>
            <a:off x="8005664" y="4383313"/>
            <a:ext cx="3105021" cy="2286000"/>
            <a:chOff x="3936" y="1104"/>
            <a:chExt cx="912" cy="1440"/>
          </a:xfrm>
        </p:grpSpPr>
        <p:sp>
          <p:nvSpPr>
            <p:cNvPr id="13" name="Rectangle 13"/>
            <p:cNvSpPr>
              <a:spLocks noChangeArrowheads="1"/>
            </p:cNvSpPr>
            <p:nvPr/>
          </p:nvSpPr>
          <p:spPr bwMode="auto">
            <a:xfrm>
              <a:off x="3936" y="1344"/>
              <a:ext cx="912" cy="120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Char char="§"/>
              </a:pPr>
              <a:r>
                <a:rPr lang="en-US" sz="1600" dirty="0"/>
                <a:t> </a:t>
              </a:r>
              <a:r>
                <a:rPr lang="en-US" sz="1600" dirty="0" err="1">
                  <a:latin typeface="Tahoma" pitchFamily="34" charset="0"/>
                </a:rPr>
                <a:t>Mã</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A002”</a:t>
              </a:r>
            </a:p>
            <a:p>
              <a:pPr>
                <a:lnSpc>
                  <a:spcPct val="110000"/>
                </a:lnSpc>
                <a:buFont typeface="Wingdings" pitchFamily="2" charset="2"/>
                <a:buChar char="§"/>
              </a:pPr>
              <a:r>
                <a:rPr lang="en-US" sz="1600" dirty="0"/>
                <a:t> </a:t>
              </a:r>
              <a:r>
                <a:rPr lang="en-US" sz="1600" dirty="0" err="1">
                  <a:latin typeface="Tahoma" pitchFamily="34" charset="0"/>
                </a:rPr>
                <a:t>Tên</a:t>
              </a:r>
              <a:r>
                <a:rPr lang="en-US" sz="1600" dirty="0">
                  <a:latin typeface="Tahoma" pitchFamily="34" charset="0"/>
                </a:rPr>
                <a:t> </a:t>
              </a:r>
              <a:r>
                <a:rPr lang="en-US" sz="1600" dirty="0" err="1">
                  <a:latin typeface="Tahoma" pitchFamily="34" charset="0"/>
                </a:rPr>
                <a:t>hàng</a:t>
              </a:r>
              <a:r>
                <a:rPr lang="en-US" sz="1600" dirty="0">
                  <a:latin typeface="Tahoma" pitchFamily="34" charset="0"/>
                </a:rPr>
                <a:t> </a:t>
              </a:r>
              <a:r>
                <a:rPr lang="en-US" sz="1600" dirty="0" err="1">
                  <a:latin typeface="Tahoma" pitchFamily="34" charset="0"/>
                </a:rPr>
                <a:t>hóa</a:t>
              </a:r>
              <a:r>
                <a:rPr lang="en-US" sz="1600" dirty="0">
                  <a:latin typeface="Tahoma" pitchFamily="34" charset="0"/>
                </a:rPr>
                <a:t> = “</a:t>
              </a:r>
              <a:r>
                <a:rPr lang="en-US" sz="1600" dirty="0"/>
                <a:t>Xe </a:t>
              </a:r>
              <a:r>
                <a:rPr lang="en-US" sz="1600" dirty="0" err="1"/>
                <a:t>gắn</a:t>
              </a:r>
              <a:r>
                <a:rPr lang="en-US" sz="1600" dirty="0"/>
                <a:t> </a:t>
              </a:r>
              <a:r>
                <a:rPr lang="en-US" sz="1600" dirty="0" err="1"/>
                <a:t>máy</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Nhà</a:t>
              </a:r>
              <a:r>
                <a:rPr lang="en-US" sz="1600" dirty="0">
                  <a:latin typeface="Tahoma" pitchFamily="34" charset="0"/>
                </a:rPr>
                <a:t> </a:t>
              </a:r>
              <a:r>
                <a:rPr lang="en-US" sz="1600" dirty="0" err="1">
                  <a:latin typeface="Tahoma" pitchFamily="34" charset="0"/>
                </a:rPr>
                <a:t>sản</a:t>
              </a:r>
              <a:r>
                <a:rPr lang="en-US" sz="1600" dirty="0">
                  <a:latin typeface="Tahoma" pitchFamily="34" charset="0"/>
                </a:rPr>
                <a:t> </a:t>
              </a:r>
              <a:r>
                <a:rPr lang="en-US" sz="1600" dirty="0" err="1">
                  <a:latin typeface="Tahoma" pitchFamily="34" charset="0"/>
                </a:rPr>
                <a:t>xuất</a:t>
              </a:r>
              <a:r>
                <a:rPr lang="en-US" sz="1600" dirty="0">
                  <a:latin typeface="Tahoma" pitchFamily="34" charset="0"/>
                </a:rPr>
                <a:t> = “</a:t>
              </a:r>
              <a:r>
                <a:rPr lang="en-US" sz="1600" dirty="0"/>
                <a:t>Honda”</a:t>
              </a:r>
            </a:p>
            <a:p>
              <a:pPr>
                <a:lnSpc>
                  <a:spcPct val="110000"/>
                </a:lnSpc>
                <a:buFont typeface="Wingdings" pitchFamily="2" charset="2"/>
                <a:buChar char="§"/>
              </a:pPr>
              <a:r>
                <a:rPr lang="en-US" sz="1600" dirty="0"/>
                <a:t> </a:t>
              </a:r>
              <a:r>
                <a:rPr lang="en-US" sz="1600" dirty="0" err="1">
                  <a:latin typeface="Tahoma" pitchFamily="34" charset="0"/>
                </a:rPr>
                <a:t>Đơn</a:t>
              </a:r>
              <a:r>
                <a:rPr lang="en-US" sz="1600" dirty="0">
                  <a:latin typeface="Tahoma" pitchFamily="34" charset="0"/>
                </a:rPr>
                <a:t> </a:t>
              </a:r>
              <a:r>
                <a:rPr lang="en-US" sz="1600" dirty="0" err="1">
                  <a:latin typeface="Tahoma" pitchFamily="34" charset="0"/>
                </a:rPr>
                <a:t>vị</a:t>
              </a:r>
              <a:r>
                <a:rPr lang="en-US" sz="1600" dirty="0">
                  <a:latin typeface="Tahoma" pitchFamily="34" charset="0"/>
                </a:rPr>
                <a:t> </a:t>
              </a:r>
              <a:r>
                <a:rPr lang="en-US" sz="1600" dirty="0" err="1">
                  <a:latin typeface="Tahoma" pitchFamily="34" charset="0"/>
                </a:rPr>
                <a:t>tính</a:t>
              </a:r>
              <a:r>
                <a:rPr lang="en-US" sz="1600" dirty="0">
                  <a:latin typeface="Tahoma" pitchFamily="34" charset="0"/>
                </a:rPr>
                <a:t> = “</a:t>
              </a:r>
              <a:r>
                <a:rPr lang="en-US" sz="1600" dirty="0" err="1"/>
                <a:t>Chiếc</a:t>
              </a:r>
              <a:r>
                <a:rPr lang="en-US" sz="1600" dirty="0"/>
                <a:t>”</a:t>
              </a:r>
            </a:p>
            <a:p>
              <a:pPr>
                <a:lnSpc>
                  <a:spcPct val="110000"/>
                </a:lnSpc>
                <a:buFont typeface="Wingdings" pitchFamily="2" charset="2"/>
                <a:buChar char="§"/>
              </a:pPr>
              <a:r>
                <a:rPr lang="en-US" sz="1600" dirty="0"/>
                <a:t> </a:t>
              </a:r>
              <a:r>
                <a:rPr lang="en-US" sz="1600" dirty="0" err="1">
                  <a:latin typeface="Tahoma" pitchFamily="34" charset="0"/>
                </a:rPr>
                <a:t>Số</a:t>
              </a:r>
              <a:r>
                <a:rPr lang="en-US" sz="1600" dirty="0">
                  <a:latin typeface="Tahoma" pitchFamily="34" charset="0"/>
                </a:rPr>
                <a:t> </a:t>
              </a:r>
              <a:r>
                <a:rPr lang="en-US" sz="1600" dirty="0" err="1">
                  <a:latin typeface="Tahoma" pitchFamily="34" charset="0"/>
                </a:rPr>
                <a:t>lượng</a:t>
              </a:r>
              <a:r>
                <a:rPr lang="en-US" sz="1600" dirty="0">
                  <a:latin typeface="Tahoma" pitchFamily="34" charset="0"/>
                </a:rPr>
                <a:t> </a:t>
              </a:r>
              <a:r>
                <a:rPr lang="en-US" sz="1600" dirty="0" err="1">
                  <a:latin typeface="Tahoma" pitchFamily="34" charset="0"/>
                </a:rPr>
                <a:t>tồn</a:t>
              </a:r>
              <a:r>
                <a:rPr lang="en-US" sz="1600" dirty="0">
                  <a:latin typeface="Tahoma" pitchFamily="34" charset="0"/>
                </a:rPr>
                <a:t> = </a:t>
              </a:r>
              <a:r>
                <a:rPr lang="en-US" sz="1600" dirty="0"/>
                <a:t>2</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bán</a:t>
              </a:r>
              <a:r>
                <a:rPr lang="en-US" sz="1600" dirty="0">
                  <a:latin typeface="Tahoma" pitchFamily="34" charset="0"/>
                </a:rPr>
                <a:t> = </a:t>
              </a:r>
              <a:r>
                <a:rPr lang="en-US" sz="1600" dirty="0"/>
                <a:t>150,000</a:t>
              </a:r>
            </a:p>
            <a:p>
              <a:pPr>
                <a:lnSpc>
                  <a:spcPct val="110000"/>
                </a:lnSpc>
                <a:buFont typeface="Wingdings" pitchFamily="2" charset="2"/>
                <a:buChar char="§"/>
              </a:pPr>
              <a:r>
                <a:rPr lang="en-US" sz="1600" dirty="0"/>
                <a:t> </a:t>
              </a:r>
              <a:r>
                <a:rPr lang="en-US" sz="1600" dirty="0" err="1">
                  <a:latin typeface="Tahoma" pitchFamily="34" charset="0"/>
                </a:rPr>
                <a:t>Tổng</a:t>
              </a:r>
              <a:r>
                <a:rPr lang="en-US" sz="1600" dirty="0">
                  <a:latin typeface="Tahoma" pitchFamily="34" charset="0"/>
                </a:rPr>
                <a:t> </a:t>
              </a:r>
              <a:r>
                <a:rPr lang="en-US" sz="1600" dirty="0" err="1">
                  <a:latin typeface="Tahoma" pitchFamily="34" charset="0"/>
                </a:rPr>
                <a:t>giá</a:t>
              </a:r>
              <a:r>
                <a:rPr lang="en-US" sz="1600" dirty="0">
                  <a:latin typeface="Tahoma" pitchFamily="34" charset="0"/>
                </a:rPr>
                <a:t> </a:t>
              </a:r>
              <a:r>
                <a:rPr lang="en-US" sz="1600" dirty="0" err="1">
                  <a:latin typeface="Tahoma" pitchFamily="34" charset="0"/>
                </a:rPr>
                <a:t>trị</a:t>
              </a:r>
              <a:r>
                <a:rPr lang="en-US" sz="1600" dirty="0">
                  <a:latin typeface="Tahoma" pitchFamily="34" charset="0"/>
                </a:rPr>
                <a:t> </a:t>
              </a:r>
              <a:r>
                <a:rPr lang="en-US" sz="1600" dirty="0" err="1">
                  <a:latin typeface="Tahoma" pitchFamily="34" charset="0"/>
                </a:rPr>
                <a:t>mua</a:t>
              </a:r>
              <a:r>
                <a:rPr lang="en-US" sz="1600" dirty="0">
                  <a:latin typeface="Tahoma" pitchFamily="34" charset="0"/>
                </a:rPr>
                <a:t> = </a:t>
              </a:r>
              <a:r>
                <a:rPr lang="en-US" sz="1600" dirty="0"/>
                <a:t>125,000</a:t>
              </a:r>
            </a:p>
          </p:txBody>
        </p:sp>
        <p:sp>
          <p:nvSpPr>
            <p:cNvPr id="14" name="Rectangle 14"/>
            <p:cNvSpPr>
              <a:spLocks noChangeArrowheads="1"/>
            </p:cNvSpPr>
            <p:nvPr/>
          </p:nvSpPr>
          <p:spPr bwMode="auto">
            <a:xfrm>
              <a:off x="3936" y="1104"/>
              <a:ext cx="912" cy="240"/>
            </a:xfrm>
            <a:prstGeom prst="rect">
              <a:avLst/>
            </a:prstGeom>
            <a:solidFill>
              <a:srgbClr val="FFFF99"/>
            </a:solidFill>
            <a:ln w="9525">
              <a:solidFill>
                <a:schemeClr val="tx1"/>
              </a:solidFill>
              <a:miter lim="800000"/>
              <a:headEnd/>
              <a:tailEnd/>
            </a:ln>
          </p:spPr>
          <p:txBody>
            <a:bodyPr wrap="none" anchor="ctr"/>
            <a:lstStyle/>
            <a:p>
              <a:pPr>
                <a:lnSpc>
                  <a:spcPct val="110000"/>
                </a:lnSpc>
                <a:buFont typeface="Wingdings" pitchFamily="2" charset="2"/>
                <a:buNone/>
              </a:pPr>
              <a:r>
                <a:rPr lang="en-US" dirty="0"/>
                <a:t> </a:t>
              </a:r>
              <a:r>
                <a:rPr lang="en-US" b="1" dirty="0" err="1">
                  <a:solidFill>
                    <a:srgbClr val="CC3300"/>
                  </a:solidFill>
                </a:rPr>
                <a:t>Đối</a:t>
              </a:r>
              <a:r>
                <a:rPr lang="en-US" b="1" dirty="0">
                  <a:solidFill>
                    <a:srgbClr val="CC3300"/>
                  </a:solidFill>
                </a:rPr>
                <a:t> </a:t>
              </a:r>
              <a:r>
                <a:rPr lang="en-US" b="1" dirty="0" err="1">
                  <a:solidFill>
                    <a:srgbClr val="CC3300"/>
                  </a:solidFill>
                </a:rPr>
                <a:t>tượng</a:t>
              </a:r>
              <a:r>
                <a:rPr lang="en-US" b="1">
                  <a:solidFill>
                    <a:srgbClr val="CC3300"/>
                  </a:solidFill>
                </a:rPr>
                <a:t> 002</a:t>
              </a:r>
            </a:p>
          </p:txBody>
        </p:sp>
      </p:grpSp>
      <p:sp>
        <p:nvSpPr>
          <p:cNvPr id="15" name="Line 15"/>
          <p:cNvSpPr>
            <a:spLocks noChangeShapeType="1"/>
          </p:cNvSpPr>
          <p:nvPr/>
        </p:nvSpPr>
        <p:spPr bwMode="auto">
          <a:xfrm flipH="1">
            <a:off x="4652865" y="2630713"/>
            <a:ext cx="1016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6" name="Line 16"/>
          <p:cNvSpPr>
            <a:spLocks noChangeShapeType="1"/>
          </p:cNvSpPr>
          <p:nvPr/>
        </p:nvSpPr>
        <p:spPr bwMode="auto">
          <a:xfrm>
            <a:off x="5668865" y="2630713"/>
            <a:ext cx="233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17" name="Text Box 17"/>
          <p:cNvSpPr txBox="1">
            <a:spLocks noChangeArrowheads="1"/>
          </p:cNvSpPr>
          <p:nvPr/>
        </p:nvSpPr>
        <p:spPr bwMode="auto">
          <a:xfrm>
            <a:off x="5770466" y="2275113"/>
            <a:ext cx="8675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a:solidFill>
                  <a:srgbClr val="000099"/>
                </a:solidFill>
              </a:rPr>
              <a:t>tạo ra</a:t>
            </a:r>
          </a:p>
        </p:txBody>
      </p:sp>
      <p:sp>
        <p:nvSpPr>
          <p:cNvPr id="18" name="Line 18"/>
          <p:cNvSpPr>
            <a:spLocks noChangeShapeType="1"/>
          </p:cNvSpPr>
          <p:nvPr/>
        </p:nvSpPr>
        <p:spPr bwMode="auto">
          <a:xfrm flipH="1" flipV="1">
            <a:off x="4652865" y="4192813"/>
            <a:ext cx="1117600" cy="952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9" name="Line 19"/>
          <p:cNvSpPr>
            <a:spLocks noChangeShapeType="1"/>
          </p:cNvSpPr>
          <p:nvPr/>
        </p:nvSpPr>
        <p:spPr bwMode="auto">
          <a:xfrm>
            <a:off x="5770465" y="5145313"/>
            <a:ext cx="2235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20" name="Text Box 20"/>
          <p:cNvSpPr txBox="1">
            <a:spLocks noChangeArrowheads="1"/>
          </p:cNvSpPr>
          <p:nvPr/>
        </p:nvSpPr>
        <p:spPr bwMode="auto">
          <a:xfrm>
            <a:off x="5770466" y="4789713"/>
            <a:ext cx="8675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a:solidFill>
                  <a:srgbClr val="000099"/>
                </a:solidFill>
              </a:rPr>
              <a:t>tạo ra</a:t>
            </a:r>
          </a:p>
        </p:txBody>
      </p:sp>
    </p:spTree>
    <p:extLst>
      <p:ext uri="{BB962C8B-B14F-4D97-AF65-F5344CB8AC3E}">
        <p14:creationId xmlns:p14="http://schemas.microsoft.com/office/powerpoint/2010/main" val="88408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Sơ đồ lớp UML</a:t>
            </a:r>
            <a:br>
              <a:rPr lang="en-US"/>
            </a:br>
            <a:endParaRPr lang="en-US"/>
          </a:p>
        </p:txBody>
      </p:sp>
      <p:sp>
        <p:nvSpPr>
          <p:cNvPr id="3" name="Content Placeholder 2"/>
          <p:cNvSpPr>
            <a:spLocks noGrp="1"/>
          </p:cNvSpPr>
          <p:nvPr>
            <p:ph idx="1"/>
          </p:nvPr>
        </p:nvSpPr>
        <p:spPr/>
        <p:txBody>
          <a:bodyPr/>
          <a:lstStyle/>
          <a:p>
            <a:r>
              <a:rPr lang="en-US"/>
              <a:t>Một class có:</a:t>
            </a:r>
          </a:p>
          <a:p>
            <a:pPr lvl="1"/>
            <a:r>
              <a:rPr lang="en-US"/>
              <a:t>Tên gọi</a:t>
            </a:r>
          </a:p>
          <a:p>
            <a:pPr lvl="1"/>
            <a:r>
              <a:rPr lang="en-US"/>
              <a:t>Tập các thuộc tính</a:t>
            </a:r>
          </a:p>
          <a:p>
            <a:pPr lvl="1"/>
            <a:r>
              <a:rPr lang="en-US"/>
              <a:t>Tập các phương thức</a:t>
            </a:r>
          </a:p>
          <a:p>
            <a:r>
              <a:rPr lang="en-US"/>
              <a:t>Ví dụ</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260" y="4261194"/>
            <a:ext cx="2024450" cy="245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16" y="4261194"/>
            <a:ext cx="19812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62600" y="4261193"/>
            <a:ext cx="6096000" cy="1815882"/>
          </a:xfrm>
          <a:prstGeom prst="rect">
            <a:avLst/>
          </a:prstGeom>
        </p:spPr>
        <p:txBody>
          <a:bodyPr>
            <a:spAutoFit/>
          </a:bodyPr>
          <a:lstStyle/>
          <a:p>
            <a:pPr lvl="0"/>
            <a:r>
              <a:rPr lang="en-US" sz="2200">
                <a:latin typeface="Arial" pitchFamily="34" charset="0"/>
                <a:cs typeface="Arial" pitchFamily="34" charset="0"/>
              </a:rPr>
              <a:t>Vẽ sơ đồ lớp cho lớp </a:t>
            </a:r>
            <a:r>
              <a:rPr lang="en-US" sz="2200" b="1">
                <a:latin typeface="Arial" pitchFamily="34" charset="0"/>
                <a:cs typeface="Arial" pitchFamily="34" charset="0"/>
              </a:rPr>
              <a:t>HinhChuNhat</a:t>
            </a:r>
            <a:r>
              <a:rPr lang="en-US" sz="2200">
                <a:latin typeface="Arial" pitchFamily="34" charset="0"/>
                <a:cs typeface="Arial" pitchFamily="34" charset="0"/>
              </a:rPr>
              <a:t> gồm có:</a:t>
            </a:r>
          </a:p>
          <a:p>
            <a:pPr lvl="0"/>
            <a:r>
              <a:rPr lang="fr-FR" sz="2200">
                <a:latin typeface="Arial" pitchFamily="34" charset="0"/>
                <a:cs typeface="Arial" pitchFamily="34" charset="0"/>
              </a:rPr>
              <a:t>Các thuộc tính: chiều dài, chiều rộng.</a:t>
            </a:r>
            <a:endParaRPr lang="en-US" sz="2200">
              <a:latin typeface="Arial" pitchFamily="34" charset="0"/>
              <a:cs typeface="Arial" pitchFamily="34" charset="0"/>
            </a:endParaRPr>
          </a:p>
          <a:p>
            <a:pPr lvl="0"/>
            <a:r>
              <a:rPr lang="en-US" sz="2200">
                <a:latin typeface="Arial" pitchFamily="34" charset="0"/>
                <a:cs typeface="Arial" pitchFamily="34" charset="0"/>
              </a:rPr>
              <a:t>Các phương thức: tính diện tích, tính chu vi, lấy thông tin (trả về các thông tin của một hình chữ nhật)</a:t>
            </a: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296" y="1849582"/>
            <a:ext cx="2862695" cy="1808018"/>
          </a:xfrm>
          <a:prstGeom prst="rect">
            <a:avLst/>
          </a:prstGeom>
          <a:solidFill>
            <a:schemeClr val="bg2"/>
          </a:solidFill>
          <a:ln>
            <a:noFill/>
          </a:ln>
          <a:effectLst/>
        </p:spPr>
      </p:pic>
    </p:spTree>
    <p:extLst>
      <p:ext uri="{BB962C8B-B14F-4D97-AF65-F5344CB8AC3E}">
        <p14:creationId xmlns:p14="http://schemas.microsoft.com/office/powerpoint/2010/main" val="91037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Định nghĩa lớp trong Java</a:t>
            </a:r>
            <a:br>
              <a:rPr lang="en-US"/>
            </a:br>
            <a:endParaRPr lang="en-US"/>
          </a:p>
        </p:txBody>
      </p:sp>
      <p:sp>
        <p:nvSpPr>
          <p:cNvPr id="3" name="Content Placeholder 2"/>
          <p:cNvSpPr>
            <a:spLocks noGrp="1"/>
          </p:cNvSpPr>
          <p:nvPr>
            <p:ph idx="1"/>
          </p:nvPr>
        </p:nvSpPr>
        <p:spPr/>
        <p:txBody>
          <a:bodyPr/>
          <a:lstStyle/>
          <a:p>
            <a:r>
              <a:rPr lang="en-US" b="1"/>
              <a:t>Khai báo lớp</a:t>
            </a:r>
          </a:p>
          <a:p>
            <a:r>
              <a:rPr lang="en-US" b="1"/>
              <a:t>Viết phương thức khởi tạo (constructor) và tạo đối tượng</a:t>
            </a:r>
          </a:p>
          <a:p>
            <a:r>
              <a:rPr lang="en-US" b="1"/>
              <a:t>Thể hiện tính đóng gói – Phạm vi truy cập</a:t>
            </a:r>
          </a:p>
          <a:p>
            <a:r>
              <a:rPr lang="en-US" b="1"/>
              <a:t>Từ khóa </a:t>
            </a:r>
            <a:r>
              <a:rPr lang="en-US" b="1" i="1"/>
              <a:t>this</a:t>
            </a:r>
          </a:p>
          <a:p>
            <a:r>
              <a:rPr lang="en-US" b="1"/>
              <a:t>Lập chú thích cho tài liệu (documentation comment)</a:t>
            </a:r>
          </a:p>
          <a:p>
            <a:r>
              <a:rPr lang="en-US" b="1"/>
              <a:t>Kiểm tra ràng buộc dữ liệu</a:t>
            </a:r>
          </a:p>
          <a:p>
            <a:r>
              <a:rPr lang="en-US" b="1"/>
              <a:t>Kiểm thử</a:t>
            </a:r>
          </a:p>
          <a:p>
            <a:endParaRPr lang="en-US" b="1"/>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26131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51815</TotalTime>
  <Words>8393</Words>
  <Application>Microsoft Office PowerPoint</Application>
  <PresentationFormat>Widescreen</PresentationFormat>
  <Paragraphs>923</Paragraphs>
  <Slides>62</Slides>
  <Notes>45</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vt:lpstr>
      <vt:lpstr>Calibri</vt:lpstr>
      <vt:lpstr>Century Gothic</vt:lpstr>
      <vt:lpstr>Consolas</vt:lpstr>
      <vt:lpstr>Courier New</vt:lpstr>
      <vt:lpstr>LiberationSans-Bold</vt:lpstr>
      <vt:lpstr>Palatino Linotype</vt:lpstr>
      <vt:lpstr>Tahoma</vt:lpstr>
      <vt:lpstr>Times New Roman</vt:lpstr>
      <vt:lpstr>Ubuntu</vt:lpstr>
      <vt:lpstr>Verdana</vt:lpstr>
      <vt:lpstr>Wingdings</vt:lpstr>
      <vt:lpstr>Executive</vt:lpstr>
      <vt:lpstr>Chương 3 NHỮNG KHÁI NIỆM CƠ BẢN CỦA LẬP TRÌNH HĐT</vt:lpstr>
      <vt:lpstr>Mục tiêu</vt:lpstr>
      <vt:lpstr>Nội dung</vt:lpstr>
      <vt:lpstr>3.1. Sơ đồ lớp UML </vt:lpstr>
      <vt:lpstr>3.1. Sơ đồ lớp UML </vt:lpstr>
      <vt:lpstr>3.1. Sơ đồ lớp UML Lớp – Đối tượng</vt:lpstr>
      <vt:lpstr>3.1. Sơ đồ lớp UML Lớp – Đối tượng</vt:lpstr>
      <vt:lpstr>3.1. Sơ đồ lớp UML </vt:lpstr>
      <vt:lpstr>3.2. Định nghĩa lớp trong Java </vt:lpstr>
      <vt:lpstr>3.2. Định nghĩa lớp trong Java Khai báo lớp</vt:lpstr>
      <vt:lpstr>3.2. Định nghĩa lớp trong Java Khai báo lớp: Ví dụ 1</vt:lpstr>
      <vt:lpstr>3.2. Định nghĩa lớp trong Java Khai báo lớp: Ví dụ 1</vt:lpstr>
      <vt:lpstr>3.2. Định nghĩa lớp trong Java Khai báo lớp: Ví dụ 2</vt:lpstr>
      <vt:lpstr>3.2. Định nghĩa lớp trong Java Khai báo lớp: Ví dụ 2</vt:lpstr>
      <vt:lpstr>3.2. Định nghĩa lớp trong Java Phương thức khởi tạo (constructor)</vt:lpstr>
      <vt:lpstr>3.2. Định nghĩa lớp trong Java Phương thức khởi tạo (constructor)</vt:lpstr>
      <vt:lpstr>3.2. Định nghĩa lớp trong Java Phương thức khởi tạo (constructor)</vt:lpstr>
      <vt:lpstr>3.2. Định nghĩa lớp trong Java Tạo đối tượng</vt:lpstr>
      <vt:lpstr>3.2. Định nghĩa lớp trong Java Tạo đối tượng: Ví dụ</vt:lpstr>
      <vt:lpstr>3.2. Định nghĩa lớp trong Java Tạo đối tượng: Ví dụ</vt:lpstr>
      <vt:lpstr>3.2. Định nghĩa lớp trong Java Thể hiện tính đóng gói</vt:lpstr>
      <vt:lpstr>3.2. Định nghĩa lớp trong Java Thể hiện tính đóng gói: Ví dụ</vt:lpstr>
      <vt:lpstr>3.2. Định nghĩa lớp trong Java Thể hiện tính đóng gói: Ví dụ</vt:lpstr>
      <vt:lpstr>3.2. Định nghĩa lớp trong Java Phạm vi truy cập</vt:lpstr>
      <vt:lpstr>3.2. Định nghĩa lớp trong Java Từ khóa this</vt:lpstr>
      <vt:lpstr>3.2. Định nghĩa lớp trong Java Từ khóa this: Ví dụ</vt:lpstr>
      <vt:lpstr>3.2. Định nghĩa lớp trong Java Documentation comment</vt:lpstr>
      <vt:lpstr>3.2. Định nghĩa lớp trong Java </vt:lpstr>
      <vt:lpstr>3.2. Định nghĩa lớp trong Java Review questions 1</vt:lpstr>
      <vt:lpstr>3.2. Định nghĩa lớp trong Java Case study 1</vt:lpstr>
      <vt:lpstr>3.2. Định nghĩa lớp trong Java Case study 1: Solution</vt:lpstr>
      <vt:lpstr>3.2. Định nghĩa lớp trong Java Kiểm tra ràng buộc dữ liệu</vt:lpstr>
      <vt:lpstr>3.2. Định nghĩa lớp trong Java Kiểm tra RB dữ liệu – Gán default [1]</vt:lpstr>
      <vt:lpstr>3.2. Định nghĩa lớp trong Java Kiểm tra RB dữ liệu – Gán default [2]</vt:lpstr>
      <vt:lpstr>3.2. Định nghĩa lớp trong Java Kiểm tra RB dữ liệu – Ném lỗi [1]</vt:lpstr>
      <vt:lpstr>3.2. Định nghĩa lớp trong Java Kiểm tra RB dữ liệu – Ném lỗi [2]</vt:lpstr>
      <vt:lpstr>3.2. Định nghĩa lớp trong Java Kiểm tra RB dữ liệu – Ném lỗi [3]</vt:lpstr>
      <vt:lpstr>3.2. Định nghĩa lớp trong Java Kiểm thử</vt:lpstr>
      <vt:lpstr>3.2. Định nghĩa lớp trong Java Kiểm thử - B1. Xác định các test case</vt:lpstr>
      <vt:lpstr>3.2. Định nghĩa lớp trong Java Kiểm thử - B2. Cài đặt và thực thi </vt:lpstr>
      <vt:lpstr>3.2. Định nghĩa lớp trong Java Kiểm thử - Báo cáo kết quả test</vt:lpstr>
      <vt:lpstr>3.2. Định nghĩa lớp trong Java Case study 2 </vt:lpstr>
      <vt:lpstr>3.2. Định nghĩa lớp trong Java Bài tập</vt:lpstr>
      <vt:lpstr>3.3. Một số mối quan hệ giữa các lớp </vt:lpstr>
      <vt:lpstr>3.3. Một số mối quan hệ giữa các lớp Dependency [1]</vt:lpstr>
      <vt:lpstr>3.3. Một số mối quan hệ giữa các lớp Dependency [2]</vt:lpstr>
      <vt:lpstr>3.3. Một số mối quan hệ giữa các lớp Dependency [3]</vt:lpstr>
      <vt:lpstr>3.3. Một số mối quan hệ giữa các lớp Simple association</vt:lpstr>
      <vt:lpstr>3.3. Một số mối quan hệ giữa các lớp Aggregation [1]</vt:lpstr>
      <vt:lpstr>3.3. Một số mối quan hệ giữa các lớp Aggregation [2]</vt:lpstr>
      <vt:lpstr>3.3. Một số mối quan hệ giữa các lớp Composition [1]</vt:lpstr>
      <vt:lpstr>3.3. Một số mối quan hệ giữa các lớp Composition [2]</vt:lpstr>
      <vt:lpstr>3.3. Một số mối quan hệ giữa các lớp Composition - Aggregation</vt:lpstr>
      <vt:lpstr>3.3. Một số mối quan hệ giữa các lớp Case study 1</vt:lpstr>
      <vt:lpstr>3.3. Một số mối quan hệ giữa các lớp Case study 2</vt:lpstr>
      <vt:lpstr>3.3. Một số mối quan hệ giữa các lớp Case study 3</vt:lpstr>
      <vt:lpstr>3.3. Một số mối quan hệ giữa các lớp Case study 4</vt:lpstr>
      <vt:lpstr>PowerPoint Presentation</vt:lpstr>
      <vt:lpstr>Review questions 2</vt:lpstr>
      <vt:lpstr>KIỂM TRA THƯỜNG KỲ (LO2_1) Thời gian: 20 phút</vt:lpstr>
      <vt:lpstr>Relationship Multiplicity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chauthibaoha@live.com</cp:lastModifiedBy>
  <cp:revision>850</cp:revision>
  <dcterms:created xsi:type="dcterms:W3CDTF">2014-08-22T11:10:10Z</dcterms:created>
  <dcterms:modified xsi:type="dcterms:W3CDTF">2022-09-23T03:36:30Z</dcterms:modified>
</cp:coreProperties>
</file>