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1.xml" ContentType="application/inkml+xml"/>
  <Override PartName="/ppt/ink/ink2.xml" ContentType="application/inkml+xml"/>
  <Override PartName="/ppt/notesSlides/notesSlide30.xml" ContentType="application/vnd.openxmlformats-officedocument.presentationml.notesSlide+xml"/>
  <Override PartName="/ppt/ink/ink3.xml" ContentType="application/inkml+xml"/>
  <Override PartName="/ppt/notesSlides/notesSlide31.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32.xml" ContentType="application/vnd.openxmlformats-officedocument.presentationml.notesSlide+xml"/>
  <Override PartName="/ppt/ink/ink7.xml" ContentType="application/inkml+xml"/>
  <Override PartName="/ppt/ink/ink8.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8" r:id="rId1"/>
  </p:sldMasterIdLst>
  <p:notesMasterIdLst>
    <p:notesMasterId r:id="rId66"/>
  </p:notesMasterIdLst>
  <p:handoutMasterIdLst>
    <p:handoutMasterId r:id="rId67"/>
  </p:handoutMasterIdLst>
  <p:sldIdLst>
    <p:sldId id="305" r:id="rId2"/>
    <p:sldId id="304" r:id="rId3"/>
    <p:sldId id="258" r:id="rId4"/>
    <p:sldId id="264" r:id="rId5"/>
    <p:sldId id="268" r:id="rId6"/>
    <p:sldId id="269" r:id="rId7"/>
    <p:sldId id="306" r:id="rId8"/>
    <p:sldId id="307" r:id="rId9"/>
    <p:sldId id="271" r:id="rId10"/>
    <p:sldId id="311" r:id="rId11"/>
    <p:sldId id="312" r:id="rId12"/>
    <p:sldId id="326" r:id="rId13"/>
    <p:sldId id="319" r:id="rId14"/>
    <p:sldId id="344" r:id="rId15"/>
    <p:sldId id="318" r:id="rId16"/>
    <p:sldId id="276" r:id="rId17"/>
    <p:sldId id="279" r:id="rId18"/>
    <p:sldId id="278" r:id="rId19"/>
    <p:sldId id="265" r:id="rId20"/>
    <p:sldId id="343" r:id="rId21"/>
    <p:sldId id="367" r:id="rId22"/>
    <p:sldId id="320" r:id="rId23"/>
    <p:sldId id="303" r:id="rId24"/>
    <p:sldId id="284" r:id="rId25"/>
    <p:sldId id="363" r:id="rId26"/>
    <p:sldId id="364" r:id="rId27"/>
    <p:sldId id="365" r:id="rId28"/>
    <p:sldId id="368" r:id="rId29"/>
    <p:sldId id="369" r:id="rId30"/>
    <p:sldId id="285" r:id="rId31"/>
    <p:sldId id="286" r:id="rId32"/>
    <p:sldId id="351" r:id="rId33"/>
    <p:sldId id="352" r:id="rId34"/>
    <p:sldId id="288" r:id="rId35"/>
    <p:sldId id="347" r:id="rId36"/>
    <p:sldId id="291" r:id="rId37"/>
    <p:sldId id="325" r:id="rId38"/>
    <p:sldId id="336" r:id="rId39"/>
    <p:sldId id="335" r:id="rId40"/>
    <p:sldId id="292" r:id="rId41"/>
    <p:sldId id="348" r:id="rId42"/>
    <p:sldId id="293" r:id="rId43"/>
    <p:sldId id="350" r:id="rId44"/>
    <p:sldId id="301" r:id="rId45"/>
    <p:sldId id="300" r:id="rId46"/>
    <p:sldId id="302" r:id="rId47"/>
    <p:sldId id="345" r:id="rId48"/>
    <p:sldId id="353" r:id="rId49"/>
    <p:sldId id="267" r:id="rId50"/>
    <p:sldId id="354" r:id="rId51"/>
    <p:sldId id="355" r:id="rId52"/>
    <p:sldId id="356" r:id="rId53"/>
    <p:sldId id="357" r:id="rId54"/>
    <p:sldId id="328" r:id="rId55"/>
    <p:sldId id="329" r:id="rId56"/>
    <p:sldId id="330" r:id="rId57"/>
    <p:sldId id="331" r:id="rId58"/>
    <p:sldId id="332" r:id="rId59"/>
    <p:sldId id="333" r:id="rId60"/>
    <p:sldId id="334" r:id="rId61"/>
    <p:sldId id="359" r:id="rId62"/>
    <p:sldId id="360" r:id="rId63"/>
    <p:sldId id="361" r:id="rId64"/>
    <p:sldId id="362"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5373" autoAdjust="0"/>
  </p:normalViewPr>
  <p:slideViewPr>
    <p:cSldViewPr snapToGrid="0">
      <p:cViewPr varScale="1">
        <p:scale>
          <a:sx n="83" d="100"/>
          <a:sy n="83" d="100"/>
        </p:scale>
        <p:origin x="42" y="2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E2F4E2-5083-4AFB-879E-B36C94B31183}" type="datetimeFigureOut">
              <a:rPr lang="en-US" smtClean="0"/>
              <a:t>10/14/2022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588862-57FF-4B28-997A-889B708A3BBA}" type="slidenum">
              <a:rPr lang="en-US" smtClean="0"/>
              <a:t>‹#›</a:t>
            </a:fld>
            <a:endParaRPr lang="en-US"/>
          </a:p>
        </p:txBody>
      </p:sp>
    </p:spTree>
    <p:extLst>
      <p:ext uri="{BB962C8B-B14F-4D97-AF65-F5344CB8AC3E}">
        <p14:creationId xmlns:p14="http://schemas.microsoft.com/office/powerpoint/2010/main" val="1926103993"/>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20T03:00:41.5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3696 8731,'0'-25,"0"25,25 0,0 0,-1 0,1 0,0 0,0 0,-25 0,25 0,-1 0,1 0,0 0,0 0,-25 0,25 0,-1 0,1 0,-25 0,50 0,-50 0,25 0,-1 0,1 0,0 0,-25 0,25 0,24 0,-49 0,50 0,-50 0,25 0,0 0,-1 0,-24 0,50 0,-50 0,25 0,0 0,-1 0,1 0,-25 0,50 0,-50 0,25 0,-1 0,1 0,0 0,-25 0,25 0,0 0,-1 0,1 0,0 0,-25 0,25 0,0 0,0 0,-1 0,-24 0,25 0,0 0,0 0,0 0,-1 0,1 0,-25 0,50 0,-50 0,25 0,-1 0,1 0,-25 0,50 0,-50 0,25 0,-1 0,1 0,25 0,-25 0,-1 0,26 0,-25 0,24 0,-24 0,0 0,0 0,0 0,-25 0,24 0,-24 0,50 0,-25 0,0 0,-1 0,1 0,0 0,0 0,0 0,0 0,-1 0,-24 0,25 0,0 0,-25 0,25 0,0 0,-1 0,26 0,-25 0,0 0,-25 0,24 0,1 0,-25 0,50 0,-50 0,49 0,-49 0,25 0,0 0,0 0,24 0,1 0,0 0,-26 0,26 0,-25 0,0 0,-1 0,1 0,0 0,25 0,-26 0,-24 0,50 0,-50 0,50 0,-50 0,25 0,-1 0,1 0,0 0,0 0,0 0,-1 0,-24 0,50 0,-50 0,25 0,0 0,-1 0,1 0,-25 0,25 0,0 0,0 0,-1 0,1 0,0 0,25 0,-26 0,26 0,0 0,-26 0,1 0,0 0,0 0,24 0,-24 0,0 0,-25 0,25 0,0 0,-1 0,1 0,-25 0,50 0,-50 0,49 0,-24 0,0 0,0 0,0 0,-25 0,25 0,-1 0,1 0,-25 0,25 0,0 0,0 0,-1 0,1 0,-25 0,25 0,0 0,0 0,-1 0,1 0,0 0,0 0,-25 0,49 0,-24 0,0 0,25 0,-26 0,1 0,25 0,-25 0,-1 0,1 0,0 0,0 0,0 0,-1 0,1 0,0 0,-25 0,50 0,-50 0,49 0,-49 0,25 0,0 0,0 0,0 0,-25 0,49 0,-49 0,25 0,0 0,0 0,-1 0,-24 0,50 0,-50 0,25 0,0 0,-1 0,1 0,-25 0,50 0,-50 0,49 0,-49 0,25 0,0 0,-25 0,50 0,-50 0,49 0,-49 0,25 0,49 0,-74 0,25 0,0 0,0 0,0 0,-25 0,49 0,-49 0,25 0,0 0,0 0,-1 0,-24 0,25 0,0 0,0 0,0 0,0 0,-1 0,-24 0,50 0,-50 0,50 0,-50 0,24 0,1 0,25 0,-50 0,49 0,-49 0,50 0,-50 0,25 0,0 0,-1 0,1 0,0 0,0 0,24 0,-49 0,25 0,0 0,0 0,0 0,24 0,-49 0,25 0,0 0,0 0,-1 0,1 0,0 0,-25 0,50 0,-50 0,24 0,1 0,0 0,0 0,-25 0,49 0,-49 0,25 0,0 0,0 0,-25 0,50 0,-50 0,24 0,1 0,-25 0,25 0,0 0,0 0,-25 0,24 0,1 0,-25 0,25 0,0 0,0 0,-1 0,-24 0,50 0,-50 0,25 25,-25 0,25-25,-1 0,1 0,-25 0,50 0,-50 0,25 0,-1 0,1 0,0 0,0 0,-25 0,25 0,-1 0,1 25,0-25,-25 0,50 0,-50 0,24 0,1 0,0 0,-25 0,25 0,0 0,-1 0,1 0,-25 0,50 0,-50 0,25 0,0 0,-1 0,1 0,-25 0,50 0,24 0,-24 0,-25 0,-1 0,1 0,-25 0,50 0,-50 0,25 0,-1 0,1 0,-25 0,50 0,-50 0,49 0,-24 0,-25 0,50 0,-1 0,-49 0,25 0,0 0,0 0,0 0,-25 0,49 0,-49 0,25 0,0 0,0 0,-25 0,24 0,1 0,0 0,0 0,-25 0,25 0,0 0,-1 0,-24 0,25 0,0 0,25-25,-50 25,24 0,1 0,0 0,0 0,24 0,-49 0,50-25,-50 25,25 0,-25 0,49 0,-49 0,25 0,0 0,25-25,-26 25,1 0,-25 0,25 0,0 0,0 0,-25 0,49 0,-49 0,50 0,-25 0,-1 0,1 0,-25 0,25 0,0 0,0 0,-1 0,-24 0,50-24,-50 24,50 0,-50 0,24 0,1 0,0 0,0 0,-25 0,25-25,0 25,-1 0,-24 0,50 0,-50 0,25 0,-25 0,25 0,-1 0,1 0,0-25,0 0,0 25,-25 0,49 0,-49 0,25 0,0 0,0 0,-1 0,-24 0,25 0,0 0,0 0,-25 0,49 0,-49 0,25 0,-25 0,25 0,0 0,0 0,-1 0,1 0,0 0,-25 0,50 0,-50 0,49 0,-49 0,25 0,0 0,0 0,-25 0,24 0,1 0,0 0,0 0,-25 0,50 0,-50 0,24 0,1 0,25 0,-1 0,-24 0,-25 0,25 0,0 0,0 0,-1 0,1 0,0 0,-25 0,25 0,0 0,-1 0,-24 0,50 0,-50 0,25 0,0 0,-1 0,1 0,-25 0,50 0,-50 0,25 0,-1 0,1 0,0 0,0 0,0 0,-1 0,-24 0,50 0,-50 0,25 0,0 0,-1 0,-24 0,50 0,-50 0,25 0,0 0,0 0,-1 0,-24 0,25 0,0 0,0 0,-25 0,49 0,-49 0,25 0,0 0,0 0,0 0,-25 25,24-25,1 0,0 0,-25 0,50 0,-50 0,49 25,-49-25,25 0,0 0,24 0,-49 0,25 0,0 25,-25-25,25 0,0 0,-1 0,1 0,-25 0,50 0,-50 0,25 24,-25-24,24 0,1 0,0 0,-25 0,50 0,-50 0,24 0,26 0,-50 25,25-25,24 0,-24 0,0 25,0-25,25 0,-26 0,1 0,0 25,25-25,-26 0,1 0,-25 0,50 0,-50 0,25 0,-1 0,1 0,-25 0,25 0,0 0,0 0,-25 0,24 0,76 49,-100-24,24-25,-24 0,50 0,-50 0,25 0,0 0,-1 0,1 0,0 0,-25 0,25 0,0 0,-1 0,1 0,-25 0,25 0,0 0,0 0,-25 0,49 0,-49 0,25 0,0 0,0 0,-25 0,25 0,-1 0,1 0,0 0,-25 0,50 0,-50 0,24 0,1 0,0 0,-25 0,25 0,0 0,-1 0,1 0,0 0,0 0,0 0,-25 0,24 0,1 0,0 0,-25 0,50 0,-50 0,24 0,1 0,0 0,0 0,-25 0,49-25,-49 1,25 24,0 0,-25 0,25 0,-25 0,49 0,-49 0,25 0,25-25,-50 25,25-25,-25 25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20T03:00:41.6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19472 8756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20T03:01:14.9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3324 7863,'25'0,"-1"0,1 25,0-25,25 0,-26 0,-24 0,50 0,-50 0,50 25,-50-25,24 0,-24 0,50 0,-50 0,25 0,0 0,0 0,-1 0,-24 0,25 0,0 0,0 0,0 0,-1 0,26 0,-25 0,-25 0,49 0,-49 0,25 0,0 0,0 0,0 0,-25 0,49 0,-49 0,25 0,0 0,0 0,-1 0,1 0,0 0,-25 0,25 0,0 0,-1 0,1 0,0 0,-25 0,25 0,0 0,-1 0,1 0,-25 0,50 0,-50 0,25 0,-1 0,1 0,25 0,-50 0,25 0,-1 0,1 0,0 0,0 0,0 0,0 0,-25 0,49 0,-24 0,25 0,-26 0,26 0,-25 0,0 0,24 0,1 0,-25 0,-1 0,1 0,-25 0,50 0,-25 24,-1 1,1-25,0 0,0 0,-25 0,49 0,1 0,0 0,-26 0,1 0,-25 0,25 0,0 0,0 0,-25 0,49 0,-24 0,0 0,0 0,0 0,-1 0,1 0,-25 0,50 0,-25 0,-1 0,26 0,-25 0,0 0,24 0,-49 0,50 0,-25 0,-1 0,26 0,-25 0,0 0,-1 0,1 0,-25 0,50 0,-50 0,25 0,-1 0,1 0,0 0,-25 0,50 0,-1 0,-49 0,50 0,-50 0,49 0,-49 0,25 0,0 0,0 0,0 0,0 0,-1 0,1 0,25 0,-25 0,-1 0,-24 0,50 0,-50 0,25 0,0 0,-1 0,-24 0,25 0,0 0,0 0,0 0,-1 0,1 0,0 0,-25 0,25 0,0 0,-1 0,-24 0,50 0,-50 0,25 0,0 0,-1 0,1 0,0 0,0 0,-25 0,49 0,-49 0,25 0,0 0,0 0,0 0,-1 0,1 0,25 0,-25 0,-1 0,1 0,-25 0,50 0,-50 0,50 0,-26 0,-24 0,50 0,0 0,-1 0,-24 0,25 0,-1 0,-24 0,0 0,0 0,-1 0,26 0,-25 0,0 0,-1 0,1 0,0 0,0 0,0 0,-1 0,1 0,0 0,0 0,0 0,-1 0,-24 0,25 0,-25 0,50 0,-50 0,25 0,-1 0,1 0,0 0,25 0,-25 0,24 0,1 0,-25 0,-1 0,26 0,-25 0,0 0,-1 0,-24 0,25 0,-25 0,50 0,-50 0,49 0,-49 0,25 0,-25 0,50 0,-50 0,25 0,24 0,-49 0,25 0,0 0,0 0,-1 0,1 0,0 0,0 0,0 0,-1 0,26 0,-25 0,-25 0,25 0,-1 0,1 0,-25 0,50 0,-25 0,-25 0,25 0,-1 0,1 0,0 0,0 0,0 0,-1 0,1 0,-25 0,25 0,25 0,-50 0,24 0,1 0,0 0,0 0,-25 0,25 0,-1 0,26 0,0 0,-1 0,-24 0,49 0,-24 0,0 0,-26 0,1 0,25 0,-1 0,-24 0,0 0,0 0,0 0,24 0,1 0,-25 0,0 0,-1 0,1 0,0 0,-25 0,50 0,-50 0,24 0,1 0,0 0,25 0,-50 0,24 0,26 0,-50 0,50 0,-50 0,24 0,1 0,0 0,0 0,0 0,-1 0,-24 0,25 0,0 0,0 0,0 0,-1 0,1 0,-25 0,25 0,0 0,0 0,-1 0,1 0,0 0,0 0,0 0,-1 0,-24 0,25 0,0 0,0 0,0 0,0 0,24 0,-24 0,-25 0,25 0,0 0,-1 0,1 0,0 0,0 0,0 0,-1 0,-24 0,25 0,0 0,-25 0,25 0,0 0,-1 0,1 0,0 0,0 0,0 0,-25 0,49 0,-49 0,50 0,-25 0,-1 0,1 0,0 0,0 0,24 0,-24 0,0 0,0 0,24 0,-49 0,25 0,-25 0,50 0,-50 0,25 0,24 0,-49 0,25 0,0 0,0 0,-25 0,49 0,-49 0,25 0,25 0,-25 0,-1 0,1 0,0 0,0 0,-25 0,49 0,1 0,-50 0,25 0,0 0,-1 0,1 0,25 0,-25 0,-1 0,26 0,-50 0,50 0,-50 0,24 0,-24 0,25 0,0 0,0 0,0 0,-1 0,26 0,-50 0,50 0,-50 0,24 0,26 0,-25 0,0 0,-25 0,25 0,-1 0,1 0,0 0,0 0,0 0,-1 0,-24 0,50 0,-50 0,50 0,-1 0,-49 0,25 0,0 0,0 0,-1 0,26 0,-25 0,0 0,-25 0,24 0,-24 0,50 0,-50 0,25 0,0 0,-1 0,1 0,0 0,25 0,-26 0,1 0,0 0,0 0,-25 0,25 0,24 0,-24 0,0 0,0 0,0 0,74 0,-74 0,24 0,-24 0,0 0,24 0,-49 0,50 0,-50 0,25 0,0 0,-1 0,1 0,0 0,0 0,-25 0,25 0,-1 0,26 0,-25 0,24 0,-49 0,50 0,-50 0,50 0,-1 0,-49 0,25 0,0 0,0 0,-1 0,1 0,0 25,0-25,0 0,24 0,-24 25,0-25,-25 0,25 0,0 0,-1 0,1 0,-25 0,25 0,0 0,0 0,24 0,1 0,-25 0,-1 0,1 0,0 0,25 0,-50 0,24 0,1 0,0 0,-25 0,25 0,0 0,-1 0,1 0,-25 0,25 0,0 0,0 0,-1 0,1 0,0 0,-25 0,50 0,-50 0,49 0,-49 0,25 0,0 0,0 0,-1 0,1 0,0 0,0 0,-25 0,25 0,0 0,-1 0,-24 0,50 0,-50 0,25 0,0 0,-1 0,1 0,0 0,0 0,-25 0,49 0,-49 0,25 0,0 0,0 0,-25 0,25 0,-1 0,26 0,-25 0,0 0,-1 0,1 0,25 0,-50 0,25 0,-1 0,1 0,-25 0,25 0,0 0,0 0,-1 0,1 0,0 0,-25 0,25 0,0 0,-1 0,26 0,-50 0,25 0,0 0,0 0,-1 0,-24 0,25 0,0 0,0 0,0 0,-1 0,-24 0,25 0,-25 0,50 0,-50 0,25 0,-1 0,1 0,0 0,-25 0,50 0,-26 0,1-25,0 25,-25 0,50 0,-50 0,24 0,1 0,0 0,0 0,-25 0,49 0,-49 0,25 0,0 0,0 0,-25 0,25 0,-25 0,24 0,1 0,0 0,0 0,0 0,-25 0,24 0,1 0,0 0,-25 0,25 0,-25 0,50 0,-50 0,24 0,1 0,0 0,-25 0,25 0,0 0,-1 0,1 0,-25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20T03:01:30.6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9475 6896,'0'0,"0"0,25 0,0 0,-25 0,50 0,-50 0,24 0,1 0,0 0,0 0,-25 0,25 0,-1 0,1 0,-25 0,50 0,-50 0,25 0,-1 0,1 0,-25 0,25 0,0 0,0 0,-1 0,-24 0,50 0,-50 0,25 0,0 0,0 0,-1 0,26 0,-50 0,25 0,0 0,-1 0,1 0,0 0,0 0,-25 0,49 0,-49 0,50 0,-50 0,25 0,0 0,-1 0,1 0,0 0,0 0,0 0,-25 0,49 0,-49 0,50 0,-25 0,-1 0,1 0,-25 0,25 0,0 0,0 0,-25 0,24 0,-24 0,50 0,-50 0,25 0,0 0,-1 0,1 0,0 0,0 0,0 0,-1 0,-24 0,25 0,25 0,-50 0,25 0,0 0,-1 0,1 0,-25 0,25 0,0 0,0 0,-25 0,49 0,1 0,-50 0,25 0,-1 0,1 0,-25 0,50 0,-50 0,25 0,-1 0,-24 0,50 0,-50 0,25 0,0 0,49 0,-24 0,-50 0,49 0,-24 0,49 0,-74 0,25 0,0 0,0 0,0 0,-25 0,49 0,-49 0,25 0,0 0,0 0,0 0,-25 0,24 0,26 0,-25 0,-25 0,25 0,-1 0,1 0,0 0,-25 0,25 0,0 0,-1 0,1 0,0 0,0 0,-25 0,25 0,24 0,-24 0,0 0,0 0,-1 0,1 0,-25 0,50 0,-50 0,25 0,-1 0,1 0,-25 0,25 0,-25 0,25 0,0 0,-1 0,-24 0,50 0,-50 0,25 0,0 0,-1 0,-24 0,25 0,-25 0,25 0,0 0,0 0,0 0,-1 0,1 0,-25 0,50 0,-25 0,-1 0,-24 0,25 0,0 0,0 0,-25 0,25 0,-1 0,1 0,0 0,0 0,0 0,-25 0,24 0,1 0,0 0,0 0,24 0,-49 0,50 0,-50 0,25 0,-25 0,25 0,-1 0,1 0,-25 0,25 0,25 0,-50 0,24 0,1 0,-25 0,25 0,0 0,0 0,-1 0,-24 0,50 0,-50 0,50 0,-50 0,24 0,-24 0,25 0,-25 0,25 0,0 0,0 0,0 0,-1 0,1 0,-25 0,25 0,0 0,0 0,-1 0,1 0,0 0,0 0,-25 0,25 0,-1 0,1 0,0 0,0 0,0 0,-25 0,24 0,1 0,0 0,0 0,0 0,-1 0,1 0,-25 0,50 0,-50 0,49 0,-24 0,0 0,0 0,-25 0,25 0,-1 0,1 0,25 0,-25 0,-25 0,49 0,-49 0,50 0,0 0,-50 0,49 0,-49 0,25 0,0 0,24 0,-49 0,50 0,-50 0,25 0,0 0,-1 0,1 0,25 0,-25 0,-1 0,1 0,0 0,25 0,-50 0,49 0,-49 0,25 0,0 0,0 0,-1-25,1 25,0 0,-25 0,50 0,-50 0,24 0,1 0,0 0,-25 0,50 0,-26 0,1 0,0 0,0 0,-25 0,50 0,-50 0,24 0,1 0,0 0,0 0,24 0,-24 0,0 0,0 0,0 0,-1 0,-24 0,25 0,0 0,0 0,-25 0,49-25,-49 25,25 0,-25 0,50 0,-50 0,25 0,-1 0,1 0,0 0,-25 0,50 0,-50 0,49 0,-24 0,-25 0,25 0,0 0,-25 0,24 0,-24 0,25 0,25 0,-50 0,49 0,-49 0,25 0,0 0,25 0,-26 0,1 0,0 0,0 0,-25 0,50 0,-50 0,24 0,1 0,0 0,25 0,-26 0,1 0,0 0,0 0,0 0,-1 0,-24 0,50 0,-50 0,25 0,0 0,-1 0,1 0,0 0,0 0,-25 0,25 0,-1 0,1 0,0 0,-25 0,50 0,-50 0,24 0,-24 0,50 0,-25 0,0 0,-1 0,26 0,-25 0,24 0,1 0,0 0,49 0,-74 0,49 0,-49 0,25 0,-26 0,1 0,0 0,25 25,-50-25,24 0,1 0,0 0,0 0,-25 0,49 25,-49 0,25-25,0 0,0 0,-25 0,49 0,-49 0,25 0,0 0,0 0,-25 0,25 0,-1 0,-24 0,50 0,-50 0,25 0,-25 0,25 0,-1 0,1 0,-25 0,25 0,0 0,0 0,-25 0,49 0,-49 0,25 0,-25 0,25 0,0 0,0 0,-25 0,24 0,1-25,0 0,-25 25,50 0,-50 0,24 0,1 0,0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20T03:01:39.1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14858 12576,'0'0,"0"0,25 0,-25 0,25 0,-25 0,49 0,-49 0,50 0,-50 0,25 0,-1 0,1 0,-25 0,25 0,0 0,0 0,-1 0,-24 0,25 0,0 0,0 0,-25 0,49 0,-49 0,25 0,0 0,0 0,-25 0,25 0,0 0,-1 0,1 0,-25 0,50 0,-50 0,25 0,-1 0,1 0,0 0,-25 0,25 0,0 0,-1 0,1 0,0 0,0 0,-25 0,49 0,-49 0,25 0,0 0,0 0,-25 0,25 0,-1 0,1 0,0 0,0 0,0 0,-1 0,1 0,0 0,25 0,-50 0,49 0,-49 0,25 0,0 0,24 0,-24 0,0 0,0 0,25 0,-26 0,1 0,0 0,0 0,0 0,-1 0,26 0,-50 0,50 0,-50 0,24 0,1 0,0 0,0 0,0 0,-1 0,1 0,-25 0,25 0,0 0,0 0,-1 0,1 0,0 0,0 0,0 0,-25 0,49 0,-49 0,25 0,0 0,0 0,-1 0,-24-25,50 25,0 0,-50 0,49 0,26 0,-51 0,1 0,25 0,-25 0,49 0,-49 0,25 0,24-25,-24 25,-1 0,-24 0,25 0,-26 0,1 0,0 0,-25 0,50 0,-50 0,24 0,1 0,0 0,-25 0,25 0,0 0,-1 0,26 0,-25 0,24 0,-24 0,0 0,25 0,-26 0,1 0,0 0,25 0,-1 0,26 0,-75 0,49 0,1 0,0 0,-50 0,49 0,1 0,-50 0,25 0,-1 0,1 0,0 0,25 0,-26 0,1 0,25 0,-50 0,25 0,24 0,-49 0,50 0,-50 0,25 0,-1 0,1 0,0 0,0 0,0 0,49 0,-24 0,-25 0,24 0,1 0,24 0,1 0,-51 0,1 0,0 0,0 0,0 0,24 0,-49 0,50 0,-50 0,25 0,-1 0,51 0,-50 0,49 0,-24 0,-1 0,-24 0,25 0,-1 0,1 0,-25 0,24 0,-24 0,0 0,0 0,0 0,-1 0,26 0,-50 0,25 0,0 0,-1 0,1 0,0 0,0 0,0 0,-25 0,24 0,1 0,25 0,-50 0,25 0,-1 0,1 0,-25 0,25 0,0 0,0 0,-1 0,26 0,-25 0,0 0,-25 0,49 0,-49 0,50 0,-25 0,-1 0,1 0,0 0,-25 0,25 0,0 0,-1 0,-24 0,50 0,0 0,-50 0,49 0,-24 0,0 0,0 0,0 0,-1 0,1 0,-25 0,50 0,-50 0,25 0,-1 0,1 0,0 0,-25 0,50 0,-50 0,49 0,-49 0,25 0,0 0,0 0,-25 0,24 0,1 0,0 0,25 0,-26 0,26 0,-50 0,50 0,-50 0,24 0,1 0,0 0,0 0,0 0,-25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20T03:01:39.3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22696 12526</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20T03:12:42.6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14808 7243,'0'0,"0"0,50 0,0 0,-50 0,49 0,-49 0,25 0,0 0,0 0,-1 0,-24 0,25 0,0 0,0 0,-25 0,25 0,-1 0,1 0,-25 0,25 0,0 0,0 0,-25 0,49 0,-49 0,25 0,0 0,0 0,-25 0,49 0,-24 0,0 0,0 0,0 0,-25 0,49 0,1 0,-50 0,49 0,-49 0,25 0,-25 0,25 0,-25 0,50 0,-50 0,24 0,-24 0,25 0,0 0,25 0,-1 0,-49 0,50 0,-25 0,-25 0,24 0,1 0,0 0,0 0,0 0,-25 0,24 0,1 0,0 0,0 0,-25 0,49 0,-49 0,25 0,0 0,0 0,25 0,-1 0,-24 0,0 0,0 0,-1 0,1 0,-25 0,25 0,0 0,0 0,-25 0,24 0,1 0,0 0,0 0,0 0,-25 0,24 0,-24 0,25 0,0 0,0 0,0 0,-1 0,1 0,-25 0,25 0,0 0,0 0,-1 0,1 0,-25 0,50 0,-50 0,25 0,-25 0,24 0,1 0,0 0,25 0,-50 0,24 0,1 0,0 0,0 0,0 0,-1 0,-24 0,50 0,0 0,24 0,-24 0,-1 0,1 0,0 0,-1 0,-49 0,25 0,0 0,0 0,-1 0,-24 0,50 0,-50 0,25 0,0 0,-1 0,-24 0,50 0,-25 0,0 0,-1 0,-24 0,25 0,0 0,0 0,0 0,-1 0,1 0,0 0,-25 0,25 0,0 0,-1 0,-24 0,50 0,0 0,-50 0,49 0,-49 0,25 0,0 0,0 0,-25 0,25 0,-1 0,1 0,-25 0,25 0,0 0,0 0,-25 0,24 0,-24 0,50 0,-50 0,25 0,0 0,-1 0,-24 0,25 0,0 0,-25 0,50 0,-26 0,1 0,0 0,-25 0,25 0,0 0,-25 0,24 0,1 0,0 0,-25 0,25 0,0 0,-1 0,1 0,0 0,0 0,0 0,-25 0,24 0,1 0,0 0,-25 0,25 0,0 0,24 0,-49 0,25 0,0 0,0 0,-25 0,25 0,-25 0,49 0,-49 0,50 0,-25 0,-1 0,1 0,-25 0,25 0,25 0,-50 0,24 0,1 0,0 0,0 0,-25 0,49 0,-49 0,50 0,0 0,-26 0,26 0,-25 0,0 0,-25 0,49 0,-49 0,25 0,0 0,0 0,-25 0,24 0,1 0,0 0,0 0,0 0,-1 0,-24 0,50 0,-25 0,0 0,0 0,-1 0,26 0,-25 0,0 0,-1 0,1 0,-25 0,25 0,0 0,0 0,-1 0,1 0,0 0,-25 0,25 0,-25 0,25 0,-1 0,1 0,0 0,0 0,-25 0,25 0,-1 0,1 0,-25 0,25 0,0 0,0 0,-1 0,-24 0,50 0,-50 0,25 0,0 0,-1 0,1 0,-25 0,25 0,0 0,0 0,24 0,-49 0,50 0,-50 0,25 0,0 0,-1 0,1 0,25 0,-25 0,-1 0,-24 0,50 0,-50 0,50 0,-1 0,-49 0,25 0,0 0,0 0,-25 0,24 0,-24 0,50 0,-50 0,25 0,0 0,-25 0,24 0,1 0,0 0,25 0,-26 0,1 0,0 0,0 0,0 0,-25 0,24 0,1 0,25 0,-25 0,-1 0,1 0,25 0,-25 0,0 0,24 0,-24 0,25 0,-26 0,26 0,-25 0,-25 0,49 0,1 0,-50 0,25 0,0 0,-1 0,-24 0,50 0,-50 0,25 0,0 0,-1 0,1 0,0 0,0 0,-25 0,25 0,-1 0,1 0,-25 0,25 0,0 0,0 0,24 0,-24 0,-25 0,50 0,-1 0,-49 0,50 0,-50 0,49 0,-49 0,25 0,-25 0,25 0,0 0,0 0,24 0,-49 0,50 0,-25 0,-25 0,49 0,-49 0,25 0,50 0,-75 0,49 0,-24 0,49 0,-74 0,25 0,50 0,-51 0,1 0,0 0,0 50,0-50,-25 0,24 0,1 0,-25 0,25 0,-25 0,25 0,0 0,-1 24,1-24,0 0,25 0,-26 0,-24 0,25 0,0 25,-25-25,25 0,0 0,0 0,-1 0,-24 0,25 0,0 0,0 0,-25 0,49 0,-49 0,25 0,0 0,0 0,-25 0,25 0,-1 0,1 0,0 0,-25 0,25 0,0 0,-1 0,-24 0,50 0,-50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20T03:12:57.4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20811 12129,'25'0,"0"0,24 0,1 0,-25 0,24 0,1 0,-25 0,24 0,-24 0,0 0,0 0,-25 0,25 0,-25 0,49 25,-49-25,25 0,0 0,0 0,-25 0,24 0,1 0,0 0,0 0,-25 0,25 0,-1 0,1 0,-25 0,50 0,-50 0,25 0,-1 0,1 0,0 0,-25 0,25 0,0 0,0 0,-25 0,49 0,-49 0,25 0,0 0,0 0,-25 0,49 0,-49 0,25 0,0 0,-25 0,49 0,-49 0,25 0,25 0,-50 0,49 0,-49 0,50 0,-50 0,25 0,0 0,24 0,-24 0,0 0,-25 0,49 0,-49 0,25 0,0 0,0 0,0 0,-1 0,1 0,-25 0,50 0,-50 0,25 0,-1 0,1 0,-25 0,25 0,-25 0,50 0,-50 0,25 0,-1 0,1 0,0 0,-25 0,25 0,0 0,-25 0,24 0,-24 0,25 0,0 0,0 0,0 0,-1 0,1 0,-25 0,25 0,0 0,0 0,-1 0,1 0,0 0,-25 0,50 0,-26 0,1 0,-25 0,25 0,0 0,0 0,-1 0,-24 0,25 0,0 0,0 0,0 0,-1 0,1 0,-25 0,50 0,-50 0,25 0,-1 0,1 0,-25 0,25 0,0 0,0 0,-1 0,-24 0,50 0,-50 0,25 0,0 0,0 0,-1 25,1-25,0 0,-25 0,25 0,0 0,-25 0,24 0,1 0,0 0,0 0,0 0,-1 0,-24 0,25 0,0 0,0 0,0 0,-25 0,24 0,1 0,-25 0,25 0,0 0,0 0,-1 0,-24 0,50 0,-25 0,-25 0,25 0,-1 0,-24 0,25 0,-25 0,50 0,-25 0,-1 0,-24 0,25 0,0 0,25 0,-1 0,-24 0,50 0,-26 0,-49 0,50 0,-1 0,-49 0,25 0,0 0,0 0,0 0,-1 0,1 0,-25 0,25 0,0 0,0 0,-1 0,1 0,0 0,25 0,-50 0,24 0,-24 0,25 0,0 0,0 0,-25 0,49 0,-49 0,25 0,0 0,0 0,0 0,-1 0,1 0,-25 0,50 0,-50 0,25 0,-1 0,1 0,0 0,-25 0,50 0,-50 0,25 0,-1 0,1 0,-25 0,25 0,25 0,-50 0,24 0,1 0,25-25,-50 25,25 0,-25 0,49 0,-49 0,25 0,0 0,-25 0,49-25,-49 25,25 0,0 0,0 0,0 0,-1 0,-24 0,25 0,0 0,25 0,-1 0,-24 0,0 0,0 0,-1 0,1 0,0 0,-25 0,25 0,0 0,-1 0,1 0,-25 0,25 0,0 0,0 0,-1 0,1 0,-25 0,25 0,-25 0,50 0,-50 0,25-24,-25 24,24 0,1 0,0 0,-25 0,25 0,0 0,-1 0,1 0,0 0,-25 0,25 0,0 0,-1 0,1 0,0 0,0 0,24 0,-24 0,0 0,25 0,-1 0,1 0,-25 0,24 0,-24 0,25 0,-26 0,1 0,25 0,-50 0,25 0,24 0,-49 0,50 0,-50 0,25 0,-25 0,49 0,-49 0,50 0,-25 0,0 0,24 0,-24 0,0 0,0 0,-1 0,1 0,0 0,0 0,-25 0,49 0,-24 0,0 0,0 0,0 0,-1 0,-24 0,25 0,0 0,0 0,-25 0,25 0,-1 0,1 0,0 0,-25 0,25 0,0 0,-1 0,1 0,0 0,-25 0,25 0,0 0,-1 0,1 0,0 0,0 0,0 0,-25 0,49 0,-49 0,25 0,0 0,0 0,0 0,-25 0,24 0,1 0,-25 0,25 0,0 0,0 0,-1 0,-24 0,25 0,0 0,0 0,0 0,-1 0,-24 0,25 0,0 0,0 0,0 0,-1 0,1 0,0 0,0 0,24 0,-49 0,25 0,0 0,0 0,-25 0,25 0,-1 0,1 0,0 0,-25 0,50 0,-50 0,24 0,1 0,0 0,0 0,0 0,-1 0,-24 0,25 0,0 0,0 0,0 0,-25 0,49 0,-49 0,25 0,0 0,0 0,-25 0,25 0,-1 0,1 0,0 0,-25 0,25 0,0 0,-1 0,-24 0,50 0,-50 0,25 0,0 0,-1 0,-24 0,25 0,-25 0,25 0,0 0,0 0,-25 0,24 0,1 0,0 0,-25 0,25 0,0 0,-1 0,-24 0,50 0,-50 0,25 0,24 0,-49 0,50 0,-50 0,25 0,0 0,-1 0,-24 0,25 0,0 0,0 0,0 0,-25 0,25 0,-25 24,0 26,0-50,0 0,-25 25,0 0,0 0,0-25,0 0,-24 24,49-24,-50 25,25-25,1 0,-1 0,0 0,25 0,-25 0,0 0,1 0,24 0,-50 0,50 0,-25 0,0 0,1 0,24 0,-25 0,0 0,0 0,0 0,25 0,-24 0,-1 0,0 0,0 0,0 0,25 0,-49 0,49 0,-25 0,0 0,25 0,-49 0,49 0,-50 0,50 0,-25 0,0 0,1 0,-1 0,25 0,-50 0,50 0,-25 0,0 0,1 0,-1 0,25 0,-25 0,0 0,0 0,25 0,-49 0,49 0,-25 0,0 0,0 0,25 0,-49 0,49 0,-25 0,0 0,0 0,1 0,-1 0,0 0,25 0,-25 0,0 0,1 0,-1 0,0 0,0 0,0 0,25 0,-49 0,24 0,0 0,0 0,1 0,-1 0,0 0,25 0,-25 0,0 0,-49 0,49 0,25 0,-49 0,-1 0,50 0,-50 0,25 0,1 0,-1 0,0 0,0 0,25 0,-25 0,1 0,-1 0,-25 0,25 0,1 0,-1 0,0 0,0 0,0 0,25 0,-49 0,49 0,-25 0,0 0,0 0,25 0,-24 0,-1 0,0 0,-25 0,26 0,24 0,-50 0,50 0,-25 0,25 0,-25 0,1 0,-1 0,0 0,0 0,0 0,25 0,-49 0,49 0,-25 0,0 0,-25 0,26 0,-1 0,0 0,-25 0,26 0,-26 0,25 0,0 0,1 0,-1 0,-25 0,25 0,1 0,24 0,-50 0,0 0,50 0,-49 0,49 0,-25 0,25 0,-25 0,25 0,-49 0,-1 0,25 0,0 0,1 0,-1 0,0 0,0 0,0 0,25 0,-49 0,49 0,-25 0,25 0,-25 0,25 0,-50 0,50 0,-24 0,-1 0,0 0,25 0,-25 0,0 0,1 0,24 0,-25 0,25 0,-50 0,50 0,-25 0,1 0,-1 0,0 0,25-25,-50 25,50 0,-24 0,24 0,-25 0,0 0,0 0,25 0,-49 0,49 0,-25 0,0 0,0 0,0 0,25 0,-49 0,49 0,-50 0,50 0,-25 0,1 0,24 0,-50 0,50 0,-50 0,50 0,-24 0,-1 0,0 0,0 0,0 0,1 0,-1 0,25 0,-25 0,0 0,0 0,0 0,1 0,-1 0,25 0,-25 0,0 0,25 0,-25 0,1 0,-1 0,0 0,25 0,-25 0,0 0,25 0,-24 0,-1 0,0 0,25 0,-25 0,25 0,-49 0,49 0,-25 0,0 0,0 0,25 0,-25 0,1 0,-1 0,0 0,25 0,-25 0,0 0,1 0,-1 0,0 0,25 0,-25 0,0 0,-24 0,24 0,25 0,-25 0,0 0,1 0,-1 0,-50 50,75-50,-49 0,-1 0,0 0,1 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5FBAF-A654-4740-9614-4DDEDD971BF6}" type="datetimeFigureOut">
              <a:rPr lang="en-US" smtClean="0"/>
              <a:t>10/14/2022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4BD98-DC88-4403-A9D3-CB5202450553}" type="slidenum">
              <a:rPr lang="en-US" smtClean="0"/>
              <a:t>‹#›</a:t>
            </a:fld>
            <a:endParaRPr lang="en-US" dirty="0"/>
          </a:p>
        </p:txBody>
      </p:sp>
    </p:spTree>
    <p:extLst>
      <p:ext uri="{BB962C8B-B14F-4D97-AF65-F5344CB8AC3E}">
        <p14:creationId xmlns:p14="http://schemas.microsoft.com/office/powerpoint/2010/main" val="165287711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DO HẦU HẾT BÀI TOÁN THƯỜNG LƯU TRỮ DẠNG DS, VÀ CÁC THAO TÁC TRÊN DS GIỐNG NHAU: TXS_TK_SX…</a:t>
            </a:r>
            <a:endParaRPr lang="en-US" dirty="0"/>
          </a:p>
        </p:txBody>
      </p:sp>
    </p:spTree>
    <p:extLst>
      <p:ext uri="{BB962C8B-B14F-4D97-AF65-F5344CB8AC3E}">
        <p14:creationId xmlns:p14="http://schemas.microsoft.com/office/powerpoint/2010/main" val="1714752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Kế thừa Collection, Iterable interface</a:t>
            </a:r>
          </a:p>
          <a:p>
            <a:endParaRPr lang="en-US"/>
          </a:p>
        </p:txBody>
      </p:sp>
    </p:spTree>
    <p:extLst>
      <p:ext uri="{BB962C8B-B14F-4D97-AF65-F5344CB8AC3E}">
        <p14:creationId xmlns:p14="http://schemas.microsoft.com/office/powerpoint/2010/main" val="4119934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t>Không có phương thức riêng ngoài các phương thức kế thừa từ Collection</a:t>
            </a:r>
          </a:p>
          <a:p>
            <a:endParaRPr lang="en-US"/>
          </a:p>
        </p:txBody>
      </p:sp>
    </p:spTree>
    <p:extLst>
      <p:ext uri="{BB962C8B-B14F-4D97-AF65-F5344CB8AC3E}">
        <p14:creationId xmlns:p14="http://schemas.microsoft.com/office/powerpoint/2010/main" val="2451086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t>More interestingly, only</a:t>
            </a:r>
            <a:r>
              <a:rPr lang="en-US" sz="1200">
                <a:solidFill>
                  <a:schemeClr val="accent2"/>
                </a:solidFill>
                <a:latin typeface="Trebuchet MS" pitchFamily="34" charset="0"/>
              </a:rPr>
              <a:t> Comparable </a:t>
            </a:r>
            <a:r>
              <a:rPr lang="en-US" sz="1200"/>
              <a:t>elements can be added to a</a:t>
            </a:r>
            <a:r>
              <a:rPr lang="en-US" sz="1200">
                <a:solidFill>
                  <a:schemeClr val="accent2"/>
                </a:solidFill>
                <a:latin typeface="Trebuchet MS" pitchFamily="34" charset="0"/>
              </a:rPr>
              <a:t> SortedSet</a:t>
            </a:r>
            <a:r>
              <a:rPr lang="en-US" sz="1200"/>
              <a:t>, and the set’s</a:t>
            </a:r>
            <a:r>
              <a:rPr lang="en-US" sz="1200">
                <a:solidFill>
                  <a:schemeClr val="accent2"/>
                </a:solidFill>
                <a:latin typeface="Trebuchet MS" pitchFamily="34" charset="0"/>
              </a:rPr>
              <a:t> Iterator </a:t>
            </a:r>
            <a:r>
              <a:rPr lang="en-US" sz="1200"/>
              <a:t>will return these in sorted order</a:t>
            </a:r>
          </a:p>
          <a:p>
            <a:endParaRPr lang="en-US"/>
          </a:p>
          <a:p>
            <a:endParaRPr lang="en-US"/>
          </a:p>
        </p:txBody>
      </p:sp>
    </p:spTree>
    <p:extLst>
      <p:ext uri="{BB962C8B-B14F-4D97-AF65-F5344CB8AC3E}">
        <p14:creationId xmlns:p14="http://schemas.microsoft.com/office/powerpoint/2010/main" val="3244148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Kế thừa Collection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a:t>Priority queue (hàng đợi ưu tiên): Thứ tự truy xuất các phần tử phụ thuộc vào giá trị của chúng</a:t>
            </a:r>
          </a:p>
          <a:p>
            <a:endParaRPr lang="en-US"/>
          </a:p>
        </p:txBody>
      </p:sp>
    </p:spTree>
    <p:extLst>
      <p:ext uri="{BB962C8B-B14F-4D97-AF65-F5344CB8AC3E}">
        <p14:creationId xmlns:p14="http://schemas.microsoft.com/office/powerpoint/2010/main" val="2940963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200"/>
              </a:spcBef>
            </a:pPr>
            <a:r>
              <a:rPr lang="en-US" sz="2800">
                <a:ea typeface="ＭＳ Ｐゴシック" pitchFamily="34" charset="-128"/>
              </a:rPr>
              <a:t>Keys</a:t>
            </a:r>
          </a:p>
          <a:p>
            <a:pPr lvl="1">
              <a:spcBef>
                <a:spcPts val="200"/>
              </a:spcBef>
            </a:pPr>
            <a:r>
              <a:rPr lang="en-US" sz="2400">
                <a:ea typeface="ＭＳ Ｐゴシック" pitchFamily="34" charset="-128"/>
              </a:rPr>
              <a:t>Provides an easy way to represent an object (such as  a numeric bar code)</a:t>
            </a:r>
          </a:p>
          <a:p>
            <a:pPr>
              <a:spcBef>
                <a:spcPts val="200"/>
              </a:spcBef>
            </a:pPr>
            <a:r>
              <a:rPr lang="en-US" sz="2800">
                <a:ea typeface="ＭＳ Ｐゴシック" pitchFamily="34" charset="-128"/>
              </a:rPr>
              <a:t>Values</a:t>
            </a:r>
          </a:p>
          <a:p>
            <a:pPr lvl="1">
              <a:spcBef>
                <a:spcPts val="200"/>
              </a:spcBef>
            </a:pPr>
            <a:r>
              <a:rPr lang="en-US" sz="2400">
                <a:ea typeface="ＭＳ Ｐゴシック" pitchFamily="34" charset="-128"/>
              </a:rPr>
              <a:t>The actual object that is associated with the key</a:t>
            </a:r>
          </a:p>
        </p:txBody>
      </p:sp>
    </p:spTree>
    <p:extLst>
      <p:ext uri="{BB962C8B-B14F-4D97-AF65-F5344CB8AC3E}">
        <p14:creationId xmlns:p14="http://schemas.microsoft.com/office/powerpoint/2010/main" val="4045335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a:t>More interestingly, only </a:t>
            </a:r>
            <a:r>
              <a:rPr lang="en-US" sz="1200" b="1">
                <a:solidFill>
                  <a:schemeClr val="accent2"/>
                </a:solidFill>
                <a:latin typeface="Trebuchet MS" pitchFamily="34" charset="0"/>
              </a:rPr>
              <a:t>Comparable</a:t>
            </a:r>
            <a:r>
              <a:rPr lang="en-US" sz="1200" b="1"/>
              <a:t> elements can be used as keys in a </a:t>
            </a:r>
            <a:r>
              <a:rPr lang="en-US" sz="1200" b="1">
                <a:solidFill>
                  <a:schemeClr val="accent2"/>
                </a:solidFill>
                <a:latin typeface="Trebuchet MS" pitchFamily="34" charset="0"/>
              </a:rPr>
              <a:t>SortedMap</a:t>
            </a:r>
            <a:r>
              <a:rPr lang="en-US" sz="1200" b="1"/>
              <a:t>, and the method </a:t>
            </a:r>
            <a:r>
              <a:rPr lang="en-US" sz="1200" b="1">
                <a:solidFill>
                  <a:schemeClr val="accent2"/>
                </a:solidFill>
                <a:latin typeface="Trebuchet MS" pitchFamily="34" charset="0"/>
              </a:rPr>
              <a:t>Set&lt;K&gt; keySet()</a:t>
            </a:r>
            <a:r>
              <a:rPr lang="en-US" sz="1200" b="1"/>
              <a:t> will return a set of keys whose iterator will return them sorted order</a:t>
            </a:r>
          </a:p>
          <a:p>
            <a:endParaRPr lang="en-US" b="1"/>
          </a:p>
        </p:txBody>
      </p:sp>
    </p:spTree>
    <p:extLst>
      <p:ext uri="{BB962C8B-B14F-4D97-AF65-F5344CB8AC3E}">
        <p14:creationId xmlns:p14="http://schemas.microsoft.com/office/powerpoint/2010/main" val="2406343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Các</a:t>
            </a:r>
            <a:r>
              <a:rPr lang="en-US" baseline="0"/>
              <a:t> đối tượng trong </a:t>
            </a:r>
            <a:r>
              <a:rPr lang="en-US"/>
              <a:t>SortedSet, </a:t>
            </a:r>
            <a:r>
              <a:rPr lang="en-US">
                <a:latin typeface="Consolas" pitchFamily="49" charset="0"/>
                <a:cs typeface="Consolas" pitchFamily="49" charset="0"/>
              </a:rPr>
              <a:t>SortedMap</a:t>
            </a:r>
            <a:r>
              <a:rPr lang="en-US"/>
              <a:t> phải implement Comparable.</a:t>
            </a:r>
          </a:p>
          <a:p>
            <a:endParaRPr lang="en-US"/>
          </a:p>
          <a:p>
            <a:r>
              <a:rPr lang="en-US"/>
              <a:t>5. Activity</a:t>
            </a:r>
            <a:r>
              <a:rPr lang="en-US" baseline="0"/>
              <a:t> p116</a:t>
            </a:r>
          </a:p>
          <a:p>
            <a:r>
              <a:rPr lang="en-US" baseline="0"/>
              <a:t>a. Dùng Set (vì không cần ghi nhận thứ tự thành viên).</a:t>
            </a:r>
          </a:p>
          <a:p>
            <a:r>
              <a:rPr lang="en-US" baseline="0"/>
              <a:t>b. Dùng List (vì cần lưu thứ tự thời điểm chi tiền + các món đã chi có thể giống nhau – lưu trùng).</a:t>
            </a:r>
          </a:p>
          <a:p>
            <a:r>
              <a:rPr lang="en-US" baseline="0"/>
              <a:t>c. Không được trùng có thể dùng Set, nhưng mỗi tài khoản có 1 số hiệu duy nhất và có thông tin chi tiết tương ứng thì dùng Map là hợp lý nhất.</a:t>
            </a:r>
          </a:p>
          <a:p>
            <a:endParaRPr lang="en-US"/>
          </a:p>
          <a:p>
            <a:r>
              <a:rPr lang="en-US"/>
              <a:t>Interface </a:t>
            </a:r>
            <a:r>
              <a:rPr lang="vi-VN"/>
              <a:t>nào đại diện cho </a:t>
            </a:r>
            <a:r>
              <a:rPr lang="en-US"/>
              <a:t>collection</a:t>
            </a:r>
            <a:r>
              <a:rPr lang="en-US" baseline="0"/>
              <a:t> </a:t>
            </a:r>
            <a:r>
              <a:rPr lang="vi-VN"/>
              <a:t>không cho phép các phần tử trùng lặp</a:t>
            </a:r>
            <a:r>
              <a:rPr lang="en-US"/>
              <a:t>. - Set</a:t>
            </a:r>
            <a:r>
              <a:rPr lang="en-US" sz="1200" b="0" i="0" kern="1200">
                <a:solidFill>
                  <a:schemeClr val="tx1"/>
                </a:solidFill>
                <a:effectLst/>
                <a:latin typeface="+mn-lt"/>
                <a:ea typeface="+mn-ea"/>
                <a:cs typeface="+mn-cs"/>
              </a:rPr>
              <a:t> </a:t>
            </a:r>
            <a:endParaRPr lang="en-US"/>
          </a:p>
          <a:p>
            <a:r>
              <a:rPr lang="en-US"/>
              <a:t>Interface </a:t>
            </a:r>
            <a:r>
              <a:rPr lang="vi-VN"/>
              <a:t>nào đại diện cho </a:t>
            </a:r>
            <a:r>
              <a:rPr lang="en-US"/>
              <a:t>collection</a:t>
            </a:r>
            <a:r>
              <a:rPr lang="en-US" baseline="0"/>
              <a:t> </a:t>
            </a:r>
            <a:r>
              <a:rPr lang="vi-VN"/>
              <a:t> có thứ tự có thể chứa các phần tử trùng </a:t>
            </a:r>
            <a:r>
              <a:rPr lang="en-US"/>
              <a:t>nhau. - List</a:t>
            </a:r>
            <a:r>
              <a:rPr lang="en-US" sz="1200" b="0" i="0" kern="1200">
                <a:solidFill>
                  <a:schemeClr val="tx1"/>
                </a:solidFill>
                <a:effectLst/>
                <a:latin typeface="+mn-lt"/>
                <a:ea typeface="+mn-ea"/>
                <a:cs typeface="+mn-cs"/>
              </a:rPr>
              <a:t> </a:t>
            </a:r>
          </a:p>
          <a:p>
            <a:r>
              <a:rPr lang="en-US" sz="1200" b="0" i="0" kern="1200">
                <a:solidFill>
                  <a:schemeClr val="tx1"/>
                </a:solidFill>
                <a:effectLst/>
                <a:latin typeface="+mn-lt"/>
                <a:ea typeface="+mn-ea"/>
                <a:cs typeface="+mn-cs"/>
              </a:rPr>
              <a:t>Giải</a:t>
            </a:r>
            <a:r>
              <a:rPr lang="en-US" sz="1200" b="0" i="0" kern="1200" baseline="0">
                <a:solidFill>
                  <a:schemeClr val="tx1"/>
                </a:solidFill>
                <a:effectLst/>
                <a:latin typeface="+mn-lt"/>
                <a:ea typeface="+mn-ea"/>
                <a:cs typeface="+mn-cs"/>
              </a:rPr>
              <a:t> bt 1 module 4: https://www.irif.fr/~yunes/cours/annexes/java/docs8/tutorial/collections/interfaces/QandE/answers.html</a:t>
            </a:r>
            <a:endParaRPr lang="en-US"/>
          </a:p>
          <a:p>
            <a:endParaRPr lang="en-US"/>
          </a:p>
        </p:txBody>
      </p:sp>
    </p:spTree>
    <p:extLst>
      <p:ext uri="{BB962C8B-B14F-4D97-AF65-F5344CB8AC3E}">
        <p14:creationId xmlns:p14="http://schemas.microsoft.com/office/powerpoint/2010/main" val="2081881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 List</a:t>
            </a:r>
          </a:p>
          <a:p>
            <a:r>
              <a:rPr lang="en-US"/>
              <a:t>e. Set</a:t>
            </a:r>
          </a:p>
          <a:p>
            <a:r>
              <a:rPr lang="en-US"/>
              <a:t>f. Queue</a:t>
            </a:r>
          </a:p>
          <a:p>
            <a:r>
              <a:rPr lang="en-US"/>
              <a:t>g. SortedSet</a:t>
            </a:r>
          </a:p>
        </p:txBody>
      </p:sp>
    </p:spTree>
    <p:extLst>
      <p:ext uri="{BB962C8B-B14F-4D97-AF65-F5344CB8AC3E}">
        <p14:creationId xmlns:p14="http://schemas.microsoft.com/office/powerpoint/2010/main" val="681937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giao bài SV: học thuộc lớp nào implement interface nào + gõ code thử</a:t>
            </a:r>
          </a:p>
          <a:p>
            <a:endParaRPr lang="en-US"/>
          </a:p>
          <a:p>
            <a:r>
              <a:rPr lang="en-US"/>
              <a:t>? CHO</a:t>
            </a:r>
            <a:r>
              <a:rPr lang="en-US" baseline="0"/>
              <a:t> SV NÊU NHỮNG NHẬN XÉT CỦA MÌNH VÀ GHI VÀO TẬP:</a:t>
            </a:r>
          </a:p>
          <a:p>
            <a:r>
              <a:rPr lang="en-US" baseline="0"/>
              <a:t>- Liệt kê các Interface, Interface thì có đặc điểm gì?</a:t>
            </a:r>
          </a:p>
          <a:p>
            <a:r>
              <a:rPr lang="en-US" baseline="0"/>
              <a:t>- SV PHÂN BIỆT KẾ THỪA VÀ HIỆN THỰC?</a:t>
            </a:r>
          </a:p>
          <a:p>
            <a:r>
              <a:rPr lang="en-US"/>
              <a:t>- TreeSet hiện</a:t>
            </a:r>
            <a:r>
              <a:rPr lang="en-US" baseline="0"/>
              <a:t> thực interface nào?</a:t>
            </a:r>
          </a:p>
          <a:p>
            <a:r>
              <a:rPr lang="en-US"/>
              <a:t>- LinkedList hiện</a:t>
            </a:r>
            <a:r>
              <a:rPr lang="en-US" baseline="0"/>
              <a:t> thực những interface nào?</a:t>
            </a:r>
          </a:p>
          <a:p>
            <a:r>
              <a:rPr lang="en-US"/>
              <a:t>-</a:t>
            </a:r>
            <a:r>
              <a:rPr lang="en-US" baseline="0"/>
              <a:t> HashSet lưu dữ liệu dạng bảng băm?</a:t>
            </a:r>
          </a:p>
          <a:p>
            <a:r>
              <a:rPr lang="en-US"/>
              <a:t>-</a:t>
            </a:r>
            <a:r>
              <a:rPr lang="en-US" baseline="0"/>
              <a:t> TreeSet lưu dữ liệu dạng cây?</a:t>
            </a:r>
          </a:p>
          <a:p>
            <a:r>
              <a:rPr lang="en-US"/>
              <a:t>…</a:t>
            </a:r>
          </a:p>
        </p:txBody>
      </p:sp>
    </p:spTree>
    <p:extLst>
      <p:ext uri="{BB962C8B-B14F-4D97-AF65-F5344CB8AC3E}">
        <p14:creationId xmlns:p14="http://schemas.microsoft.com/office/powerpoint/2010/main" val="3869782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a:p>
            <a:r>
              <a:rPr lang="en-US"/>
              <a:t>Chú</a:t>
            </a:r>
            <a:r>
              <a:rPr lang="en-US" baseline="0"/>
              <a:t> ý: Hàm khởi tạo thứ 3: có thể khởi tạo kích thước ban đầu của ArrayList</a:t>
            </a:r>
            <a:endParaRPr lang="en-US"/>
          </a:p>
          <a:p>
            <a:r>
              <a:rPr lang="en-US"/>
              <a:t>Là</a:t>
            </a:r>
            <a:r>
              <a:rPr lang="en-US" baseline="0"/>
              <a:t> lớp thường </a:t>
            </a:r>
            <a:r>
              <a:rPr lang="vi-VN" baseline="0"/>
              <a:t>đượ</a:t>
            </a:r>
            <a:r>
              <a:rPr lang="en-US" baseline="0"/>
              <a:t>c dùng nhìu nhất</a:t>
            </a:r>
            <a:endParaRPr lang="en-US"/>
          </a:p>
        </p:txBody>
      </p:sp>
    </p:spTree>
    <p:extLst>
      <p:ext uri="{BB962C8B-B14F-4D97-AF65-F5344CB8AC3E}">
        <p14:creationId xmlns:p14="http://schemas.microsoft.com/office/powerpoint/2010/main" val="158995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65347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Ngoài</a:t>
            </a:r>
            <a:r>
              <a:rPr lang="en-US" baseline="0"/>
              <a:t> ra còn có: </a:t>
            </a:r>
          </a:p>
          <a:p>
            <a:r>
              <a:rPr lang="en-US" sz="1200" b="1" i="0" kern="1200">
                <a:solidFill>
                  <a:schemeClr val="tx1"/>
                </a:solidFill>
                <a:effectLst/>
                <a:latin typeface="+mn-lt"/>
                <a:ea typeface="+mn-ea"/>
                <a:cs typeface="+mn-cs"/>
              </a:rPr>
              <a:t>set</a:t>
            </a:r>
            <a:r>
              <a:rPr lang="en-US" sz="1200" b="0" i="0" kern="1200">
                <a:solidFill>
                  <a:schemeClr val="tx1"/>
                </a:solidFill>
                <a:effectLst/>
                <a:latin typeface="+mn-lt"/>
                <a:ea typeface="+mn-ea"/>
                <a:cs typeface="+mn-cs"/>
              </a:rPr>
              <a:t>(int index, Object o)</a:t>
            </a:r>
          </a:p>
          <a:p>
            <a:r>
              <a:rPr lang="en-US" sz="1200" b="0" i="0" kern="1200">
                <a:solidFill>
                  <a:schemeClr val="tx1"/>
                </a:solidFill>
                <a:effectLst/>
                <a:latin typeface="+mn-lt"/>
                <a:ea typeface="+mn-ea"/>
                <a:cs typeface="+mn-cs"/>
              </a:rPr>
              <a:t>int </a:t>
            </a:r>
            <a:r>
              <a:rPr lang="en-US" sz="1200" b="1" i="0" kern="1200">
                <a:solidFill>
                  <a:schemeClr val="tx1"/>
                </a:solidFill>
                <a:effectLst/>
                <a:latin typeface="+mn-lt"/>
                <a:ea typeface="+mn-ea"/>
                <a:cs typeface="+mn-cs"/>
              </a:rPr>
              <a:t>indexOf</a:t>
            </a:r>
            <a:r>
              <a:rPr lang="en-US" sz="1200" b="0" i="0" kern="1200">
                <a:solidFill>
                  <a:schemeClr val="tx1"/>
                </a:solidFill>
                <a:effectLst/>
                <a:latin typeface="+mn-lt"/>
                <a:ea typeface="+mn-ea"/>
                <a:cs typeface="+mn-cs"/>
              </a:rPr>
              <a:t>(Object o)</a:t>
            </a:r>
          </a:p>
          <a:p>
            <a:r>
              <a:rPr lang="en-US" sz="1200" b="0" i="0" kern="1200">
                <a:solidFill>
                  <a:schemeClr val="tx1"/>
                </a:solidFill>
                <a:effectLst/>
                <a:latin typeface="+mn-lt"/>
                <a:ea typeface="+mn-ea"/>
                <a:cs typeface="+mn-cs"/>
              </a:rPr>
              <a:t>Object </a:t>
            </a:r>
            <a:r>
              <a:rPr lang="en-US" sz="1200" b="1" i="0" kern="1200">
                <a:solidFill>
                  <a:schemeClr val="tx1"/>
                </a:solidFill>
                <a:effectLst/>
                <a:latin typeface="+mn-lt"/>
                <a:ea typeface="+mn-ea"/>
                <a:cs typeface="+mn-cs"/>
              </a:rPr>
              <a:t>get</a:t>
            </a:r>
            <a:r>
              <a:rPr lang="en-US" sz="1200" b="0" i="0" kern="1200">
                <a:solidFill>
                  <a:schemeClr val="tx1"/>
                </a:solidFill>
                <a:effectLst/>
                <a:latin typeface="+mn-lt"/>
                <a:ea typeface="+mn-ea"/>
                <a:cs typeface="+mn-cs"/>
              </a:rPr>
              <a:t>(int index)</a:t>
            </a:r>
          </a:p>
          <a:p>
            <a:r>
              <a:rPr lang="en-US" sz="1200" b="0" i="0" kern="1200">
                <a:solidFill>
                  <a:schemeClr val="tx1"/>
                </a:solidFill>
                <a:effectLst/>
                <a:latin typeface="+mn-lt"/>
                <a:ea typeface="+mn-ea"/>
                <a:cs typeface="+mn-cs"/>
              </a:rPr>
              <a:t>int </a:t>
            </a:r>
            <a:r>
              <a:rPr lang="en-US" sz="1200" b="1" i="0" kern="1200">
                <a:solidFill>
                  <a:schemeClr val="tx1"/>
                </a:solidFill>
                <a:effectLst/>
                <a:latin typeface="+mn-lt"/>
                <a:ea typeface="+mn-ea"/>
                <a:cs typeface="+mn-cs"/>
              </a:rPr>
              <a:t>size</a:t>
            </a:r>
            <a:r>
              <a:rPr lang="en-US" sz="1200" b="0" i="0" kern="1200">
                <a:solidFill>
                  <a:schemeClr val="tx1"/>
                </a:solidFill>
                <a:effectLst/>
                <a:latin typeface="+mn-lt"/>
                <a:ea typeface="+mn-ea"/>
                <a:cs typeface="+mn-cs"/>
              </a:rPr>
              <a:t>()</a:t>
            </a:r>
          </a:p>
          <a:p>
            <a:r>
              <a:rPr lang="en-US" sz="1200" b="0" i="0" kern="1200">
                <a:solidFill>
                  <a:schemeClr val="tx1"/>
                </a:solidFill>
                <a:effectLst/>
                <a:latin typeface="+mn-lt"/>
                <a:ea typeface="+mn-ea"/>
                <a:cs typeface="+mn-cs"/>
              </a:rPr>
              <a:t>boolean </a:t>
            </a:r>
            <a:r>
              <a:rPr lang="en-US" sz="1200" b="1" i="0" kern="1200">
                <a:solidFill>
                  <a:schemeClr val="tx1"/>
                </a:solidFill>
                <a:effectLst/>
                <a:latin typeface="+mn-lt"/>
                <a:ea typeface="+mn-ea"/>
                <a:cs typeface="+mn-cs"/>
              </a:rPr>
              <a:t>contains</a:t>
            </a:r>
            <a:r>
              <a:rPr lang="en-US" sz="1200" b="0" i="0" kern="1200">
                <a:solidFill>
                  <a:schemeClr val="tx1"/>
                </a:solidFill>
                <a:effectLst/>
                <a:latin typeface="+mn-lt"/>
                <a:ea typeface="+mn-ea"/>
                <a:cs typeface="+mn-cs"/>
              </a:rPr>
              <a:t>(Object o)</a:t>
            </a:r>
          </a:p>
          <a:p>
            <a:r>
              <a:rPr lang="en-US" sz="1200" b="1" i="0" kern="1200">
                <a:solidFill>
                  <a:schemeClr val="tx1"/>
                </a:solidFill>
                <a:effectLst/>
                <a:latin typeface="+mn-lt"/>
                <a:ea typeface="+mn-ea"/>
                <a:cs typeface="+mn-cs"/>
              </a:rPr>
              <a:t>clear</a:t>
            </a:r>
            <a:r>
              <a:rPr lang="en-US" sz="1200" b="0" i="0" kern="1200">
                <a:solidFill>
                  <a:schemeClr val="tx1"/>
                </a:solidFill>
                <a:effectLst/>
                <a:latin typeface="+mn-lt"/>
                <a:ea typeface="+mn-ea"/>
                <a:cs typeface="+mn-cs"/>
              </a:rPr>
              <a:t>()</a:t>
            </a:r>
          </a:p>
          <a:p>
            <a:endParaRPr lang="en-US" sz="1200" b="1" i="0" kern="1200">
              <a:solidFill>
                <a:schemeClr val="tx1"/>
              </a:solidFill>
              <a:effectLst/>
              <a:latin typeface="+mn-lt"/>
              <a:ea typeface="+mn-ea"/>
              <a:cs typeface="+mn-cs"/>
            </a:endParaRPr>
          </a:p>
          <a:p>
            <a:r>
              <a:rPr lang="en-US"/>
              <a:t>https://beginnersbook.com/2013/12/java-arraylist/</a:t>
            </a:r>
          </a:p>
        </p:txBody>
      </p:sp>
    </p:spTree>
    <p:extLst>
      <p:ext uri="{BB962C8B-B14F-4D97-AF65-F5344CB8AC3E}">
        <p14:creationId xmlns:p14="http://schemas.microsoft.com/office/powerpoint/2010/main" val="196787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B,D</a:t>
            </a:r>
          </a:p>
          <a:p>
            <a:r>
              <a:rPr lang="en-US"/>
              <a:t>Câu</a:t>
            </a:r>
            <a:r>
              <a:rPr lang="en-US" baseline="0"/>
              <a:t> C sai cú pháp</a:t>
            </a:r>
            <a:endParaRPr lang="en-US"/>
          </a:p>
          <a:p>
            <a:endParaRPr lang="en-US"/>
          </a:p>
          <a:p>
            <a:r>
              <a:rPr lang="en-US"/>
              <a:t>https://ocw.mit.edu/courses/civil-and-environmental-engineering/1-00-introduction-to-computers-and-engineering-problem-solving-spring-2012/lecture-notes/MIT1_00S12_Lec_11.pdf</a:t>
            </a:r>
          </a:p>
        </p:txBody>
      </p:sp>
    </p:spTree>
    <p:extLst>
      <p:ext uri="{BB962C8B-B14F-4D97-AF65-F5344CB8AC3E}">
        <p14:creationId xmlns:p14="http://schemas.microsoft.com/office/powerpoint/2010/main" val="834713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t>
            </a:r>
          </a:p>
          <a:p>
            <a:r>
              <a:rPr lang="en-US"/>
              <a:t>A, B sai cú</a:t>
            </a:r>
            <a:r>
              <a:rPr lang="en-US" baseline="0"/>
              <a:t> pháp</a:t>
            </a:r>
          </a:p>
          <a:p>
            <a:r>
              <a:rPr lang="en-US"/>
              <a:t>D: bị</a:t>
            </a:r>
            <a:r>
              <a:rPr lang="en-US" baseline="0"/>
              <a:t> lỗi </a:t>
            </a:r>
            <a:r>
              <a:rPr lang="en-US" sz="1200" u="sng" kern="1200">
                <a:solidFill>
                  <a:schemeClr val="tx1"/>
                </a:solidFill>
                <a:latin typeface="+mn-lt"/>
                <a:ea typeface="+mn-ea"/>
                <a:cs typeface="+mn-cs"/>
              </a:rPr>
              <a:t>java.lang.ArrayIndexOutOfBoundsException</a:t>
            </a:r>
            <a:endParaRPr lang="en-US"/>
          </a:p>
        </p:txBody>
      </p:sp>
    </p:spTree>
    <p:extLst>
      <p:ext uri="{BB962C8B-B14F-4D97-AF65-F5344CB8AC3E}">
        <p14:creationId xmlns:p14="http://schemas.microsoft.com/office/powerpoint/2010/main" val="2978523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t>
            </a:r>
          </a:p>
          <a:p>
            <a:r>
              <a:rPr lang="en-US"/>
              <a:t>C: lỗi</a:t>
            </a:r>
            <a:r>
              <a:rPr lang="en-US" baseline="0"/>
              <a:t> </a:t>
            </a:r>
            <a:r>
              <a:rPr lang="en-US" sz="1200" u="sng" kern="1200">
                <a:solidFill>
                  <a:schemeClr val="tx1"/>
                </a:solidFill>
                <a:latin typeface="+mn-lt"/>
                <a:ea typeface="+mn-ea"/>
                <a:cs typeface="+mn-cs"/>
              </a:rPr>
              <a:t>IndexOutOfBoundsException</a:t>
            </a:r>
            <a:endParaRPr lang="en-US"/>
          </a:p>
        </p:txBody>
      </p:sp>
    </p:spTree>
    <p:extLst>
      <p:ext uri="{BB962C8B-B14F-4D97-AF65-F5344CB8AC3E}">
        <p14:creationId xmlns:p14="http://schemas.microsoft.com/office/powerpoint/2010/main" val="1731334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 SV VẼ</a:t>
            </a:r>
            <a:r>
              <a:rPr lang="en-US" baseline="0" dirty="0"/>
              <a:t> MÔ HÌNH CỦA BÀI NÀY.</a:t>
            </a:r>
            <a:endParaRPr lang="en-US" dirty="0"/>
          </a:p>
          <a:p>
            <a:r>
              <a:rPr lang="en-US" dirty="0"/>
              <a:t>Demo </a:t>
            </a:r>
            <a:r>
              <a:rPr lang="en-US" dirty="0" err="1"/>
              <a:t>xóa</a:t>
            </a:r>
            <a:r>
              <a:rPr lang="en-US" baseline="0" dirty="0"/>
              <a:t> </a:t>
            </a:r>
            <a:r>
              <a:rPr lang="en-US" baseline="0" dirty="0" err="1"/>
              <a:t>theo</a:t>
            </a:r>
            <a:r>
              <a:rPr lang="en-US" baseline="0" dirty="0"/>
              <a:t> </a:t>
            </a:r>
            <a:r>
              <a:rPr lang="en-US" baseline="0" dirty="0" err="1"/>
              <a:t>mã</a:t>
            </a:r>
            <a:r>
              <a:rPr lang="en-US" baseline="0" dirty="0"/>
              <a:t>: 3 </a:t>
            </a:r>
            <a:r>
              <a:rPr lang="en-US" baseline="0" dirty="0" err="1"/>
              <a:t>cách</a:t>
            </a:r>
            <a:r>
              <a:rPr lang="en-US" baseline="0" dirty="0"/>
              <a:t>: </a:t>
            </a:r>
            <a:r>
              <a:rPr lang="en-US" baseline="0" dirty="0" err="1"/>
              <a:t>kiểu</a:t>
            </a:r>
            <a:r>
              <a:rPr lang="en-US" baseline="0" dirty="0"/>
              <a:t> </a:t>
            </a:r>
            <a:r>
              <a:rPr lang="en-US" baseline="0" dirty="0" err="1"/>
              <a:t>thông</a:t>
            </a:r>
            <a:r>
              <a:rPr lang="en-US" baseline="0" dirty="0"/>
              <a:t> </a:t>
            </a:r>
            <a:r>
              <a:rPr lang="en-US" baseline="0" dirty="0" err="1"/>
              <a:t>thường</a:t>
            </a:r>
            <a:r>
              <a:rPr lang="en-US" baseline="0" dirty="0"/>
              <a:t>; </a:t>
            </a:r>
            <a:r>
              <a:rPr lang="en-US" baseline="0" dirty="0" err="1"/>
              <a:t>dùng</a:t>
            </a:r>
            <a:r>
              <a:rPr lang="en-US" baseline="0" dirty="0"/>
              <a:t> contains; </a:t>
            </a:r>
            <a:r>
              <a:rPr lang="en-US" baseline="0" dirty="0" err="1"/>
              <a:t>dùng</a:t>
            </a:r>
            <a:r>
              <a:rPr lang="en-US" baseline="0" dirty="0"/>
              <a:t> </a:t>
            </a:r>
            <a:r>
              <a:rPr lang="en-US" baseline="0" dirty="0" err="1"/>
              <a:t>biểu</a:t>
            </a:r>
            <a:r>
              <a:rPr lang="en-US" baseline="0" dirty="0"/>
              <a:t> </a:t>
            </a:r>
            <a:r>
              <a:rPr lang="en-US" baseline="0" dirty="0" err="1"/>
              <a:t>thức</a:t>
            </a:r>
            <a:r>
              <a:rPr lang="en-US" baseline="0" dirty="0"/>
              <a:t> lambda</a:t>
            </a:r>
            <a:endParaRPr lang="en-US" dirty="0"/>
          </a:p>
          <a:p>
            <a:r>
              <a:rPr lang="en-US" dirty="0"/>
              <a:t>Demo</a:t>
            </a:r>
            <a:r>
              <a:rPr lang="en-US" baseline="0" dirty="0"/>
              <a:t> </a:t>
            </a:r>
            <a:r>
              <a:rPr lang="en-US" baseline="0" dirty="0" err="1"/>
              <a:t>xóa</a:t>
            </a:r>
            <a:r>
              <a:rPr lang="en-US" baseline="0" dirty="0"/>
              <a:t> </a:t>
            </a:r>
            <a:r>
              <a:rPr lang="en-US" baseline="0" dirty="0" err="1"/>
              <a:t>theo</a:t>
            </a:r>
            <a:r>
              <a:rPr lang="en-US" baseline="0" dirty="0"/>
              <a:t> </a:t>
            </a:r>
            <a:r>
              <a:rPr lang="en-US" baseline="0" dirty="0" err="1"/>
              <a:t>năm</a:t>
            </a:r>
            <a:r>
              <a:rPr lang="en-US" baseline="0" dirty="0"/>
              <a:t> </a:t>
            </a:r>
            <a:r>
              <a:rPr lang="en-US" baseline="0" dirty="0" err="1"/>
              <a:t>sinh</a:t>
            </a:r>
            <a:r>
              <a:rPr lang="en-US" baseline="0" dirty="0"/>
              <a:t>: 4 </a:t>
            </a:r>
            <a:r>
              <a:rPr lang="en-US" baseline="0" dirty="0" err="1"/>
              <a:t>cách</a:t>
            </a:r>
            <a:r>
              <a:rPr lang="en-US" baseline="0" dirty="0"/>
              <a:t>: </a:t>
            </a:r>
            <a:r>
              <a:rPr lang="en-US" baseline="0" dirty="0" err="1"/>
              <a:t>kiểu</a:t>
            </a:r>
            <a:r>
              <a:rPr lang="en-US" baseline="0" dirty="0"/>
              <a:t> </a:t>
            </a:r>
            <a:r>
              <a:rPr lang="en-US" baseline="0" dirty="0" err="1"/>
              <a:t>thông</a:t>
            </a:r>
            <a:r>
              <a:rPr lang="en-US" baseline="0" dirty="0"/>
              <a:t> </a:t>
            </a:r>
            <a:r>
              <a:rPr lang="en-US" baseline="0" dirty="0" err="1"/>
              <a:t>thường</a:t>
            </a:r>
            <a:r>
              <a:rPr lang="en-US" baseline="0" dirty="0"/>
              <a:t> </a:t>
            </a:r>
            <a:r>
              <a:rPr lang="en-US" baseline="0" dirty="0" err="1"/>
              <a:t>duyệt</a:t>
            </a:r>
            <a:r>
              <a:rPr lang="en-US" baseline="0" dirty="0"/>
              <a:t> </a:t>
            </a:r>
            <a:r>
              <a:rPr lang="en-US" baseline="0" dirty="0" err="1"/>
              <a:t>từ</a:t>
            </a:r>
            <a:r>
              <a:rPr lang="en-US" baseline="0" dirty="0"/>
              <a:t> </a:t>
            </a:r>
            <a:r>
              <a:rPr lang="en-US" baseline="0" dirty="0" err="1"/>
              <a:t>dưới</a:t>
            </a:r>
            <a:r>
              <a:rPr lang="en-US" baseline="0" dirty="0"/>
              <a:t> </a:t>
            </a:r>
            <a:r>
              <a:rPr lang="en-US" baseline="0" dirty="0" err="1"/>
              <a:t>lên</a:t>
            </a:r>
            <a:r>
              <a:rPr lang="en-US" baseline="0" dirty="0"/>
              <a:t>; dung iterator; </a:t>
            </a:r>
            <a:r>
              <a:rPr lang="en-US" baseline="0" dirty="0" err="1"/>
              <a:t>dùng</a:t>
            </a:r>
            <a:r>
              <a:rPr lang="en-US" baseline="0" dirty="0"/>
              <a:t> </a:t>
            </a:r>
            <a:r>
              <a:rPr lang="en-US" baseline="0" dirty="0" err="1"/>
              <a:t>removeAll</a:t>
            </a:r>
            <a:r>
              <a:rPr lang="en-US" baseline="0" dirty="0"/>
              <a:t>(); </a:t>
            </a:r>
            <a:r>
              <a:rPr lang="en-US" baseline="0" dirty="0" err="1"/>
              <a:t>dùng</a:t>
            </a:r>
            <a:r>
              <a:rPr lang="en-US" baseline="0" dirty="0"/>
              <a:t> </a:t>
            </a:r>
            <a:r>
              <a:rPr lang="en-US" baseline="0" dirty="0" err="1"/>
              <a:t>biểu</a:t>
            </a:r>
            <a:r>
              <a:rPr lang="en-US" baseline="0" dirty="0"/>
              <a:t> </a:t>
            </a:r>
            <a:r>
              <a:rPr lang="en-US" baseline="0" dirty="0" err="1"/>
              <a:t>thức</a:t>
            </a:r>
            <a:r>
              <a:rPr lang="en-US" baseline="0" dirty="0"/>
              <a:t> lambda</a:t>
            </a:r>
            <a:endParaRPr lang="en-US" dirty="0"/>
          </a:p>
          <a:p>
            <a:endParaRPr lang="en-US" dirty="0"/>
          </a:p>
          <a:p>
            <a:endParaRPr lang="en-US" dirty="0"/>
          </a:p>
          <a:p>
            <a:r>
              <a:rPr lang="vi-VN" dirty="0"/>
              <a:t>public class DanhSachSinhVien {</a:t>
            </a:r>
          </a:p>
          <a:p>
            <a:r>
              <a:rPr lang="vi-VN" dirty="0"/>
              <a:t>	private List&lt;SinhVien&gt; dsSV;</a:t>
            </a:r>
          </a:p>
          <a:p>
            <a:endParaRPr lang="vi-VN" dirty="0"/>
          </a:p>
          <a:p>
            <a:r>
              <a:rPr lang="vi-VN" dirty="0"/>
              <a:t>	/**</a:t>
            </a:r>
          </a:p>
          <a:p>
            <a:r>
              <a:rPr lang="vi-VN" dirty="0"/>
              <a:t>	 * </a:t>
            </a:r>
          </a:p>
          <a:p>
            <a:r>
              <a:rPr lang="vi-VN" dirty="0"/>
              <a:t>	 */</a:t>
            </a:r>
          </a:p>
          <a:p>
            <a:r>
              <a:rPr lang="vi-VN" dirty="0"/>
              <a:t>	public DanhSachSinhVien() {</a:t>
            </a:r>
          </a:p>
          <a:p>
            <a:r>
              <a:rPr lang="vi-VN" dirty="0"/>
              <a:t>		dsSV = new ArrayList&lt;SinhVien&gt;();</a:t>
            </a:r>
          </a:p>
          <a:p>
            <a:r>
              <a:rPr lang="vi-VN" dirty="0"/>
              <a:t>	}</a:t>
            </a:r>
          </a:p>
          <a:p>
            <a:endParaRPr lang="vi-VN" dirty="0"/>
          </a:p>
          <a:p>
            <a:r>
              <a:rPr lang="vi-VN" dirty="0"/>
              <a:t>	/**</a:t>
            </a:r>
          </a:p>
          <a:p>
            <a:r>
              <a:rPr lang="vi-VN" dirty="0"/>
              <a:t>	 * Lấy danh sách sinh viên dạng bảng</a:t>
            </a:r>
          </a:p>
          <a:p>
            <a:r>
              <a:rPr lang="vi-VN" dirty="0"/>
              <a:t>	 * </a:t>
            </a:r>
          </a:p>
          <a:p>
            <a:r>
              <a:rPr lang="vi-VN" dirty="0"/>
              <a:t>	 * @return thông tin cần in</a:t>
            </a:r>
          </a:p>
          <a:p>
            <a:r>
              <a:rPr lang="vi-VN" dirty="0"/>
              <a:t>	 */</a:t>
            </a:r>
          </a:p>
          <a:p>
            <a:r>
              <a:rPr lang="vi-VN" dirty="0"/>
              <a:t>	public String toString() {</a:t>
            </a:r>
          </a:p>
          <a:p>
            <a:r>
              <a:rPr lang="vi-VN" dirty="0"/>
              <a:t>		String s = "";</a:t>
            </a:r>
          </a:p>
          <a:p>
            <a:r>
              <a:rPr lang="vi-VN" dirty="0"/>
              <a:t>		for (SinhVien sinhVien : dsSV) {</a:t>
            </a:r>
          </a:p>
          <a:p>
            <a:r>
              <a:rPr lang="vi-VN" dirty="0"/>
              <a:t>			s += sinhVien + "\n";</a:t>
            </a:r>
          </a:p>
          <a:p>
            <a:r>
              <a:rPr lang="vi-VN" dirty="0"/>
              <a:t>		}</a:t>
            </a:r>
          </a:p>
          <a:p>
            <a:r>
              <a:rPr lang="vi-VN" dirty="0"/>
              <a:t>		return s;</a:t>
            </a:r>
          </a:p>
          <a:p>
            <a:r>
              <a:rPr lang="vi-VN" dirty="0"/>
              <a:t>	}</a:t>
            </a:r>
          </a:p>
          <a:p>
            <a:endParaRPr lang="vi-VN" dirty="0"/>
          </a:p>
          <a:p>
            <a:r>
              <a:rPr lang="vi-VN" dirty="0"/>
              <a:t>	</a:t>
            </a:r>
          </a:p>
          <a:p>
            <a:endParaRPr lang="vi-VN" dirty="0"/>
          </a:p>
          <a:p>
            <a:r>
              <a:rPr lang="vi-VN" dirty="0"/>
              <a:t>	/**</a:t>
            </a:r>
          </a:p>
          <a:p>
            <a:r>
              <a:rPr lang="vi-VN" dirty="0"/>
              <a:t>	 * Thêm một sinh viên mới</a:t>
            </a:r>
          </a:p>
          <a:p>
            <a:r>
              <a:rPr lang="vi-VN" dirty="0"/>
              <a:t>	 * </a:t>
            </a:r>
          </a:p>
          <a:p>
            <a:r>
              <a:rPr lang="vi-VN" dirty="0"/>
              <a:t>	 * @param sv</a:t>
            </a:r>
          </a:p>
          <a:p>
            <a:r>
              <a:rPr lang="vi-VN" dirty="0"/>
              <a:t>	 * @return true nếu thêm được</a:t>
            </a:r>
          </a:p>
          <a:p>
            <a:r>
              <a:rPr lang="vi-VN" dirty="0"/>
              <a:t>	 * @return false nếu không thêm được (trùng khóa)</a:t>
            </a:r>
          </a:p>
          <a:p>
            <a:r>
              <a:rPr lang="vi-VN" dirty="0"/>
              <a:t>	 */</a:t>
            </a:r>
          </a:p>
          <a:p>
            <a:r>
              <a:rPr lang="vi-VN" dirty="0"/>
              <a:t>	public boolean themSV(SinhVien sv) {</a:t>
            </a:r>
          </a:p>
          <a:p>
            <a:r>
              <a:rPr lang="vi-VN" dirty="0"/>
              <a:t>		if (dsSV.contains(sv))</a:t>
            </a:r>
          </a:p>
          <a:p>
            <a:r>
              <a:rPr lang="vi-VN" dirty="0"/>
              <a:t>			return false;</a:t>
            </a:r>
          </a:p>
          <a:p>
            <a:r>
              <a:rPr lang="vi-VN" dirty="0"/>
              <a:t>		dsSV.add(sv);</a:t>
            </a:r>
          </a:p>
          <a:p>
            <a:r>
              <a:rPr lang="vi-VN" dirty="0"/>
              <a:t>		return true;</a:t>
            </a:r>
          </a:p>
          <a:p>
            <a:r>
              <a:rPr lang="vi-VN" dirty="0"/>
              <a:t>	}</a:t>
            </a:r>
          </a:p>
          <a:p>
            <a:endParaRPr lang="vi-VN" dirty="0"/>
          </a:p>
          <a:p>
            <a:r>
              <a:rPr lang="vi-VN" dirty="0"/>
              <a:t>	/**</a:t>
            </a:r>
          </a:p>
          <a:p>
            <a:r>
              <a:rPr lang="vi-VN" dirty="0"/>
              <a:t>	 * Xóa sinh viên khi biết mã</a:t>
            </a:r>
          </a:p>
          <a:p>
            <a:r>
              <a:rPr lang="vi-VN" dirty="0"/>
              <a:t>	 * </a:t>
            </a:r>
          </a:p>
          <a:p>
            <a:r>
              <a:rPr lang="vi-VN" dirty="0"/>
              <a:t>	 * @param maSV</a:t>
            </a:r>
          </a:p>
          <a:p>
            <a:r>
              <a:rPr lang="vi-VN" dirty="0"/>
              <a:t>	 *            mã sinh viên cần xóa</a:t>
            </a:r>
          </a:p>
          <a:p>
            <a:r>
              <a:rPr lang="vi-VN" dirty="0"/>
              <a:t>	 * @return true nếu có sinh viên để xóa</a:t>
            </a:r>
          </a:p>
          <a:p>
            <a:r>
              <a:rPr lang="vi-VN" dirty="0"/>
              <a:t>	 * @return false nếu không có sv cần xóa</a:t>
            </a:r>
          </a:p>
          <a:p>
            <a:r>
              <a:rPr lang="vi-VN" dirty="0"/>
              <a:t>	 */</a:t>
            </a:r>
          </a:p>
          <a:p>
            <a:r>
              <a:rPr lang="vi-VN" dirty="0"/>
              <a:t>	public boolean xoaSV(int maSV) {</a:t>
            </a:r>
          </a:p>
          <a:p>
            <a:r>
              <a:rPr lang="vi-VN" dirty="0"/>
              <a:t>		</a:t>
            </a:r>
            <a:r>
              <a:rPr lang="en-US" sz="1200" kern="1200" dirty="0">
                <a:solidFill>
                  <a:schemeClr val="tx1"/>
                </a:solidFill>
                <a:latin typeface="+mn-lt"/>
                <a:ea typeface="+mn-ea"/>
                <a:cs typeface="+mn-cs"/>
              </a:rPr>
              <a:t>//</a:t>
            </a:r>
            <a:r>
              <a:rPr lang="en-US" sz="1200" u="sng" kern="1200" dirty="0" err="1">
                <a:solidFill>
                  <a:schemeClr val="tx1"/>
                </a:solidFill>
                <a:latin typeface="+mn-lt"/>
                <a:ea typeface="+mn-ea"/>
                <a:cs typeface="+mn-cs"/>
              </a:rPr>
              <a:t>cach</a:t>
            </a:r>
            <a:r>
              <a:rPr lang="en-US" sz="1200" u="sng" kern="1200" dirty="0">
                <a:solidFill>
                  <a:schemeClr val="tx1"/>
                </a:solidFill>
                <a:latin typeface="+mn-lt"/>
                <a:ea typeface="+mn-ea"/>
                <a:cs typeface="+mn-cs"/>
              </a:rPr>
              <a:t> 1:</a:t>
            </a:r>
          </a:p>
          <a:p>
            <a:r>
              <a:rPr lang="en-US" sz="1200" kern="1200" dirty="0">
                <a:solidFill>
                  <a:schemeClr val="tx1"/>
                </a:solidFill>
                <a:latin typeface="+mn-lt"/>
                <a:ea typeface="+mn-ea"/>
                <a:cs typeface="+mn-cs"/>
              </a:rPr>
              <a:t>//for (</a:t>
            </a:r>
            <a:r>
              <a:rPr lang="en-US" sz="1200" kern="1200" dirty="0" err="1">
                <a:solidFill>
                  <a:schemeClr val="tx1"/>
                </a:solidFill>
                <a:latin typeface="+mn-lt"/>
                <a:ea typeface="+mn-ea"/>
                <a:cs typeface="+mn-cs"/>
              </a:rPr>
              <a:t>SinhVien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sinhVien</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dsSV</a:t>
            </a:r>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//if (</a:t>
            </a:r>
            <a:r>
              <a:rPr lang="en-US" sz="1200" kern="1200" dirty="0" err="1">
                <a:solidFill>
                  <a:schemeClr val="tx1"/>
                </a:solidFill>
                <a:latin typeface="+mn-lt"/>
                <a:ea typeface="+mn-ea"/>
                <a:cs typeface="+mn-cs"/>
              </a:rPr>
              <a:t>sinhVien.getMaSV</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maSV</a:t>
            </a:r>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dsSV.remove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sinhVien</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//return true;</a:t>
            </a:r>
          </a:p>
          <a:p>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//return false;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t>
            </a:r>
            <a:r>
              <a:rPr lang="en-US" sz="1200" u="sng" kern="1200" dirty="0" err="1">
                <a:solidFill>
                  <a:schemeClr val="tx1"/>
                </a:solidFill>
                <a:latin typeface="+mn-lt"/>
                <a:ea typeface="+mn-ea"/>
                <a:cs typeface="+mn-cs"/>
              </a:rPr>
              <a:t>cach</a:t>
            </a:r>
            <a:r>
              <a:rPr lang="en-US" sz="1200" u="sng" kern="1200" dirty="0">
                <a:solidFill>
                  <a:schemeClr val="tx1"/>
                </a:solidFill>
                <a:latin typeface="+mn-lt"/>
                <a:ea typeface="+mn-ea"/>
                <a:cs typeface="+mn-cs"/>
              </a:rPr>
              <a:t> 2:</a:t>
            </a: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SinhVien</a:t>
            </a:r>
            <a:r>
              <a:rPr lang="en-US" sz="1200" kern="1200" dirty="0">
                <a:solidFill>
                  <a:schemeClr val="tx1"/>
                </a:solidFill>
                <a:latin typeface="+mn-lt"/>
                <a:ea typeface="+mn-ea"/>
                <a:cs typeface="+mn-cs"/>
              </a:rPr>
              <a:t> </a:t>
            </a:r>
            <a:r>
              <a:rPr lang="en-US" sz="1200" u="sng" kern="1200" dirty="0">
                <a:solidFill>
                  <a:schemeClr val="tx1"/>
                </a:solidFill>
                <a:latin typeface="+mn-lt"/>
                <a:ea typeface="+mn-ea"/>
                <a:cs typeface="+mn-cs"/>
              </a:rPr>
              <a:t>temp=new </a:t>
            </a:r>
            <a:r>
              <a:rPr lang="en-US" sz="1200" u="sng" kern="1200" dirty="0" err="1">
                <a:solidFill>
                  <a:schemeClr val="tx1"/>
                </a:solidFill>
                <a:latin typeface="+mn-lt"/>
                <a:ea typeface="+mn-ea"/>
                <a:cs typeface="+mn-cs"/>
              </a:rPr>
              <a:t>SinhVien</a:t>
            </a:r>
            <a:r>
              <a:rPr lang="en-US" sz="1200" u="sng" kern="1200" dirty="0">
                <a:solidFill>
                  <a:schemeClr val="tx1"/>
                </a:solidFill>
                <a:latin typeface="+mn-lt"/>
                <a:ea typeface="+mn-ea"/>
                <a:cs typeface="+mn-cs"/>
              </a:rPr>
              <a:t>(</a:t>
            </a:r>
            <a:r>
              <a:rPr lang="en-US" sz="1200" u="sng" kern="1200" dirty="0" err="1">
                <a:solidFill>
                  <a:schemeClr val="tx1"/>
                </a:solidFill>
                <a:latin typeface="+mn-lt"/>
                <a:ea typeface="+mn-ea"/>
                <a:cs typeface="+mn-cs"/>
              </a:rPr>
              <a:t>maSV</a:t>
            </a:r>
            <a:r>
              <a:rPr lang="en-US" sz="1200" u="sng" kern="1200" dirty="0">
                <a:solidFill>
                  <a:schemeClr val="tx1"/>
                </a:solidFill>
                <a:latin typeface="+mn-lt"/>
                <a:ea typeface="+mn-ea"/>
                <a:cs typeface="+mn-cs"/>
              </a:rPr>
              <a:t>, "", 0);</a:t>
            </a:r>
          </a:p>
          <a:p>
            <a:r>
              <a:rPr lang="en-US" sz="1200" kern="1200" dirty="0">
                <a:solidFill>
                  <a:schemeClr val="tx1"/>
                </a:solidFill>
                <a:latin typeface="+mn-lt"/>
                <a:ea typeface="+mn-ea"/>
                <a:cs typeface="+mn-cs"/>
              </a:rPr>
              <a:t>//if (</a:t>
            </a:r>
            <a:r>
              <a:rPr lang="en-US" sz="1200" kern="1200" dirty="0" err="1">
                <a:solidFill>
                  <a:schemeClr val="tx1"/>
                </a:solidFill>
                <a:latin typeface="+mn-lt"/>
                <a:ea typeface="+mn-ea"/>
                <a:cs typeface="+mn-cs"/>
              </a:rPr>
              <a:t>dsSV.contains</a:t>
            </a:r>
            <a:r>
              <a:rPr lang="en-US" sz="1200" kern="1200" dirty="0">
                <a:solidFill>
                  <a:schemeClr val="tx1"/>
                </a:solidFill>
                <a:latin typeface="+mn-lt"/>
                <a:ea typeface="+mn-ea"/>
                <a:cs typeface="+mn-cs"/>
              </a:rPr>
              <a:t>(</a:t>
            </a:r>
            <a:r>
              <a:rPr lang="en-US" sz="1200" u="sng" kern="1200" dirty="0">
                <a:solidFill>
                  <a:schemeClr val="tx1"/>
                </a:solidFill>
                <a:latin typeface="+mn-lt"/>
                <a:ea typeface="+mn-ea"/>
                <a:cs typeface="+mn-cs"/>
              </a:rPr>
              <a:t>temp))</a:t>
            </a:r>
          </a:p>
          <a:p>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dsSV.remove</a:t>
            </a:r>
            <a:r>
              <a:rPr lang="en-US" sz="1200" kern="1200" dirty="0">
                <a:solidFill>
                  <a:schemeClr val="tx1"/>
                </a:solidFill>
                <a:latin typeface="+mn-lt"/>
                <a:ea typeface="+mn-ea"/>
                <a:cs typeface="+mn-cs"/>
              </a:rPr>
              <a:t>(</a:t>
            </a:r>
            <a:r>
              <a:rPr lang="en-US" sz="1200" u="sng" kern="1200" dirty="0">
                <a:solidFill>
                  <a:schemeClr val="tx1"/>
                </a:solidFill>
                <a:latin typeface="+mn-lt"/>
                <a:ea typeface="+mn-ea"/>
                <a:cs typeface="+mn-cs"/>
              </a:rPr>
              <a:t>temp);</a:t>
            </a:r>
          </a:p>
          <a:p>
            <a:r>
              <a:rPr lang="en-US" sz="1200" kern="1200" dirty="0">
                <a:solidFill>
                  <a:schemeClr val="tx1"/>
                </a:solidFill>
                <a:latin typeface="+mn-lt"/>
                <a:ea typeface="+mn-ea"/>
                <a:cs typeface="+mn-cs"/>
              </a:rPr>
              <a:t>//return true;</a:t>
            </a:r>
          </a:p>
          <a:p>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//return false;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t>
            </a:r>
            <a:r>
              <a:rPr lang="en-US" sz="1200" u="sng" kern="1200" dirty="0" err="1">
                <a:solidFill>
                  <a:schemeClr val="tx1"/>
                </a:solidFill>
                <a:latin typeface="+mn-lt"/>
                <a:ea typeface="+mn-ea"/>
                <a:cs typeface="+mn-cs"/>
              </a:rPr>
              <a:t>cach</a:t>
            </a:r>
            <a:r>
              <a:rPr lang="en-US" sz="1200" u="sng" kern="1200" dirty="0">
                <a:solidFill>
                  <a:schemeClr val="tx1"/>
                </a:solidFill>
                <a:latin typeface="+mn-lt"/>
                <a:ea typeface="+mn-ea"/>
                <a:cs typeface="+mn-cs"/>
              </a:rPr>
              <a:t> 3:</a:t>
            </a:r>
          </a:p>
          <a:p>
            <a:r>
              <a:rPr lang="en-US" sz="1200" b="1" kern="1200" dirty="0">
                <a:solidFill>
                  <a:schemeClr val="tx1"/>
                </a:solidFill>
                <a:latin typeface="+mn-lt"/>
                <a:ea typeface="+mn-ea"/>
                <a:cs typeface="+mn-cs"/>
              </a:rPr>
              <a:t>return </a:t>
            </a:r>
            <a:r>
              <a:rPr lang="en-US" sz="1200" b="1" kern="1200" dirty="0" err="1">
                <a:solidFill>
                  <a:schemeClr val="tx1"/>
                </a:solidFill>
                <a:latin typeface="+mn-lt"/>
                <a:ea typeface="+mn-ea"/>
                <a:cs typeface="+mn-cs"/>
              </a:rPr>
              <a:t>dsSV.removeIf</a:t>
            </a:r>
            <a:r>
              <a:rPr lang="en-US" sz="1200" b="1" kern="1200" dirty="0">
                <a:solidFill>
                  <a:schemeClr val="tx1"/>
                </a:solidFill>
                <a:latin typeface="+mn-lt"/>
                <a:ea typeface="+mn-ea"/>
                <a:cs typeface="+mn-cs"/>
              </a:rPr>
              <a:t>(</a:t>
            </a:r>
            <a:r>
              <a:rPr lang="en-US" sz="1200" b="1" kern="1200" dirty="0" err="1">
                <a:solidFill>
                  <a:schemeClr val="tx1"/>
                </a:solidFill>
                <a:latin typeface="+mn-lt"/>
                <a:ea typeface="+mn-ea"/>
                <a:cs typeface="+mn-cs"/>
              </a:rPr>
              <a:t>sv</a:t>
            </a:r>
            <a:r>
              <a:rPr lang="en-US" sz="1200" b="1" kern="1200" dirty="0">
                <a:solidFill>
                  <a:schemeClr val="tx1"/>
                </a:solidFill>
                <a:latin typeface="+mn-lt"/>
                <a:ea typeface="+mn-ea"/>
                <a:cs typeface="+mn-cs"/>
              </a:rPr>
              <a:t>-&gt;</a:t>
            </a:r>
            <a:r>
              <a:rPr lang="en-US" sz="1200" b="1" kern="1200" dirty="0" err="1">
                <a:solidFill>
                  <a:schemeClr val="tx1"/>
                </a:solidFill>
                <a:latin typeface="+mn-lt"/>
                <a:ea typeface="+mn-ea"/>
                <a:cs typeface="+mn-cs"/>
              </a:rPr>
              <a:t>sv.getMaSV</a:t>
            </a:r>
            <a:r>
              <a:rPr lang="en-US" sz="1200" b="1" kern="1200" dirty="0">
                <a:solidFill>
                  <a:schemeClr val="tx1"/>
                </a:solidFill>
                <a:latin typeface="+mn-lt"/>
                <a:ea typeface="+mn-ea"/>
                <a:cs typeface="+mn-cs"/>
              </a:rPr>
              <a:t>()==</a:t>
            </a:r>
            <a:r>
              <a:rPr lang="en-US" sz="1200" b="1" kern="1200" dirty="0" err="1">
                <a:solidFill>
                  <a:schemeClr val="tx1"/>
                </a:solidFill>
                <a:latin typeface="+mn-lt"/>
                <a:ea typeface="+mn-ea"/>
                <a:cs typeface="+mn-cs"/>
              </a:rPr>
              <a:t>maSV</a:t>
            </a:r>
            <a:r>
              <a:rPr lang="en-US" sz="1200" b="1" kern="1200" dirty="0">
                <a:solidFill>
                  <a:schemeClr val="tx1"/>
                </a:solidFill>
                <a:latin typeface="+mn-lt"/>
                <a:ea typeface="+mn-ea"/>
                <a:cs typeface="+mn-cs"/>
              </a:rPr>
              <a:t>);</a:t>
            </a:r>
            <a:r>
              <a:rPr lang="vi-VN" dirty="0"/>
              <a:t>		</a:t>
            </a:r>
          </a:p>
          <a:p>
            <a:r>
              <a:rPr lang="vi-VN" dirty="0"/>
              <a:t>	}</a:t>
            </a:r>
          </a:p>
          <a:p>
            <a:r>
              <a:rPr lang="vi-VN" dirty="0"/>
              <a:t>	public boolean xoaSVTheoNam(int namSinh) {</a:t>
            </a:r>
          </a:p>
          <a:p>
            <a:r>
              <a:rPr lang="vi-VN" dirty="0"/>
              <a:t>		</a:t>
            </a:r>
            <a:r>
              <a:rPr lang="en-US" sz="1200" kern="1200" dirty="0">
                <a:solidFill>
                  <a:schemeClr val="tx1"/>
                </a:solidFill>
                <a:latin typeface="+mn-lt"/>
                <a:ea typeface="+mn-ea"/>
                <a:cs typeface="+mn-cs"/>
              </a:rPr>
              <a:t>//</a:t>
            </a:r>
            <a:r>
              <a:rPr lang="en-US" sz="1200" u="sng" kern="1200" dirty="0" err="1">
                <a:solidFill>
                  <a:schemeClr val="tx1"/>
                </a:solidFill>
                <a:latin typeface="+mn-lt"/>
                <a:ea typeface="+mn-ea"/>
                <a:cs typeface="+mn-cs"/>
              </a:rPr>
              <a:t>cach</a:t>
            </a:r>
            <a:r>
              <a:rPr lang="en-US" sz="1200" u="sng" kern="1200" dirty="0">
                <a:solidFill>
                  <a:schemeClr val="tx1"/>
                </a:solidFill>
                <a:latin typeface="+mn-lt"/>
                <a:ea typeface="+mn-ea"/>
                <a:cs typeface="+mn-cs"/>
              </a:rPr>
              <a:t> 1:</a:t>
            </a: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boolean</a:t>
            </a:r>
            <a:r>
              <a:rPr lang="en-US" sz="1200" kern="1200" dirty="0">
                <a:solidFill>
                  <a:schemeClr val="tx1"/>
                </a:solidFill>
                <a:latin typeface="+mn-lt"/>
                <a:ea typeface="+mn-ea"/>
                <a:cs typeface="+mn-cs"/>
              </a:rPr>
              <a:t> flag=false;</a:t>
            </a:r>
          </a:p>
          <a:p>
            <a:r>
              <a:rPr lang="nn-NO" sz="1200" kern="1200" dirty="0">
                <a:solidFill>
                  <a:schemeClr val="tx1"/>
                </a:solidFill>
                <a:latin typeface="+mn-lt"/>
                <a:ea typeface="+mn-ea"/>
                <a:cs typeface="+mn-cs"/>
              </a:rPr>
              <a:t>//for (</a:t>
            </a:r>
            <a:r>
              <a:rPr lang="nn-NO" sz="1200" u="sng" kern="1200" dirty="0">
                <a:solidFill>
                  <a:schemeClr val="tx1"/>
                </a:solidFill>
                <a:latin typeface="+mn-lt"/>
                <a:ea typeface="+mn-ea"/>
                <a:cs typeface="+mn-cs"/>
              </a:rPr>
              <a:t>int i = dsSV.size()-1; i &gt;=0; i--) {</a:t>
            </a:r>
          </a:p>
          <a:p>
            <a:r>
              <a:rPr lang="en-US" sz="1200" kern="1200" dirty="0">
                <a:solidFill>
                  <a:schemeClr val="tx1"/>
                </a:solidFill>
                <a:latin typeface="+mn-lt"/>
                <a:ea typeface="+mn-ea"/>
                <a:cs typeface="+mn-cs"/>
              </a:rPr>
              <a:t>//if (</a:t>
            </a:r>
            <a:r>
              <a:rPr lang="en-US" sz="1200" kern="1200" dirty="0" err="1">
                <a:solidFill>
                  <a:schemeClr val="tx1"/>
                </a:solidFill>
                <a:latin typeface="+mn-lt"/>
                <a:ea typeface="+mn-ea"/>
                <a:cs typeface="+mn-cs"/>
              </a:rPr>
              <a:t>dsSV.get</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i</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getNamSinh</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namSinh</a:t>
            </a:r>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dsSV.remove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i</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//flag=true;</a:t>
            </a:r>
          </a:p>
          <a:p>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//return flag;</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t>
            </a:r>
            <a:r>
              <a:rPr lang="en-US" sz="1200" u="sng" kern="1200" dirty="0" err="1">
                <a:solidFill>
                  <a:schemeClr val="tx1"/>
                </a:solidFill>
                <a:latin typeface="+mn-lt"/>
                <a:ea typeface="+mn-ea"/>
                <a:cs typeface="+mn-cs"/>
              </a:rPr>
              <a:t>cach</a:t>
            </a:r>
            <a:r>
              <a:rPr lang="en-US" sz="1200" u="sng" kern="1200" dirty="0">
                <a:solidFill>
                  <a:schemeClr val="tx1"/>
                </a:solidFill>
                <a:latin typeface="+mn-lt"/>
                <a:ea typeface="+mn-ea"/>
                <a:cs typeface="+mn-cs"/>
              </a:rPr>
              <a:t> 2:</a:t>
            </a: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boolean</a:t>
            </a:r>
            <a:r>
              <a:rPr lang="en-US" sz="1200" kern="1200" dirty="0">
                <a:solidFill>
                  <a:schemeClr val="tx1"/>
                </a:solidFill>
                <a:latin typeface="+mn-lt"/>
                <a:ea typeface="+mn-ea"/>
                <a:cs typeface="+mn-cs"/>
              </a:rPr>
              <a:t> flag=false;</a:t>
            </a:r>
          </a:p>
          <a:p>
            <a:r>
              <a:rPr lang="en-US" sz="1200" kern="1200" dirty="0">
                <a:solidFill>
                  <a:schemeClr val="tx1"/>
                </a:solidFill>
                <a:latin typeface="+mn-lt"/>
                <a:ea typeface="+mn-ea"/>
                <a:cs typeface="+mn-cs"/>
              </a:rPr>
              <a:t>//Iterator&lt;</a:t>
            </a:r>
            <a:r>
              <a:rPr lang="en-US" sz="1200" kern="1200" dirty="0" err="1">
                <a:solidFill>
                  <a:schemeClr val="tx1"/>
                </a:solidFill>
                <a:latin typeface="+mn-lt"/>
                <a:ea typeface="+mn-ea"/>
                <a:cs typeface="+mn-cs"/>
              </a:rPr>
              <a:t>SinhVien</a:t>
            </a:r>
            <a:r>
              <a:rPr lang="en-US" sz="1200" kern="1200" dirty="0">
                <a:solidFill>
                  <a:schemeClr val="tx1"/>
                </a:solidFill>
                <a:latin typeface="+mn-lt"/>
                <a:ea typeface="+mn-ea"/>
                <a:cs typeface="+mn-cs"/>
              </a:rPr>
              <a:t>&gt; </a:t>
            </a:r>
            <a:r>
              <a:rPr lang="en-US" sz="1200" u="sng" kern="1200" dirty="0" err="1">
                <a:solidFill>
                  <a:schemeClr val="tx1"/>
                </a:solidFill>
                <a:latin typeface="+mn-lt"/>
                <a:ea typeface="+mn-ea"/>
                <a:cs typeface="+mn-cs"/>
              </a:rPr>
              <a:t>itor</a:t>
            </a:r>
            <a:r>
              <a:rPr lang="en-US" sz="1200" u="sng" kern="1200" dirty="0">
                <a:solidFill>
                  <a:schemeClr val="tx1"/>
                </a:solidFill>
                <a:latin typeface="+mn-lt"/>
                <a:ea typeface="+mn-ea"/>
                <a:cs typeface="+mn-cs"/>
              </a:rPr>
              <a:t>=</a:t>
            </a:r>
            <a:r>
              <a:rPr lang="en-US" sz="1200" u="sng" kern="1200" dirty="0" err="1">
                <a:solidFill>
                  <a:schemeClr val="tx1"/>
                </a:solidFill>
                <a:latin typeface="+mn-lt"/>
                <a:ea typeface="+mn-ea"/>
                <a:cs typeface="+mn-cs"/>
              </a:rPr>
              <a:t>dsSV.iterator</a:t>
            </a:r>
            <a:r>
              <a:rPr lang="en-US" sz="1200" u="sng" kern="1200" dirty="0">
                <a:solidFill>
                  <a:schemeClr val="tx1"/>
                </a:solidFill>
                <a:latin typeface="+mn-lt"/>
                <a:ea typeface="+mn-ea"/>
                <a:cs typeface="+mn-cs"/>
              </a:rPr>
              <a:t>();</a:t>
            </a:r>
          </a:p>
          <a:p>
            <a:r>
              <a:rPr lang="en-US" sz="1200" kern="1200" dirty="0">
                <a:solidFill>
                  <a:schemeClr val="tx1"/>
                </a:solidFill>
                <a:latin typeface="+mn-lt"/>
                <a:ea typeface="+mn-ea"/>
                <a:cs typeface="+mn-cs"/>
              </a:rPr>
              <a:t>//while (</a:t>
            </a:r>
            <a:r>
              <a:rPr lang="en-US" sz="1200" kern="1200" dirty="0" err="1">
                <a:solidFill>
                  <a:schemeClr val="tx1"/>
                </a:solidFill>
                <a:latin typeface="+mn-lt"/>
                <a:ea typeface="+mn-ea"/>
                <a:cs typeface="+mn-cs"/>
              </a:rPr>
              <a:t>itor.hasNext</a:t>
            </a:r>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SinhVien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sinhVien</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SinhVien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itor.next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//if (</a:t>
            </a:r>
            <a:r>
              <a:rPr lang="en-US" sz="1200" kern="1200" dirty="0" err="1">
                <a:solidFill>
                  <a:schemeClr val="tx1"/>
                </a:solidFill>
                <a:latin typeface="+mn-lt"/>
                <a:ea typeface="+mn-ea"/>
                <a:cs typeface="+mn-cs"/>
              </a:rPr>
              <a:t>sinhVien.getNamSinh</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namSinh</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itor.remove</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//flag=true;</a:t>
            </a:r>
          </a:p>
          <a:p>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//return flag;</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t>
            </a:r>
            <a:r>
              <a:rPr lang="en-US" sz="1200" u="sng" kern="1200" dirty="0" err="1">
                <a:solidFill>
                  <a:schemeClr val="tx1"/>
                </a:solidFill>
                <a:latin typeface="+mn-lt"/>
                <a:ea typeface="+mn-ea"/>
                <a:cs typeface="+mn-cs"/>
              </a:rPr>
              <a:t>cach</a:t>
            </a:r>
            <a:r>
              <a:rPr lang="en-US" sz="1200" u="sng" kern="1200" dirty="0">
                <a:solidFill>
                  <a:schemeClr val="tx1"/>
                </a:solidFill>
                <a:latin typeface="+mn-lt"/>
                <a:ea typeface="+mn-ea"/>
                <a:cs typeface="+mn-cs"/>
              </a:rPr>
              <a:t> 3:</a:t>
            </a:r>
          </a:p>
          <a:p>
            <a:r>
              <a:rPr lang="en-US" sz="1200" kern="1200" dirty="0">
                <a:solidFill>
                  <a:schemeClr val="tx1"/>
                </a:solidFill>
                <a:latin typeface="+mn-lt"/>
                <a:ea typeface="+mn-ea"/>
                <a:cs typeface="+mn-cs"/>
              </a:rPr>
              <a:t>List&lt;</a:t>
            </a:r>
            <a:r>
              <a:rPr lang="en-US" sz="1200" kern="1200" dirty="0" err="1">
                <a:solidFill>
                  <a:schemeClr val="tx1"/>
                </a:solidFill>
                <a:latin typeface="+mn-lt"/>
                <a:ea typeface="+mn-ea"/>
                <a:cs typeface="+mn-cs"/>
              </a:rPr>
              <a:t>SinhVien</a:t>
            </a:r>
            <a:r>
              <a:rPr lang="en-US" sz="1200" kern="1200" dirty="0">
                <a:solidFill>
                  <a:schemeClr val="tx1"/>
                </a:solidFill>
                <a:latin typeface="+mn-lt"/>
                <a:ea typeface="+mn-ea"/>
                <a:cs typeface="+mn-cs"/>
              </a:rPr>
              <a:t>&gt; temp=</a:t>
            </a:r>
            <a:r>
              <a:rPr lang="en-US" sz="1200" b="1" kern="1200" dirty="0">
                <a:solidFill>
                  <a:schemeClr val="tx1"/>
                </a:solidFill>
                <a:latin typeface="+mn-lt"/>
                <a:ea typeface="+mn-ea"/>
                <a:cs typeface="+mn-cs"/>
              </a:rPr>
              <a:t>new </a:t>
            </a:r>
            <a:r>
              <a:rPr lang="en-US" sz="1200" b="1" kern="1200" dirty="0" err="1">
                <a:solidFill>
                  <a:schemeClr val="tx1"/>
                </a:solidFill>
                <a:latin typeface="+mn-lt"/>
                <a:ea typeface="+mn-ea"/>
                <a:cs typeface="+mn-cs"/>
              </a:rPr>
              <a:t>ArrayList</a:t>
            </a:r>
            <a:r>
              <a:rPr lang="en-US" sz="1200" b="1" kern="1200" dirty="0">
                <a:solidFill>
                  <a:schemeClr val="tx1"/>
                </a:solidFill>
                <a:latin typeface="+mn-lt"/>
                <a:ea typeface="+mn-ea"/>
                <a:cs typeface="+mn-cs"/>
              </a:rPr>
              <a:t>&lt;</a:t>
            </a:r>
            <a:r>
              <a:rPr lang="en-US" sz="1200" b="1" kern="1200" dirty="0" err="1">
                <a:solidFill>
                  <a:schemeClr val="tx1"/>
                </a:solidFill>
                <a:latin typeface="+mn-lt"/>
                <a:ea typeface="+mn-ea"/>
                <a:cs typeface="+mn-cs"/>
              </a:rPr>
              <a:t>SinhVien</a:t>
            </a:r>
            <a:r>
              <a:rPr lang="en-US" sz="1200" b="1" kern="1200" dirty="0">
                <a:solidFill>
                  <a:schemeClr val="tx1"/>
                </a:solidFill>
                <a:latin typeface="+mn-lt"/>
                <a:ea typeface="+mn-ea"/>
                <a:cs typeface="+mn-cs"/>
              </a:rPr>
              <a:t>&gt;();</a:t>
            </a:r>
          </a:p>
          <a:p>
            <a:r>
              <a:rPr lang="en-US" sz="1200" b="1" kern="1200" dirty="0">
                <a:solidFill>
                  <a:schemeClr val="tx1"/>
                </a:solidFill>
                <a:latin typeface="+mn-lt"/>
                <a:ea typeface="+mn-ea"/>
                <a:cs typeface="+mn-cs"/>
              </a:rPr>
              <a:t>for (</a:t>
            </a:r>
            <a:r>
              <a:rPr lang="en-US" sz="1200" b="1" kern="1200" dirty="0" err="1">
                <a:solidFill>
                  <a:schemeClr val="tx1"/>
                </a:solidFill>
                <a:latin typeface="+mn-lt"/>
                <a:ea typeface="+mn-ea"/>
                <a:cs typeface="+mn-cs"/>
              </a:rPr>
              <a:t>SinhVien</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sv</a:t>
            </a:r>
            <a:r>
              <a:rPr lang="en-US" sz="1200" b="1" kern="1200" dirty="0">
                <a:solidFill>
                  <a:schemeClr val="tx1"/>
                </a:solidFill>
                <a:latin typeface="+mn-lt"/>
                <a:ea typeface="+mn-ea"/>
                <a:cs typeface="+mn-cs"/>
              </a:rPr>
              <a:t> : </a:t>
            </a:r>
            <a:r>
              <a:rPr lang="en-US" sz="1200" b="1" kern="1200" dirty="0" err="1">
                <a:solidFill>
                  <a:schemeClr val="tx1"/>
                </a:solidFill>
                <a:latin typeface="+mn-lt"/>
                <a:ea typeface="+mn-ea"/>
                <a:cs typeface="+mn-cs"/>
              </a:rPr>
              <a:t>dsSV</a:t>
            </a:r>
            <a:r>
              <a:rPr lang="en-US" sz="1200" b="1" kern="1200" dirty="0">
                <a:solidFill>
                  <a:schemeClr val="tx1"/>
                </a:solidFill>
                <a:latin typeface="+mn-lt"/>
                <a:ea typeface="+mn-ea"/>
                <a:cs typeface="+mn-cs"/>
              </a:rPr>
              <a:t>) {</a:t>
            </a:r>
          </a:p>
          <a:p>
            <a:r>
              <a:rPr lang="en-US" sz="1200" b="1" kern="1200" dirty="0">
                <a:solidFill>
                  <a:schemeClr val="tx1"/>
                </a:solidFill>
                <a:latin typeface="+mn-lt"/>
                <a:ea typeface="+mn-ea"/>
                <a:cs typeface="+mn-cs"/>
              </a:rPr>
              <a:t>if (</a:t>
            </a:r>
            <a:r>
              <a:rPr lang="en-US" sz="1200" b="1" kern="1200" dirty="0" err="1">
                <a:solidFill>
                  <a:schemeClr val="tx1"/>
                </a:solidFill>
                <a:latin typeface="+mn-lt"/>
                <a:ea typeface="+mn-ea"/>
                <a:cs typeface="+mn-cs"/>
              </a:rPr>
              <a:t>sv.getNamSinh</a:t>
            </a:r>
            <a:r>
              <a:rPr lang="en-US" sz="1200" b="1" kern="1200" dirty="0">
                <a:solidFill>
                  <a:schemeClr val="tx1"/>
                </a:solidFill>
                <a:latin typeface="+mn-lt"/>
                <a:ea typeface="+mn-ea"/>
                <a:cs typeface="+mn-cs"/>
              </a:rPr>
              <a:t>()==</a:t>
            </a:r>
            <a:r>
              <a:rPr lang="en-US" sz="1200" b="1" kern="1200" dirty="0" err="1">
                <a:solidFill>
                  <a:schemeClr val="tx1"/>
                </a:solidFill>
                <a:latin typeface="+mn-lt"/>
                <a:ea typeface="+mn-ea"/>
                <a:cs typeface="+mn-cs"/>
              </a:rPr>
              <a:t>namSinh</a:t>
            </a:r>
            <a:r>
              <a:rPr lang="en-US" sz="1200" b="1" kern="1200" dirty="0">
                <a:solidFill>
                  <a:schemeClr val="tx1"/>
                </a:solidFill>
                <a:latin typeface="+mn-lt"/>
                <a:ea typeface="+mn-ea"/>
                <a:cs typeface="+mn-cs"/>
              </a:rPr>
              <a:t>)</a:t>
            </a:r>
          </a:p>
          <a:p>
            <a:r>
              <a:rPr lang="en-US" sz="1200" kern="1200" dirty="0" err="1">
                <a:solidFill>
                  <a:schemeClr val="tx1"/>
                </a:solidFill>
                <a:latin typeface="+mn-lt"/>
                <a:ea typeface="+mn-ea"/>
                <a:cs typeface="+mn-cs"/>
              </a:rPr>
              <a:t>temp.add</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sv</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t>
            </a:r>
          </a:p>
          <a:p>
            <a:r>
              <a:rPr lang="en-US" sz="1200" b="1" kern="1200" dirty="0">
                <a:solidFill>
                  <a:schemeClr val="tx1"/>
                </a:solidFill>
                <a:latin typeface="+mn-lt"/>
                <a:ea typeface="+mn-ea"/>
                <a:cs typeface="+mn-cs"/>
              </a:rPr>
              <a:t>return </a:t>
            </a:r>
            <a:r>
              <a:rPr lang="en-US" sz="1200" b="1" kern="1200" dirty="0" err="1">
                <a:solidFill>
                  <a:schemeClr val="tx1"/>
                </a:solidFill>
                <a:latin typeface="+mn-lt"/>
                <a:ea typeface="+mn-ea"/>
                <a:cs typeface="+mn-cs"/>
              </a:rPr>
              <a:t>dsSV.removeAll</a:t>
            </a:r>
            <a:r>
              <a:rPr lang="en-US" sz="1200" b="1" kern="1200" dirty="0">
                <a:solidFill>
                  <a:schemeClr val="tx1"/>
                </a:solidFill>
                <a:latin typeface="+mn-lt"/>
                <a:ea typeface="+mn-ea"/>
                <a:cs typeface="+mn-cs"/>
              </a:rPr>
              <a:t>(temp);</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t>
            </a:r>
            <a:r>
              <a:rPr lang="en-US" sz="1200" u="sng" kern="1200" dirty="0" err="1">
                <a:solidFill>
                  <a:schemeClr val="tx1"/>
                </a:solidFill>
                <a:latin typeface="+mn-lt"/>
                <a:ea typeface="+mn-ea"/>
                <a:cs typeface="+mn-cs"/>
              </a:rPr>
              <a:t>cach</a:t>
            </a:r>
            <a:r>
              <a:rPr lang="en-US" sz="1200" u="sng" kern="1200" dirty="0">
                <a:solidFill>
                  <a:schemeClr val="tx1"/>
                </a:solidFill>
                <a:latin typeface="+mn-lt"/>
                <a:ea typeface="+mn-ea"/>
                <a:cs typeface="+mn-cs"/>
              </a:rPr>
              <a:t> 4</a:t>
            </a:r>
          </a:p>
          <a:p>
            <a:r>
              <a:rPr lang="en-US" sz="1200" kern="1200" dirty="0">
                <a:solidFill>
                  <a:schemeClr val="tx1"/>
                </a:solidFill>
                <a:latin typeface="+mn-lt"/>
                <a:ea typeface="+mn-ea"/>
                <a:cs typeface="+mn-cs"/>
              </a:rPr>
              <a:t>//return </a:t>
            </a:r>
            <a:r>
              <a:rPr lang="en-US" sz="1200" kern="1200" dirty="0" err="1">
                <a:solidFill>
                  <a:schemeClr val="tx1"/>
                </a:solidFill>
                <a:latin typeface="+mn-lt"/>
                <a:ea typeface="+mn-ea"/>
                <a:cs typeface="+mn-cs"/>
              </a:rPr>
              <a:t>dsSV.removeIf</a:t>
            </a:r>
            <a:r>
              <a:rPr lang="en-US" sz="1200" kern="1200" dirty="0">
                <a:solidFill>
                  <a:schemeClr val="tx1"/>
                </a:solidFill>
                <a:latin typeface="+mn-lt"/>
                <a:ea typeface="+mn-ea"/>
                <a:cs typeface="+mn-cs"/>
              </a:rPr>
              <a:t>(</a:t>
            </a:r>
            <a:r>
              <a:rPr lang="en-US" sz="1200" u="sng" kern="1200" dirty="0" err="1">
                <a:solidFill>
                  <a:schemeClr val="tx1"/>
                </a:solidFill>
                <a:latin typeface="+mn-lt"/>
                <a:ea typeface="+mn-ea"/>
                <a:cs typeface="+mn-cs"/>
              </a:rPr>
              <a:t>sv</a:t>
            </a:r>
            <a:r>
              <a:rPr lang="en-US" sz="1200" u="sng" kern="1200" dirty="0">
                <a:solidFill>
                  <a:schemeClr val="tx1"/>
                </a:solidFill>
                <a:latin typeface="+mn-lt"/>
                <a:ea typeface="+mn-ea"/>
                <a:cs typeface="+mn-cs"/>
              </a:rPr>
              <a:t>-&gt;</a:t>
            </a:r>
            <a:r>
              <a:rPr lang="en-US" sz="1200" u="sng" kern="1200" dirty="0" err="1">
                <a:solidFill>
                  <a:schemeClr val="tx1"/>
                </a:solidFill>
                <a:latin typeface="+mn-lt"/>
                <a:ea typeface="+mn-ea"/>
                <a:cs typeface="+mn-cs"/>
              </a:rPr>
              <a:t>sv.getNamSinh</a:t>
            </a:r>
            <a:r>
              <a:rPr lang="en-US" sz="1200" u="sng" kern="1200" dirty="0">
                <a:solidFill>
                  <a:schemeClr val="tx1"/>
                </a:solidFill>
                <a:latin typeface="+mn-lt"/>
                <a:ea typeface="+mn-ea"/>
                <a:cs typeface="+mn-cs"/>
              </a:rPr>
              <a:t>()==</a:t>
            </a:r>
            <a:r>
              <a:rPr lang="en-US" sz="1200" u="sng" kern="1200" dirty="0" err="1">
                <a:solidFill>
                  <a:schemeClr val="tx1"/>
                </a:solidFill>
                <a:latin typeface="+mn-lt"/>
                <a:ea typeface="+mn-ea"/>
                <a:cs typeface="+mn-cs"/>
              </a:rPr>
              <a:t>namSinh</a:t>
            </a:r>
            <a:r>
              <a:rPr lang="en-US" sz="1200" u="sng" kern="1200" dirty="0">
                <a:solidFill>
                  <a:schemeClr val="tx1"/>
                </a:solidFill>
                <a:latin typeface="+mn-lt"/>
                <a:ea typeface="+mn-ea"/>
                <a:cs typeface="+mn-cs"/>
              </a:rPr>
              <a:t>);</a:t>
            </a:r>
            <a:endParaRPr lang="vi-VN" dirty="0"/>
          </a:p>
          <a:p>
            <a:r>
              <a:rPr lang="vi-VN" dirty="0"/>
              <a:t>	}</a:t>
            </a:r>
          </a:p>
          <a:p>
            <a:r>
              <a:rPr lang="vi-VN" dirty="0"/>
              <a:t>	/**</a:t>
            </a:r>
          </a:p>
          <a:p>
            <a:r>
              <a:rPr lang="vi-VN" dirty="0"/>
              <a:t>	 * Sửa thông tin sinh viên (không sửa mã)</a:t>
            </a:r>
          </a:p>
          <a:p>
            <a:r>
              <a:rPr lang="vi-VN" dirty="0"/>
              <a:t>	 * </a:t>
            </a:r>
          </a:p>
          <a:p>
            <a:r>
              <a:rPr lang="vi-VN" dirty="0"/>
              <a:t>	 * @param maSV</a:t>
            </a:r>
          </a:p>
          <a:p>
            <a:r>
              <a:rPr lang="vi-VN" dirty="0"/>
              <a:t>	 *            mã sinh viên cần sửa</a:t>
            </a:r>
          </a:p>
          <a:p>
            <a:r>
              <a:rPr lang="vi-VN" dirty="0"/>
              <a:t>	 * @return true nếu có sinh viên để sửa</a:t>
            </a:r>
          </a:p>
          <a:p>
            <a:r>
              <a:rPr lang="vi-VN" dirty="0"/>
              <a:t>	 * @return false nếu không có sv cần sửa</a:t>
            </a:r>
          </a:p>
          <a:p>
            <a:r>
              <a:rPr lang="vi-VN" dirty="0"/>
              <a:t>	 */</a:t>
            </a:r>
          </a:p>
          <a:p>
            <a:r>
              <a:rPr lang="vi-VN" dirty="0"/>
              <a:t>	public boolean suaSV(int maSV, String hoten_moi, int namsinh_moi) {</a:t>
            </a:r>
          </a:p>
          <a:p>
            <a:r>
              <a:rPr lang="vi-VN" dirty="0"/>
              <a:t>		</a:t>
            </a:r>
            <a:r>
              <a:rPr lang="en-US" sz="1200" kern="1200" dirty="0">
                <a:solidFill>
                  <a:schemeClr val="tx1"/>
                </a:solidFill>
                <a:latin typeface="+mn-lt"/>
                <a:ea typeface="+mn-ea"/>
                <a:cs typeface="+mn-cs"/>
              </a:rPr>
              <a:t>// for (</a:t>
            </a:r>
            <a:r>
              <a:rPr lang="en-US" sz="1200" kern="1200" dirty="0" err="1">
                <a:solidFill>
                  <a:schemeClr val="tx1"/>
                </a:solidFill>
                <a:latin typeface="+mn-lt"/>
                <a:ea typeface="+mn-ea"/>
                <a:cs typeface="+mn-cs"/>
              </a:rPr>
              <a:t>SinhVien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sinhVien</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dsSV</a:t>
            </a:r>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if (</a:t>
            </a:r>
            <a:r>
              <a:rPr lang="en-US" sz="1200" kern="1200" dirty="0" err="1">
                <a:solidFill>
                  <a:schemeClr val="tx1"/>
                </a:solidFill>
                <a:latin typeface="+mn-lt"/>
                <a:ea typeface="+mn-ea"/>
                <a:cs typeface="+mn-cs"/>
              </a:rPr>
              <a:t>sinhVien.getMaSV</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maSV</a:t>
            </a:r>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sinhVien.setHoTen</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hoten_moi</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sinhVien.setNamSinh</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namsinh_moi</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return true;</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return false;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r>
              <a:rPr lang="en-US" sz="1200" u="sng" kern="1200" dirty="0" err="1">
                <a:solidFill>
                  <a:schemeClr val="tx1"/>
                </a:solidFill>
                <a:latin typeface="+mn-lt"/>
                <a:ea typeface="+mn-ea"/>
                <a:cs typeface="+mn-cs"/>
              </a:rPr>
              <a:t>cach</a:t>
            </a:r>
            <a:r>
              <a:rPr lang="en-US" sz="1200" u="sng" kern="1200" dirty="0">
                <a:solidFill>
                  <a:schemeClr val="tx1"/>
                </a:solidFill>
                <a:latin typeface="+mn-lt"/>
                <a:ea typeface="+mn-ea"/>
                <a:cs typeface="+mn-cs"/>
              </a:rPr>
              <a:t> 2:</a:t>
            </a:r>
          </a:p>
          <a:p>
            <a:r>
              <a:rPr lang="fi-FI" sz="1200" kern="1200" dirty="0">
                <a:solidFill>
                  <a:schemeClr val="tx1"/>
                </a:solidFill>
                <a:latin typeface="+mn-lt"/>
                <a:ea typeface="+mn-ea"/>
                <a:cs typeface="+mn-cs"/>
              </a:rPr>
              <a:t>SinhVien temp = </a:t>
            </a:r>
            <a:r>
              <a:rPr lang="fi-FI" sz="1200" b="1" kern="1200" dirty="0">
                <a:solidFill>
                  <a:schemeClr val="tx1"/>
                </a:solidFill>
                <a:latin typeface="+mn-lt"/>
                <a:ea typeface="+mn-ea"/>
                <a:cs typeface="+mn-cs"/>
              </a:rPr>
              <a:t>new SinhVien(maSV, "", 0);</a:t>
            </a:r>
          </a:p>
          <a:p>
            <a:r>
              <a:rPr lang="en-US" sz="1200" b="1" kern="1200" dirty="0">
                <a:solidFill>
                  <a:schemeClr val="tx1"/>
                </a:solidFill>
                <a:latin typeface="+mn-lt"/>
                <a:ea typeface="+mn-ea"/>
                <a:cs typeface="+mn-cs"/>
              </a:rPr>
              <a:t>if (</a:t>
            </a:r>
            <a:r>
              <a:rPr lang="en-US" sz="1200" b="1" kern="1200" dirty="0" err="1">
                <a:solidFill>
                  <a:schemeClr val="tx1"/>
                </a:solidFill>
                <a:latin typeface="+mn-lt"/>
                <a:ea typeface="+mn-ea"/>
                <a:cs typeface="+mn-cs"/>
              </a:rPr>
              <a:t>dsSV.contains</a:t>
            </a:r>
            <a:r>
              <a:rPr lang="en-US" sz="1200" b="1" kern="1200" dirty="0">
                <a:solidFill>
                  <a:schemeClr val="tx1"/>
                </a:solidFill>
                <a:latin typeface="+mn-lt"/>
                <a:ea typeface="+mn-ea"/>
                <a:cs typeface="+mn-cs"/>
              </a:rPr>
              <a:t>(temp)) {</a:t>
            </a:r>
          </a:p>
          <a:p>
            <a:r>
              <a:rPr lang="en-US" sz="1200" kern="1200" dirty="0" err="1">
                <a:solidFill>
                  <a:schemeClr val="tx1"/>
                </a:solidFill>
                <a:latin typeface="+mn-lt"/>
                <a:ea typeface="+mn-ea"/>
                <a:cs typeface="+mn-cs"/>
              </a:rPr>
              <a:t>SinhVien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sv</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dsSV.get</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dsSV.indexOf</a:t>
            </a:r>
            <a:r>
              <a:rPr lang="en-US" sz="1200" kern="1200" dirty="0">
                <a:solidFill>
                  <a:schemeClr val="tx1"/>
                </a:solidFill>
                <a:latin typeface="+mn-lt"/>
                <a:ea typeface="+mn-ea"/>
                <a:cs typeface="+mn-cs"/>
              </a:rPr>
              <a:t>(temp));</a:t>
            </a:r>
          </a:p>
          <a:p>
            <a:r>
              <a:rPr lang="en-US" sz="1200" kern="1200" dirty="0" err="1">
                <a:solidFill>
                  <a:schemeClr val="tx1"/>
                </a:solidFill>
                <a:latin typeface="+mn-lt"/>
                <a:ea typeface="+mn-ea"/>
                <a:cs typeface="+mn-cs"/>
              </a:rPr>
              <a:t>sv.setHoTen</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hoten_moi</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sv.setNamSinh</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namsinh_moi</a:t>
            </a:r>
            <a:r>
              <a:rPr lang="en-US" sz="1200" kern="1200" dirty="0">
                <a:solidFill>
                  <a:schemeClr val="tx1"/>
                </a:solidFill>
                <a:latin typeface="+mn-lt"/>
                <a:ea typeface="+mn-ea"/>
                <a:cs typeface="+mn-cs"/>
              </a:rPr>
              <a:t>);</a:t>
            </a:r>
          </a:p>
          <a:p>
            <a:r>
              <a:rPr lang="en-US" sz="1200" b="1" kern="1200" dirty="0">
                <a:solidFill>
                  <a:schemeClr val="tx1"/>
                </a:solidFill>
                <a:latin typeface="+mn-lt"/>
                <a:ea typeface="+mn-ea"/>
                <a:cs typeface="+mn-cs"/>
              </a:rPr>
              <a:t>return true;</a:t>
            </a:r>
          </a:p>
          <a:p>
            <a:r>
              <a:rPr lang="en-US" sz="1200" kern="1200" dirty="0">
                <a:solidFill>
                  <a:schemeClr val="tx1"/>
                </a:solidFill>
                <a:latin typeface="+mn-lt"/>
                <a:ea typeface="+mn-ea"/>
                <a:cs typeface="+mn-cs"/>
              </a:rPr>
              <a:t>}</a:t>
            </a:r>
          </a:p>
          <a:p>
            <a:r>
              <a:rPr lang="en-US" sz="1200" b="1" kern="1200" dirty="0">
                <a:solidFill>
                  <a:schemeClr val="tx1"/>
                </a:solidFill>
                <a:latin typeface="+mn-lt"/>
                <a:ea typeface="+mn-ea"/>
                <a:cs typeface="+mn-cs"/>
              </a:rPr>
              <a:t>return false;</a:t>
            </a:r>
            <a:r>
              <a:rPr lang="vi-VN" dirty="0"/>
              <a:t>	}</a:t>
            </a:r>
          </a:p>
          <a:p>
            <a:endParaRPr lang="vi-VN" dirty="0"/>
          </a:p>
          <a:p>
            <a:r>
              <a:rPr lang="vi-VN" dirty="0"/>
              <a:t>	/**</a:t>
            </a:r>
          </a:p>
          <a:p>
            <a:r>
              <a:rPr lang="vi-VN" dirty="0"/>
              <a:t>	 * Tìm kiếm sinh viên theo mã</a:t>
            </a:r>
          </a:p>
          <a:p>
            <a:r>
              <a:rPr lang="vi-VN" dirty="0"/>
              <a:t>	 * </a:t>
            </a:r>
          </a:p>
          <a:p>
            <a:r>
              <a:rPr lang="vi-VN" dirty="0"/>
              <a:t>	 * @param maSV</a:t>
            </a:r>
          </a:p>
          <a:p>
            <a:r>
              <a:rPr lang="vi-VN" dirty="0"/>
              <a:t>	 *            mã sinh viên cần tìm</a:t>
            </a:r>
          </a:p>
          <a:p>
            <a:r>
              <a:rPr lang="vi-VN" dirty="0"/>
              <a:t>	 * @return sinh viên tìm được</a:t>
            </a:r>
          </a:p>
          <a:p>
            <a:r>
              <a:rPr lang="vi-VN" dirty="0"/>
              <a:t>	 * @return null nếu không tìm thấy</a:t>
            </a:r>
          </a:p>
          <a:p>
            <a:r>
              <a:rPr lang="vi-VN" dirty="0"/>
              <a:t>	 */</a:t>
            </a:r>
          </a:p>
          <a:p>
            <a:r>
              <a:rPr lang="vi-VN" dirty="0"/>
              <a:t>	public SinhVien timSVTheoMa(int maSV) {</a:t>
            </a:r>
          </a:p>
          <a:p>
            <a:r>
              <a:rPr lang="vi-VN" dirty="0"/>
              <a:t>		for (SinhVien sinhVien : dsSV) {</a:t>
            </a:r>
          </a:p>
          <a:p>
            <a:r>
              <a:rPr lang="vi-VN" dirty="0"/>
              <a:t>			if (sinhVien.getMaSV() == maSV)</a:t>
            </a:r>
          </a:p>
          <a:p>
            <a:r>
              <a:rPr lang="vi-VN" dirty="0"/>
              <a:t>				return sinhVien;</a:t>
            </a:r>
          </a:p>
          <a:p>
            <a:r>
              <a:rPr lang="vi-VN" dirty="0"/>
              <a:t>		}</a:t>
            </a:r>
          </a:p>
          <a:p>
            <a:r>
              <a:rPr lang="vi-VN" dirty="0"/>
              <a:t>		return null;</a:t>
            </a:r>
          </a:p>
          <a:p>
            <a:r>
              <a:rPr lang="vi-VN" dirty="0"/>
              <a:t>	}</a:t>
            </a:r>
          </a:p>
          <a:p>
            <a:endParaRPr lang="vi-VN" dirty="0"/>
          </a:p>
          <a:p>
            <a:r>
              <a:rPr lang="vi-VN" dirty="0"/>
              <a:t>	/**</a:t>
            </a:r>
          </a:p>
          <a:p>
            <a:r>
              <a:rPr lang="vi-VN" dirty="0"/>
              <a:t>	 * Tìm kiếm sinh viên theo tên</a:t>
            </a:r>
          </a:p>
          <a:p>
            <a:r>
              <a:rPr lang="vi-VN" dirty="0"/>
              <a:t>	 * </a:t>
            </a:r>
          </a:p>
          <a:p>
            <a:r>
              <a:rPr lang="vi-VN" dirty="0"/>
              <a:t>	 * @param tenSV</a:t>
            </a:r>
          </a:p>
          <a:p>
            <a:r>
              <a:rPr lang="vi-VN" dirty="0"/>
              <a:t>	 *            tên sinh viên cần tìm</a:t>
            </a:r>
          </a:p>
          <a:p>
            <a:r>
              <a:rPr lang="vi-VN" dirty="0"/>
              <a:t>	 * @return danh sách sinh viên</a:t>
            </a:r>
          </a:p>
          <a:p>
            <a:r>
              <a:rPr lang="vi-VN" dirty="0"/>
              <a:t>	 */</a:t>
            </a:r>
          </a:p>
          <a:p>
            <a:r>
              <a:rPr lang="vi-VN" dirty="0"/>
              <a:t>	public ArrayList&lt;SinhVien&gt; timSVTheoTen(String tenSV) {</a:t>
            </a:r>
          </a:p>
          <a:p>
            <a:r>
              <a:rPr lang="vi-VN" dirty="0"/>
              <a:t>		ArrayList&lt;SinhVien&gt; kq = new ArrayList&lt;SinhVien&gt;();</a:t>
            </a:r>
          </a:p>
          <a:p>
            <a:r>
              <a:rPr lang="vi-VN" dirty="0"/>
              <a:t>		for (SinhVien sinhVien : dsSV) {</a:t>
            </a:r>
          </a:p>
          <a:p>
            <a:r>
              <a:rPr lang="vi-VN" dirty="0"/>
              <a:t>			if (sinhVien.getHoTen().contains(tenSV))</a:t>
            </a:r>
          </a:p>
          <a:p>
            <a:r>
              <a:rPr lang="vi-VN" dirty="0"/>
              <a:t>				kq.add(sinhVien);</a:t>
            </a:r>
          </a:p>
          <a:p>
            <a:r>
              <a:rPr lang="vi-VN" dirty="0"/>
              <a:t>		}</a:t>
            </a:r>
          </a:p>
          <a:p>
            <a:r>
              <a:rPr lang="vi-VN" dirty="0"/>
              <a:t>		return kq;</a:t>
            </a:r>
          </a:p>
          <a:p>
            <a:r>
              <a:rPr lang="vi-VN" dirty="0"/>
              <a:t>	}</a:t>
            </a:r>
          </a:p>
          <a:p>
            <a:endParaRPr lang="vi-VN" dirty="0"/>
          </a:p>
          <a:p>
            <a:r>
              <a:rPr lang="vi-VN" dirty="0"/>
              <a:t>	/**</a:t>
            </a:r>
          </a:p>
          <a:p>
            <a:r>
              <a:rPr lang="vi-VN" dirty="0"/>
              <a:t>	 * Sắp xếp danh sách theo mã tăng dần</a:t>
            </a:r>
          </a:p>
          <a:p>
            <a:r>
              <a:rPr lang="vi-VN" dirty="0"/>
              <a:t>	 * </a:t>
            </a:r>
          </a:p>
          <a:p>
            <a:r>
              <a:rPr lang="vi-VN" dirty="0"/>
              <a:t>	 * @param ar</a:t>
            </a:r>
          </a:p>
          <a:p>
            <a:r>
              <a:rPr lang="vi-VN" dirty="0"/>
              <a:t>	 */</a:t>
            </a:r>
          </a:p>
          <a:p>
            <a:r>
              <a:rPr lang="vi-VN" dirty="0"/>
              <a:t>	public void sapTangTheoMa() {</a:t>
            </a:r>
          </a:p>
          <a:p>
            <a:r>
              <a:rPr lang="vi-VN" dirty="0"/>
              <a:t>		Collections.sort(dsSV, new Comparator&lt;SinhVien&gt;() {</a:t>
            </a:r>
          </a:p>
          <a:p>
            <a:r>
              <a:rPr lang="vi-VN" dirty="0"/>
              <a:t>			@Override</a:t>
            </a:r>
          </a:p>
          <a:p>
            <a:r>
              <a:rPr lang="vi-VN" dirty="0"/>
              <a:t>			public int compare(SinhVien o1, SinhVien o2) {</a:t>
            </a:r>
          </a:p>
          <a:p>
            <a:r>
              <a:rPr lang="vi-VN" dirty="0"/>
              <a:t>				if (o1.getMaSV() &gt; o2.getMaSV()) {</a:t>
            </a:r>
          </a:p>
          <a:p>
            <a:r>
              <a:rPr lang="vi-VN" dirty="0"/>
              <a:t>					return 1;</a:t>
            </a:r>
          </a:p>
          <a:p>
            <a:r>
              <a:rPr lang="vi-VN" dirty="0"/>
              <a:t>				} else if (o1.getMaSV() &lt; o2.getMaSV()) {</a:t>
            </a:r>
          </a:p>
          <a:p>
            <a:r>
              <a:rPr lang="vi-VN" dirty="0"/>
              <a:t>					return -1;</a:t>
            </a:r>
          </a:p>
          <a:p>
            <a:r>
              <a:rPr lang="vi-VN" dirty="0"/>
              <a:t>				}</a:t>
            </a:r>
          </a:p>
          <a:p>
            <a:r>
              <a:rPr lang="vi-VN" dirty="0"/>
              <a:t>				return 0;</a:t>
            </a:r>
          </a:p>
          <a:p>
            <a:r>
              <a:rPr lang="vi-VN" dirty="0"/>
              <a:t>			}</a:t>
            </a:r>
          </a:p>
          <a:p>
            <a:r>
              <a:rPr lang="vi-VN" dirty="0"/>
              <a:t>		});</a:t>
            </a:r>
          </a:p>
          <a:p>
            <a:r>
              <a:rPr lang="vi-VN" dirty="0"/>
              <a:t>	}</a:t>
            </a:r>
          </a:p>
          <a:p>
            <a:r>
              <a:rPr lang="vi-VN" dirty="0"/>
              <a:t>}</a:t>
            </a:r>
          </a:p>
        </p:txBody>
      </p:sp>
    </p:spTree>
    <p:extLst>
      <p:ext uri="{BB962C8B-B14F-4D97-AF65-F5344CB8AC3E}">
        <p14:creationId xmlns:p14="http://schemas.microsoft.com/office/powerpoint/2010/main" val="1877394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Có</a:t>
            </a:r>
            <a:r>
              <a:rPr lang="en-US" baseline="0"/>
              <a:t> thể nhanh hơn ArrayList trong 1 số ít trường hợp thông thường</a:t>
            </a:r>
            <a:endParaRPr lang="en-US"/>
          </a:p>
        </p:txBody>
      </p:sp>
    </p:spTree>
    <p:extLst>
      <p:ext uri="{BB962C8B-B14F-4D97-AF65-F5344CB8AC3E}">
        <p14:creationId xmlns:p14="http://schemas.microsoft.com/office/powerpoint/2010/main" val="1116276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Các phần tử được sắp xếp theo thứ tự tự nhiên hoặc dựa vào một  Comparator (MẶC</a:t>
            </a:r>
            <a:r>
              <a:rPr lang="en-US" altLang="en-US" baseline="0"/>
              <a:t> DÙ KHÔNG THẤY HIỆN THỰC _SORTED)</a:t>
            </a:r>
            <a:endParaRPr lang="en-US"/>
          </a:p>
          <a:p>
            <a:r>
              <a:rPr lang="en-US"/>
              <a:t>?Hỏi</a:t>
            </a:r>
            <a:r>
              <a:rPr lang="en-US" baseline="0"/>
              <a:t> lại kiến thức môn CTDLvGT.</a:t>
            </a:r>
            <a:endParaRPr lang="en-US"/>
          </a:p>
          <a:p>
            <a:r>
              <a:rPr lang="en-US"/>
              <a:t>add = offer</a:t>
            </a:r>
          </a:p>
          <a:p>
            <a:r>
              <a:rPr lang="en-US"/>
              <a:t>peek &lt;&gt;</a:t>
            </a:r>
            <a:r>
              <a:rPr lang="en-US" baseline="0"/>
              <a:t> poll</a:t>
            </a:r>
          </a:p>
          <a:p>
            <a:r>
              <a:rPr lang="vi-VN" sz="1200" b="1" i="0" kern="1200">
                <a:solidFill>
                  <a:schemeClr val="tx1"/>
                </a:solidFill>
                <a:effectLst/>
                <a:latin typeface="+mn-lt"/>
                <a:ea typeface="+mn-ea"/>
                <a:cs typeface="+mn-cs"/>
              </a:rPr>
              <a:t>Nhận xét</a:t>
            </a:r>
          </a:p>
          <a:p>
            <a:r>
              <a:rPr lang="vi-VN" sz="1200" b="0" i="0" kern="1200">
                <a:solidFill>
                  <a:schemeClr val="tx1"/>
                </a:solidFill>
                <a:effectLst/>
                <a:latin typeface="+mn-lt"/>
                <a:ea typeface="+mn-ea"/>
                <a:cs typeface="+mn-cs"/>
              </a:rPr>
              <a:t>Các phương thức hàng đợi không có phương thức nào cho phép truy cập các phần tử khác trong hàng đợi ngoài phần tử đầu tiên, cũng không thể chỉ định vị trí phần tử sẽ được </a:t>
            </a:r>
            <a:r>
              <a:rPr lang="en-US" sz="1200" b="0" i="0" kern="1200">
                <a:solidFill>
                  <a:schemeClr val="tx1"/>
                </a:solidFill>
                <a:effectLst/>
                <a:latin typeface="+mn-lt"/>
                <a:ea typeface="+mn-ea"/>
                <a:cs typeface="+mn-cs"/>
              </a:rPr>
              <a:t>ch</a:t>
            </a:r>
            <a:r>
              <a:rPr lang="vi-VN" sz="1200" b="0" i="0" kern="1200">
                <a:solidFill>
                  <a:schemeClr val="tx1"/>
                </a:solidFill>
                <a:effectLst/>
                <a:latin typeface="+mn-lt"/>
                <a:ea typeface="+mn-ea"/>
                <a:cs typeface="+mn-cs"/>
              </a:rPr>
              <a:t>èn vào.</a:t>
            </a:r>
          </a:p>
          <a:p>
            <a:endParaRPr lang="en-US"/>
          </a:p>
        </p:txBody>
      </p:sp>
    </p:spTree>
    <p:extLst>
      <p:ext uri="{BB962C8B-B14F-4D97-AF65-F5344CB8AC3E}">
        <p14:creationId xmlns:p14="http://schemas.microsoft.com/office/powerpoint/2010/main" val="39120082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55820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a:p>
            <a:r>
              <a:rPr lang="en-US"/>
              <a:t>Bảng</a:t>
            </a:r>
            <a:r>
              <a:rPr lang="en-US" baseline="0"/>
              <a:t> băm: dùng 1 hàm nào đó để “băm” dữ liệu cần lưu trữ thành 1 địa chỉ rồi lưu dữ liệu đó vào địa chỉ “băm” </a:t>
            </a:r>
            <a:r>
              <a:rPr lang="vi-VN" baseline="0"/>
              <a:t>đượ</a:t>
            </a:r>
            <a:r>
              <a:rPr lang="en-US" baseline="0"/>
              <a:t>c.</a:t>
            </a:r>
          </a:p>
          <a:p>
            <a:r>
              <a:rPr lang="en-US" baseline="0">
                <a:sym typeface="Wingdings" pitchFamily="2" charset="2"/>
              </a:rPr>
              <a:t> </a:t>
            </a:r>
            <a:r>
              <a:rPr lang="en-US" baseline="0"/>
              <a:t>Việc tìm kiếm </a:t>
            </a:r>
            <a:r>
              <a:rPr lang="vi-VN" baseline="0"/>
              <a:t>đượ</a:t>
            </a:r>
            <a:r>
              <a:rPr lang="en-US" baseline="0"/>
              <a:t>c thực hiện rất nhanh (O(1)), vì chỉ cần “băm” dữ liệu cần tìm thành địa chỉ rồi vào địa chỉ đó xem có dữ liệu đó không.</a:t>
            </a:r>
          </a:p>
          <a:p>
            <a:endParaRPr lang="en-US"/>
          </a:p>
          <a:p>
            <a:r>
              <a:rPr lang="en-US"/>
              <a:t>VỚI</a:t>
            </a:r>
            <a:r>
              <a:rPr lang="en-US" baseline="0"/>
              <a:t> ĐỐI TƯỢNG, </a:t>
            </a:r>
            <a:r>
              <a:rPr lang="en-US"/>
              <a:t>TIÊU</a:t>
            </a:r>
            <a:r>
              <a:rPr lang="en-US" baseline="0"/>
              <a:t> CHÍ TRÙNG </a:t>
            </a:r>
            <a:r>
              <a:rPr lang="vi-VN" baseline="0"/>
              <a:t>ĐƯỢ</a:t>
            </a:r>
            <a:r>
              <a:rPr lang="en-US" baseline="0"/>
              <a:t>C QUY ĐỊNH Ở ĐÂU? - Ở PHƯƠNG THỨC </a:t>
            </a:r>
            <a:r>
              <a:rPr lang="en-US" b="1" baseline="0"/>
              <a:t>equals</a:t>
            </a:r>
            <a:r>
              <a:rPr lang="en-US" baseline="0"/>
              <a:t> CỦA ĐỐI TƯỢNG</a:t>
            </a:r>
            <a:endParaRPr lang="en-US"/>
          </a:p>
        </p:txBody>
      </p:sp>
    </p:spTree>
    <p:extLst>
      <p:ext uri="{BB962C8B-B14F-4D97-AF65-F5344CB8AC3E}">
        <p14:creationId xmlns:p14="http://schemas.microsoft.com/office/powerpoint/2010/main" val="21166659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a:t>
            </a:r>
          </a:p>
        </p:txBody>
      </p:sp>
    </p:spTree>
    <p:extLst>
      <p:ext uri="{BB962C8B-B14F-4D97-AF65-F5344CB8AC3E}">
        <p14:creationId xmlns:p14="http://schemas.microsoft.com/office/powerpoint/2010/main" val="1650940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Để</a:t>
            </a:r>
            <a:r>
              <a:rPr lang="en-US" baseline="0"/>
              <a:t> thuận tiện cho việc xử lý tập hợp, từ Java 1.2 đã có </a:t>
            </a:r>
            <a:r>
              <a:rPr lang="en-US"/>
              <a:t>Collections Framework</a:t>
            </a:r>
          </a:p>
          <a:p>
            <a:r>
              <a:rPr lang="en-US"/>
              <a:t>Một số lợi ích của Collections Framework:</a:t>
            </a:r>
          </a:p>
          <a:p>
            <a:pPr marL="171450" indent="-171450">
              <a:buFontTx/>
              <a:buChar char="-"/>
            </a:pPr>
            <a:r>
              <a:rPr lang="en-US"/>
              <a:t>Giảm thời gian lập trình: ÍT</a:t>
            </a:r>
            <a:r>
              <a:rPr lang="en-US" baseline="0"/>
              <a:t> MÃ HƠN</a:t>
            </a:r>
          </a:p>
          <a:p>
            <a:pPr marL="171450" indent="-171450">
              <a:buFontTx/>
              <a:buChar char="-"/>
            </a:pPr>
            <a:r>
              <a:rPr lang="en-US"/>
              <a:t>Tăng cường hiệu năng chương trình: MỘT</a:t>
            </a:r>
            <a:r>
              <a:rPr lang="en-US" baseline="0"/>
              <a:t> SỐ TẬP HỢP SỬ DỤNG BẢNG BĂM ĐỂ LƯU TRỮ</a:t>
            </a:r>
          </a:p>
          <a:p>
            <a:pPr marL="171450" indent="-171450">
              <a:buFontTx/>
              <a:buChar char="-"/>
            </a:pPr>
            <a:r>
              <a:rPr lang="en-US"/>
              <a:t>Dễ mở rộng các collection mới: NHỜ</a:t>
            </a:r>
            <a:r>
              <a:rPr lang="en-US" baseline="0"/>
              <a:t> KẾ THỪA</a:t>
            </a:r>
          </a:p>
          <a:p>
            <a:pPr marL="171450" indent="-171450">
              <a:buFontTx/>
              <a:buChar char="-"/>
            </a:pPr>
            <a:r>
              <a:rPr lang="en-US"/>
              <a:t>Sử dụng lại mã chương trình: NHỜ</a:t>
            </a:r>
            <a:r>
              <a:rPr lang="en-US" baseline="0"/>
              <a:t> KẾ THỪA</a:t>
            </a:r>
            <a:endParaRPr lang="en-US"/>
          </a:p>
          <a:p>
            <a:endParaRPr lang="en-US"/>
          </a:p>
        </p:txBody>
      </p:sp>
    </p:spTree>
    <p:extLst>
      <p:ext uri="{BB962C8B-B14F-4D97-AF65-F5344CB8AC3E}">
        <p14:creationId xmlns:p14="http://schemas.microsoft.com/office/powerpoint/2010/main" val="21182476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a:p>
            <a:r>
              <a:rPr lang="en-US"/>
              <a:t>Do</a:t>
            </a:r>
            <a:r>
              <a:rPr lang="en-US" baseline="0"/>
              <a:t> đây là tập thuộc SortedSet </a:t>
            </a:r>
            <a:r>
              <a:rPr lang="en-US" baseline="0">
                <a:sym typeface="Wingdings" pitchFamily="2" charset="2"/>
              </a:rPr>
              <a:t> bắt buộc quy định thứ tự bằng 1 trong 2 cách (Comparable hoặc Comparator)</a:t>
            </a:r>
            <a:endParaRPr lang="en-US"/>
          </a:p>
          <a:p>
            <a:endParaRPr lang="en-US"/>
          </a:p>
          <a:p>
            <a:r>
              <a:rPr lang="en-US" b="1"/>
              <a:t>Caution:</a:t>
            </a:r>
            <a:r>
              <a:rPr lang="en-US"/>
              <a:t> TreeSet considers x and y are duplicates if x.compareTo(y) == 0 (or compare(x,y) == 0)</a:t>
            </a:r>
          </a:p>
          <a:p>
            <a:endParaRPr lang="en-US"/>
          </a:p>
        </p:txBody>
      </p:sp>
    </p:spTree>
    <p:extLst>
      <p:ext uri="{BB962C8B-B14F-4D97-AF65-F5344CB8AC3E}">
        <p14:creationId xmlns:p14="http://schemas.microsoft.com/office/powerpoint/2010/main" val="20513275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a:solidFill>
                  <a:schemeClr val="tx1"/>
                </a:solidFill>
                <a:latin typeface="+mn-lt"/>
                <a:ea typeface="+mn-ea"/>
                <a:cs typeface="+mn-cs"/>
              </a:rPr>
              <a:t>// TreeSet: KHÔNG ĐƯỢC TRÙNG + SẮP XẾP</a:t>
            </a:r>
          </a:p>
          <a:p>
            <a:r>
              <a:rPr lang="en-US" sz="1200" kern="1200">
                <a:solidFill>
                  <a:schemeClr val="tx1"/>
                </a:solidFill>
                <a:latin typeface="+mn-lt"/>
                <a:ea typeface="+mn-ea"/>
                <a:cs typeface="+mn-cs"/>
              </a:rPr>
              <a:t>// THEO TIÊU CHÍ TRONG COMPARABLE HOẶC</a:t>
            </a:r>
          </a:p>
          <a:p>
            <a:r>
              <a:rPr lang="en-US" sz="1200" kern="1200">
                <a:solidFill>
                  <a:schemeClr val="tx1"/>
                </a:solidFill>
                <a:latin typeface="+mn-lt"/>
                <a:ea typeface="+mn-ea"/>
                <a:cs typeface="+mn-cs"/>
              </a:rPr>
              <a:t>// QUY ĐỊNH TRONG CONSTRUCTOR CỦA TREESET</a:t>
            </a:r>
            <a:endParaRPr lang="en-US"/>
          </a:p>
        </p:txBody>
      </p:sp>
    </p:spTree>
    <p:extLst>
      <p:ext uri="{BB962C8B-B14F-4D97-AF65-F5344CB8AC3E}">
        <p14:creationId xmlns:p14="http://schemas.microsoft.com/office/powerpoint/2010/main" val="31785037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a:solidFill>
                  <a:schemeClr val="tx1"/>
                </a:solidFill>
                <a:latin typeface="+mn-lt"/>
                <a:ea typeface="+mn-ea"/>
                <a:cs typeface="+mn-cs"/>
              </a:rPr>
              <a:t>// TreeSet: KHÔNG ĐƯỢC TRÙNG + SẮP XẾP</a:t>
            </a:r>
          </a:p>
          <a:p>
            <a:r>
              <a:rPr lang="en-US" sz="1200" kern="1200">
                <a:solidFill>
                  <a:schemeClr val="tx1"/>
                </a:solidFill>
                <a:latin typeface="+mn-lt"/>
                <a:ea typeface="+mn-ea"/>
                <a:cs typeface="+mn-cs"/>
              </a:rPr>
              <a:t>// THEO TIÊU CHÍ TRONG COMPARABLE HOẶC</a:t>
            </a:r>
          </a:p>
          <a:p>
            <a:r>
              <a:rPr lang="en-US" sz="1200" kern="1200">
                <a:solidFill>
                  <a:schemeClr val="tx1"/>
                </a:solidFill>
                <a:latin typeface="+mn-lt"/>
                <a:ea typeface="+mn-ea"/>
                <a:cs typeface="+mn-cs"/>
              </a:rPr>
              <a:t>// QUY ĐỊNH TRONG CONSTRUCTOR CỦA TREESET</a:t>
            </a:r>
            <a:endParaRPr lang="en-US"/>
          </a:p>
        </p:txBody>
      </p:sp>
    </p:spTree>
    <p:extLst>
      <p:ext uri="{BB962C8B-B14F-4D97-AF65-F5344CB8AC3E}">
        <p14:creationId xmlns:p14="http://schemas.microsoft.com/office/powerpoint/2010/main" val="31785037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a:t>Các giá trị được lấy từ Map thông qua khóa của nó</a:t>
            </a:r>
          </a:p>
          <a:p>
            <a:endParaRPr lang="en-US"/>
          </a:p>
        </p:txBody>
      </p:sp>
    </p:spTree>
    <p:extLst>
      <p:ext uri="{BB962C8B-B14F-4D97-AF65-F5344CB8AC3E}">
        <p14:creationId xmlns:p14="http://schemas.microsoft.com/office/powerpoint/2010/main" val="39551414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Lưu</a:t>
            </a:r>
            <a:r>
              <a:rPr lang="en-US" baseline="0"/>
              <a:t> mã vùng điện thoại.</a:t>
            </a:r>
          </a:p>
          <a:p>
            <a:endParaRPr lang="en-US" baseline="0"/>
          </a:p>
          <a:p>
            <a:r>
              <a:rPr lang="en-US" sz="1200" kern="1200">
                <a:solidFill>
                  <a:schemeClr val="tx1"/>
                </a:solidFill>
                <a:latin typeface="+mn-lt"/>
                <a:ea typeface="+mn-ea"/>
                <a:cs typeface="+mn-cs"/>
              </a:rPr>
              <a:t>/* </a:t>
            </a:r>
            <a:r>
              <a:rPr lang="en-US" sz="1200" u="sng" kern="1200">
                <a:solidFill>
                  <a:schemeClr val="tx1"/>
                </a:solidFill>
                <a:latin typeface="+mn-lt"/>
                <a:ea typeface="+mn-ea"/>
                <a:cs typeface="+mn-cs"/>
              </a:rPr>
              <a:t>Hiện thị giá trị bên trong HashMap sử dụng Iterator */</a:t>
            </a:r>
          </a:p>
          <a:p>
            <a:r>
              <a:rPr lang="en-US" sz="1200" kern="1200">
                <a:solidFill>
                  <a:schemeClr val="tx1"/>
                </a:solidFill>
                <a:latin typeface="+mn-lt"/>
                <a:ea typeface="+mn-ea"/>
                <a:cs typeface="+mn-cs"/>
              </a:rPr>
              <a:t>Set&lt;Map.Entry&lt;Integer, String&gt;&gt; set = hmap.entrySet();</a:t>
            </a:r>
          </a:p>
          <a:p>
            <a:r>
              <a:rPr lang="en-US" sz="1200" kern="1200">
                <a:solidFill>
                  <a:schemeClr val="tx1"/>
                </a:solidFill>
                <a:latin typeface="+mn-lt"/>
                <a:ea typeface="+mn-ea"/>
                <a:cs typeface="+mn-cs"/>
              </a:rPr>
              <a:t>Iterator&lt;Entry&lt;Integer, String&gt;&gt; iterator = set.iterator();</a:t>
            </a:r>
          </a:p>
          <a:p>
            <a:r>
              <a:rPr lang="en-US" sz="1200" b="1" kern="1200">
                <a:solidFill>
                  <a:schemeClr val="tx1"/>
                </a:solidFill>
                <a:latin typeface="+mn-lt"/>
                <a:ea typeface="+mn-ea"/>
                <a:cs typeface="+mn-cs"/>
              </a:rPr>
              <a:t>while (iterator.hasNext()) {</a:t>
            </a:r>
          </a:p>
          <a:p>
            <a:r>
              <a:rPr lang="en-US" sz="1200" u="sng" kern="1200">
                <a:solidFill>
                  <a:schemeClr val="tx1"/>
                </a:solidFill>
                <a:latin typeface="+mn-lt"/>
                <a:ea typeface="+mn-ea"/>
                <a:cs typeface="+mn-cs"/>
              </a:rPr>
              <a:t>Map.Entry mentry = (Map.Entry) iterator.next();</a:t>
            </a:r>
          </a:p>
          <a:p>
            <a:r>
              <a:rPr lang="en-US" sz="1200" kern="1200">
                <a:solidFill>
                  <a:schemeClr val="tx1"/>
                </a:solidFill>
                <a:latin typeface="+mn-lt"/>
                <a:ea typeface="+mn-ea"/>
                <a:cs typeface="+mn-cs"/>
              </a:rPr>
              <a:t>System.</a:t>
            </a:r>
            <a:r>
              <a:rPr lang="en-US" sz="1200" b="1" i="1" kern="1200">
                <a:solidFill>
                  <a:schemeClr val="tx1"/>
                </a:solidFill>
                <a:latin typeface="+mn-lt"/>
                <a:ea typeface="+mn-ea"/>
                <a:cs typeface="+mn-cs"/>
              </a:rPr>
              <a:t>out.println("Key = " + mentry.getKey() + " &amp; Value = "+mentry.getValue());</a:t>
            </a:r>
          </a:p>
          <a:p>
            <a:r>
              <a:rPr lang="en-US" sz="1200" kern="1200">
                <a:solidFill>
                  <a:schemeClr val="tx1"/>
                </a:solidFill>
                <a:latin typeface="+mn-lt"/>
                <a:ea typeface="+mn-ea"/>
                <a:cs typeface="+mn-cs"/>
              </a:rPr>
              <a:t>}</a:t>
            </a:r>
            <a:endParaRPr lang="en-US"/>
          </a:p>
        </p:txBody>
      </p:sp>
    </p:spTree>
    <p:extLst>
      <p:ext uri="{BB962C8B-B14F-4D97-AF65-F5344CB8AC3E}">
        <p14:creationId xmlns:p14="http://schemas.microsoft.com/office/powerpoint/2010/main" val="22376076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750039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Lưu</a:t>
            </a:r>
            <a:r>
              <a:rPr lang="en-US" baseline="0"/>
              <a:t> mã vùng điện thoại.</a:t>
            </a:r>
          </a:p>
          <a:p>
            <a:endParaRPr lang="en-US" baseline="0"/>
          </a:p>
          <a:p>
            <a:r>
              <a:rPr lang="en-US" sz="1200" kern="1200">
                <a:solidFill>
                  <a:schemeClr val="tx1"/>
                </a:solidFill>
                <a:latin typeface="+mn-lt"/>
                <a:ea typeface="+mn-ea"/>
                <a:cs typeface="+mn-cs"/>
              </a:rPr>
              <a:t>/* </a:t>
            </a:r>
            <a:r>
              <a:rPr lang="en-US" sz="1200" u="sng" kern="1200">
                <a:solidFill>
                  <a:schemeClr val="tx1"/>
                </a:solidFill>
                <a:latin typeface="+mn-lt"/>
                <a:ea typeface="+mn-ea"/>
                <a:cs typeface="+mn-cs"/>
              </a:rPr>
              <a:t>Hiện thị giá trị bên trong HashMap sử dụng Iterator */</a:t>
            </a:r>
          </a:p>
          <a:p>
            <a:r>
              <a:rPr lang="en-US" sz="1200" kern="1200">
                <a:solidFill>
                  <a:schemeClr val="tx1"/>
                </a:solidFill>
                <a:latin typeface="+mn-lt"/>
                <a:ea typeface="+mn-ea"/>
                <a:cs typeface="+mn-cs"/>
              </a:rPr>
              <a:t>Set&lt;Map.Entry&lt;Integer, String&gt;&gt; set = hmap.entrySet();</a:t>
            </a:r>
          </a:p>
          <a:p>
            <a:r>
              <a:rPr lang="en-US" sz="1200" kern="1200">
                <a:solidFill>
                  <a:schemeClr val="tx1"/>
                </a:solidFill>
                <a:latin typeface="+mn-lt"/>
                <a:ea typeface="+mn-ea"/>
                <a:cs typeface="+mn-cs"/>
              </a:rPr>
              <a:t>Iterator&lt;Entry&lt;Integer, String&gt;&gt; iterator = set.iterator();</a:t>
            </a:r>
          </a:p>
          <a:p>
            <a:r>
              <a:rPr lang="en-US" sz="1200" b="1" kern="1200">
                <a:solidFill>
                  <a:schemeClr val="tx1"/>
                </a:solidFill>
                <a:latin typeface="+mn-lt"/>
                <a:ea typeface="+mn-ea"/>
                <a:cs typeface="+mn-cs"/>
              </a:rPr>
              <a:t>while (iterator.hasNext()) {</a:t>
            </a:r>
          </a:p>
          <a:p>
            <a:r>
              <a:rPr lang="en-US" sz="1200" u="sng" kern="1200">
                <a:solidFill>
                  <a:schemeClr val="tx1"/>
                </a:solidFill>
                <a:latin typeface="+mn-lt"/>
                <a:ea typeface="+mn-ea"/>
                <a:cs typeface="+mn-cs"/>
              </a:rPr>
              <a:t>Map.Entry mentry = (Map.Entry) iterator.next();</a:t>
            </a:r>
          </a:p>
          <a:p>
            <a:r>
              <a:rPr lang="en-US" sz="1200" kern="1200">
                <a:solidFill>
                  <a:schemeClr val="tx1"/>
                </a:solidFill>
                <a:latin typeface="+mn-lt"/>
                <a:ea typeface="+mn-ea"/>
                <a:cs typeface="+mn-cs"/>
              </a:rPr>
              <a:t>System.</a:t>
            </a:r>
            <a:r>
              <a:rPr lang="en-US" sz="1200" b="1" i="1" kern="1200">
                <a:solidFill>
                  <a:schemeClr val="tx1"/>
                </a:solidFill>
                <a:latin typeface="+mn-lt"/>
                <a:ea typeface="+mn-ea"/>
                <a:cs typeface="+mn-cs"/>
              </a:rPr>
              <a:t>out.println("Key = " + mentry.getKey() + " &amp; Value = "+mentry.getValue());</a:t>
            </a:r>
          </a:p>
          <a:p>
            <a:r>
              <a:rPr lang="en-US" sz="1200" kern="1200">
                <a:solidFill>
                  <a:schemeClr val="tx1"/>
                </a:solidFill>
                <a:latin typeface="+mn-lt"/>
                <a:ea typeface="+mn-ea"/>
                <a:cs typeface="+mn-cs"/>
              </a:rPr>
              <a:t>}</a:t>
            </a:r>
            <a:endParaRPr lang="en-US"/>
          </a:p>
        </p:txBody>
      </p:sp>
    </p:spTree>
    <p:extLst>
      <p:ext uri="{BB962C8B-B14F-4D97-AF65-F5344CB8AC3E}">
        <p14:creationId xmlns:p14="http://schemas.microsoft.com/office/powerpoint/2010/main" val="2237607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51869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Câu</a:t>
            </a:r>
            <a:r>
              <a:rPr lang="en-US" baseline="0"/>
              <a:t> </a:t>
            </a:r>
            <a:r>
              <a:rPr lang="en-US"/>
              <a:t>2. </a:t>
            </a:r>
          </a:p>
          <a:p>
            <a:r>
              <a:rPr lang="en-US" sz="1200" b="1" i="0" kern="1200">
                <a:solidFill>
                  <a:schemeClr val="tx1"/>
                </a:solidFill>
                <a:effectLst/>
                <a:latin typeface="+mn-lt"/>
                <a:ea typeface="+mn-ea"/>
                <a:cs typeface="+mn-cs"/>
              </a:rPr>
              <a:t>1. Ordering :</a:t>
            </a:r>
            <a:r>
              <a:rPr lang="en-US" sz="1200" b="0" i="0" kern="1200">
                <a:solidFill>
                  <a:schemeClr val="tx1"/>
                </a:solidFill>
                <a:effectLst/>
                <a:latin typeface="+mn-lt"/>
                <a:ea typeface="+mn-ea"/>
                <a:cs typeface="+mn-cs"/>
              </a:rPr>
              <a:t> HashSet stores the object in random order. There is no guarantee that the element we  inserted first in the HashSet  will be printed first in the output . </a:t>
            </a:r>
            <a:br>
              <a:rPr lang="en-US" sz="1200" b="0" i="0" kern="1200">
                <a:solidFill>
                  <a:schemeClr val="tx1"/>
                </a:solidFill>
                <a:effectLst/>
                <a:latin typeface="+mn-lt"/>
                <a:ea typeface="+mn-ea"/>
                <a:cs typeface="+mn-cs"/>
              </a:rPr>
            </a:br>
            <a:r>
              <a:rPr lang="en-US" sz="1200" b="1" i="0" kern="1200">
                <a:solidFill>
                  <a:schemeClr val="tx1"/>
                </a:solidFill>
                <a:effectLst/>
                <a:latin typeface="+mn-lt"/>
                <a:ea typeface="+mn-ea"/>
                <a:cs typeface="+mn-cs"/>
              </a:rPr>
              <a:t>2. Performance :</a:t>
            </a:r>
            <a:r>
              <a:rPr lang="en-US" sz="1200" b="0" i="0" kern="1200">
                <a:solidFill>
                  <a:schemeClr val="tx1"/>
                </a:solidFill>
                <a:effectLst/>
                <a:latin typeface="+mn-lt"/>
                <a:ea typeface="+mn-ea"/>
                <a:cs typeface="+mn-cs"/>
              </a:rPr>
              <a:t> HashSet take constant time performance for the basic operations like add, remove contains and  size.While TreeSet guarantees log(n) time cost for the basic operations (add,remove,contains).</a:t>
            </a:r>
          </a:p>
          <a:p>
            <a:r>
              <a:rPr lang="en-US" sz="1200" b="1" i="0" kern="1200">
                <a:solidFill>
                  <a:schemeClr val="tx1"/>
                </a:solidFill>
                <a:effectLst/>
                <a:latin typeface="+mn-lt"/>
                <a:ea typeface="+mn-ea"/>
                <a:cs typeface="+mn-cs"/>
              </a:rPr>
              <a:t>3. Null value :</a:t>
            </a:r>
            <a:r>
              <a:rPr lang="en-US" sz="1200" b="0" i="0" kern="1200">
                <a:solidFill>
                  <a:schemeClr val="tx1"/>
                </a:solidFill>
                <a:effectLst/>
                <a:latin typeface="+mn-lt"/>
                <a:ea typeface="+mn-ea"/>
                <a:cs typeface="+mn-cs"/>
              </a:rPr>
              <a:t>   HashSet can store null object while TreeSet does not allow null object. If one try to store null object in TreeSet object , it will throw Null Pointer Exception.</a:t>
            </a:r>
            <a:endParaRPr lang="en-US"/>
          </a:p>
        </p:txBody>
      </p:sp>
    </p:spTree>
    <p:extLst>
      <p:ext uri="{BB962C8B-B14F-4D97-AF65-F5344CB8AC3E}">
        <p14:creationId xmlns:p14="http://schemas.microsoft.com/office/powerpoint/2010/main" val="2492790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Comparable&lt;T&gt; Thứ</a:t>
            </a:r>
            <a:r>
              <a:rPr lang="en-NZ" baseline="0"/>
              <a:t> tự tự nhiên</a:t>
            </a:r>
          </a:p>
          <a:p>
            <a:r>
              <a:rPr lang="en-NZ" baseline="0"/>
              <a:t>Hàm compareTo có thể viết 1 dòng (hint)</a:t>
            </a:r>
            <a:endParaRPr lang="en-US"/>
          </a:p>
        </p:txBody>
      </p:sp>
    </p:spTree>
    <p:extLst>
      <p:ext uri="{BB962C8B-B14F-4D97-AF65-F5344CB8AC3E}">
        <p14:creationId xmlns:p14="http://schemas.microsoft.com/office/powerpoint/2010/main" val="1289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b="1" u="sng"/>
              <a:t>Muốn</a:t>
            </a:r>
            <a:r>
              <a:rPr lang="en-US" b="1" u="sng" baseline="0"/>
              <a:t> biết cách sử dụng 1 collection, chỉ cần biết nó hiện thực interface nào</a:t>
            </a:r>
          </a:p>
          <a:p>
            <a:pPr>
              <a:lnSpc>
                <a:spcPct val="90000"/>
              </a:lnSpc>
            </a:pPr>
            <a:endParaRPr lang="en-US" b="1" u="sng"/>
          </a:p>
          <a:p>
            <a:pPr>
              <a:lnSpc>
                <a:spcPct val="90000"/>
              </a:lnSpc>
            </a:pPr>
            <a:r>
              <a:rPr lang="en-US" b="0"/>
              <a:t>JCF forms part of the </a:t>
            </a:r>
            <a:r>
              <a:rPr lang="en-US" b="0">
                <a:solidFill>
                  <a:srgbClr val="0000FF"/>
                </a:solidFill>
                <a:latin typeface="Courier New" pitchFamily="49" charset="0"/>
              </a:rPr>
              <a:t>java.util</a:t>
            </a:r>
            <a:r>
              <a:rPr lang="en-US" b="0"/>
              <a:t> package and provides:</a:t>
            </a:r>
          </a:p>
          <a:p>
            <a:pPr>
              <a:lnSpc>
                <a:spcPct val="90000"/>
              </a:lnSpc>
            </a:pPr>
            <a:r>
              <a:rPr lang="en-US" b="0"/>
              <a:t>Interfaces:</a:t>
            </a:r>
          </a:p>
          <a:p>
            <a:pPr>
              <a:lnSpc>
                <a:spcPct val="90000"/>
              </a:lnSpc>
            </a:pPr>
            <a:r>
              <a:rPr lang="en-US" b="0"/>
              <a:t>- Each defines the operations and contracts for a particular type of collection (List, Set, Queue, etc).</a:t>
            </a:r>
          </a:p>
          <a:p>
            <a:pPr>
              <a:lnSpc>
                <a:spcPct val="90000"/>
              </a:lnSpc>
            </a:pPr>
            <a:r>
              <a:rPr lang="en-US" b="0"/>
              <a:t>- Idea: when using a collection object, it’s sufficient to know its interface</a:t>
            </a:r>
          </a:p>
          <a:p>
            <a:pPr>
              <a:lnSpc>
                <a:spcPct val="90000"/>
              </a:lnSpc>
            </a:pPr>
            <a:r>
              <a:rPr lang="en-US" b="0"/>
              <a:t>Implementations:</a:t>
            </a:r>
            <a:r>
              <a:rPr lang="en-US" b="0" baseline="0"/>
              <a:t> </a:t>
            </a:r>
            <a:r>
              <a:rPr lang="en-US" b="0"/>
              <a:t>Reusable classes that implement above interfaces (e.g. LinkedList, HashSet)</a:t>
            </a:r>
          </a:p>
          <a:p>
            <a:pPr>
              <a:lnSpc>
                <a:spcPct val="90000"/>
              </a:lnSpc>
            </a:pPr>
            <a:r>
              <a:rPr lang="en-US" b="0"/>
              <a:t>Algorithms: Useful polymorphic methods for manipulating and creating objects whose classes implement collection interfaces</a:t>
            </a:r>
          </a:p>
          <a:p>
            <a:pPr lvl="2">
              <a:lnSpc>
                <a:spcPct val="90000"/>
              </a:lnSpc>
            </a:pPr>
            <a:r>
              <a:rPr lang="en-US" b="0"/>
              <a:t>Sorting, index searching, reversing, replacing etc.</a:t>
            </a:r>
          </a:p>
          <a:p>
            <a:endParaRPr lang="en-US" b="0"/>
          </a:p>
          <a:p>
            <a:endParaRPr lang="en-US" b="0"/>
          </a:p>
          <a:p>
            <a:r>
              <a:rPr lang="en-US" b="0"/>
              <a:t>http://etutorials.org/cert/java+certification/Chapter+11.+Collections+and+Maps/11.1+The+Collections+Framework/</a:t>
            </a:r>
          </a:p>
        </p:txBody>
      </p:sp>
    </p:spTree>
    <p:extLst>
      <p:ext uri="{BB962C8B-B14F-4D97-AF65-F5344CB8AC3E}">
        <p14:creationId xmlns:p14="http://schemas.microsoft.com/office/powerpoint/2010/main" val="12202256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List không</a:t>
            </a:r>
            <a:r>
              <a:rPr lang="en-US" b="1" baseline="0"/>
              <a:t> cần implement Comparable vẫn add được, ngược lại SortedSet, SortedMap phải implement Comparable</a:t>
            </a:r>
            <a:endParaRPr lang="en-US" b="1"/>
          </a:p>
        </p:txBody>
      </p:sp>
    </p:spTree>
    <p:extLst>
      <p:ext uri="{BB962C8B-B14F-4D97-AF65-F5344CB8AC3E}">
        <p14:creationId xmlns:p14="http://schemas.microsoft.com/office/powerpoint/2010/main" val="10215903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Có</a:t>
            </a:r>
            <a:r>
              <a:rPr lang="en-US" b="1" baseline="0"/>
              <a:t> 2 hàm nhưng thông thường chỉ cần 1 hàm </a:t>
            </a:r>
            <a:r>
              <a:rPr lang="en-NZ" b="1"/>
              <a:t>compare(T,T)</a:t>
            </a:r>
          </a:p>
          <a:p>
            <a:endParaRPr lang="en-US"/>
          </a:p>
        </p:txBody>
      </p:sp>
    </p:spTree>
    <p:extLst>
      <p:ext uri="{BB962C8B-B14F-4D97-AF65-F5344CB8AC3E}">
        <p14:creationId xmlns:p14="http://schemas.microsoft.com/office/powerpoint/2010/main" val="22165468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in sort(), Comparator overrides natural ordering</a:t>
            </a:r>
          </a:p>
          <a:p>
            <a:pPr lvl="1"/>
            <a:r>
              <a:rPr lang="en-NZ"/>
              <a:t>i.e. Even if we define natural ordering for CD, the given comparator is still going to be used instead</a:t>
            </a:r>
          </a:p>
          <a:p>
            <a:pPr lvl="1"/>
            <a:r>
              <a:rPr lang="en-US"/>
              <a:t>(On the other hand, if you give null as Comparator, then natural ordering is used)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a:latin typeface="Courier New" pitchFamily="49" charset="0"/>
              </a:rPr>
              <a:t>public static &lt;T&gt; void sort(List&lt;T&gt; list, </a:t>
            </a:r>
            <a:r>
              <a:rPr lang="en-US" sz="1200" b="1">
                <a:solidFill>
                  <a:srgbClr val="0033CC"/>
                </a:solidFill>
                <a:latin typeface="Courier New" pitchFamily="49" charset="0"/>
              </a:rPr>
              <a:t>Comparator</a:t>
            </a:r>
            <a:r>
              <a:rPr lang="en-US" sz="1200" b="1">
                <a:latin typeface="Courier New" pitchFamily="49" charset="0"/>
              </a:rPr>
              <a:t>&lt;? super T&gt; c)</a:t>
            </a:r>
          </a:p>
          <a:p>
            <a:endParaRPr lang="en-US"/>
          </a:p>
        </p:txBody>
      </p:sp>
    </p:spTree>
    <p:extLst>
      <p:ext uri="{BB962C8B-B14F-4D97-AF65-F5344CB8AC3E}">
        <p14:creationId xmlns:p14="http://schemas.microsoft.com/office/powerpoint/2010/main" val="528564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Show code…</a:t>
            </a:r>
          </a:p>
        </p:txBody>
      </p:sp>
    </p:spTree>
    <p:extLst>
      <p:ext uri="{BB962C8B-B14F-4D97-AF65-F5344CB8AC3E}">
        <p14:creationId xmlns:p14="http://schemas.microsoft.com/office/powerpoint/2010/main" val="2091709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Chỉ</a:t>
            </a:r>
            <a:r>
              <a:rPr lang="en-US" baseline="0" dirty="0"/>
              <a:t> </a:t>
            </a:r>
            <a:r>
              <a:rPr lang="en-US" baseline="0" dirty="0" err="1"/>
              <a:t>giảng</a:t>
            </a:r>
            <a:r>
              <a:rPr lang="en-US" baseline="0" dirty="0"/>
              <a:t> </a:t>
            </a:r>
            <a:r>
              <a:rPr lang="en-US" baseline="0" dirty="0" err="1"/>
              <a:t>đến</a:t>
            </a:r>
            <a:r>
              <a:rPr lang="en-US" baseline="0" dirty="0"/>
              <a:t> </a:t>
            </a:r>
            <a:r>
              <a:rPr lang="en-US" baseline="0" dirty="0" err="1"/>
              <a:t>đây</a:t>
            </a:r>
            <a:r>
              <a:rPr lang="en-US" baseline="0" dirty="0"/>
              <a:t>, </a:t>
            </a:r>
            <a:r>
              <a:rPr lang="en-US" baseline="0" dirty="0" err="1"/>
              <a:t>sau</a:t>
            </a:r>
            <a:r>
              <a:rPr lang="en-US" baseline="0" dirty="0"/>
              <a:t> </a:t>
            </a:r>
            <a:r>
              <a:rPr lang="en-US" baseline="0" dirty="0" err="1"/>
              <a:t>đó</a:t>
            </a:r>
            <a:r>
              <a:rPr lang="en-US" baseline="0" dirty="0"/>
              <a:t> </a:t>
            </a:r>
            <a:r>
              <a:rPr lang="en-US" baseline="0" dirty="0" err="1"/>
              <a:t>cho</a:t>
            </a:r>
            <a:r>
              <a:rPr lang="en-US" baseline="0" dirty="0"/>
              <a:t> SV </a:t>
            </a:r>
            <a:r>
              <a:rPr lang="en-US" baseline="0" dirty="0" err="1"/>
              <a:t>học</a:t>
            </a:r>
            <a:r>
              <a:rPr lang="en-US" baseline="0" dirty="0"/>
              <a:t> </a:t>
            </a:r>
            <a:r>
              <a:rPr lang="en-US" baseline="0" dirty="0" err="1"/>
              <a:t>nhóm</a:t>
            </a:r>
            <a:r>
              <a:rPr lang="en-US" baseline="0" dirty="0"/>
              <a:t> </a:t>
            </a:r>
            <a:r>
              <a:rPr lang="en-US" baseline="0" dirty="0" err="1"/>
              <a:t>với</a:t>
            </a:r>
            <a:r>
              <a:rPr lang="en-US" baseline="0" dirty="0"/>
              <a:t> </a:t>
            </a:r>
            <a:r>
              <a:rPr lang="en-US" baseline="0" dirty="0" err="1"/>
              <a:t>nhau</a:t>
            </a:r>
            <a:r>
              <a:rPr lang="en-US" baseline="0" dirty="0"/>
              <a:t> </a:t>
            </a:r>
            <a:r>
              <a:rPr lang="en-US" baseline="0" dirty="0" err="1"/>
              <a:t>trong</a:t>
            </a:r>
            <a:r>
              <a:rPr lang="en-US" baseline="0" dirty="0"/>
              <a:t> 10 </a:t>
            </a:r>
            <a:r>
              <a:rPr lang="en-US" baseline="0" dirty="0" err="1"/>
              <a:t>phút</a:t>
            </a:r>
            <a:r>
              <a:rPr lang="en-US" baseline="0" dirty="0"/>
              <a:t>, </a:t>
            </a:r>
            <a:r>
              <a:rPr lang="en-US" baseline="0" dirty="0" err="1"/>
              <a:t>xong</a:t>
            </a:r>
            <a:r>
              <a:rPr lang="en-US" baseline="0" dirty="0"/>
              <a:t> </a:t>
            </a:r>
            <a:r>
              <a:rPr lang="en-US" baseline="0" dirty="0" err="1"/>
              <a:t>sẽ</a:t>
            </a:r>
            <a:r>
              <a:rPr lang="en-US" baseline="0" dirty="0"/>
              <a:t> </a:t>
            </a:r>
            <a:r>
              <a:rPr lang="en-US" baseline="0" dirty="0" err="1"/>
              <a:t>gọi</a:t>
            </a:r>
            <a:r>
              <a:rPr lang="en-US" baseline="0" dirty="0"/>
              <a:t> SV </a:t>
            </a:r>
            <a:r>
              <a:rPr lang="en-US" baseline="0" dirty="0" err="1"/>
              <a:t>trả</a:t>
            </a:r>
            <a:r>
              <a:rPr lang="en-US" baseline="0" dirty="0"/>
              <a:t> </a:t>
            </a:r>
            <a:r>
              <a:rPr lang="en-US" baseline="0" dirty="0" err="1"/>
              <a:t>lời</a:t>
            </a:r>
            <a:r>
              <a:rPr lang="en-US" baseline="0" dirty="0"/>
              <a:t> </a:t>
            </a:r>
            <a:r>
              <a:rPr lang="en-US" baseline="0" dirty="0" err="1"/>
              <a:t>câu</a:t>
            </a:r>
            <a:r>
              <a:rPr lang="en-US" baseline="0" dirty="0"/>
              <a:t> </a:t>
            </a:r>
            <a:r>
              <a:rPr lang="en-US" baseline="0" dirty="0" err="1"/>
              <a:t>hỏi</a:t>
            </a:r>
            <a:r>
              <a:rPr lang="en-US" baseline="0" dirty="0"/>
              <a:t> Review</a:t>
            </a:r>
            <a:endParaRPr lang="en-US" dirty="0"/>
          </a:p>
        </p:txBody>
      </p:sp>
    </p:spTree>
    <p:extLst>
      <p:ext uri="{BB962C8B-B14F-4D97-AF65-F5344CB8AC3E}">
        <p14:creationId xmlns:p14="http://schemas.microsoft.com/office/powerpoint/2010/main" val="2994149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Có</a:t>
            </a:r>
            <a:r>
              <a:rPr lang="en-US" b="1" baseline="0"/>
              <a:t> 2 vấn đề cần quan tâm trong tập hợp:</a:t>
            </a:r>
          </a:p>
          <a:p>
            <a:pPr marL="228600" indent="-228600">
              <a:buAutoNum type="arabicPeriod"/>
            </a:pPr>
            <a:r>
              <a:rPr lang="en-US" b="1" baseline="0"/>
              <a:t>Duyệt</a:t>
            </a:r>
          </a:p>
          <a:p>
            <a:pPr marL="228600" indent="-228600">
              <a:buAutoNum type="arabicPeriod"/>
            </a:pPr>
            <a:r>
              <a:rPr lang="en-US" b="1" baseline="0"/>
              <a:t>So sánh được (Comparable và Comparator)</a:t>
            </a:r>
            <a:endParaRPr lang="en-US" b="1"/>
          </a:p>
        </p:txBody>
      </p:sp>
    </p:spTree>
    <p:extLst>
      <p:ext uri="{BB962C8B-B14F-4D97-AF65-F5344CB8AC3E}">
        <p14:creationId xmlns:p14="http://schemas.microsoft.com/office/powerpoint/2010/main" val="3406029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An </a:t>
            </a:r>
            <a:r>
              <a:rPr lang="en-US">
                <a:solidFill>
                  <a:schemeClr val="tx2"/>
                </a:solidFill>
              </a:rPr>
              <a:t>iterator</a:t>
            </a:r>
            <a:r>
              <a:rPr lang="en-US"/>
              <a:t> is an object that will return the elements of a collection, one at a time</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a:solidFill>
                  <a:schemeClr val="tx1"/>
                </a:solidFill>
                <a:effectLst/>
                <a:latin typeface="+mn-lt"/>
                <a:ea typeface="+mn-ea"/>
                <a:cs typeface="+mn-cs"/>
              </a:rPr>
              <a:t>Một đối tượng Iterator có khả năng duyệt qua phần tử, lấy phần tử, loại bỏ phần tử khỏi tập hợp</a:t>
            </a: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a:solidFill>
                <a:schemeClr val="accent2"/>
              </a:solidFill>
              <a:latin typeface="Trebuchet MS" pitchFamily="34" charset="0"/>
            </a:endParaRPr>
          </a:p>
          <a:p>
            <a:endParaRPr lang="en-US"/>
          </a:p>
        </p:txBody>
      </p:sp>
    </p:spTree>
    <p:extLst>
      <p:ext uri="{BB962C8B-B14F-4D97-AF65-F5344CB8AC3E}">
        <p14:creationId xmlns:p14="http://schemas.microsoft.com/office/powerpoint/2010/main" val="2330558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spcBef>
                <a:spcPct val="20000"/>
              </a:spcBef>
              <a:buClr>
                <a:schemeClr val="accent2"/>
              </a:buClr>
              <a:buFont typeface="Monotype Sorts" pitchFamily="2" charset="2"/>
              <a:buChar char="n"/>
            </a:pPr>
            <a:r>
              <a:rPr kumimoji="1" lang="en-US" sz="1200">
                <a:latin typeface="Tahoma" pitchFamily="34" charset="0"/>
              </a:rPr>
              <a:t>We know any such object can return an Iterator through method iterator()</a:t>
            </a:r>
          </a:p>
          <a:p>
            <a:pPr marL="342900" indent="-342900" algn="l">
              <a:spcBef>
                <a:spcPct val="20000"/>
              </a:spcBef>
              <a:buClr>
                <a:schemeClr val="accent2"/>
              </a:buClr>
              <a:buFont typeface="Monotype Sorts" pitchFamily="2" charset="2"/>
              <a:buChar char="n"/>
            </a:pPr>
            <a:r>
              <a:rPr kumimoji="1" lang="en-US" sz="1200">
                <a:latin typeface="Tahoma" pitchFamily="34" charset="0"/>
              </a:rPr>
              <a:t>We don’t know the exact implementation of Iterator we are getting, but </a:t>
            </a:r>
            <a:r>
              <a:rPr kumimoji="1" lang="en-US" sz="1200" b="1">
                <a:latin typeface="Tahoma" pitchFamily="34" charset="0"/>
              </a:rPr>
              <a:t>we don’t care</a:t>
            </a:r>
            <a:r>
              <a:rPr kumimoji="1" lang="en-US" sz="1200">
                <a:latin typeface="Tahoma" pitchFamily="34" charset="0"/>
              </a:rPr>
              <a:t>, as long as it provides the methods next() and hasNext()</a:t>
            </a:r>
            <a:endParaRPr kumimoji="1" lang="en-US" sz="1200" b="1">
              <a:latin typeface="Tahoma" pitchFamily="34" charset="0"/>
            </a:endParaRPr>
          </a:p>
        </p:txBody>
      </p:sp>
    </p:spTree>
    <p:extLst>
      <p:ext uri="{BB962C8B-B14F-4D97-AF65-F5344CB8AC3E}">
        <p14:creationId xmlns:p14="http://schemas.microsoft.com/office/powerpoint/2010/main" val="230434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black">
                  <a:lumMod val="65000"/>
                  <a:lumOff val="35000"/>
                </a:prstClr>
              </a:solidFill>
            </a:endParaRPr>
          </a:p>
        </p:txBody>
      </p:sp>
    </p:spTree>
    <p:extLst>
      <p:ext uri="{BB962C8B-B14F-4D97-AF65-F5344CB8AC3E}">
        <p14:creationId xmlns:p14="http://schemas.microsoft.com/office/powerpoint/2010/main" val="3152410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446816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57918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7551" y="174812"/>
            <a:ext cx="10576919" cy="1425388"/>
          </a:xfrm>
        </p:spPr>
        <p:txBody>
          <a:bodyPr/>
          <a:lstStyle>
            <a:lvl1pPr>
              <a:defRPr sz="4400" b="1">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855694"/>
            <a:ext cx="10972800" cy="4625788"/>
          </a:xfrm>
        </p:spPr>
        <p:txBody>
          <a:bodyPr/>
          <a:lstStyle>
            <a:lvl1pPr>
              <a:defRPr sz="26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2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763542" y="1555377"/>
            <a:ext cx="10820400"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8" name="5-Point Star 7"/>
          <p:cNvSpPr/>
          <p:nvPr userDrawn="1"/>
        </p:nvSpPr>
        <p:spPr>
          <a:xfrm>
            <a:off x="547642" y="1352177"/>
            <a:ext cx="328610" cy="317501"/>
          </a:xfrm>
          <a:prstGeom prst="star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957918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938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7688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5826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03312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56887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927836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191067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black">
                  <a:lumMod val="65000"/>
                  <a:lumOff val="35000"/>
                </a:prstClr>
              </a:solidFill>
            </a:endParaRPr>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black">
                  <a:lumMod val="65000"/>
                  <a:lumOff val="35000"/>
                </a:prstClr>
              </a:solidFill>
            </a:endParaRPr>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01805839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customXml" Target="../ink/ink2.xml"/><Relationship Id="rId4" Type="http://schemas.openxmlformats.org/officeDocument/2006/relationships/image" Target="../media/image12.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customXml" Target="../ink/ink5.xml"/><Relationship Id="rId4" Type="http://schemas.openxmlformats.org/officeDocument/2006/relationships/image" Target="../media/image15.emf"/></Relationships>
</file>

<file path=ppt/slides/_rels/slide3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customXml" Target="../ink/ink8.xml"/><Relationship Id="rId4" Type="http://schemas.openxmlformats.org/officeDocument/2006/relationships/image" Target="../media/image1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062" y="1897038"/>
            <a:ext cx="10363200" cy="2568296"/>
          </a:xfrm>
        </p:spPr>
        <p:txBody>
          <a:bodyPr/>
          <a:lstStyle/>
          <a:p>
            <a:pPr>
              <a:lnSpc>
                <a:spcPct val="150000"/>
              </a:lnSpc>
            </a:pPr>
            <a:r>
              <a:rPr lang="en-US" sz="5400" b="1" dirty="0" err="1">
                <a:effectLst/>
              </a:rPr>
              <a:t>Chương</a:t>
            </a:r>
            <a:r>
              <a:rPr lang="en-US" sz="5400" b="1" dirty="0">
                <a:effectLst/>
              </a:rPr>
              <a:t> 5</a:t>
            </a:r>
            <a:br>
              <a:rPr lang="en-US" sz="5400" b="1" dirty="0">
                <a:effectLst/>
              </a:rPr>
            </a:br>
            <a:r>
              <a:rPr lang="en-US" sz="5400" b="1" dirty="0"/>
              <a:t>TẬP HỢP TRÊN JAVA</a:t>
            </a:r>
            <a:endParaRPr lang="en-US" sz="5400" b="1" dirty="0">
              <a:effectLst/>
            </a:endParaRPr>
          </a:p>
        </p:txBody>
      </p:sp>
    </p:spTree>
    <p:extLst>
      <p:ext uri="{BB962C8B-B14F-4D97-AF65-F5344CB8AC3E}">
        <p14:creationId xmlns:p14="http://schemas.microsoft.com/office/powerpoint/2010/main" val="4251987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p:txBody>
          <a:bodyPr/>
          <a:lstStyle/>
          <a:p>
            <a:r>
              <a:rPr lang="en-US"/>
              <a:t>5.1. Khái niệm về tập hợp</a:t>
            </a:r>
            <a:br>
              <a:rPr lang="en-US"/>
            </a:br>
            <a:r>
              <a:rPr lang="en-US"/>
              <a:t>Duyệt collection</a:t>
            </a:r>
          </a:p>
        </p:txBody>
      </p:sp>
      <p:sp>
        <p:nvSpPr>
          <p:cNvPr id="751620" name="Rectangle 4"/>
          <p:cNvSpPr>
            <a:spLocks noGrp="1" noChangeArrowheads="1"/>
          </p:cNvSpPr>
          <p:nvPr>
            <p:ph type="body" idx="1"/>
          </p:nvPr>
        </p:nvSpPr>
        <p:spPr/>
        <p:txBody>
          <a:bodyPr/>
          <a:lstStyle/>
          <a:p>
            <a:r>
              <a:rPr lang="en-US"/>
              <a:t>Các phần tử trong collection có thể được duyệt tuần tự thông qua </a:t>
            </a:r>
            <a:r>
              <a:rPr lang="en-US">
                <a:solidFill>
                  <a:srgbClr val="FF0000"/>
                </a:solidFill>
              </a:rPr>
              <a:t>Iterator </a:t>
            </a:r>
            <a:r>
              <a:rPr lang="en-US"/>
              <a:t>interface</a:t>
            </a:r>
          </a:p>
          <a:p>
            <a:r>
              <a:rPr lang="en-US"/>
              <a:t>Các lớp cài đặt Collection cung cấp phương thức trả về Iterator trên các phần tử của chúng</a:t>
            </a:r>
          </a:p>
          <a:p>
            <a:endParaRPr lang="en-US"/>
          </a:p>
        </p:txBody>
      </p:sp>
      <p:sp>
        <p:nvSpPr>
          <p:cNvPr id="751621" name="Oval 5"/>
          <p:cNvSpPr>
            <a:spLocks noChangeArrowheads="1"/>
          </p:cNvSpPr>
          <p:nvPr/>
        </p:nvSpPr>
        <p:spPr bwMode="auto">
          <a:xfrm>
            <a:off x="5080000" y="3581400"/>
            <a:ext cx="5080000" cy="13716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22" name="Oval 6"/>
          <p:cNvSpPr>
            <a:spLocks noChangeArrowheads="1"/>
          </p:cNvSpPr>
          <p:nvPr/>
        </p:nvSpPr>
        <p:spPr bwMode="auto">
          <a:xfrm>
            <a:off x="5689600" y="43434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23" name="Oval 7"/>
          <p:cNvSpPr>
            <a:spLocks noChangeArrowheads="1"/>
          </p:cNvSpPr>
          <p:nvPr/>
        </p:nvSpPr>
        <p:spPr bwMode="auto">
          <a:xfrm>
            <a:off x="6604000" y="44958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24" name="Oval 8"/>
          <p:cNvSpPr>
            <a:spLocks noChangeArrowheads="1"/>
          </p:cNvSpPr>
          <p:nvPr/>
        </p:nvSpPr>
        <p:spPr bwMode="auto">
          <a:xfrm>
            <a:off x="6197600" y="38862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25" name="Oval 9"/>
          <p:cNvSpPr>
            <a:spLocks noChangeArrowheads="1"/>
          </p:cNvSpPr>
          <p:nvPr/>
        </p:nvSpPr>
        <p:spPr bwMode="auto">
          <a:xfrm>
            <a:off x="8432800" y="44958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26" name="Oval 10"/>
          <p:cNvSpPr>
            <a:spLocks noChangeArrowheads="1"/>
          </p:cNvSpPr>
          <p:nvPr/>
        </p:nvSpPr>
        <p:spPr bwMode="auto">
          <a:xfrm>
            <a:off x="7518400" y="44958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27" name="Oval 11"/>
          <p:cNvSpPr>
            <a:spLocks noChangeArrowheads="1"/>
          </p:cNvSpPr>
          <p:nvPr/>
        </p:nvSpPr>
        <p:spPr bwMode="auto">
          <a:xfrm>
            <a:off x="9042400" y="39624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28" name="Oval 12"/>
          <p:cNvSpPr>
            <a:spLocks noChangeArrowheads="1"/>
          </p:cNvSpPr>
          <p:nvPr/>
        </p:nvSpPr>
        <p:spPr bwMode="auto">
          <a:xfrm>
            <a:off x="7213600" y="39624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29" name="Rectangle 13"/>
          <p:cNvSpPr>
            <a:spLocks noChangeArrowheads="1"/>
          </p:cNvSpPr>
          <p:nvPr/>
        </p:nvSpPr>
        <p:spPr bwMode="auto">
          <a:xfrm>
            <a:off x="5080000" y="5562600"/>
            <a:ext cx="5080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t>
            </a:r>
          </a:p>
        </p:txBody>
      </p:sp>
      <p:sp>
        <p:nvSpPr>
          <p:cNvPr id="751630" name="Oval 14"/>
          <p:cNvSpPr>
            <a:spLocks noChangeArrowheads="1"/>
          </p:cNvSpPr>
          <p:nvPr/>
        </p:nvSpPr>
        <p:spPr bwMode="auto">
          <a:xfrm>
            <a:off x="5283200" y="56388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31" name="Oval 15"/>
          <p:cNvSpPr>
            <a:spLocks noChangeArrowheads="1"/>
          </p:cNvSpPr>
          <p:nvPr/>
        </p:nvSpPr>
        <p:spPr bwMode="auto">
          <a:xfrm>
            <a:off x="5791200" y="56388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32" name="Oval 16"/>
          <p:cNvSpPr>
            <a:spLocks noChangeArrowheads="1"/>
          </p:cNvSpPr>
          <p:nvPr/>
        </p:nvSpPr>
        <p:spPr bwMode="auto">
          <a:xfrm>
            <a:off x="6299200" y="56388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33" name="Oval 17"/>
          <p:cNvSpPr>
            <a:spLocks noChangeArrowheads="1"/>
          </p:cNvSpPr>
          <p:nvPr/>
        </p:nvSpPr>
        <p:spPr bwMode="auto">
          <a:xfrm>
            <a:off x="6807200" y="56388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34" name="Oval 18"/>
          <p:cNvSpPr>
            <a:spLocks noChangeArrowheads="1"/>
          </p:cNvSpPr>
          <p:nvPr/>
        </p:nvSpPr>
        <p:spPr bwMode="auto">
          <a:xfrm>
            <a:off x="9652000" y="56388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35" name="Oval 19"/>
          <p:cNvSpPr>
            <a:spLocks noChangeArrowheads="1"/>
          </p:cNvSpPr>
          <p:nvPr/>
        </p:nvSpPr>
        <p:spPr bwMode="auto">
          <a:xfrm>
            <a:off x="9144000" y="56388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36" name="Oval 20"/>
          <p:cNvSpPr>
            <a:spLocks noChangeArrowheads="1"/>
          </p:cNvSpPr>
          <p:nvPr/>
        </p:nvSpPr>
        <p:spPr bwMode="auto">
          <a:xfrm>
            <a:off x="8636000" y="56388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37" name="Line 21"/>
          <p:cNvSpPr>
            <a:spLocks noChangeShapeType="1"/>
          </p:cNvSpPr>
          <p:nvPr/>
        </p:nvSpPr>
        <p:spPr bwMode="auto">
          <a:xfrm flipH="1">
            <a:off x="5588000" y="4724400"/>
            <a:ext cx="1016000" cy="7620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638" name="Line 22"/>
          <p:cNvSpPr>
            <a:spLocks noChangeShapeType="1"/>
          </p:cNvSpPr>
          <p:nvPr/>
        </p:nvSpPr>
        <p:spPr bwMode="auto">
          <a:xfrm>
            <a:off x="5892800" y="4572000"/>
            <a:ext cx="1016000" cy="9144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639" name="Line 23"/>
          <p:cNvSpPr>
            <a:spLocks noChangeShapeType="1"/>
          </p:cNvSpPr>
          <p:nvPr/>
        </p:nvSpPr>
        <p:spPr bwMode="auto">
          <a:xfrm flipH="1">
            <a:off x="5994400" y="4191000"/>
            <a:ext cx="406400" cy="12954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640" name="Line 24"/>
          <p:cNvSpPr>
            <a:spLocks noChangeShapeType="1"/>
          </p:cNvSpPr>
          <p:nvPr/>
        </p:nvSpPr>
        <p:spPr bwMode="auto">
          <a:xfrm flipH="1">
            <a:off x="6502400" y="4267200"/>
            <a:ext cx="812800" cy="12192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641" name="Line 25"/>
          <p:cNvSpPr>
            <a:spLocks noChangeShapeType="1"/>
          </p:cNvSpPr>
          <p:nvPr/>
        </p:nvSpPr>
        <p:spPr bwMode="auto">
          <a:xfrm>
            <a:off x="7823200" y="4724400"/>
            <a:ext cx="812800" cy="7620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642" name="Line 26"/>
          <p:cNvSpPr>
            <a:spLocks noChangeShapeType="1"/>
          </p:cNvSpPr>
          <p:nvPr/>
        </p:nvSpPr>
        <p:spPr bwMode="auto">
          <a:xfrm>
            <a:off x="8737600" y="4724400"/>
            <a:ext cx="914400" cy="7620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643" name="Line 27"/>
          <p:cNvSpPr>
            <a:spLocks noChangeShapeType="1"/>
          </p:cNvSpPr>
          <p:nvPr/>
        </p:nvSpPr>
        <p:spPr bwMode="auto">
          <a:xfrm>
            <a:off x="9245600" y="4267200"/>
            <a:ext cx="0" cy="12192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644" name="Text Box 28"/>
          <p:cNvSpPr txBox="1">
            <a:spLocks noChangeArrowheads="1"/>
          </p:cNvSpPr>
          <p:nvPr/>
        </p:nvSpPr>
        <p:spPr bwMode="auto">
          <a:xfrm>
            <a:off x="1422400" y="3982358"/>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0">
                <a:latin typeface="Arial" charset="0"/>
              </a:rPr>
              <a:t>Collection c;</a:t>
            </a:r>
          </a:p>
        </p:txBody>
      </p:sp>
      <p:sp>
        <p:nvSpPr>
          <p:cNvPr id="751646" name="Text Box 30"/>
          <p:cNvSpPr txBox="1">
            <a:spLocks noChangeArrowheads="1"/>
          </p:cNvSpPr>
          <p:nvPr/>
        </p:nvSpPr>
        <p:spPr bwMode="auto">
          <a:xfrm>
            <a:off x="1422400" y="5522267"/>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0">
                <a:latin typeface="Arial" charset="0"/>
              </a:rPr>
              <a:t>Iterator it = c.</a:t>
            </a:r>
            <a:r>
              <a:rPr lang="en-US" sz="2400" b="1">
                <a:solidFill>
                  <a:srgbClr val="FF0000"/>
                </a:solidFill>
                <a:latin typeface="Arial" charset="0"/>
              </a:rPr>
              <a:t>iterator</a:t>
            </a:r>
            <a:r>
              <a:rPr lang="en-US" sz="2400" b="0">
                <a:latin typeface="Arial" charset="0"/>
              </a:rPr>
              <a:t>();</a:t>
            </a:r>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10</a:t>
            </a:fld>
            <a:endParaRPr lang="en-US" dirty="0">
              <a:solidFill>
                <a:prstClr val="black">
                  <a:lumMod val="65000"/>
                  <a:lumOff val="35000"/>
                </a:prstClr>
              </a:solidFill>
            </a:endParaRPr>
          </a:p>
        </p:txBody>
      </p:sp>
    </p:spTree>
    <p:extLst>
      <p:ext uri="{BB962C8B-B14F-4D97-AF65-F5344CB8AC3E}">
        <p14:creationId xmlns:p14="http://schemas.microsoft.com/office/powerpoint/2010/main" val="3348862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r>
              <a:rPr lang="en-US"/>
              <a:t>5.1. Khái niệm về tập hợp</a:t>
            </a:r>
            <a:br>
              <a:rPr lang="en-US"/>
            </a:br>
            <a:r>
              <a:rPr lang="en-US"/>
              <a:t>Duyệt collection</a:t>
            </a:r>
          </a:p>
        </p:txBody>
      </p:sp>
      <p:sp>
        <p:nvSpPr>
          <p:cNvPr id="762883" name="Rectangle 3"/>
          <p:cNvSpPr>
            <a:spLocks noGrp="1" noChangeArrowheads="1"/>
          </p:cNvSpPr>
          <p:nvPr>
            <p:ph type="body" idx="1"/>
          </p:nvPr>
        </p:nvSpPr>
        <p:spPr/>
        <p:txBody>
          <a:bodyPr/>
          <a:lstStyle/>
          <a:p>
            <a:r>
              <a:rPr lang="en-US"/>
              <a:t>Các phương thức của Iterator:</a:t>
            </a:r>
          </a:p>
          <a:p>
            <a:pPr lvl="1"/>
            <a:r>
              <a:rPr lang="en-US"/>
              <a:t>boolean </a:t>
            </a:r>
            <a:r>
              <a:rPr lang="en-US">
                <a:solidFill>
                  <a:srgbClr val="FF0000"/>
                </a:solidFill>
              </a:rPr>
              <a:t>hasNext</a:t>
            </a:r>
            <a:r>
              <a:rPr lang="en-US"/>
              <a:t>(): trả về </a:t>
            </a:r>
            <a:r>
              <a:rPr lang="en-US" i="1"/>
              <a:t>true</a:t>
            </a:r>
            <a:r>
              <a:rPr lang="en-US"/>
              <a:t> nếu còn phần tử chưa duyệt</a:t>
            </a:r>
          </a:p>
          <a:p>
            <a:pPr lvl="1"/>
            <a:r>
              <a:rPr lang="en-US"/>
              <a:t>Object </a:t>
            </a:r>
            <a:r>
              <a:rPr lang="en-US">
                <a:solidFill>
                  <a:srgbClr val="FF0000"/>
                </a:solidFill>
              </a:rPr>
              <a:t>next</a:t>
            </a:r>
            <a:r>
              <a:rPr lang="en-US"/>
              <a:t>(): trả về phần tử hiện tại và di chuyển con trỏ trỏ tới phần tử tiếp theo</a:t>
            </a:r>
          </a:p>
          <a:p>
            <a:pPr lvl="1"/>
            <a:r>
              <a:rPr lang="en-US"/>
              <a:t>void </a:t>
            </a:r>
            <a:r>
              <a:rPr lang="en-US">
                <a:solidFill>
                  <a:srgbClr val="FF0000"/>
                </a:solidFill>
              </a:rPr>
              <a:t>remove</a:t>
            </a:r>
            <a:r>
              <a:rPr lang="en-US"/>
              <a:t>(): xóa phần tử đang duyệt</a:t>
            </a:r>
          </a:p>
          <a:p>
            <a:r>
              <a:rPr lang="en-US"/>
              <a:t>Cách sử dụng:</a:t>
            </a:r>
          </a:p>
        </p:txBody>
      </p:sp>
      <p:sp>
        <p:nvSpPr>
          <p:cNvPr id="8" name="Rectangle 4"/>
          <p:cNvSpPr>
            <a:spLocks noChangeArrowheads="1"/>
          </p:cNvSpPr>
          <p:nvPr/>
        </p:nvSpPr>
        <p:spPr bwMode="auto">
          <a:xfrm>
            <a:off x="333830" y="4521803"/>
            <a:ext cx="6560456" cy="1785104"/>
          </a:xfrm>
          <a:prstGeom prst="rect">
            <a:avLst/>
          </a:prstGeom>
          <a:noFill/>
          <a:ln w="9525">
            <a:solidFill>
              <a:srgbClr val="7C7C7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en-US" sz="2200" b="1">
                <a:latin typeface="Courier New" pitchFamily="49" charset="0"/>
                <a:cs typeface="Courier New" pitchFamily="49" charset="0"/>
              </a:rPr>
              <a:t>Iterator&lt;</a:t>
            </a:r>
            <a:r>
              <a:rPr lang="en-US" sz="2200" b="1">
                <a:solidFill>
                  <a:srgbClr val="FF0000"/>
                </a:solidFill>
                <a:latin typeface="Courier New" pitchFamily="49" charset="0"/>
                <a:cs typeface="Courier New" pitchFamily="49" charset="0"/>
              </a:rPr>
              <a:t>Item</a:t>
            </a:r>
            <a:r>
              <a:rPr lang="en-US" sz="2200" b="1">
                <a:latin typeface="Courier New" pitchFamily="49" charset="0"/>
                <a:cs typeface="Courier New" pitchFamily="49" charset="0"/>
              </a:rPr>
              <a:t>&gt; it = items.iterator();</a:t>
            </a:r>
          </a:p>
          <a:p>
            <a:pPr algn="l"/>
            <a:r>
              <a:rPr lang="en-US" sz="2200" b="1">
                <a:latin typeface="Courier New" pitchFamily="49" charset="0"/>
                <a:cs typeface="Courier New" pitchFamily="49" charset="0"/>
              </a:rPr>
              <a:t>while(it.hasNext()) {</a:t>
            </a:r>
          </a:p>
          <a:p>
            <a:pPr algn="l"/>
            <a:r>
              <a:rPr lang="en-US" sz="2200" b="1">
                <a:latin typeface="Courier New" pitchFamily="49" charset="0"/>
                <a:cs typeface="Courier New" pitchFamily="49" charset="0"/>
              </a:rPr>
              <a:t>     </a:t>
            </a:r>
            <a:r>
              <a:rPr lang="en-US" sz="2200" b="1">
                <a:solidFill>
                  <a:srgbClr val="FF0000"/>
                </a:solidFill>
                <a:latin typeface="Courier New" pitchFamily="49" charset="0"/>
                <a:cs typeface="Courier New" pitchFamily="49" charset="0"/>
              </a:rPr>
              <a:t>Item</a:t>
            </a:r>
            <a:r>
              <a:rPr lang="en-US" sz="2200" b="1">
                <a:latin typeface="Courier New" pitchFamily="49" charset="0"/>
                <a:cs typeface="Courier New" pitchFamily="49" charset="0"/>
              </a:rPr>
              <a:t> item = it.next();</a:t>
            </a:r>
          </a:p>
          <a:p>
            <a:pPr algn="l"/>
            <a:r>
              <a:rPr lang="en-US" sz="2200" b="1">
                <a:latin typeface="Courier New" pitchFamily="49" charset="0"/>
                <a:cs typeface="Courier New" pitchFamily="49" charset="0"/>
              </a:rPr>
              <a:t>     System.out.println(item);</a:t>
            </a:r>
          </a:p>
          <a:p>
            <a:pPr algn="l"/>
            <a:r>
              <a:rPr lang="en-US" sz="2200" b="1">
                <a:latin typeface="Courier New" pitchFamily="49" charset="0"/>
                <a:cs typeface="Courier New" pitchFamily="49" charset="0"/>
              </a:rPr>
              <a:t>}</a:t>
            </a:r>
          </a:p>
        </p:txBody>
      </p:sp>
      <p:sp>
        <p:nvSpPr>
          <p:cNvPr id="9" name="Rectangle 7"/>
          <p:cNvSpPr>
            <a:spLocks noChangeArrowheads="1"/>
          </p:cNvSpPr>
          <p:nvPr/>
        </p:nvSpPr>
        <p:spPr bwMode="auto">
          <a:xfrm>
            <a:off x="7392460" y="4860357"/>
            <a:ext cx="4799540" cy="1107996"/>
          </a:xfrm>
          <a:prstGeom prst="rect">
            <a:avLst/>
          </a:prstGeom>
          <a:noFill/>
          <a:ln w="9525">
            <a:solidFill>
              <a:srgbClr val="7C7C7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en-US" sz="2200" b="1">
                <a:latin typeface="Courier New" pitchFamily="49" charset="0"/>
                <a:cs typeface="Courier New" pitchFamily="49" charset="0"/>
              </a:rPr>
              <a:t>for (</a:t>
            </a:r>
            <a:r>
              <a:rPr lang="en-US" sz="2200" b="1">
                <a:solidFill>
                  <a:srgbClr val="FF0000"/>
                </a:solidFill>
                <a:latin typeface="Courier New" pitchFamily="49" charset="0"/>
                <a:cs typeface="Courier New" pitchFamily="49" charset="0"/>
              </a:rPr>
              <a:t>Item</a:t>
            </a:r>
            <a:r>
              <a:rPr lang="en-US" sz="2200" b="1">
                <a:latin typeface="Courier New" pitchFamily="49" charset="0"/>
                <a:cs typeface="Courier New" pitchFamily="49" charset="0"/>
              </a:rPr>
              <a:t> item : items) {</a:t>
            </a:r>
          </a:p>
          <a:p>
            <a:pPr algn="l"/>
            <a:r>
              <a:rPr lang="en-US" sz="2200" b="1">
                <a:latin typeface="Courier New" pitchFamily="49" charset="0"/>
                <a:cs typeface="Courier New" pitchFamily="49" charset="0"/>
              </a:rPr>
              <a:t>  System.out.println(item);</a:t>
            </a:r>
          </a:p>
          <a:p>
            <a:pPr algn="l"/>
            <a:r>
              <a:rPr lang="en-US" sz="2200" b="1">
                <a:latin typeface="Courier New" pitchFamily="49" charset="0"/>
                <a:cs typeface="Courier New" pitchFamily="49" charset="0"/>
              </a:rPr>
              <a:t>}</a:t>
            </a:r>
          </a:p>
        </p:txBody>
      </p:sp>
      <p:sp>
        <p:nvSpPr>
          <p:cNvPr id="10" name="Text Box 8"/>
          <p:cNvSpPr txBox="1">
            <a:spLocks noChangeArrowheads="1"/>
          </p:cNvSpPr>
          <p:nvPr/>
        </p:nvSpPr>
        <p:spPr bwMode="auto">
          <a:xfrm>
            <a:off x="6942894" y="5198911"/>
            <a:ext cx="39627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200" b="1">
                <a:latin typeface="Courier New" pitchFamily="49" charset="0"/>
                <a:cs typeface="Courier New" pitchFamily="49" charset="0"/>
              </a:rPr>
              <a:t>=</a:t>
            </a:r>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11</a:t>
            </a:fld>
            <a:endParaRPr lang="en-US" dirty="0">
              <a:solidFill>
                <a:prstClr val="black">
                  <a:lumMod val="65000"/>
                  <a:lumOff val="35000"/>
                </a:prstClr>
              </a:solidFill>
            </a:endParaRPr>
          </a:p>
        </p:txBody>
      </p:sp>
    </p:spTree>
    <p:extLst>
      <p:ext uri="{BB962C8B-B14F-4D97-AF65-F5344CB8AC3E}">
        <p14:creationId xmlns:p14="http://schemas.microsoft.com/office/powerpoint/2010/main" val="823409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5.1. Khái niệm về tập hợp</a:t>
            </a:r>
            <a:br>
              <a:rPr lang="en-US"/>
            </a:br>
            <a:r>
              <a:rPr lang="en-US"/>
              <a:t>List interface</a:t>
            </a:r>
          </a:p>
        </p:txBody>
      </p:sp>
      <p:sp>
        <p:nvSpPr>
          <p:cNvPr id="3" name="Content Placeholder 2"/>
          <p:cNvSpPr>
            <a:spLocks noGrp="1"/>
          </p:cNvSpPr>
          <p:nvPr>
            <p:ph idx="1"/>
          </p:nvPr>
        </p:nvSpPr>
        <p:spPr/>
        <p:txBody>
          <a:bodyPr/>
          <a:lstStyle/>
          <a:p>
            <a:r>
              <a:rPr lang="en-US"/>
              <a:t>Giống như array nhưng linh hoạt hơn, vì có thể tự điều chỉnh kích thước khi thêm dữ liệu</a:t>
            </a:r>
          </a:p>
          <a:p>
            <a:r>
              <a:rPr lang="en-US"/>
              <a:t>Lưu trữ dữ liệu theo thứ tự thêm vào, có thể truy xuất theo chỉ mục (index)</a:t>
            </a: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12</a:t>
            </a:fld>
            <a:endParaRPr lang="en-US" dirty="0">
              <a:solidFill>
                <a:prstClr val="black">
                  <a:lumMod val="65000"/>
                  <a:lumOff val="35000"/>
                </a:prstClr>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5986" y="3500997"/>
            <a:ext cx="7247965" cy="271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380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5.1. Khái niệm về tập hợp</a:t>
            </a:r>
            <a:br>
              <a:rPr lang="en-US"/>
            </a:br>
            <a:r>
              <a:rPr lang="en-US"/>
              <a:t>Set interface</a:t>
            </a:r>
            <a:endParaRPr lang="en-US" dirty="0"/>
          </a:p>
        </p:txBody>
      </p:sp>
      <p:sp>
        <p:nvSpPr>
          <p:cNvPr id="3" name="Content Placeholder 2"/>
          <p:cNvSpPr>
            <a:spLocks noGrp="1"/>
          </p:cNvSpPr>
          <p:nvPr>
            <p:ph idx="1"/>
          </p:nvPr>
        </p:nvSpPr>
        <p:spPr/>
        <p:txBody>
          <a:bodyPr/>
          <a:lstStyle/>
          <a:p>
            <a:r>
              <a:rPr lang="en-US"/>
              <a:t>Giống như “bag” hơn là “list”</a:t>
            </a:r>
          </a:p>
          <a:p>
            <a:r>
              <a:rPr lang="en-US"/>
              <a:t>Các phần tử lưu trong Set không </a:t>
            </a:r>
            <a:r>
              <a:rPr lang="vi-VN"/>
              <a:t>đượ</a:t>
            </a:r>
            <a:r>
              <a:rPr lang="en-US"/>
              <a:t>c trùng và không quan tâm thứ tự thêm vào</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858" y="3002109"/>
            <a:ext cx="6364941" cy="336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2817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5.1. Khái niệm về tập hợp</a:t>
            </a:r>
            <a:br>
              <a:rPr lang="en-US"/>
            </a:br>
            <a:r>
              <a:rPr lang="en-US"/>
              <a:t>SortedSet interface</a:t>
            </a:r>
          </a:p>
        </p:txBody>
      </p:sp>
      <p:sp>
        <p:nvSpPr>
          <p:cNvPr id="3" name="Content Placeholder 2"/>
          <p:cNvSpPr>
            <a:spLocks noGrp="1"/>
          </p:cNvSpPr>
          <p:nvPr>
            <p:ph idx="1"/>
          </p:nvPr>
        </p:nvSpPr>
        <p:spPr/>
        <p:txBody>
          <a:bodyPr/>
          <a:lstStyle/>
          <a:p>
            <a:r>
              <a:rPr lang="en-US"/>
              <a:t>Hỗ trợ thao tác trên tập hợp các phần tử có thể so sánh được</a:t>
            </a:r>
          </a:p>
          <a:p>
            <a:r>
              <a:rPr lang="en-US"/>
              <a:t>Các đối tượng</a:t>
            </a:r>
            <a:r>
              <a:rPr lang="vi-VN"/>
              <a:t> đưa vào </a:t>
            </a:r>
            <a:r>
              <a:rPr lang="en-US"/>
              <a:t>SortedSet </a:t>
            </a:r>
            <a:r>
              <a:rPr lang="vi-VN"/>
              <a:t>phải có khả năng </a:t>
            </a:r>
            <a:r>
              <a:rPr lang="en-US"/>
              <a:t>so sánh </a:t>
            </a:r>
            <a:r>
              <a:rPr lang="vi-VN"/>
              <a:t>đượ</a:t>
            </a:r>
            <a:r>
              <a:rPr lang="en-US"/>
              <a:t>c</a:t>
            </a:r>
            <a:r>
              <a:rPr lang="vi-VN"/>
              <a:t>, tức là phải implements </a:t>
            </a:r>
            <a:r>
              <a:rPr lang="en-US">
                <a:solidFill>
                  <a:srgbClr val="FF0000"/>
                </a:solidFill>
              </a:rPr>
              <a:t>Comparable</a:t>
            </a:r>
            <a:r>
              <a:rPr lang="en-US"/>
              <a:t> interface HOẶC lớp cài đặt SortedSet phải nhận một </a:t>
            </a:r>
            <a:r>
              <a:rPr lang="en-US">
                <a:solidFill>
                  <a:srgbClr val="FF0000"/>
                </a:solidFill>
              </a:rPr>
              <a:t>Comparator</a:t>
            </a:r>
            <a:r>
              <a:rPr lang="en-US"/>
              <a:t> trên đối tượng khoá</a:t>
            </a:r>
          </a:p>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694120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5.1. Khái niệm về tập hợp</a:t>
            </a:r>
            <a:br>
              <a:rPr lang="en-US"/>
            </a:br>
            <a:r>
              <a:rPr lang="en-US" altLang="en-US"/>
              <a:t>Queue interface </a:t>
            </a:r>
            <a:endParaRPr lang="en-US" dirty="0"/>
          </a:p>
        </p:txBody>
      </p:sp>
      <p:sp>
        <p:nvSpPr>
          <p:cNvPr id="3" name="Content Placeholder 2"/>
          <p:cNvSpPr>
            <a:spLocks noGrp="1"/>
          </p:cNvSpPr>
          <p:nvPr>
            <p:ph idx="1"/>
          </p:nvPr>
        </p:nvSpPr>
        <p:spPr/>
        <p:txBody>
          <a:bodyPr/>
          <a:lstStyle/>
          <a:p>
            <a:r>
              <a:rPr lang="en-US" altLang="en-US"/>
              <a:t>Các phần tử được truy xuất theo thứ tự FIFO</a:t>
            </a:r>
          </a:p>
          <a:p>
            <a:r>
              <a:rPr lang="en-US" altLang="en-US"/>
              <a:t>Các phương thức của Queue</a:t>
            </a:r>
          </a:p>
          <a:p>
            <a:pPr lvl="1"/>
            <a:endParaRPr lang="en-US" altLang="en-US"/>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833" y="2870415"/>
            <a:ext cx="8924494" cy="3327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15</a:t>
            </a:fld>
            <a:endParaRPr lang="en-US" dirty="0">
              <a:solidFill>
                <a:prstClr val="black">
                  <a:lumMod val="65000"/>
                  <a:lumOff val="35000"/>
                </a:prstClr>
              </a:solidFill>
            </a:endParaRPr>
          </a:p>
        </p:txBody>
      </p:sp>
    </p:spTree>
    <p:extLst>
      <p:ext uri="{BB962C8B-B14F-4D97-AF65-F5344CB8AC3E}">
        <p14:creationId xmlns:p14="http://schemas.microsoft.com/office/powerpoint/2010/main" val="1362574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5.1. Khái niệm về tập hợp</a:t>
            </a:r>
            <a:br>
              <a:rPr lang="en-US"/>
            </a:br>
            <a:r>
              <a:rPr lang="en-US"/>
              <a:t>Map interface</a:t>
            </a:r>
            <a:endParaRPr lang="en-US" dirty="0"/>
          </a:p>
        </p:txBody>
      </p:sp>
      <p:sp>
        <p:nvSpPr>
          <p:cNvPr id="3" name="Content Placeholder 2"/>
          <p:cNvSpPr>
            <a:spLocks noGrp="1"/>
          </p:cNvSpPr>
          <p:nvPr>
            <p:ph idx="1"/>
          </p:nvPr>
        </p:nvSpPr>
        <p:spPr>
          <a:xfrm>
            <a:off x="609600" y="1855694"/>
            <a:ext cx="5701553" cy="4625788"/>
          </a:xfrm>
        </p:spPr>
        <p:txBody>
          <a:bodyPr/>
          <a:lstStyle/>
          <a:p>
            <a:r>
              <a:rPr lang="en-US" altLang="en-US"/>
              <a:t>Lưu trữ dữ liệu theo từng cặp: khóa – giá trị (key-value)</a:t>
            </a:r>
          </a:p>
          <a:p>
            <a:r>
              <a:rPr lang="en-US" altLang="en-US"/>
              <a:t>Các giá trị được lấy từ Map thông qua khóa của nó</a:t>
            </a:r>
          </a:p>
          <a:p>
            <a:r>
              <a:rPr lang="en-US" altLang="en-US"/>
              <a:t>Các khóa trong Map phải duy nhất</a:t>
            </a:r>
          </a:p>
          <a:p>
            <a:r>
              <a:rPr lang="en-US" altLang="en-US"/>
              <a:t>Giống như Set, các phần tử trong Map không có thứ tự</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7012" y="1900518"/>
            <a:ext cx="5693882" cy="4202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612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5.1. Khái niệm về tập hợp</a:t>
            </a:r>
            <a:br>
              <a:rPr lang="en-US"/>
            </a:br>
            <a:r>
              <a:rPr lang="en-US"/>
              <a:t>Map interface (tt)</a:t>
            </a:r>
            <a:endParaRPr lang="en-US" dirty="0"/>
          </a:p>
        </p:txBody>
      </p:sp>
      <p:sp>
        <p:nvSpPr>
          <p:cNvPr id="3" name="Content Placeholder 2"/>
          <p:cNvSpPr>
            <a:spLocks noGrp="1"/>
          </p:cNvSpPr>
          <p:nvPr>
            <p:ph idx="1"/>
          </p:nvPr>
        </p:nvSpPr>
        <p:spPr/>
        <p:txBody>
          <a:bodyPr>
            <a:normAutofit/>
          </a:bodyPr>
          <a:lstStyle/>
          <a:p>
            <a:r>
              <a:rPr lang="en-US"/>
              <a:t>Hai phương thức truy cập:</a:t>
            </a:r>
          </a:p>
          <a:p>
            <a:pPr lvl="1"/>
            <a:r>
              <a:rPr lang="en-US"/>
              <a:t>V </a:t>
            </a:r>
            <a:r>
              <a:rPr lang="en-US">
                <a:solidFill>
                  <a:srgbClr val="FF0000"/>
                </a:solidFill>
              </a:rPr>
              <a:t>put</a:t>
            </a:r>
            <a:r>
              <a:rPr lang="en-US"/>
              <a:t>(K key, V value) 	</a:t>
            </a:r>
            <a:r>
              <a:rPr lang="en-US">
                <a:solidFill>
                  <a:srgbClr val="00B050"/>
                </a:solidFill>
              </a:rPr>
              <a:t>// Thêm cặp key-value vào map</a:t>
            </a:r>
          </a:p>
          <a:p>
            <a:pPr lvl="1"/>
            <a:r>
              <a:rPr lang="en-US"/>
              <a:t>V </a:t>
            </a:r>
            <a:r>
              <a:rPr lang="en-US">
                <a:solidFill>
                  <a:srgbClr val="FF0000"/>
                </a:solidFill>
              </a:rPr>
              <a:t>get</a:t>
            </a:r>
            <a:r>
              <a:rPr lang="en-US"/>
              <a:t>(Object key) 		</a:t>
            </a:r>
            <a:r>
              <a:rPr lang="en-US">
                <a:solidFill>
                  <a:srgbClr val="00B050"/>
                </a:solidFill>
              </a:rPr>
              <a:t>// Trả về value tương ứng với key cho trước</a:t>
            </a:r>
          </a:p>
          <a:p>
            <a:r>
              <a:rPr lang="en-US"/>
              <a:t>Ba cách xem dữ liệu:</a:t>
            </a:r>
          </a:p>
          <a:p>
            <a:pPr lvl="1"/>
            <a:r>
              <a:rPr lang="en-US"/>
              <a:t>Lấy tất cả các khoá: </a:t>
            </a:r>
          </a:p>
          <a:p>
            <a:pPr lvl="2"/>
            <a:r>
              <a:rPr lang="en-US"/>
              <a:t>Set </a:t>
            </a:r>
            <a:r>
              <a:rPr lang="en-US">
                <a:solidFill>
                  <a:srgbClr val="FF0000"/>
                </a:solidFill>
              </a:rPr>
              <a:t>keySet</a:t>
            </a:r>
            <a:r>
              <a:rPr lang="en-US"/>
              <a:t>(); 	</a:t>
            </a:r>
            <a:r>
              <a:rPr lang="en-US">
                <a:solidFill>
                  <a:srgbClr val="00B050"/>
                </a:solidFill>
              </a:rPr>
              <a:t>// Trả về các khoá</a:t>
            </a:r>
          </a:p>
          <a:p>
            <a:pPr lvl="1"/>
            <a:r>
              <a:rPr lang="en-US"/>
              <a:t>Lấy tất cả các giá trị: </a:t>
            </a:r>
          </a:p>
          <a:p>
            <a:pPr lvl="2"/>
            <a:r>
              <a:rPr lang="en-US"/>
              <a:t>Collection </a:t>
            </a:r>
            <a:r>
              <a:rPr lang="en-US">
                <a:solidFill>
                  <a:srgbClr val="FF0000"/>
                </a:solidFill>
              </a:rPr>
              <a:t>values</a:t>
            </a:r>
            <a:r>
              <a:rPr lang="en-US"/>
              <a:t>(); </a:t>
            </a:r>
            <a:r>
              <a:rPr lang="en-US">
                <a:solidFill>
                  <a:srgbClr val="00B050"/>
                </a:solidFill>
              </a:rPr>
              <a:t>// Trả về các giá trị</a:t>
            </a:r>
          </a:p>
          <a:p>
            <a:pPr lvl="1"/>
            <a:r>
              <a:rPr lang="en-US"/>
              <a:t>Lấy tất cả các cặp khoá-giá trị</a:t>
            </a:r>
          </a:p>
          <a:p>
            <a:pPr lvl="2"/>
            <a:r>
              <a:rPr lang="en-US"/>
              <a:t>Set </a:t>
            </a:r>
            <a:r>
              <a:rPr lang="en-US">
                <a:solidFill>
                  <a:srgbClr val="FF0000"/>
                </a:solidFill>
              </a:rPr>
              <a:t>entrySet</a:t>
            </a:r>
            <a:r>
              <a:rPr lang="en-US"/>
              <a:t>(); 	</a:t>
            </a:r>
            <a:r>
              <a:rPr lang="en-US">
                <a:solidFill>
                  <a:srgbClr val="00B050"/>
                </a:solidFill>
              </a:rPr>
              <a:t>// Trả về các cặp khoá-giá trị</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17</a:t>
            </a:fld>
            <a:endParaRPr lang="en-US" dirty="0">
              <a:solidFill>
                <a:prstClr val="black">
                  <a:lumMod val="65000"/>
                  <a:lumOff val="35000"/>
                </a:prstClr>
              </a:solidFill>
            </a:endParaRPr>
          </a:p>
        </p:txBody>
      </p:sp>
    </p:spTree>
    <p:extLst>
      <p:ext uri="{BB962C8B-B14F-4D97-AF65-F5344CB8AC3E}">
        <p14:creationId xmlns:p14="http://schemas.microsoft.com/office/powerpoint/2010/main" val="879970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5.1. Khái niệm về tập hợp</a:t>
            </a:r>
            <a:br>
              <a:rPr lang="en-US"/>
            </a:br>
            <a:r>
              <a:rPr lang="en-US"/>
              <a:t>SortedMap interface </a:t>
            </a:r>
            <a:endParaRPr lang="en-US" dirty="0"/>
          </a:p>
        </p:txBody>
      </p:sp>
      <p:sp>
        <p:nvSpPr>
          <p:cNvPr id="3" name="Content Placeholder 2"/>
          <p:cNvSpPr>
            <a:spLocks noGrp="1"/>
          </p:cNvSpPr>
          <p:nvPr>
            <p:ph idx="1"/>
          </p:nvPr>
        </p:nvSpPr>
        <p:spPr/>
        <p:txBody>
          <a:bodyPr/>
          <a:lstStyle/>
          <a:p>
            <a:r>
              <a:rPr lang="en-US"/>
              <a:t>Kế thừa từ Map, cung cấp thao tác trên các bảng ánh xạ với khoá có thể so sánh được</a:t>
            </a:r>
          </a:p>
          <a:p>
            <a:r>
              <a:rPr lang="en-US"/>
              <a:t>Giống như SortedSet, các đối tượng khoá đưa vào trong SortedMap phải implements interface </a:t>
            </a:r>
            <a:r>
              <a:rPr lang="en-US">
                <a:solidFill>
                  <a:srgbClr val="FF0000"/>
                </a:solidFill>
              </a:rPr>
              <a:t>Comparable</a:t>
            </a:r>
            <a:r>
              <a:rPr lang="en-US"/>
              <a:t> HOẶC lớp cài đặt SortedMap phải nhận một </a:t>
            </a:r>
            <a:r>
              <a:rPr lang="en-US">
                <a:solidFill>
                  <a:srgbClr val="FF0000"/>
                </a:solidFill>
              </a:rPr>
              <a:t>Comparator</a:t>
            </a:r>
            <a:r>
              <a:rPr lang="en-US"/>
              <a:t> trên đối tượng khoá</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18</a:t>
            </a:fld>
            <a:endParaRPr lang="en-US" dirty="0">
              <a:solidFill>
                <a:prstClr val="black">
                  <a:lumMod val="65000"/>
                  <a:lumOff val="35000"/>
                </a:prstClr>
              </a:solidFill>
            </a:endParaRPr>
          </a:p>
        </p:txBody>
      </p:sp>
    </p:spTree>
    <p:extLst>
      <p:ext uri="{BB962C8B-B14F-4D97-AF65-F5344CB8AC3E}">
        <p14:creationId xmlns:p14="http://schemas.microsoft.com/office/powerpoint/2010/main" val="3124646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5.2. So sánh tập hợp và mảng </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15209286"/>
              </p:ext>
            </p:extLst>
          </p:nvPr>
        </p:nvGraphicFramePr>
        <p:xfrm>
          <a:off x="725713" y="1915886"/>
          <a:ext cx="10900230" cy="2905752"/>
        </p:xfrm>
        <a:graphic>
          <a:graphicData uri="http://schemas.openxmlformats.org/drawingml/2006/table">
            <a:tbl>
              <a:tblPr firstRow="1" bandRow="1">
                <a:tableStyleId>{5C22544A-7EE6-4342-B048-85BDC9FD1C3A}</a:tableStyleId>
              </a:tblPr>
              <a:tblGrid>
                <a:gridCol w="4587266">
                  <a:extLst>
                    <a:ext uri="{9D8B030D-6E8A-4147-A177-3AD203B41FA5}">
                      <a16:colId xmlns:a16="http://schemas.microsoft.com/office/drawing/2014/main" val="20000"/>
                    </a:ext>
                  </a:extLst>
                </a:gridCol>
                <a:gridCol w="6312964">
                  <a:extLst>
                    <a:ext uri="{9D8B030D-6E8A-4147-A177-3AD203B41FA5}">
                      <a16:colId xmlns:a16="http://schemas.microsoft.com/office/drawing/2014/main" val="20001"/>
                    </a:ext>
                  </a:extLst>
                </a:gridCol>
              </a:tblGrid>
              <a:tr h="495768">
                <a:tc>
                  <a:txBody>
                    <a:bodyPr/>
                    <a:lstStyle/>
                    <a:p>
                      <a:pPr algn="ctr"/>
                      <a:r>
                        <a:rPr lang="en-US" sz="2400">
                          <a:latin typeface="Arial" pitchFamily="34" charset="0"/>
                          <a:cs typeface="Arial" pitchFamily="34" charset="0"/>
                        </a:rPr>
                        <a:t>Mảng</a:t>
                      </a:r>
                    </a:p>
                  </a:txBody>
                  <a:tcPr marT="91440" marB="91440" anchor="ctr"/>
                </a:tc>
                <a:tc>
                  <a:txBody>
                    <a:bodyPr/>
                    <a:lstStyle/>
                    <a:p>
                      <a:pPr algn="ctr"/>
                      <a:r>
                        <a:rPr lang="en-US" sz="2400">
                          <a:latin typeface="Arial" pitchFamily="34" charset="0"/>
                          <a:cs typeface="Arial" pitchFamily="34" charset="0"/>
                        </a:rPr>
                        <a:t>Tập</a:t>
                      </a:r>
                      <a:r>
                        <a:rPr lang="en-US" sz="2400" baseline="0">
                          <a:latin typeface="Arial" pitchFamily="34" charset="0"/>
                          <a:cs typeface="Arial" pitchFamily="34" charset="0"/>
                        </a:rPr>
                        <a:t> hợp</a:t>
                      </a:r>
                      <a:endParaRPr lang="en-US" sz="2400">
                        <a:latin typeface="Arial" pitchFamily="34" charset="0"/>
                        <a:cs typeface="Arial" pitchFamily="34" charset="0"/>
                      </a:endParaRPr>
                    </a:p>
                  </a:txBody>
                  <a:tcPr marT="91440" marB="91440" anchor="ctr"/>
                </a:tc>
                <a:extLst>
                  <a:ext uri="{0D108BD9-81ED-4DB2-BD59-A6C34878D82A}">
                    <a16:rowId xmlns:a16="http://schemas.microsoft.com/office/drawing/2014/main" val="10000"/>
                  </a:ext>
                </a:extLst>
              </a:tr>
              <a:tr h="721356">
                <a:tc>
                  <a:txBody>
                    <a:bodyPr/>
                    <a:lstStyle/>
                    <a:p>
                      <a:r>
                        <a:rPr lang="en-US" sz="2400">
                          <a:latin typeface="Arial" pitchFamily="34" charset="0"/>
                          <a:cs typeface="Arial" pitchFamily="34" charset="0"/>
                        </a:rPr>
                        <a:t>Có</a:t>
                      </a:r>
                      <a:r>
                        <a:rPr lang="en-US" sz="2400" baseline="0">
                          <a:latin typeface="Arial" pitchFamily="34" charset="0"/>
                          <a:cs typeface="Arial" pitchFamily="34" charset="0"/>
                        </a:rPr>
                        <a:t> kích thước cố định</a:t>
                      </a:r>
                      <a:endParaRPr lang="en-US" sz="2400">
                        <a:latin typeface="Arial" pitchFamily="34" charset="0"/>
                        <a:cs typeface="Arial" pitchFamily="34" charset="0"/>
                      </a:endParaRPr>
                    </a:p>
                  </a:txBody>
                  <a:tcPr marT="91440" marB="9144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tx1"/>
                          </a:solidFill>
                          <a:latin typeface="Arial" pitchFamily="34" charset="0"/>
                          <a:cs typeface="Arial" pitchFamily="34" charset="0"/>
                        </a:rPr>
                        <a:t>Kích</a:t>
                      </a:r>
                      <a:r>
                        <a:rPr lang="en-US" sz="2400" baseline="0">
                          <a:solidFill>
                            <a:schemeClr val="tx1"/>
                          </a:solidFill>
                          <a:latin typeface="Arial" pitchFamily="34" charset="0"/>
                          <a:cs typeface="Arial" pitchFamily="34" charset="0"/>
                        </a:rPr>
                        <a:t> thước có tính “tự giãn nở”</a:t>
                      </a:r>
                      <a:endParaRPr lang="en-US" sz="2400">
                        <a:solidFill>
                          <a:schemeClr val="tx1"/>
                        </a:solidFill>
                        <a:latin typeface="Arial" pitchFamily="34" charset="0"/>
                        <a:cs typeface="Arial" pitchFamily="34" charset="0"/>
                      </a:endParaRPr>
                    </a:p>
                  </a:txBody>
                  <a:tcPr marT="91440" marB="91440" anchor="ctr"/>
                </a:tc>
                <a:extLst>
                  <a:ext uri="{0D108BD9-81ED-4DB2-BD59-A6C34878D82A}">
                    <a16:rowId xmlns:a16="http://schemas.microsoft.com/office/drawing/2014/main" val="10001"/>
                  </a:ext>
                </a:extLst>
              </a:tr>
              <a:tr h="721356">
                <a:tc>
                  <a:txBody>
                    <a:bodyPr/>
                    <a:lstStyle/>
                    <a:p>
                      <a:r>
                        <a:rPr lang="en-US" sz="2400">
                          <a:latin typeface="Arial" pitchFamily="34" charset="0"/>
                          <a:cs typeface="Arial" pitchFamily="34" charset="0"/>
                        </a:rPr>
                        <a:t>Duyệt các phần tử thông qua chỉ số mảng</a:t>
                      </a:r>
                    </a:p>
                  </a:txBody>
                  <a:tcPr marT="91440" marB="9144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latin typeface="Arial" pitchFamily="34" charset="0"/>
                          <a:cs typeface="Arial" pitchFamily="34" charset="0"/>
                        </a:rPr>
                        <a:t>Có</a:t>
                      </a:r>
                      <a:r>
                        <a:rPr lang="en-US" sz="2400" baseline="0">
                          <a:latin typeface="Arial" pitchFamily="34" charset="0"/>
                          <a:cs typeface="Arial" pitchFamily="34" charset="0"/>
                        </a:rPr>
                        <a:t> thể d</a:t>
                      </a:r>
                      <a:r>
                        <a:rPr lang="en-US" sz="2400">
                          <a:latin typeface="Arial" pitchFamily="34" charset="0"/>
                          <a:cs typeface="Arial" pitchFamily="34" charset="0"/>
                        </a:rPr>
                        <a:t>uyệt các phần tử thông qua </a:t>
                      </a:r>
                      <a:r>
                        <a:rPr lang="en-US" sz="2400">
                          <a:solidFill>
                            <a:schemeClr val="tx1"/>
                          </a:solidFill>
                          <a:latin typeface="Arial" pitchFamily="34" charset="0"/>
                          <a:cs typeface="Arial" pitchFamily="34" charset="0"/>
                        </a:rPr>
                        <a:t>Iterator</a:t>
                      </a:r>
                    </a:p>
                  </a:txBody>
                  <a:tcPr marT="91440" marB="91440" anchor="ctr"/>
                </a:tc>
                <a:extLst>
                  <a:ext uri="{0D108BD9-81ED-4DB2-BD59-A6C34878D82A}">
                    <a16:rowId xmlns:a16="http://schemas.microsoft.com/office/drawing/2014/main" val="10002"/>
                  </a:ext>
                </a:extLst>
              </a:tr>
              <a:tr h="721356">
                <a:tc>
                  <a:txBody>
                    <a:bodyPr/>
                    <a:lstStyle/>
                    <a:p>
                      <a:r>
                        <a:rPr lang="vi-VN" sz="2400">
                          <a:latin typeface="Arial" pitchFamily="34" charset="0"/>
                          <a:cs typeface="Arial" pitchFamily="34" charset="0"/>
                        </a:rPr>
                        <a:t>Phải </a:t>
                      </a:r>
                      <a:r>
                        <a:rPr lang="en-US" sz="2400">
                          <a:latin typeface="Arial" pitchFamily="34" charset="0"/>
                          <a:cs typeface="Arial" pitchFamily="34" charset="0"/>
                        </a:rPr>
                        <a:t>lập trình hoàn toàn</a:t>
                      </a:r>
                    </a:p>
                  </a:txBody>
                  <a:tcPr marT="91440" marB="91440" anchor="ctr"/>
                </a:tc>
                <a:tc>
                  <a:txBody>
                    <a:bodyPr/>
                    <a:lstStyle/>
                    <a:p>
                      <a:r>
                        <a:rPr lang="vi-VN" sz="2400">
                          <a:latin typeface="Arial" pitchFamily="34" charset="0"/>
                          <a:cs typeface="Arial" pitchFamily="34" charset="0"/>
                        </a:rPr>
                        <a:t>Gọ</a:t>
                      </a:r>
                      <a:r>
                        <a:rPr lang="en-US" sz="2400">
                          <a:latin typeface="Arial" pitchFamily="34" charset="0"/>
                          <a:cs typeface="Arial" pitchFamily="34" charset="0"/>
                        </a:rPr>
                        <a:t>i những phương thức đã được định nghĩa</a:t>
                      </a:r>
                    </a:p>
                  </a:txBody>
                  <a:tcPr marT="91440" marB="91440" anchor="ct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19</a:t>
            </a:fld>
            <a:endParaRPr lang="en-US" dirty="0">
              <a:solidFill>
                <a:prstClr val="black">
                  <a:lumMod val="65000"/>
                  <a:lumOff val="35000"/>
                </a:prstClr>
              </a:solidFill>
            </a:endParaRPr>
          </a:p>
        </p:txBody>
      </p:sp>
    </p:spTree>
    <p:extLst>
      <p:ext uri="{BB962C8B-B14F-4D97-AF65-F5344CB8AC3E}">
        <p14:creationId xmlns:p14="http://schemas.microsoft.com/office/powerpoint/2010/main" val="2623851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Mục tiêu</a:t>
            </a:r>
          </a:p>
        </p:txBody>
      </p:sp>
      <p:sp>
        <p:nvSpPr>
          <p:cNvPr id="3" name="Content Placeholder 2"/>
          <p:cNvSpPr>
            <a:spLocks noGrp="1"/>
          </p:cNvSpPr>
          <p:nvPr>
            <p:ph idx="1"/>
          </p:nvPr>
        </p:nvSpPr>
        <p:spPr/>
        <p:txBody>
          <a:bodyPr/>
          <a:lstStyle/>
          <a:p>
            <a:r>
              <a:rPr lang="en-US"/>
              <a:t>Phân biệt tập hợp và mảng</a:t>
            </a:r>
          </a:p>
          <a:p>
            <a:r>
              <a:rPr lang="en-US"/>
              <a:t>Phân biệt các đặc trưng của các Collection interface </a:t>
            </a:r>
          </a:p>
          <a:p>
            <a:r>
              <a:rPr lang="en-US"/>
              <a:t>Chọn loại tập hợp thích hợp để giải quyết bài toán</a:t>
            </a: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2</a:t>
            </a:fld>
            <a:endParaRPr lang="en-US" dirty="0">
              <a:solidFill>
                <a:prstClr val="black">
                  <a:lumMod val="65000"/>
                  <a:lumOff val="35000"/>
                </a:prstClr>
              </a:solidFill>
            </a:endParaRPr>
          </a:p>
        </p:txBody>
      </p:sp>
    </p:spTree>
    <p:extLst>
      <p:ext uri="{BB962C8B-B14F-4D97-AF65-F5344CB8AC3E}">
        <p14:creationId xmlns:p14="http://schemas.microsoft.com/office/powerpoint/2010/main" val="1386982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questions 1 [1/2]</a:t>
            </a:r>
          </a:p>
        </p:txBody>
      </p:sp>
      <p:sp>
        <p:nvSpPr>
          <p:cNvPr id="3" name="Content Placeholder 2"/>
          <p:cNvSpPr>
            <a:spLocks noGrp="1"/>
          </p:cNvSpPr>
          <p:nvPr>
            <p:ph idx="1"/>
          </p:nvPr>
        </p:nvSpPr>
        <p:spPr/>
        <p:txBody>
          <a:bodyPr/>
          <a:lstStyle/>
          <a:p>
            <a:pPr marL="514350" indent="-514350">
              <a:buFont typeface="+mj-lt"/>
              <a:buAutoNum type="arabicPeriod"/>
            </a:pPr>
            <a:r>
              <a:rPr lang="en-US">
                <a:latin typeface="Consolas" pitchFamily="49" charset="0"/>
                <a:cs typeface="Consolas" pitchFamily="49" charset="0"/>
              </a:rPr>
              <a:t>List</a:t>
            </a:r>
            <a:r>
              <a:rPr lang="en-US"/>
              <a:t> và </a:t>
            </a:r>
            <a:r>
              <a:rPr lang="en-US">
                <a:latin typeface="Consolas" pitchFamily="49" charset="0"/>
                <a:cs typeface="Consolas" pitchFamily="49" charset="0"/>
              </a:rPr>
              <a:t>Set</a:t>
            </a:r>
            <a:r>
              <a:rPr lang="en-US"/>
              <a:t> khác nhau ở điểm đặc trưng nào.</a:t>
            </a:r>
          </a:p>
          <a:p>
            <a:pPr marL="514350" indent="-514350">
              <a:buFont typeface="+mj-lt"/>
              <a:buAutoNum type="arabicPeriod"/>
            </a:pPr>
            <a:r>
              <a:rPr lang="en-US"/>
              <a:t>Cần chú ý gì khi sử dụng </a:t>
            </a:r>
            <a:r>
              <a:rPr lang="en-US">
                <a:latin typeface="Consolas" pitchFamily="49" charset="0"/>
                <a:cs typeface="Consolas" pitchFamily="49" charset="0"/>
              </a:rPr>
              <a:t>SortedSet</a:t>
            </a:r>
            <a:r>
              <a:rPr lang="en-US"/>
              <a:t>, </a:t>
            </a:r>
            <a:r>
              <a:rPr lang="en-US">
                <a:latin typeface="Consolas" pitchFamily="49" charset="0"/>
                <a:cs typeface="Consolas" pitchFamily="49" charset="0"/>
              </a:rPr>
              <a:t>SortedMap</a:t>
            </a:r>
            <a:r>
              <a:rPr lang="en-US"/>
              <a:t>.</a:t>
            </a:r>
          </a:p>
          <a:p>
            <a:pPr marL="514350" indent="-514350">
              <a:buFont typeface="+mj-lt"/>
              <a:buAutoNum type="arabicPeriod"/>
            </a:pPr>
            <a:r>
              <a:rPr lang="en-US"/>
              <a:t>Các phần tử trong </a:t>
            </a:r>
            <a:r>
              <a:rPr lang="en-US">
                <a:latin typeface="Consolas" pitchFamily="49" charset="0"/>
                <a:cs typeface="Consolas" pitchFamily="49" charset="0"/>
              </a:rPr>
              <a:t>SortedSet</a:t>
            </a:r>
            <a:r>
              <a:rPr lang="en-US"/>
              <a:t>, </a:t>
            </a:r>
            <a:r>
              <a:rPr lang="en-US">
                <a:latin typeface="Consolas" pitchFamily="49" charset="0"/>
                <a:cs typeface="Consolas" pitchFamily="49" charset="0"/>
              </a:rPr>
              <a:t>SortedMap</a:t>
            </a:r>
            <a:r>
              <a:rPr lang="en-US"/>
              <a:t> được tự động sắp theo thứ tự tăng, dựa vào tiêu chí nào.</a:t>
            </a:r>
          </a:p>
          <a:p>
            <a:pPr marL="514350" indent="-514350">
              <a:buFont typeface="+mj-lt"/>
              <a:buAutoNum type="arabicPeriod"/>
            </a:pPr>
            <a:r>
              <a:rPr lang="en-US"/>
              <a:t>Làm thế nào để duyệt các phần tử trong tập hợp.</a:t>
            </a:r>
          </a:p>
          <a:p>
            <a:pPr marL="514350" indent="-514350">
              <a:buFont typeface="+mj-lt"/>
              <a:buAutoNum type="arabicPeriod"/>
            </a:pPr>
            <a:r>
              <a:rPr lang="en-US"/>
              <a:t>Mỗi trường hợp sau đây nên dùng collection nào (</a:t>
            </a:r>
            <a:r>
              <a:rPr lang="en-US">
                <a:latin typeface="Consolas" pitchFamily="49" charset="0"/>
                <a:cs typeface="Consolas" pitchFamily="49" charset="0"/>
              </a:rPr>
              <a:t>List</a:t>
            </a:r>
            <a:r>
              <a:rPr lang="en-US"/>
              <a:t>, </a:t>
            </a:r>
            <a:r>
              <a:rPr lang="en-US">
                <a:latin typeface="Consolas" pitchFamily="49" charset="0"/>
                <a:cs typeface="Consolas" pitchFamily="49" charset="0"/>
              </a:rPr>
              <a:t>Set</a:t>
            </a:r>
            <a:r>
              <a:rPr lang="en-US"/>
              <a:t>, </a:t>
            </a:r>
            <a:r>
              <a:rPr lang="en-US">
                <a:latin typeface="Consolas" pitchFamily="49" charset="0"/>
                <a:cs typeface="Consolas" pitchFamily="49" charset="0"/>
              </a:rPr>
              <a:t>Map,…</a:t>
            </a:r>
            <a:r>
              <a:rPr lang="en-US"/>
              <a:t>):</a:t>
            </a:r>
          </a:p>
          <a:p>
            <a:pPr marL="914400" lvl="1" indent="-514350">
              <a:buFont typeface="+mj-lt"/>
              <a:buAutoNum type="alphaLcParenR"/>
            </a:pPr>
            <a:r>
              <a:rPr lang="en-US"/>
              <a:t>Ghi nhận các thành viên của câu lạc bộ</a:t>
            </a:r>
          </a:p>
          <a:p>
            <a:pPr marL="914400" lvl="1" indent="-514350">
              <a:buFont typeface="+mj-lt"/>
              <a:buAutoNum type="alphaLcParenR"/>
            </a:pPr>
            <a:r>
              <a:rPr lang="en-US"/>
              <a:t>Ghi nhận các khoản tiền đã chi</a:t>
            </a:r>
          </a:p>
          <a:p>
            <a:pPr marL="914400" lvl="1" indent="-514350">
              <a:buFont typeface="+mj-lt"/>
              <a:buAutoNum type="alphaLcParenR"/>
            </a:pPr>
            <a:r>
              <a:rPr lang="en-US"/>
              <a:t>Ghi nhận chi tiết thông tin tài khoản ngân hàng, với mỗi tài khoản có một số hiệu duy nhất</a:t>
            </a:r>
          </a:p>
          <a:p>
            <a:pPr marL="0" indent="0">
              <a:buNone/>
            </a:pPr>
            <a:endParaRPr lang="en-US"/>
          </a:p>
          <a:p>
            <a:pPr marL="0" indent="0">
              <a:buNone/>
            </a:pPr>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693132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questions 1 [2/2]</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5"/>
            </a:pPr>
            <a:r>
              <a:rPr lang="en-US"/>
              <a:t>(tt) Mỗi trường hợp sau đây nên dùng collection nào (List, Set, Map,…):</a:t>
            </a:r>
          </a:p>
          <a:p>
            <a:pPr marL="914400" lvl="1" indent="-514350">
              <a:buFont typeface="+mj-lt"/>
              <a:buAutoNum type="alphaLcParenR" startAt="4"/>
            </a:pPr>
            <a:r>
              <a:rPr lang="en-US"/>
              <a:t>Công ty XYZ cần lưu tên của các nhân viên của mình. Mỗi tháng một nhân viên sẽ được chọn ngẫu nhiên để nhận một quà tặng.</a:t>
            </a:r>
          </a:p>
          <a:p>
            <a:pPr marL="914400" lvl="1" indent="-514350">
              <a:buFont typeface="+mj-lt"/>
              <a:buAutoNum type="alphaLcParenR" startAt="4"/>
            </a:pPr>
            <a:r>
              <a:rPr lang="en-US"/>
              <a:t>Công ty XYZ cần đặt tên cho sản phẩm mới, tên sản phẩm được chọn từ tên của nhân viên, và tên các sản phẩm không được trùng nhau. Chọn loại collection để lưu danh sách tên sản phẩm.</a:t>
            </a:r>
          </a:p>
          <a:p>
            <a:pPr marL="914400" lvl="1" indent="-514350">
              <a:buFont typeface="+mj-lt"/>
              <a:buAutoNum type="alphaLcParenR" startAt="4"/>
            </a:pPr>
            <a:r>
              <a:rPr lang="en-US"/>
              <a:t>Công ty XYZ muốn cho nhân viên đi du lịch, chính sách được tạo ra là ưu tiên cho những người đăng ký trước. Chọn loại collection để lưu ds nhân viên đăng ký du lịch.</a:t>
            </a:r>
          </a:p>
          <a:p>
            <a:pPr marL="914400" lvl="1" indent="-514350">
              <a:buFont typeface="+mj-lt"/>
              <a:buAutoNum type="alphaLcParenR" startAt="4"/>
            </a:pPr>
            <a:r>
              <a:rPr lang="en-US"/>
              <a:t>Công ty XYZ muốn tạo danh sách các khách hàng theo thứ tự tăng dần theo doanh số.</a:t>
            </a:r>
          </a:p>
          <a:p>
            <a:pPr marL="514350" indent="-514350">
              <a:buFont typeface="+mj-lt"/>
              <a:buAutoNum type="arabicPeriod" startAt="5"/>
            </a:pPr>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21</a:t>
            </a:fld>
            <a:endParaRPr lang="en-US" dirty="0">
              <a:solidFill>
                <a:prstClr val="black">
                  <a:lumMod val="65000"/>
                  <a:lumOff val="35000"/>
                </a:prstClr>
              </a:solidFill>
            </a:endParaRPr>
          </a:p>
        </p:txBody>
      </p:sp>
    </p:spTree>
    <p:extLst>
      <p:ext uri="{BB962C8B-B14F-4D97-AF65-F5344CB8AC3E}">
        <p14:creationId xmlns:p14="http://schemas.microsoft.com/office/powerpoint/2010/main" val="1867303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066" y="150943"/>
            <a:ext cx="10576919" cy="1425388"/>
          </a:xfrm>
        </p:spPr>
        <p:txBody>
          <a:bodyPr/>
          <a:lstStyle/>
          <a:p>
            <a:r>
              <a:rPr lang="en-US"/>
              <a:t>5.3. Các lớp tập hợp trong Java</a:t>
            </a:r>
          </a:p>
        </p:txBody>
      </p:sp>
      <p:sp>
        <p:nvSpPr>
          <p:cNvPr id="4" name="Rectangle 3"/>
          <p:cNvSpPr>
            <a:spLocks noChangeArrowheads="1"/>
          </p:cNvSpPr>
          <p:nvPr/>
        </p:nvSpPr>
        <p:spPr bwMode="auto">
          <a:xfrm>
            <a:off x="39198" y="3937695"/>
            <a:ext cx="12070712" cy="2539425"/>
          </a:xfrm>
          <a:prstGeom prst="rect">
            <a:avLst/>
          </a:prstGeom>
          <a:solidFill>
            <a:srgbClr val="92D050"/>
          </a:solidFill>
          <a:ln>
            <a:noFill/>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sp>
        <p:nvSpPr>
          <p:cNvPr id="5" name="Rectangle 4"/>
          <p:cNvSpPr>
            <a:spLocks noChangeArrowheads="1"/>
          </p:cNvSpPr>
          <p:nvPr/>
        </p:nvSpPr>
        <p:spPr bwMode="auto">
          <a:xfrm>
            <a:off x="1305165" y="3518945"/>
            <a:ext cx="1768261" cy="12767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sp>
        <p:nvSpPr>
          <p:cNvPr id="6" name="Text Box 8"/>
          <p:cNvSpPr txBox="1">
            <a:spLocks noChangeArrowheads="1"/>
          </p:cNvSpPr>
          <p:nvPr/>
        </p:nvSpPr>
        <p:spPr bwMode="auto">
          <a:xfrm>
            <a:off x="3579224" y="1721970"/>
            <a:ext cx="1944687" cy="584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US" sz="1600">
                <a:cs typeface="Arial" pitchFamily="34" charset="0"/>
              </a:rPr>
              <a:t>«</a:t>
            </a:r>
            <a:r>
              <a:rPr lang="en-NZ" sz="1600"/>
              <a:t>interface</a:t>
            </a:r>
            <a:r>
              <a:rPr lang="en-US" sz="1600"/>
              <a:t>»</a:t>
            </a:r>
            <a:endParaRPr lang="en-NZ" sz="1600"/>
          </a:p>
          <a:p>
            <a:r>
              <a:rPr lang="en-NZ" sz="1600" b="1" i="1"/>
              <a:t>Collection</a:t>
            </a:r>
            <a:endParaRPr lang="en-US" sz="1600" b="1" i="1"/>
          </a:p>
        </p:txBody>
      </p:sp>
      <p:sp>
        <p:nvSpPr>
          <p:cNvPr id="7" name="Text Box 9"/>
          <p:cNvSpPr txBox="1">
            <a:spLocks noChangeArrowheads="1"/>
          </p:cNvSpPr>
          <p:nvPr/>
        </p:nvSpPr>
        <p:spPr bwMode="auto">
          <a:xfrm>
            <a:off x="1693678" y="2870978"/>
            <a:ext cx="1410606" cy="584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US" sz="1600">
                <a:cs typeface="Arial" pitchFamily="34" charset="0"/>
              </a:rPr>
              <a:t>«</a:t>
            </a:r>
            <a:r>
              <a:rPr lang="en-NZ" sz="1600"/>
              <a:t>interface</a:t>
            </a:r>
            <a:r>
              <a:rPr lang="en-US" sz="1600"/>
              <a:t>»</a:t>
            </a:r>
            <a:endParaRPr lang="en-NZ" sz="1600"/>
          </a:p>
          <a:p>
            <a:r>
              <a:rPr lang="en-NZ" sz="1600" b="1" i="1"/>
              <a:t>Set</a:t>
            </a:r>
            <a:endParaRPr lang="en-US" sz="1600" b="1" i="1"/>
          </a:p>
        </p:txBody>
      </p:sp>
      <p:sp>
        <p:nvSpPr>
          <p:cNvPr id="8" name="Text Box 10"/>
          <p:cNvSpPr txBox="1">
            <a:spLocks noChangeArrowheads="1"/>
          </p:cNvSpPr>
          <p:nvPr/>
        </p:nvSpPr>
        <p:spPr bwMode="auto">
          <a:xfrm>
            <a:off x="3811241" y="2870979"/>
            <a:ext cx="1480653" cy="584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US" sz="1600">
                <a:cs typeface="Arial" pitchFamily="34" charset="0"/>
              </a:rPr>
              <a:t>«</a:t>
            </a:r>
            <a:r>
              <a:rPr lang="en-NZ" sz="1600"/>
              <a:t>interface</a:t>
            </a:r>
            <a:r>
              <a:rPr lang="en-US" sz="1600"/>
              <a:t>»</a:t>
            </a:r>
            <a:endParaRPr lang="en-NZ" sz="1600"/>
          </a:p>
          <a:p>
            <a:r>
              <a:rPr lang="en-NZ" sz="1600" b="1" i="1"/>
              <a:t>List</a:t>
            </a:r>
            <a:endParaRPr lang="en-US" sz="1600" b="1" i="1"/>
          </a:p>
        </p:txBody>
      </p:sp>
      <p:sp>
        <p:nvSpPr>
          <p:cNvPr id="9" name="Text Box 11"/>
          <p:cNvSpPr txBox="1">
            <a:spLocks noChangeArrowheads="1"/>
          </p:cNvSpPr>
          <p:nvPr/>
        </p:nvSpPr>
        <p:spPr bwMode="auto">
          <a:xfrm>
            <a:off x="6074554" y="2829896"/>
            <a:ext cx="1423959" cy="584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US" sz="1600">
                <a:cs typeface="Arial" pitchFamily="34" charset="0"/>
              </a:rPr>
              <a:t>«</a:t>
            </a:r>
            <a:r>
              <a:rPr lang="en-NZ" sz="1600"/>
              <a:t>interface</a:t>
            </a:r>
            <a:r>
              <a:rPr lang="en-US" sz="1600"/>
              <a:t>»</a:t>
            </a:r>
            <a:endParaRPr lang="en-NZ" sz="1600"/>
          </a:p>
          <a:p>
            <a:r>
              <a:rPr lang="en-NZ" sz="1600" b="1" i="1"/>
              <a:t>Queue</a:t>
            </a:r>
            <a:endParaRPr lang="en-US" sz="1600" b="1" i="1"/>
          </a:p>
        </p:txBody>
      </p:sp>
      <p:sp>
        <p:nvSpPr>
          <p:cNvPr id="10" name="Text Box 12"/>
          <p:cNvSpPr txBox="1">
            <a:spLocks noChangeArrowheads="1"/>
          </p:cNvSpPr>
          <p:nvPr/>
        </p:nvSpPr>
        <p:spPr bwMode="auto">
          <a:xfrm>
            <a:off x="1470265" y="3961451"/>
            <a:ext cx="1366837" cy="584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US" sz="1600">
                <a:cs typeface="Arial" pitchFamily="34" charset="0"/>
              </a:rPr>
              <a:t>«</a:t>
            </a:r>
            <a:r>
              <a:rPr lang="en-NZ" sz="1600"/>
              <a:t>interface</a:t>
            </a:r>
            <a:r>
              <a:rPr lang="en-US" sz="1600"/>
              <a:t>»</a:t>
            </a:r>
            <a:endParaRPr lang="en-NZ" sz="1600"/>
          </a:p>
          <a:p>
            <a:r>
              <a:rPr lang="en-NZ" sz="1600" b="1" i="1"/>
              <a:t>SortedSet</a:t>
            </a:r>
            <a:endParaRPr lang="en-US" sz="1600" b="1" i="1"/>
          </a:p>
        </p:txBody>
      </p:sp>
      <p:sp>
        <p:nvSpPr>
          <p:cNvPr id="11" name="Text Box 13"/>
          <p:cNvSpPr txBox="1">
            <a:spLocks noChangeArrowheads="1"/>
          </p:cNvSpPr>
          <p:nvPr/>
        </p:nvSpPr>
        <p:spPr bwMode="auto">
          <a:xfrm>
            <a:off x="8745929" y="1698898"/>
            <a:ext cx="1761974" cy="584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US" sz="1600">
                <a:cs typeface="Arial" pitchFamily="34" charset="0"/>
              </a:rPr>
              <a:t>«</a:t>
            </a:r>
            <a:r>
              <a:rPr lang="en-NZ" sz="1600"/>
              <a:t>interface</a:t>
            </a:r>
            <a:r>
              <a:rPr lang="en-US" sz="1600"/>
              <a:t>»</a:t>
            </a:r>
            <a:endParaRPr lang="en-NZ" sz="1600"/>
          </a:p>
          <a:p>
            <a:r>
              <a:rPr lang="en-NZ" sz="1600" b="1" i="1"/>
              <a:t>Map</a:t>
            </a:r>
            <a:endParaRPr lang="en-US" sz="1600" b="1" i="1"/>
          </a:p>
        </p:txBody>
      </p:sp>
      <p:sp>
        <p:nvSpPr>
          <p:cNvPr id="12" name="Text Box 14"/>
          <p:cNvSpPr txBox="1">
            <a:spLocks noChangeArrowheads="1"/>
          </p:cNvSpPr>
          <p:nvPr/>
        </p:nvSpPr>
        <p:spPr bwMode="auto">
          <a:xfrm>
            <a:off x="8913988" y="2854189"/>
            <a:ext cx="1430394" cy="584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US" sz="1600">
                <a:cs typeface="Arial" pitchFamily="34" charset="0"/>
              </a:rPr>
              <a:t>«</a:t>
            </a:r>
            <a:r>
              <a:rPr lang="en-NZ" sz="1600"/>
              <a:t>interface</a:t>
            </a:r>
            <a:r>
              <a:rPr lang="en-US" sz="1600"/>
              <a:t>»</a:t>
            </a:r>
            <a:endParaRPr lang="en-NZ" sz="1600"/>
          </a:p>
          <a:p>
            <a:r>
              <a:rPr lang="en-NZ" sz="1600" b="1" i="1"/>
              <a:t>SortedMap</a:t>
            </a:r>
            <a:endParaRPr lang="en-US" sz="1600" b="1" i="1"/>
          </a:p>
        </p:txBody>
      </p:sp>
      <p:sp>
        <p:nvSpPr>
          <p:cNvPr id="13" name="AutoShape 17"/>
          <p:cNvSpPr>
            <a:spLocks noChangeArrowheads="1"/>
          </p:cNvSpPr>
          <p:nvPr/>
        </p:nvSpPr>
        <p:spPr bwMode="auto">
          <a:xfrm>
            <a:off x="4443617" y="2326642"/>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cxnSp>
        <p:nvCxnSpPr>
          <p:cNvPr id="15" name="AutoShape 19"/>
          <p:cNvCxnSpPr>
            <a:cxnSpLocks noChangeShapeType="1"/>
          </p:cNvCxnSpPr>
          <p:nvPr/>
        </p:nvCxnSpPr>
        <p:spPr bwMode="auto">
          <a:xfrm rot="16200000" flipV="1">
            <a:off x="5402574" y="1450735"/>
            <a:ext cx="170614" cy="2654932"/>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20"/>
          <p:cNvCxnSpPr>
            <a:cxnSpLocks noChangeShapeType="1"/>
            <a:stCxn id="7" idx="0"/>
          </p:cNvCxnSpPr>
          <p:nvPr/>
        </p:nvCxnSpPr>
        <p:spPr bwMode="auto">
          <a:xfrm rot="5400000" flipH="1" flipV="1">
            <a:off x="3289001" y="1804966"/>
            <a:ext cx="175992" cy="1956033"/>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1"/>
          <p:cNvSpPr>
            <a:spLocks noChangeArrowheads="1"/>
          </p:cNvSpPr>
          <p:nvPr/>
        </p:nvSpPr>
        <p:spPr bwMode="auto">
          <a:xfrm>
            <a:off x="9521235" y="2283672"/>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cxnSp>
        <p:nvCxnSpPr>
          <p:cNvPr id="18" name="AutoShape 22"/>
          <p:cNvCxnSpPr>
            <a:cxnSpLocks noChangeShapeType="1"/>
            <a:stCxn id="12" idx="0"/>
            <a:endCxn id="17" idx="3"/>
          </p:cNvCxnSpPr>
          <p:nvPr/>
        </p:nvCxnSpPr>
        <p:spPr bwMode="auto">
          <a:xfrm flipV="1">
            <a:off x="9629185" y="2470997"/>
            <a:ext cx="0" cy="383192"/>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 Box 23"/>
          <p:cNvSpPr txBox="1">
            <a:spLocks noChangeArrowheads="1"/>
          </p:cNvSpPr>
          <p:nvPr/>
        </p:nvSpPr>
        <p:spPr bwMode="auto">
          <a:xfrm>
            <a:off x="1551445" y="5035115"/>
            <a:ext cx="1193777" cy="369332"/>
          </a:xfrm>
          <a:prstGeom prst="rect">
            <a:avLst/>
          </a:prstGeom>
          <a:solidFill>
            <a:srgbClr val="FFC000"/>
          </a:solidFill>
          <a:ln w="12700">
            <a:solidFill>
              <a:schemeClr val="tx1"/>
            </a:solidFill>
            <a:miter lim="800000"/>
            <a:headEnd/>
            <a:tailEnd/>
          </a:ln>
          <a:effec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NZ" sz="1800" b="1" dirty="0" err="1"/>
              <a:t>TreeSet</a:t>
            </a:r>
            <a:endParaRPr lang="en-US" sz="1800" b="1" dirty="0"/>
          </a:p>
        </p:txBody>
      </p:sp>
      <p:sp>
        <p:nvSpPr>
          <p:cNvPr id="20" name="AutoShape 24"/>
          <p:cNvSpPr>
            <a:spLocks noChangeArrowheads="1"/>
          </p:cNvSpPr>
          <p:nvPr/>
        </p:nvSpPr>
        <p:spPr bwMode="auto">
          <a:xfrm>
            <a:off x="2304439" y="3455754"/>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cxnSp>
        <p:nvCxnSpPr>
          <p:cNvPr id="21" name="AutoShape 25"/>
          <p:cNvCxnSpPr>
            <a:cxnSpLocks noChangeShapeType="1"/>
          </p:cNvCxnSpPr>
          <p:nvPr/>
        </p:nvCxnSpPr>
        <p:spPr bwMode="auto">
          <a:xfrm rot="5400000" flipH="1" flipV="1">
            <a:off x="2123850" y="3685613"/>
            <a:ext cx="318372" cy="258705"/>
          </a:xfrm>
          <a:prstGeom prst="bentConnector3">
            <a:avLst>
              <a:gd name="adj1" fmla="val 50000"/>
            </a:avLst>
          </a:prstGeom>
          <a:noFill/>
          <a:ln w="12700">
            <a:solidFill>
              <a:schemeClr val="tx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 Box 26"/>
          <p:cNvSpPr txBox="1">
            <a:spLocks noChangeArrowheads="1"/>
          </p:cNvSpPr>
          <p:nvPr/>
        </p:nvSpPr>
        <p:spPr bwMode="auto">
          <a:xfrm>
            <a:off x="274764" y="5035115"/>
            <a:ext cx="1195501" cy="369332"/>
          </a:xfrm>
          <a:prstGeom prst="rect">
            <a:avLst/>
          </a:prstGeom>
          <a:solidFill>
            <a:srgbClr val="FFC000"/>
          </a:solidFill>
          <a:ln w="12700">
            <a:solidFill>
              <a:schemeClr val="tx1"/>
            </a:solidFill>
            <a:miter lim="800000"/>
            <a:headEnd/>
            <a:tailEnd/>
          </a:ln>
          <a:effec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NZ" sz="1800" b="1" dirty="0"/>
              <a:t>HashSet</a:t>
            </a:r>
            <a:endParaRPr lang="en-US" sz="1800" b="1" dirty="0"/>
          </a:p>
        </p:txBody>
      </p:sp>
      <p:sp>
        <p:nvSpPr>
          <p:cNvPr id="23" name="Text Box 27"/>
          <p:cNvSpPr txBox="1">
            <a:spLocks noChangeArrowheads="1"/>
          </p:cNvSpPr>
          <p:nvPr/>
        </p:nvSpPr>
        <p:spPr bwMode="auto">
          <a:xfrm>
            <a:off x="39198" y="5926973"/>
            <a:ext cx="1652342" cy="33855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NZ" sz="1600" b="1"/>
              <a:t>LinkedHashSet</a:t>
            </a:r>
            <a:endParaRPr lang="en-US" sz="1600" b="1"/>
          </a:p>
        </p:txBody>
      </p:sp>
      <p:sp>
        <p:nvSpPr>
          <p:cNvPr id="24" name="Text Box 28"/>
          <p:cNvSpPr txBox="1">
            <a:spLocks noChangeArrowheads="1"/>
          </p:cNvSpPr>
          <p:nvPr/>
        </p:nvSpPr>
        <p:spPr bwMode="auto">
          <a:xfrm>
            <a:off x="3044194" y="5028282"/>
            <a:ext cx="1028497" cy="3693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NZ" sz="1800" b="1" dirty="0"/>
              <a:t>Vector</a:t>
            </a:r>
            <a:endParaRPr lang="en-US" sz="1800" b="1" dirty="0"/>
          </a:p>
        </p:txBody>
      </p:sp>
      <p:sp>
        <p:nvSpPr>
          <p:cNvPr id="25" name="Text Box 29"/>
          <p:cNvSpPr txBox="1">
            <a:spLocks noChangeArrowheads="1"/>
          </p:cNvSpPr>
          <p:nvPr/>
        </p:nvSpPr>
        <p:spPr bwMode="auto">
          <a:xfrm>
            <a:off x="4160415" y="5015582"/>
            <a:ext cx="1310739" cy="369332"/>
          </a:xfrm>
          <a:prstGeom prst="rect">
            <a:avLst/>
          </a:prstGeom>
          <a:solidFill>
            <a:srgbClr val="FFC000"/>
          </a:solidFill>
          <a:ln w="12700">
            <a:solidFill>
              <a:schemeClr val="tx1"/>
            </a:solidFill>
            <a:miter lim="800000"/>
            <a:headEnd/>
            <a:tailEnd/>
          </a:ln>
          <a:effec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NZ" sz="1800" b="1" dirty="0" err="1"/>
              <a:t>ArrayList</a:t>
            </a:r>
            <a:endParaRPr lang="en-US" sz="1800" b="1" dirty="0"/>
          </a:p>
        </p:txBody>
      </p:sp>
      <p:sp>
        <p:nvSpPr>
          <p:cNvPr id="26" name="Text Box 30"/>
          <p:cNvSpPr txBox="1">
            <a:spLocks noChangeArrowheads="1"/>
          </p:cNvSpPr>
          <p:nvPr/>
        </p:nvSpPr>
        <p:spPr bwMode="auto">
          <a:xfrm>
            <a:off x="5592010" y="5015582"/>
            <a:ext cx="1377269" cy="3693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NZ" sz="1800" b="1"/>
              <a:t>LinkedList</a:t>
            </a:r>
            <a:endParaRPr lang="en-US" sz="1800" b="1"/>
          </a:p>
        </p:txBody>
      </p:sp>
      <p:sp>
        <p:nvSpPr>
          <p:cNvPr id="27" name="Text Box 31"/>
          <p:cNvSpPr txBox="1">
            <a:spLocks noChangeArrowheads="1"/>
          </p:cNvSpPr>
          <p:nvPr/>
        </p:nvSpPr>
        <p:spPr bwMode="auto">
          <a:xfrm>
            <a:off x="8911719" y="5006644"/>
            <a:ext cx="1430394" cy="3693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NZ" sz="1800" b="1"/>
              <a:t>TreeMap</a:t>
            </a:r>
            <a:endParaRPr lang="en-US" sz="1800" b="1"/>
          </a:p>
        </p:txBody>
      </p:sp>
      <p:sp>
        <p:nvSpPr>
          <p:cNvPr id="28" name="Text Box 32"/>
          <p:cNvSpPr txBox="1">
            <a:spLocks noChangeArrowheads="1"/>
          </p:cNvSpPr>
          <p:nvPr/>
        </p:nvSpPr>
        <p:spPr bwMode="auto">
          <a:xfrm>
            <a:off x="10453854" y="4997935"/>
            <a:ext cx="1392351" cy="3693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NZ" sz="1800" b="1"/>
              <a:t>HashMap</a:t>
            </a:r>
            <a:endParaRPr lang="en-US" sz="1800" b="1"/>
          </a:p>
        </p:txBody>
      </p:sp>
      <p:cxnSp>
        <p:nvCxnSpPr>
          <p:cNvPr id="30" name="AutoShape 34"/>
          <p:cNvCxnSpPr>
            <a:cxnSpLocks noChangeShapeType="1"/>
            <a:endCxn id="29" idx="3"/>
          </p:cNvCxnSpPr>
          <p:nvPr/>
        </p:nvCxnSpPr>
        <p:spPr bwMode="auto">
          <a:xfrm flipV="1">
            <a:off x="4551568" y="3643078"/>
            <a:ext cx="0" cy="1354857"/>
          </a:xfrm>
          <a:prstGeom prst="straightConnector1">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8"/>
          <p:cNvCxnSpPr>
            <a:cxnSpLocks noChangeShapeType="1"/>
            <a:stCxn id="26" idx="0"/>
            <a:endCxn id="188" idx="3"/>
          </p:cNvCxnSpPr>
          <p:nvPr/>
        </p:nvCxnSpPr>
        <p:spPr bwMode="auto">
          <a:xfrm rot="5400000" flipH="1" flipV="1">
            <a:off x="5876643" y="4016608"/>
            <a:ext cx="1402976" cy="594973"/>
          </a:xfrm>
          <a:prstGeom prst="bentConnector3">
            <a:avLst>
              <a:gd name="adj1" fmla="val 50000"/>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9"/>
          <p:cNvCxnSpPr>
            <a:cxnSpLocks noChangeShapeType="1"/>
            <a:stCxn id="22" idx="0"/>
            <a:endCxn id="20" idx="3"/>
          </p:cNvCxnSpPr>
          <p:nvPr/>
        </p:nvCxnSpPr>
        <p:spPr bwMode="auto">
          <a:xfrm rot="5400000" flipH="1" flipV="1">
            <a:off x="946434" y="3569160"/>
            <a:ext cx="1392036" cy="1539874"/>
          </a:xfrm>
          <a:prstGeom prst="bentConnector3">
            <a:avLst>
              <a:gd name="adj1" fmla="val 87406"/>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AutoShape 40"/>
          <p:cNvSpPr>
            <a:spLocks noChangeArrowheads="1"/>
          </p:cNvSpPr>
          <p:nvPr/>
        </p:nvSpPr>
        <p:spPr bwMode="auto">
          <a:xfrm>
            <a:off x="759801" y="5411296"/>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sp>
        <p:nvSpPr>
          <p:cNvPr id="37" name="AutoShape 41"/>
          <p:cNvSpPr>
            <a:spLocks noChangeArrowheads="1"/>
          </p:cNvSpPr>
          <p:nvPr/>
        </p:nvSpPr>
        <p:spPr bwMode="auto">
          <a:xfrm>
            <a:off x="2039059" y="4554940"/>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sp>
        <p:nvSpPr>
          <p:cNvPr id="38" name="AutoShape 42"/>
          <p:cNvSpPr>
            <a:spLocks noChangeArrowheads="1"/>
          </p:cNvSpPr>
          <p:nvPr/>
        </p:nvSpPr>
        <p:spPr bwMode="auto">
          <a:xfrm>
            <a:off x="9518966" y="3450314"/>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cxnSp>
        <p:nvCxnSpPr>
          <p:cNvPr id="39" name="AutoShape 43"/>
          <p:cNvCxnSpPr>
            <a:cxnSpLocks noChangeShapeType="1"/>
            <a:stCxn id="23" idx="0"/>
            <a:endCxn id="36" idx="3"/>
          </p:cNvCxnSpPr>
          <p:nvPr/>
        </p:nvCxnSpPr>
        <p:spPr bwMode="auto">
          <a:xfrm flipV="1">
            <a:off x="865369" y="5598621"/>
            <a:ext cx="2382" cy="328352"/>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 Box 46"/>
          <p:cNvSpPr txBox="1">
            <a:spLocks noChangeArrowheads="1"/>
          </p:cNvSpPr>
          <p:nvPr/>
        </p:nvSpPr>
        <p:spPr bwMode="auto">
          <a:xfrm>
            <a:off x="6183271" y="6119221"/>
            <a:ext cx="20185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US" sz="1800" b="1" i="1">
                <a:solidFill>
                  <a:srgbClr val="000099"/>
                </a:solidFill>
              </a:rPr>
              <a:t>Implementations</a:t>
            </a:r>
          </a:p>
        </p:txBody>
      </p:sp>
      <p:cxnSp>
        <p:nvCxnSpPr>
          <p:cNvPr id="43" name="AutoShape 48"/>
          <p:cNvCxnSpPr>
            <a:cxnSpLocks noChangeShapeType="1"/>
            <a:stCxn id="28" idx="0"/>
            <a:endCxn id="44" idx="3"/>
          </p:cNvCxnSpPr>
          <p:nvPr/>
        </p:nvCxnSpPr>
        <p:spPr bwMode="auto">
          <a:xfrm rot="16200000" flipV="1">
            <a:off x="9441460" y="3289365"/>
            <a:ext cx="2965682" cy="451458"/>
          </a:xfrm>
          <a:prstGeom prst="bentConnector2">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AutoShape 49"/>
          <p:cNvSpPr>
            <a:spLocks noChangeArrowheads="1"/>
          </p:cNvSpPr>
          <p:nvPr/>
        </p:nvSpPr>
        <p:spPr bwMode="auto">
          <a:xfrm rot="16200000">
            <a:off x="10496959" y="1938590"/>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cxnSp>
        <p:nvCxnSpPr>
          <p:cNvPr id="78" name="Straight Connector 77"/>
          <p:cNvCxnSpPr>
            <a:stCxn id="38" idx="3"/>
            <a:endCxn id="27" idx="0"/>
          </p:cNvCxnSpPr>
          <p:nvPr/>
        </p:nvCxnSpPr>
        <p:spPr>
          <a:xfrm>
            <a:off x="9626916" y="3637639"/>
            <a:ext cx="0" cy="1369005"/>
          </a:xfrm>
          <a:prstGeom prst="line">
            <a:avLst/>
          </a:prstGeom>
          <a:noFill/>
          <a:ln w="1270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Straight Connector 121"/>
          <p:cNvCxnSpPr>
            <a:stCxn id="37" idx="3"/>
            <a:endCxn id="19" idx="0"/>
          </p:cNvCxnSpPr>
          <p:nvPr/>
        </p:nvCxnSpPr>
        <p:spPr>
          <a:xfrm>
            <a:off x="2147009" y="4742265"/>
            <a:ext cx="1325" cy="292850"/>
          </a:xfrm>
          <a:prstGeom prst="line">
            <a:avLst/>
          </a:prstGeom>
          <a:no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 Box 28"/>
          <p:cNvSpPr txBox="1">
            <a:spLocks noChangeArrowheads="1"/>
          </p:cNvSpPr>
          <p:nvPr/>
        </p:nvSpPr>
        <p:spPr bwMode="auto">
          <a:xfrm>
            <a:off x="3044194" y="5943450"/>
            <a:ext cx="1028497" cy="33855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NZ" sz="1600" b="1"/>
              <a:t>Stack</a:t>
            </a:r>
            <a:endParaRPr lang="en-US" sz="1600" b="1"/>
          </a:p>
        </p:txBody>
      </p:sp>
      <p:sp>
        <p:nvSpPr>
          <p:cNvPr id="49" name="AutoShape 33"/>
          <p:cNvSpPr>
            <a:spLocks noChangeArrowheads="1"/>
          </p:cNvSpPr>
          <p:nvPr/>
        </p:nvSpPr>
        <p:spPr bwMode="auto">
          <a:xfrm>
            <a:off x="3450493" y="5404764"/>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cxnSp>
        <p:nvCxnSpPr>
          <p:cNvPr id="52" name="Straight Connector 51"/>
          <p:cNvCxnSpPr>
            <a:stCxn id="49" idx="3"/>
            <a:endCxn id="48" idx="0"/>
          </p:cNvCxnSpPr>
          <p:nvPr/>
        </p:nvCxnSpPr>
        <p:spPr>
          <a:xfrm>
            <a:off x="3558443" y="5592089"/>
            <a:ext cx="0" cy="351361"/>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 Box 32"/>
          <p:cNvSpPr txBox="1">
            <a:spLocks noChangeArrowheads="1"/>
          </p:cNvSpPr>
          <p:nvPr/>
        </p:nvSpPr>
        <p:spPr bwMode="auto">
          <a:xfrm>
            <a:off x="10251719" y="5893060"/>
            <a:ext cx="1796624" cy="33855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NZ" sz="1600" b="1"/>
              <a:t>LinkedHashMap</a:t>
            </a:r>
            <a:endParaRPr lang="en-US" sz="1600" b="1"/>
          </a:p>
        </p:txBody>
      </p:sp>
      <p:sp>
        <p:nvSpPr>
          <p:cNvPr id="56" name="AutoShape 33"/>
          <p:cNvSpPr>
            <a:spLocks noChangeArrowheads="1"/>
          </p:cNvSpPr>
          <p:nvPr/>
        </p:nvSpPr>
        <p:spPr bwMode="auto">
          <a:xfrm>
            <a:off x="11042080" y="5384764"/>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cxnSp>
        <p:nvCxnSpPr>
          <p:cNvPr id="57" name="Straight Connector 56"/>
          <p:cNvCxnSpPr>
            <a:stCxn id="56" idx="3"/>
            <a:endCxn id="55" idx="0"/>
          </p:cNvCxnSpPr>
          <p:nvPr/>
        </p:nvCxnSpPr>
        <p:spPr>
          <a:xfrm>
            <a:off x="11150030" y="5572089"/>
            <a:ext cx="1" cy="320971"/>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Slide Number Placeholder 2"/>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22</a:t>
            </a:fld>
            <a:endParaRPr lang="en-US" dirty="0">
              <a:solidFill>
                <a:prstClr val="black">
                  <a:lumMod val="65000"/>
                  <a:lumOff val="35000"/>
                </a:prstClr>
              </a:solidFill>
            </a:endParaRPr>
          </a:p>
        </p:txBody>
      </p:sp>
      <p:sp>
        <p:nvSpPr>
          <p:cNvPr id="29" name="AutoShape 33"/>
          <p:cNvSpPr>
            <a:spLocks noChangeArrowheads="1"/>
          </p:cNvSpPr>
          <p:nvPr/>
        </p:nvSpPr>
        <p:spPr bwMode="auto">
          <a:xfrm>
            <a:off x="4443618" y="3455753"/>
            <a:ext cx="215900" cy="187325"/>
          </a:xfrm>
          <a:prstGeom prst="triangle">
            <a:avLst>
              <a:gd name="adj" fmla="val 50000"/>
            </a:avLst>
          </a:prstGeom>
          <a:solidFill>
            <a:schemeClr val="bg1"/>
          </a:solidFill>
          <a:ln w="12700">
            <a:solidFill>
              <a:schemeClr val="tx1"/>
            </a:solidFill>
            <a:miter lim="800000"/>
            <a:headEnd/>
            <a:tailEnd/>
          </a:ln>
          <a:effec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cxnSp>
        <p:nvCxnSpPr>
          <p:cNvPr id="90" name="Straight Connector 89"/>
          <p:cNvCxnSpPr/>
          <p:nvPr/>
        </p:nvCxnSpPr>
        <p:spPr>
          <a:xfrm flipV="1">
            <a:off x="3558442" y="4495751"/>
            <a:ext cx="2408049" cy="12701"/>
          </a:xfrm>
          <a:prstGeom prst="line">
            <a:avLst/>
          </a:prstGeom>
          <a:noFill/>
          <a:ln w="1270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Straight Connector 96"/>
          <p:cNvCxnSpPr>
            <a:stCxn id="24" idx="0"/>
          </p:cNvCxnSpPr>
          <p:nvPr/>
        </p:nvCxnSpPr>
        <p:spPr>
          <a:xfrm flipV="1">
            <a:off x="3558443" y="4508452"/>
            <a:ext cx="3542" cy="519830"/>
          </a:xfrm>
          <a:prstGeom prst="line">
            <a:avLst/>
          </a:prstGeom>
          <a:noFill/>
          <a:ln w="1270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Straight Connector 101"/>
          <p:cNvCxnSpPr/>
          <p:nvPr/>
        </p:nvCxnSpPr>
        <p:spPr>
          <a:xfrm>
            <a:off x="5966491" y="4495751"/>
            <a:ext cx="0" cy="502184"/>
          </a:xfrm>
          <a:prstGeom prst="line">
            <a:avLst/>
          </a:prstGeom>
          <a:noFill/>
          <a:ln w="1270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150"/>
          <p:cNvCxnSpPr>
            <a:stCxn id="8" idx="0"/>
            <a:endCxn id="13" idx="3"/>
          </p:cNvCxnSpPr>
          <p:nvPr/>
        </p:nvCxnSpPr>
        <p:spPr>
          <a:xfrm flipH="1" flipV="1">
            <a:off x="4551567" y="2513967"/>
            <a:ext cx="1" cy="357012"/>
          </a:xfrm>
          <a:prstGeom prst="lin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1" name="Text Box 30"/>
          <p:cNvSpPr txBox="1">
            <a:spLocks noChangeArrowheads="1"/>
          </p:cNvSpPr>
          <p:nvPr/>
        </p:nvSpPr>
        <p:spPr bwMode="auto">
          <a:xfrm>
            <a:off x="7092502" y="5015582"/>
            <a:ext cx="1599378" cy="3693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US" sz="1800" b="1"/>
              <a:t>PriorityQueue</a:t>
            </a:r>
          </a:p>
        </p:txBody>
      </p:sp>
      <p:sp>
        <p:nvSpPr>
          <p:cNvPr id="184" name="AutoShape 37"/>
          <p:cNvSpPr>
            <a:spLocks noChangeArrowheads="1"/>
          </p:cNvSpPr>
          <p:nvPr/>
        </p:nvSpPr>
        <p:spPr bwMode="auto">
          <a:xfrm rot="16200000">
            <a:off x="7494536" y="3028620"/>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cxnSp>
        <p:nvCxnSpPr>
          <p:cNvPr id="185" name="AutoShape 38"/>
          <p:cNvCxnSpPr>
            <a:cxnSpLocks noChangeShapeType="1"/>
            <a:stCxn id="181" idx="0"/>
            <a:endCxn id="184" idx="3"/>
          </p:cNvCxnSpPr>
          <p:nvPr/>
        </p:nvCxnSpPr>
        <p:spPr bwMode="auto">
          <a:xfrm rot="16200000" flipV="1">
            <a:off x="6847521" y="3970912"/>
            <a:ext cx="1893299" cy="196042"/>
          </a:xfrm>
          <a:prstGeom prst="bentConnector2">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8" name="AutoShape 33"/>
          <p:cNvSpPr>
            <a:spLocks noChangeArrowheads="1"/>
          </p:cNvSpPr>
          <p:nvPr/>
        </p:nvSpPr>
        <p:spPr bwMode="auto">
          <a:xfrm>
            <a:off x="6767668" y="3425281"/>
            <a:ext cx="215900" cy="187325"/>
          </a:xfrm>
          <a:prstGeom prst="triangle">
            <a:avLst>
              <a:gd name="adj" fmla="val 50000"/>
            </a:avLst>
          </a:prstGeom>
          <a:solidFill>
            <a:schemeClr val="bg1"/>
          </a:solidFill>
          <a:ln w="12700">
            <a:solidFill>
              <a:schemeClr val="tx1"/>
            </a:solidFill>
            <a:miter lim="800000"/>
            <a:headEnd/>
            <a:tailEnd/>
          </a:ln>
          <a:effec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spTree>
    <p:extLst>
      <p:ext uri="{BB962C8B-B14F-4D97-AF65-F5344CB8AC3E}">
        <p14:creationId xmlns:p14="http://schemas.microsoft.com/office/powerpoint/2010/main" val="2064121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5.3. Các lớp tập hợp trong Java</a:t>
            </a:r>
            <a:br>
              <a:rPr lang="en-US"/>
            </a:br>
            <a:r>
              <a:rPr lang="en-US"/>
              <a:t>Lớp ArrayList</a:t>
            </a:r>
            <a:endParaRPr lang="en-US" dirty="0"/>
          </a:p>
        </p:txBody>
      </p:sp>
      <p:sp>
        <p:nvSpPr>
          <p:cNvPr id="3" name="Content Placeholder 2"/>
          <p:cNvSpPr>
            <a:spLocks noGrp="1"/>
          </p:cNvSpPr>
          <p:nvPr>
            <p:ph idx="1"/>
          </p:nvPr>
        </p:nvSpPr>
        <p:spPr/>
        <p:txBody>
          <a:bodyPr/>
          <a:lstStyle/>
          <a:p>
            <a:r>
              <a:rPr lang="en-US" altLang="en-US"/>
              <a:t>Thực thi List interface</a:t>
            </a:r>
          </a:p>
          <a:p>
            <a:r>
              <a:rPr lang="en-US" altLang="en-US"/>
              <a:t>Phù hợp khi cần truy xuất ngẫu nhiên các phần tử trong tập hợp</a:t>
            </a:r>
          </a:p>
          <a:p>
            <a:r>
              <a:rPr lang="en-US"/>
              <a:t>Các hàm khởi tạo:</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9664" y="3395064"/>
            <a:ext cx="78486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23</a:t>
            </a:fld>
            <a:endParaRPr lang="en-US" dirty="0">
              <a:solidFill>
                <a:prstClr val="black">
                  <a:lumMod val="65000"/>
                  <a:lumOff val="35000"/>
                </a:prstClr>
              </a:solidFill>
            </a:endParaRPr>
          </a:p>
        </p:txBody>
      </p:sp>
    </p:spTree>
    <p:extLst>
      <p:ext uri="{BB962C8B-B14F-4D97-AF65-F5344CB8AC3E}">
        <p14:creationId xmlns:p14="http://schemas.microsoft.com/office/powerpoint/2010/main" val="3282086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5.3. Các lớp tập hợp trong Java</a:t>
            </a:r>
            <a:br>
              <a:rPr lang="en-US"/>
            </a:br>
            <a:r>
              <a:rPr lang="en-US"/>
              <a:t>Lớp ArrayList: Ví dụ</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24</a:t>
            </a:fld>
            <a:endParaRPr lang="en-US" dirty="0">
              <a:solidFill>
                <a:prstClr val="black">
                  <a:lumMod val="65000"/>
                  <a:lumOff val="35000"/>
                </a:prstClr>
              </a:solidFill>
            </a:endParaRPr>
          </a:p>
        </p:txBody>
      </p:sp>
      <p:sp>
        <p:nvSpPr>
          <p:cNvPr id="5" name="Rectangle 4"/>
          <p:cNvSpPr/>
          <p:nvPr/>
        </p:nvSpPr>
        <p:spPr>
          <a:xfrm>
            <a:off x="530773" y="1738234"/>
            <a:ext cx="11130454" cy="5016758"/>
          </a:xfrm>
          <a:prstGeom prst="rect">
            <a:avLst/>
          </a:prstGeom>
        </p:spPr>
        <p:txBody>
          <a:bodyPr wrap="square">
            <a:spAutoFit/>
          </a:bodyPr>
          <a:lstStyle/>
          <a:p>
            <a:r>
              <a:rPr lang="en-US" sz="1600" b="1">
                <a:solidFill>
                  <a:srgbClr val="7F0055"/>
                </a:solidFill>
                <a:latin typeface="Consolas"/>
              </a:rPr>
              <a:t>  import</a:t>
            </a:r>
            <a:r>
              <a:rPr lang="en-US" sz="1600" b="1">
                <a:solidFill>
                  <a:srgbClr val="000000"/>
                </a:solidFill>
                <a:latin typeface="Consolas"/>
              </a:rPr>
              <a:t> java.util.*;</a:t>
            </a:r>
          </a:p>
          <a:p>
            <a:r>
              <a:rPr lang="en-US" sz="1600" b="1">
                <a:solidFill>
                  <a:srgbClr val="7F0055"/>
                </a:solidFill>
                <a:latin typeface="Consolas"/>
              </a:rPr>
              <a:t>  public</a:t>
            </a:r>
            <a:r>
              <a:rPr lang="en-US" sz="1600" b="1">
                <a:solidFill>
                  <a:srgbClr val="000000"/>
                </a:solidFill>
                <a:latin typeface="Consolas"/>
              </a:rPr>
              <a:t> </a:t>
            </a:r>
            <a:r>
              <a:rPr lang="en-US" sz="1600" b="1">
                <a:solidFill>
                  <a:srgbClr val="7F0055"/>
                </a:solidFill>
                <a:latin typeface="Consolas"/>
              </a:rPr>
              <a:t>class</a:t>
            </a:r>
            <a:r>
              <a:rPr lang="en-US" sz="1600" b="1">
                <a:solidFill>
                  <a:srgbClr val="000000"/>
                </a:solidFill>
                <a:latin typeface="Consolas"/>
              </a:rPr>
              <a:t> ArrayListTest {</a:t>
            </a:r>
          </a:p>
          <a:p>
            <a:r>
              <a:rPr lang="en-US" sz="1600" b="1">
                <a:solidFill>
                  <a:srgbClr val="7F0055"/>
                </a:solidFill>
                <a:latin typeface="Consolas"/>
              </a:rPr>
              <a:t>    public</a:t>
            </a:r>
            <a:r>
              <a:rPr lang="en-US" sz="1600" b="1">
                <a:solidFill>
                  <a:srgbClr val="000000"/>
                </a:solidFill>
                <a:latin typeface="Consolas"/>
              </a:rPr>
              <a:t> </a:t>
            </a:r>
            <a:r>
              <a:rPr lang="en-US" sz="1600" b="1">
                <a:solidFill>
                  <a:srgbClr val="7F0055"/>
                </a:solidFill>
                <a:latin typeface="Consolas"/>
              </a:rPr>
              <a:t>static</a:t>
            </a:r>
            <a:r>
              <a:rPr lang="en-US" sz="1600" b="1">
                <a:solidFill>
                  <a:srgbClr val="000000"/>
                </a:solidFill>
                <a:latin typeface="Consolas"/>
              </a:rPr>
              <a:t> </a:t>
            </a:r>
            <a:r>
              <a:rPr lang="en-US" sz="1600" b="1">
                <a:solidFill>
                  <a:srgbClr val="7F0055"/>
                </a:solidFill>
                <a:latin typeface="Consolas"/>
              </a:rPr>
              <a:t>void</a:t>
            </a:r>
            <a:r>
              <a:rPr lang="en-US" sz="1600" b="1">
                <a:solidFill>
                  <a:srgbClr val="000000"/>
                </a:solidFill>
                <a:latin typeface="Consolas"/>
              </a:rPr>
              <a:t> main(String[] </a:t>
            </a:r>
            <a:r>
              <a:rPr lang="en-US" sz="1600" b="1">
                <a:solidFill>
                  <a:srgbClr val="6A3E3E"/>
                </a:solidFill>
                <a:latin typeface="Consolas"/>
              </a:rPr>
              <a:t>args</a:t>
            </a:r>
            <a:r>
              <a:rPr lang="en-US" sz="1600" b="1">
                <a:solidFill>
                  <a:srgbClr val="000000"/>
                </a:solidFill>
                <a:latin typeface="Consolas"/>
              </a:rPr>
              <a:t>) {</a:t>
            </a:r>
          </a:p>
          <a:p>
            <a:r>
              <a:rPr lang="en-US" sz="1600">
                <a:solidFill>
                  <a:srgbClr val="000000"/>
                </a:solidFill>
                <a:latin typeface="Consolas"/>
              </a:rPr>
              <a:t> 	  ArrayList&lt;String&gt; </a:t>
            </a:r>
            <a:r>
              <a:rPr lang="en-US" sz="1600">
                <a:solidFill>
                  <a:srgbClr val="6A3E3E"/>
                </a:solidFill>
                <a:latin typeface="Consolas"/>
              </a:rPr>
              <a:t>obj</a:t>
            </a:r>
            <a:r>
              <a:rPr lang="en-US" sz="1600">
                <a:solidFill>
                  <a:srgbClr val="000000"/>
                </a:solidFill>
                <a:latin typeface="Consolas"/>
              </a:rPr>
              <a:t> = </a:t>
            </a:r>
            <a:r>
              <a:rPr lang="en-US" sz="1600" b="1">
                <a:solidFill>
                  <a:srgbClr val="7F0055"/>
                </a:solidFill>
                <a:latin typeface="Consolas"/>
              </a:rPr>
              <a:t>new</a:t>
            </a:r>
            <a:r>
              <a:rPr lang="en-US" sz="1600" b="1">
                <a:solidFill>
                  <a:srgbClr val="000000"/>
                </a:solidFill>
                <a:latin typeface="Consolas"/>
              </a:rPr>
              <a:t> ArrayList&lt;String&gt;();</a:t>
            </a:r>
          </a:p>
          <a:p>
            <a:r>
              <a:rPr lang="en-US" sz="1600">
                <a:solidFill>
                  <a:srgbClr val="6A3E3E"/>
                </a:solidFill>
                <a:latin typeface="Consolas"/>
              </a:rPr>
              <a:t>	  obj</a:t>
            </a:r>
            <a:r>
              <a:rPr lang="en-US" sz="1600">
                <a:solidFill>
                  <a:srgbClr val="000000"/>
                </a:solidFill>
                <a:latin typeface="Consolas"/>
              </a:rPr>
              <a:t>.add(</a:t>
            </a:r>
            <a:r>
              <a:rPr lang="en-US" sz="1600">
                <a:solidFill>
                  <a:srgbClr val="2A00FF"/>
                </a:solidFill>
                <a:latin typeface="Consolas"/>
              </a:rPr>
              <a:t>"Ajeet"</a:t>
            </a:r>
            <a:r>
              <a:rPr lang="en-US" sz="1600">
                <a:solidFill>
                  <a:srgbClr val="000000"/>
                </a:solidFill>
                <a:latin typeface="Consolas"/>
              </a:rPr>
              <a:t>);</a:t>
            </a:r>
          </a:p>
          <a:p>
            <a:r>
              <a:rPr lang="en-US" sz="1600">
                <a:solidFill>
                  <a:srgbClr val="6A3E3E"/>
                </a:solidFill>
                <a:latin typeface="Consolas"/>
              </a:rPr>
              <a:t>	  obj</a:t>
            </a:r>
            <a:r>
              <a:rPr lang="en-US" sz="1600">
                <a:solidFill>
                  <a:srgbClr val="000000"/>
                </a:solidFill>
                <a:latin typeface="Consolas"/>
              </a:rPr>
              <a:t>.add(</a:t>
            </a:r>
            <a:r>
              <a:rPr lang="en-US" sz="1600">
                <a:solidFill>
                  <a:srgbClr val="2A00FF"/>
                </a:solidFill>
                <a:latin typeface="Consolas"/>
              </a:rPr>
              <a:t>"Harry"</a:t>
            </a:r>
            <a:r>
              <a:rPr lang="en-US" sz="1600">
                <a:solidFill>
                  <a:srgbClr val="000000"/>
                </a:solidFill>
                <a:latin typeface="Consolas"/>
              </a:rPr>
              <a:t>);</a:t>
            </a:r>
          </a:p>
          <a:p>
            <a:r>
              <a:rPr lang="en-US" sz="1600">
                <a:solidFill>
                  <a:srgbClr val="6A3E3E"/>
                </a:solidFill>
                <a:latin typeface="Consolas"/>
              </a:rPr>
              <a:t>	  obj</a:t>
            </a:r>
            <a:r>
              <a:rPr lang="en-US" sz="1600">
                <a:solidFill>
                  <a:srgbClr val="000000"/>
                </a:solidFill>
                <a:latin typeface="Consolas"/>
              </a:rPr>
              <a:t>.add(</a:t>
            </a:r>
            <a:r>
              <a:rPr lang="en-US" sz="1600">
                <a:solidFill>
                  <a:srgbClr val="2A00FF"/>
                </a:solidFill>
                <a:latin typeface="Consolas"/>
              </a:rPr>
              <a:t>"Steve"</a:t>
            </a:r>
            <a:r>
              <a:rPr lang="en-US" sz="1600">
                <a:solidFill>
                  <a:srgbClr val="000000"/>
                </a:solidFill>
                <a:latin typeface="Consolas"/>
              </a:rPr>
              <a:t>);</a:t>
            </a:r>
          </a:p>
          <a:p>
            <a:r>
              <a:rPr lang="en-US" sz="1600">
                <a:solidFill>
                  <a:srgbClr val="6A3E3E"/>
                </a:solidFill>
                <a:latin typeface="Consolas"/>
              </a:rPr>
              <a:t>	  obj</a:t>
            </a:r>
            <a:r>
              <a:rPr lang="en-US" sz="1600">
                <a:solidFill>
                  <a:srgbClr val="000000"/>
                </a:solidFill>
                <a:latin typeface="Consolas"/>
              </a:rPr>
              <a:t>.add(</a:t>
            </a:r>
            <a:r>
              <a:rPr lang="en-US" sz="1600">
                <a:solidFill>
                  <a:srgbClr val="2A00FF"/>
                </a:solidFill>
                <a:latin typeface="Consolas"/>
              </a:rPr>
              <a:t>"Anuj"</a:t>
            </a:r>
            <a:r>
              <a:rPr lang="en-US" sz="1600">
                <a:solidFill>
                  <a:srgbClr val="000000"/>
                </a:solidFill>
                <a:latin typeface="Consolas"/>
              </a:rPr>
              <a:t>);</a:t>
            </a:r>
          </a:p>
          <a:p>
            <a:r>
              <a:rPr lang="en-US" sz="1600">
                <a:solidFill>
                  <a:srgbClr val="3F7F5F"/>
                </a:solidFill>
                <a:latin typeface="Consolas"/>
              </a:rPr>
              <a:t>	  /* Displaying array list elements */</a:t>
            </a:r>
          </a:p>
          <a:p>
            <a:r>
              <a:rPr lang="en-US" sz="1600">
                <a:solidFill>
                  <a:srgbClr val="000000"/>
                </a:solidFill>
                <a:latin typeface="Consolas"/>
              </a:rPr>
              <a:t>	  System.</a:t>
            </a:r>
            <a:r>
              <a:rPr lang="en-US" sz="1600" b="1" i="1">
                <a:solidFill>
                  <a:srgbClr val="0000C0"/>
                </a:solidFill>
                <a:latin typeface="Consolas"/>
              </a:rPr>
              <a:t>out</a:t>
            </a:r>
            <a:r>
              <a:rPr lang="en-US" sz="1600" b="1" i="1">
                <a:solidFill>
                  <a:srgbClr val="000000"/>
                </a:solidFill>
                <a:latin typeface="Consolas"/>
              </a:rPr>
              <a:t>.println(</a:t>
            </a:r>
            <a:r>
              <a:rPr lang="en-US" sz="1600" b="1" i="1">
                <a:solidFill>
                  <a:srgbClr val="2A00FF"/>
                </a:solidFill>
                <a:latin typeface="Consolas"/>
              </a:rPr>
              <a:t>"Currently the array list has following elements:" </a:t>
            </a:r>
            <a:r>
              <a:rPr lang="en-US" sz="1600">
                <a:solidFill>
                  <a:srgbClr val="000000"/>
                </a:solidFill>
                <a:latin typeface="Consolas"/>
              </a:rPr>
              <a:t>+ </a:t>
            </a:r>
            <a:r>
              <a:rPr lang="en-US" sz="1600">
                <a:solidFill>
                  <a:srgbClr val="6A3E3E"/>
                </a:solidFill>
                <a:latin typeface="Consolas"/>
              </a:rPr>
              <a:t>obj</a:t>
            </a:r>
            <a:r>
              <a:rPr lang="en-US" sz="1600">
                <a:solidFill>
                  <a:srgbClr val="000000"/>
                </a:solidFill>
                <a:latin typeface="Consolas"/>
              </a:rPr>
              <a:t>);</a:t>
            </a:r>
          </a:p>
          <a:p>
            <a:r>
              <a:rPr lang="en-US" sz="1600">
                <a:solidFill>
                  <a:srgbClr val="3F7F5F"/>
                </a:solidFill>
                <a:latin typeface="Consolas"/>
              </a:rPr>
              <a:t>	  /* Add element at the given index */</a:t>
            </a:r>
          </a:p>
          <a:p>
            <a:r>
              <a:rPr lang="en-US" sz="1600">
                <a:solidFill>
                  <a:srgbClr val="6A3E3E"/>
                </a:solidFill>
                <a:latin typeface="Consolas"/>
              </a:rPr>
              <a:t>	  obj</a:t>
            </a:r>
            <a:r>
              <a:rPr lang="en-US" sz="1600">
                <a:solidFill>
                  <a:srgbClr val="000000"/>
                </a:solidFill>
                <a:latin typeface="Consolas"/>
              </a:rPr>
              <a:t>.add(1, </a:t>
            </a:r>
            <a:r>
              <a:rPr lang="en-US" sz="1600">
                <a:solidFill>
                  <a:srgbClr val="2A00FF"/>
                </a:solidFill>
                <a:latin typeface="Consolas"/>
              </a:rPr>
              <a:t>"Justin"</a:t>
            </a:r>
            <a:r>
              <a:rPr lang="en-US" sz="1600">
                <a:solidFill>
                  <a:srgbClr val="000000"/>
                </a:solidFill>
                <a:latin typeface="Consolas"/>
              </a:rPr>
              <a:t>);</a:t>
            </a:r>
          </a:p>
          <a:p>
            <a:r>
              <a:rPr lang="en-US" sz="1600">
                <a:solidFill>
                  <a:srgbClr val="3F7F5F"/>
                </a:solidFill>
                <a:latin typeface="Consolas"/>
              </a:rPr>
              <a:t>	  /* Remove elements from array list like this */</a:t>
            </a:r>
          </a:p>
          <a:p>
            <a:r>
              <a:rPr lang="en-US" sz="1600">
                <a:solidFill>
                  <a:srgbClr val="6A3E3E"/>
                </a:solidFill>
                <a:latin typeface="Consolas"/>
              </a:rPr>
              <a:t>	  obj</a:t>
            </a:r>
            <a:r>
              <a:rPr lang="en-US" sz="1600">
                <a:solidFill>
                  <a:srgbClr val="000000"/>
                </a:solidFill>
                <a:latin typeface="Consolas"/>
              </a:rPr>
              <a:t>.remove(</a:t>
            </a:r>
            <a:r>
              <a:rPr lang="en-US" sz="1600">
                <a:solidFill>
                  <a:srgbClr val="2A00FF"/>
                </a:solidFill>
                <a:latin typeface="Consolas"/>
              </a:rPr>
              <a:t>"Harry"</a:t>
            </a:r>
            <a:r>
              <a:rPr lang="en-US" sz="1600">
                <a:solidFill>
                  <a:srgbClr val="000000"/>
                </a:solidFill>
                <a:latin typeface="Consolas"/>
              </a:rPr>
              <a:t>);</a:t>
            </a:r>
          </a:p>
          <a:p>
            <a:r>
              <a:rPr lang="en-US" sz="1600">
                <a:solidFill>
                  <a:srgbClr val="000000"/>
                </a:solidFill>
                <a:latin typeface="Consolas"/>
              </a:rPr>
              <a:t>	  System.</a:t>
            </a:r>
            <a:r>
              <a:rPr lang="en-US" sz="1600" b="1" i="1">
                <a:solidFill>
                  <a:srgbClr val="0000C0"/>
                </a:solidFill>
                <a:latin typeface="Consolas"/>
              </a:rPr>
              <a:t>out</a:t>
            </a:r>
            <a:r>
              <a:rPr lang="en-US" sz="1600" b="1" i="1">
                <a:solidFill>
                  <a:srgbClr val="000000"/>
                </a:solidFill>
                <a:latin typeface="Consolas"/>
              </a:rPr>
              <a:t>.println(</a:t>
            </a:r>
            <a:r>
              <a:rPr lang="en-US" sz="1600" b="1" i="1">
                <a:solidFill>
                  <a:srgbClr val="2A00FF"/>
                </a:solidFill>
                <a:latin typeface="Consolas"/>
              </a:rPr>
              <a:t>"Current array list is:"</a:t>
            </a:r>
            <a:r>
              <a:rPr lang="en-US" sz="1600" b="1" i="1">
                <a:solidFill>
                  <a:srgbClr val="000000"/>
                </a:solidFill>
                <a:latin typeface="Consolas"/>
              </a:rPr>
              <a:t> + </a:t>
            </a:r>
            <a:r>
              <a:rPr lang="en-US" sz="1600" b="1" i="1">
                <a:solidFill>
                  <a:srgbClr val="6A3E3E"/>
                </a:solidFill>
                <a:latin typeface="Consolas"/>
              </a:rPr>
              <a:t>obj</a:t>
            </a:r>
            <a:r>
              <a:rPr lang="en-US" sz="1600" b="1" i="1">
                <a:solidFill>
                  <a:srgbClr val="000000"/>
                </a:solidFill>
                <a:latin typeface="Consolas"/>
              </a:rPr>
              <a:t>);</a:t>
            </a:r>
          </a:p>
          <a:p>
            <a:r>
              <a:rPr lang="en-US" sz="1600">
                <a:solidFill>
                  <a:srgbClr val="3F7F5F"/>
                </a:solidFill>
                <a:latin typeface="Consolas"/>
              </a:rPr>
              <a:t>	  /* Remove element from the given index */</a:t>
            </a:r>
          </a:p>
          <a:p>
            <a:r>
              <a:rPr lang="en-US" sz="1600">
                <a:solidFill>
                  <a:srgbClr val="6A3E3E"/>
                </a:solidFill>
                <a:latin typeface="Consolas"/>
              </a:rPr>
              <a:t>	  obj</a:t>
            </a:r>
            <a:r>
              <a:rPr lang="en-US" sz="1600">
                <a:solidFill>
                  <a:srgbClr val="000000"/>
                </a:solidFill>
                <a:latin typeface="Consolas"/>
              </a:rPr>
              <a:t>.remove(1);</a:t>
            </a:r>
          </a:p>
          <a:p>
            <a:r>
              <a:rPr lang="en-US" sz="1600">
                <a:solidFill>
                  <a:srgbClr val="000000"/>
                </a:solidFill>
                <a:latin typeface="Consolas"/>
              </a:rPr>
              <a:t>	  System.</a:t>
            </a:r>
            <a:r>
              <a:rPr lang="en-US" sz="1600" b="1" i="1">
                <a:solidFill>
                  <a:srgbClr val="0000C0"/>
                </a:solidFill>
                <a:latin typeface="Consolas"/>
              </a:rPr>
              <a:t>out</a:t>
            </a:r>
            <a:r>
              <a:rPr lang="en-US" sz="1600" b="1" i="1">
                <a:solidFill>
                  <a:srgbClr val="000000"/>
                </a:solidFill>
                <a:latin typeface="Consolas"/>
              </a:rPr>
              <a:t>.println(</a:t>
            </a:r>
            <a:r>
              <a:rPr lang="en-US" sz="1600" b="1" i="1">
                <a:solidFill>
                  <a:srgbClr val="2A00FF"/>
                </a:solidFill>
                <a:latin typeface="Consolas"/>
              </a:rPr>
              <a:t>"Current array list is:"</a:t>
            </a:r>
            <a:r>
              <a:rPr lang="en-US" sz="1600" b="1" i="1">
                <a:solidFill>
                  <a:srgbClr val="000000"/>
                </a:solidFill>
                <a:latin typeface="Consolas"/>
              </a:rPr>
              <a:t> + </a:t>
            </a:r>
            <a:r>
              <a:rPr lang="en-US" sz="1600" b="1" i="1">
                <a:solidFill>
                  <a:srgbClr val="6A3E3E"/>
                </a:solidFill>
                <a:latin typeface="Consolas"/>
              </a:rPr>
              <a:t>obj</a:t>
            </a:r>
            <a:r>
              <a:rPr lang="en-US" sz="1600" b="1" i="1">
                <a:solidFill>
                  <a:srgbClr val="000000"/>
                </a:solidFill>
                <a:latin typeface="Consolas"/>
              </a:rPr>
              <a:t>);</a:t>
            </a:r>
          </a:p>
          <a:p>
            <a:r>
              <a:rPr lang="en-US" sz="1600" b="1">
                <a:solidFill>
                  <a:srgbClr val="000000"/>
                </a:solidFill>
                <a:latin typeface="Consolas"/>
              </a:rPr>
              <a:t>    }</a:t>
            </a:r>
          </a:p>
          <a:p>
            <a:r>
              <a:rPr lang="en-US" sz="1600" b="1">
                <a:solidFill>
                  <a:srgbClr val="000000"/>
                </a:solidFill>
                <a:latin typeface="Consolas"/>
              </a:rPr>
              <a: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1200" y="2908300"/>
            <a:ext cx="7473576" cy="694346"/>
          </a:xfrm>
          <a:prstGeom prst="rect">
            <a:avLst/>
          </a:prstGeom>
          <a:noFill/>
          <a:ln w="9525">
            <a:solidFill>
              <a:schemeClr val="bg2">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757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5.3. Các lớp tập hợp trong Java</a:t>
            </a:r>
            <a:br>
              <a:rPr lang="en-US"/>
            </a:br>
            <a:r>
              <a:rPr lang="en-US"/>
              <a:t>Lớp ArrayList: Quiz</a:t>
            </a:r>
          </a:p>
        </p:txBody>
      </p:sp>
      <p:sp>
        <p:nvSpPr>
          <p:cNvPr id="3" name="Content Placeholder 2"/>
          <p:cNvSpPr>
            <a:spLocks noGrp="1"/>
          </p:cNvSpPr>
          <p:nvPr>
            <p:ph idx="1"/>
          </p:nvPr>
        </p:nvSpPr>
        <p:spPr/>
        <p:txBody>
          <a:bodyPr/>
          <a:lstStyle/>
          <a:p>
            <a:r>
              <a:rPr lang="en-US" sz="2400"/>
              <a:t>Cho đoạn mã sau:</a:t>
            </a:r>
          </a:p>
          <a:p>
            <a:endParaRPr lang="en-US"/>
          </a:p>
          <a:p>
            <a:endParaRPr lang="en-US"/>
          </a:p>
          <a:p>
            <a:endParaRPr lang="en-US"/>
          </a:p>
          <a:p>
            <a:pPr marL="0" indent="0">
              <a:buNone/>
            </a:pPr>
            <a:endParaRPr lang="en-US" sz="2400"/>
          </a:p>
          <a:p>
            <a:pPr marL="0" indent="0">
              <a:buNone/>
            </a:pPr>
            <a:r>
              <a:rPr lang="en-US" sz="2400"/>
              <a:t>Đoạn lệnh nào sau đây làm thay đổi myArrayList thành: One; Two; Four</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sp>
        <p:nvSpPr>
          <p:cNvPr id="6" name="Rectangle 5"/>
          <p:cNvSpPr/>
          <p:nvPr/>
        </p:nvSpPr>
        <p:spPr>
          <a:xfrm>
            <a:off x="1121979" y="2343495"/>
            <a:ext cx="6096000" cy="1631216"/>
          </a:xfrm>
          <a:prstGeom prst="rect">
            <a:avLst/>
          </a:prstGeom>
        </p:spPr>
        <p:txBody>
          <a:bodyPr>
            <a:spAutoFit/>
          </a:bodyPr>
          <a:lstStyle/>
          <a:p>
            <a:r>
              <a:rPr lang="en-US" sz="2000">
                <a:latin typeface="Consolas" pitchFamily="49" charset="0"/>
                <a:cs typeface="Consolas" pitchFamily="49" charset="0"/>
              </a:rPr>
              <a:t>ArrayList myArrayList = new ArrayList( ); </a:t>
            </a:r>
          </a:p>
          <a:p>
            <a:r>
              <a:rPr lang="en-US" sz="2000">
                <a:latin typeface="Consolas" pitchFamily="49" charset="0"/>
                <a:cs typeface="Consolas" pitchFamily="49" charset="0"/>
              </a:rPr>
              <a:t>myArrayList.add("One"); </a:t>
            </a:r>
          </a:p>
          <a:p>
            <a:r>
              <a:rPr lang="en-US" sz="2000">
                <a:latin typeface="Consolas" pitchFamily="49" charset="0"/>
                <a:cs typeface="Consolas" pitchFamily="49" charset="0"/>
              </a:rPr>
              <a:t>myArrayList.add("Two"); </a:t>
            </a:r>
          </a:p>
          <a:p>
            <a:r>
              <a:rPr lang="en-US" sz="2000">
                <a:latin typeface="Consolas" pitchFamily="49" charset="0"/>
                <a:cs typeface="Consolas" pitchFamily="49" charset="0"/>
              </a:rPr>
              <a:t>myArrayList.add("Three"); </a:t>
            </a:r>
          </a:p>
          <a:p>
            <a:r>
              <a:rPr lang="en-US" sz="2000">
                <a:latin typeface="Consolas" pitchFamily="49" charset="0"/>
                <a:cs typeface="Consolas" pitchFamily="49" charset="0"/>
              </a:rPr>
              <a:t>myArrayList.add("Four"); </a:t>
            </a:r>
          </a:p>
        </p:txBody>
      </p:sp>
      <p:sp>
        <p:nvSpPr>
          <p:cNvPr id="7" name="Rectangle 6"/>
          <p:cNvSpPr/>
          <p:nvPr/>
        </p:nvSpPr>
        <p:spPr>
          <a:xfrm>
            <a:off x="1121978" y="4738701"/>
            <a:ext cx="8082457" cy="1323439"/>
          </a:xfrm>
          <a:prstGeom prst="rect">
            <a:avLst/>
          </a:prstGeom>
        </p:spPr>
        <p:txBody>
          <a:bodyPr wrap="square">
            <a:spAutoFit/>
          </a:bodyPr>
          <a:lstStyle/>
          <a:p>
            <a:pPr marL="342900" indent="-342900">
              <a:buAutoNum type="alphaLcPeriod"/>
            </a:pPr>
            <a:r>
              <a:rPr lang="en-US" sz="2000">
                <a:latin typeface="Consolas" pitchFamily="49" charset="0"/>
                <a:cs typeface="Consolas" pitchFamily="49" charset="0"/>
              </a:rPr>
              <a:t>myArrayList.remove (myArrayList.get(3)); </a:t>
            </a:r>
          </a:p>
          <a:p>
            <a:pPr marL="342900" indent="-342900">
              <a:buAutoNum type="alphaLcPeriod"/>
            </a:pPr>
            <a:r>
              <a:rPr lang="en-US" sz="2000">
                <a:latin typeface="Consolas" pitchFamily="49" charset="0"/>
                <a:cs typeface="Consolas" pitchFamily="49" charset="0"/>
              </a:rPr>
              <a:t>myArrayList.remove (myArrayList.indexOf("Three")); </a:t>
            </a:r>
          </a:p>
          <a:p>
            <a:pPr marL="342900" indent="-342900">
              <a:buAutoNum type="alphaLcPeriod"/>
            </a:pPr>
            <a:r>
              <a:rPr lang="en-US" sz="2000">
                <a:latin typeface="Consolas" pitchFamily="49" charset="0"/>
                <a:cs typeface="Consolas" pitchFamily="49" charset="0"/>
              </a:rPr>
              <a:t>myArrayList.remove (Three); </a:t>
            </a:r>
          </a:p>
          <a:p>
            <a:pPr marL="342900" indent="-342900">
              <a:buAutoNum type="alphaLcPeriod"/>
            </a:pPr>
            <a:r>
              <a:rPr lang="en-US" sz="2000">
                <a:latin typeface="Consolas" pitchFamily="49" charset="0"/>
                <a:cs typeface="Consolas" pitchFamily="49" charset="0"/>
              </a:rPr>
              <a:t>myArrayList.remove (myArrayList.get(2)); </a:t>
            </a:r>
          </a:p>
        </p:txBody>
      </p:sp>
    </p:spTree>
    <p:extLst>
      <p:ext uri="{BB962C8B-B14F-4D97-AF65-F5344CB8AC3E}">
        <p14:creationId xmlns:p14="http://schemas.microsoft.com/office/powerpoint/2010/main" val="1730873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5.3. Các lớp tập hợp trong Java</a:t>
            </a:r>
            <a:br>
              <a:rPr lang="en-US"/>
            </a:br>
            <a:r>
              <a:rPr lang="en-US"/>
              <a:t>Lớp ArrayList: Quiz</a:t>
            </a:r>
          </a:p>
        </p:txBody>
      </p:sp>
      <p:sp>
        <p:nvSpPr>
          <p:cNvPr id="3" name="Content Placeholder 2"/>
          <p:cNvSpPr>
            <a:spLocks noGrp="1"/>
          </p:cNvSpPr>
          <p:nvPr>
            <p:ph idx="1"/>
          </p:nvPr>
        </p:nvSpPr>
        <p:spPr/>
        <p:txBody>
          <a:bodyPr>
            <a:normAutofit/>
          </a:bodyPr>
          <a:lstStyle/>
          <a:p>
            <a:r>
              <a:rPr lang="en-US" sz="2400"/>
              <a:t>Cho đoạn mã sau:</a:t>
            </a:r>
          </a:p>
          <a:p>
            <a:endParaRPr lang="en-US"/>
          </a:p>
          <a:p>
            <a:endParaRPr lang="en-US"/>
          </a:p>
          <a:p>
            <a:endParaRPr lang="en-US"/>
          </a:p>
          <a:p>
            <a:endParaRPr lang="en-US"/>
          </a:p>
          <a:p>
            <a:pPr marL="0" indent="0">
              <a:buNone/>
            </a:pPr>
            <a:r>
              <a:rPr lang="en-US" sz="2400"/>
              <a:t>Đoạn lệnh nào sau đây làm thay đổi myArrayList thành: One; Two; Three; Five</a:t>
            </a: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26</a:t>
            </a:fld>
            <a:endParaRPr lang="en-US" dirty="0">
              <a:solidFill>
                <a:prstClr val="black">
                  <a:lumMod val="65000"/>
                  <a:lumOff val="35000"/>
                </a:prstClr>
              </a:solidFill>
            </a:endParaRPr>
          </a:p>
        </p:txBody>
      </p:sp>
      <p:sp>
        <p:nvSpPr>
          <p:cNvPr id="5" name="Rectangle 4"/>
          <p:cNvSpPr/>
          <p:nvPr/>
        </p:nvSpPr>
        <p:spPr>
          <a:xfrm>
            <a:off x="1140372" y="2305184"/>
            <a:ext cx="6096000" cy="1631216"/>
          </a:xfrm>
          <a:prstGeom prst="rect">
            <a:avLst/>
          </a:prstGeom>
        </p:spPr>
        <p:txBody>
          <a:bodyPr>
            <a:spAutoFit/>
          </a:bodyPr>
          <a:lstStyle/>
          <a:p>
            <a:r>
              <a:rPr lang="en-US" sz="2000">
                <a:latin typeface="Consolas" pitchFamily="49" charset="0"/>
                <a:cs typeface="Consolas" pitchFamily="49" charset="0"/>
              </a:rPr>
              <a:t>ArrayList myArrayList = new ArrayList( ); myArrayList.add("One"); </a:t>
            </a:r>
          </a:p>
          <a:p>
            <a:r>
              <a:rPr lang="en-US" sz="2000">
                <a:latin typeface="Consolas" pitchFamily="49" charset="0"/>
                <a:cs typeface="Consolas" pitchFamily="49" charset="0"/>
              </a:rPr>
              <a:t>myArrayList.add("Two"); </a:t>
            </a:r>
          </a:p>
          <a:p>
            <a:r>
              <a:rPr lang="en-US" sz="2000">
                <a:latin typeface="Consolas" pitchFamily="49" charset="0"/>
                <a:cs typeface="Consolas" pitchFamily="49" charset="0"/>
              </a:rPr>
              <a:t>myArrayList.add("Three"); </a:t>
            </a:r>
          </a:p>
          <a:p>
            <a:r>
              <a:rPr lang="en-US" sz="2000">
                <a:latin typeface="Consolas" pitchFamily="49" charset="0"/>
                <a:cs typeface="Consolas" pitchFamily="49" charset="0"/>
              </a:rPr>
              <a:t>myArrayList.add("Four");</a:t>
            </a:r>
          </a:p>
        </p:txBody>
      </p:sp>
      <p:sp>
        <p:nvSpPr>
          <p:cNvPr id="6" name="Rectangle 5"/>
          <p:cNvSpPr/>
          <p:nvPr/>
        </p:nvSpPr>
        <p:spPr>
          <a:xfrm>
            <a:off x="1140372" y="5190273"/>
            <a:ext cx="8665780" cy="1323439"/>
          </a:xfrm>
          <a:prstGeom prst="rect">
            <a:avLst/>
          </a:prstGeom>
        </p:spPr>
        <p:txBody>
          <a:bodyPr wrap="square">
            <a:spAutoFit/>
          </a:bodyPr>
          <a:lstStyle/>
          <a:p>
            <a:r>
              <a:rPr lang="en-US" sz="2000">
                <a:latin typeface="Consolas" pitchFamily="49" charset="0"/>
                <a:cs typeface="Consolas" pitchFamily="49" charset="0"/>
              </a:rPr>
              <a:t>a. myArrayList[3] = "Five";</a:t>
            </a:r>
          </a:p>
          <a:p>
            <a:r>
              <a:rPr lang="en-US" sz="2000">
                <a:latin typeface="Consolas" pitchFamily="49" charset="0"/>
                <a:cs typeface="Consolas" pitchFamily="49" charset="0"/>
              </a:rPr>
              <a:t>b. myArrayList[4] = "Five";</a:t>
            </a:r>
          </a:p>
          <a:p>
            <a:r>
              <a:rPr lang="en-US" sz="2000">
                <a:latin typeface="Consolas" pitchFamily="49" charset="0"/>
                <a:cs typeface="Consolas" pitchFamily="49" charset="0"/>
              </a:rPr>
              <a:t>c. myArrayList.set (myArrayList.indexOf("Four"), "Five"); </a:t>
            </a:r>
          </a:p>
          <a:p>
            <a:r>
              <a:rPr lang="en-US" sz="2000">
                <a:latin typeface="Consolas" pitchFamily="49" charset="0"/>
                <a:cs typeface="Consolas" pitchFamily="49" charset="0"/>
              </a:rPr>
              <a:t>d. myArrayList.set (myArrayList.indexOf("Five"), "Four"); </a:t>
            </a:r>
          </a:p>
        </p:txBody>
      </p:sp>
    </p:spTree>
    <p:extLst>
      <p:ext uri="{BB962C8B-B14F-4D97-AF65-F5344CB8AC3E}">
        <p14:creationId xmlns:p14="http://schemas.microsoft.com/office/powerpoint/2010/main" val="1970904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5.3. Các lớp tập hợp trong Java</a:t>
            </a:r>
            <a:br>
              <a:rPr lang="en-US"/>
            </a:br>
            <a:r>
              <a:rPr lang="en-US"/>
              <a:t>Lớp ArrayList: Quiz</a:t>
            </a:r>
          </a:p>
        </p:txBody>
      </p:sp>
      <p:sp>
        <p:nvSpPr>
          <p:cNvPr id="3" name="Content Placeholder 2"/>
          <p:cNvSpPr>
            <a:spLocks noGrp="1"/>
          </p:cNvSpPr>
          <p:nvPr>
            <p:ph idx="1"/>
          </p:nvPr>
        </p:nvSpPr>
        <p:spPr/>
        <p:txBody>
          <a:bodyPr/>
          <a:lstStyle/>
          <a:p>
            <a:r>
              <a:rPr lang="en-US" sz="2400"/>
              <a:t>Cho đoạn mã sau:</a:t>
            </a:r>
          </a:p>
          <a:p>
            <a:endParaRPr lang="en-US"/>
          </a:p>
          <a:p>
            <a:endParaRPr lang="en-US"/>
          </a:p>
          <a:p>
            <a:endParaRPr lang="en-US"/>
          </a:p>
          <a:p>
            <a:pPr marL="0" indent="0">
              <a:buNone/>
            </a:pPr>
            <a:r>
              <a:rPr lang="en-US" sz="2400"/>
              <a:t>Đoạn lệnh nào sau đây làm thay đổi myArrayList thành: 1 3 5 7</a:t>
            </a:r>
          </a:p>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27</a:t>
            </a:fld>
            <a:endParaRPr lang="en-US" dirty="0">
              <a:solidFill>
                <a:prstClr val="black">
                  <a:lumMod val="65000"/>
                  <a:lumOff val="35000"/>
                </a:prstClr>
              </a:solidFill>
            </a:endParaRPr>
          </a:p>
        </p:txBody>
      </p:sp>
      <p:sp>
        <p:nvSpPr>
          <p:cNvPr id="5" name="Rectangle 4"/>
          <p:cNvSpPr/>
          <p:nvPr/>
        </p:nvSpPr>
        <p:spPr>
          <a:xfrm>
            <a:off x="1077309" y="2359260"/>
            <a:ext cx="8483379" cy="1323439"/>
          </a:xfrm>
          <a:prstGeom prst="rect">
            <a:avLst/>
          </a:prstGeom>
        </p:spPr>
        <p:txBody>
          <a:bodyPr wrap="square">
            <a:spAutoFit/>
          </a:bodyPr>
          <a:lstStyle/>
          <a:p>
            <a:r>
              <a:rPr lang="en-US" sz="2000">
                <a:latin typeface="Consolas" pitchFamily="49" charset="0"/>
                <a:cs typeface="Consolas" pitchFamily="49" charset="0"/>
              </a:rPr>
              <a:t>ArrayList&lt;Integer&gt; myArrayList = new ArrayList&lt;Integer&gt;(); myArrayList.add(1); </a:t>
            </a:r>
          </a:p>
          <a:p>
            <a:r>
              <a:rPr lang="en-US" sz="2000">
                <a:latin typeface="Consolas" pitchFamily="49" charset="0"/>
                <a:cs typeface="Consolas" pitchFamily="49" charset="0"/>
              </a:rPr>
              <a:t>myArrayList.add(3); </a:t>
            </a:r>
          </a:p>
          <a:p>
            <a:r>
              <a:rPr lang="en-US" sz="2000">
                <a:latin typeface="Consolas" pitchFamily="49" charset="0"/>
                <a:cs typeface="Consolas" pitchFamily="49" charset="0"/>
              </a:rPr>
              <a:t>myArrayList.add(7); </a:t>
            </a:r>
          </a:p>
        </p:txBody>
      </p:sp>
      <p:sp>
        <p:nvSpPr>
          <p:cNvPr id="6" name="Rectangle 5"/>
          <p:cNvSpPr/>
          <p:nvPr/>
        </p:nvSpPr>
        <p:spPr>
          <a:xfrm>
            <a:off x="1077310" y="4428842"/>
            <a:ext cx="6096000" cy="1323439"/>
          </a:xfrm>
          <a:prstGeom prst="rect">
            <a:avLst/>
          </a:prstGeom>
        </p:spPr>
        <p:txBody>
          <a:bodyPr>
            <a:spAutoFit/>
          </a:bodyPr>
          <a:lstStyle/>
          <a:p>
            <a:pPr marL="457200" indent="-457200">
              <a:buFont typeface="+mj-lt"/>
              <a:buAutoNum type="alphaLcPeriod"/>
            </a:pPr>
            <a:r>
              <a:rPr lang="en-US" sz="2000">
                <a:latin typeface="Consolas" pitchFamily="49" charset="0"/>
                <a:cs typeface="Consolas" pitchFamily="49" charset="0"/>
              </a:rPr>
              <a:t>myArrayList.add(5); </a:t>
            </a:r>
          </a:p>
          <a:p>
            <a:pPr marL="457200" indent="-457200">
              <a:buFont typeface="+mj-lt"/>
              <a:buAutoNum type="alphaLcPeriod"/>
            </a:pPr>
            <a:r>
              <a:rPr lang="en-US" sz="2000">
                <a:latin typeface="Consolas" pitchFamily="49" charset="0"/>
                <a:cs typeface="Consolas" pitchFamily="49" charset="0"/>
              </a:rPr>
              <a:t>myArrayList.add(2, 5); </a:t>
            </a:r>
          </a:p>
          <a:p>
            <a:pPr marL="457200" indent="-457200">
              <a:buFont typeface="+mj-lt"/>
              <a:buAutoNum type="alphaLcPeriod"/>
            </a:pPr>
            <a:r>
              <a:rPr lang="en-US" sz="2000">
                <a:latin typeface="Consolas" pitchFamily="49" charset="0"/>
                <a:cs typeface="Consolas" pitchFamily="49" charset="0"/>
              </a:rPr>
              <a:t>myArrayList.add(4, 5); </a:t>
            </a:r>
          </a:p>
          <a:p>
            <a:pPr marL="457200" indent="-457200">
              <a:buFont typeface="+mj-lt"/>
              <a:buAutoNum type="alphaLcPeriod"/>
            </a:pPr>
            <a:r>
              <a:rPr lang="en-US" sz="2000">
                <a:latin typeface="Consolas" pitchFamily="49" charset="0"/>
                <a:cs typeface="Consolas" pitchFamily="49" charset="0"/>
              </a:rPr>
              <a:t>myArrayList.add(3, 5); </a:t>
            </a:r>
          </a:p>
        </p:txBody>
      </p:sp>
    </p:spTree>
    <p:extLst>
      <p:ext uri="{BB962C8B-B14F-4D97-AF65-F5344CB8AC3E}">
        <p14:creationId xmlns:p14="http://schemas.microsoft.com/office/powerpoint/2010/main" val="3479025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5.3. Các lớp tập hợp trong Java</a:t>
            </a:r>
            <a:br>
              <a:rPr lang="en-US"/>
            </a:br>
            <a:r>
              <a:rPr lang="en-US"/>
              <a:t>Lớp ArrayList: Case study</a:t>
            </a:r>
          </a:p>
        </p:txBody>
      </p:sp>
      <p:sp>
        <p:nvSpPr>
          <p:cNvPr id="3" name="Content Placeholder 2"/>
          <p:cNvSpPr>
            <a:spLocks noGrp="1"/>
          </p:cNvSpPr>
          <p:nvPr>
            <p:ph idx="1"/>
          </p:nvPr>
        </p:nvSpPr>
        <p:spPr/>
        <p:txBody>
          <a:bodyPr>
            <a:normAutofit/>
          </a:bodyPr>
          <a:lstStyle/>
          <a:p>
            <a:r>
              <a:rPr lang="en-US" dirty="0" err="1"/>
              <a:t>Biết</a:t>
            </a:r>
            <a:r>
              <a:rPr lang="en-US" dirty="0"/>
              <a:t> </a:t>
            </a:r>
            <a:r>
              <a:rPr lang="en-US" dirty="0" err="1"/>
              <a:t>mỗi</a:t>
            </a:r>
            <a:r>
              <a:rPr lang="en-US" dirty="0"/>
              <a:t> </a:t>
            </a:r>
            <a:r>
              <a:rPr lang="en-US" dirty="0" err="1"/>
              <a:t>sinh</a:t>
            </a:r>
            <a:r>
              <a:rPr lang="en-US" dirty="0"/>
              <a:t> </a:t>
            </a:r>
            <a:r>
              <a:rPr lang="en-US" dirty="0" err="1"/>
              <a:t>viên</a:t>
            </a:r>
            <a:r>
              <a:rPr lang="en-US" dirty="0"/>
              <a:t> </a:t>
            </a:r>
            <a:r>
              <a:rPr lang="en-US" dirty="0" err="1"/>
              <a:t>gồm</a:t>
            </a:r>
            <a:r>
              <a:rPr lang="en-US" dirty="0"/>
              <a:t> </a:t>
            </a:r>
            <a:r>
              <a:rPr lang="en-US" dirty="0" err="1"/>
              <a:t>các</a:t>
            </a:r>
            <a:r>
              <a:rPr lang="en-US" dirty="0"/>
              <a:t> </a:t>
            </a:r>
            <a:r>
              <a:rPr lang="en-US" dirty="0" err="1"/>
              <a:t>thông</a:t>
            </a:r>
            <a:r>
              <a:rPr lang="en-US" dirty="0"/>
              <a:t> tin </a:t>
            </a:r>
            <a:r>
              <a:rPr lang="en-US" i="1" dirty="0" err="1"/>
              <a:t>mã</a:t>
            </a:r>
            <a:r>
              <a:rPr lang="en-US" i="1" dirty="0"/>
              <a:t>, </a:t>
            </a:r>
            <a:r>
              <a:rPr lang="en-US" i="1" dirty="0" err="1"/>
              <a:t>họ</a:t>
            </a:r>
            <a:r>
              <a:rPr lang="en-US" i="1" dirty="0"/>
              <a:t> </a:t>
            </a:r>
            <a:r>
              <a:rPr lang="en-US" i="1" dirty="0" err="1"/>
              <a:t>tên</a:t>
            </a:r>
            <a:r>
              <a:rPr lang="en-US" i="1" dirty="0"/>
              <a:t>, </a:t>
            </a:r>
            <a:r>
              <a:rPr lang="en-US" i="1" dirty="0" err="1"/>
              <a:t>năm</a:t>
            </a:r>
            <a:r>
              <a:rPr lang="en-US" i="1" dirty="0"/>
              <a:t> </a:t>
            </a:r>
            <a:r>
              <a:rPr lang="en-US" i="1" dirty="0" err="1"/>
              <a:t>sinh</a:t>
            </a:r>
            <a:r>
              <a:rPr lang="en-US" dirty="0"/>
              <a:t>. </a:t>
            </a:r>
            <a:r>
              <a:rPr lang="en-US" dirty="0" err="1"/>
              <a:t>Xây</a:t>
            </a:r>
            <a:r>
              <a:rPr lang="en-US" dirty="0"/>
              <a:t> </a:t>
            </a:r>
            <a:r>
              <a:rPr lang="en-US" dirty="0" err="1"/>
              <a:t>dựng</a:t>
            </a:r>
            <a:r>
              <a:rPr lang="en-US" dirty="0"/>
              <a:t> </a:t>
            </a:r>
            <a:r>
              <a:rPr lang="en-US" dirty="0" err="1"/>
              <a:t>lớp</a:t>
            </a:r>
            <a:r>
              <a:rPr lang="en-US" dirty="0"/>
              <a:t> </a:t>
            </a:r>
            <a:r>
              <a:rPr lang="en-US" dirty="0" err="1"/>
              <a:t>với</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như</a:t>
            </a:r>
            <a:r>
              <a:rPr lang="en-US" dirty="0"/>
              <a:t> </a:t>
            </a:r>
            <a:r>
              <a:rPr lang="en-US" dirty="0" err="1"/>
              <a:t>sau</a:t>
            </a:r>
            <a:r>
              <a:rPr lang="en-US" dirty="0"/>
              <a:t> </a:t>
            </a:r>
            <a:r>
              <a:rPr lang="en-US" dirty="0" err="1"/>
              <a:t>với</a:t>
            </a:r>
            <a:r>
              <a:rPr lang="en-US" dirty="0"/>
              <a:t> </a:t>
            </a:r>
            <a:r>
              <a:rPr lang="en-US" dirty="0" err="1"/>
              <a:t>yêu</a:t>
            </a:r>
            <a:r>
              <a:rPr lang="en-US" dirty="0"/>
              <a:t> </a:t>
            </a:r>
            <a:r>
              <a:rPr lang="en-US" dirty="0" err="1"/>
              <a:t>cầu</a:t>
            </a:r>
            <a:r>
              <a:rPr lang="en-US" dirty="0"/>
              <a:t> </a:t>
            </a:r>
            <a:r>
              <a:rPr lang="en-US" dirty="0" err="1"/>
              <a:t>sử</a:t>
            </a:r>
            <a:r>
              <a:rPr lang="en-US" dirty="0"/>
              <a:t> </a:t>
            </a:r>
            <a:r>
              <a:rPr lang="en-US" dirty="0" err="1"/>
              <a:t>dụng</a:t>
            </a:r>
            <a:r>
              <a:rPr lang="en-US" dirty="0"/>
              <a:t> </a:t>
            </a:r>
            <a:r>
              <a:rPr lang="en-US" dirty="0" err="1"/>
              <a:t>ArrayList</a:t>
            </a:r>
            <a:r>
              <a:rPr lang="en-US" dirty="0"/>
              <a:t> </a:t>
            </a:r>
            <a:r>
              <a:rPr lang="en-US" dirty="0" err="1"/>
              <a:t>để</a:t>
            </a:r>
            <a:r>
              <a:rPr lang="en-US" dirty="0"/>
              <a:t> </a:t>
            </a:r>
            <a:r>
              <a:rPr lang="en-US" dirty="0" err="1"/>
              <a:t>lưu</a:t>
            </a:r>
            <a:r>
              <a:rPr lang="en-US" dirty="0"/>
              <a:t> </a:t>
            </a:r>
            <a:r>
              <a:rPr lang="en-US" dirty="0" err="1"/>
              <a:t>danh</a:t>
            </a:r>
            <a:r>
              <a:rPr lang="en-US" dirty="0"/>
              <a:t> </a:t>
            </a:r>
            <a:r>
              <a:rPr lang="en-US" dirty="0" err="1"/>
              <a:t>sách</a:t>
            </a:r>
            <a:r>
              <a:rPr lang="en-US" dirty="0"/>
              <a:t> </a:t>
            </a:r>
            <a:r>
              <a:rPr lang="en-US" dirty="0" err="1"/>
              <a:t>sinh</a:t>
            </a:r>
            <a:r>
              <a:rPr lang="en-US" dirty="0"/>
              <a:t> </a:t>
            </a:r>
            <a:r>
              <a:rPr lang="en-US" dirty="0" err="1"/>
              <a:t>viên</a:t>
            </a:r>
            <a:r>
              <a:rPr lang="en-US" dirty="0"/>
              <a:t>:</a:t>
            </a:r>
          </a:p>
          <a:p>
            <a:pPr lvl="1"/>
            <a:r>
              <a:rPr lang="en-US" dirty="0" err="1"/>
              <a:t>Lấy</a:t>
            </a:r>
            <a:r>
              <a:rPr lang="en-US" dirty="0"/>
              <a:t> </a:t>
            </a:r>
            <a:r>
              <a:rPr lang="en-US" dirty="0" err="1"/>
              <a:t>thông</a:t>
            </a:r>
            <a:r>
              <a:rPr lang="en-US" dirty="0"/>
              <a:t> tin </a:t>
            </a:r>
            <a:r>
              <a:rPr lang="en-US" dirty="0" err="1"/>
              <a:t>toàn</a:t>
            </a:r>
            <a:r>
              <a:rPr lang="en-US" dirty="0"/>
              <a:t> </a:t>
            </a:r>
            <a:r>
              <a:rPr lang="en-US" dirty="0" err="1"/>
              <a:t>bộ</a:t>
            </a:r>
            <a:r>
              <a:rPr lang="en-US" dirty="0"/>
              <a:t> </a:t>
            </a:r>
            <a:r>
              <a:rPr lang="en-US" dirty="0" err="1"/>
              <a:t>sinh</a:t>
            </a:r>
            <a:r>
              <a:rPr lang="en-US" dirty="0"/>
              <a:t> </a:t>
            </a:r>
            <a:r>
              <a:rPr lang="en-US" dirty="0" err="1"/>
              <a:t>viên</a:t>
            </a:r>
            <a:r>
              <a:rPr lang="en-US" dirty="0"/>
              <a:t> (</a:t>
            </a:r>
            <a:r>
              <a:rPr lang="en-US" dirty="0" err="1"/>
              <a:t>toString</a:t>
            </a:r>
            <a:r>
              <a:rPr lang="en-US" dirty="0"/>
              <a:t>())</a:t>
            </a:r>
          </a:p>
          <a:p>
            <a:pPr lvl="1"/>
            <a:r>
              <a:rPr lang="en-US" dirty="0" err="1"/>
              <a:t>Thêm</a:t>
            </a:r>
            <a:r>
              <a:rPr lang="en-US" dirty="0"/>
              <a:t> </a:t>
            </a:r>
            <a:r>
              <a:rPr lang="en-US" dirty="0" err="1"/>
              <a:t>một</a:t>
            </a:r>
            <a:r>
              <a:rPr lang="en-US" dirty="0"/>
              <a:t> </a:t>
            </a:r>
            <a:r>
              <a:rPr lang="en-US" dirty="0" err="1"/>
              <a:t>sinh</a:t>
            </a:r>
            <a:r>
              <a:rPr lang="en-US" dirty="0"/>
              <a:t> </a:t>
            </a:r>
            <a:r>
              <a:rPr lang="en-US" dirty="0" err="1"/>
              <a:t>viên</a:t>
            </a:r>
            <a:r>
              <a:rPr lang="en-US" dirty="0"/>
              <a:t> </a:t>
            </a:r>
            <a:r>
              <a:rPr lang="en-US" dirty="0" err="1"/>
              <a:t>mới</a:t>
            </a:r>
            <a:r>
              <a:rPr lang="en-US" dirty="0"/>
              <a:t>, </a:t>
            </a:r>
            <a:r>
              <a:rPr lang="en-US" dirty="0" err="1"/>
              <a:t>không</a:t>
            </a:r>
            <a:r>
              <a:rPr lang="en-US" dirty="0"/>
              <a:t> </a:t>
            </a:r>
            <a:r>
              <a:rPr lang="en-US" dirty="0" err="1"/>
              <a:t>được</a:t>
            </a:r>
            <a:r>
              <a:rPr lang="en-US" dirty="0"/>
              <a:t> </a:t>
            </a:r>
            <a:r>
              <a:rPr lang="en-US" dirty="0" err="1"/>
              <a:t>trùng</a:t>
            </a:r>
            <a:r>
              <a:rPr lang="en-US" dirty="0"/>
              <a:t> </a:t>
            </a:r>
            <a:r>
              <a:rPr lang="en-US" dirty="0" err="1"/>
              <a:t>mã</a:t>
            </a:r>
            <a:endParaRPr lang="en-US" dirty="0"/>
          </a:p>
          <a:p>
            <a:pPr lvl="1"/>
            <a:r>
              <a:rPr lang="en-US" dirty="0" err="1"/>
              <a:t>Xóa</a:t>
            </a:r>
            <a:r>
              <a:rPr lang="en-US" dirty="0"/>
              <a:t> </a:t>
            </a:r>
            <a:r>
              <a:rPr lang="en-US" dirty="0" err="1"/>
              <a:t>sinh</a:t>
            </a:r>
            <a:r>
              <a:rPr lang="en-US" dirty="0"/>
              <a:t> </a:t>
            </a:r>
            <a:r>
              <a:rPr lang="en-US" dirty="0" err="1"/>
              <a:t>viên</a:t>
            </a:r>
            <a:r>
              <a:rPr lang="en-US" dirty="0"/>
              <a:t> </a:t>
            </a:r>
            <a:r>
              <a:rPr lang="en-US" dirty="0" err="1"/>
              <a:t>khi</a:t>
            </a:r>
            <a:r>
              <a:rPr lang="en-US" dirty="0"/>
              <a:t> </a:t>
            </a:r>
            <a:r>
              <a:rPr lang="en-US" dirty="0" err="1"/>
              <a:t>biết</a:t>
            </a:r>
            <a:r>
              <a:rPr lang="en-US" dirty="0"/>
              <a:t> </a:t>
            </a:r>
            <a:r>
              <a:rPr lang="en-US" dirty="0" err="1"/>
              <a:t>mã</a:t>
            </a:r>
            <a:r>
              <a:rPr lang="en-US" dirty="0"/>
              <a:t>; </a:t>
            </a:r>
            <a:r>
              <a:rPr lang="en-US" dirty="0" err="1"/>
              <a:t>xóa</a:t>
            </a:r>
            <a:r>
              <a:rPr lang="en-US" dirty="0"/>
              <a:t> </a:t>
            </a:r>
            <a:r>
              <a:rPr lang="en-US" dirty="0" err="1"/>
              <a:t>các</a:t>
            </a:r>
            <a:r>
              <a:rPr lang="en-US" dirty="0"/>
              <a:t> </a:t>
            </a:r>
            <a:r>
              <a:rPr lang="en-US" dirty="0" err="1"/>
              <a:t>sv</a:t>
            </a:r>
            <a:r>
              <a:rPr lang="en-US" dirty="0"/>
              <a:t> </a:t>
            </a:r>
            <a:r>
              <a:rPr lang="en-US" dirty="0" err="1"/>
              <a:t>sinh</a:t>
            </a:r>
            <a:r>
              <a:rPr lang="en-US" dirty="0"/>
              <a:t> </a:t>
            </a:r>
            <a:r>
              <a:rPr lang="en-US" dirty="0" err="1"/>
              <a:t>năm</a:t>
            </a:r>
            <a:r>
              <a:rPr lang="en-US" dirty="0"/>
              <a:t> </a:t>
            </a:r>
            <a:r>
              <a:rPr lang="en-US" dirty="0" err="1"/>
              <a:t>nào</a:t>
            </a:r>
            <a:r>
              <a:rPr lang="en-US" dirty="0"/>
              <a:t> </a:t>
            </a:r>
            <a:r>
              <a:rPr lang="en-US" dirty="0" err="1"/>
              <a:t>đó</a:t>
            </a:r>
            <a:r>
              <a:rPr lang="en-US" dirty="0"/>
              <a:t>,...</a:t>
            </a:r>
          </a:p>
          <a:p>
            <a:pPr lvl="1"/>
            <a:r>
              <a:rPr lang="en-US" dirty="0" err="1"/>
              <a:t>Sửa</a:t>
            </a:r>
            <a:r>
              <a:rPr lang="en-US" dirty="0"/>
              <a:t> </a:t>
            </a:r>
            <a:r>
              <a:rPr lang="en-US" dirty="0" err="1"/>
              <a:t>thông</a:t>
            </a:r>
            <a:r>
              <a:rPr lang="en-US" dirty="0"/>
              <a:t> tin </a:t>
            </a:r>
            <a:r>
              <a:rPr lang="en-US" dirty="0" err="1"/>
              <a:t>sinh</a:t>
            </a:r>
            <a:r>
              <a:rPr lang="en-US" dirty="0"/>
              <a:t> </a:t>
            </a:r>
            <a:r>
              <a:rPr lang="en-US" dirty="0" err="1"/>
              <a:t>viên</a:t>
            </a:r>
            <a:r>
              <a:rPr lang="en-US" dirty="0"/>
              <a:t> (</a:t>
            </a:r>
            <a:r>
              <a:rPr lang="en-US" dirty="0" err="1"/>
              <a:t>không</a:t>
            </a:r>
            <a:r>
              <a:rPr lang="en-US" dirty="0"/>
              <a:t> </a:t>
            </a:r>
            <a:r>
              <a:rPr lang="en-US" dirty="0" err="1"/>
              <a:t>sửa</a:t>
            </a:r>
            <a:r>
              <a:rPr lang="en-US" dirty="0"/>
              <a:t> </a:t>
            </a:r>
            <a:r>
              <a:rPr lang="en-US" dirty="0" err="1"/>
              <a:t>mã</a:t>
            </a:r>
            <a:r>
              <a:rPr lang="en-US" dirty="0"/>
              <a:t>)</a:t>
            </a:r>
          </a:p>
          <a:p>
            <a:pPr lvl="1"/>
            <a:r>
              <a:rPr lang="en-US" dirty="0" err="1"/>
              <a:t>Tìm</a:t>
            </a:r>
            <a:r>
              <a:rPr lang="en-US" dirty="0"/>
              <a:t> </a:t>
            </a:r>
            <a:r>
              <a:rPr lang="en-US" dirty="0" err="1"/>
              <a:t>kiếm</a:t>
            </a:r>
            <a:r>
              <a:rPr lang="en-US" dirty="0"/>
              <a:t> </a:t>
            </a:r>
            <a:r>
              <a:rPr lang="en-US" dirty="0" err="1"/>
              <a:t>sinh</a:t>
            </a:r>
            <a:r>
              <a:rPr lang="en-US" dirty="0"/>
              <a:t> </a:t>
            </a:r>
            <a:r>
              <a:rPr lang="en-US" dirty="0" err="1"/>
              <a:t>viên</a:t>
            </a:r>
            <a:r>
              <a:rPr lang="en-US" dirty="0"/>
              <a:t> </a:t>
            </a:r>
            <a:r>
              <a:rPr lang="en-US" dirty="0" err="1"/>
              <a:t>theo</a:t>
            </a:r>
            <a:r>
              <a:rPr lang="en-US" dirty="0"/>
              <a:t> </a:t>
            </a:r>
            <a:r>
              <a:rPr lang="en-US" dirty="0" err="1"/>
              <a:t>mã</a:t>
            </a:r>
            <a:r>
              <a:rPr lang="en-US" dirty="0"/>
              <a:t>; </a:t>
            </a:r>
            <a:r>
              <a:rPr lang="en-US" dirty="0" err="1"/>
              <a:t>theo</a:t>
            </a:r>
            <a:r>
              <a:rPr lang="en-US" dirty="0"/>
              <a:t> </a:t>
            </a:r>
            <a:r>
              <a:rPr lang="en-US" dirty="0" err="1"/>
              <a:t>tên</a:t>
            </a:r>
            <a:r>
              <a:rPr lang="en-US" dirty="0"/>
              <a:t>,…</a:t>
            </a:r>
          </a:p>
          <a:p>
            <a:pPr lvl="1"/>
            <a:r>
              <a:rPr lang="en-US" dirty="0" err="1"/>
              <a:t>Sắp</a:t>
            </a:r>
            <a:r>
              <a:rPr lang="en-US" dirty="0"/>
              <a:t> </a:t>
            </a:r>
            <a:r>
              <a:rPr lang="en-US" dirty="0" err="1"/>
              <a:t>xếp</a:t>
            </a:r>
            <a:r>
              <a:rPr lang="en-US" dirty="0"/>
              <a:t> </a:t>
            </a:r>
            <a:r>
              <a:rPr lang="en-US" dirty="0" err="1"/>
              <a:t>danh</a:t>
            </a:r>
            <a:r>
              <a:rPr lang="en-US" dirty="0"/>
              <a:t> </a:t>
            </a:r>
            <a:r>
              <a:rPr lang="en-US" dirty="0" err="1"/>
              <a:t>sách</a:t>
            </a:r>
            <a:r>
              <a:rPr lang="en-US" dirty="0"/>
              <a:t> </a:t>
            </a:r>
            <a:r>
              <a:rPr lang="en-US" dirty="0" err="1"/>
              <a:t>theo</a:t>
            </a:r>
            <a:r>
              <a:rPr lang="en-US" dirty="0"/>
              <a:t> </a:t>
            </a:r>
            <a:r>
              <a:rPr lang="en-US" dirty="0" err="1"/>
              <a:t>mã</a:t>
            </a:r>
            <a:r>
              <a:rPr lang="en-US" dirty="0"/>
              <a:t> </a:t>
            </a:r>
            <a:r>
              <a:rPr lang="en-US" dirty="0" err="1"/>
              <a:t>tăng</a:t>
            </a:r>
            <a:r>
              <a:rPr lang="en-US" dirty="0"/>
              <a:t> </a:t>
            </a:r>
            <a:r>
              <a:rPr lang="en-US" dirty="0" err="1"/>
              <a:t>dần</a:t>
            </a:r>
            <a:r>
              <a:rPr lang="en-US" dirty="0"/>
              <a:t>,…</a:t>
            </a:r>
          </a:p>
          <a:p>
            <a:r>
              <a:rPr lang="en-US" dirty="0"/>
              <a:t>.</a:t>
            </a:r>
            <a:r>
              <a:rPr lang="en-US" dirty="0" err="1"/>
              <a:t>Thêm</a:t>
            </a:r>
            <a:r>
              <a:rPr lang="en-US" dirty="0"/>
              <a:t> </a:t>
            </a:r>
            <a:r>
              <a:rPr lang="en-US" dirty="0" err="1"/>
              <a:t>vào</a:t>
            </a:r>
            <a:r>
              <a:rPr lang="en-US" dirty="0"/>
              <a:t> </a:t>
            </a:r>
            <a:r>
              <a:rPr lang="en-US" dirty="0" err="1"/>
              <a:t>danh</a:t>
            </a:r>
            <a:r>
              <a:rPr lang="en-US" dirty="0"/>
              <a:t> </a:t>
            </a:r>
            <a:r>
              <a:rPr lang="en-US" dirty="0" err="1"/>
              <a:t>sách</a:t>
            </a:r>
            <a:r>
              <a:rPr lang="en-US" dirty="0"/>
              <a:t> 5 </a:t>
            </a:r>
            <a:r>
              <a:rPr lang="en-US" dirty="0" err="1"/>
              <a:t>sinh</a:t>
            </a:r>
            <a:r>
              <a:rPr lang="en-US" dirty="0"/>
              <a:t> </a:t>
            </a:r>
            <a:r>
              <a:rPr lang="en-US" dirty="0" err="1"/>
              <a:t>viên</a:t>
            </a:r>
            <a:r>
              <a:rPr lang="en-US" dirty="0"/>
              <a:t> </a:t>
            </a:r>
            <a:r>
              <a:rPr lang="en-US" dirty="0" err="1"/>
              <a:t>tùy</a:t>
            </a:r>
            <a:r>
              <a:rPr lang="en-US" dirty="0"/>
              <a:t> ý </a:t>
            </a:r>
            <a:r>
              <a:rPr lang="en-US" dirty="0" err="1"/>
              <a:t>và</a:t>
            </a:r>
            <a:r>
              <a:rPr lang="en-US" dirty="0"/>
              <a:t> test </a:t>
            </a:r>
            <a:r>
              <a:rPr lang="en-US" dirty="0" err="1"/>
              <a:t>các</a:t>
            </a:r>
            <a:r>
              <a:rPr lang="en-US" dirty="0"/>
              <a:t> </a:t>
            </a:r>
            <a:r>
              <a:rPr lang="en-US" dirty="0" err="1"/>
              <a:t>phương</a:t>
            </a:r>
            <a:r>
              <a:rPr lang="en-US" dirty="0"/>
              <a:t> </a:t>
            </a:r>
            <a:r>
              <a:rPr lang="en-US" dirty="0" err="1"/>
              <a:t>thức</a:t>
            </a:r>
            <a:r>
              <a:rPr lang="en-US" dirty="0"/>
              <a:t> </a:t>
            </a:r>
            <a:r>
              <a:rPr lang="en-US" dirty="0" err="1"/>
              <a:t>trên</a:t>
            </a:r>
            <a:r>
              <a:rPr lang="en-US" dirty="0"/>
              <a:t>.</a:t>
            </a: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28</a:t>
            </a:fld>
            <a:endParaRPr lang="en-US" dirty="0">
              <a:solidFill>
                <a:prstClr val="black">
                  <a:lumMod val="65000"/>
                  <a:lumOff val="35000"/>
                </a:prstClr>
              </a:solidFill>
            </a:endParaRPr>
          </a:p>
        </p:txBody>
      </p:sp>
    </p:spTree>
    <p:extLst>
      <p:ext uri="{BB962C8B-B14F-4D97-AF65-F5344CB8AC3E}">
        <p14:creationId xmlns:p14="http://schemas.microsoft.com/office/powerpoint/2010/main" val="201787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5.3. Các lớp tập hợp trong Java</a:t>
            </a:r>
            <a:br>
              <a:rPr lang="en-US"/>
            </a:br>
            <a:r>
              <a:rPr lang="en-US"/>
              <a:t>Lớp ArrayList: Case study</a:t>
            </a: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29</a:t>
            </a:fld>
            <a:endParaRPr lang="en-US" dirty="0">
              <a:solidFill>
                <a:prstClr val="black">
                  <a:lumMod val="65000"/>
                  <a:lumOff val="35000"/>
                </a:prstClr>
              </a:solidFill>
            </a:endParaRPr>
          </a:p>
        </p:txBody>
      </p:sp>
      <p:sp>
        <p:nvSpPr>
          <p:cNvPr id="7" name="Rectangle 6">
            <a:extLst>
              <a:ext uri="{FF2B5EF4-FFF2-40B4-BE49-F238E27FC236}">
                <a16:creationId xmlns:a16="http://schemas.microsoft.com/office/drawing/2014/main" id="{4F743451-5447-DF93-5112-A8A4D76B4FD4}"/>
              </a:ext>
            </a:extLst>
          </p:cNvPr>
          <p:cNvSpPr/>
          <p:nvPr/>
        </p:nvSpPr>
        <p:spPr>
          <a:xfrm>
            <a:off x="6646858" y="136524"/>
            <a:ext cx="5349610" cy="2470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5CAA4F9-1587-AFF3-C063-046A74C3517D}"/>
              </a:ext>
            </a:extLst>
          </p:cNvPr>
          <p:cNvPicPr>
            <a:picLocks noChangeAspect="1"/>
          </p:cNvPicPr>
          <p:nvPr/>
        </p:nvPicPr>
        <p:blipFill>
          <a:blip r:embed="rId2"/>
          <a:stretch>
            <a:fillRect/>
          </a:stretch>
        </p:blipFill>
        <p:spPr>
          <a:xfrm>
            <a:off x="1588407" y="68262"/>
            <a:ext cx="9665188" cy="6721476"/>
          </a:xfrm>
          <a:prstGeom prst="rect">
            <a:avLst/>
          </a:prstGeom>
        </p:spPr>
      </p:pic>
    </p:spTree>
    <p:extLst>
      <p:ext uri="{BB962C8B-B14F-4D97-AF65-F5344CB8AC3E}">
        <p14:creationId xmlns:p14="http://schemas.microsoft.com/office/powerpoint/2010/main" val="317849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idx="1"/>
          </p:nvPr>
        </p:nvSpPr>
        <p:spPr/>
        <p:txBody>
          <a:bodyPr/>
          <a:lstStyle/>
          <a:p>
            <a:pPr marL="0" indent="0">
              <a:buNone/>
            </a:pPr>
            <a:r>
              <a:rPr lang="en-US" dirty="0"/>
              <a:t>5.1. </a:t>
            </a:r>
            <a:r>
              <a:rPr lang="en-US" dirty="0" err="1"/>
              <a:t>Khái</a:t>
            </a:r>
            <a:r>
              <a:rPr lang="en-US" dirty="0"/>
              <a:t> </a:t>
            </a:r>
            <a:r>
              <a:rPr lang="en-US" dirty="0" err="1"/>
              <a:t>niệm</a:t>
            </a:r>
            <a:r>
              <a:rPr lang="en-US" dirty="0"/>
              <a:t> </a:t>
            </a:r>
            <a:r>
              <a:rPr lang="en-US" err="1"/>
              <a:t>về</a:t>
            </a:r>
            <a:r>
              <a:rPr lang="en-US"/>
              <a:t> tập hợp </a:t>
            </a:r>
            <a:endParaRPr lang="en-US" dirty="0"/>
          </a:p>
          <a:p>
            <a:pPr marL="0" indent="0">
              <a:buNone/>
            </a:pPr>
            <a:r>
              <a:rPr lang="en-US" dirty="0"/>
              <a:t>5.2. So </a:t>
            </a:r>
            <a:r>
              <a:rPr lang="en-US" err="1"/>
              <a:t>sánh</a:t>
            </a:r>
            <a:r>
              <a:rPr lang="en-US"/>
              <a:t> tập hợp </a:t>
            </a:r>
            <a:r>
              <a:rPr lang="en-US" dirty="0" err="1"/>
              <a:t>và</a:t>
            </a:r>
            <a:r>
              <a:rPr lang="en-US" dirty="0"/>
              <a:t> </a:t>
            </a:r>
            <a:r>
              <a:rPr lang="en-US" dirty="0" err="1"/>
              <a:t>mảng</a:t>
            </a:r>
            <a:r>
              <a:rPr lang="en-US" dirty="0"/>
              <a:t> </a:t>
            </a:r>
          </a:p>
          <a:p>
            <a:pPr marL="0" indent="0">
              <a:buNone/>
            </a:pPr>
            <a:r>
              <a:rPr lang="en-US" dirty="0"/>
              <a:t>5.3. </a:t>
            </a:r>
            <a:r>
              <a:rPr lang="en-US" err="1"/>
              <a:t>Các</a:t>
            </a:r>
            <a:r>
              <a:rPr lang="en-US"/>
              <a:t> lớp tập hợp </a:t>
            </a:r>
            <a:r>
              <a:rPr lang="en-US" dirty="0" err="1"/>
              <a:t>trong</a:t>
            </a:r>
            <a:r>
              <a:rPr lang="en-US" dirty="0"/>
              <a:t> </a:t>
            </a:r>
            <a:r>
              <a:rPr lang="en-US"/>
              <a:t>Java – Case study</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3</a:t>
            </a:fld>
            <a:endParaRPr lang="en-US" dirty="0">
              <a:solidFill>
                <a:prstClr val="black">
                  <a:lumMod val="65000"/>
                  <a:lumOff val="35000"/>
                </a:prstClr>
              </a:solidFill>
            </a:endParaRPr>
          </a:p>
        </p:txBody>
      </p:sp>
    </p:spTree>
    <p:extLst>
      <p:ext uri="{BB962C8B-B14F-4D97-AF65-F5344CB8AC3E}">
        <p14:creationId xmlns:p14="http://schemas.microsoft.com/office/powerpoint/2010/main" val="3897682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5.3. Các lớp tập hợp trong Java</a:t>
            </a:r>
            <a:br>
              <a:rPr lang="en-US"/>
            </a:br>
            <a:r>
              <a:rPr lang="en-US"/>
              <a:t>Lớp Vector</a:t>
            </a:r>
            <a:endParaRPr lang="en-US" dirty="0"/>
          </a:p>
        </p:txBody>
      </p:sp>
      <p:sp>
        <p:nvSpPr>
          <p:cNvPr id="3" name="Content Placeholder 2"/>
          <p:cNvSpPr>
            <a:spLocks noGrp="1"/>
          </p:cNvSpPr>
          <p:nvPr>
            <p:ph idx="1"/>
          </p:nvPr>
        </p:nvSpPr>
        <p:spPr/>
        <p:txBody>
          <a:bodyPr/>
          <a:lstStyle/>
          <a:p>
            <a:r>
              <a:rPr lang="en-US" altLang="en-US"/>
              <a:t>Tương tự ArrayList</a:t>
            </a:r>
          </a:p>
          <a:p>
            <a:r>
              <a:rPr lang="en-US" altLang="en-US"/>
              <a:t>Các phương thức của vector được đồng bộ </a:t>
            </a:r>
            <a:r>
              <a:rPr lang="en-US" altLang="en-US">
                <a:sym typeface="Wingdings" panose="05000000000000000000" pitchFamily="2" charset="2"/>
              </a:rPr>
              <a:t> an toàn khi được sử dụng trong các Thread</a:t>
            </a:r>
          </a:p>
          <a:p>
            <a:endParaRPr lang="en-US"/>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30</a:t>
            </a:fld>
            <a:endParaRPr lang="en-US" dirty="0">
              <a:solidFill>
                <a:prstClr val="black">
                  <a:lumMod val="65000"/>
                  <a:lumOff val="35000"/>
                </a:prstClr>
              </a:solidFill>
            </a:endParaRPr>
          </a:p>
        </p:txBody>
      </p:sp>
    </p:spTree>
    <p:extLst>
      <p:ext uri="{BB962C8B-B14F-4D97-AF65-F5344CB8AC3E}">
        <p14:creationId xmlns:p14="http://schemas.microsoft.com/office/powerpoint/2010/main" val="3900145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5.3. Các lớp tập hợp trong Java</a:t>
            </a:r>
            <a:br>
              <a:rPr lang="en-US"/>
            </a:br>
            <a:r>
              <a:rPr lang="en-US"/>
              <a:t>Lớp LinkedList</a:t>
            </a:r>
            <a:endParaRPr lang="en-US" dirty="0"/>
          </a:p>
        </p:txBody>
      </p:sp>
      <p:sp>
        <p:nvSpPr>
          <p:cNvPr id="3" name="Content Placeholder 2"/>
          <p:cNvSpPr>
            <a:spLocks noGrp="1"/>
          </p:cNvSpPr>
          <p:nvPr>
            <p:ph idx="1"/>
          </p:nvPr>
        </p:nvSpPr>
        <p:spPr/>
        <p:txBody>
          <a:bodyPr/>
          <a:lstStyle/>
          <a:p>
            <a:r>
              <a:rPr lang="en-US" altLang="en-US"/>
              <a:t>Thực thi List và Queue interface</a:t>
            </a:r>
          </a:p>
          <a:p>
            <a:r>
              <a:rPr lang="en-US" altLang="en-US"/>
              <a:t>Các phần tử được lưu trữ dạng một danh sách liên kết</a:t>
            </a:r>
          </a:p>
          <a:p>
            <a:endParaRPr lang="en-US" altLang="en-US"/>
          </a:p>
          <a:p>
            <a:endParaRPr lang="en-US" altLang="en-US"/>
          </a:p>
          <a:p>
            <a:r>
              <a:rPr lang="en-US" altLang="en-US"/>
              <a:t>Các phương thức</a:t>
            </a:r>
          </a:p>
          <a:p>
            <a:endParaRPr lang="en-US" altLang="en-US"/>
          </a:p>
          <a:p>
            <a:endParaRPr lang="en-US" altLang="en-US"/>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450" y="2772457"/>
            <a:ext cx="4271660" cy="95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0392" y="3723410"/>
            <a:ext cx="5147437" cy="323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31</a:t>
            </a:fld>
            <a:endParaRPr lang="en-US" dirty="0">
              <a:solidFill>
                <a:prstClr val="black">
                  <a:lumMod val="65000"/>
                  <a:lumOff val="35000"/>
                </a:prstClr>
              </a:solidFill>
            </a:endParaRPr>
          </a:p>
        </p:txBody>
      </p:sp>
    </p:spTree>
    <p:extLst>
      <p:ext uri="{BB962C8B-B14F-4D97-AF65-F5344CB8AC3E}">
        <p14:creationId xmlns:p14="http://schemas.microsoft.com/office/powerpoint/2010/main" val="2752740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5.3. Các lớp tập hợp trong Java</a:t>
            </a:r>
            <a:br>
              <a:rPr lang="en-US"/>
            </a:br>
            <a:r>
              <a:rPr lang="en-US"/>
              <a:t>Lớp PriorityQueue</a:t>
            </a:r>
            <a:endParaRPr lang="en-US" dirty="0"/>
          </a:p>
        </p:txBody>
      </p:sp>
      <p:sp>
        <p:nvSpPr>
          <p:cNvPr id="3" name="Content Placeholder 2"/>
          <p:cNvSpPr>
            <a:spLocks noGrp="1"/>
          </p:cNvSpPr>
          <p:nvPr>
            <p:ph idx="1"/>
          </p:nvPr>
        </p:nvSpPr>
        <p:spPr/>
        <p:txBody>
          <a:bodyPr/>
          <a:lstStyle/>
          <a:p>
            <a:r>
              <a:rPr lang="en-US" altLang="en-US"/>
              <a:t>Các phần tử được sắp xếp theo thứ tự tự nhiên hoặc dựa vào một  Comparator</a:t>
            </a:r>
          </a:p>
          <a:p>
            <a:r>
              <a:rPr lang="en-US" altLang="en-US"/>
              <a:t>Không chấp nhận phần tử có giá trị null</a:t>
            </a:r>
          </a:p>
          <a:p>
            <a:r>
              <a:rPr lang="en-US" altLang="en-US"/>
              <a:t>Các hàm:</a:t>
            </a:r>
          </a:p>
          <a:p>
            <a:endParaRPr lang="en-US" altLang="en-US"/>
          </a:p>
          <a:p>
            <a:endParaRPr lang="en-US" altLang="en-US"/>
          </a:p>
          <a:p>
            <a:endParaRPr lang="en-US"/>
          </a:p>
          <a:p>
            <a:endParaRPr lang="en-US" altLang="en-US"/>
          </a:p>
          <a:p>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8286" y="3230883"/>
            <a:ext cx="5849513" cy="3627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32</a:t>
            </a:fld>
            <a:endParaRPr lang="en-US" dirty="0">
              <a:solidFill>
                <a:prstClr val="black">
                  <a:lumMod val="65000"/>
                  <a:lumOff val="35000"/>
                </a:prstClr>
              </a:solidFill>
            </a:endParaRPr>
          </a:p>
        </p:txBody>
      </p:sp>
    </p:spTree>
    <p:extLst>
      <p:ext uri="{BB962C8B-B14F-4D97-AF65-F5344CB8AC3E}">
        <p14:creationId xmlns:p14="http://schemas.microsoft.com/office/powerpoint/2010/main" val="1351794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5.3. Các lớp tập hợp trong Java</a:t>
            </a:r>
            <a:br>
              <a:rPr lang="en-US"/>
            </a:br>
            <a:r>
              <a:rPr lang="en-US"/>
              <a:t>Lớp PriorityQueue: Ví dụ</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33</a:t>
            </a:fld>
            <a:endParaRPr lang="en-US" dirty="0">
              <a:solidFill>
                <a:prstClr val="black">
                  <a:lumMod val="65000"/>
                  <a:lumOff val="35000"/>
                </a:prstClr>
              </a:solidFill>
            </a:endParaRPr>
          </a:p>
        </p:txBody>
      </p:sp>
      <p:sp>
        <p:nvSpPr>
          <p:cNvPr id="6" name="Rectangle 5"/>
          <p:cNvSpPr/>
          <p:nvPr/>
        </p:nvSpPr>
        <p:spPr>
          <a:xfrm>
            <a:off x="635875" y="1860526"/>
            <a:ext cx="10857187" cy="3785652"/>
          </a:xfrm>
          <a:prstGeom prst="rect">
            <a:avLst/>
          </a:prstGeom>
        </p:spPr>
        <p:txBody>
          <a:bodyPr wrap="square">
            <a:spAutoFit/>
          </a:bodyPr>
          <a:lstStyle/>
          <a:p>
            <a:r>
              <a:rPr lang="en-US" sz="2000" b="1" dirty="0">
                <a:solidFill>
                  <a:srgbClr val="7F0055"/>
                </a:solidFill>
                <a:latin typeface="Consolas"/>
              </a:rPr>
              <a:t>public</a:t>
            </a:r>
            <a:r>
              <a:rPr lang="en-US" sz="2000" b="1" dirty="0">
                <a:solidFill>
                  <a:srgbClr val="000000"/>
                </a:solidFill>
                <a:latin typeface="Consolas"/>
              </a:rPr>
              <a:t> </a:t>
            </a:r>
            <a:r>
              <a:rPr lang="en-US" sz="2000" b="1" dirty="0">
                <a:solidFill>
                  <a:srgbClr val="7F0055"/>
                </a:solidFill>
                <a:latin typeface="Consolas"/>
              </a:rPr>
              <a:t>static</a:t>
            </a:r>
            <a:r>
              <a:rPr lang="en-US" sz="2000" b="1" dirty="0">
                <a:solidFill>
                  <a:srgbClr val="000000"/>
                </a:solidFill>
                <a:latin typeface="Consolas"/>
              </a:rPr>
              <a:t> </a:t>
            </a:r>
            <a:r>
              <a:rPr lang="en-US" sz="2000" b="1" dirty="0">
                <a:solidFill>
                  <a:srgbClr val="7F0055"/>
                </a:solidFill>
                <a:latin typeface="Consolas"/>
              </a:rPr>
              <a:t>void</a:t>
            </a:r>
            <a:r>
              <a:rPr lang="en-US" sz="2000" b="1" dirty="0">
                <a:solidFill>
                  <a:srgbClr val="000000"/>
                </a:solidFill>
                <a:latin typeface="Consolas"/>
              </a:rPr>
              <a:t> main(String[] </a:t>
            </a:r>
            <a:r>
              <a:rPr lang="en-US" sz="2000" b="1" dirty="0" err="1">
                <a:solidFill>
                  <a:srgbClr val="6A3E3E"/>
                </a:solidFill>
                <a:latin typeface="Consolas"/>
              </a:rPr>
              <a:t>args</a:t>
            </a:r>
            <a:r>
              <a:rPr lang="en-US" sz="2000" b="1" dirty="0">
                <a:solidFill>
                  <a:srgbClr val="000000"/>
                </a:solidFill>
                <a:latin typeface="Consolas"/>
              </a:rPr>
              <a:t>) {</a:t>
            </a:r>
          </a:p>
          <a:p>
            <a:r>
              <a:rPr lang="en-US" sz="2000" dirty="0">
                <a:solidFill>
                  <a:srgbClr val="000000"/>
                </a:solidFill>
                <a:latin typeface="Consolas"/>
              </a:rPr>
              <a:t>	</a:t>
            </a:r>
            <a:r>
              <a:rPr lang="en-US" sz="2000" dirty="0" err="1">
                <a:solidFill>
                  <a:srgbClr val="000000"/>
                </a:solidFill>
                <a:latin typeface="Consolas"/>
              </a:rPr>
              <a:t>PriorityQueue</a:t>
            </a:r>
            <a:r>
              <a:rPr lang="en-US" sz="2000" dirty="0">
                <a:solidFill>
                  <a:srgbClr val="000000"/>
                </a:solidFill>
                <a:latin typeface="Consolas"/>
              </a:rPr>
              <a:t>&lt;String&gt; </a:t>
            </a:r>
            <a:r>
              <a:rPr lang="en-US" sz="2000" dirty="0" err="1">
                <a:solidFill>
                  <a:srgbClr val="6A3E3E"/>
                </a:solidFill>
                <a:latin typeface="Consolas"/>
              </a:rPr>
              <a:t>pQueue</a:t>
            </a:r>
            <a:r>
              <a:rPr lang="en-US" sz="2000" dirty="0">
                <a:solidFill>
                  <a:srgbClr val="000000"/>
                </a:solidFill>
                <a:latin typeface="Consolas"/>
              </a:rPr>
              <a:t> = </a:t>
            </a:r>
            <a:r>
              <a:rPr lang="en-US" sz="2000" b="1" dirty="0">
                <a:solidFill>
                  <a:srgbClr val="7F0055"/>
                </a:solidFill>
                <a:latin typeface="Consolas"/>
              </a:rPr>
              <a:t>new</a:t>
            </a:r>
            <a:r>
              <a:rPr lang="en-US" sz="2000" b="1" dirty="0">
                <a:solidFill>
                  <a:srgbClr val="000000"/>
                </a:solidFill>
                <a:latin typeface="Consolas"/>
              </a:rPr>
              <a:t> </a:t>
            </a:r>
            <a:r>
              <a:rPr lang="en-US" sz="2000" b="1" dirty="0" err="1">
                <a:solidFill>
                  <a:srgbClr val="000000"/>
                </a:solidFill>
                <a:latin typeface="Consolas"/>
              </a:rPr>
              <a:t>PriorityQueue</a:t>
            </a:r>
            <a:r>
              <a:rPr lang="en-US" sz="2000" b="1" dirty="0">
                <a:solidFill>
                  <a:srgbClr val="000000"/>
                </a:solidFill>
                <a:latin typeface="Consolas"/>
              </a:rPr>
              <a:t>&lt;String&gt;();</a:t>
            </a:r>
          </a:p>
          <a:p>
            <a:r>
              <a:rPr lang="en-US" sz="2000" dirty="0">
                <a:solidFill>
                  <a:srgbClr val="6A3E3E"/>
                </a:solidFill>
                <a:latin typeface="Consolas"/>
              </a:rPr>
              <a:t>	</a:t>
            </a:r>
            <a:r>
              <a:rPr lang="en-US" sz="2000" dirty="0" err="1">
                <a:solidFill>
                  <a:srgbClr val="6A3E3E"/>
                </a:solidFill>
                <a:latin typeface="Consolas"/>
              </a:rPr>
              <a:t>pQueue</a:t>
            </a:r>
            <a:r>
              <a:rPr lang="en-US" sz="2000" dirty="0" err="1">
                <a:solidFill>
                  <a:srgbClr val="000000"/>
                </a:solidFill>
                <a:latin typeface="Consolas"/>
              </a:rPr>
              <a:t>.offer</a:t>
            </a:r>
            <a:r>
              <a:rPr lang="en-US" sz="2000" dirty="0">
                <a:solidFill>
                  <a:srgbClr val="000000"/>
                </a:solidFill>
                <a:latin typeface="Consolas"/>
              </a:rPr>
              <a:t>(</a:t>
            </a:r>
            <a:r>
              <a:rPr lang="en-US" sz="2000" dirty="0">
                <a:solidFill>
                  <a:srgbClr val="2A00FF"/>
                </a:solidFill>
                <a:latin typeface="Consolas"/>
              </a:rPr>
              <a:t>"Hello"</a:t>
            </a:r>
            <a:r>
              <a:rPr lang="en-US" sz="2000" dirty="0">
                <a:solidFill>
                  <a:srgbClr val="000000"/>
                </a:solidFill>
                <a:latin typeface="Consolas"/>
              </a:rPr>
              <a:t>);</a:t>
            </a:r>
          </a:p>
          <a:p>
            <a:r>
              <a:rPr lang="en-US" sz="2000" dirty="0">
                <a:solidFill>
                  <a:srgbClr val="6A3E3E"/>
                </a:solidFill>
                <a:latin typeface="Consolas"/>
              </a:rPr>
              <a:t>	</a:t>
            </a:r>
            <a:r>
              <a:rPr lang="en-US" sz="2000" dirty="0" err="1">
                <a:solidFill>
                  <a:srgbClr val="6A3E3E"/>
                </a:solidFill>
                <a:latin typeface="Consolas"/>
              </a:rPr>
              <a:t>pQueue</a:t>
            </a:r>
            <a:r>
              <a:rPr lang="en-US" sz="2000" dirty="0" err="1">
                <a:solidFill>
                  <a:srgbClr val="000000"/>
                </a:solidFill>
                <a:latin typeface="Consolas"/>
              </a:rPr>
              <a:t>.offer</a:t>
            </a:r>
            <a:r>
              <a:rPr lang="en-US" sz="2000" dirty="0">
                <a:solidFill>
                  <a:srgbClr val="000000"/>
                </a:solidFill>
                <a:latin typeface="Consolas"/>
              </a:rPr>
              <a:t>(</a:t>
            </a:r>
            <a:r>
              <a:rPr lang="en-US" sz="2000" dirty="0">
                <a:solidFill>
                  <a:srgbClr val="2A00FF"/>
                </a:solidFill>
                <a:latin typeface="Consolas"/>
              </a:rPr>
              <a:t>"Bonjour"</a:t>
            </a:r>
            <a:r>
              <a:rPr lang="en-US" sz="2000" dirty="0">
                <a:solidFill>
                  <a:srgbClr val="000000"/>
                </a:solidFill>
                <a:latin typeface="Consolas"/>
              </a:rPr>
              <a:t>);</a:t>
            </a:r>
          </a:p>
          <a:p>
            <a:r>
              <a:rPr lang="en-US" sz="2000" dirty="0">
                <a:solidFill>
                  <a:srgbClr val="6A3E3E"/>
                </a:solidFill>
                <a:latin typeface="Consolas"/>
              </a:rPr>
              <a:t>	</a:t>
            </a:r>
            <a:r>
              <a:rPr lang="en-US" sz="2000" dirty="0" err="1">
                <a:solidFill>
                  <a:srgbClr val="6A3E3E"/>
                </a:solidFill>
                <a:latin typeface="Consolas"/>
              </a:rPr>
              <a:t>pQueue</a:t>
            </a:r>
            <a:r>
              <a:rPr lang="en-US" sz="2000" dirty="0" err="1">
                <a:solidFill>
                  <a:srgbClr val="000000"/>
                </a:solidFill>
                <a:latin typeface="Consolas"/>
              </a:rPr>
              <a:t>.offer</a:t>
            </a:r>
            <a:r>
              <a:rPr lang="en-US" sz="2000" dirty="0">
                <a:solidFill>
                  <a:srgbClr val="000000"/>
                </a:solidFill>
                <a:latin typeface="Consolas"/>
              </a:rPr>
              <a:t>(</a:t>
            </a:r>
            <a:r>
              <a:rPr lang="en-US" sz="2000" dirty="0">
                <a:solidFill>
                  <a:srgbClr val="2A00FF"/>
                </a:solidFill>
                <a:latin typeface="Consolas"/>
              </a:rPr>
              <a:t>"</a:t>
            </a:r>
            <a:r>
              <a:rPr lang="en-US" sz="2000" dirty="0" err="1">
                <a:solidFill>
                  <a:srgbClr val="2A00FF"/>
                </a:solidFill>
                <a:latin typeface="Consolas"/>
              </a:rPr>
              <a:t>Konichiowa</a:t>
            </a:r>
            <a:r>
              <a:rPr lang="en-US" sz="2000" dirty="0">
                <a:solidFill>
                  <a:srgbClr val="2A00FF"/>
                </a:solidFill>
                <a:latin typeface="Consolas"/>
              </a:rPr>
              <a:t>"</a:t>
            </a:r>
            <a:r>
              <a:rPr lang="en-US" sz="2000" dirty="0">
                <a:solidFill>
                  <a:srgbClr val="000000"/>
                </a:solidFill>
                <a:latin typeface="Consolas"/>
              </a:rPr>
              <a:t>);</a:t>
            </a:r>
          </a:p>
          <a:p>
            <a:r>
              <a:rPr lang="en-US" sz="2000" dirty="0">
                <a:solidFill>
                  <a:srgbClr val="6A3E3E"/>
                </a:solidFill>
                <a:latin typeface="Consolas"/>
              </a:rPr>
              <a:t>	</a:t>
            </a:r>
            <a:r>
              <a:rPr lang="en-US" sz="2000" dirty="0" err="1">
                <a:solidFill>
                  <a:srgbClr val="6A3E3E"/>
                </a:solidFill>
                <a:latin typeface="Consolas"/>
              </a:rPr>
              <a:t>pQueue</a:t>
            </a:r>
            <a:r>
              <a:rPr lang="en-US" sz="2000" dirty="0" err="1">
                <a:solidFill>
                  <a:srgbClr val="000000"/>
                </a:solidFill>
                <a:latin typeface="Consolas"/>
              </a:rPr>
              <a:t>.offer</a:t>
            </a:r>
            <a:r>
              <a:rPr lang="en-US" sz="2000" dirty="0">
                <a:solidFill>
                  <a:srgbClr val="000000"/>
                </a:solidFill>
                <a:latin typeface="Consolas"/>
              </a:rPr>
              <a:t>(</a:t>
            </a:r>
            <a:r>
              <a:rPr lang="en-US" sz="2000" dirty="0">
                <a:solidFill>
                  <a:srgbClr val="2A00FF"/>
                </a:solidFill>
                <a:latin typeface="Consolas"/>
              </a:rPr>
              <a:t>"</a:t>
            </a:r>
            <a:r>
              <a:rPr lang="en-US" sz="2000" dirty="0" err="1">
                <a:solidFill>
                  <a:srgbClr val="2A00FF"/>
                </a:solidFill>
                <a:latin typeface="Consolas"/>
              </a:rPr>
              <a:t>Abc</a:t>
            </a:r>
            <a:r>
              <a:rPr lang="en-US" sz="2000" dirty="0">
                <a:solidFill>
                  <a:srgbClr val="2A00FF"/>
                </a:solidFill>
                <a:latin typeface="Consolas"/>
              </a:rPr>
              <a:t>"</a:t>
            </a:r>
            <a:r>
              <a:rPr lang="en-US" sz="2000" dirty="0">
                <a:solidFill>
                  <a:srgbClr val="000000"/>
                </a:solidFill>
                <a:latin typeface="Consolas"/>
              </a:rPr>
              <a:t>);</a:t>
            </a:r>
          </a:p>
          <a:p>
            <a:r>
              <a:rPr lang="en-US" sz="2000" dirty="0">
                <a:solidFill>
                  <a:srgbClr val="000000"/>
                </a:solidFill>
                <a:latin typeface="Consolas"/>
              </a:rPr>
              <a:t>	</a:t>
            </a:r>
            <a:r>
              <a:rPr lang="en-US" sz="2000" dirty="0" err="1">
                <a:solidFill>
                  <a:srgbClr val="000000"/>
                </a:solidFill>
                <a:latin typeface="Consolas"/>
              </a:rPr>
              <a:t>System.</a:t>
            </a:r>
            <a:r>
              <a:rPr lang="en-US" sz="2000" b="1" i="1" dirty="0" err="1">
                <a:solidFill>
                  <a:srgbClr val="0000C0"/>
                </a:solidFill>
                <a:latin typeface="Consolas"/>
              </a:rPr>
              <a:t>out</a:t>
            </a:r>
            <a:r>
              <a:rPr lang="en-US" sz="2000" b="1" i="1" dirty="0" err="1">
                <a:solidFill>
                  <a:srgbClr val="000000"/>
                </a:solidFill>
                <a:latin typeface="Consolas"/>
              </a:rPr>
              <a:t>.println</a:t>
            </a:r>
            <a:r>
              <a:rPr lang="en-US" sz="2000" b="1" i="1" dirty="0">
                <a:solidFill>
                  <a:srgbClr val="000000"/>
                </a:solidFill>
                <a:latin typeface="Consolas"/>
              </a:rPr>
              <a:t>(</a:t>
            </a:r>
            <a:r>
              <a:rPr lang="en-US" sz="2000" b="1" i="1" dirty="0">
                <a:solidFill>
                  <a:srgbClr val="2A00FF"/>
                </a:solidFill>
                <a:latin typeface="Consolas"/>
              </a:rPr>
              <a:t>"Content:"</a:t>
            </a:r>
            <a:r>
              <a:rPr lang="en-US" sz="2000" b="1" i="1" dirty="0">
                <a:solidFill>
                  <a:srgbClr val="000000"/>
                </a:solidFill>
                <a:latin typeface="Consolas"/>
              </a:rPr>
              <a:t> + </a:t>
            </a:r>
            <a:r>
              <a:rPr lang="en-US" sz="2000" b="1" i="1" dirty="0" err="1">
                <a:solidFill>
                  <a:srgbClr val="6A3E3E"/>
                </a:solidFill>
                <a:latin typeface="Consolas"/>
              </a:rPr>
              <a:t>pQueue</a:t>
            </a:r>
            <a:r>
              <a:rPr lang="en-US" sz="2000" b="1" i="1" dirty="0">
                <a:solidFill>
                  <a:srgbClr val="000000"/>
                </a:solidFill>
                <a:latin typeface="Consolas"/>
              </a:rPr>
              <a:t>);</a:t>
            </a:r>
          </a:p>
          <a:p>
            <a:endParaRPr lang="en-US" sz="2000" dirty="0">
              <a:latin typeface="Consolas"/>
            </a:endParaRPr>
          </a:p>
          <a:p>
            <a:r>
              <a:rPr lang="en-US" sz="2000" dirty="0">
                <a:solidFill>
                  <a:srgbClr val="000000"/>
                </a:solidFill>
                <a:latin typeface="Consolas"/>
              </a:rPr>
              <a:t>	</a:t>
            </a:r>
            <a:r>
              <a:rPr lang="en-US" sz="2000" dirty="0" err="1">
                <a:solidFill>
                  <a:srgbClr val="000000"/>
                </a:solidFill>
                <a:latin typeface="Consolas"/>
              </a:rPr>
              <a:t>System.</a:t>
            </a:r>
            <a:r>
              <a:rPr lang="en-US" sz="2000" b="1" i="1" dirty="0" err="1">
                <a:solidFill>
                  <a:srgbClr val="0000C0"/>
                </a:solidFill>
                <a:latin typeface="Consolas"/>
              </a:rPr>
              <a:t>out</a:t>
            </a:r>
            <a:r>
              <a:rPr lang="en-US" sz="2000" dirty="0" err="1">
                <a:solidFill>
                  <a:srgbClr val="000000"/>
                </a:solidFill>
                <a:latin typeface="Consolas"/>
              </a:rPr>
              <a:t>.println</a:t>
            </a:r>
            <a:r>
              <a:rPr lang="en-US" sz="2000" dirty="0">
                <a:solidFill>
                  <a:srgbClr val="000000"/>
                </a:solidFill>
                <a:latin typeface="Consolas"/>
              </a:rPr>
              <a:t>(</a:t>
            </a:r>
            <a:r>
              <a:rPr lang="en-US" sz="2000" dirty="0">
                <a:solidFill>
                  <a:srgbClr val="2A00FF"/>
                </a:solidFill>
                <a:latin typeface="Consolas"/>
              </a:rPr>
              <a:t>"Retrieve and remove head element: "</a:t>
            </a:r>
            <a:r>
              <a:rPr lang="en-US" sz="2000" dirty="0">
                <a:solidFill>
                  <a:srgbClr val="000000"/>
                </a:solidFill>
                <a:latin typeface="Consolas"/>
              </a:rPr>
              <a:t> + </a:t>
            </a:r>
            <a:r>
              <a:rPr lang="en-US" sz="2000" dirty="0" err="1">
                <a:solidFill>
                  <a:srgbClr val="6A3E3E"/>
                </a:solidFill>
                <a:latin typeface="Consolas"/>
              </a:rPr>
              <a:t>pQueue</a:t>
            </a:r>
            <a:r>
              <a:rPr lang="en-US" sz="2000" dirty="0" err="1">
                <a:solidFill>
                  <a:srgbClr val="000000"/>
                </a:solidFill>
                <a:latin typeface="Consolas"/>
              </a:rPr>
              <a:t>.poll</a:t>
            </a:r>
            <a:r>
              <a:rPr lang="en-US" sz="2000" dirty="0">
                <a:solidFill>
                  <a:srgbClr val="000000"/>
                </a:solidFill>
                <a:latin typeface="Consolas"/>
              </a:rPr>
              <a:t>());</a:t>
            </a:r>
          </a:p>
          <a:p>
            <a:r>
              <a:rPr lang="en-US" sz="2000" dirty="0">
                <a:latin typeface="Consolas"/>
              </a:rPr>
              <a:t>	</a:t>
            </a:r>
          </a:p>
          <a:p>
            <a:r>
              <a:rPr lang="en-US" sz="2000" dirty="0">
                <a:solidFill>
                  <a:srgbClr val="000000"/>
                </a:solidFill>
                <a:latin typeface="Consolas"/>
              </a:rPr>
              <a:t>	</a:t>
            </a:r>
            <a:r>
              <a:rPr lang="en-US" sz="2000" dirty="0" err="1">
                <a:solidFill>
                  <a:srgbClr val="000000"/>
                </a:solidFill>
                <a:latin typeface="Consolas"/>
              </a:rPr>
              <a:t>System.</a:t>
            </a:r>
            <a:r>
              <a:rPr lang="en-US" sz="2000" b="1" i="1" dirty="0" err="1">
                <a:solidFill>
                  <a:srgbClr val="0000C0"/>
                </a:solidFill>
                <a:latin typeface="Consolas"/>
              </a:rPr>
              <a:t>out</a:t>
            </a:r>
            <a:r>
              <a:rPr lang="en-US" sz="2000" b="1" i="1" dirty="0" err="1">
                <a:solidFill>
                  <a:srgbClr val="000000"/>
                </a:solidFill>
                <a:latin typeface="Consolas"/>
              </a:rPr>
              <a:t>.println</a:t>
            </a:r>
            <a:r>
              <a:rPr lang="en-US" sz="2000" b="1" i="1" dirty="0">
                <a:solidFill>
                  <a:srgbClr val="000000"/>
                </a:solidFill>
                <a:latin typeface="Consolas"/>
              </a:rPr>
              <a:t>(</a:t>
            </a:r>
            <a:r>
              <a:rPr lang="en-US" sz="2000" b="1" i="1" dirty="0">
                <a:solidFill>
                  <a:srgbClr val="2A00FF"/>
                </a:solidFill>
                <a:latin typeface="Consolas"/>
              </a:rPr>
              <a:t>"Current content:"</a:t>
            </a:r>
            <a:r>
              <a:rPr lang="en-US" sz="2000" b="1" i="1" dirty="0">
                <a:solidFill>
                  <a:srgbClr val="000000"/>
                </a:solidFill>
                <a:latin typeface="Consolas"/>
              </a:rPr>
              <a:t> + </a:t>
            </a:r>
            <a:r>
              <a:rPr lang="en-US" sz="2000" b="1" i="1" dirty="0" err="1">
                <a:solidFill>
                  <a:srgbClr val="6A3E3E"/>
                </a:solidFill>
                <a:latin typeface="Consolas"/>
              </a:rPr>
              <a:t>pQueue</a:t>
            </a:r>
            <a:r>
              <a:rPr lang="en-US" sz="2000" b="1" i="1" dirty="0">
                <a:solidFill>
                  <a:srgbClr val="000000"/>
                </a:solidFill>
                <a:latin typeface="Consolas"/>
              </a:rPr>
              <a:t>);</a:t>
            </a:r>
          </a:p>
          <a:p>
            <a:r>
              <a:rPr lang="en-US" sz="2000" dirty="0">
                <a:solidFill>
                  <a:srgbClr val="000000"/>
                </a:solidFill>
                <a:latin typeface="Consolas"/>
              </a:rPr>
              <a:t>}</a:t>
            </a: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876" y="5594184"/>
            <a:ext cx="6637282" cy="99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591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5.3. Các lớp tập hợp trong Java</a:t>
            </a:r>
            <a:br>
              <a:rPr lang="en-US"/>
            </a:br>
            <a:r>
              <a:rPr lang="en-US"/>
              <a:t>Lớp HashSet</a:t>
            </a:r>
            <a:endParaRPr lang="en-US" dirty="0"/>
          </a:p>
        </p:txBody>
      </p:sp>
      <p:sp>
        <p:nvSpPr>
          <p:cNvPr id="3" name="Content Placeholder 2"/>
          <p:cNvSpPr>
            <a:spLocks noGrp="1"/>
          </p:cNvSpPr>
          <p:nvPr>
            <p:ph idx="1"/>
          </p:nvPr>
        </p:nvSpPr>
        <p:spPr>
          <a:xfrm>
            <a:off x="609600" y="1855694"/>
            <a:ext cx="6308855" cy="4625788"/>
          </a:xfrm>
        </p:spPr>
        <p:txBody>
          <a:bodyPr/>
          <a:lstStyle/>
          <a:p>
            <a:r>
              <a:rPr lang="en-US" altLang="en-US"/>
              <a:t>Thực thi Set interface</a:t>
            </a:r>
          </a:p>
          <a:p>
            <a:r>
              <a:rPr lang="vi-VN" altLang="en-US"/>
              <a:t>HashSet lưu trữ các phần tử bằng cách sử dụng một cơ chế gọi là băm</a:t>
            </a:r>
            <a:r>
              <a:rPr lang="en-US" altLang="en-US"/>
              <a:t> (hashing)</a:t>
            </a:r>
            <a:endParaRPr lang="vi-VN" altLang="en-US"/>
          </a:p>
          <a:p>
            <a:r>
              <a:rPr lang="en-US" altLang="en-US"/>
              <a:t>HashSet không cho phép lưu trùng lặp</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8455" y="1956267"/>
            <a:ext cx="4982474" cy="3189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0586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5.3. Các lớp tập hợp trong Java</a:t>
            </a:r>
            <a:br>
              <a:rPr lang="en-US"/>
            </a:br>
            <a:r>
              <a:rPr lang="en-US"/>
              <a:t>Lớp HashSet: </a:t>
            </a:r>
            <a:r>
              <a:rPr lang="en-US" altLang="en-US"/>
              <a:t>Ví dụ</a:t>
            </a:r>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
        <p:nvSpPr>
          <p:cNvPr id="5" name="Text Box 4"/>
          <p:cNvSpPr txBox="1">
            <a:spLocks noChangeArrowheads="1"/>
          </p:cNvSpPr>
          <p:nvPr/>
        </p:nvSpPr>
        <p:spPr bwMode="auto">
          <a:xfrm>
            <a:off x="652816" y="2003467"/>
            <a:ext cx="6941305" cy="3477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algn="l"/>
            <a:r>
              <a:rPr lang="en-US" sz="2000" b="1">
                <a:solidFill>
                  <a:srgbClr val="7F0055"/>
                </a:solidFill>
                <a:latin typeface="Consolas"/>
              </a:rPr>
              <a:t>import</a:t>
            </a:r>
            <a:r>
              <a:rPr lang="en-US" sz="2000" b="1">
                <a:solidFill>
                  <a:srgbClr val="000000"/>
                </a:solidFill>
                <a:latin typeface="Consolas"/>
              </a:rPr>
              <a:t> java.util.*;</a:t>
            </a:r>
          </a:p>
          <a:p>
            <a:pPr algn="l"/>
            <a:r>
              <a:rPr lang="en-US" sz="2000" b="1">
                <a:solidFill>
                  <a:srgbClr val="7F0055"/>
                </a:solidFill>
                <a:latin typeface="Consolas"/>
              </a:rPr>
              <a:t>public</a:t>
            </a:r>
            <a:r>
              <a:rPr lang="en-US" sz="2000" b="1">
                <a:solidFill>
                  <a:srgbClr val="000000"/>
                </a:solidFill>
                <a:latin typeface="Consolas"/>
              </a:rPr>
              <a:t> </a:t>
            </a:r>
            <a:r>
              <a:rPr lang="en-US" sz="2000" b="1">
                <a:solidFill>
                  <a:srgbClr val="7F0055"/>
                </a:solidFill>
                <a:latin typeface="Consolas"/>
              </a:rPr>
              <a:t>class</a:t>
            </a:r>
            <a:r>
              <a:rPr lang="en-US" sz="2000" b="1">
                <a:solidFill>
                  <a:srgbClr val="000000"/>
                </a:solidFill>
                <a:latin typeface="Consolas"/>
              </a:rPr>
              <a:t> HashSetTest {</a:t>
            </a:r>
          </a:p>
          <a:p>
            <a:pPr algn="l"/>
            <a:r>
              <a:rPr lang="en-US" sz="2000" b="1">
                <a:solidFill>
                  <a:srgbClr val="7F0055"/>
                </a:solidFill>
                <a:latin typeface="Consolas"/>
              </a:rPr>
              <a:t>  public</a:t>
            </a:r>
            <a:r>
              <a:rPr lang="en-US" sz="2000" b="1">
                <a:solidFill>
                  <a:srgbClr val="000000"/>
                </a:solidFill>
                <a:latin typeface="Consolas"/>
              </a:rPr>
              <a:t> </a:t>
            </a:r>
            <a:r>
              <a:rPr lang="en-US" sz="2000" b="1">
                <a:solidFill>
                  <a:srgbClr val="7F0055"/>
                </a:solidFill>
                <a:latin typeface="Consolas"/>
              </a:rPr>
              <a:t>static</a:t>
            </a:r>
            <a:r>
              <a:rPr lang="en-US" sz="2000" b="1">
                <a:solidFill>
                  <a:srgbClr val="000000"/>
                </a:solidFill>
                <a:latin typeface="Consolas"/>
              </a:rPr>
              <a:t> </a:t>
            </a:r>
            <a:r>
              <a:rPr lang="en-US" sz="2000" b="1">
                <a:solidFill>
                  <a:srgbClr val="7F0055"/>
                </a:solidFill>
                <a:latin typeface="Consolas"/>
              </a:rPr>
              <a:t>void</a:t>
            </a:r>
            <a:r>
              <a:rPr lang="en-US" sz="2000" b="1">
                <a:solidFill>
                  <a:srgbClr val="000000"/>
                </a:solidFill>
                <a:latin typeface="Consolas"/>
              </a:rPr>
              <a:t> main(String[] </a:t>
            </a:r>
            <a:r>
              <a:rPr lang="en-US" sz="2000" b="1">
                <a:solidFill>
                  <a:srgbClr val="6A3E3E"/>
                </a:solidFill>
                <a:latin typeface="Consolas"/>
              </a:rPr>
              <a:t>args</a:t>
            </a:r>
            <a:r>
              <a:rPr lang="en-US" sz="2000" b="1">
                <a:solidFill>
                  <a:srgbClr val="000000"/>
                </a:solidFill>
                <a:latin typeface="Consolas"/>
              </a:rPr>
              <a:t>) {</a:t>
            </a:r>
          </a:p>
          <a:p>
            <a:pPr algn="l"/>
            <a:r>
              <a:rPr lang="en-US" sz="2000">
                <a:solidFill>
                  <a:srgbClr val="000000"/>
                </a:solidFill>
                <a:latin typeface="Consolas"/>
              </a:rPr>
              <a:t>	 Set&lt;String&gt; </a:t>
            </a:r>
            <a:r>
              <a:rPr lang="en-US" sz="2000">
                <a:solidFill>
                  <a:srgbClr val="6A3E3E"/>
                </a:solidFill>
                <a:latin typeface="Consolas"/>
              </a:rPr>
              <a:t>words</a:t>
            </a:r>
            <a:r>
              <a:rPr lang="en-US" sz="2000">
                <a:solidFill>
                  <a:srgbClr val="000000"/>
                </a:solidFill>
                <a:latin typeface="Consolas"/>
              </a:rPr>
              <a:t> = </a:t>
            </a:r>
            <a:r>
              <a:rPr lang="en-US" sz="2000" b="1">
                <a:solidFill>
                  <a:srgbClr val="7F0055"/>
                </a:solidFill>
                <a:latin typeface="Consolas"/>
              </a:rPr>
              <a:t>new</a:t>
            </a:r>
            <a:r>
              <a:rPr lang="en-US" sz="2000" b="1">
                <a:solidFill>
                  <a:srgbClr val="000000"/>
                </a:solidFill>
                <a:latin typeface="Consolas"/>
              </a:rPr>
              <a:t> HashSet&lt;String&gt;();</a:t>
            </a:r>
          </a:p>
          <a:p>
            <a:pPr algn="l"/>
            <a:r>
              <a:rPr lang="en-US" sz="2000">
                <a:solidFill>
                  <a:srgbClr val="6A3E3E"/>
                </a:solidFill>
                <a:latin typeface="Consolas"/>
              </a:rPr>
              <a:t> 	 words</a:t>
            </a:r>
            <a:r>
              <a:rPr lang="en-US" sz="2000">
                <a:solidFill>
                  <a:srgbClr val="000000"/>
                </a:solidFill>
                <a:latin typeface="Consolas"/>
              </a:rPr>
              <a:t>.add(</a:t>
            </a:r>
            <a:r>
              <a:rPr lang="en-US" sz="2000">
                <a:solidFill>
                  <a:srgbClr val="2A00FF"/>
                </a:solidFill>
                <a:latin typeface="Consolas"/>
              </a:rPr>
              <a:t>"Bats"</a:t>
            </a:r>
            <a:r>
              <a:rPr lang="en-US" sz="2000">
                <a:solidFill>
                  <a:srgbClr val="000000"/>
                </a:solidFill>
                <a:latin typeface="Consolas"/>
              </a:rPr>
              <a:t>);</a:t>
            </a:r>
          </a:p>
          <a:p>
            <a:pPr algn="l"/>
            <a:r>
              <a:rPr lang="en-US" sz="2000">
                <a:solidFill>
                  <a:srgbClr val="6A3E3E"/>
                </a:solidFill>
                <a:latin typeface="Consolas"/>
              </a:rPr>
              <a:t>	 words</a:t>
            </a:r>
            <a:r>
              <a:rPr lang="en-US" sz="2000">
                <a:solidFill>
                  <a:srgbClr val="000000"/>
                </a:solidFill>
                <a:latin typeface="Consolas"/>
              </a:rPr>
              <a:t>.add(</a:t>
            </a:r>
            <a:r>
              <a:rPr lang="en-US" sz="2000">
                <a:solidFill>
                  <a:srgbClr val="2A00FF"/>
                </a:solidFill>
                <a:latin typeface="Consolas"/>
              </a:rPr>
              <a:t>"Ants"</a:t>
            </a:r>
            <a:r>
              <a:rPr lang="en-US" sz="2000">
                <a:solidFill>
                  <a:srgbClr val="000000"/>
                </a:solidFill>
                <a:latin typeface="Consolas"/>
              </a:rPr>
              <a:t>);</a:t>
            </a:r>
          </a:p>
          <a:p>
            <a:pPr algn="l"/>
            <a:r>
              <a:rPr lang="en-US" sz="2000">
                <a:solidFill>
                  <a:srgbClr val="6A3E3E"/>
                </a:solidFill>
                <a:latin typeface="Consolas"/>
              </a:rPr>
              <a:t>	 words</a:t>
            </a:r>
            <a:r>
              <a:rPr lang="en-US" sz="2000">
                <a:solidFill>
                  <a:srgbClr val="000000"/>
                </a:solidFill>
                <a:latin typeface="Consolas"/>
              </a:rPr>
              <a:t>.add(</a:t>
            </a:r>
            <a:r>
              <a:rPr lang="en-US" sz="2000">
                <a:solidFill>
                  <a:srgbClr val="2A00FF"/>
                </a:solidFill>
                <a:latin typeface="Consolas"/>
              </a:rPr>
              <a:t>"Crabs"</a:t>
            </a:r>
            <a:r>
              <a:rPr lang="en-US" sz="2000">
                <a:solidFill>
                  <a:srgbClr val="000000"/>
                </a:solidFill>
                <a:latin typeface="Consolas"/>
              </a:rPr>
              <a:t>);</a:t>
            </a:r>
          </a:p>
          <a:p>
            <a:pPr algn="l"/>
            <a:r>
              <a:rPr lang="en-US" sz="2000">
                <a:solidFill>
                  <a:srgbClr val="6A3E3E"/>
                </a:solidFill>
                <a:latin typeface="Consolas"/>
              </a:rPr>
              <a:t>	 words</a:t>
            </a:r>
            <a:r>
              <a:rPr lang="en-US" sz="2000">
                <a:solidFill>
                  <a:srgbClr val="000000"/>
                </a:solidFill>
                <a:latin typeface="Consolas"/>
              </a:rPr>
              <a:t>.add(</a:t>
            </a:r>
            <a:r>
              <a:rPr lang="en-US" sz="2000">
                <a:solidFill>
                  <a:srgbClr val="2A00FF"/>
                </a:solidFill>
                <a:latin typeface="Consolas"/>
              </a:rPr>
              <a:t>"Ants"</a:t>
            </a:r>
            <a:r>
              <a:rPr lang="en-US" sz="2000">
                <a:solidFill>
                  <a:srgbClr val="000000"/>
                </a:solidFill>
                <a:latin typeface="Consolas"/>
              </a:rPr>
              <a:t>);</a:t>
            </a:r>
            <a:endParaRPr lang="en-US" sz="2000" b="1">
              <a:solidFill>
                <a:srgbClr val="7F0055"/>
              </a:solidFill>
              <a:latin typeface="Consolas"/>
            </a:endParaRPr>
          </a:p>
          <a:p>
            <a:pPr algn="l"/>
            <a:r>
              <a:rPr lang="en-US" sz="2000">
                <a:solidFill>
                  <a:srgbClr val="000000"/>
                </a:solidFill>
                <a:highlight>
                  <a:srgbClr val="E8F2FE"/>
                </a:highlight>
                <a:latin typeface="Consolas"/>
              </a:rPr>
              <a:t>    </a:t>
            </a:r>
            <a:r>
              <a:rPr lang="en-US" sz="2000">
                <a:solidFill>
                  <a:srgbClr val="000000"/>
                </a:solidFill>
                <a:latin typeface="Consolas"/>
              </a:rPr>
              <a:t>System.</a:t>
            </a:r>
            <a:r>
              <a:rPr lang="en-US" sz="2000" b="1" i="1">
                <a:solidFill>
                  <a:srgbClr val="0000C0"/>
                </a:solidFill>
                <a:latin typeface="Consolas"/>
              </a:rPr>
              <a:t>out</a:t>
            </a:r>
            <a:r>
              <a:rPr lang="en-US" sz="2000" b="1" i="1">
                <a:solidFill>
                  <a:srgbClr val="000000"/>
                </a:solidFill>
                <a:latin typeface="Consolas"/>
              </a:rPr>
              <a:t>.println(</a:t>
            </a:r>
            <a:r>
              <a:rPr lang="en-US" sz="2000" b="1" i="1">
                <a:solidFill>
                  <a:srgbClr val="6A3E3E"/>
                </a:solidFill>
                <a:latin typeface="Consolas"/>
              </a:rPr>
              <a:t>words</a:t>
            </a:r>
            <a:r>
              <a:rPr lang="en-US" sz="2000" b="1" i="1">
                <a:solidFill>
                  <a:srgbClr val="000000"/>
                </a:solidFill>
                <a:latin typeface="Consolas"/>
              </a:rPr>
              <a:t>);</a:t>
            </a:r>
            <a:endParaRPr lang="en-US" sz="2000">
              <a:solidFill>
                <a:srgbClr val="000000"/>
              </a:solidFill>
              <a:latin typeface="Consolas"/>
            </a:endParaRPr>
          </a:p>
          <a:p>
            <a:pPr algn="l"/>
            <a:r>
              <a:rPr lang="en-US" sz="2000" b="1">
                <a:solidFill>
                  <a:srgbClr val="000000"/>
                </a:solidFill>
                <a:latin typeface="Consolas"/>
                <a:cs typeface="Consolas" pitchFamily="49" charset="0"/>
              </a:rPr>
              <a:t>  }</a:t>
            </a:r>
          </a:p>
          <a:p>
            <a:pPr algn="l"/>
            <a:r>
              <a:rPr lang="en-US" sz="2000" b="1">
                <a:solidFill>
                  <a:srgbClr val="000000"/>
                </a:solidFill>
                <a:latin typeface="Consolas"/>
                <a:cs typeface="Consolas" pitchFamily="49" charset="0"/>
              </a:rPr>
              <a:t>}</a:t>
            </a:r>
            <a:endParaRPr lang="en-NZ" sz="2000" b="1">
              <a:latin typeface="Consolas" pitchFamily="49" charset="0"/>
              <a:cs typeface="Consolas" pitchFamily="49" charset="0"/>
            </a:endParaRPr>
          </a:p>
        </p:txBody>
      </p:sp>
      <p:sp>
        <p:nvSpPr>
          <p:cNvPr id="10" name="Rectangle 9"/>
          <p:cNvSpPr>
            <a:spLocks noChangeArrowheads="1"/>
          </p:cNvSpPr>
          <p:nvPr/>
        </p:nvSpPr>
        <p:spPr bwMode="auto">
          <a:xfrm>
            <a:off x="7733469" y="2746824"/>
            <a:ext cx="3275190" cy="1736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marL="419100" indent="-419100" algn="l">
              <a:spcBef>
                <a:spcPct val="20000"/>
              </a:spcBef>
              <a:buClr>
                <a:schemeClr val="tx1"/>
              </a:buClr>
              <a:buFont typeface="Monotype Sorts" pitchFamily="2" charset="2"/>
              <a:buAutoNum type="alphaLcParenR"/>
            </a:pPr>
            <a:endParaRPr kumimoji="1" lang="en-US" sz="2000">
              <a:cs typeface="Arial" pitchFamily="34" charset="0"/>
            </a:endParaRPr>
          </a:p>
        </p:txBody>
      </p:sp>
      <mc:AlternateContent xmlns:mc="http://schemas.openxmlformats.org/markup-compatibility/2006" xmlns:p14="http://schemas.microsoft.com/office/powerpoint/2010/main">
        <mc:Choice Requires="p14">
          <p:contentPart p14:bwMode="auto" r:id="rId3">
            <p14:nvContentPartPr>
              <p14:cNvPr id="15" name="Ink 14"/>
              <p14:cNvContentPartPr/>
              <p14:nvPr/>
            </p14:nvContentPartPr>
            <p14:xfrm>
              <a:off x="1330560" y="3098520"/>
              <a:ext cx="5679720" cy="89640"/>
            </p14:xfrm>
          </p:contentPart>
        </mc:Choice>
        <mc:Fallback xmlns="">
          <p:pic>
            <p:nvPicPr>
              <p:cNvPr id="15" name="Ink 14"/>
              <p:cNvPicPr/>
              <p:nvPr/>
            </p:nvPicPr>
            <p:blipFill>
              <a:blip r:embed="rId4"/>
              <a:stretch>
                <a:fillRect/>
              </a:stretch>
            </p:blipFill>
            <p:spPr>
              <a:xfrm>
                <a:off x="1314720" y="3035160"/>
                <a:ext cx="57114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p14:cNvContentPartPr/>
              <p14:nvPr/>
            </p14:nvContentPartPr>
            <p14:xfrm>
              <a:off x="7009920" y="3152160"/>
              <a:ext cx="360" cy="360"/>
            </p14:xfrm>
          </p:contentPart>
        </mc:Choice>
        <mc:Fallback xmlns="">
          <p:pic>
            <p:nvPicPr>
              <p:cNvPr id="16" name="Ink 15"/>
              <p:cNvPicPr/>
              <p:nvPr/>
            </p:nvPicPr>
            <p:blipFill>
              <a:blip r:embed="rId6"/>
              <a:stretch>
                <a:fillRect/>
              </a:stretch>
            </p:blipFill>
            <p:spPr>
              <a:xfrm>
                <a:off x="6994080" y="3088800"/>
                <a:ext cx="32040" cy="127080"/>
              </a:xfrm>
              <a:prstGeom prst="rect">
                <a:avLst/>
              </a:prstGeom>
            </p:spPr>
          </p:pic>
        </mc:Fallback>
      </mc:AlternateContent>
    </p:spTree>
    <p:extLst>
      <p:ext uri="{BB962C8B-B14F-4D97-AF65-F5344CB8AC3E}">
        <p14:creationId xmlns:p14="http://schemas.microsoft.com/office/powerpoint/2010/main" val="505858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 </a:t>
            </a:r>
            <a:r>
              <a:rPr lang="en-US" dirty="0" err="1"/>
              <a:t>Các</a:t>
            </a:r>
            <a:r>
              <a:rPr lang="en-US" dirty="0"/>
              <a:t> </a:t>
            </a:r>
            <a:r>
              <a:rPr lang="en-US" dirty="0" err="1"/>
              <a:t>lớp</a:t>
            </a:r>
            <a:r>
              <a:rPr lang="en-US" dirty="0"/>
              <a:t> </a:t>
            </a:r>
            <a:r>
              <a:rPr lang="en-US" dirty="0" err="1"/>
              <a:t>tập</a:t>
            </a:r>
            <a:r>
              <a:rPr lang="en-US" dirty="0"/>
              <a:t> </a:t>
            </a:r>
            <a:r>
              <a:rPr lang="en-US" dirty="0" err="1"/>
              <a:t>hợp</a:t>
            </a:r>
            <a:r>
              <a:rPr lang="en-US" dirty="0"/>
              <a:t> </a:t>
            </a:r>
            <a:r>
              <a:rPr lang="en-US" dirty="0" err="1"/>
              <a:t>trong</a:t>
            </a:r>
            <a:r>
              <a:rPr lang="en-US" dirty="0"/>
              <a:t> Java</a:t>
            </a:r>
            <a:br>
              <a:rPr lang="en-US" dirty="0"/>
            </a:br>
            <a:r>
              <a:rPr lang="en-US" dirty="0" err="1"/>
              <a:t>Lớp</a:t>
            </a:r>
            <a:r>
              <a:rPr lang="en-US" dirty="0"/>
              <a:t> </a:t>
            </a:r>
            <a:r>
              <a:rPr lang="en-US" dirty="0" err="1"/>
              <a:t>TreeSet</a:t>
            </a:r>
            <a:endParaRPr lang="en-US" dirty="0"/>
          </a:p>
        </p:txBody>
      </p:sp>
      <p:sp>
        <p:nvSpPr>
          <p:cNvPr id="3" name="Content Placeholder 2"/>
          <p:cNvSpPr>
            <a:spLocks noGrp="1"/>
          </p:cNvSpPr>
          <p:nvPr>
            <p:ph idx="1"/>
          </p:nvPr>
        </p:nvSpPr>
        <p:spPr/>
        <p:txBody>
          <a:bodyPr/>
          <a:lstStyle/>
          <a:p>
            <a:r>
              <a:rPr lang="en-US"/>
              <a:t>Thực thi SortedSet interface</a:t>
            </a:r>
          </a:p>
          <a:p>
            <a:r>
              <a:rPr lang="en-US"/>
              <a:t>Lưu giữ liệu theo cấu trúc “cây”</a:t>
            </a:r>
          </a:p>
          <a:p>
            <a:r>
              <a:rPr lang="en-US"/>
              <a:t>Chậm hơn HashSet nhưng có khả năng tự sắp xếp: các phần tử được lưu trữ theo thứ tự tăng dần</a:t>
            </a:r>
          </a:p>
          <a:p>
            <a:r>
              <a:rPr lang="en-US"/>
              <a:t>Có thể quy định thứ tự bằng:</a:t>
            </a:r>
          </a:p>
          <a:p>
            <a:pPr lvl="1"/>
            <a:r>
              <a:rPr lang="en-US"/>
              <a:t>Comparable (theo thứ tự tự nhiên: số, chuỗi)</a:t>
            </a:r>
          </a:p>
          <a:p>
            <a:pPr lvl="1"/>
            <a:r>
              <a:rPr lang="en-US"/>
              <a:t>Comparator</a:t>
            </a:r>
          </a:p>
          <a:p>
            <a:endParaRPr lang="en-US"/>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327316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t>5.3. Các lớp tập hợp trong Java</a:t>
            </a:r>
            <a:br>
              <a:rPr lang="en-US"/>
            </a:br>
            <a:r>
              <a:rPr lang="en-US"/>
              <a:t>Lớp TreeSet: Ví dụ 1</a:t>
            </a:r>
          </a:p>
        </p:txBody>
      </p:sp>
      <p:sp>
        <p:nvSpPr>
          <p:cNvPr id="10" name="Content Placeholder 9"/>
          <p:cNvSpPr>
            <a:spLocks noGrp="1"/>
          </p:cNvSpPr>
          <p:nvPr>
            <p:ph idx="1"/>
          </p:nvPr>
        </p:nvSpPr>
        <p:spPr/>
        <p:txBody>
          <a:bodyPr/>
          <a:lstStyle/>
          <a:p>
            <a:r>
              <a:rPr lang="en-US"/>
              <a:t>String có thứ tự tự nhiên:</a:t>
            </a:r>
          </a:p>
          <a:p>
            <a:endParaRPr lang="en-US"/>
          </a:p>
          <a:p>
            <a:endParaRPr lang="en-US"/>
          </a:p>
          <a:p>
            <a:endParaRPr lang="en-US"/>
          </a:p>
          <a:p>
            <a:endParaRPr lang="en-US"/>
          </a:p>
        </p:txBody>
      </p:sp>
      <p:sp>
        <p:nvSpPr>
          <p:cNvPr id="700420" name="Text Box 4"/>
          <p:cNvSpPr txBox="1">
            <a:spLocks noChangeArrowheads="1"/>
          </p:cNvSpPr>
          <p:nvPr/>
        </p:nvSpPr>
        <p:spPr bwMode="auto">
          <a:xfrm>
            <a:off x="1007534" y="2654236"/>
            <a:ext cx="6720417" cy="19389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07950">
              <a:spcBef>
                <a:spcPts val="600"/>
              </a:spcBef>
            </a:pPr>
            <a:r>
              <a:rPr lang="en-US" sz="2000" b="1">
                <a:solidFill>
                  <a:srgbClr val="000000"/>
                </a:solidFill>
                <a:latin typeface="Consolas"/>
              </a:rPr>
              <a:t>Set&lt;String&gt; </a:t>
            </a:r>
            <a:r>
              <a:rPr lang="en-US" sz="2000" b="1">
                <a:solidFill>
                  <a:srgbClr val="6A3E3E"/>
                </a:solidFill>
                <a:latin typeface="Consolas"/>
              </a:rPr>
              <a:t>words</a:t>
            </a:r>
            <a:r>
              <a:rPr lang="en-US" sz="2000" b="1">
                <a:solidFill>
                  <a:srgbClr val="000000"/>
                </a:solidFill>
                <a:latin typeface="Consolas"/>
              </a:rPr>
              <a:t> = </a:t>
            </a:r>
            <a:r>
              <a:rPr lang="en-US" sz="2000" b="1">
                <a:solidFill>
                  <a:srgbClr val="7F0055"/>
                </a:solidFill>
                <a:latin typeface="Consolas"/>
              </a:rPr>
              <a:t>new</a:t>
            </a:r>
            <a:r>
              <a:rPr lang="en-US" sz="2000" b="1">
                <a:solidFill>
                  <a:srgbClr val="000000"/>
                </a:solidFill>
                <a:latin typeface="Consolas"/>
              </a:rPr>
              <a:t> TreeSet&lt;String&gt;();</a:t>
            </a:r>
          </a:p>
          <a:p>
            <a:pPr marL="107950">
              <a:spcBef>
                <a:spcPts val="600"/>
              </a:spcBef>
            </a:pPr>
            <a:r>
              <a:rPr lang="en-US" sz="2000" b="1">
                <a:solidFill>
                  <a:srgbClr val="6A3E3E"/>
                </a:solidFill>
                <a:latin typeface="Consolas"/>
              </a:rPr>
              <a:t>words</a:t>
            </a:r>
            <a:r>
              <a:rPr lang="en-US" sz="2000" b="1">
                <a:solidFill>
                  <a:srgbClr val="000000"/>
                </a:solidFill>
                <a:latin typeface="Consolas"/>
              </a:rPr>
              <a:t>.add(</a:t>
            </a:r>
            <a:r>
              <a:rPr lang="en-US" sz="2000" b="1">
                <a:solidFill>
                  <a:srgbClr val="2A00FF"/>
                </a:solidFill>
                <a:latin typeface="Consolas"/>
              </a:rPr>
              <a:t>"Bats"</a:t>
            </a:r>
            <a:r>
              <a:rPr lang="en-US" sz="2000" b="1">
                <a:solidFill>
                  <a:srgbClr val="000000"/>
                </a:solidFill>
                <a:latin typeface="Consolas"/>
              </a:rPr>
              <a:t>);</a:t>
            </a:r>
          </a:p>
          <a:p>
            <a:pPr marL="107950">
              <a:spcBef>
                <a:spcPts val="600"/>
              </a:spcBef>
            </a:pPr>
            <a:r>
              <a:rPr lang="en-US" sz="2000" b="1">
                <a:solidFill>
                  <a:srgbClr val="6A3E3E"/>
                </a:solidFill>
                <a:latin typeface="Consolas"/>
              </a:rPr>
              <a:t>words</a:t>
            </a:r>
            <a:r>
              <a:rPr lang="en-US" sz="2000" b="1">
                <a:solidFill>
                  <a:srgbClr val="000000"/>
                </a:solidFill>
                <a:latin typeface="Consolas"/>
              </a:rPr>
              <a:t>.add(</a:t>
            </a:r>
            <a:r>
              <a:rPr lang="en-US" sz="2000" b="1">
                <a:solidFill>
                  <a:srgbClr val="2A00FF"/>
                </a:solidFill>
                <a:latin typeface="Consolas"/>
              </a:rPr>
              <a:t>"Ants"</a:t>
            </a:r>
            <a:r>
              <a:rPr lang="en-US" sz="2000" b="1">
                <a:solidFill>
                  <a:srgbClr val="000000"/>
                </a:solidFill>
                <a:latin typeface="Consolas"/>
              </a:rPr>
              <a:t>);</a:t>
            </a:r>
          </a:p>
          <a:p>
            <a:pPr marL="107950">
              <a:spcBef>
                <a:spcPts val="600"/>
              </a:spcBef>
            </a:pPr>
            <a:r>
              <a:rPr lang="en-US" sz="2000" b="1">
                <a:solidFill>
                  <a:srgbClr val="6A3E3E"/>
                </a:solidFill>
                <a:latin typeface="Consolas"/>
              </a:rPr>
              <a:t>words</a:t>
            </a:r>
            <a:r>
              <a:rPr lang="en-US" sz="2000" b="1">
                <a:solidFill>
                  <a:srgbClr val="000000"/>
                </a:solidFill>
                <a:latin typeface="Consolas"/>
              </a:rPr>
              <a:t>.add(</a:t>
            </a:r>
            <a:r>
              <a:rPr lang="en-US" sz="2000" b="1">
                <a:solidFill>
                  <a:srgbClr val="2A00FF"/>
                </a:solidFill>
                <a:latin typeface="Consolas"/>
              </a:rPr>
              <a:t>"Crabs"</a:t>
            </a:r>
            <a:r>
              <a:rPr lang="en-US" sz="2000" b="1">
                <a:solidFill>
                  <a:srgbClr val="000000"/>
                </a:solidFill>
                <a:latin typeface="Consolas"/>
              </a:rPr>
              <a:t>);</a:t>
            </a:r>
          </a:p>
          <a:p>
            <a:pPr marL="107950">
              <a:spcBef>
                <a:spcPts val="600"/>
              </a:spcBef>
            </a:pPr>
            <a:r>
              <a:rPr lang="en-US" sz="2000" b="1">
                <a:solidFill>
                  <a:srgbClr val="000000"/>
                </a:solidFill>
                <a:latin typeface="Consolas"/>
              </a:rPr>
              <a:t>System.</a:t>
            </a:r>
            <a:r>
              <a:rPr lang="en-US" sz="2000" b="1" i="1">
                <a:solidFill>
                  <a:srgbClr val="0000C0"/>
                </a:solidFill>
                <a:latin typeface="Consolas"/>
              </a:rPr>
              <a:t>out</a:t>
            </a:r>
            <a:r>
              <a:rPr lang="en-US" sz="2000" b="1" i="1">
                <a:solidFill>
                  <a:srgbClr val="000000"/>
                </a:solidFill>
                <a:latin typeface="Consolas"/>
              </a:rPr>
              <a:t>.println(</a:t>
            </a:r>
            <a:r>
              <a:rPr lang="en-US" sz="2000" b="1" i="1">
                <a:solidFill>
                  <a:srgbClr val="6A3E3E"/>
                </a:solidFill>
                <a:latin typeface="Consolas"/>
              </a:rPr>
              <a:t>words</a:t>
            </a:r>
            <a:r>
              <a:rPr lang="en-US" sz="2000" b="1" i="1">
                <a:solidFill>
                  <a:srgbClr val="000000"/>
                </a:solidFill>
                <a:latin typeface="Consolas"/>
              </a:rPr>
              <a:t>);</a:t>
            </a:r>
            <a:endParaRPr lang="en-NZ" sz="2000" b="1">
              <a:latin typeface="Consolas" pitchFamily="49" charset="0"/>
              <a:cs typeface="Consolas" pitchFamily="49" charset="0"/>
            </a:endParaRPr>
          </a:p>
        </p:txBody>
      </p:sp>
      <p:sp>
        <p:nvSpPr>
          <p:cNvPr id="700427" name="Text Box 11"/>
          <p:cNvSpPr txBox="1">
            <a:spLocks noChangeArrowheads="1"/>
          </p:cNvSpPr>
          <p:nvPr/>
        </p:nvSpPr>
        <p:spPr bwMode="auto">
          <a:xfrm>
            <a:off x="7823201" y="3886071"/>
            <a:ext cx="3433513" cy="707886"/>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NZ" sz="2000">
                <a:latin typeface="Tahoma" pitchFamily="34" charset="0"/>
              </a:rPr>
              <a:t>What’s the output?</a:t>
            </a:r>
          </a:p>
          <a:p>
            <a:pPr algn="l"/>
            <a:r>
              <a:rPr lang="en-US" sz="2000" b="1">
                <a:solidFill>
                  <a:srgbClr val="000099"/>
                </a:solidFill>
                <a:latin typeface="Courier New" pitchFamily="49" charset="0"/>
              </a:rPr>
              <a:t>[Ants, Bats, Crabs]</a:t>
            </a:r>
          </a:p>
        </p:txBody>
      </p:sp>
      <p:sp>
        <p:nvSpPr>
          <p:cNvPr id="18" name="Rectangle 3"/>
          <p:cNvSpPr txBox="1">
            <a:spLocks noChangeArrowheads="1"/>
          </p:cNvSpPr>
          <p:nvPr/>
        </p:nvSpPr>
        <p:spPr>
          <a:xfrm>
            <a:off x="7823201" y="1557338"/>
            <a:ext cx="3949700" cy="86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Courier New" pitchFamily="49" charset="0"/>
              <a:buChar char="o"/>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nSpc>
                <a:spcPct val="90000"/>
              </a:lnSpc>
            </a:pPr>
            <a:endParaRPr lang="en-US" sz="1800"/>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37</a:t>
            </a:fld>
            <a:endParaRPr lang="en-US" dirty="0">
              <a:solidFill>
                <a:prstClr val="black">
                  <a:lumMod val="65000"/>
                  <a:lumOff val="35000"/>
                </a:prstClr>
              </a:solidFill>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1196640" y="2830680"/>
              <a:ext cx="5929560" cy="54000"/>
            </p14:xfrm>
          </p:contentPart>
        </mc:Choice>
        <mc:Fallback xmlns="">
          <p:pic>
            <p:nvPicPr>
              <p:cNvPr id="3" name="Ink 2"/>
              <p:cNvPicPr/>
              <p:nvPr/>
            </p:nvPicPr>
            <p:blipFill>
              <a:blip r:embed="rId3"/>
              <a:stretch>
                <a:fillRect/>
              </a:stretch>
            </p:blipFill>
            <p:spPr>
              <a:xfrm>
                <a:off x="1180800" y="2767320"/>
                <a:ext cx="5961240" cy="180720"/>
              </a:xfrm>
              <a:prstGeom prst="rect">
                <a:avLst/>
              </a:prstGeom>
            </p:spPr>
          </p:pic>
        </mc:Fallback>
      </mc:AlternateContent>
    </p:spTree>
    <p:extLst>
      <p:ext uri="{BB962C8B-B14F-4D97-AF65-F5344CB8AC3E}">
        <p14:creationId xmlns:p14="http://schemas.microsoft.com/office/powerpoint/2010/main" val="1849494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00427">
                                            <p:txEl>
                                              <p:pRg st="1" end="1"/>
                                            </p:txEl>
                                          </p:spTgt>
                                        </p:tgtEl>
                                        <p:attrNameLst>
                                          <p:attrName>style.visibility</p:attrName>
                                        </p:attrNameLst>
                                      </p:cBhvr>
                                      <p:to>
                                        <p:strVal val="visible"/>
                                      </p:to>
                                    </p:set>
                                    <p:animEffect transition="in" filter="dissolve">
                                      <p:cBhvr>
                                        <p:cTn id="7" dur="500"/>
                                        <p:tgtEl>
                                          <p:spTgt spid="7004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5.3. Các lớp tập hợp trong Java</a:t>
            </a:r>
            <a:br>
              <a:rPr lang="en-US"/>
            </a:br>
            <a:r>
              <a:rPr lang="en-US"/>
              <a:t>Lớp TreeSet: Ví dụ 2</a:t>
            </a:r>
          </a:p>
        </p:txBody>
      </p:sp>
      <p:sp>
        <p:nvSpPr>
          <p:cNvPr id="13" name="Content Placeholder 12"/>
          <p:cNvSpPr>
            <a:spLocks noGrp="1"/>
          </p:cNvSpPr>
          <p:nvPr>
            <p:ph idx="1"/>
          </p:nvPr>
        </p:nvSpPr>
        <p:spPr/>
        <p:txBody>
          <a:bodyPr/>
          <a:lstStyle/>
          <a:p>
            <a:r>
              <a:rPr lang="en-US"/>
              <a:t>Quy định thứ tự bằng Comparable:</a:t>
            </a:r>
          </a:p>
          <a:p>
            <a:endParaRPr lang="en-US"/>
          </a:p>
        </p:txBody>
      </p:sp>
      <p:sp>
        <p:nvSpPr>
          <p:cNvPr id="4" name="Text Box 6"/>
          <p:cNvSpPr txBox="1">
            <a:spLocks noChangeArrowheads="1"/>
          </p:cNvSpPr>
          <p:nvPr/>
        </p:nvSpPr>
        <p:spPr bwMode="auto">
          <a:xfrm>
            <a:off x="1631932" y="4313699"/>
            <a:ext cx="6956612" cy="2308324"/>
          </a:xfrm>
          <a:prstGeom prst="rect">
            <a:avLst/>
          </a:prstGeom>
          <a:noFill/>
          <a:ln w="9525">
            <a:solidFill>
              <a:schemeClr val="bg2">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b="1">
                <a:solidFill>
                  <a:srgbClr val="000000"/>
                </a:solidFill>
                <a:latin typeface="Consolas"/>
              </a:rPr>
              <a:t>Set&lt;Student&gt; </a:t>
            </a:r>
            <a:r>
              <a:rPr lang="en-US">
                <a:solidFill>
                  <a:srgbClr val="6A3E3E"/>
                </a:solidFill>
                <a:latin typeface="Consolas"/>
              </a:rPr>
              <a:t>studentSet</a:t>
            </a:r>
            <a:r>
              <a:rPr lang="en-US" b="1">
                <a:solidFill>
                  <a:srgbClr val="000000"/>
                </a:solidFill>
                <a:latin typeface="Consolas"/>
              </a:rPr>
              <a:t> = </a:t>
            </a:r>
            <a:r>
              <a:rPr lang="en-US" b="1">
                <a:solidFill>
                  <a:srgbClr val="7F0055"/>
                </a:solidFill>
                <a:latin typeface="Consolas"/>
              </a:rPr>
              <a:t>new</a:t>
            </a:r>
            <a:r>
              <a:rPr lang="en-US" b="1">
                <a:solidFill>
                  <a:srgbClr val="000000"/>
                </a:solidFill>
                <a:latin typeface="Consolas"/>
              </a:rPr>
              <a:t> </a:t>
            </a:r>
            <a:r>
              <a:rPr lang="en-US" b="1">
                <a:solidFill>
                  <a:srgbClr val="FF0000"/>
                </a:solidFill>
                <a:latin typeface="Consolas"/>
              </a:rPr>
              <a:t>TreeSet</a:t>
            </a:r>
            <a:r>
              <a:rPr lang="en-US" b="1">
                <a:solidFill>
                  <a:srgbClr val="000000"/>
                </a:solidFill>
                <a:latin typeface="Consolas"/>
              </a:rPr>
              <a:t>&lt;Student&gt;();</a:t>
            </a:r>
          </a:p>
          <a:p>
            <a:r>
              <a:rPr lang="en-US">
                <a:solidFill>
                  <a:srgbClr val="6A3E3E"/>
                </a:solidFill>
                <a:latin typeface="Consolas"/>
              </a:rPr>
              <a:t>studentSet</a:t>
            </a:r>
            <a:r>
              <a:rPr lang="en-US" b="1">
                <a:solidFill>
                  <a:srgbClr val="000000"/>
                </a:solidFill>
                <a:latin typeface="Consolas"/>
              </a:rPr>
              <a:t>.add(</a:t>
            </a:r>
            <a:r>
              <a:rPr lang="en-US" b="1">
                <a:solidFill>
                  <a:srgbClr val="7F0055"/>
                </a:solidFill>
                <a:latin typeface="Consolas"/>
              </a:rPr>
              <a:t>new</a:t>
            </a:r>
            <a:r>
              <a:rPr lang="en-US" b="1">
                <a:solidFill>
                  <a:srgbClr val="000000"/>
                </a:solidFill>
                <a:latin typeface="Consolas"/>
              </a:rPr>
              <a:t> Student(</a:t>
            </a:r>
            <a:r>
              <a:rPr lang="en-US" b="1">
                <a:solidFill>
                  <a:srgbClr val="2A00FF"/>
                </a:solidFill>
                <a:latin typeface="Consolas"/>
              </a:rPr>
              <a:t>"Fred"</a:t>
            </a:r>
            <a:r>
              <a:rPr lang="en-US" b="1">
                <a:solidFill>
                  <a:srgbClr val="000000"/>
                </a:solidFill>
                <a:latin typeface="Consolas"/>
              </a:rPr>
              <a:t>, 3));</a:t>
            </a:r>
          </a:p>
          <a:p>
            <a:r>
              <a:rPr lang="en-US">
                <a:solidFill>
                  <a:srgbClr val="6A3E3E"/>
                </a:solidFill>
                <a:latin typeface="Consolas"/>
              </a:rPr>
              <a:t>studentSet</a:t>
            </a:r>
            <a:r>
              <a:rPr lang="en-US" b="1">
                <a:solidFill>
                  <a:srgbClr val="000000"/>
                </a:solidFill>
                <a:latin typeface="Consolas"/>
              </a:rPr>
              <a:t>.add(</a:t>
            </a:r>
            <a:r>
              <a:rPr lang="en-US" b="1">
                <a:solidFill>
                  <a:srgbClr val="7F0055"/>
                </a:solidFill>
                <a:latin typeface="Consolas"/>
              </a:rPr>
              <a:t>new</a:t>
            </a:r>
            <a:r>
              <a:rPr lang="en-US" b="1">
                <a:solidFill>
                  <a:srgbClr val="000000"/>
                </a:solidFill>
                <a:latin typeface="Consolas"/>
              </a:rPr>
              <a:t> Student(</a:t>
            </a:r>
            <a:r>
              <a:rPr lang="en-US" b="1">
                <a:solidFill>
                  <a:srgbClr val="2A00FF"/>
                </a:solidFill>
                <a:latin typeface="Consolas"/>
              </a:rPr>
              <a:t>"Sam"</a:t>
            </a:r>
            <a:r>
              <a:rPr lang="en-US" b="1">
                <a:solidFill>
                  <a:srgbClr val="000000"/>
                </a:solidFill>
                <a:latin typeface="Consolas"/>
              </a:rPr>
              <a:t>, 4));</a:t>
            </a:r>
          </a:p>
          <a:p>
            <a:r>
              <a:rPr lang="en-US">
                <a:solidFill>
                  <a:srgbClr val="6A3E3E"/>
                </a:solidFill>
                <a:latin typeface="Consolas"/>
              </a:rPr>
              <a:t>studentSet</a:t>
            </a:r>
            <a:r>
              <a:rPr lang="en-US" b="1">
                <a:solidFill>
                  <a:srgbClr val="000000"/>
                </a:solidFill>
                <a:latin typeface="Consolas"/>
              </a:rPr>
              <a:t>.add(</a:t>
            </a:r>
            <a:r>
              <a:rPr lang="en-US" b="1">
                <a:solidFill>
                  <a:srgbClr val="7F0055"/>
                </a:solidFill>
                <a:latin typeface="Consolas"/>
              </a:rPr>
              <a:t>new</a:t>
            </a:r>
            <a:r>
              <a:rPr lang="en-US" b="1">
                <a:solidFill>
                  <a:srgbClr val="000000"/>
                </a:solidFill>
                <a:latin typeface="Consolas"/>
              </a:rPr>
              <a:t> Student(</a:t>
            </a:r>
            <a:r>
              <a:rPr lang="en-US" b="1">
                <a:solidFill>
                  <a:srgbClr val="2A00FF"/>
                </a:solidFill>
                <a:latin typeface="Consolas"/>
              </a:rPr>
              <a:t>"Steve"</a:t>
            </a:r>
            <a:r>
              <a:rPr lang="en-US" b="1">
                <a:solidFill>
                  <a:srgbClr val="000000"/>
                </a:solidFill>
                <a:latin typeface="Consolas"/>
              </a:rPr>
              <a:t>, 3));</a:t>
            </a:r>
          </a:p>
          <a:p>
            <a:r>
              <a:rPr lang="en-US">
                <a:solidFill>
                  <a:srgbClr val="6A3E3E"/>
                </a:solidFill>
                <a:latin typeface="Consolas"/>
              </a:rPr>
              <a:t>studentSet</a:t>
            </a:r>
            <a:r>
              <a:rPr lang="en-US" b="1">
                <a:solidFill>
                  <a:srgbClr val="000000"/>
                </a:solidFill>
                <a:latin typeface="Consolas"/>
              </a:rPr>
              <a:t>.add(</a:t>
            </a:r>
            <a:r>
              <a:rPr lang="en-US" b="1">
                <a:solidFill>
                  <a:srgbClr val="7F0055"/>
                </a:solidFill>
                <a:latin typeface="Consolas"/>
              </a:rPr>
              <a:t>new</a:t>
            </a:r>
            <a:r>
              <a:rPr lang="en-US" b="1">
                <a:solidFill>
                  <a:srgbClr val="000000"/>
                </a:solidFill>
                <a:latin typeface="Consolas"/>
              </a:rPr>
              <a:t> Student(</a:t>
            </a:r>
            <a:r>
              <a:rPr lang="en-US" b="1">
                <a:solidFill>
                  <a:srgbClr val="2A00FF"/>
                </a:solidFill>
                <a:latin typeface="Consolas"/>
              </a:rPr>
              <a:t>"Laura"</a:t>
            </a:r>
            <a:r>
              <a:rPr lang="en-US" b="1">
                <a:solidFill>
                  <a:srgbClr val="000000"/>
                </a:solidFill>
                <a:latin typeface="Consolas"/>
              </a:rPr>
              <a:t>, 2)); </a:t>
            </a:r>
          </a:p>
          <a:p>
            <a:r>
              <a:rPr lang="en-US" b="1">
                <a:solidFill>
                  <a:srgbClr val="7F0055"/>
                </a:solidFill>
                <a:latin typeface="Consolas"/>
              </a:rPr>
              <a:t>for</a:t>
            </a:r>
            <a:r>
              <a:rPr lang="en-US" b="1">
                <a:solidFill>
                  <a:srgbClr val="000000"/>
                </a:solidFill>
                <a:latin typeface="Consolas"/>
              </a:rPr>
              <a:t> (Student </a:t>
            </a:r>
            <a:r>
              <a:rPr lang="en-US" b="1">
                <a:solidFill>
                  <a:srgbClr val="6A3E3E"/>
                </a:solidFill>
                <a:latin typeface="Consolas"/>
              </a:rPr>
              <a:t>st</a:t>
            </a:r>
            <a:r>
              <a:rPr lang="en-US" b="1">
                <a:solidFill>
                  <a:srgbClr val="000000"/>
                </a:solidFill>
                <a:latin typeface="Consolas"/>
              </a:rPr>
              <a:t>: </a:t>
            </a:r>
            <a:r>
              <a:rPr lang="en-US">
                <a:solidFill>
                  <a:srgbClr val="6A3E3E"/>
                </a:solidFill>
                <a:latin typeface="Consolas"/>
              </a:rPr>
              <a:t>studentSet</a:t>
            </a:r>
            <a:r>
              <a:rPr lang="en-US" b="1">
                <a:solidFill>
                  <a:srgbClr val="000000"/>
                </a:solidFill>
                <a:latin typeface="Consolas"/>
              </a:rPr>
              <a:t>) {</a:t>
            </a:r>
          </a:p>
          <a:p>
            <a:r>
              <a:rPr lang="en-US" b="1">
                <a:solidFill>
                  <a:srgbClr val="000000"/>
                </a:solidFill>
                <a:latin typeface="Consolas"/>
              </a:rPr>
              <a:t>   System.</a:t>
            </a:r>
            <a:r>
              <a:rPr lang="en-US" b="1" i="1">
                <a:solidFill>
                  <a:srgbClr val="0000C0"/>
                </a:solidFill>
                <a:latin typeface="Consolas"/>
              </a:rPr>
              <a:t>out</a:t>
            </a:r>
            <a:r>
              <a:rPr lang="en-US" b="1" i="1">
                <a:solidFill>
                  <a:srgbClr val="000000"/>
                </a:solidFill>
                <a:latin typeface="Consolas"/>
              </a:rPr>
              <a:t>.println(</a:t>
            </a:r>
            <a:r>
              <a:rPr lang="en-US" b="1" i="1">
                <a:solidFill>
                  <a:srgbClr val="6A3E3E"/>
                </a:solidFill>
                <a:latin typeface="Consolas"/>
              </a:rPr>
              <a:t>st</a:t>
            </a:r>
            <a:r>
              <a:rPr lang="en-US" b="1" i="1">
                <a:solidFill>
                  <a:srgbClr val="000000"/>
                </a:solidFill>
                <a:latin typeface="Consolas"/>
              </a:rPr>
              <a:t>);</a:t>
            </a:r>
          </a:p>
          <a:p>
            <a:r>
              <a:rPr lang="en-US" b="1">
                <a:solidFill>
                  <a:srgbClr val="000000"/>
                </a:solidFill>
                <a:latin typeface="Consolas"/>
              </a:rPr>
              <a:t>}</a:t>
            </a:r>
          </a:p>
        </p:txBody>
      </p:sp>
      <p:sp>
        <p:nvSpPr>
          <p:cNvPr id="5" name="Rectangle 4"/>
          <p:cNvSpPr>
            <a:spLocks noChangeArrowheads="1"/>
          </p:cNvSpPr>
          <p:nvPr/>
        </p:nvSpPr>
        <p:spPr bwMode="auto">
          <a:xfrm>
            <a:off x="679793" y="2277252"/>
            <a:ext cx="8051831" cy="258532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solidFill>
                  <a:srgbClr val="7F0055"/>
                </a:solidFill>
                <a:latin typeface="Consolas"/>
              </a:rPr>
              <a:t>public</a:t>
            </a:r>
            <a:r>
              <a:rPr lang="en-US">
                <a:solidFill>
                  <a:srgbClr val="000000"/>
                </a:solidFill>
                <a:latin typeface="Consolas"/>
              </a:rPr>
              <a:t> </a:t>
            </a:r>
            <a:r>
              <a:rPr lang="en-US">
                <a:solidFill>
                  <a:srgbClr val="7F0055"/>
                </a:solidFill>
                <a:latin typeface="Consolas"/>
              </a:rPr>
              <a:t>class</a:t>
            </a:r>
            <a:r>
              <a:rPr lang="en-US">
                <a:solidFill>
                  <a:srgbClr val="000000"/>
                </a:solidFill>
                <a:latin typeface="Consolas"/>
              </a:rPr>
              <a:t> Student </a:t>
            </a:r>
            <a:r>
              <a:rPr lang="en-US">
                <a:solidFill>
                  <a:srgbClr val="7F0055"/>
                </a:solidFill>
                <a:latin typeface="Consolas"/>
              </a:rPr>
              <a:t>implements</a:t>
            </a:r>
            <a:r>
              <a:rPr lang="en-US">
                <a:solidFill>
                  <a:srgbClr val="000000"/>
                </a:solidFill>
                <a:latin typeface="Consolas"/>
              </a:rPr>
              <a:t> Comparable&lt;Student&gt; {</a:t>
            </a:r>
          </a:p>
          <a:p>
            <a:r>
              <a:rPr lang="en-US">
                <a:solidFill>
                  <a:srgbClr val="7F0055"/>
                </a:solidFill>
                <a:latin typeface="Consolas"/>
              </a:rPr>
              <a:t>	private</a:t>
            </a:r>
            <a:r>
              <a:rPr lang="en-US">
                <a:solidFill>
                  <a:srgbClr val="000000"/>
                </a:solidFill>
                <a:latin typeface="Consolas"/>
              </a:rPr>
              <a:t> String </a:t>
            </a:r>
            <a:r>
              <a:rPr lang="en-US">
                <a:solidFill>
                  <a:srgbClr val="0000C0"/>
                </a:solidFill>
                <a:latin typeface="Consolas"/>
              </a:rPr>
              <a:t>name</a:t>
            </a:r>
            <a:r>
              <a:rPr lang="en-US">
                <a:solidFill>
                  <a:srgbClr val="000000"/>
                </a:solidFill>
                <a:latin typeface="Consolas"/>
              </a:rPr>
              <a:t>;</a:t>
            </a:r>
          </a:p>
          <a:p>
            <a:r>
              <a:rPr lang="en-US">
                <a:solidFill>
                  <a:srgbClr val="7F0055"/>
                </a:solidFill>
                <a:latin typeface="Consolas"/>
              </a:rPr>
              <a:t>	private</a:t>
            </a:r>
            <a:r>
              <a:rPr lang="en-US">
                <a:solidFill>
                  <a:srgbClr val="000000"/>
                </a:solidFill>
                <a:latin typeface="Consolas"/>
              </a:rPr>
              <a:t> </a:t>
            </a:r>
            <a:r>
              <a:rPr lang="en-US">
                <a:solidFill>
                  <a:srgbClr val="7F0055"/>
                </a:solidFill>
                <a:latin typeface="Consolas"/>
              </a:rPr>
              <a:t>int</a:t>
            </a:r>
            <a:r>
              <a:rPr lang="en-US">
                <a:solidFill>
                  <a:srgbClr val="000000"/>
                </a:solidFill>
                <a:latin typeface="Consolas"/>
              </a:rPr>
              <a:t> </a:t>
            </a:r>
            <a:r>
              <a:rPr lang="en-US">
                <a:solidFill>
                  <a:srgbClr val="0000C0"/>
                </a:solidFill>
                <a:latin typeface="Consolas"/>
              </a:rPr>
              <a:t>gpa</a:t>
            </a:r>
            <a:r>
              <a:rPr lang="en-US">
                <a:solidFill>
                  <a:srgbClr val="000000"/>
                </a:solidFill>
                <a:latin typeface="Consolas"/>
              </a:rPr>
              <a:t>;</a:t>
            </a:r>
            <a:endParaRPr lang="en-US">
              <a:latin typeface="Consolas" pitchFamily="49" charset="0"/>
              <a:cs typeface="Consolas" pitchFamily="49" charset="0"/>
            </a:endParaRPr>
          </a:p>
          <a:p>
            <a:r>
              <a:rPr lang="en-US">
                <a:latin typeface="Consolas" pitchFamily="49" charset="0"/>
                <a:cs typeface="Consolas" pitchFamily="49" charset="0"/>
              </a:rPr>
              <a:t>	//…</a:t>
            </a:r>
          </a:p>
          <a:p>
            <a:r>
              <a:rPr lang="en-US">
                <a:latin typeface="Consolas" pitchFamily="49" charset="0"/>
                <a:cs typeface="Consolas" pitchFamily="49" charset="0"/>
              </a:rPr>
              <a:t>	</a:t>
            </a:r>
            <a:r>
              <a:rPr lang="en-US">
                <a:solidFill>
                  <a:srgbClr val="646464"/>
                </a:solidFill>
                <a:latin typeface="Consolas"/>
              </a:rPr>
              <a:t>@Override</a:t>
            </a:r>
          </a:p>
          <a:p>
            <a:r>
              <a:rPr lang="en-US">
                <a:solidFill>
                  <a:srgbClr val="7F0055"/>
                </a:solidFill>
                <a:latin typeface="Consolas"/>
              </a:rPr>
              <a:t>	public</a:t>
            </a:r>
            <a:r>
              <a:rPr lang="en-US">
                <a:solidFill>
                  <a:srgbClr val="000000"/>
                </a:solidFill>
                <a:latin typeface="Consolas"/>
              </a:rPr>
              <a:t> </a:t>
            </a:r>
            <a:r>
              <a:rPr lang="en-US">
                <a:solidFill>
                  <a:srgbClr val="7F0055"/>
                </a:solidFill>
                <a:latin typeface="Consolas"/>
              </a:rPr>
              <a:t>int</a:t>
            </a:r>
            <a:r>
              <a:rPr lang="en-US">
                <a:solidFill>
                  <a:srgbClr val="000000"/>
                </a:solidFill>
                <a:latin typeface="Consolas"/>
              </a:rPr>
              <a:t> compareTo(Student </a:t>
            </a:r>
            <a:r>
              <a:rPr lang="en-US">
                <a:solidFill>
                  <a:srgbClr val="6A3E3E"/>
                </a:solidFill>
                <a:latin typeface="Consolas"/>
              </a:rPr>
              <a:t>o</a:t>
            </a:r>
            <a:r>
              <a:rPr lang="en-US">
                <a:solidFill>
                  <a:srgbClr val="000000"/>
                </a:solidFill>
                <a:latin typeface="Consolas"/>
              </a:rPr>
              <a:t>) {</a:t>
            </a:r>
          </a:p>
          <a:p>
            <a:r>
              <a:rPr lang="en-US">
                <a:solidFill>
                  <a:srgbClr val="7F0055"/>
                </a:solidFill>
                <a:latin typeface="Consolas"/>
              </a:rPr>
              <a:t>		return</a:t>
            </a:r>
            <a:r>
              <a:rPr lang="en-US">
                <a:solidFill>
                  <a:srgbClr val="000000"/>
                </a:solidFill>
                <a:latin typeface="Consolas"/>
              </a:rPr>
              <a:t> </a:t>
            </a:r>
            <a:r>
              <a:rPr lang="en-US">
                <a:solidFill>
                  <a:srgbClr val="7F0055"/>
                </a:solidFill>
                <a:latin typeface="Consolas"/>
              </a:rPr>
              <a:t>this</a:t>
            </a:r>
            <a:r>
              <a:rPr lang="en-US">
                <a:solidFill>
                  <a:srgbClr val="000000"/>
                </a:solidFill>
                <a:latin typeface="Consolas"/>
              </a:rPr>
              <a:t>.</a:t>
            </a:r>
            <a:r>
              <a:rPr lang="en-US">
                <a:solidFill>
                  <a:srgbClr val="0000C0"/>
                </a:solidFill>
                <a:latin typeface="Consolas"/>
              </a:rPr>
              <a:t>name</a:t>
            </a:r>
            <a:r>
              <a:rPr lang="en-US">
                <a:solidFill>
                  <a:srgbClr val="000000"/>
                </a:solidFill>
                <a:latin typeface="Consolas"/>
              </a:rPr>
              <a:t>.compareToIgnoreCase(</a:t>
            </a:r>
            <a:r>
              <a:rPr lang="en-US">
                <a:solidFill>
                  <a:srgbClr val="6A3E3E"/>
                </a:solidFill>
                <a:latin typeface="Consolas"/>
              </a:rPr>
              <a:t>o</a:t>
            </a:r>
            <a:r>
              <a:rPr lang="en-US">
                <a:solidFill>
                  <a:srgbClr val="000000"/>
                </a:solidFill>
                <a:latin typeface="Consolas"/>
              </a:rPr>
              <a:t>.</a:t>
            </a:r>
            <a:r>
              <a:rPr lang="en-US">
                <a:solidFill>
                  <a:srgbClr val="0000C0"/>
                </a:solidFill>
                <a:latin typeface="Consolas"/>
              </a:rPr>
              <a:t>name</a:t>
            </a:r>
            <a:r>
              <a:rPr lang="en-US">
                <a:solidFill>
                  <a:srgbClr val="000000"/>
                </a:solidFill>
                <a:latin typeface="Consolas"/>
              </a:rPr>
              <a:t>);</a:t>
            </a:r>
          </a:p>
          <a:p>
            <a:r>
              <a:rPr lang="en-US">
                <a:solidFill>
                  <a:srgbClr val="000000"/>
                </a:solidFill>
                <a:latin typeface="Consolas"/>
              </a:rPr>
              <a:t>	}</a:t>
            </a:r>
            <a:endParaRPr lang="en-US">
              <a:latin typeface="Consolas" pitchFamily="49" charset="0"/>
              <a:cs typeface="Consolas" pitchFamily="49" charset="0"/>
            </a:endParaRPr>
          </a:p>
          <a:p>
            <a:r>
              <a:rPr lang="en-US">
                <a:latin typeface="Consolas" pitchFamily="49" charset="0"/>
                <a:cs typeface="Consolas" pitchFamily="49" charset="0"/>
              </a:rPr>
              <a:t>}</a:t>
            </a:r>
          </a:p>
        </p:txBody>
      </p:sp>
      <p:grpSp>
        <p:nvGrpSpPr>
          <p:cNvPr id="10" name="Group 9"/>
          <p:cNvGrpSpPr/>
          <p:nvPr/>
        </p:nvGrpSpPr>
        <p:grpSpPr>
          <a:xfrm>
            <a:off x="7620356" y="2364229"/>
            <a:ext cx="1654628" cy="1494754"/>
            <a:chOff x="9323763" y="1966903"/>
            <a:chExt cx="2207684" cy="1494754"/>
          </a:xfrm>
        </p:grpSpPr>
        <p:sp>
          <p:nvSpPr>
            <p:cNvPr id="7" name="Text Box 13"/>
            <p:cNvSpPr txBox="1">
              <a:spLocks noChangeArrowheads="1"/>
            </p:cNvSpPr>
            <p:nvPr/>
          </p:nvSpPr>
          <p:spPr bwMode="auto">
            <a:xfrm>
              <a:off x="9323763" y="1966903"/>
              <a:ext cx="2207684" cy="35864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r>
                <a:rPr lang="en-NZ">
                  <a:latin typeface="Courier New" pitchFamily="49" charset="0"/>
                  <a:cs typeface="Courier New" pitchFamily="49" charset="0"/>
                </a:rPr>
                <a:t>Student</a:t>
              </a:r>
              <a:endParaRPr lang="en-US">
                <a:latin typeface="Courier New" pitchFamily="49" charset="0"/>
                <a:cs typeface="Courier New" pitchFamily="49" charset="0"/>
              </a:endParaRPr>
            </a:p>
          </p:txBody>
        </p:sp>
        <p:sp>
          <p:nvSpPr>
            <p:cNvPr id="8" name="Text Box 16"/>
            <p:cNvSpPr txBox="1">
              <a:spLocks noChangeArrowheads="1"/>
            </p:cNvSpPr>
            <p:nvPr/>
          </p:nvSpPr>
          <p:spPr bwMode="auto">
            <a:xfrm>
              <a:off x="9323763" y="2801257"/>
              <a:ext cx="2207684" cy="660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l"/>
              <a:endParaRPr lang="en-US" b="1">
                <a:latin typeface="Courier New" pitchFamily="49" charset="0"/>
                <a:cs typeface="Courier New" pitchFamily="49" charset="0"/>
              </a:endParaRPr>
            </a:p>
          </p:txBody>
        </p:sp>
        <p:sp>
          <p:nvSpPr>
            <p:cNvPr id="9" name="Text Box 16"/>
            <p:cNvSpPr txBox="1">
              <a:spLocks noChangeArrowheads="1"/>
            </p:cNvSpPr>
            <p:nvPr/>
          </p:nvSpPr>
          <p:spPr bwMode="auto">
            <a:xfrm>
              <a:off x="9323763" y="2302180"/>
              <a:ext cx="2207684" cy="60067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l"/>
              <a:r>
                <a:rPr lang="en-NZ">
                  <a:latin typeface="Courier New" pitchFamily="49" charset="0"/>
                  <a:cs typeface="Courier New" pitchFamily="49" charset="0"/>
                </a:rPr>
                <a:t>- name</a:t>
              </a:r>
            </a:p>
            <a:p>
              <a:pPr algn="l"/>
              <a:r>
                <a:rPr lang="en-US">
                  <a:latin typeface="Courier New" pitchFamily="49" charset="0"/>
                  <a:cs typeface="Courier New" pitchFamily="49" charset="0"/>
                </a:rPr>
                <a:t>- gpa</a:t>
              </a:r>
            </a:p>
          </p:txBody>
        </p:sp>
      </p:grpSp>
      <p:sp>
        <p:nvSpPr>
          <p:cNvPr id="11" name="Text Box 11"/>
          <p:cNvSpPr txBox="1">
            <a:spLocks noChangeArrowheads="1"/>
          </p:cNvSpPr>
          <p:nvPr/>
        </p:nvSpPr>
        <p:spPr bwMode="auto">
          <a:xfrm>
            <a:off x="8731624" y="4317403"/>
            <a:ext cx="2402185" cy="1631216"/>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NZ" sz="2000">
                <a:latin typeface="Tahoma" pitchFamily="34" charset="0"/>
                <a:ea typeface="Tahoma" pitchFamily="34" charset="0"/>
                <a:cs typeface="Tahoma" pitchFamily="34" charset="0"/>
              </a:rPr>
              <a:t>What’s the output?</a:t>
            </a:r>
          </a:p>
          <a:p>
            <a:r>
              <a:rPr lang="en-US" sz="2000">
                <a:solidFill>
                  <a:srgbClr val="000099"/>
                </a:solidFill>
                <a:latin typeface="Courier New" pitchFamily="49" charset="0"/>
                <a:ea typeface="Tahoma" pitchFamily="34" charset="0"/>
                <a:cs typeface="Courier New" pitchFamily="49" charset="0"/>
              </a:rPr>
              <a:t>Fred-3</a:t>
            </a:r>
          </a:p>
          <a:p>
            <a:r>
              <a:rPr lang="en-US" sz="2000">
                <a:solidFill>
                  <a:srgbClr val="000099"/>
                </a:solidFill>
                <a:latin typeface="Courier New" pitchFamily="49" charset="0"/>
                <a:ea typeface="Tahoma" pitchFamily="34" charset="0"/>
                <a:cs typeface="Courier New" pitchFamily="49" charset="0"/>
              </a:rPr>
              <a:t>Laura-2</a:t>
            </a:r>
          </a:p>
          <a:p>
            <a:r>
              <a:rPr lang="en-US" sz="2000">
                <a:solidFill>
                  <a:srgbClr val="000099"/>
                </a:solidFill>
                <a:latin typeface="Courier New" pitchFamily="49" charset="0"/>
                <a:ea typeface="Tahoma" pitchFamily="34" charset="0"/>
                <a:cs typeface="Courier New" pitchFamily="49" charset="0"/>
              </a:rPr>
              <a:t>Sam-4</a:t>
            </a:r>
          </a:p>
          <a:p>
            <a:r>
              <a:rPr lang="en-US" sz="2000">
                <a:solidFill>
                  <a:srgbClr val="000099"/>
                </a:solidFill>
                <a:latin typeface="Courier New" pitchFamily="49" charset="0"/>
                <a:ea typeface="Tahoma" pitchFamily="34" charset="0"/>
                <a:cs typeface="Courier New" pitchFamily="49" charset="0"/>
              </a:rPr>
              <a:t>Steve-3</a:t>
            </a:r>
          </a:p>
        </p:txBody>
      </p:sp>
      <p:sp>
        <p:nvSpPr>
          <p:cNvPr id="3" name="Slide Number Placeholder 2"/>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38</a:t>
            </a:fld>
            <a:endParaRPr lang="en-US" dirty="0">
              <a:solidFill>
                <a:prstClr val="black">
                  <a:lumMod val="65000"/>
                  <a:lumOff val="35000"/>
                </a:prstClr>
              </a:solidFill>
            </a:endParaRPr>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3411000" y="2464560"/>
              <a:ext cx="3768840" cy="27360"/>
            </p14:xfrm>
          </p:contentPart>
        </mc:Choice>
        <mc:Fallback xmlns="">
          <p:pic>
            <p:nvPicPr>
              <p:cNvPr id="6" name="Ink 5"/>
              <p:cNvPicPr/>
              <p:nvPr/>
            </p:nvPicPr>
            <p:blipFill>
              <a:blip r:embed="rId4"/>
              <a:stretch>
                <a:fillRect/>
              </a:stretch>
            </p:blipFill>
            <p:spPr>
              <a:xfrm>
                <a:off x="3395160" y="2401200"/>
                <a:ext cx="38005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p14:cNvContentPartPr/>
              <p14:nvPr/>
            </p14:nvContentPartPr>
            <p14:xfrm>
              <a:off x="5348880" y="4509360"/>
              <a:ext cx="2804400" cy="18360"/>
            </p14:xfrm>
          </p:contentPart>
        </mc:Choice>
        <mc:Fallback xmlns="">
          <p:pic>
            <p:nvPicPr>
              <p:cNvPr id="12" name="Ink 11"/>
              <p:cNvPicPr/>
              <p:nvPr/>
            </p:nvPicPr>
            <p:blipFill>
              <a:blip r:embed="rId6"/>
              <a:stretch>
                <a:fillRect/>
              </a:stretch>
            </p:blipFill>
            <p:spPr>
              <a:xfrm>
                <a:off x="5333040" y="4446000"/>
                <a:ext cx="283608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p14:cNvContentPartPr/>
              <p14:nvPr/>
            </p14:nvContentPartPr>
            <p14:xfrm>
              <a:off x="8170560" y="4509360"/>
              <a:ext cx="360" cy="360"/>
            </p14:xfrm>
          </p:contentPart>
        </mc:Choice>
        <mc:Fallback xmlns="">
          <p:pic>
            <p:nvPicPr>
              <p:cNvPr id="14" name="Ink 13"/>
              <p:cNvPicPr/>
              <p:nvPr/>
            </p:nvPicPr>
            <p:blipFill>
              <a:blip r:embed="rId8"/>
              <a:stretch>
                <a:fillRect/>
              </a:stretch>
            </p:blipFill>
            <p:spPr>
              <a:xfrm>
                <a:off x="8154720" y="4446000"/>
                <a:ext cx="32040" cy="127440"/>
              </a:xfrm>
              <a:prstGeom prst="rect">
                <a:avLst/>
              </a:prstGeom>
            </p:spPr>
          </p:pic>
        </mc:Fallback>
      </mc:AlternateContent>
    </p:spTree>
    <p:extLst>
      <p:ext uri="{BB962C8B-B14F-4D97-AF65-F5344CB8AC3E}">
        <p14:creationId xmlns:p14="http://schemas.microsoft.com/office/powerpoint/2010/main" val="175023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dissolve">
                                      <p:cBhvr>
                                        <p:cTn id="7" dur="500"/>
                                        <p:tgtEl>
                                          <p:spTgt spid="1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dissolve">
                                      <p:cBhvr>
                                        <p:cTn id="10" dur="500"/>
                                        <p:tgtEl>
                                          <p:spTgt spid="11">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animEffect transition="in" filter="dissolve">
                                      <p:cBhvr>
                                        <p:cTn id="13" dur="500"/>
                                        <p:tgtEl>
                                          <p:spTgt spid="11">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1">
                                            <p:txEl>
                                              <p:pRg st="4" end="4"/>
                                            </p:txEl>
                                          </p:spTgt>
                                        </p:tgtEl>
                                        <p:attrNameLst>
                                          <p:attrName>style.visibility</p:attrName>
                                        </p:attrNameLst>
                                      </p:cBhvr>
                                      <p:to>
                                        <p:strVal val="visible"/>
                                      </p:to>
                                    </p:set>
                                    <p:animEffect transition="in" filter="dissolve">
                                      <p:cBhvr>
                                        <p:cTn id="16"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5.3. Các lớp tập hợp trong Java</a:t>
            </a:r>
            <a:br>
              <a:rPr lang="en-US"/>
            </a:br>
            <a:r>
              <a:rPr lang="en-US"/>
              <a:t>Lớp TreeSet: Ví dụ 3</a:t>
            </a:r>
          </a:p>
        </p:txBody>
      </p:sp>
      <p:sp>
        <p:nvSpPr>
          <p:cNvPr id="13" name="Content Placeholder 12"/>
          <p:cNvSpPr>
            <a:spLocks noGrp="1"/>
          </p:cNvSpPr>
          <p:nvPr>
            <p:ph idx="1"/>
          </p:nvPr>
        </p:nvSpPr>
        <p:spPr/>
        <p:txBody>
          <a:bodyPr/>
          <a:lstStyle/>
          <a:p>
            <a:r>
              <a:rPr lang="en-US"/>
              <a:t>Quy định thứ tự bằng Comparator (truyền vào constructor của TreeSet)</a:t>
            </a:r>
          </a:p>
          <a:p>
            <a:endParaRPr lang="en-US"/>
          </a:p>
        </p:txBody>
      </p:sp>
      <p:sp>
        <p:nvSpPr>
          <p:cNvPr id="4" name="Text Box 6"/>
          <p:cNvSpPr txBox="1">
            <a:spLocks noChangeArrowheads="1"/>
          </p:cNvSpPr>
          <p:nvPr/>
        </p:nvSpPr>
        <p:spPr bwMode="auto">
          <a:xfrm>
            <a:off x="823228" y="4162990"/>
            <a:ext cx="10920538" cy="2554545"/>
          </a:xfrm>
          <a:prstGeom prst="rect">
            <a:avLst/>
          </a:prstGeom>
          <a:noFill/>
          <a:ln w="9525">
            <a:solidFill>
              <a:schemeClr val="bg2">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b="1">
                <a:solidFill>
                  <a:srgbClr val="000000"/>
                </a:solidFill>
                <a:latin typeface="Consolas"/>
              </a:rPr>
              <a:t>Set&lt;Student&gt; </a:t>
            </a:r>
            <a:r>
              <a:rPr lang="en-US" sz="2000" b="1">
                <a:solidFill>
                  <a:srgbClr val="6A3E3E"/>
                </a:solidFill>
                <a:latin typeface="Consolas"/>
              </a:rPr>
              <a:t>studentSet</a:t>
            </a:r>
            <a:r>
              <a:rPr lang="en-US" sz="2000" b="1">
                <a:solidFill>
                  <a:srgbClr val="000000"/>
                </a:solidFill>
                <a:latin typeface="Consolas"/>
              </a:rPr>
              <a:t> = </a:t>
            </a:r>
            <a:r>
              <a:rPr lang="en-US" sz="2000" b="1">
                <a:solidFill>
                  <a:srgbClr val="7F0055"/>
                </a:solidFill>
                <a:latin typeface="Consolas"/>
              </a:rPr>
              <a:t>new</a:t>
            </a:r>
            <a:r>
              <a:rPr lang="en-US" sz="2000" b="1">
                <a:solidFill>
                  <a:srgbClr val="000000"/>
                </a:solidFill>
                <a:latin typeface="Consolas"/>
              </a:rPr>
              <a:t> TreeSet&lt;Student&gt;(</a:t>
            </a:r>
            <a:r>
              <a:rPr lang="en-US" sz="2000" b="1">
                <a:solidFill>
                  <a:srgbClr val="7F0055"/>
                </a:solidFill>
                <a:latin typeface="Consolas"/>
              </a:rPr>
              <a:t>new</a:t>
            </a:r>
            <a:r>
              <a:rPr lang="en-US" sz="2000" b="1">
                <a:solidFill>
                  <a:srgbClr val="000000"/>
                </a:solidFill>
                <a:latin typeface="Consolas"/>
              </a:rPr>
              <a:t> StudentNameComparator());</a:t>
            </a:r>
            <a:endParaRPr lang="en-US" sz="2000" b="1">
              <a:solidFill>
                <a:srgbClr val="000000"/>
              </a:solidFill>
              <a:highlight>
                <a:srgbClr val="D4D4D4"/>
              </a:highlight>
              <a:latin typeface="Consolas"/>
            </a:endParaRPr>
          </a:p>
          <a:p>
            <a:r>
              <a:rPr lang="en-US" sz="2000" b="1">
                <a:solidFill>
                  <a:srgbClr val="6A3E3E"/>
                </a:solidFill>
                <a:latin typeface="Consolas"/>
              </a:rPr>
              <a:t>studentSet</a:t>
            </a:r>
            <a:r>
              <a:rPr lang="en-US" sz="2000" b="1">
                <a:solidFill>
                  <a:srgbClr val="000000"/>
                </a:solidFill>
                <a:latin typeface="Consolas"/>
              </a:rPr>
              <a:t>.add(</a:t>
            </a:r>
            <a:r>
              <a:rPr lang="en-US" sz="2000" b="1">
                <a:solidFill>
                  <a:srgbClr val="7F0055"/>
                </a:solidFill>
                <a:latin typeface="Consolas"/>
              </a:rPr>
              <a:t>new</a:t>
            </a:r>
            <a:r>
              <a:rPr lang="en-US" sz="2000" b="1">
                <a:solidFill>
                  <a:srgbClr val="000000"/>
                </a:solidFill>
                <a:latin typeface="Consolas"/>
              </a:rPr>
              <a:t> Student(</a:t>
            </a:r>
            <a:r>
              <a:rPr lang="en-US" sz="2000" b="1">
                <a:solidFill>
                  <a:srgbClr val="2A00FF"/>
                </a:solidFill>
                <a:latin typeface="Consolas"/>
              </a:rPr>
              <a:t>"Fred"</a:t>
            </a:r>
            <a:r>
              <a:rPr lang="en-US" sz="2000" b="1">
                <a:solidFill>
                  <a:srgbClr val="000000"/>
                </a:solidFill>
                <a:latin typeface="Consolas"/>
              </a:rPr>
              <a:t>, 3));</a:t>
            </a:r>
          </a:p>
          <a:p>
            <a:r>
              <a:rPr lang="en-US" sz="2000" b="1">
                <a:solidFill>
                  <a:srgbClr val="6A3E3E"/>
                </a:solidFill>
                <a:latin typeface="Consolas"/>
              </a:rPr>
              <a:t>studentSet</a:t>
            </a:r>
            <a:r>
              <a:rPr lang="en-US" sz="2000" b="1">
                <a:solidFill>
                  <a:srgbClr val="000000"/>
                </a:solidFill>
                <a:latin typeface="Consolas"/>
              </a:rPr>
              <a:t>.add(</a:t>
            </a:r>
            <a:r>
              <a:rPr lang="en-US" sz="2000" b="1">
                <a:solidFill>
                  <a:srgbClr val="7F0055"/>
                </a:solidFill>
                <a:latin typeface="Consolas"/>
              </a:rPr>
              <a:t>new</a:t>
            </a:r>
            <a:r>
              <a:rPr lang="en-US" sz="2000" b="1">
                <a:solidFill>
                  <a:srgbClr val="000000"/>
                </a:solidFill>
                <a:latin typeface="Consolas"/>
              </a:rPr>
              <a:t> Student(</a:t>
            </a:r>
            <a:r>
              <a:rPr lang="en-US" sz="2000" b="1">
                <a:solidFill>
                  <a:srgbClr val="2A00FF"/>
                </a:solidFill>
                <a:latin typeface="Consolas"/>
              </a:rPr>
              <a:t>"Sam"</a:t>
            </a:r>
            <a:r>
              <a:rPr lang="en-US" sz="2000" b="1">
                <a:solidFill>
                  <a:srgbClr val="000000"/>
                </a:solidFill>
                <a:latin typeface="Consolas"/>
              </a:rPr>
              <a:t>, 4));</a:t>
            </a:r>
          </a:p>
          <a:p>
            <a:r>
              <a:rPr lang="en-US" sz="2000" b="1">
                <a:solidFill>
                  <a:srgbClr val="6A3E3E"/>
                </a:solidFill>
                <a:latin typeface="Consolas"/>
              </a:rPr>
              <a:t>studentSet</a:t>
            </a:r>
            <a:r>
              <a:rPr lang="en-US" sz="2000" b="1">
                <a:solidFill>
                  <a:srgbClr val="000000"/>
                </a:solidFill>
                <a:latin typeface="Consolas"/>
              </a:rPr>
              <a:t>.add(</a:t>
            </a:r>
            <a:r>
              <a:rPr lang="en-US" sz="2000" b="1">
                <a:solidFill>
                  <a:srgbClr val="7F0055"/>
                </a:solidFill>
                <a:latin typeface="Consolas"/>
              </a:rPr>
              <a:t>new</a:t>
            </a:r>
            <a:r>
              <a:rPr lang="en-US" sz="2000" b="1">
                <a:solidFill>
                  <a:srgbClr val="000000"/>
                </a:solidFill>
                <a:latin typeface="Consolas"/>
              </a:rPr>
              <a:t> Student(</a:t>
            </a:r>
            <a:r>
              <a:rPr lang="en-US" sz="2000" b="1">
                <a:solidFill>
                  <a:srgbClr val="2A00FF"/>
                </a:solidFill>
                <a:latin typeface="Consolas"/>
              </a:rPr>
              <a:t>"Steve"</a:t>
            </a:r>
            <a:r>
              <a:rPr lang="en-US" sz="2000" b="1">
                <a:solidFill>
                  <a:srgbClr val="000000"/>
                </a:solidFill>
                <a:latin typeface="Consolas"/>
              </a:rPr>
              <a:t>, 3));</a:t>
            </a:r>
          </a:p>
          <a:p>
            <a:r>
              <a:rPr lang="en-US" sz="2000" b="1">
                <a:solidFill>
                  <a:srgbClr val="6A3E3E"/>
                </a:solidFill>
                <a:latin typeface="Consolas"/>
              </a:rPr>
              <a:t>studentSet</a:t>
            </a:r>
            <a:r>
              <a:rPr lang="en-US" sz="2000" b="1">
                <a:solidFill>
                  <a:srgbClr val="000000"/>
                </a:solidFill>
                <a:latin typeface="Consolas"/>
              </a:rPr>
              <a:t>.add(</a:t>
            </a:r>
            <a:r>
              <a:rPr lang="en-US" sz="2000" b="1">
                <a:solidFill>
                  <a:srgbClr val="7F0055"/>
                </a:solidFill>
                <a:latin typeface="Consolas"/>
              </a:rPr>
              <a:t>new</a:t>
            </a:r>
            <a:r>
              <a:rPr lang="en-US" sz="2000" b="1">
                <a:solidFill>
                  <a:srgbClr val="000000"/>
                </a:solidFill>
                <a:latin typeface="Consolas"/>
              </a:rPr>
              <a:t> Student(</a:t>
            </a:r>
            <a:r>
              <a:rPr lang="en-US" sz="2000" b="1">
                <a:solidFill>
                  <a:srgbClr val="2A00FF"/>
                </a:solidFill>
                <a:latin typeface="Consolas"/>
              </a:rPr>
              <a:t>"Laura"</a:t>
            </a:r>
            <a:r>
              <a:rPr lang="en-US" sz="2000" b="1">
                <a:solidFill>
                  <a:srgbClr val="000000"/>
                </a:solidFill>
                <a:latin typeface="Consolas"/>
              </a:rPr>
              <a:t>, 2)); </a:t>
            </a:r>
          </a:p>
          <a:p>
            <a:r>
              <a:rPr lang="en-US" sz="2000" b="1">
                <a:solidFill>
                  <a:srgbClr val="7F0055"/>
                </a:solidFill>
                <a:latin typeface="Consolas"/>
              </a:rPr>
              <a:t>for</a:t>
            </a:r>
            <a:r>
              <a:rPr lang="en-US" sz="2000" b="1">
                <a:solidFill>
                  <a:srgbClr val="000000"/>
                </a:solidFill>
                <a:latin typeface="Consolas"/>
              </a:rPr>
              <a:t> (Student </a:t>
            </a:r>
            <a:r>
              <a:rPr lang="en-US" sz="2000" b="1">
                <a:solidFill>
                  <a:srgbClr val="6A3E3E"/>
                </a:solidFill>
                <a:latin typeface="Consolas"/>
              </a:rPr>
              <a:t>st</a:t>
            </a:r>
            <a:r>
              <a:rPr lang="en-US" sz="2000" b="1">
                <a:solidFill>
                  <a:srgbClr val="000000"/>
                </a:solidFill>
                <a:latin typeface="Consolas"/>
              </a:rPr>
              <a:t>: </a:t>
            </a:r>
            <a:r>
              <a:rPr lang="en-US" sz="2000" b="1">
                <a:solidFill>
                  <a:srgbClr val="6A3E3E"/>
                </a:solidFill>
                <a:latin typeface="Consolas"/>
              </a:rPr>
              <a:t>studentSet</a:t>
            </a:r>
            <a:r>
              <a:rPr lang="en-US" sz="2000" b="1">
                <a:solidFill>
                  <a:srgbClr val="000000"/>
                </a:solidFill>
                <a:latin typeface="Consolas"/>
              </a:rPr>
              <a:t>) {</a:t>
            </a:r>
          </a:p>
          <a:p>
            <a:r>
              <a:rPr lang="en-US" sz="2000" b="1">
                <a:solidFill>
                  <a:srgbClr val="000000"/>
                </a:solidFill>
                <a:latin typeface="Consolas"/>
              </a:rPr>
              <a:t>   System.</a:t>
            </a:r>
            <a:r>
              <a:rPr lang="en-US" sz="2000" b="1" i="1">
                <a:solidFill>
                  <a:srgbClr val="0000C0"/>
                </a:solidFill>
                <a:latin typeface="Consolas"/>
              </a:rPr>
              <a:t>out</a:t>
            </a:r>
            <a:r>
              <a:rPr lang="en-US" sz="2000" b="1" i="1">
                <a:solidFill>
                  <a:srgbClr val="000000"/>
                </a:solidFill>
                <a:latin typeface="Consolas"/>
              </a:rPr>
              <a:t>.println(</a:t>
            </a:r>
            <a:r>
              <a:rPr lang="en-US" sz="2000" b="1" i="1">
                <a:solidFill>
                  <a:srgbClr val="6A3E3E"/>
                </a:solidFill>
                <a:latin typeface="Consolas"/>
              </a:rPr>
              <a:t>st</a:t>
            </a:r>
            <a:r>
              <a:rPr lang="en-US" sz="2000" b="1" i="1">
                <a:solidFill>
                  <a:srgbClr val="000000"/>
                </a:solidFill>
                <a:latin typeface="Consolas"/>
              </a:rPr>
              <a:t>);</a:t>
            </a:r>
          </a:p>
          <a:p>
            <a:r>
              <a:rPr lang="en-US" sz="2000" b="1">
                <a:solidFill>
                  <a:srgbClr val="000000"/>
                </a:solidFill>
                <a:latin typeface="Consolas"/>
              </a:rPr>
              <a:t>}</a:t>
            </a:r>
            <a:endParaRPr lang="en-NZ" sz="2000" b="1">
              <a:latin typeface="Consolas" pitchFamily="49" charset="0"/>
              <a:cs typeface="Consolas" pitchFamily="49" charset="0"/>
            </a:endParaRPr>
          </a:p>
        </p:txBody>
      </p:sp>
      <p:sp>
        <p:nvSpPr>
          <p:cNvPr id="5" name="Rectangle 4"/>
          <p:cNvSpPr>
            <a:spLocks noChangeArrowheads="1"/>
          </p:cNvSpPr>
          <p:nvPr/>
        </p:nvSpPr>
        <p:spPr bwMode="auto">
          <a:xfrm>
            <a:off x="823228" y="2408664"/>
            <a:ext cx="8697290" cy="1754326"/>
          </a:xfrm>
          <a:prstGeom prst="rect">
            <a:avLst/>
          </a:prstGeom>
          <a:noFill/>
          <a:ln w="9525">
            <a:solidFill>
              <a:schemeClr val="bg2">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solidFill>
                  <a:srgbClr val="7F0055"/>
                </a:solidFill>
                <a:latin typeface="Consolas"/>
              </a:rPr>
              <a:t>public</a:t>
            </a:r>
            <a:r>
              <a:rPr lang="en-US">
                <a:solidFill>
                  <a:srgbClr val="000000"/>
                </a:solidFill>
                <a:latin typeface="Consolas"/>
              </a:rPr>
              <a:t> </a:t>
            </a:r>
            <a:r>
              <a:rPr lang="en-US">
                <a:solidFill>
                  <a:srgbClr val="7F0055"/>
                </a:solidFill>
                <a:latin typeface="Consolas"/>
              </a:rPr>
              <a:t>class</a:t>
            </a:r>
            <a:r>
              <a:rPr lang="en-US">
                <a:solidFill>
                  <a:srgbClr val="000000"/>
                </a:solidFill>
                <a:latin typeface="Consolas"/>
              </a:rPr>
              <a:t> </a:t>
            </a:r>
            <a:r>
              <a:rPr lang="en-US" b="1">
                <a:solidFill>
                  <a:srgbClr val="000000"/>
                </a:solidFill>
                <a:latin typeface="Consolas"/>
              </a:rPr>
              <a:t>StudentNameComparator</a:t>
            </a:r>
            <a:r>
              <a:rPr lang="en-US">
                <a:solidFill>
                  <a:srgbClr val="000000"/>
                </a:solidFill>
                <a:latin typeface="Consolas"/>
              </a:rPr>
              <a:t> </a:t>
            </a:r>
            <a:r>
              <a:rPr lang="en-US">
                <a:solidFill>
                  <a:srgbClr val="7F0055"/>
                </a:solidFill>
                <a:latin typeface="Consolas"/>
              </a:rPr>
              <a:t>implements</a:t>
            </a:r>
            <a:r>
              <a:rPr lang="en-US">
                <a:solidFill>
                  <a:srgbClr val="000000"/>
                </a:solidFill>
                <a:latin typeface="Consolas"/>
              </a:rPr>
              <a:t> </a:t>
            </a:r>
            <a:r>
              <a:rPr lang="en-US">
                <a:solidFill>
                  <a:srgbClr val="FF0000"/>
                </a:solidFill>
                <a:latin typeface="Consolas"/>
              </a:rPr>
              <a:t>Comparator</a:t>
            </a:r>
            <a:r>
              <a:rPr lang="en-US">
                <a:solidFill>
                  <a:srgbClr val="000000"/>
                </a:solidFill>
                <a:latin typeface="Consolas"/>
              </a:rPr>
              <a:t>&lt;Student&gt; {</a:t>
            </a:r>
          </a:p>
          <a:p>
            <a:r>
              <a:rPr lang="en-US">
                <a:solidFill>
                  <a:srgbClr val="646464"/>
                </a:solidFill>
                <a:latin typeface="Consolas"/>
              </a:rPr>
              <a:t>	@Override</a:t>
            </a:r>
          </a:p>
          <a:p>
            <a:r>
              <a:rPr lang="en-US">
                <a:solidFill>
                  <a:srgbClr val="7F0055"/>
                </a:solidFill>
                <a:latin typeface="Consolas"/>
              </a:rPr>
              <a:t>	public</a:t>
            </a:r>
            <a:r>
              <a:rPr lang="en-US">
                <a:solidFill>
                  <a:srgbClr val="000000"/>
                </a:solidFill>
                <a:latin typeface="Consolas"/>
              </a:rPr>
              <a:t> </a:t>
            </a:r>
            <a:r>
              <a:rPr lang="en-US">
                <a:solidFill>
                  <a:srgbClr val="7F0055"/>
                </a:solidFill>
                <a:latin typeface="Consolas"/>
              </a:rPr>
              <a:t>int</a:t>
            </a:r>
            <a:r>
              <a:rPr lang="en-US">
                <a:solidFill>
                  <a:srgbClr val="000000"/>
                </a:solidFill>
                <a:latin typeface="Consolas"/>
              </a:rPr>
              <a:t> compare(Student </a:t>
            </a:r>
            <a:r>
              <a:rPr lang="en-US">
                <a:solidFill>
                  <a:srgbClr val="6A3E3E"/>
                </a:solidFill>
                <a:latin typeface="Consolas"/>
              </a:rPr>
              <a:t>o1</a:t>
            </a:r>
            <a:r>
              <a:rPr lang="en-US">
                <a:solidFill>
                  <a:srgbClr val="000000"/>
                </a:solidFill>
                <a:latin typeface="Consolas"/>
              </a:rPr>
              <a:t>, Student </a:t>
            </a:r>
            <a:r>
              <a:rPr lang="en-US">
                <a:solidFill>
                  <a:srgbClr val="6A3E3E"/>
                </a:solidFill>
                <a:latin typeface="Consolas"/>
              </a:rPr>
              <a:t>o2</a:t>
            </a:r>
            <a:r>
              <a:rPr lang="en-US">
                <a:solidFill>
                  <a:srgbClr val="000000"/>
                </a:solidFill>
                <a:latin typeface="Consolas"/>
              </a:rPr>
              <a:t>) {</a:t>
            </a:r>
          </a:p>
          <a:p>
            <a:r>
              <a:rPr lang="en-US">
                <a:solidFill>
                  <a:srgbClr val="7F0055"/>
                </a:solidFill>
                <a:latin typeface="Consolas"/>
              </a:rPr>
              <a:t>		return</a:t>
            </a:r>
            <a:r>
              <a:rPr lang="en-US">
                <a:solidFill>
                  <a:srgbClr val="000000"/>
                </a:solidFill>
                <a:latin typeface="Consolas"/>
              </a:rPr>
              <a:t> </a:t>
            </a:r>
            <a:r>
              <a:rPr lang="en-US">
                <a:solidFill>
                  <a:srgbClr val="6A3E3E"/>
                </a:solidFill>
                <a:latin typeface="Consolas"/>
              </a:rPr>
              <a:t>o1</a:t>
            </a:r>
            <a:r>
              <a:rPr lang="en-US">
                <a:solidFill>
                  <a:srgbClr val="000000"/>
                </a:solidFill>
                <a:latin typeface="Consolas"/>
              </a:rPr>
              <a:t>.getName().compareToIgnoreCase(</a:t>
            </a:r>
            <a:r>
              <a:rPr lang="en-US">
                <a:solidFill>
                  <a:srgbClr val="6A3E3E"/>
                </a:solidFill>
                <a:latin typeface="Consolas"/>
              </a:rPr>
              <a:t>o2</a:t>
            </a:r>
            <a:r>
              <a:rPr lang="en-US">
                <a:solidFill>
                  <a:srgbClr val="000000"/>
                </a:solidFill>
                <a:latin typeface="Consolas"/>
              </a:rPr>
              <a:t>.getName());</a:t>
            </a:r>
          </a:p>
          <a:p>
            <a:r>
              <a:rPr lang="en-US">
                <a:solidFill>
                  <a:srgbClr val="000000"/>
                </a:solidFill>
                <a:latin typeface="Consolas"/>
              </a:rPr>
              <a:t>	}</a:t>
            </a:r>
          </a:p>
          <a:p>
            <a:r>
              <a:rPr lang="en-US">
                <a:solidFill>
                  <a:srgbClr val="000000"/>
                </a:solidFill>
                <a:latin typeface="Consolas"/>
              </a:rPr>
              <a:t>}</a:t>
            </a:r>
          </a:p>
        </p:txBody>
      </p:sp>
      <p:sp>
        <p:nvSpPr>
          <p:cNvPr id="11" name="Text Box 11"/>
          <p:cNvSpPr txBox="1">
            <a:spLocks noChangeArrowheads="1"/>
          </p:cNvSpPr>
          <p:nvPr/>
        </p:nvSpPr>
        <p:spPr bwMode="auto">
          <a:xfrm>
            <a:off x="9141003" y="4781838"/>
            <a:ext cx="2602763" cy="1631216"/>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NZ" sz="2000">
                <a:latin typeface="Tahoma" pitchFamily="34" charset="0"/>
                <a:ea typeface="Tahoma" pitchFamily="34" charset="0"/>
                <a:cs typeface="Tahoma" pitchFamily="34" charset="0"/>
              </a:rPr>
              <a:t>What’s the output?</a:t>
            </a:r>
          </a:p>
          <a:p>
            <a:r>
              <a:rPr lang="en-US" sz="2000">
                <a:solidFill>
                  <a:srgbClr val="000099"/>
                </a:solidFill>
                <a:latin typeface="Courier New" pitchFamily="49" charset="0"/>
                <a:ea typeface="Tahoma" pitchFamily="34" charset="0"/>
                <a:cs typeface="Courier New" pitchFamily="49" charset="0"/>
              </a:rPr>
              <a:t>Fred-3</a:t>
            </a:r>
          </a:p>
          <a:p>
            <a:r>
              <a:rPr lang="en-US" sz="2000">
                <a:solidFill>
                  <a:srgbClr val="000099"/>
                </a:solidFill>
                <a:latin typeface="Courier New" pitchFamily="49" charset="0"/>
                <a:ea typeface="Tahoma" pitchFamily="34" charset="0"/>
                <a:cs typeface="Courier New" pitchFamily="49" charset="0"/>
              </a:rPr>
              <a:t>Laura-2</a:t>
            </a:r>
          </a:p>
          <a:p>
            <a:r>
              <a:rPr lang="en-US" sz="2000">
                <a:solidFill>
                  <a:srgbClr val="000099"/>
                </a:solidFill>
                <a:latin typeface="Courier New" pitchFamily="49" charset="0"/>
                <a:ea typeface="Tahoma" pitchFamily="34" charset="0"/>
                <a:cs typeface="Courier New" pitchFamily="49" charset="0"/>
              </a:rPr>
              <a:t>Sam-4</a:t>
            </a:r>
          </a:p>
          <a:p>
            <a:r>
              <a:rPr lang="en-US" sz="2000">
                <a:solidFill>
                  <a:srgbClr val="000099"/>
                </a:solidFill>
                <a:latin typeface="Courier New" pitchFamily="49" charset="0"/>
                <a:ea typeface="Tahoma" pitchFamily="34" charset="0"/>
                <a:cs typeface="Courier New" pitchFamily="49" charset="0"/>
              </a:rPr>
              <a:t>Steve-3</a:t>
            </a:r>
          </a:p>
        </p:txBody>
      </p:sp>
      <p:grpSp>
        <p:nvGrpSpPr>
          <p:cNvPr id="16" name="Group 15"/>
          <p:cNvGrpSpPr/>
          <p:nvPr/>
        </p:nvGrpSpPr>
        <p:grpSpPr>
          <a:xfrm>
            <a:off x="9770758" y="2410475"/>
            <a:ext cx="1654628" cy="1494754"/>
            <a:chOff x="9323763" y="1966903"/>
            <a:chExt cx="2207684" cy="1494754"/>
          </a:xfrm>
        </p:grpSpPr>
        <p:sp>
          <p:nvSpPr>
            <p:cNvPr id="17" name="Text Box 13"/>
            <p:cNvSpPr txBox="1">
              <a:spLocks noChangeArrowheads="1"/>
            </p:cNvSpPr>
            <p:nvPr/>
          </p:nvSpPr>
          <p:spPr bwMode="auto">
            <a:xfrm>
              <a:off x="9323763" y="1966903"/>
              <a:ext cx="2207684" cy="35864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r>
                <a:rPr lang="en-NZ" sz="1600">
                  <a:latin typeface="Courier New" pitchFamily="49" charset="0"/>
                  <a:cs typeface="Courier New" pitchFamily="49" charset="0"/>
                </a:rPr>
                <a:t>Student</a:t>
              </a:r>
              <a:endParaRPr lang="en-US" sz="1600">
                <a:latin typeface="Courier New" pitchFamily="49" charset="0"/>
                <a:cs typeface="Courier New" pitchFamily="49" charset="0"/>
              </a:endParaRPr>
            </a:p>
          </p:txBody>
        </p:sp>
        <p:sp>
          <p:nvSpPr>
            <p:cNvPr id="18" name="Text Box 16"/>
            <p:cNvSpPr txBox="1">
              <a:spLocks noChangeArrowheads="1"/>
            </p:cNvSpPr>
            <p:nvPr/>
          </p:nvSpPr>
          <p:spPr bwMode="auto">
            <a:xfrm>
              <a:off x="9323763" y="2801257"/>
              <a:ext cx="2207684" cy="660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l"/>
              <a:endParaRPr lang="en-US" sz="1600" b="1">
                <a:latin typeface="Courier New" pitchFamily="49" charset="0"/>
                <a:cs typeface="Courier New" pitchFamily="49" charset="0"/>
              </a:endParaRPr>
            </a:p>
          </p:txBody>
        </p:sp>
        <p:sp>
          <p:nvSpPr>
            <p:cNvPr id="19" name="Text Box 16"/>
            <p:cNvSpPr txBox="1">
              <a:spLocks noChangeArrowheads="1"/>
            </p:cNvSpPr>
            <p:nvPr/>
          </p:nvSpPr>
          <p:spPr bwMode="auto">
            <a:xfrm>
              <a:off x="9323763" y="2302180"/>
              <a:ext cx="2207684" cy="60067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l"/>
              <a:r>
                <a:rPr lang="en-NZ" sz="1600">
                  <a:latin typeface="Courier New" pitchFamily="49" charset="0"/>
                  <a:cs typeface="Courier New" pitchFamily="49" charset="0"/>
                </a:rPr>
                <a:t>- name</a:t>
              </a:r>
            </a:p>
            <a:p>
              <a:pPr algn="l"/>
              <a:r>
                <a:rPr lang="en-US" sz="1600">
                  <a:latin typeface="Courier New" pitchFamily="49" charset="0"/>
                  <a:cs typeface="Courier New" pitchFamily="49" charset="0"/>
                </a:rPr>
                <a:t>- gpa</a:t>
              </a:r>
            </a:p>
          </p:txBody>
        </p:sp>
      </p:grpSp>
      <p:sp>
        <p:nvSpPr>
          <p:cNvPr id="3" name="Slide Number Placeholder 2"/>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39</a:t>
            </a:fld>
            <a:endParaRPr lang="en-US" dirty="0">
              <a:solidFill>
                <a:prstClr val="black">
                  <a:lumMod val="65000"/>
                  <a:lumOff val="35000"/>
                </a:prstClr>
              </a:solidFill>
            </a:endParaRPr>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5330880" y="2607480"/>
              <a:ext cx="3813480" cy="36000"/>
            </p14:xfrm>
          </p:contentPart>
        </mc:Choice>
        <mc:Fallback xmlns="">
          <p:pic>
            <p:nvPicPr>
              <p:cNvPr id="6" name="Ink 5"/>
              <p:cNvPicPr/>
              <p:nvPr/>
            </p:nvPicPr>
            <p:blipFill>
              <a:blip r:embed="rId4"/>
              <a:stretch>
                <a:fillRect/>
              </a:stretch>
            </p:blipFill>
            <p:spPr>
              <a:xfrm>
                <a:off x="5315040" y="2544120"/>
                <a:ext cx="38451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7491960" y="4357800"/>
              <a:ext cx="3777840" cy="98640"/>
            </p14:xfrm>
          </p:contentPart>
        </mc:Choice>
        <mc:Fallback xmlns="">
          <p:pic>
            <p:nvPicPr>
              <p:cNvPr id="7" name="Ink 6"/>
              <p:cNvPicPr/>
              <p:nvPr/>
            </p:nvPicPr>
            <p:blipFill>
              <a:blip r:embed="rId6"/>
              <a:stretch>
                <a:fillRect/>
              </a:stretch>
            </p:blipFill>
            <p:spPr>
              <a:xfrm>
                <a:off x="7476120" y="4294080"/>
                <a:ext cx="3809520" cy="225720"/>
              </a:xfrm>
              <a:prstGeom prst="rect">
                <a:avLst/>
              </a:prstGeom>
            </p:spPr>
          </p:pic>
        </mc:Fallback>
      </mc:AlternateContent>
    </p:spTree>
    <p:extLst>
      <p:ext uri="{BB962C8B-B14F-4D97-AF65-F5344CB8AC3E}">
        <p14:creationId xmlns:p14="http://schemas.microsoft.com/office/powerpoint/2010/main" val="406576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 presetClass="entr" presetSubtype="0" fill="hold" nodeType="with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1">
                                            <p:txEl>
                                              <p:pRg st="1" end="1"/>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1">
                                            <p:txEl>
                                              <p:pRg st="2" end="2"/>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1">
                                            <p:txEl>
                                              <p:pRg st="3" end="3"/>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5.1. Khái niệm về tập hợp </a:t>
            </a:r>
            <a:br>
              <a:rPr lang="en-US"/>
            </a:br>
            <a:endParaRPr lang="en-US" dirty="0"/>
          </a:p>
        </p:txBody>
      </p:sp>
      <p:sp>
        <p:nvSpPr>
          <p:cNvPr id="3" name="Content Placeholder 2"/>
          <p:cNvSpPr>
            <a:spLocks noGrp="1"/>
          </p:cNvSpPr>
          <p:nvPr>
            <p:ph idx="1"/>
          </p:nvPr>
        </p:nvSpPr>
        <p:spPr/>
        <p:txBody>
          <a:bodyPr/>
          <a:lstStyle/>
          <a:p>
            <a:r>
              <a:rPr lang="en-US"/>
              <a:t>Tập hợp là đối tượng có khả năng chứa các đối tượng khác</a:t>
            </a:r>
          </a:p>
          <a:p>
            <a:r>
              <a:rPr lang="en-US"/>
              <a:t>Các thao tác thông thường trên tập hợp</a:t>
            </a:r>
          </a:p>
          <a:p>
            <a:pPr lvl="1"/>
            <a:r>
              <a:rPr lang="en-US"/>
              <a:t>Thêm đối tượng vào tập hợp</a:t>
            </a:r>
          </a:p>
          <a:p>
            <a:pPr lvl="1"/>
            <a:r>
              <a:rPr lang="en-US"/>
              <a:t>Xoá đối tượng khỏi tập hợp </a:t>
            </a:r>
          </a:p>
          <a:p>
            <a:pPr lvl="1"/>
            <a:r>
              <a:rPr lang="en-US"/>
              <a:t>Kiểm tra một đối tượng có tồn tại trong tập hợp hay không</a:t>
            </a:r>
          </a:p>
          <a:p>
            <a:pPr lvl="1"/>
            <a:r>
              <a:rPr lang="en-US"/>
              <a:t>Lấy một đối tượng từ tập hợp</a:t>
            </a:r>
          </a:p>
          <a:p>
            <a:pPr lvl="1"/>
            <a:r>
              <a:rPr lang="en-US"/>
              <a:t>Duyệt các đối tượng trong tập hợp</a:t>
            </a:r>
          </a:p>
          <a:p>
            <a:pPr lvl="1"/>
            <a:r>
              <a:rPr lang="en-US"/>
              <a:t>Xoá toàn bộ tập hợp</a:t>
            </a:r>
          </a:p>
          <a:p>
            <a:pPr lvl="1"/>
            <a:r>
              <a:rPr lang="en-US"/>
              <a:t>…</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4</a:t>
            </a:fld>
            <a:endParaRPr lang="en-US" dirty="0">
              <a:solidFill>
                <a:prstClr val="black">
                  <a:lumMod val="65000"/>
                  <a:lumOff val="35000"/>
                </a:prstClr>
              </a:solidFill>
            </a:endParaRPr>
          </a:p>
        </p:txBody>
      </p:sp>
    </p:spTree>
    <p:extLst>
      <p:ext uri="{BB962C8B-B14F-4D97-AF65-F5344CB8AC3E}">
        <p14:creationId xmlns:p14="http://schemas.microsoft.com/office/powerpoint/2010/main" val="9941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5.3. Các lớp tập hợp trong Java</a:t>
            </a:r>
            <a:br>
              <a:rPr lang="en-US"/>
            </a:br>
            <a:r>
              <a:rPr lang="en-US"/>
              <a:t>Lớp HashMap</a:t>
            </a:r>
            <a:endParaRPr lang="en-US" dirty="0"/>
          </a:p>
        </p:txBody>
      </p:sp>
      <p:sp>
        <p:nvSpPr>
          <p:cNvPr id="3" name="Content Placeholder 2"/>
          <p:cNvSpPr>
            <a:spLocks noGrp="1"/>
          </p:cNvSpPr>
          <p:nvPr>
            <p:ph idx="1"/>
          </p:nvPr>
        </p:nvSpPr>
        <p:spPr/>
        <p:txBody>
          <a:bodyPr/>
          <a:lstStyle/>
          <a:p>
            <a:r>
              <a:rPr lang="en-US" altLang="en-US"/>
              <a:t>Thực thi Map interface</a:t>
            </a:r>
          </a:p>
          <a:p>
            <a:r>
              <a:rPr lang="vi-VN"/>
              <a:t>Hoạt động dựa trên nguyên lý của việc băm dữ liệu (hashing)</a:t>
            </a:r>
            <a:endParaRPr lang="en-US"/>
          </a:p>
          <a:p>
            <a:r>
              <a:rPr lang="en-US" altLang="en-US"/>
              <a:t>Lưu trữ dữ liệu theo từng cặp: khóa-giá trị (key-value)</a:t>
            </a:r>
          </a:p>
          <a:p>
            <a:r>
              <a:rPr lang="en-US" altLang="en-US"/>
              <a:t>Các khóa trong Map phải duy nhất</a:t>
            </a:r>
          </a:p>
          <a:p>
            <a:r>
              <a:rPr lang="vi-VN"/>
              <a:t>Có thể có một khóa null và nhiều giá trị null</a:t>
            </a:r>
          </a:p>
          <a:p>
            <a:r>
              <a:rPr lang="en-US"/>
              <a:t>Lưu trữ </a:t>
            </a:r>
            <a:r>
              <a:rPr lang="vi-VN"/>
              <a:t>không </a:t>
            </a:r>
            <a:r>
              <a:rPr lang="en-US"/>
              <a:t>theo </a:t>
            </a:r>
            <a:r>
              <a:rPr lang="vi-VN"/>
              <a:t>trật tự</a:t>
            </a:r>
            <a:r>
              <a:rPr lang="en-US"/>
              <a:t> thêm vào</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929323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5.3. Các lớp tập hợp trong Java</a:t>
            </a:r>
            <a:br>
              <a:rPr lang="en-US"/>
            </a:br>
            <a:r>
              <a:rPr lang="en-US"/>
              <a:t>Lớp HashMap: Ví dụ</a:t>
            </a:r>
          </a:p>
        </p:txBody>
      </p:sp>
      <p:sp>
        <p:nvSpPr>
          <p:cNvPr id="14" name="Content Placeholder 13"/>
          <p:cNvSpPr>
            <a:spLocks noGrp="1"/>
          </p:cNvSpPr>
          <p:nvPr>
            <p:ph idx="1"/>
          </p:nvPr>
        </p:nvSpPr>
        <p:spPr/>
        <p:txBody>
          <a:bodyPr>
            <a:normAutofit/>
          </a:bodyPr>
          <a:lstStyle/>
          <a:p>
            <a:r>
              <a:rPr lang="en-US" sz="2400"/>
              <a:t>Tạo và xuất HashMap:</a:t>
            </a:r>
          </a:p>
          <a:p>
            <a:endParaRPr lang="en-US" sz="2400"/>
          </a:p>
          <a:p>
            <a:endParaRPr lang="en-US" sz="2400"/>
          </a:p>
          <a:p>
            <a:endParaRPr lang="en-US" sz="2400"/>
          </a:p>
          <a:p>
            <a:endParaRPr lang="en-US" sz="2400"/>
          </a:p>
          <a:p>
            <a:r>
              <a:rPr lang="en-US" sz="2400"/>
              <a:t>Lấy phần tử có khóa tùy ý:</a:t>
            </a:r>
          </a:p>
          <a:p>
            <a:endParaRPr lang="en-US" sz="2400"/>
          </a:p>
          <a:p>
            <a:endParaRPr lang="en-US" sz="2400"/>
          </a:p>
          <a:p>
            <a:r>
              <a:rPr lang="en-US" sz="2400"/>
              <a:t>Lấy ra tập key rồi duyệt dựa trên nó:</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sp>
        <p:nvSpPr>
          <p:cNvPr id="8" name="Rectangle 7"/>
          <p:cNvSpPr/>
          <p:nvPr/>
        </p:nvSpPr>
        <p:spPr>
          <a:xfrm>
            <a:off x="806822" y="2309626"/>
            <a:ext cx="10524566" cy="1754326"/>
          </a:xfrm>
          <a:prstGeom prst="rect">
            <a:avLst/>
          </a:prstGeom>
          <a:ln>
            <a:solidFill>
              <a:schemeClr val="bg2"/>
            </a:solidFill>
          </a:ln>
        </p:spPr>
        <p:txBody>
          <a:bodyPr wrap="square">
            <a:spAutoFit/>
          </a:bodyPr>
          <a:lstStyle/>
          <a:p>
            <a:r>
              <a:rPr lang="en-US">
                <a:solidFill>
                  <a:srgbClr val="000000"/>
                </a:solidFill>
                <a:latin typeface="Consolas"/>
              </a:rPr>
              <a:t>HashMap&lt;Integer, String&gt; </a:t>
            </a:r>
            <a:r>
              <a:rPr lang="en-US">
                <a:solidFill>
                  <a:srgbClr val="6A3E3E"/>
                </a:solidFill>
                <a:latin typeface="Consolas"/>
              </a:rPr>
              <a:t>hmap</a:t>
            </a:r>
            <a:r>
              <a:rPr lang="en-US">
                <a:solidFill>
                  <a:srgbClr val="000000"/>
                </a:solidFill>
                <a:latin typeface="Consolas"/>
              </a:rPr>
              <a:t> = </a:t>
            </a:r>
            <a:r>
              <a:rPr lang="en-US" b="1">
                <a:solidFill>
                  <a:srgbClr val="7F0055"/>
                </a:solidFill>
                <a:latin typeface="Consolas"/>
              </a:rPr>
              <a:t>new</a:t>
            </a:r>
            <a:r>
              <a:rPr lang="en-US" b="1">
                <a:solidFill>
                  <a:srgbClr val="000000"/>
                </a:solidFill>
                <a:latin typeface="Consolas"/>
              </a:rPr>
              <a:t> HashMap&lt;Integer, String&gt;();</a:t>
            </a:r>
          </a:p>
          <a:p>
            <a:r>
              <a:rPr lang="en-US">
                <a:solidFill>
                  <a:srgbClr val="6A3E3E"/>
                </a:solidFill>
                <a:latin typeface="Consolas"/>
              </a:rPr>
              <a:t>hmap</a:t>
            </a:r>
            <a:r>
              <a:rPr lang="en-US">
                <a:solidFill>
                  <a:srgbClr val="000000"/>
                </a:solidFill>
                <a:latin typeface="Consolas"/>
              </a:rPr>
              <a:t>.put(24, </a:t>
            </a:r>
            <a:r>
              <a:rPr lang="en-US">
                <a:solidFill>
                  <a:srgbClr val="2A00FF"/>
                </a:solidFill>
                <a:latin typeface="Consolas"/>
              </a:rPr>
              <a:t>"Hà Nội"</a:t>
            </a:r>
            <a:r>
              <a:rPr lang="en-US">
                <a:solidFill>
                  <a:srgbClr val="000000"/>
                </a:solidFill>
                <a:latin typeface="Consolas"/>
              </a:rPr>
              <a:t>);</a:t>
            </a:r>
          </a:p>
          <a:p>
            <a:r>
              <a:rPr lang="en-US">
                <a:solidFill>
                  <a:srgbClr val="6A3E3E"/>
                </a:solidFill>
                <a:latin typeface="Consolas"/>
              </a:rPr>
              <a:t>hmap</a:t>
            </a:r>
            <a:r>
              <a:rPr lang="en-US">
                <a:solidFill>
                  <a:srgbClr val="000000"/>
                </a:solidFill>
                <a:latin typeface="Consolas"/>
              </a:rPr>
              <a:t>.put(236, </a:t>
            </a:r>
            <a:r>
              <a:rPr lang="en-US">
                <a:solidFill>
                  <a:srgbClr val="2A00FF"/>
                </a:solidFill>
                <a:latin typeface="Consolas"/>
              </a:rPr>
              <a:t>"Đà Nẵng"</a:t>
            </a:r>
            <a:r>
              <a:rPr lang="en-US">
                <a:solidFill>
                  <a:srgbClr val="000000"/>
                </a:solidFill>
                <a:latin typeface="Consolas"/>
              </a:rPr>
              <a:t>);</a:t>
            </a:r>
          </a:p>
          <a:p>
            <a:r>
              <a:rPr lang="en-US">
                <a:solidFill>
                  <a:srgbClr val="6A3E3E"/>
                </a:solidFill>
                <a:latin typeface="Consolas"/>
              </a:rPr>
              <a:t>hmap</a:t>
            </a:r>
            <a:r>
              <a:rPr lang="en-US">
                <a:solidFill>
                  <a:srgbClr val="000000"/>
                </a:solidFill>
                <a:latin typeface="Consolas"/>
              </a:rPr>
              <a:t>.put(258, </a:t>
            </a:r>
            <a:r>
              <a:rPr lang="en-US">
                <a:solidFill>
                  <a:srgbClr val="2A00FF"/>
                </a:solidFill>
                <a:latin typeface="Consolas"/>
              </a:rPr>
              <a:t>"Khánh Hòa"</a:t>
            </a:r>
            <a:r>
              <a:rPr lang="en-US">
                <a:solidFill>
                  <a:srgbClr val="000000"/>
                </a:solidFill>
                <a:latin typeface="Consolas"/>
              </a:rPr>
              <a:t>);</a:t>
            </a:r>
          </a:p>
          <a:p>
            <a:r>
              <a:rPr lang="en-US">
                <a:solidFill>
                  <a:srgbClr val="6A3E3E"/>
                </a:solidFill>
                <a:latin typeface="Consolas"/>
              </a:rPr>
              <a:t>hmap</a:t>
            </a:r>
            <a:r>
              <a:rPr lang="en-US">
                <a:solidFill>
                  <a:srgbClr val="000000"/>
                </a:solidFill>
                <a:latin typeface="Consolas"/>
              </a:rPr>
              <a:t>.put(28, </a:t>
            </a:r>
            <a:r>
              <a:rPr lang="en-US">
                <a:solidFill>
                  <a:srgbClr val="2A00FF"/>
                </a:solidFill>
                <a:latin typeface="Consolas"/>
              </a:rPr>
              <a:t>"Thành Phố Hồ Chí Minh"</a:t>
            </a:r>
            <a:r>
              <a:rPr lang="en-US">
                <a:solidFill>
                  <a:srgbClr val="000000"/>
                </a:solidFill>
                <a:latin typeface="Consolas"/>
              </a:rPr>
              <a:t>);</a:t>
            </a:r>
          </a:p>
          <a:p>
            <a:r>
              <a:rPr lang="en-US">
                <a:solidFill>
                  <a:srgbClr val="000000"/>
                </a:solidFill>
                <a:latin typeface="Consolas"/>
              </a:rPr>
              <a:t>System.</a:t>
            </a:r>
            <a:r>
              <a:rPr lang="en-US" b="1" i="1">
                <a:solidFill>
                  <a:srgbClr val="0000C0"/>
                </a:solidFill>
                <a:latin typeface="Consolas"/>
              </a:rPr>
              <a:t>out</a:t>
            </a:r>
            <a:r>
              <a:rPr lang="en-US" b="1" i="1">
                <a:solidFill>
                  <a:srgbClr val="000000"/>
                </a:solidFill>
                <a:latin typeface="Consolas"/>
              </a:rPr>
              <a:t>.println(</a:t>
            </a:r>
            <a:r>
              <a:rPr lang="en-US" b="1" i="1">
                <a:solidFill>
                  <a:srgbClr val="6A3E3E"/>
                </a:solidFill>
                <a:latin typeface="Consolas"/>
              </a:rPr>
              <a:t>hmap</a:t>
            </a:r>
            <a:r>
              <a:rPr lang="en-US" b="1" i="1">
                <a:solidFill>
                  <a:srgbClr val="000000"/>
                </a:solidFill>
                <a:latin typeface="Consolas"/>
              </a:rPr>
              <a:t>);</a:t>
            </a:r>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9264" y="3828211"/>
            <a:ext cx="6925207" cy="255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806822" y="4503975"/>
            <a:ext cx="10524566" cy="684803"/>
          </a:xfrm>
          <a:prstGeom prst="rect">
            <a:avLst/>
          </a:prstGeom>
          <a:ln>
            <a:solidFill>
              <a:schemeClr val="bg2"/>
            </a:solidFill>
          </a:ln>
        </p:spPr>
        <p:txBody>
          <a:bodyPr wrap="square">
            <a:spAutoFit/>
          </a:bodyPr>
          <a:lstStyle/>
          <a:p>
            <a:pPr>
              <a:spcBef>
                <a:spcPts val="300"/>
              </a:spcBef>
            </a:pPr>
            <a:r>
              <a:rPr lang="en-US">
                <a:solidFill>
                  <a:srgbClr val="000000"/>
                </a:solidFill>
                <a:latin typeface="Consolas"/>
              </a:rPr>
              <a:t>String </a:t>
            </a:r>
            <a:r>
              <a:rPr lang="en-US">
                <a:solidFill>
                  <a:srgbClr val="6A3E3E"/>
                </a:solidFill>
                <a:latin typeface="Consolas"/>
              </a:rPr>
              <a:t>var</a:t>
            </a:r>
            <a:r>
              <a:rPr lang="en-US">
                <a:solidFill>
                  <a:srgbClr val="000000"/>
                </a:solidFill>
                <a:latin typeface="Consolas"/>
              </a:rPr>
              <a:t> = </a:t>
            </a:r>
            <a:r>
              <a:rPr lang="en-US">
                <a:solidFill>
                  <a:srgbClr val="6A3E3E"/>
                </a:solidFill>
                <a:latin typeface="Consolas"/>
              </a:rPr>
              <a:t>hmap</a:t>
            </a:r>
            <a:r>
              <a:rPr lang="en-US">
                <a:solidFill>
                  <a:srgbClr val="000000"/>
                </a:solidFill>
                <a:latin typeface="Consolas"/>
              </a:rPr>
              <a:t>.get(28);</a:t>
            </a:r>
          </a:p>
          <a:p>
            <a:pPr>
              <a:spcBef>
                <a:spcPts val="300"/>
              </a:spcBef>
            </a:pPr>
            <a:r>
              <a:rPr lang="en-US">
                <a:solidFill>
                  <a:srgbClr val="000000"/>
                </a:solidFill>
                <a:latin typeface="Consolas"/>
              </a:rPr>
              <a:t>System.</a:t>
            </a:r>
            <a:r>
              <a:rPr lang="en-US" b="1" i="1">
                <a:solidFill>
                  <a:srgbClr val="0000C0"/>
                </a:solidFill>
                <a:latin typeface="Consolas"/>
              </a:rPr>
              <a:t>out</a:t>
            </a:r>
            <a:r>
              <a:rPr lang="en-US" b="1" i="1">
                <a:solidFill>
                  <a:srgbClr val="000000"/>
                </a:solidFill>
                <a:latin typeface="Consolas"/>
              </a:rPr>
              <a:t>.println(</a:t>
            </a:r>
            <a:r>
              <a:rPr lang="en-US" b="1" i="1">
                <a:solidFill>
                  <a:srgbClr val="2A00FF"/>
                </a:solidFill>
                <a:latin typeface="Consolas"/>
              </a:rPr>
              <a:t>"Value at index 28 is: "</a:t>
            </a:r>
            <a:r>
              <a:rPr lang="en-US" b="1" i="1">
                <a:solidFill>
                  <a:srgbClr val="000000"/>
                </a:solidFill>
                <a:latin typeface="Consolas"/>
              </a:rPr>
              <a:t> + </a:t>
            </a:r>
            <a:r>
              <a:rPr lang="en-US" b="1" i="1">
                <a:solidFill>
                  <a:srgbClr val="6A3E3E"/>
                </a:solidFill>
                <a:latin typeface="Consolas"/>
              </a:rPr>
              <a:t>var</a:t>
            </a:r>
            <a:r>
              <a:rPr lang="en-US" b="1" i="1">
                <a:solidFill>
                  <a:srgbClr val="000000"/>
                </a:solidFill>
                <a:latin typeface="Consolas"/>
              </a:rPr>
              <a:t>);</a:t>
            </a:r>
            <a:endParaRPr lang="en-US"/>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2691" y="5020887"/>
            <a:ext cx="4779309" cy="167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646300" y="5754561"/>
            <a:ext cx="10524566" cy="1000274"/>
          </a:xfrm>
          <a:prstGeom prst="rect">
            <a:avLst/>
          </a:prstGeom>
          <a:ln>
            <a:solidFill>
              <a:schemeClr val="bg2"/>
            </a:solidFill>
          </a:ln>
        </p:spPr>
        <p:txBody>
          <a:bodyPr wrap="square">
            <a:spAutoFit/>
          </a:bodyPr>
          <a:lstStyle/>
          <a:p>
            <a:pPr>
              <a:spcBef>
                <a:spcPts val="300"/>
              </a:spcBef>
            </a:pPr>
            <a:r>
              <a:rPr lang="en-US" b="1">
                <a:solidFill>
                  <a:srgbClr val="7F0055"/>
                </a:solidFill>
                <a:latin typeface="Consolas"/>
              </a:rPr>
              <a:t>for</a:t>
            </a:r>
            <a:r>
              <a:rPr lang="en-US" b="1">
                <a:solidFill>
                  <a:srgbClr val="000000"/>
                </a:solidFill>
                <a:latin typeface="Consolas"/>
              </a:rPr>
              <a:t> (</a:t>
            </a:r>
            <a:r>
              <a:rPr lang="en-US" b="1">
                <a:solidFill>
                  <a:srgbClr val="7F0055"/>
                </a:solidFill>
                <a:latin typeface="Consolas"/>
              </a:rPr>
              <a:t>int</a:t>
            </a:r>
            <a:r>
              <a:rPr lang="en-US" b="1">
                <a:solidFill>
                  <a:srgbClr val="000000"/>
                </a:solidFill>
                <a:latin typeface="Consolas"/>
              </a:rPr>
              <a:t> </a:t>
            </a:r>
            <a:r>
              <a:rPr lang="en-US" b="1">
                <a:solidFill>
                  <a:srgbClr val="6A3E3E"/>
                </a:solidFill>
                <a:latin typeface="Consolas"/>
              </a:rPr>
              <a:t>key</a:t>
            </a:r>
            <a:r>
              <a:rPr lang="en-US" b="1">
                <a:solidFill>
                  <a:srgbClr val="000000"/>
                </a:solidFill>
                <a:latin typeface="Consolas"/>
              </a:rPr>
              <a:t> : </a:t>
            </a:r>
            <a:r>
              <a:rPr lang="en-US" b="1">
                <a:solidFill>
                  <a:srgbClr val="6A3E3E"/>
                </a:solidFill>
                <a:latin typeface="Consolas"/>
              </a:rPr>
              <a:t>hmap</a:t>
            </a:r>
            <a:r>
              <a:rPr lang="en-US" b="1">
                <a:solidFill>
                  <a:srgbClr val="000000"/>
                </a:solidFill>
                <a:latin typeface="Consolas"/>
              </a:rPr>
              <a:t>.keySet()) {</a:t>
            </a:r>
          </a:p>
          <a:p>
            <a:pPr>
              <a:spcBef>
                <a:spcPts val="300"/>
              </a:spcBef>
            </a:pPr>
            <a:r>
              <a:rPr lang="en-US">
                <a:solidFill>
                  <a:srgbClr val="000000"/>
                </a:solidFill>
                <a:latin typeface="Consolas"/>
              </a:rPr>
              <a:t>  System.</a:t>
            </a:r>
            <a:r>
              <a:rPr lang="en-US" b="1" i="1">
                <a:solidFill>
                  <a:srgbClr val="0000C0"/>
                </a:solidFill>
                <a:latin typeface="Consolas"/>
              </a:rPr>
              <a:t>out</a:t>
            </a:r>
            <a:r>
              <a:rPr lang="en-US" b="1" i="1">
                <a:solidFill>
                  <a:srgbClr val="000000"/>
                </a:solidFill>
                <a:latin typeface="Consolas"/>
              </a:rPr>
              <a:t>.println(</a:t>
            </a:r>
            <a:r>
              <a:rPr lang="en-US" b="1" i="1">
                <a:solidFill>
                  <a:srgbClr val="2A00FF"/>
                </a:solidFill>
                <a:latin typeface="Consolas"/>
              </a:rPr>
              <a:t>"Key = "</a:t>
            </a:r>
            <a:r>
              <a:rPr lang="en-US" b="1" i="1">
                <a:solidFill>
                  <a:srgbClr val="000000"/>
                </a:solidFill>
                <a:latin typeface="Consolas"/>
              </a:rPr>
              <a:t> + </a:t>
            </a:r>
            <a:r>
              <a:rPr lang="en-US" b="1" i="1">
                <a:solidFill>
                  <a:srgbClr val="6A3E3E"/>
                </a:solidFill>
                <a:latin typeface="Consolas"/>
              </a:rPr>
              <a:t>key</a:t>
            </a:r>
            <a:r>
              <a:rPr lang="en-US" b="1" i="1">
                <a:solidFill>
                  <a:srgbClr val="000000"/>
                </a:solidFill>
                <a:latin typeface="Consolas"/>
              </a:rPr>
              <a:t> + </a:t>
            </a:r>
            <a:r>
              <a:rPr lang="en-US" b="1" i="1">
                <a:solidFill>
                  <a:srgbClr val="2A00FF"/>
                </a:solidFill>
                <a:latin typeface="Consolas"/>
              </a:rPr>
              <a:t>" &amp; Value = "</a:t>
            </a:r>
            <a:r>
              <a:rPr lang="en-US" b="1" i="1">
                <a:solidFill>
                  <a:srgbClr val="000000"/>
                </a:solidFill>
                <a:latin typeface="Consolas"/>
              </a:rPr>
              <a:t> + </a:t>
            </a:r>
            <a:r>
              <a:rPr lang="en-US" b="1" i="1">
                <a:solidFill>
                  <a:srgbClr val="6A3E3E"/>
                </a:solidFill>
                <a:latin typeface="Consolas"/>
              </a:rPr>
              <a:t>hmap</a:t>
            </a:r>
            <a:r>
              <a:rPr lang="en-US" b="1" i="1">
                <a:solidFill>
                  <a:srgbClr val="000000"/>
                </a:solidFill>
                <a:latin typeface="Consolas"/>
              </a:rPr>
              <a:t>.get(</a:t>
            </a:r>
            <a:r>
              <a:rPr lang="en-US" b="1" i="1">
                <a:solidFill>
                  <a:srgbClr val="6A3E3E"/>
                </a:solidFill>
                <a:latin typeface="Consolas"/>
              </a:rPr>
              <a:t>key</a:t>
            </a:r>
            <a:r>
              <a:rPr lang="en-US" b="1" i="1">
                <a:solidFill>
                  <a:srgbClr val="000000"/>
                </a:solidFill>
                <a:latin typeface="Consolas"/>
              </a:rPr>
              <a:t>));</a:t>
            </a:r>
          </a:p>
          <a:p>
            <a:pPr>
              <a:spcBef>
                <a:spcPts val="300"/>
              </a:spcBef>
            </a:pPr>
            <a:r>
              <a:rPr lang="en-US">
                <a:solidFill>
                  <a:srgbClr val="000000"/>
                </a:solidFill>
                <a:latin typeface="Consolas"/>
              </a:rPr>
              <a:t>}</a:t>
            </a:r>
            <a:endParaRPr lang="en-US"/>
          </a:p>
        </p:txBody>
      </p:sp>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3754" y="5774520"/>
            <a:ext cx="2948246" cy="980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6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5.3. Các lớp tập hợp trong Java</a:t>
            </a:r>
            <a:br>
              <a:rPr lang="en-US"/>
            </a:br>
            <a:r>
              <a:rPr lang="en-US"/>
              <a:t>Lớp TreeMap</a:t>
            </a:r>
            <a:endParaRPr lang="en-US" dirty="0"/>
          </a:p>
        </p:txBody>
      </p:sp>
      <p:sp>
        <p:nvSpPr>
          <p:cNvPr id="3" name="Content Placeholder 2"/>
          <p:cNvSpPr>
            <a:spLocks noGrp="1"/>
          </p:cNvSpPr>
          <p:nvPr>
            <p:ph idx="1"/>
          </p:nvPr>
        </p:nvSpPr>
        <p:spPr/>
        <p:txBody>
          <a:bodyPr/>
          <a:lstStyle/>
          <a:p>
            <a:r>
              <a:rPr lang="en-US" altLang="en-US"/>
              <a:t>Thực thi SortedMap interface</a:t>
            </a:r>
          </a:p>
          <a:p>
            <a:r>
              <a:rPr lang="vi-VN"/>
              <a:t>Lưu trữ dữ liệu dưới dạng cặp key</a:t>
            </a:r>
            <a:r>
              <a:rPr lang="en-US"/>
              <a:t>-</a:t>
            </a:r>
            <a:r>
              <a:rPr lang="vi-VN"/>
              <a:t>value</a:t>
            </a:r>
            <a:r>
              <a:rPr lang="en-US"/>
              <a:t>,</a:t>
            </a:r>
            <a:r>
              <a:rPr lang="en-US" altLang="en-US"/>
              <a:t> theo cấu trúc cây</a:t>
            </a:r>
          </a:p>
          <a:p>
            <a:r>
              <a:rPr lang="en-US" altLang="en-US"/>
              <a:t>Các phần tử sắp xếp dựa trên giá trị của khóa:</a:t>
            </a:r>
            <a:r>
              <a:rPr lang="en-US"/>
              <a:t> các đối tượng khoá đưa vào trong TreeMap phải implements interface Comparable HOẶC lớp cài đặt TreeMap phải nhận một Comparator trên đối tượng khoá</a:t>
            </a:r>
          </a:p>
          <a:p>
            <a:r>
              <a:rPr lang="vi-VN"/>
              <a:t>Không cho phép key là null nhưng có thể có nhiều giá trị null</a:t>
            </a:r>
            <a:endParaRPr lang="en-US"/>
          </a:p>
          <a:p>
            <a:endParaRPr lang="vi-VN"/>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42</a:t>
            </a:fld>
            <a:endParaRPr lang="en-US" dirty="0">
              <a:solidFill>
                <a:prstClr val="black">
                  <a:lumMod val="65000"/>
                  <a:lumOff val="35000"/>
                </a:prstClr>
              </a:solidFill>
            </a:endParaRPr>
          </a:p>
        </p:txBody>
      </p:sp>
    </p:spTree>
    <p:extLst>
      <p:ext uri="{BB962C8B-B14F-4D97-AF65-F5344CB8AC3E}">
        <p14:creationId xmlns:p14="http://schemas.microsoft.com/office/powerpoint/2010/main" val="255781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5.3. Các lớp tập hợp trong Java</a:t>
            </a:r>
            <a:br>
              <a:rPr lang="en-US"/>
            </a:br>
            <a:r>
              <a:rPr lang="en-US"/>
              <a:t>Lớp TreeMap: Ví dụ</a:t>
            </a:r>
          </a:p>
        </p:txBody>
      </p:sp>
      <p:sp>
        <p:nvSpPr>
          <p:cNvPr id="14" name="Content Placeholder 13"/>
          <p:cNvSpPr>
            <a:spLocks noGrp="1"/>
          </p:cNvSpPr>
          <p:nvPr>
            <p:ph idx="1"/>
          </p:nvPr>
        </p:nvSpPr>
        <p:spPr/>
        <p:txBody>
          <a:bodyPr>
            <a:normAutofit/>
          </a:bodyPr>
          <a:lstStyle/>
          <a:p>
            <a:r>
              <a:rPr lang="en-US" sz="2400"/>
              <a:t>Tạo và xuất TreeMap:</a:t>
            </a:r>
          </a:p>
          <a:p>
            <a:endParaRPr lang="en-US" sz="2400"/>
          </a:p>
          <a:p>
            <a:endParaRPr lang="en-US" sz="2400"/>
          </a:p>
          <a:p>
            <a:endParaRPr lang="en-US" sz="2400"/>
          </a:p>
          <a:p>
            <a:endParaRPr lang="en-US" sz="2400"/>
          </a:p>
          <a:p>
            <a:r>
              <a:rPr lang="en-US" sz="2400"/>
              <a:t>Lấy phần tử có khóa tùy ý:</a:t>
            </a:r>
          </a:p>
          <a:p>
            <a:endParaRPr lang="en-US" sz="2400"/>
          </a:p>
          <a:p>
            <a:endParaRPr lang="en-US" sz="2400"/>
          </a:p>
          <a:p>
            <a:r>
              <a:rPr lang="en-US" sz="2400"/>
              <a:t>Lấy ra tập key rồi duyệt dựa trên nó:</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43</a:t>
            </a:fld>
            <a:endParaRPr lang="en-US" dirty="0"/>
          </a:p>
        </p:txBody>
      </p:sp>
      <p:sp>
        <p:nvSpPr>
          <p:cNvPr id="8" name="Rectangle 7"/>
          <p:cNvSpPr/>
          <p:nvPr/>
        </p:nvSpPr>
        <p:spPr>
          <a:xfrm>
            <a:off x="806822" y="2309626"/>
            <a:ext cx="10524566" cy="1754326"/>
          </a:xfrm>
          <a:prstGeom prst="rect">
            <a:avLst/>
          </a:prstGeom>
          <a:ln>
            <a:solidFill>
              <a:schemeClr val="bg2"/>
            </a:solidFill>
          </a:ln>
        </p:spPr>
        <p:txBody>
          <a:bodyPr wrap="square">
            <a:spAutoFit/>
          </a:bodyPr>
          <a:lstStyle/>
          <a:p>
            <a:r>
              <a:rPr lang="en-US">
                <a:solidFill>
                  <a:srgbClr val="000000"/>
                </a:solidFill>
                <a:latin typeface="Consolas"/>
              </a:rPr>
              <a:t>TreeMap&lt;Integer, String&gt; </a:t>
            </a:r>
            <a:r>
              <a:rPr lang="en-US">
                <a:solidFill>
                  <a:srgbClr val="6A3E3E"/>
                </a:solidFill>
                <a:latin typeface="Consolas"/>
              </a:rPr>
              <a:t>tmap</a:t>
            </a:r>
            <a:r>
              <a:rPr lang="en-US">
                <a:solidFill>
                  <a:srgbClr val="000000"/>
                </a:solidFill>
                <a:latin typeface="Consolas"/>
              </a:rPr>
              <a:t> = </a:t>
            </a:r>
            <a:r>
              <a:rPr lang="en-US" b="1">
                <a:solidFill>
                  <a:srgbClr val="7F0055"/>
                </a:solidFill>
                <a:latin typeface="Consolas"/>
              </a:rPr>
              <a:t>new</a:t>
            </a:r>
            <a:r>
              <a:rPr lang="en-US" b="1">
                <a:solidFill>
                  <a:srgbClr val="000000"/>
                </a:solidFill>
                <a:latin typeface="Consolas"/>
              </a:rPr>
              <a:t> TreeMap&lt;Integer, String&gt;();</a:t>
            </a:r>
          </a:p>
          <a:p>
            <a:r>
              <a:rPr lang="en-US">
                <a:solidFill>
                  <a:srgbClr val="6A3E3E"/>
                </a:solidFill>
                <a:latin typeface="Consolas"/>
              </a:rPr>
              <a:t>tmap</a:t>
            </a:r>
            <a:r>
              <a:rPr lang="en-US">
                <a:solidFill>
                  <a:srgbClr val="000000"/>
                </a:solidFill>
                <a:latin typeface="Consolas"/>
              </a:rPr>
              <a:t>.put(24, </a:t>
            </a:r>
            <a:r>
              <a:rPr lang="en-US">
                <a:solidFill>
                  <a:srgbClr val="2A00FF"/>
                </a:solidFill>
                <a:latin typeface="Consolas"/>
              </a:rPr>
              <a:t>"Hà Nội"</a:t>
            </a:r>
            <a:r>
              <a:rPr lang="en-US">
                <a:solidFill>
                  <a:srgbClr val="000000"/>
                </a:solidFill>
                <a:latin typeface="Consolas"/>
              </a:rPr>
              <a:t>);</a:t>
            </a:r>
          </a:p>
          <a:p>
            <a:r>
              <a:rPr lang="en-US">
                <a:solidFill>
                  <a:srgbClr val="6A3E3E"/>
                </a:solidFill>
                <a:latin typeface="Consolas"/>
              </a:rPr>
              <a:t>tmap</a:t>
            </a:r>
            <a:r>
              <a:rPr lang="en-US">
                <a:solidFill>
                  <a:srgbClr val="000000"/>
                </a:solidFill>
                <a:latin typeface="Consolas"/>
              </a:rPr>
              <a:t>.put(236, </a:t>
            </a:r>
            <a:r>
              <a:rPr lang="en-US">
                <a:solidFill>
                  <a:srgbClr val="2A00FF"/>
                </a:solidFill>
                <a:latin typeface="Consolas"/>
              </a:rPr>
              <a:t>"Đà Nẵng"</a:t>
            </a:r>
            <a:r>
              <a:rPr lang="en-US">
                <a:solidFill>
                  <a:srgbClr val="000000"/>
                </a:solidFill>
                <a:latin typeface="Consolas"/>
              </a:rPr>
              <a:t>);</a:t>
            </a:r>
          </a:p>
          <a:p>
            <a:r>
              <a:rPr lang="en-US">
                <a:solidFill>
                  <a:srgbClr val="6A3E3E"/>
                </a:solidFill>
                <a:latin typeface="Consolas"/>
              </a:rPr>
              <a:t>tmap</a:t>
            </a:r>
            <a:r>
              <a:rPr lang="en-US">
                <a:solidFill>
                  <a:srgbClr val="000000"/>
                </a:solidFill>
                <a:latin typeface="Consolas"/>
              </a:rPr>
              <a:t>.put(258, </a:t>
            </a:r>
            <a:r>
              <a:rPr lang="en-US">
                <a:solidFill>
                  <a:srgbClr val="2A00FF"/>
                </a:solidFill>
                <a:latin typeface="Consolas"/>
              </a:rPr>
              <a:t>"Khánh Hòa"</a:t>
            </a:r>
            <a:r>
              <a:rPr lang="en-US">
                <a:solidFill>
                  <a:srgbClr val="000000"/>
                </a:solidFill>
                <a:latin typeface="Consolas"/>
              </a:rPr>
              <a:t>);</a:t>
            </a:r>
          </a:p>
          <a:p>
            <a:r>
              <a:rPr lang="en-US">
                <a:solidFill>
                  <a:srgbClr val="6A3E3E"/>
                </a:solidFill>
                <a:latin typeface="Consolas"/>
              </a:rPr>
              <a:t>tmap</a:t>
            </a:r>
            <a:r>
              <a:rPr lang="en-US">
                <a:solidFill>
                  <a:srgbClr val="000000"/>
                </a:solidFill>
                <a:latin typeface="Consolas"/>
              </a:rPr>
              <a:t>.put(28, </a:t>
            </a:r>
            <a:r>
              <a:rPr lang="en-US">
                <a:solidFill>
                  <a:srgbClr val="2A00FF"/>
                </a:solidFill>
                <a:latin typeface="Consolas"/>
              </a:rPr>
              <a:t>"Thành Phố Hồ Chí Minh"</a:t>
            </a:r>
            <a:r>
              <a:rPr lang="en-US">
                <a:solidFill>
                  <a:srgbClr val="000000"/>
                </a:solidFill>
                <a:latin typeface="Consolas"/>
              </a:rPr>
              <a:t>);</a:t>
            </a:r>
          </a:p>
          <a:p>
            <a:r>
              <a:rPr lang="en-US">
                <a:solidFill>
                  <a:srgbClr val="000000"/>
                </a:solidFill>
                <a:latin typeface="Consolas"/>
              </a:rPr>
              <a:t>System.</a:t>
            </a:r>
            <a:r>
              <a:rPr lang="en-US" b="1" i="1">
                <a:solidFill>
                  <a:srgbClr val="0000C0"/>
                </a:solidFill>
                <a:latin typeface="Consolas"/>
              </a:rPr>
              <a:t>out</a:t>
            </a:r>
            <a:r>
              <a:rPr lang="en-US" b="1" i="1">
                <a:solidFill>
                  <a:srgbClr val="000000"/>
                </a:solidFill>
                <a:latin typeface="Consolas"/>
              </a:rPr>
              <a:t>.println(</a:t>
            </a:r>
            <a:r>
              <a:rPr lang="en-US" b="1" i="1">
                <a:solidFill>
                  <a:srgbClr val="6A3E3E"/>
                </a:solidFill>
                <a:latin typeface="Consolas"/>
              </a:rPr>
              <a:t>tmap</a:t>
            </a:r>
            <a:r>
              <a:rPr lang="en-US" b="1" i="1">
                <a:solidFill>
                  <a:srgbClr val="000000"/>
                </a:solidFill>
                <a:latin typeface="Consolas"/>
              </a:rPr>
              <a:t>);</a:t>
            </a:r>
            <a:endParaRPr lang="en-US"/>
          </a:p>
        </p:txBody>
      </p:sp>
      <p:sp>
        <p:nvSpPr>
          <p:cNvPr id="10" name="Rectangle 9"/>
          <p:cNvSpPr/>
          <p:nvPr/>
        </p:nvSpPr>
        <p:spPr>
          <a:xfrm>
            <a:off x="806822" y="4503975"/>
            <a:ext cx="10524566" cy="646331"/>
          </a:xfrm>
          <a:prstGeom prst="rect">
            <a:avLst/>
          </a:prstGeom>
          <a:ln>
            <a:solidFill>
              <a:schemeClr val="bg2"/>
            </a:solidFill>
          </a:ln>
        </p:spPr>
        <p:txBody>
          <a:bodyPr wrap="square">
            <a:spAutoFit/>
          </a:bodyPr>
          <a:lstStyle/>
          <a:p>
            <a:r>
              <a:rPr lang="en-US">
                <a:solidFill>
                  <a:srgbClr val="000000"/>
                </a:solidFill>
                <a:latin typeface="Consolas"/>
              </a:rPr>
              <a:t>String </a:t>
            </a:r>
            <a:r>
              <a:rPr lang="en-US">
                <a:solidFill>
                  <a:srgbClr val="6A3E3E"/>
                </a:solidFill>
                <a:latin typeface="Consolas"/>
              </a:rPr>
              <a:t>var</a:t>
            </a:r>
            <a:r>
              <a:rPr lang="en-US">
                <a:solidFill>
                  <a:srgbClr val="000000"/>
                </a:solidFill>
                <a:latin typeface="Consolas"/>
              </a:rPr>
              <a:t> = </a:t>
            </a:r>
            <a:r>
              <a:rPr lang="en-US">
                <a:solidFill>
                  <a:srgbClr val="6A3E3E"/>
                </a:solidFill>
                <a:latin typeface="Consolas"/>
              </a:rPr>
              <a:t>tmap</a:t>
            </a:r>
            <a:r>
              <a:rPr lang="en-US">
                <a:solidFill>
                  <a:srgbClr val="000000"/>
                </a:solidFill>
                <a:latin typeface="Consolas"/>
              </a:rPr>
              <a:t>.get(28);</a:t>
            </a:r>
          </a:p>
          <a:p>
            <a:r>
              <a:rPr lang="en-US">
                <a:solidFill>
                  <a:srgbClr val="000000"/>
                </a:solidFill>
                <a:latin typeface="Consolas"/>
              </a:rPr>
              <a:t>System.</a:t>
            </a:r>
            <a:r>
              <a:rPr lang="en-US" b="1" i="1">
                <a:solidFill>
                  <a:srgbClr val="0000C0"/>
                </a:solidFill>
                <a:latin typeface="Consolas"/>
              </a:rPr>
              <a:t>out</a:t>
            </a:r>
            <a:r>
              <a:rPr lang="en-US" b="1" i="1">
                <a:solidFill>
                  <a:srgbClr val="000000"/>
                </a:solidFill>
                <a:latin typeface="Consolas"/>
              </a:rPr>
              <a:t>.println(</a:t>
            </a:r>
            <a:r>
              <a:rPr lang="en-US" b="1" i="1">
                <a:solidFill>
                  <a:srgbClr val="2A00FF"/>
                </a:solidFill>
                <a:latin typeface="Consolas"/>
              </a:rPr>
              <a:t>"Value at index 28 is: "</a:t>
            </a:r>
            <a:r>
              <a:rPr lang="en-US" b="1" i="1">
                <a:solidFill>
                  <a:srgbClr val="000000"/>
                </a:solidFill>
                <a:latin typeface="Consolas"/>
              </a:rPr>
              <a:t> + </a:t>
            </a:r>
            <a:r>
              <a:rPr lang="en-US" b="1" i="1">
                <a:solidFill>
                  <a:srgbClr val="6A3E3E"/>
                </a:solidFill>
                <a:latin typeface="Consolas"/>
              </a:rPr>
              <a:t>var</a:t>
            </a:r>
            <a:r>
              <a:rPr lang="en-US" b="1" i="1">
                <a:solidFill>
                  <a:srgbClr val="000000"/>
                </a:solidFill>
                <a:latin typeface="Consolas"/>
              </a:rPr>
              <a:t>);</a:t>
            </a:r>
            <a:endParaRPr lang="en-US"/>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004" y="4968559"/>
            <a:ext cx="3632384" cy="12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646300" y="5754561"/>
            <a:ext cx="10524566" cy="923330"/>
          </a:xfrm>
          <a:prstGeom prst="rect">
            <a:avLst/>
          </a:prstGeom>
          <a:ln>
            <a:solidFill>
              <a:schemeClr val="bg2"/>
            </a:solidFill>
          </a:ln>
        </p:spPr>
        <p:txBody>
          <a:bodyPr wrap="square">
            <a:spAutoFit/>
          </a:bodyPr>
          <a:lstStyle/>
          <a:p>
            <a:r>
              <a:rPr lang="en-US" b="1">
                <a:solidFill>
                  <a:srgbClr val="7F0055"/>
                </a:solidFill>
                <a:latin typeface="Consolas"/>
              </a:rPr>
              <a:t>for</a:t>
            </a:r>
            <a:r>
              <a:rPr lang="en-US" b="1">
                <a:solidFill>
                  <a:srgbClr val="000000"/>
                </a:solidFill>
                <a:latin typeface="Consolas"/>
              </a:rPr>
              <a:t> (</a:t>
            </a:r>
            <a:r>
              <a:rPr lang="en-US" b="1">
                <a:solidFill>
                  <a:srgbClr val="7F0055"/>
                </a:solidFill>
                <a:latin typeface="Consolas"/>
              </a:rPr>
              <a:t>int</a:t>
            </a:r>
            <a:r>
              <a:rPr lang="en-US" b="1">
                <a:solidFill>
                  <a:srgbClr val="000000"/>
                </a:solidFill>
                <a:latin typeface="Consolas"/>
              </a:rPr>
              <a:t> </a:t>
            </a:r>
            <a:r>
              <a:rPr lang="en-US" b="1">
                <a:solidFill>
                  <a:srgbClr val="6A3E3E"/>
                </a:solidFill>
                <a:latin typeface="Consolas"/>
              </a:rPr>
              <a:t>key</a:t>
            </a:r>
            <a:r>
              <a:rPr lang="en-US" b="1">
                <a:solidFill>
                  <a:srgbClr val="000000"/>
                </a:solidFill>
                <a:latin typeface="Consolas"/>
              </a:rPr>
              <a:t> : </a:t>
            </a:r>
            <a:r>
              <a:rPr lang="en-US" b="1">
                <a:solidFill>
                  <a:srgbClr val="6A3E3E"/>
                </a:solidFill>
                <a:latin typeface="Consolas"/>
              </a:rPr>
              <a:t>tmap</a:t>
            </a:r>
            <a:r>
              <a:rPr lang="en-US" b="1">
                <a:solidFill>
                  <a:srgbClr val="000000"/>
                </a:solidFill>
                <a:latin typeface="Consolas"/>
              </a:rPr>
              <a:t>.keySet()) {</a:t>
            </a:r>
          </a:p>
          <a:p>
            <a:r>
              <a:rPr lang="en-US">
                <a:solidFill>
                  <a:srgbClr val="000000"/>
                </a:solidFill>
                <a:latin typeface="Consolas"/>
              </a:rPr>
              <a:t>  System.</a:t>
            </a:r>
            <a:r>
              <a:rPr lang="en-US" b="1" i="1">
                <a:solidFill>
                  <a:srgbClr val="0000C0"/>
                </a:solidFill>
                <a:latin typeface="Consolas"/>
              </a:rPr>
              <a:t>out</a:t>
            </a:r>
            <a:r>
              <a:rPr lang="en-US" b="1" i="1">
                <a:solidFill>
                  <a:srgbClr val="000000"/>
                </a:solidFill>
                <a:latin typeface="Consolas"/>
              </a:rPr>
              <a:t>.println(</a:t>
            </a:r>
            <a:r>
              <a:rPr lang="en-US" b="1" i="1">
                <a:solidFill>
                  <a:srgbClr val="2A00FF"/>
                </a:solidFill>
                <a:latin typeface="Consolas"/>
              </a:rPr>
              <a:t>"Key = "</a:t>
            </a:r>
            <a:r>
              <a:rPr lang="en-US" b="1" i="1">
                <a:solidFill>
                  <a:srgbClr val="000000"/>
                </a:solidFill>
                <a:latin typeface="Consolas"/>
              </a:rPr>
              <a:t> + </a:t>
            </a:r>
            <a:r>
              <a:rPr lang="en-US" b="1" i="1">
                <a:solidFill>
                  <a:srgbClr val="6A3E3E"/>
                </a:solidFill>
                <a:latin typeface="Consolas"/>
              </a:rPr>
              <a:t>key</a:t>
            </a:r>
            <a:r>
              <a:rPr lang="en-US" b="1" i="1">
                <a:solidFill>
                  <a:srgbClr val="000000"/>
                </a:solidFill>
                <a:latin typeface="Consolas"/>
              </a:rPr>
              <a:t> + </a:t>
            </a:r>
            <a:r>
              <a:rPr lang="en-US" b="1" i="1">
                <a:solidFill>
                  <a:srgbClr val="2A00FF"/>
                </a:solidFill>
                <a:latin typeface="Consolas"/>
              </a:rPr>
              <a:t>" &amp; Value = "</a:t>
            </a:r>
            <a:r>
              <a:rPr lang="en-US" b="1" i="1">
                <a:solidFill>
                  <a:srgbClr val="000000"/>
                </a:solidFill>
                <a:latin typeface="Consolas"/>
              </a:rPr>
              <a:t> + </a:t>
            </a:r>
            <a:r>
              <a:rPr lang="en-US" b="1" i="1">
                <a:solidFill>
                  <a:srgbClr val="6A3E3E"/>
                </a:solidFill>
                <a:latin typeface="Consolas"/>
              </a:rPr>
              <a:t>tmap</a:t>
            </a:r>
            <a:r>
              <a:rPr lang="en-US" b="1" i="1">
                <a:solidFill>
                  <a:srgbClr val="000000"/>
                </a:solidFill>
                <a:latin typeface="Consolas"/>
              </a:rPr>
              <a:t>.get(</a:t>
            </a:r>
            <a:r>
              <a:rPr lang="en-US" b="1" i="1">
                <a:solidFill>
                  <a:srgbClr val="6A3E3E"/>
                </a:solidFill>
                <a:latin typeface="Consolas"/>
              </a:rPr>
              <a:t>key</a:t>
            </a:r>
            <a:r>
              <a:rPr lang="en-US" b="1" i="1">
                <a:solidFill>
                  <a:srgbClr val="000000"/>
                </a:solidFill>
                <a:latin typeface="Consolas"/>
              </a:rPr>
              <a:t>));</a:t>
            </a:r>
          </a:p>
          <a:p>
            <a:r>
              <a:rPr lang="en-US">
                <a:solidFill>
                  <a:srgbClr val="000000"/>
                </a:solidFill>
                <a:latin typeface="Consolas"/>
              </a:rPr>
              <a:t>}</a:t>
            </a:r>
            <a:endParaRPr lang="en-US"/>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1088" y="3858044"/>
            <a:ext cx="62103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5195" y="5877791"/>
            <a:ext cx="2549617"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201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5.3. Các lớp tập hợp trong Java</a:t>
            </a:r>
            <a:br>
              <a:rPr lang="en-US"/>
            </a:br>
            <a:r>
              <a:rPr lang="en-US"/>
              <a:t>Lớp Arrays </a:t>
            </a:r>
            <a:endParaRPr lang="en-US" dirty="0"/>
          </a:p>
        </p:txBody>
      </p:sp>
      <p:sp>
        <p:nvSpPr>
          <p:cNvPr id="3" name="Content Placeholder 2"/>
          <p:cNvSpPr>
            <a:spLocks noGrp="1"/>
          </p:cNvSpPr>
          <p:nvPr>
            <p:ph idx="1"/>
          </p:nvPr>
        </p:nvSpPr>
        <p:spPr/>
        <p:txBody>
          <a:bodyPr/>
          <a:lstStyle/>
          <a:p>
            <a:r>
              <a:rPr lang="en-US" altLang="en-US"/>
              <a:t>Chứa các phương thức cho phép thao tác trên mảng (sorting, searching)</a:t>
            </a:r>
          </a:p>
          <a:p>
            <a:r>
              <a:rPr lang="en-US" altLang="en-US"/>
              <a:t>Các phương thức:</a:t>
            </a:r>
          </a:p>
          <a:p>
            <a:endParaRPr lang="en-US" altLang="en-US"/>
          </a:p>
          <a:p>
            <a:endParaRPr lang="en-US" dirty="0"/>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373" y="3280160"/>
            <a:ext cx="6936347" cy="3367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44</a:t>
            </a:fld>
            <a:endParaRPr lang="en-US" dirty="0">
              <a:solidFill>
                <a:prstClr val="black">
                  <a:lumMod val="65000"/>
                  <a:lumOff val="35000"/>
                </a:prstClr>
              </a:solidFill>
            </a:endParaRPr>
          </a:p>
        </p:txBody>
      </p:sp>
    </p:spTree>
    <p:extLst>
      <p:ext uri="{BB962C8B-B14F-4D97-AF65-F5344CB8AC3E}">
        <p14:creationId xmlns:p14="http://schemas.microsoft.com/office/powerpoint/2010/main" val="3395310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5.3. Các lớp tập hợp trong Java</a:t>
            </a:r>
            <a:br>
              <a:rPr lang="en-US"/>
            </a:br>
            <a:r>
              <a:rPr lang="en-US"/>
              <a:t>Lớp Arrays: Ví dụ</a:t>
            </a:r>
            <a:endParaRPr lang="en-US" dirty="0"/>
          </a:p>
        </p:txBody>
      </p:sp>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6808" y="3128761"/>
            <a:ext cx="28368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a:spLocks noChangeArrowheads="1"/>
          </p:cNvSpPr>
          <p:nvPr/>
        </p:nvSpPr>
        <p:spPr bwMode="auto">
          <a:xfrm>
            <a:off x="8557729" y="2652511"/>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a:t>Output</a:t>
            </a:r>
            <a:endParaRPr lang="en-US" altLang="en-US" b="1" dirty="0"/>
          </a:p>
        </p:txBody>
      </p:sp>
      <p:sp>
        <p:nvSpPr>
          <p:cNvPr id="9" name="Content Placeholder 8"/>
          <p:cNvSpPr>
            <a:spLocks noGrp="1"/>
          </p:cNvSpPr>
          <p:nvPr>
            <p:ph idx="1"/>
          </p:nvPr>
        </p:nvSpPr>
        <p:spPr/>
        <p:txBody>
          <a:bodyPr/>
          <a:lstStyle/>
          <a:p>
            <a:endParaRPr lang="en-US"/>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438" y="1824132"/>
            <a:ext cx="6997395" cy="4765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45</a:t>
            </a:fld>
            <a:endParaRPr lang="en-US" dirty="0">
              <a:solidFill>
                <a:prstClr val="black">
                  <a:lumMod val="65000"/>
                  <a:lumOff val="35000"/>
                </a:prstClr>
              </a:solidFill>
            </a:endParaRPr>
          </a:p>
        </p:txBody>
      </p:sp>
    </p:spTree>
    <p:extLst>
      <p:ext uri="{BB962C8B-B14F-4D97-AF65-F5344CB8AC3E}">
        <p14:creationId xmlns:p14="http://schemas.microsoft.com/office/powerpoint/2010/main" val="4063593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5.3. Các lớp tập hợp trong Java</a:t>
            </a:r>
            <a:br>
              <a:rPr lang="en-US"/>
            </a:br>
            <a:r>
              <a:rPr lang="en-US"/>
              <a:t>Các lớp bao (wrapper classes)</a:t>
            </a:r>
            <a:endParaRPr lang="en-US" dirty="0"/>
          </a:p>
        </p:txBody>
      </p:sp>
      <p:sp>
        <p:nvSpPr>
          <p:cNvPr id="3" name="Content Placeholder 2"/>
          <p:cNvSpPr>
            <a:spLocks noGrp="1"/>
          </p:cNvSpPr>
          <p:nvPr>
            <p:ph idx="1"/>
          </p:nvPr>
        </p:nvSpPr>
        <p:spPr/>
        <p:txBody>
          <a:bodyPr/>
          <a:lstStyle/>
          <a:p>
            <a:r>
              <a:rPr lang="en-US"/>
              <a:t>Collection chỉ làm việc trên các Object. Những kiểu dữ liệu cơ bản như: byte, short, int, long, double, float, char, boolean không thể đưa được trực tiếp vào Collection mà phải thông qua các lớp bao tương ứng: Byte, Short, Integer, Long, Double, Float, Char, Boolean</a:t>
            </a:r>
          </a:p>
          <a:p>
            <a:endParaRPr lang="en-US"/>
          </a:p>
          <a:p>
            <a:r>
              <a:rPr lang="en-US"/>
              <a:t>Ví dụ:</a:t>
            </a:r>
          </a:p>
          <a:p>
            <a:pPr marL="457200" lvl="1" indent="0">
              <a:buNone/>
            </a:pPr>
            <a:r>
              <a:rPr lang="en-US"/>
              <a:t>Integer intObject = new Integer(9);</a:t>
            </a:r>
          </a:p>
          <a:p>
            <a:pPr marL="457200" lvl="1" indent="0">
              <a:buNone/>
            </a:pPr>
            <a:r>
              <a:rPr lang="en-US"/>
              <a:t>int value = intObject.intValue();</a:t>
            </a:r>
          </a:p>
          <a:p>
            <a:endParaRPr lang="en-US"/>
          </a:p>
          <a:p>
            <a:endParaRPr lang="en-US"/>
          </a:p>
          <a:p>
            <a:endParaRPr lang="en-US" altLang="en-US"/>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46</a:t>
            </a:fld>
            <a:endParaRPr lang="en-US" dirty="0">
              <a:solidFill>
                <a:prstClr val="black">
                  <a:lumMod val="65000"/>
                  <a:lumOff val="35000"/>
                </a:prstClr>
              </a:solidFill>
            </a:endParaRPr>
          </a:p>
        </p:txBody>
      </p:sp>
    </p:spTree>
    <p:extLst>
      <p:ext uri="{BB962C8B-B14F-4D97-AF65-F5344CB8AC3E}">
        <p14:creationId xmlns:p14="http://schemas.microsoft.com/office/powerpoint/2010/main" val="253319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questions 2</a:t>
            </a:r>
          </a:p>
        </p:txBody>
      </p:sp>
      <p:sp>
        <p:nvSpPr>
          <p:cNvPr id="3" name="Content Placeholder 2"/>
          <p:cNvSpPr>
            <a:spLocks noGrp="1"/>
          </p:cNvSpPr>
          <p:nvPr>
            <p:ph idx="1"/>
          </p:nvPr>
        </p:nvSpPr>
        <p:spPr/>
        <p:txBody>
          <a:bodyPr/>
          <a:lstStyle/>
          <a:p>
            <a:r>
              <a:rPr lang="en-US" dirty="0" err="1"/>
              <a:t>Trong</a:t>
            </a:r>
            <a:r>
              <a:rPr lang="en-US" dirty="0"/>
              <a:t> </a:t>
            </a:r>
            <a:r>
              <a:rPr lang="en-US" dirty="0" err="1">
                <a:latin typeface="Consolas" pitchFamily="49" charset="0"/>
                <a:cs typeface="Consolas" pitchFamily="49" charset="0"/>
              </a:rPr>
              <a:t>ArrayList</a:t>
            </a:r>
            <a:r>
              <a:rPr lang="en-US" dirty="0"/>
              <a:t>, </a:t>
            </a:r>
            <a:r>
              <a:rPr lang="en-US" dirty="0" err="1"/>
              <a:t>làm</a:t>
            </a:r>
            <a:r>
              <a:rPr lang="en-US" dirty="0"/>
              <a:t> </a:t>
            </a:r>
            <a:r>
              <a:rPr lang="en-US" dirty="0" err="1"/>
              <a:t>thế</a:t>
            </a:r>
            <a:r>
              <a:rPr lang="en-US" dirty="0"/>
              <a:t> </a:t>
            </a:r>
            <a:r>
              <a:rPr lang="en-US" dirty="0" err="1"/>
              <a:t>nào</a:t>
            </a:r>
            <a:r>
              <a:rPr lang="en-US" dirty="0"/>
              <a:t> </a:t>
            </a:r>
            <a:r>
              <a:rPr lang="en-US" dirty="0" err="1"/>
              <a:t>để</a:t>
            </a:r>
            <a:r>
              <a:rPr lang="en-US" dirty="0"/>
              <a:t> </a:t>
            </a:r>
            <a:r>
              <a:rPr lang="en-US" dirty="0" err="1"/>
              <a:t>thêm</a:t>
            </a:r>
            <a:r>
              <a:rPr lang="en-US" dirty="0"/>
              <a:t>, </a:t>
            </a:r>
            <a:r>
              <a:rPr lang="en-US" dirty="0" err="1"/>
              <a:t>xóa</a:t>
            </a:r>
            <a:r>
              <a:rPr lang="en-US" dirty="0"/>
              <a:t>, </a:t>
            </a:r>
            <a:r>
              <a:rPr lang="en-US" dirty="0" err="1"/>
              <a:t>sửa</a:t>
            </a:r>
            <a:r>
              <a:rPr lang="en-US" dirty="0"/>
              <a:t>, </a:t>
            </a:r>
            <a:r>
              <a:rPr lang="en-US" dirty="0" err="1"/>
              <a:t>tìm</a:t>
            </a:r>
            <a:r>
              <a:rPr lang="en-US" dirty="0"/>
              <a:t> </a:t>
            </a:r>
            <a:r>
              <a:rPr lang="en-US" dirty="0" err="1"/>
              <a:t>kiếm</a:t>
            </a:r>
            <a:r>
              <a:rPr lang="en-US" dirty="0"/>
              <a:t>, </a:t>
            </a:r>
            <a:r>
              <a:rPr lang="en-US" dirty="0" err="1"/>
              <a:t>lấy</a:t>
            </a:r>
            <a:r>
              <a:rPr lang="en-US" dirty="0"/>
              <a:t> </a:t>
            </a:r>
            <a:r>
              <a:rPr lang="en-US" dirty="0" err="1"/>
              <a:t>phần</a:t>
            </a:r>
            <a:r>
              <a:rPr lang="en-US" dirty="0"/>
              <a:t> </a:t>
            </a:r>
            <a:r>
              <a:rPr lang="en-US" dirty="0" err="1"/>
              <a:t>tử</a:t>
            </a:r>
            <a:r>
              <a:rPr lang="en-US" dirty="0"/>
              <a:t> </a:t>
            </a:r>
            <a:r>
              <a:rPr lang="en-US" dirty="0" err="1"/>
              <a:t>bất</a:t>
            </a:r>
            <a:r>
              <a:rPr lang="en-US" dirty="0"/>
              <a:t> </a:t>
            </a:r>
            <a:r>
              <a:rPr lang="en-US" dirty="0" err="1"/>
              <a:t>kỳ</a:t>
            </a:r>
            <a:r>
              <a:rPr lang="en-US" dirty="0"/>
              <a:t>.</a:t>
            </a:r>
          </a:p>
          <a:p>
            <a:r>
              <a:rPr lang="en-US" dirty="0"/>
              <a:t>So </a:t>
            </a:r>
            <a:r>
              <a:rPr lang="en-US" dirty="0" err="1"/>
              <a:t>sánh</a:t>
            </a:r>
            <a:r>
              <a:rPr lang="en-US" dirty="0"/>
              <a:t> </a:t>
            </a:r>
            <a:r>
              <a:rPr lang="en-US" dirty="0">
                <a:latin typeface="Consolas" pitchFamily="49" charset="0"/>
                <a:cs typeface="Consolas" pitchFamily="49" charset="0"/>
              </a:rPr>
              <a:t>HashSet</a:t>
            </a:r>
            <a:r>
              <a:rPr lang="en-US" dirty="0"/>
              <a:t>, </a:t>
            </a:r>
            <a:r>
              <a:rPr lang="en-US" dirty="0" err="1">
                <a:latin typeface="Consolas" pitchFamily="49" charset="0"/>
                <a:cs typeface="Consolas" pitchFamily="49" charset="0"/>
              </a:rPr>
              <a:t>TreeSet</a:t>
            </a:r>
            <a:r>
              <a:rPr lang="en-US" dirty="0"/>
              <a:t> </a:t>
            </a:r>
            <a:r>
              <a:rPr lang="en-US" dirty="0" err="1"/>
              <a:t>với</a:t>
            </a:r>
            <a:r>
              <a:rPr lang="en-US" dirty="0"/>
              <a:t> </a:t>
            </a:r>
            <a:r>
              <a:rPr lang="en-US" dirty="0" err="1"/>
              <a:t>các</a:t>
            </a:r>
            <a:r>
              <a:rPr lang="en-US" dirty="0"/>
              <a:t> </a:t>
            </a:r>
            <a:r>
              <a:rPr lang="en-US" dirty="0" err="1"/>
              <a:t>đặc</a:t>
            </a:r>
            <a:r>
              <a:rPr lang="en-US" dirty="0"/>
              <a:t> </a:t>
            </a:r>
            <a:r>
              <a:rPr lang="en-US" dirty="0" err="1"/>
              <a:t>điểm</a:t>
            </a:r>
            <a:r>
              <a:rPr lang="en-US" dirty="0"/>
              <a:t>: ordering, performance, null value</a:t>
            </a:r>
          </a:p>
          <a:p>
            <a:r>
              <a:rPr lang="en-US" dirty="0" err="1">
                <a:latin typeface="Consolas" pitchFamily="49" charset="0"/>
                <a:cs typeface="Consolas" pitchFamily="49" charset="0"/>
              </a:rPr>
              <a:t>ArrayList</a:t>
            </a:r>
            <a:r>
              <a:rPr lang="en-US" dirty="0"/>
              <a:t>, </a:t>
            </a:r>
            <a:r>
              <a:rPr lang="en-US" dirty="0">
                <a:latin typeface="Consolas" pitchFamily="49" charset="0"/>
                <a:cs typeface="Consolas" pitchFamily="49" charset="0"/>
              </a:rPr>
              <a:t>Vector</a:t>
            </a:r>
            <a:r>
              <a:rPr lang="en-US" dirty="0"/>
              <a:t>, </a:t>
            </a:r>
            <a:r>
              <a:rPr lang="en-US" dirty="0">
                <a:latin typeface="Consolas" pitchFamily="49" charset="0"/>
                <a:cs typeface="Consolas" pitchFamily="49" charset="0"/>
              </a:rPr>
              <a:t>LinkedList</a:t>
            </a:r>
            <a:r>
              <a:rPr lang="en-US" dirty="0"/>
              <a:t> </a:t>
            </a:r>
            <a:r>
              <a:rPr lang="en-US" dirty="0" err="1"/>
              <a:t>có</a:t>
            </a:r>
            <a:r>
              <a:rPr lang="en-US" dirty="0"/>
              <a:t> </a:t>
            </a:r>
            <a:r>
              <a:rPr lang="en-US" dirty="0" err="1"/>
              <a:t>đặc</a:t>
            </a:r>
            <a:r>
              <a:rPr lang="en-US" dirty="0"/>
              <a:t> </a:t>
            </a:r>
            <a:r>
              <a:rPr lang="en-US" dirty="0" err="1"/>
              <a:t>điểm</a:t>
            </a:r>
            <a:r>
              <a:rPr lang="en-US" dirty="0"/>
              <a:t> </a:t>
            </a:r>
            <a:r>
              <a:rPr lang="en-US" dirty="0" err="1"/>
              <a:t>chung</a:t>
            </a:r>
            <a:r>
              <a:rPr lang="en-US" dirty="0"/>
              <a:t> </a:t>
            </a:r>
            <a:r>
              <a:rPr lang="en-US" dirty="0" err="1"/>
              <a:t>gì</a:t>
            </a:r>
            <a:r>
              <a:rPr lang="en-US" dirty="0"/>
              <a:t>.</a:t>
            </a:r>
          </a:p>
          <a:p>
            <a:r>
              <a:rPr lang="en-US">
                <a:latin typeface="Consolas" pitchFamily="49" charset="0"/>
                <a:cs typeface="Consolas" pitchFamily="49" charset="0"/>
              </a:rPr>
              <a:t>TreeSet</a:t>
            </a:r>
            <a:r>
              <a:rPr lang="en-US" dirty="0"/>
              <a:t>, </a:t>
            </a:r>
            <a:r>
              <a:rPr lang="en-US" dirty="0" err="1">
                <a:latin typeface="Consolas" pitchFamily="49" charset="0"/>
                <a:cs typeface="Consolas" pitchFamily="49" charset="0"/>
              </a:rPr>
              <a:t>TreeMap</a:t>
            </a:r>
            <a:r>
              <a:rPr lang="en-US" dirty="0"/>
              <a:t> </a:t>
            </a:r>
            <a:r>
              <a:rPr lang="en-US" dirty="0" err="1"/>
              <a:t>có</a:t>
            </a:r>
            <a:r>
              <a:rPr lang="en-US" dirty="0"/>
              <a:t> </a:t>
            </a:r>
            <a:r>
              <a:rPr lang="en-US" dirty="0" err="1"/>
              <a:t>đặc</a:t>
            </a:r>
            <a:r>
              <a:rPr lang="en-US" dirty="0"/>
              <a:t> </a:t>
            </a:r>
            <a:r>
              <a:rPr lang="en-US" dirty="0" err="1"/>
              <a:t>điểm</a:t>
            </a:r>
            <a:r>
              <a:rPr lang="en-US" dirty="0"/>
              <a:t> </a:t>
            </a:r>
            <a:r>
              <a:rPr lang="en-US" dirty="0" err="1"/>
              <a:t>chung</a:t>
            </a:r>
            <a:r>
              <a:rPr lang="en-US" dirty="0"/>
              <a:t> </a:t>
            </a:r>
            <a:r>
              <a:rPr lang="en-US" dirty="0" err="1"/>
              <a:t>gì</a:t>
            </a:r>
            <a:r>
              <a:rPr lang="en-US" dirty="0"/>
              <a:t>.</a:t>
            </a:r>
          </a:p>
          <a:p>
            <a:r>
              <a:rPr lang="en-US" dirty="0" err="1">
                <a:latin typeface="Consolas" pitchFamily="49" charset="0"/>
                <a:cs typeface="Consolas" pitchFamily="49" charset="0"/>
              </a:rPr>
              <a:t>PriorityQueue</a:t>
            </a:r>
            <a:r>
              <a:rPr lang="en-US" dirty="0"/>
              <a:t> </a:t>
            </a:r>
            <a:r>
              <a:rPr lang="en-US" dirty="0" err="1"/>
              <a:t>và</a:t>
            </a:r>
            <a:r>
              <a:rPr lang="en-US" dirty="0"/>
              <a:t> </a:t>
            </a:r>
            <a:r>
              <a:rPr lang="en-US" dirty="0" err="1">
                <a:latin typeface="Consolas" pitchFamily="49" charset="0"/>
                <a:cs typeface="Consolas" pitchFamily="49" charset="0"/>
              </a:rPr>
              <a:t>ArrayList</a:t>
            </a:r>
            <a:r>
              <a:rPr lang="en-US" dirty="0"/>
              <a:t> </a:t>
            </a:r>
            <a:r>
              <a:rPr lang="en-US" dirty="0" err="1"/>
              <a:t>giống</a:t>
            </a:r>
            <a:r>
              <a:rPr lang="en-US" dirty="0"/>
              <a:t> </a:t>
            </a:r>
            <a:r>
              <a:rPr lang="en-US" dirty="0" err="1"/>
              <a:t>nhau</a:t>
            </a:r>
            <a:r>
              <a:rPr lang="en-US" dirty="0"/>
              <a:t> </a:t>
            </a:r>
            <a:r>
              <a:rPr lang="en-US" dirty="0" err="1"/>
              <a:t>và</a:t>
            </a:r>
            <a:r>
              <a:rPr lang="en-US" dirty="0"/>
              <a:t> </a:t>
            </a:r>
            <a:r>
              <a:rPr lang="en-US" dirty="0" err="1"/>
              <a:t>khác</a:t>
            </a:r>
            <a:r>
              <a:rPr lang="en-US" dirty="0"/>
              <a:t> </a:t>
            </a:r>
            <a:r>
              <a:rPr lang="en-US" dirty="0" err="1"/>
              <a:t>nhau</a:t>
            </a:r>
            <a:r>
              <a:rPr lang="en-US" dirty="0"/>
              <a:t> ở </a:t>
            </a:r>
            <a:r>
              <a:rPr lang="en-US" dirty="0" err="1"/>
              <a:t>điểm</a:t>
            </a:r>
            <a:r>
              <a:rPr lang="en-US" dirty="0"/>
              <a:t> </a:t>
            </a:r>
            <a:r>
              <a:rPr lang="en-US" dirty="0" err="1"/>
              <a:t>nào</a:t>
            </a:r>
            <a:r>
              <a:rPr lang="en-US" dirty="0"/>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2117281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959" y="952500"/>
            <a:ext cx="6847683" cy="5135762"/>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48</a:t>
            </a:fld>
            <a:endParaRPr lang="en-US" dirty="0">
              <a:solidFill>
                <a:prstClr val="black">
                  <a:lumMod val="65000"/>
                  <a:lumOff val="35000"/>
                </a:prstClr>
              </a:solidFill>
            </a:endParaRPr>
          </a:p>
        </p:txBody>
      </p:sp>
    </p:spTree>
    <p:extLst>
      <p:ext uri="{BB962C8B-B14F-4D97-AF65-F5344CB8AC3E}">
        <p14:creationId xmlns:p14="http://schemas.microsoft.com/office/powerpoint/2010/main" val="2024184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Autofit/>
          </a:bodyPr>
          <a:lstStyle/>
          <a:p>
            <a:pPr marL="0" indent="0">
              <a:buSzPct val="100000"/>
              <a:buNone/>
            </a:pPr>
            <a:r>
              <a:rPr lang="en-US" sz="2400" dirty="0" err="1"/>
              <a:t>Bài</a:t>
            </a:r>
            <a:r>
              <a:rPr lang="en-US" sz="2400" dirty="0"/>
              <a:t> </a:t>
            </a:r>
            <a:r>
              <a:rPr lang="en-US" sz="2400" dirty="0" err="1"/>
              <a:t>tập</a:t>
            </a:r>
            <a:r>
              <a:rPr lang="en-US" sz="2400"/>
              <a:t> </a:t>
            </a:r>
          </a:p>
          <a:p>
            <a:pPr marL="571500" indent="-571500">
              <a:buSzPct val="100000"/>
              <a:buFontTx/>
              <a:buAutoNum type="arabicPeriod"/>
            </a:pPr>
            <a:r>
              <a:rPr lang="en-US" sz="2400" dirty="0" err="1"/>
              <a:t>Cài</a:t>
            </a:r>
            <a:r>
              <a:rPr lang="en-US" sz="2400" dirty="0"/>
              <a:t> </a:t>
            </a:r>
            <a:r>
              <a:rPr lang="en-US" sz="2400" dirty="0" err="1"/>
              <a:t>đặt</a:t>
            </a:r>
            <a:r>
              <a:rPr lang="en-US" sz="2400" dirty="0"/>
              <a:t> </a:t>
            </a:r>
            <a:r>
              <a:rPr lang="en-US" sz="2400" dirty="0" err="1"/>
              <a:t>các</a:t>
            </a:r>
            <a:r>
              <a:rPr lang="en-US" sz="2400" dirty="0"/>
              <a:t> </a:t>
            </a:r>
            <a:r>
              <a:rPr lang="en-US" sz="2400" dirty="0" err="1"/>
              <a:t>xử</a:t>
            </a:r>
            <a:r>
              <a:rPr lang="en-US" sz="2400" dirty="0"/>
              <a:t> </a:t>
            </a:r>
            <a:r>
              <a:rPr lang="en-US" sz="2400" dirty="0" err="1"/>
              <a:t>lý</a:t>
            </a:r>
            <a:r>
              <a:rPr lang="en-US" sz="2400" dirty="0"/>
              <a:t> Exception </a:t>
            </a:r>
            <a:r>
              <a:rPr lang="en-US" sz="2400" dirty="0" err="1"/>
              <a:t>cần</a:t>
            </a:r>
            <a:r>
              <a:rPr lang="en-US" sz="2400" dirty="0"/>
              <a:t> </a:t>
            </a:r>
            <a:r>
              <a:rPr lang="en-US" sz="2400" dirty="0" err="1"/>
              <a:t>thiết</a:t>
            </a:r>
            <a:r>
              <a:rPr lang="en-US" sz="2400" dirty="0"/>
              <a:t> </a:t>
            </a:r>
            <a:r>
              <a:rPr lang="en-US" sz="2400" dirty="0" err="1"/>
              <a:t>cho</a:t>
            </a:r>
            <a:r>
              <a:rPr lang="en-US" sz="2400" dirty="0"/>
              <a:t> </a:t>
            </a:r>
            <a:r>
              <a:rPr lang="en-US" sz="2400" dirty="0" err="1"/>
              <a:t>các</a:t>
            </a:r>
            <a:r>
              <a:rPr lang="en-US" sz="2400" dirty="0"/>
              <a:t> </a:t>
            </a:r>
            <a:r>
              <a:rPr lang="en-US" sz="2400" dirty="0" err="1"/>
              <a:t>phương</a:t>
            </a:r>
            <a:r>
              <a:rPr lang="en-US" sz="2400" dirty="0"/>
              <a:t> </a:t>
            </a:r>
            <a:r>
              <a:rPr lang="en-US" sz="2400" dirty="0" err="1"/>
              <a:t>thức</a:t>
            </a:r>
            <a:r>
              <a:rPr lang="en-US" sz="2400" dirty="0"/>
              <a:t> </a:t>
            </a:r>
            <a:r>
              <a:rPr lang="en-US" sz="2400" dirty="0" err="1"/>
              <a:t>trong</a:t>
            </a:r>
            <a:r>
              <a:rPr lang="en-US" sz="2400" dirty="0"/>
              <a:t> </a:t>
            </a:r>
            <a:r>
              <a:rPr lang="en-US" sz="2400" dirty="0" err="1"/>
              <a:t>LinkedList</a:t>
            </a:r>
            <a:r>
              <a:rPr lang="en-US" sz="2400" dirty="0"/>
              <a:t>, Stack, Queue</a:t>
            </a:r>
            <a:r>
              <a:rPr lang="en-US" sz="2400"/>
              <a:t>, Tree.</a:t>
            </a:r>
            <a:endParaRPr lang="en-US" sz="2400" dirty="0"/>
          </a:p>
          <a:p>
            <a:pPr marL="571500" indent="-571500">
              <a:buSzPct val="100000"/>
              <a:buFontTx/>
              <a:buAutoNum type="arabicPeriod"/>
            </a:pPr>
            <a:r>
              <a:rPr lang="en-US" sz="2400" dirty="0" err="1"/>
              <a:t>Viết</a:t>
            </a:r>
            <a:r>
              <a:rPr lang="en-US" sz="2400" dirty="0"/>
              <a:t> </a:t>
            </a:r>
            <a:r>
              <a:rPr lang="en-US" sz="2400" dirty="0" err="1"/>
              <a:t>chương</a:t>
            </a:r>
            <a:r>
              <a:rPr lang="en-US" sz="2400" dirty="0"/>
              <a:t> </a:t>
            </a:r>
            <a:r>
              <a:rPr lang="en-US" sz="2400" dirty="0" err="1"/>
              <a:t>trình</a:t>
            </a:r>
            <a:r>
              <a:rPr lang="en-US" sz="2400" dirty="0"/>
              <a:t> </a:t>
            </a:r>
            <a:r>
              <a:rPr lang="en-US" sz="2400" dirty="0" err="1"/>
              <a:t>cho</a:t>
            </a:r>
            <a:r>
              <a:rPr lang="en-US" sz="2400" dirty="0"/>
              <a:t> </a:t>
            </a:r>
            <a:r>
              <a:rPr lang="en-US" sz="2400" dirty="0" err="1"/>
              <a:t>phép</a:t>
            </a:r>
            <a:r>
              <a:rPr lang="en-US" sz="2400" dirty="0"/>
              <a:t> </a:t>
            </a:r>
            <a:r>
              <a:rPr lang="en-US" sz="2400" dirty="0" err="1"/>
              <a:t>nhập</a:t>
            </a:r>
            <a:r>
              <a:rPr lang="en-US" sz="2400" dirty="0"/>
              <a:t> </a:t>
            </a:r>
            <a:r>
              <a:rPr lang="en-US" sz="2400" dirty="0" err="1"/>
              <a:t>một</a:t>
            </a:r>
            <a:r>
              <a:rPr lang="en-US" sz="2400" dirty="0"/>
              <a:t> </a:t>
            </a:r>
            <a:r>
              <a:rPr lang="en-US" sz="2400" dirty="0" err="1"/>
              <a:t>xâu</a:t>
            </a:r>
            <a:r>
              <a:rPr lang="en-US" sz="2400" dirty="0"/>
              <a:t> </a:t>
            </a:r>
            <a:r>
              <a:rPr lang="en-US" sz="2400" dirty="0" err="1"/>
              <a:t>ký</a:t>
            </a:r>
            <a:r>
              <a:rPr lang="en-US" sz="2400" dirty="0"/>
              <a:t> </a:t>
            </a:r>
            <a:r>
              <a:rPr lang="en-US" sz="2400" dirty="0" err="1"/>
              <a:t>tự</a:t>
            </a:r>
            <a:r>
              <a:rPr lang="en-US" sz="2400" dirty="0"/>
              <a:t> </a:t>
            </a:r>
            <a:r>
              <a:rPr lang="en-US" sz="2400" dirty="0" err="1"/>
              <a:t>từ</a:t>
            </a:r>
            <a:r>
              <a:rPr lang="en-US" sz="2400" dirty="0"/>
              <a:t> </a:t>
            </a:r>
            <a:r>
              <a:rPr lang="en-US" sz="2400" dirty="0" err="1"/>
              <a:t>bàn</a:t>
            </a:r>
            <a:r>
              <a:rPr lang="en-US" sz="2400" dirty="0"/>
              <a:t> </a:t>
            </a:r>
            <a:r>
              <a:rPr lang="en-US" sz="2400" dirty="0" err="1"/>
              <a:t>phím</a:t>
            </a:r>
            <a:r>
              <a:rPr lang="en-US" sz="2400" dirty="0"/>
              <a:t>, </a:t>
            </a:r>
            <a:r>
              <a:rPr lang="en-US" sz="2400" dirty="0" err="1"/>
              <a:t>sau</a:t>
            </a:r>
            <a:r>
              <a:rPr lang="en-US" sz="2400" dirty="0"/>
              <a:t> </a:t>
            </a:r>
            <a:r>
              <a:rPr lang="en-US" sz="2400" dirty="0" err="1"/>
              <a:t>đó</a:t>
            </a:r>
            <a:r>
              <a:rPr lang="en-US" sz="2400" dirty="0"/>
              <a:t> </a:t>
            </a:r>
            <a:r>
              <a:rPr lang="en-US" sz="2400" dirty="0" err="1"/>
              <a:t>hiển</a:t>
            </a:r>
            <a:r>
              <a:rPr lang="en-US" sz="2400" dirty="0"/>
              <a:t> </a:t>
            </a:r>
            <a:r>
              <a:rPr lang="en-US" sz="2400" dirty="0" err="1"/>
              <a:t>thị</a:t>
            </a:r>
            <a:r>
              <a:rPr lang="en-US" sz="2400" dirty="0"/>
              <a:t> </a:t>
            </a:r>
            <a:r>
              <a:rPr lang="en-US" sz="2400" dirty="0" err="1"/>
              <a:t>xâu</a:t>
            </a:r>
            <a:r>
              <a:rPr lang="en-US" sz="2400" dirty="0"/>
              <a:t> </a:t>
            </a:r>
            <a:r>
              <a:rPr lang="en-US" sz="2400" dirty="0" err="1"/>
              <a:t>này</a:t>
            </a:r>
            <a:r>
              <a:rPr lang="en-US" sz="2400" dirty="0"/>
              <a:t> </a:t>
            </a:r>
            <a:r>
              <a:rPr lang="en-US" sz="2400" dirty="0" err="1"/>
              <a:t>theo</a:t>
            </a:r>
            <a:r>
              <a:rPr lang="en-US" sz="2400" dirty="0"/>
              <a:t> </a:t>
            </a:r>
            <a:r>
              <a:rPr lang="en-US" sz="2400" dirty="0" err="1"/>
              <a:t>thứ</a:t>
            </a:r>
            <a:r>
              <a:rPr lang="en-US" sz="2400" dirty="0"/>
              <a:t> </a:t>
            </a:r>
            <a:r>
              <a:rPr lang="en-US" sz="2400" dirty="0" err="1"/>
              <a:t>tự</a:t>
            </a:r>
            <a:r>
              <a:rPr lang="en-US" sz="2400" dirty="0"/>
              <a:t> </a:t>
            </a:r>
            <a:r>
              <a:rPr lang="en-US" sz="2400" dirty="0" err="1"/>
              <a:t>ngược</a:t>
            </a:r>
            <a:r>
              <a:rPr lang="en-US" sz="2400" dirty="0"/>
              <a:t> </a:t>
            </a:r>
            <a:r>
              <a:rPr lang="en-US" sz="2400" dirty="0" err="1"/>
              <a:t>lại</a:t>
            </a:r>
            <a:r>
              <a:rPr lang="en-US" sz="2400" dirty="0"/>
              <a:t> (</a:t>
            </a:r>
            <a:r>
              <a:rPr lang="en-US" sz="2400" dirty="0" err="1"/>
              <a:t>dùng</a:t>
            </a:r>
            <a:r>
              <a:rPr lang="en-US" sz="2400" dirty="0"/>
              <a:t> </a:t>
            </a:r>
            <a:r>
              <a:rPr lang="en-US" sz="2400"/>
              <a:t>Stack).</a:t>
            </a:r>
            <a:endParaRPr lang="en-US" sz="2400" dirty="0"/>
          </a:p>
          <a:p>
            <a:pPr marL="571500" indent="-571500">
              <a:buSzPct val="100000"/>
              <a:buFontTx/>
              <a:buAutoNum type="arabicPeriod"/>
            </a:pPr>
            <a:r>
              <a:rPr lang="en-US" sz="2400" dirty="0" err="1"/>
              <a:t>Viết</a:t>
            </a:r>
            <a:r>
              <a:rPr lang="en-US" sz="2400" dirty="0"/>
              <a:t> </a:t>
            </a:r>
            <a:r>
              <a:rPr lang="en-US" sz="2400" dirty="0" err="1"/>
              <a:t>chương</a:t>
            </a:r>
            <a:r>
              <a:rPr lang="en-US" sz="2400" dirty="0"/>
              <a:t> </a:t>
            </a:r>
            <a:r>
              <a:rPr lang="en-US" sz="2400" dirty="0" err="1"/>
              <a:t>trình</a:t>
            </a:r>
            <a:r>
              <a:rPr lang="en-US" sz="2400" dirty="0"/>
              <a:t> </a:t>
            </a:r>
            <a:r>
              <a:rPr lang="en-US" sz="2400" dirty="0" err="1"/>
              <a:t>cho</a:t>
            </a:r>
            <a:r>
              <a:rPr lang="en-US" sz="2400" dirty="0"/>
              <a:t> </a:t>
            </a:r>
            <a:r>
              <a:rPr lang="en-US" sz="2400" dirty="0" err="1"/>
              <a:t>phép</a:t>
            </a:r>
            <a:r>
              <a:rPr lang="en-US" sz="2400" dirty="0"/>
              <a:t> </a:t>
            </a:r>
            <a:r>
              <a:rPr lang="en-US" sz="2400" dirty="0" err="1"/>
              <a:t>nhập</a:t>
            </a:r>
            <a:r>
              <a:rPr lang="en-US" sz="2400" dirty="0"/>
              <a:t> </a:t>
            </a:r>
            <a:r>
              <a:rPr lang="en-US" sz="2400" dirty="0" err="1"/>
              <a:t>một</a:t>
            </a:r>
            <a:r>
              <a:rPr lang="en-US" sz="2400" dirty="0"/>
              <a:t> </a:t>
            </a:r>
            <a:r>
              <a:rPr lang="en-US" sz="2400" dirty="0" err="1"/>
              <a:t>danh</a:t>
            </a:r>
            <a:r>
              <a:rPr lang="en-US" sz="2400" dirty="0"/>
              <a:t> </a:t>
            </a:r>
            <a:r>
              <a:rPr lang="en-US" sz="2400" dirty="0" err="1"/>
              <a:t>sách</a:t>
            </a:r>
            <a:r>
              <a:rPr lang="en-US" sz="2400" dirty="0"/>
              <a:t> </a:t>
            </a:r>
            <a:r>
              <a:rPr lang="en-US" sz="2400" dirty="0" err="1"/>
              <a:t>sinh</a:t>
            </a:r>
            <a:r>
              <a:rPr lang="en-US" sz="2400" dirty="0"/>
              <a:t> </a:t>
            </a:r>
            <a:r>
              <a:rPr lang="en-US" sz="2400" dirty="0" err="1"/>
              <a:t>viên</a:t>
            </a:r>
            <a:r>
              <a:rPr lang="en-US" sz="2400" dirty="0"/>
              <a:t> </a:t>
            </a:r>
            <a:r>
              <a:rPr lang="en-US" sz="2400" dirty="0" err="1"/>
              <a:t>sau</a:t>
            </a:r>
            <a:r>
              <a:rPr lang="en-US" sz="2400" dirty="0"/>
              <a:t> </a:t>
            </a:r>
            <a:r>
              <a:rPr lang="en-US" sz="2400" dirty="0" err="1"/>
              <a:t>đó</a:t>
            </a:r>
            <a:r>
              <a:rPr lang="en-US" sz="2400" dirty="0"/>
              <a:t> </a:t>
            </a:r>
            <a:r>
              <a:rPr lang="en-US" sz="2400" dirty="0" err="1"/>
              <a:t>sắp</a:t>
            </a:r>
            <a:r>
              <a:rPr lang="en-US" sz="2400" dirty="0"/>
              <a:t> </a:t>
            </a:r>
            <a:r>
              <a:rPr lang="en-US" sz="2400" dirty="0" err="1"/>
              <a:t>xếp</a:t>
            </a:r>
            <a:r>
              <a:rPr lang="en-US" sz="2400" dirty="0"/>
              <a:t> </a:t>
            </a:r>
            <a:r>
              <a:rPr lang="en-US" sz="2400" dirty="0" err="1"/>
              <a:t>danh</a:t>
            </a:r>
            <a:r>
              <a:rPr lang="en-US" sz="2400" dirty="0"/>
              <a:t> </a:t>
            </a:r>
            <a:r>
              <a:rPr lang="en-US" sz="2400" dirty="0" err="1"/>
              <a:t>sách</a:t>
            </a:r>
            <a:r>
              <a:rPr lang="en-US" sz="2400" dirty="0"/>
              <a:t> </a:t>
            </a:r>
            <a:r>
              <a:rPr lang="en-US" sz="2400" dirty="0" err="1"/>
              <a:t>theo</a:t>
            </a:r>
            <a:r>
              <a:rPr lang="en-US" sz="2400" dirty="0"/>
              <a:t> </a:t>
            </a:r>
            <a:r>
              <a:rPr lang="en-US" sz="2400" dirty="0" err="1"/>
              <a:t>thứ</a:t>
            </a:r>
            <a:r>
              <a:rPr lang="en-US" sz="2400" dirty="0"/>
              <a:t> </a:t>
            </a:r>
            <a:r>
              <a:rPr lang="en-US" sz="2400" dirty="0" err="1"/>
              <a:t>tự</a:t>
            </a:r>
            <a:r>
              <a:rPr lang="en-US" sz="2400" dirty="0"/>
              <a:t> </a:t>
            </a:r>
            <a:r>
              <a:rPr lang="en-US" sz="2400" err="1"/>
              <a:t>tăng</a:t>
            </a:r>
            <a:r>
              <a:rPr lang="en-US" sz="2400"/>
              <a:t> dần (dùng </a:t>
            </a:r>
            <a:r>
              <a:rPr lang="en-US" sz="2400" dirty="0" err="1"/>
              <a:t>ArrayList</a:t>
            </a:r>
            <a:r>
              <a:rPr lang="en-US" sz="2400" dirty="0"/>
              <a:t> </a:t>
            </a:r>
            <a:r>
              <a:rPr lang="en-US" sz="2400" dirty="0" err="1"/>
              <a:t>và</a:t>
            </a:r>
            <a:r>
              <a:rPr lang="en-US" sz="2400" dirty="0"/>
              <a:t> </a:t>
            </a:r>
            <a:r>
              <a:rPr lang="en-US" sz="2400" err="1"/>
              <a:t>Collections.sort</a:t>
            </a:r>
            <a:r>
              <a:rPr lang="en-US" sz="2400"/>
              <a:t>()).</a:t>
            </a:r>
          </a:p>
          <a:p>
            <a:pPr marL="571500" indent="-571500">
              <a:buFontTx/>
              <a:buAutoNum type="arabicPeriod" startAt="4"/>
            </a:pPr>
            <a:r>
              <a:rPr lang="en-US" sz="2400"/>
              <a:t>Viết chương trình hỗ trợ tra cứu từ điển đơn giản. Chương trình lưu các từ và nghĩa của từ trong một Collection hoặc một Map.</a:t>
            </a:r>
          </a:p>
          <a:p>
            <a:pPr marL="571500" indent="-571500">
              <a:buFontTx/>
              <a:buAutoNum type="arabicPeriod" startAt="4"/>
            </a:pPr>
            <a:r>
              <a:rPr lang="en-US" sz="2400"/>
              <a:t>Mở rộng bài tập trên bằng cách dùng file để lưu trữ các từ.</a:t>
            </a:r>
          </a:p>
          <a:p>
            <a:pPr marL="571500" indent="-571500">
              <a:buFontTx/>
              <a:buAutoNum type="arabicPeriod" startAt="4"/>
            </a:pPr>
            <a:r>
              <a:rPr lang="en-US" sz="2400"/>
              <a:t>Giải </a:t>
            </a:r>
            <a:r>
              <a:rPr lang="en-US" sz="2400" dirty="0" err="1"/>
              <a:t>các</a:t>
            </a:r>
            <a:r>
              <a:rPr lang="en-US" sz="2400" dirty="0"/>
              <a:t> </a:t>
            </a:r>
            <a:r>
              <a:rPr lang="en-US" sz="2400" dirty="0" err="1"/>
              <a:t>bài</a:t>
            </a:r>
            <a:r>
              <a:rPr lang="en-US" sz="2400" dirty="0"/>
              <a:t> </a:t>
            </a:r>
            <a:r>
              <a:rPr lang="en-US" sz="2400" dirty="0" err="1"/>
              <a:t>toán</a:t>
            </a:r>
            <a:r>
              <a:rPr lang="en-US" sz="2400" dirty="0"/>
              <a:t> </a:t>
            </a:r>
            <a:r>
              <a:rPr lang="en-US" sz="2400" dirty="0" err="1"/>
              <a:t>ứng</a:t>
            </a:r>
            <a:r>
              <a:rPr lang="en-US" sz="2400" dirty="0"/>
              <a:t> </a:t>
            </a:r>
            <a:r>
              <a:rPr lang="en-US" sz="2400" dirty="0" err="1"/>
              <a:t>dụng</a:t>
            </a:r>
            <a:r>
              <a:rPr lang="en-US" sz="2400" dirty="0"/>
              <a:t> </a:t>
            </a:r>
            <a:r>
              <a:rPr lang="en-US" sz="2400" dirty="0" err="1"/>
              <a:t>trong</a:t>
            </a:r>
            <a:r>
              <a:rPr lang="en-US" sz="2400" dirty="0"/>
              <a:t> </a:t>
            </a:r>
            <a:r>
              <a:rPr lang="en-US" sz="2400" dirty="0" err="1"/>
              <a:t>môn</a:t>
            </a:r>
            <a:r>
              <a:rPr lang="en-US" sz="2400" dirty="0"/>
              <a:t> </a:t>
            </a:r>
            <a:r>
              <a:rPr lang="en-US" sz="2400" dirty="0" err="1"/>
              <a:t>Cấu</a:t>
            </a:r>
            <a:r>
              <a:rPr lang="en-US" sz="2400" dirty="0"/>
              <a:t> </a:t>
            </a:r>
            <a:r>
              <a:rPr lang="en-US" sz="2400" dirty="0" err="1"/>
              <a:t>trúc</a:t>
            </a:r>
            <a:r>
              <a:rPr lang="en-US" sz="2400" dirty="0"/>
              <a:t> </a:t>
            </a:r>
            <a:r>
              <a:rPr lang="en-US" sz="2400" dirty="0" err="1"/>
              <a:t>dữ</a:t>
            </a:r>
            <a:r>
              <a:rPr lang="en-US" sz="2400" dirty="0"/>
              <a:t> </a:t>
            </a:r>
            <a:r>
              <a:rPr lang="en-US" sz="2400" dirty="0" err="1"/>
              <a:t>liệu</a:t>
            </a:r>
            <a:r>
              <a:rPr lang="en-US" sz="2400" dirty="0"/>
              <a:t> </a:t>
            </a:r>
            <a:r>
              <a:rPr lang="en-US" sz="2400" dirty="0" err="1"/>
              <a:t>bằng</a:t>
            </a:r>
            <a:r>
              <a:rPr lang="en-US" sz="2400" dirty="0"/>
              <a:t> </a:t>
            </a:r>
            <a:r>
              <a:rPr lang="en-US" sz="2400" dirty="0" err="1"/>
              <a:t>cách</a:t>
            </a:r>
            <a:r>
              <a:rPr lang="en-US" sz="2400" dirty="0"/>
              <a:t> </a:t>
            </a:r>
            <a:r>
              <a:rPr lang="en-US" sz="2400" dirty="0" err="1"/>
              <a:t>sử</a:t>
            </a:r>
            <a:r>
              <a:rPr lang="en-US" sz="2400" dirty="0"/>
              <a:t> </a:t>
            </a:r>
            <a:r>
              <a:rPr lang="en-US" sz="2400" dirty="0" err="1"/>
              <a:t>dụng</a:t>
            </a:r>
            <a:r>
              <a:rPr lang="en-US" sz="2400" dirty="0"/>
              <a:t> </a:t>
            </a:r>
            <a:r>
              <a:rPr lang="en-US" sz="2400"/>
              <a:t>Collections Framework.</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49</a:t>
            </a:fld>
            <a:endParaRPr lang="en-US" dirty="0">
              <a:solidFill>
                <a:prstClr val="black">
                  <a:lumMod val="65000"/>
                  <a:lumOff val="35000"/>
                </a:prstClr>
              </a:solidFill>
            </a:endParaRPr>
          </a:p>
        </p:txBody>
      </p:sp>
    </p:spTree>
    <p:extLst>
      <p:ext uri="{BB962C8B-B14F-4D97-AF65-F5344CB8AC3E}">
        <p14:creationId xmlns:p14="http://schemas.microsoft.com/office/powerpoint/2010/main" val="1649547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5.1. Khái niệm về tập hợp</a:t>
            </a:r>
            <a:br>
              <a:rPr lang="en-US"/>
            </a:br>
            <a:r>
              <a:rPr lang="en-US"/>
              <a:t>Collections Framework</a:t>
            </a:r>
            <a:endParaRPr lang="en-US" dirty="0"/>
          </a:p>
        </p:txBody>
      </p:sp>
      <p:sp>
        <p:nvSpPr>
          <p:cNvPr id="3" name="Content Placeholder 2"/>
          <p:cNvSpPr>
            <a:spLocks noGrp="1"/>
          </p:cNvSpPr>
          <p:nvPr>
            <p:ph idx="1"/>
          </p:nvPr>
        </p:nvSpPr>
        <p:spPr/>
        <p:txBody>
          <a:bodyPr/>
          <a:lstStyle/>
          <a:p>
            <a:r>
              <a:rPr lang="en-US"/>
              <a:t>Collections Framework (từ Java 1.2) </a:t>
            </a:r>
          </a:p>
          <a:p>
            <a:pPr lvl="1"/>
            <a:r>
              <a:rPr lang="en-US"/>
              <a:t>Là một kiến trúc hợp nhất để biểu diễn và thao tác trên các loại tập hợp</a:t>
            </a:r>
          </a:p>
          <a:p>
            <a:pPr lvl="1"/>
            <a:r>
              <a:rPr lang="en-US"/>
              <a:t>Giúp cho việc xử lý tập hợp độc lập với biểu diễn chi tiết bên trong</a:t>
            </a:r>
          </a:p>
          <a:p>
            <a:pPr marL="457200" lvl="1" indent="0">
              <a:buNone/>
            </a:pPr>
            <a:endParaRPr lang="en-US"/>
          </a:p>
          <a:p>
            <a:r>
              <a:rPr lang="en-US"/>
              <a:t>Một số lợi ích của Collections Framework</a:t>
            </a:r>
          </a:p>
          <a:p>
            <a:pPr lvl="1"/>
            <a:r>
              <a:rPr lang="en-US"/>
              <a:t>Giảm thời gian lập trình</a:t>
            </a:r>
          </a:p>
          <a:p>
            <a:pPr lvl="1"/>
            <a:r>
              <a:rPr lang="en-US"/>
              <a:t>Tăng cường hiệu năng chương trình</a:t>
            </a:r>
          </a:p>
          <a:p>
            <a:pPr lvl="1"/>
            <a:r>
              <a:rPr lang="en-US"/>
              <a:t>Dễ mở rộng các collection mới</a:t>
            </a:r>
          </a:p>
          <a:p>
            <a:pPr lvl="1"/>
            <a:r>
              <a:rPr lang="en-US"/>
              <a:t>Sử dụng lại mã chương trình</a:t>
            </a: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5</a:t>
            </a:fld>
            <a:endParaRPr lang="en-US" dirty="0">
              <a:solidFill>
                <a:prstClr val="black">
                  <a:lumMod val="65000"/>
                  <a:lumOff val="35000"/>
                </a:prstClr>
              </a:solidFill>
            </a:endParaRPr>
          </a:p>
        </p:txBody>
      </p:sp>
    </p:spTree>
    <p:extLst>
      <p:ext uri="{BB962C8B-B14F-4D97-AF65-F5344CB8AC3E}">
        <p14:creationId xmlns:p14="http://schemas.microsoft.com/office/powerpoint/2010/main" val="3481085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t>5.3. Các lớp tập hợp trong Java</a:t>
            </a:r>
            <a:br>
              <a:rPr lang="en-US"/>
            </a:br>
            <a:r>
              <a:rPr lang="en-US"/>
              <a:t>Lựa chọn sử dụng Collection</a:t>
            </a:r>
          </a:p>
        </p:txBody>
      </p:sp>
      <p:sp>
        <p:nvSpPr>
          <p:cNvPr id="53250" name="Content Placeholder 2"/>
          <p:cNvSpPr>
            <a:spLocks noGrp="1"/>
          </p:cNvSpPr>
          <p:nvPr>
            <p:ph idx="1"/>
          </p:nvPr>
        </p:nvSpPr>
        <p:spPr/>
        <p:txBody>
          <a:bodyPr/>
          <a:lstStyle/>
          <a:p>
            <a:pPr marL="0" indent="0">
              <a:buNone/>
            </a:pPr>
            <a:r>
              <a:rPr lang="en-US"/>
              <a:t>1) Determine how you access values</a:t>
            </a:r>
          </a:p>
          <a:p>
            <a:pPr lvl="1"/>
            <a:r>
              <a:rPr lang="en-US"/>
              <a:t>Values are accessed by an integer position. Use an ArrayList </a:t>
            </a:r>
          </a:p>
          <a:p>
            <a:pPr lvl="2"/>
            <a:r>
              <a:rPr lang="en-US"/>
              <a:t>Go to Step 2, then stop</a:t>
            </a:r>
          </a:p>
          <a:p>
            <a:pPr lvl="1"/>
            <a:r>
              <a:rPr lang="en-US"/>
              <a:t>Values are accessed by a key that is not a part of the object </a:t>
            </a:r>
          </a:p>
          <a:p>
            <a:pPr lvl="2"/>
            <a:r>
              <a:rPr lang="en-US"/>
              <a:t>Use a Map</a:t>
            </a:r>
          </a:p>
          <a:p>
            <a:pPr lvl="1"/>
            <a:r>
              <a:rPr lang="en-US"/>
              <a:t>It doesn</a:t>
            </a:r>
            <a:r>
              <a:rPr lang="en-US" altLang="ja-JP"/>
              <a:t>’t matter. Values are always accessed </a:t>
            </a:r>
            <a:r>
              <a:rPr lang="ja-JP" altLang="en-US"/>
              <a:t>“</a:t>
            </a:r>
            <a:r>
              <a:rPr lang="en-US" altLang="ja-JP"/>
              <a:t>in bulk</a:t>
            </a:r>
            <a:r>
              <a:rPr lang="ja-JP" altLang="en-US"/>
              <a:t>”</a:t>
            </a:r>
            <a:r>
              <a:rPr lang="en-US" altLang="ja-JP"/>
              <a:t>, by traversing the collection and doing something with each value</a:t>
            </a:r>
          </a:p>
          <a:p>
            <a:pPr marL="0" indent="0">
              <a:buNone/>
            </a:pPr>
            <a:r>
              <a:rPr lang="en-US"/>
              <a:t>2) Determine the element types or key/value types</a:t>
            </a:r>
          </a:p>
          <a:p>
            <a:pPr lvl="1"/>
            <a:r>
              <a:rPr lang="en-US"/>
              <a:t>For a List or Set, a single type</a:t>
            </a:r>
          </a:p>
          <a:p>
            <a:pPr lvl="1"/>
            <a:r>
              <a:rPr lang="en-US"/>
              <a:t>For a Map, the key type and the value type</a:t>
            </a:r>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50</a:t>
            </a:fld>
            <a:endParaRPr lang="en-US" dirty="0">
              <a:solidFill>
                <a:prstClr val="black">
                  <a:lumMod val="65000"/>
                  <a:lumOff val="35000"/>
                </a:prstClr>
              </a:solidFill>
            </a:endParaRPr>
          </a:p>
        </p:txBody>
      </p:sp>
    </p:spTree>
    <p:extLst>
      <p:ext uri="{BB962C8B-B14F-4D97-AF65-F5344CB8AC3E}">
        <p14:creationId xmlns:p14="http://schemas.microsoft.com/office/powerpoint/2010/main" val="3753923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t>5.3. Các lớp tập hợp trong Java</a:t>
            </a:r>
            <a:br>
              <a:rPr lang="en-US"/>
            </a:br>
            <a:r>
              <a:rPr lang="en-US"/>
              <a:t>Lựa chọn sử dụng Collection</a:t>
            </a:r>
          </a:p>
        </p:txBody>
      </p:sp>
      <p:sp>
        <p:nvSpPr>
          <p:cNvPr id="54274" name="Content Placeholder 2"/>
          <p:cNvSpPr>
            <a:spLocks noGrp="1"/>
          </p:cNvSpPr>
          <p:nvPr>
            <p:ph idx="1"/>
          </p:nvPr>
        </p:nvSpPr>
        <p:spPr/>
        <p:txBody>
          <a:bodyPr/>
          <a:lstStyle/>
          <a:p>
            <a:pPr marL="0" indent="0">
              <a:buNone/>
            </a:pPr>
            <a:r>
              <a:rPr lang="en-US"/>
              <a:t>3) Determine whether element or key order matters</a:t>
            </a:r>
          </a:p>
          <a:p>
            <a:pPr lvl="1"/>
            <a:r>
              <a:rPr lang="en-US"/>
              <a:t>Elements or keys must be sorted </a:t>
            </a:r>
          </a:p>
          <a:p>
            <a:pPr lvl="2"/>
            <a:r>
              <a:rPr lang="en-US"/>
              <a:t>Use a TreeSet or TreeMap. Go to Step 6</a:t>
            </a:r>
          </a:p>
          <a:p>
            <a:pPr lvl="1"/>
            <a:r>
              <a:rPr lang="en-US"/>
              <a:t>Elements must be in the same order in which they were inserted</a:t>
            </a:r>
          </a:p>
          <a:p>
            <a:pPr lvl="2"/>
            <a:r>
              <a:rPr lang="en-US"/>
              <a:t>Your choice is now narrowed down to a LinkedList or an ArrayList</a:t>
            </a:r>
          </a:p>
          <a:p>
            <a:pPr lvl="1"/>
            <a:r>
              <a:rPr lang="en-US"/>
              <a:t>It doesn</a:t>
            </a:r>
            <a:r>
              <a:rPr lang="en-US" altLang="ja-JP"/>
              <a:t>’t matter </a:t>
            </a:r>
          </a:p>
          <a:p>
            <a:pPr lvl="2"/>
            <a:r>
              <a:rPr lang="en-US"/>
              <a:t>If you chose a Map in Step 1, use a HashMap and go to Step 5</a:t>
            </a:r>
          </a:p>
          <a:p>
            <a:endParaRPr lang="en-US"/>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51</a:t>
            </a:fld>
            <a:endParaRPr lang="en-US" dirty="0">
              <a:solidFill>
                <a:prstClr val="black">
                  <a:lumMod val="65000"/>
                  <a:lumOff val="35000"/>
                </a:prstClr>
              </a:solidFill>
            </a:endParaRPr>
          </a:p>
        </p:txBody>
      </p:sp>
    </p:spTree>
    <p:extLst>
      <p:ext uri="{BB962C8B-B14F-4D97-AF65-F5344CB8AC3E}">
        <p14:creationId xmlns:p14="http://schemas.microsoft.com/office/powerpoint/2010/main" val="23092664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t>5.3. Các lớp tập hợp trong Java</a:t>
            </a:r>
            <a:br>
              <a:rPr lang="en-US"/>
            </a:br>
            <a:r>
              <a:rPr lang="en-US"/>
              <a:t>Lựa chọn sử dụng Collection</a:t>
            </a:r>
          </a:p>
        </p:txBody>
      </p:sp>
      <p:sp>
        <p:nvSpPr>
          <p:cNvPr id="55298" name="Content Placeholder 2"/>
          <p:cNvSpPr>
            <a:spLocks noGrp="1"/>
          </p:cNvSpPr>
          <p:nvPr>
            <p:ph idx="1"/>
          </p:nvPr>
        </p:nvSpPr>
        <p:spPr/>
        <p:txBody>
          <a:bodyPr/>
          <a:lstStyle/>
          <a:p>
            <a:r>
              <a:rPr lang="en-US"/>
              <a:t>4) For a collection, determine which operations must be fast</a:t>
            </a:r>
          </a:p>
          <a:p>
            <a:pPr lvl="1"/>
            <a:r>
              <a:rPr lang="en-US"/>
              <a:t>Finding elements must be fast </a:t>
            </a:r>
          </a:p>
          <a:p>
            <a:pPr lvl="2"/>
            <a:r>
              <a:rPr lang="en-US"/>
              <a:t>Use a HashSet and go to Step 5</a:t>
            </a:r>
          </a:p>
          <a:p>
            <a:pPr lvl="1"/>
            <a:r>
              <a:rPr lang="en-US"/>
              <a:t>Adding and removing elements at the beginning or the middle must be fast </a:t>
            </a:r>
          </a:p>
          <a:p>
            <a:pPr lvl="2"/>
            <a:r>
              <a:rPr lang="en-US"/>
              <a:t>Use a LinkedList</a:t>
            </a:r>
          </a:p>
          <a:p>
            <a:pPr lvl="1"/>
            <a:r>
              <a:rPr lang="en-US"/>
              <a:t>You only insert at the end, or you collect so few elements that you aren</a:t>
            </a:r>
            <a:r>
              <a:rPr lang="en-US" altLang="ja-JP"/>
              <a:t>’t concerned about speed </a:t>
            </a:r>
          </a:p>
          <a:p>
            <a:pPr lvl="2"/>
            <a:r>
              <a:rPr lang="en-US"/>
              <a:t>Use an ArrayList</a:t>
            </a:r>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52</a:t>
            </a:fld>
            <a:endParaRPr lang="en-US" dirty="0">
              <a:solidFill>
                <a:prstClr val="black">
                  <a:lumMod val="65000"/>
                  <a:lumOff val="35000"/>
                </a:prstClr>
              </a:solidFill>
            </a:endParaRPr>
          </a:p>
        </p:txBody>
      </p:sp>
    </p:spTree>
    <p:extLst>
      <p:ext uri="{BB962C8B-B14F-4D97-AF65-F5344CB8AC3E}">
        <p14:creationId xmlns:p14="http://schemas.microsoft.com/office/powerpoint/2010/main" val="16974688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t>5.3. Các lớp tập hợp trong Java</a:t>
            </a:r>
            <a:br>
              <a:rPr lang="en-US"/>
            </a:br>
            <a:r>
              <a:rPr lang="en-US"/>
              <a:t>Lựa chọn sử dụng Collection</a:t>
            </a:r>
          </a:p>
        </p:txBody>
      </p:sp>
      <p:sp>
        <p:nvSpPr>
          <p:cNvPr id="56322" name="Content Placeholder 2"/>
          <p:cNvSpPr>
            <a:spLocks noGrp="1"/>
          </p:cNvSpPr>
          <p:nvPr>
            <p:ph idx="1"/>
          </p:nvPr>
        </p:nvSpPr>
        <p:spPr/>
        <p:txBody>
          <a:bodyPr/>
          <a:lstStyle/>
          <a:p>
            <a:pPr marL="0" indent="0">
              <a:buNone/>
            </a:pPr>
            <a:r>
              <a:rPr lang="en-US"/>
              <a:t>5) For HashSet and Map, decide if you need to implement the equals and hashCode methods</a:t>
            </a:r>
          </a:p>
          <a:p>
            <a:pPr lvl="1"/>
            <a:r>
              <a:rPr lang="en-US"/>
              <a:t>If your elements do not support them, you must implement them yourself</a:t>
            </a:r>
          </a:p>
          <a:p>
            <a:pPr marL="0" indent="0">
              <a:buNone/>
            </a:pPr>
            <a:r>
              <a:rPr lang="en-US"/>
              <a:t>6) If you use a Tree, decide whether to supply a comparator</a:t>
            </a:r>
          </a:p>
          <a:p>
            <a:pPr lvl="1"/>
            <a:r>
              <a:rPr lang="en-US"/>
              <a:t>If your element class does not provide it, implement the Comparable interface for your element class</a:t>
            </a:r>
          </a:p>
          <a:p>
            <a:endParaRPr lang="en-US"/>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53</a:t>
            </a:fld>
            <a:endParaRPr lang="en-US" dirty="0">
              <a:solidFill>
                <a:prstClr val="black">
                  <a:lumMod val="65000"/>
                  <a:lumOff val="35000"/>
                </a:prstClr>
              </a:solidFill>
            </a:endParaRPr>
          </a:p>
        </p:txBody>
      </p:sp>
    </p:spTree>
    <p:extLst>
      <p:ext uri="{BB962C8B-B14F-4D97-AF65-F5344CB8AC3E}">
        <p14:creationId xmlns:p14="http://schemas.microsoft.com/office/powerpoint/2010/main" val="34686549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t>Special Topic:  Hash Functions</a:t>
            </a:r>
          </a:p>
        </p:txBody>
      </p:sp>
      <p:sp>
        <p:nvSpPr>
          <p:cNvPr id="57346" name="Content Placeholder 2"/>
          <p:cNvSpPr>
            <a:spLocks noGrp="1"/>
          </p:cNvSpPr>
          <p:nvPr>
            <p:ph idx="1"/>
          </p:nvPr>
        </p:nvSpPr>
        <p:spPr/>
        <p:txBody>
          <a:bodyPr/>
          <a:lstStyle/>
          <a:p>
            <a:r>
              <a:rPr lang="en-US"/>
              <a:t>Hashing can be used to find elements in a set data structure quickly, without making a linear search through all elements.</a:t>
            </a:r>
          </a:p>
          <a:p>
            <a:r>
              <a:rPr lang="en-US"/>
              <a:t>A hashCode method computes and returns an integer value: the hash code.</a:t>
            </a:r>
          </a:p>
          <a:p>
            <a:pPr lvl="1"/>
            <a:r>
              <a:rPr lang="en-US"/>
              <a:t>Should be likely to yield different hash codes</a:t>
            </a:r>
          </a:p>
          <a:p>
            <a:pPr lvl="1"/>
            <a:r>
              <a:rPr lang="en-US"/>
              <a:t>Because hashing is so important, the Object class has a hashCode method that computes the hash code of any object x.</a:t>
            </a:r>
          </a:p>
        </p:txBody>
      </p:sp>
      <p:sp>
        <p:nvSpPr>
          <p:cNvPr id="8" name="Content Placeholder 2"/>
          <p:cNvSpPr txBox="1">
            <a:spLocks/>
          </p:cNvSpPr>
          <p:nvPr/>
        </p:nvSpPr>
        <p:spPr bwMode="auto">
          <a:xfrm>
            <a:off x="3657600" y="5219700"/>
            <a:ext cx="40640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defRPr/>
            </a:pPr>
            <a:r>
              <a:rPr lang="en-US" dirty="0">
                <a:latin typeface="Consolas" pitchFamily="49" charset="0"/>
                <a:cs typeface="Consolas" pitchFamily="49" charset="0"/>
              </a:rPr>
              <a:t>int h = x.hashCode();</a:t>
            </a:r>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54</a:t>
            </a:fld>
            <a:endParaRPr lang="en-US" dirty="0">
              <a:solidFill>
                <a:prstClr val="black">
                  <a:lumMod val="65000"/>
                  <a:lumOff val="35000"/>
                </a:prstClr>
              </a:solidFill>
            </a:endParaRPr>
          </a:p>
        </p:txBody>
      </p:sp>
    </p:spTree>
    <p:extLst>
      <p:ext uri="{BB962C8B-B14F-4D97-AF65-F5344CB8AC3E}">
        <p14:creationId xmlns:p14="http://schemas.microsoft.com/office/powerpoint/2010/main" val="18285509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t>Computing Hash Codes</a:t>
            </a:r>
          </a:p>
        </p:txBody>
      </p:sp>
      <p:sp>
        <p:nvSpPr>
          <p:cNvPr id="3" name="Content Placeholder 2"/>
          <p:cNvSpPr>
            <a:spLocks noGrp="1"/>
          </p:cNvSpPr>
          <p:nvPr>
            <p:ph idx="1"/>
          </p:nvPr>
        </p:nvSpPr>
        <p:spPr/>
        <p:txBody>
          <a:bodyPr/>
          <a:lstStyle/>
          <a:p>
            <a:r>
              <a:rPr lang="en-US"/>
              <a:t>To put objects of a given class into a HashSet or use the objects as keys in a HashMap, the class should override the default hashCode method.</a:t>
            </a:r>
          </a:p>
          <a:p>
            <a:r>
              <a:rPr lang="en-US"/>
              <a:t>A good hashCode method should work such that different objects are likely to have different hash codes.</a:t>
            </a:r>
          </a:p>
          <a:p>
            <a:pPr lvl="1"/>
            <a:r>
              <a:rPr lang="en-US"/>
              <a:t>It should also be efficient</a:t>
            </a:r>
          </a:p>
          <a:p>
            <a:pPr lvl="1"/>
            <a:r>
              <a:rPr lang="en-US"/>
              <a:t>A simple example for a String might be:</a:t>
            </a:r>
          </a:p>
          <a:p>
            <a:endParaRPr lang="en-US"/>
          </a:p>
          <a:p>
            <a:endParaRPr lang="en-US"/>
          </a:p>
          <a:p>
            <a:endParaRPr lang="en-US" dirty="0"/>
          </a:p>
        </p:txBody>
      </p:sp>
      <p:sp>
        <p:nvSpPr>
          <p:cNvPr id="9" name="Content Placeholder 2"/>
          <p:cNvSpPr txBox="1">
            <a:spLocks/>
          </p:cNvSpPr>
          <p:nvPr/>
        </p:nvSpPr>
        <p:spPr bwMode="auto">
          <a:xfrm>
            <a:off x="2786743" y="5014686"/>
            <a:ext cx="6502400" cy="1524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int h = 0;</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for (int i = 0; i &lt; s.length(); i++)</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   h = h + s.charAt(i);</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a:t>
            </a:r>
            <a:endParaRPr lang="en-US"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55</a:t>
            </a:fld>
            <a:endParaRPr lang="en-US" dirty="0">
              <a:solidFill>
                <a:prstClr val="black">
                  <a:lumMod val="65000"/>
                  <a:lumOff val="35000"/>
                </a:prstClr>
              </a:solidFill>
            </a:endParaRPr>
          </a:p>
        </p:txBody>
      </p:sp>
    </p:spTree>
    <p:extLst>
      <p:ext uri="{BB962C8B-B14F-4D97-AF65-F5344CB8AC3E}">
        <p14:creationId xmlns:p14="http://schemas.microsoft.com/office/powerpoint/2010/main" val="10031526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a:t>Computing Hash Codes</a:t>
            </a:r>
          </a:p>
        </p:txBody>
      </p:sp>
      <p:sp>
        <p:nvSpPr>
          <p:cNvPr id="59394" name="Content Placeholder 2"/>
          <p:cNvSpPr>
            <a:spLocks noGrp="1"/>
          </p:cNvSpPr>
          <p:nvPr>
            <p:ph idx="1"/>
          </p:nvPr>
        </p:nvSpPr>
        <p:spPr/>
        <p:txBody>
          <a:bodyPr/>
          <a:lstStyle/>
          <a:p>
            <a:r>
              <a:rPr lang="en-US"/>
              <a:t>But Strings that are permutations of another (such as "eat" and "tea") would all have the same hash code</a:t>
            </a:r>
          </a:p>
          <a:p>
            <a:r>
              <a:rPr lang="en-US"/>
              <a:t>Better:</a:t>
            </a:r>
          </a:p>
          <a:p>
            <a:pPr lvl="1"/>
            <a:r>
              <a:rPr lang="en-US"/>
              <a:t>From the Java Library!</a:t>
            </a:r>
          </a:p>
        </p:txBody>
      </p:sp>
      <p:sp>
        <p:nvSpPr>
          <p:cNvPr id="6" name="Content Placeholder 2"/>
          <p:cNvSpPr txBox="1">
            <a:spLocks/>
          </p:cNvSpPr>
          <p:nvPr/>
        </p:nvSpPr>
        <p:spPr bwMode="auto">
          <a:xfrm>
            <a:off x="2264229" y="4034971"/>
            <a:ext cx="7010400" cy="1752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final int HASH_MULTIPLIER = 31;</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int h = 0;</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for (int i = 0; i &lt; s.length(); i++)</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  h = HASH_MULTIPLIER * h + s.charAt(i);</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a:t>
            </a:r>
            <a:endParaRPr lang="en-US"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56</a:t>
            </a:fld>
            <a:endParaRPr lang="en-US" dirty="0">
              <a:solidFill>
                <a:prstClr val="black">
                  <a:lumMod val="65000"/>
                  <a:lumOff val="35000"/>
                </a:prstClr>
              </a:solidFill>
            </a:endParaRPr>
          </a:p>
        </p:txBody>
      </p:sp>
    </p:spTree>
    <p:extLst>
      <p:ext uri="{BB962C8B-B14F-4D97-AF65-F5344CB8AC3E}">
        <p14:creationId xmlns:p14="http://schemas.microsoft.com/office/powerpoint/2010/main" val="21667477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t>Sample Strings and HashCodes</a:t>
            </a:r>
          </a:p>
        </p:txBody>
      </p:sp>
      <p:sp>
        <p:nvSpPr>
          <p:cNvPr id="60418" name="Content Placeholder 2"/>
          <p:cNvSpPr>
            <a:spLocks noGrp="1"/>
          </p:cNvSpPr>
          <p:nvPr>
            <p:ph idx="1"/>
          </p:nvPr>
        </p:nvSpPr>
        <p:spPr/>
        <p:txBody>
          <a:bodyPr/>
          <a:lstStyle/>
          <a:p>
            <a:r>
              <a:rPr lang="en-US"/>
              <a:t>The String class implements a good example of a hashCode method</a:t>
            </a:r>
          </a:p>
          <a:p>
            <a:r>
              <a:rPr lang="en-US"/>
              <a:t>It is possible for two or more distinct objects to have the same hash code:  This is called a collision</a:t>
            </a:r>
          </a:p>
          <a:p>
            <a:pPr lvl="1"/>
            <a:r>
              <a:rPr lang="en-US"/>
              <a:t>A hashCode function should minimizes collisions</a:t>
            </a:r>
          </a:p>
        </p:txBody>
      </p:sp>
      <p:pic>
        <p:nvPicPr>
          <p:cNvPr id="501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343" y="3624942"/>
            <a:ext cx="74168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57</a:t>
            </a:fld>
            <a:endParaRPr lang="en-US" dirty="0">
              <a:solidFill>
                <a:prstClr val="black">
                  <a:lumMod val="65000"/>
                  <a:lumOff val="35000"/>
                </a:prstClr>
              </a:solidFill>
            </a:endParaRPr>
          </a:p>
        </p:txBody>
      </p:sp>
    </p:spTree>
    <p:extLst>
      <p:ext uri="{BB962C8B-B14F-4D97-AF65-F5344CB8AC3E}">
        <p14:creationId xmlns:p14="http://schemas.microsoft.com/office/powerpoint/2010/main" val="18936399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t>Computing Object Hash Codes</a:t>
            </a:r>
          </a:p>
        </p:txBody>
      </p:sp>
      <p:sp>
        <p:nvSpPr>
          <p:cNvPr id="61442" name="Content Placeholder 2"/>
          <p:cNvSpPr>
            <a:spLocks noGrp="1"/>
          </p:cNvSpPr>
          <p:nvPr>
            <p:ph idx="1"/>
          </p:nvPr>
        </p:nvSpPr>
        <p:spPr/>
        <p:txBody>
          <a:bodyPr/>
          <a:lstStyle/>
          <a:p>
            <a:r>
              <a:rPr lang="en-US"/>
              <a:t>You should have a good hashCode method for your own objects to store them efficiently</a:t>
            </a:r>
          </a:p>
          <a:p>
            <a:r>
              <a:rPr lang="en-US"/>
              <a:t>Override hashCode methods in your own classes by combining the hash codes for the instance variables</a:t>
            </a:r>
          </a:p>
          <a:p>
            <a:endParaRPr lang="en-US"/>
          </a:p>
          <a:p>
            <a:endParaRPr lang="en-US"/>
          </a:p>
          <a:p>
            <a:endParaRPr lang="en-US"/>
          </a:p>
          <a:p>
            <a:r>
              <a:rPr lang="en-US"/>
              <a:t>Then combine the hash codes using a prime-number hash multiplier:</a:t>
            </a:r>
          </a:p>
        </p:txBody>
      </p:sp>
      <p:sp>
        <p:nvSpPr>
          <p:cNvPr id="9" name="Content Placeholder 2"/>
          <p:cNvSpPr txBox="1">
            <a:spLocks/>
          </p:cNvSpPr>
          <p:nvPr/>
        </p:nvSpPr>
        <p:spPr bwMode="auto">
          <a:xfrm>
            <a:off x="2360084" y="3639457"/>
            <a:ext cx="70104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public int </a:t>
            </a:r>
            <a:r>
              <a:rPr lang="nn-NO" dirty="0">
                <a:solidFill>
                  <a:srgbClr val="0033CC"/>
                </a:solidFill>
                <a:latin typeface="Consolas" pitchFamily="49" charset="0"/>
                <a:cs typeface="Consolas" pitchFamily="49" charset="0"/>
              </a:rPr>
              <a:t>hashCode</a:t>
            </a:r>
            <a:r>
              <a:rPr lang="nn-NO" dirty="0">
                <a:latin typeface="Consolas" pitchFamily="49" charset="0"/>
                <a:cs typeface="Consolas" pitchFamily="49" charset="0"/>
              </a:rPr>
              <a:t>()</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  int h1 = name.</a:t>
            </a:r>
            <a:r>
              <a:rPr lang="nn-NO" dirty="0">
                <a:solidFill>
                  <a:srgbClr val="00B050"/>
                </a:solidFill>
                <a:latin typeface="Consolas" pitchFamily="49" charset="0"/>
                <a:cs typeface="Consolas" pitchFamily="49" charset="0"/>
              </a:rPr>
              <a:t>hashCode</a:t>
            </a:r>
            <a:r>
              <a:rPr lang="nn-NO" dirty="0">
                <a:latin typeface="Consolas" pitchFamily="49" charset="0"/>
                <a:cs typeface="Consolas" pitchFamily="49" charset="0"/>
              </a:rPr>
              <a:t>();</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  int h2 = new Double(area).</a:t>
            </a:r>
            <a:r>
              <a:rPr lang="nn-NO" dirty="0">
                <a:solidFill>
                  <a:srgbClr val="00B050"/>
                </a:solidFill>
                <a:latin typeface="Consolas" pitchFamily="49" charset="0"/>
                <a:cs typeface="Consolas" pitchFamily="49" charset="0"/>
              </a:rPr>
              <a:t>hashCode</a:t>
            </a:r>
            <a:r>
              <a:rPr lang="nn-NO" dirty="0">
                <a:latin typeface="Consolas" pitchFamily="49" charset="0"/>
                <a:cs typeface="Consolas" pitchFamily="49" charset="0"/>
              </a:rPr>
              <a:t>();</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 . .</a:t>
            </a:r>
          </a:p>
          <a:p>
            <a:pPr marL="342900" indent="-342900" eaLnBrk="0" hangingPunct="0">
              <a:buClr>
                <a:srgbClr val="835E01"/>
              </a:buClr>
              <a:buSzPct val="60000"/>
              <a:buFont typeface="Wingdings" pitchFamily="2" charset="2"/>
              <a:buNone/>
              <a:defRPr/>
            </a:pPr>
            <a:endParaRPr lang="en-US" dirty="0">
              <a:latin typeface="Consolas" pitchFamily="49" charset="0"/>
              <a:cs typeface="Consolas" pitchFamily="49" charset="0"/>
            </a:endParaRPr>
          </a:p>
        </p:txBody>
      </p:sp>
      <p:sp>
        <p:nvSpPr>
          <p:cNvPr id="12" name="Content Placeholder 2"/>
          <p:cNvSpPr txBox="1">
            <a:spLocks/>
          </p:cNvSpPr>
          <p:nvPr/>
        </p:nvSpPr>
        <p:spPr bwMode="auto">
          <a:xfrm>
            <a:off x="2360084" y="5524500"/>
            <a:ext cx="7010400"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dirty="0">
                <a:latin typeface="Consolas" pitchFamily="49" charset="0"/>
                <a:cs typeface="Consolas" pitchFamily="49" charset="0"/>
              </a:rPr>
              <a:t>  final int HASH_MULTIPLIER = 29;</a:t>
            </a:r>
          </a:p>
          <a:p>
            <a:pPr marL="342900" indent="-342900" eaLnBrk="0" hangingPunct="0">
              <a:buClr>
                <a:srgbClr val="835E01"/>
              </a:buClr>
              <a:buSzPct val="60000"/>
              <a:buFont typeface="Wingdings" pitchFamily="2" charset="2"/>
              <a:buNone/>
              <a:defRPr/>
            </a:pPr>
            <a:r>
              <a:rPr lang="en-US" dirty="0">
                <a:latin typeface="Consolas" pitchFamily="49" charset="0"/>
                <a:cs typeface="Consolas" pitchFamily="49" charset="0"/>
              </a:rPr>
              <a:t>  int h = HASH_MULTIPLIER * h1 + h2;</a:t>
            </a:r>
          </a:p>
          <a:p>
            <a:pPr marL="342900" indent="-342900" eaLnBrk="0" hangingPunct="0">
              <a:buClr>
                <a:srgbClr val="835E01"/>
              </a:buClr>
              <a:buSzPct val="60000"/>
              <a:buFont typeface="Wingdings" pitchFamily="2" charset="2"/>
              <a:buNone/>
              <a:defRPr/>
            </a:pPr>
            <a:r>
              <a:rPr lang="en-US" dirty="0">
                <a:latin typeface="Consolas" pitchFamily="49" charset="0"/>
                <a:cs typeface="Consolas" pitchFamily="49" charset="0"/>
              </a:rPr>
              <a:t>  return h;</a:t>
            </a:r>
          </a:p>
          <a:p>
            <a:pPr marL="342900" indent="-342900" eaLnBrk="0" hangingPunct="0">
              <a:buClr>
                <a:srgbClr val="835E01"/>
              </a:buClr>
              <a:buSzPct val="60000"/>
              <a:buFont typeface="Wingdings" pitchFamily="2" charset="2"/>
              <a:buNone/>
              <a:defRPr/>
            </a:pPr>
            <a:r>
              <a:rPr lang="en-US" dirty="0">
                <a:latin typeface="Consolas" pitchFamily="49" charset="0"/>
                <a:cs typeface="Consolas" pitchFamily="49" charset="0"/>
              </a:rPr>
              <a:t>}</a:t>
            </a:r>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58</a:t>
            </a:fld>
            <a:endParaRPr lang="en-US" dirty="0">
              <a:solidFill>
                <a:prstClr val="black">
                  <a:lumMod val="65000"/>
                  <a:lumOff val="35000"/>
                </a:prstClr>
              </a:solidFill>
            </a:endParaRPr>
          </a:p>
        </p:txBody>
      </p:sp>
    </p:spTree>
    <p:extLst>
      <p:ext uri="{BB962C8B-B14F-4D97-AF65-F5344CB8AC3E}">
        <p14:creationId xmlns:p14="http://schemas.microsoft.com/office/powerpoint/2010/main" val="13182197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t>hashCode and equals methods</a:t>
            </a:r>
            <a:endParaRPr lang="en-US" dirty="0"/>
          </a:p>
        </p:txBody>
      </p:sp>
      <p:sp>
        <p:nvSpPr>
          <p:cNvPr id="62466" name="Content Placeholder 2"/>
          <p:cNvSpPr>
            <a:spLocks noGrp="1"/>
          </p:cNvSpPr>
          <p:nvPr>
            <p:ph idx="1"/>
          </p:nvPr>
        </p:nvSpPr>
        <p:spPr/>
        <p:txBody>
          <a:bodyPr/>
          <a:lstStyle/>
          <a:p>
            <a:r>
              <a:rPr lang="en-US"/>
              <a:t>hashCode methods should be compatible with equals methods</a:t>
            </a:r>
          </a:p>
          <a:p>
            <a:pPr lvl="1"/>
            <a:r>
              <a:rPr lang="en-US"/>
              <a:t>If two objects are equal, their hashCodes should match</a:t>
            </a:r>
          </a:p>
          <a:p>
            <a:pPr lvl="1"/>
            <a:r>
              <a:rPr lang="en-US"/>
              <a:t>a hashCode method should use all instance variables</a:t>
            </a:r>
          </a:p>
          <a:p>
            <a:pPr lvl="1"/>
            <a:r>
              <a:rPr lang="en-US"/>
              <a:t>The hashCode method of the Object class uses the memory location of the object, not the contents</a:t>
            </a:r>
          </a:p>
          <a:p>
            <a:pPr lvl="1"/>
            <a:endParaRPr lang="en-US"/>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59</a:t>
            </a:fld>
            <a:endParaRPr lang="en-US" dirty="0">
              <a:solidFill>
                <a:prstClr val="black">
                  <a:lumMod val="65000"/>
                  <a:lumOff val="35000"/>
                </a:prstClr>
              </a:solidFill>
            </a:endParaRPr>
          </a:p>
        </p:txBody>
      </p:sp>
    </p:spTree>
    <p:extLst>
      <p:ext uri="{BB962C8B-B14F-4D97-AF65-F5344CB8AC3E}">
        <p14:creationId xmlns:p14="http://schemas.microsoft.com/office/powerpoint/2010/main" val="283349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5.1. Khái niệm về tập hợp</a:t>
            </a:r>
            <a:br>
              <a:rPr lang="en-US"/>
            </a:br>
            <a:r>
              <a:rPr lang="en-US"/>
              <a:t>Collections Framework</a:t>
            </a:r>
            <a:endParaRPr lang="en-US" dirty="0"/>
          </a:p>
        </p:txBody>
      </p:sp>
      <p:sp>
        <p:nvSpPr>
          <p:cNvPr id="3" name="Content Placeholder 2"/>
          <p:cNvSpPr>
            <a:spLocks noGrp="1"/>
          </p:cNvSpPr>
          <p:nvPr>
            <p:ph idx="1"/>
          </p:nvPr>
        </p:nvSpPr>
        <p:spPr/>
        <p:txBody>
          <a:bodyPr/>
          <a:lstStyle/>
          <a:p>
            <a:r>
              <a:rPr lang="en-US"/>
              <a:t>Collections Framework </a:t>
            </a:r>
            <a:r>
              <a:rPr lang="vi-VN"/>
              <a:t>đượ</a:t>
            </a:r>
            <a:r>
              <a:rPr lang="en-US"/>
              <a:t>c cung cấp từ gói </a:t>
            </a:r>
            <a:r>
              <a:rPr lang="en-US">
                <a:latin typeface="Consolas" pitchFamily="49" charset="0"/>
                <a:cs typeface="Consolas" pitchFamily="49" charset="0"/>
              </a:rPr>
              <a:t>java.util</a:t>
            </a:r>
            <a:r>
              <a:rPr lang="en-US"/>
              <a:t>, bao gồm:</a:t>
            </a:r>
          </a:p>
          <a:p>
            <a:pPr lvl="1"/>
            <a:r>
              <a:rPr lang="en-US">
                <a:solidFill>
                  <a:srgbClr val="FF0000"/>
                </a:solidFill>
              </a:rPr>
              <a:t>Interfaces</a:t>
            </a:r>
            <a:r>
              <a:rPr lang="en-US"/>
              <a:t>: Là các </a:t>
            </a:r>
            <a:r>
              <a:rPr lang="en-US" u="sng"/>
              <a:t>interface</a:t>
            </a:r>
            <a:r>
              <a:rPr lang="en-US"/>
              <a:t> thể hiện tính chất của các kiểu collection khác nhau như </a:t>
            </a:r>
            <a:r>
              <a:rPr lang="en-US" b="1"/>
              <a:t>List, Set, Map</a:t>
            </a:r>
          </a:p>
          <a:p>
            <a:pPr lvl="1"/>
            <a:endParaRPr lang="en-US"/>
          </a:p>
          <a:p>
            <a:pPr lvl="1"/>
            <a:r>
              <a:rPr lang="en-US">
                <a:solidFill>
                  <a:srgbClr val="FF0000"/>
                </a:solidFill>
              </a:rPr>
              <a:t>Implementations</a:t>
            </a:r>
            <a:r>
              <a:rPr lang="en-US"/>
              <a:t>: Là các </a:t>
            </a:r>
            <a:r>
              <a:rPr lang="en-US" u="sng"/>
              <a:t>lớp</a:t>
            </a:r>
            <a:r>
              <a:rPr lang="en-US"/>
              <a:t> collection có sẵn được cài đặt các collection interfaces như </a:t>
            </a:r>
            <a:r>
              <a:rPr lang="en-US" b="1"/>
              <a:t>LinkedList, HashSet</a:t>
            </a:r>
            <a:r>
              <a:rPr lang="en-US"/>
              <a:t>,…</a:t>
            </a:r>
          </a:p>
          <a:p>
            <a:pPr lvl="1"/>
            <a:endParaRPr lang="en-US"/>
          </a:p>
          <a:p>
            <a:pPr lvl="1"/>
            <a:r>
              <a:rPr lang="en-US">
                <a:solidFill>
                  <a:srgbClr val="FF0000"/>
                </a:solidFill>
              </a:rPr>
              <a:t>Algorithms</a:t>
            </a:r>
            <a:r>
              <a:rPr lang="en-US"/>
              <a:t>: Là các phương thức tĩnh để xử lý collection, ví dụ: sắp xếp danh sách, tìm phần tử lớn nhất...</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6</a:t>
            </a:fld>
            <a:endParaRPr lang="en-US" dirty="0">
              <a:solidFill>
                <a:prstClr val="black">
                  <a:lumMod val="65000"/>
                  <a:lumOff val="35000"/>
                </a:prstClr>
              </a:solidFill>
            </a:endParaRPr>
          </a:p>
        </p:txBody>
      </p:sp>
    </p:spTree>
    <p:extLst>
      <p:ext uri="{BB962C8B-B14F-4D97-AF65-F5344CB8AC3E}">
        <p14:creationId xmlns:p14="http://schemas.microsoft.com/office/powerpoint/2010/main" val="20357312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a:t>hashCode and equals methods</a:t>
            </a:r>
          </a:p>
        </p:txBody>
      </p:sp>
      <p:sp>
        <p:nvSpPr>
          <p:cNvPr id="63490" name="Content Placeholder 2"/>
          <p:cNvSpPr>
            <a:spLocks noGrp="1"/>
          </p:cNvSpPr>
          <p:nvPr>
            <p:ph idx="1"/>
          </p:nvPr>
        </p:nvSpPr>
        <p:spPr/>
        <p:txBody>
          <a:bodyPr/>
          <a:lstStyle/>
          <a:p>
            <a:r>
              <a:rPr lang="en-US"/>
              <a:t>Do not mix Object class hashCode or equals methods with your own:</a:t>
            </a:r>
          </a:p>
          <a:p>
            <a:pPr lvl="1"/>
            <a:r>
              <a:rPr lang="en-US"/>
              <a:t>Use an existing class such as String. Its hashCode and equals methods have already been implemented to work correctly.</a:t>
            </a:r>
          </a:p>
          <a:p>
            <a:pPr lvl="1"/>
            <a:r>
              <a:rPr lang="en-US"/>
              <a:t>Implement both hashCode and equals. </a:t>
            </a:r>
          </a:p>
          <a:p>
            <a:pPr lvl="2"/>
            <a:r>
              <a:rPr lang="en-US"/>
              <a:t>Derive the hash code from the instance variables that the equals method compares, so that equal objects have the same hash code</a:t>
            </a:r>
          </a:p>
          <a:p>
            <a:pPr lvl="1"/>
            <a:r>
              <a:rPr lang="en-US"/>
              <a:t>Implement neither hashCode nor equals. Then only identical objects are considered to be equal</a:t>
            </a:r>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60</a:t>
            </a:fld>
            <a:endParaRPr lang="en-US" dirty="0">
              <a:solidFill>
                <a:prstClr val="black">
                  <a:lumMod val="65000"/>
                  <a:lumOff val="35000"/>
                </a:prstClr>
              </a:solidFill>
            </a:endParaRPr>
          </a:p>
        </p:txBody>
      </p:sp>
    </p:spTree>
    <p:extLst>
      <p:ext uri="{BB962C8B-B14F-4D97-AF65-F5344CB8AC3E}">
        <p14:creationId xmlns:p14="http://schemas.microsoft.com/office/powerpoint/2010/main" val="3303230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r>
              <a:rPr lang="en-US"/>
              <a:t>5.1. Khái niệm về tập hợp</a:t>
            </a:r>
            <a:br>
              <a:rPr lang="en-US"/>
            </a:br>
            <a:r>
              <a:rPr lang="en-NZ"/>
              <a:t>Comparable&lt;T&gt; interface</a:t>
            </a:r>
            <a:endParaRPr lang="en-US"/>
          </a:p>
        </p:txBody>
      </p:sp>
      <p:sp>
        <p:nvSpPr>
          <p:cNvPr id="667651" name="Rectangle 3"/>
          <p:cNvSpPr>
            <a:spLocks noGrp="1" noChangeArrowheads="1"/>
          </p:cNvSpPr>
          <p:nvPr>
            <p:ph type="body" idx="1"/>
          </p:nvPr>
        </p:nvSpPr>
        <p:spPr/>
        <p:txBody>
          <a:bodyPr/>
          <a:lstStyle/>
          <a:p>
            <a:r>
              <a:rPr lang="en-NZ">
                <a:solidFill>
                  <a:srgbClr val="FF0000"/>
                </a:solidFill>
              </a:rPr>
              <a:t>Comparable</a:t>
            </a:r>
            <a:r>
              <a:rPr lang="en-NZ"/>
              <a:t>&lt;T&gt; interface có 1 phương thức: int compareTo(T)</a:t>
            </a:r>
          </a:p>
          <a:p>
            <a:pPr lvl="1"/>
            <a:r>
              <a:rPr lang="en-NZ"/>
              <a:t>Trả về 0 nếu this = other</a:t>
            </a:r>
          </a:p>
          <a:p>
            <a:pPr lvl="1"/>
            <a:r>
              <a:rPr lang="en-NZ"/>
              <a:t>Trả về một số dương nếu this &gt; other</a:t>
            </a:r>
          </a:p>
          <a:p>
            <a:pPr lvl="1"/>
            <a:r>
              <a:rPr lang="en-NZ"/>
              <a:t>Trả về một số âm nếu this &lt; other</a:t>
            </a:r>
          </a:p>
        </p:txBody>
      </p:sp>
      <p:sp>
        <p:nvSpPr>
          <p:cNvPr id="667659" name="Rectangle 11"/>
          <p:cNvSpPr>
            <a:spLocks noChangeArrowheads="1"/>
          </p:cNvSpPr>
          <p:nvPr/>
        </p:nvSpPr>
        <p:spPr bwMode="auto">
          <a:xfrm>
            <a:off x="996951" y="3582621"/>
            <a:ext cx="8257116" cy="3293209"/>
          </a:xfrm>
          <a:prstGeom prst="rect">
            <a:avLst/>
          </a:prstGeom>
          <a:noFill/>
          <a:ln w="9525">
            <a:solidFill>
              <a:srgbClr val="7C7C7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sz="1600" b="1">
                <a:latin typeface="Courier New" pitchFamily="49" charset="0"/>
              </a:rPr>
              <a:t>public class Student implements </a:t>
            </a:r>
            <a:r>
              <a:rPr lang="en-US" sz="1600" b="1">
                <a:solidFill>
                  <a:srgbClr val="FF0000"/>
                </a:solidFill>
                <a:latin typeface="Courier New" pitchFamily="49" charset="0"/>
              </a:rPr>
              <a:t>Comparable</a:t>
            </a:r>
            <a:r>
              <a:rPr lang="en-US" sz="1600" b="1">
                <a:latin typeface="Courier New" pitchFamily="49" charset="0"/>
              </a:rPr>
              <a:t>&lt;Student&gt; {</a:t>
            </a:r>
          </a:p>
          <a:p>
            <a:pPr algn="l"/>
            <a:r>
              <a:rPr lang="en-NZ" sz="1600" b="1">
                <a:latin typeface="Courier New" pitchFamily="49" charset="0"/>
              </a:rPr>
              <a:t>  ...</a:t>
            </a:r>
          </a:p>
          <a:p>
            <a:r>
              <a:rPr lang="en-US" sz="1600" b="1">
                <a:latin typeface="Courier New" pitchFamily="49" charset="0"/>
              </a:rPr>
              <a:t>  public int </a:t>
            </a:r>
            <a:r>
              <a:rPr lang="en-US" sz="1600" b="1">
                <a:solidFill>
                  <a:srgbClr val="FF0000"/>
                </a:solidFill>
                <a:latin typeface="Courier New" pitchFamily="49" charset="0"/>
              </a:rPr>
              <a:t>compareTo</a:t>
            </a:r>
            <a:r>
              <a:rPr lang="en-US" sz="1600" b="1">
                <a:latin typeface="Courier New" pitchFamily="49" charset="0"/>
              </a:rPr>
              <a:t>( Student other ) {</a:t>
            </a:r>
          </a:p>
          <a:p>
            <a:pPr algn="l"/>
            <a:r>
              <a:rPr lang="en-US" sz="1600" b="1">
                <a:latin typeface="Courier New" pitchFamily="49" charset="0"/>
              </a:rPr>
              <a:t>    if( this.gpa == other.gpa ) {</a:t>
            </a:r>
          </a:p>
          <a:p>
            <a:pPr algn="l"/>
            <a:r>
              <a:rPr lang="en-US" sz="1600" b="1">
                <a:latin typeface="Courier New" pitchFamily="49" charset="0"/>
              </a:rPr>
              <a:t>      return 0;</a:t>
            </a:r>
          </a:p>
          <a:p>
            <a:pPr algn="l"/>
            <a:r>
              <a:rPr lang="en-US" sz="1600" b="1">
                <a:latin typeface="Courier New" pitchFamily="49" charset="0"/>
              </a:rPr>
              <a:t>    }</a:t>
            </a:r>
          </a:p>
          <a:p>
            <a:pPr algn="l"/>
            <a:r>
              <a:rPr lang="en-US" sz="1600" b="1">
                <a:latin typeface="Courier New" pitchFamily="49" charset="0"/>
              </a:rPr>
              <a:t>    else if( this.gpa &lt; other.gpa ) {</a:t>
            </a:r>
          </a:p>
          <a:p>
            <a:pPr algn="l"/>
            <a:r>
              <a:rPr lang="en-US" sz="1600" b="1">
                <a:latin typeface="Courier New" pitchFamily="49" charset="0"/>
              </a:rPr>
              <a:t>      return -1;</a:t>
            </a:r>
          </a:p>
          <a:p>
            <a:pPr algn="l"/>
            <a:r>
              <a:rPr lang="en-US" sz="1600" b="1">
                <a:latin typeface="Courier New" pitchFamily="49" charset="0"/>
              </a:rPr>
              <a:t>    }</a:t>
            </a:r>
          </a:p>
          <a:p>
            <a:pPr algn="l"/>
            <a:r>
              <a:rPr lang="en-US" sz="1600" b="1">
                <a:latin typeface="Courier New" pitchFamily="49" charset="0"/>
              </a:rPr>
              <a:t>    else {</a:t>
            </a:r>
          </a:p>
          <a:p>
            <a:pPr algn="l"/>
            <a:r>
              <a:rPr lang="en-US" sz="1600" b="1">
                <a:latin typeface="Courier New" pitchFamily="49" charset="0"/>
              </a:rPr>
              <a:t>      return 1;</a:t>
            </a:r>
          </a:p>
          <a:p>
            <a:pPr algn="l"/>
            <a:r>
              <a:rPr lang="en-US" sz="1600" b="1">
                <a:latin typeface="Courier New" pitchFamily="49" charset="0"/>
              </a:rPr>
              <a:t>    }</a:t>
            </a:r>
          </a:p>
          <a:p>
            <a:pPr algn="l"/>
            <a:r>
              <a:rPr lang="en-NZ" sz="1600" b="1">
                <a:latin typeface="Courier New" pitchFamily="49" charset="0"/>
              </a:rPr>
              <a:t>  }</a:t>
            </a:r>
            <a:endParaRPr lang="en-US" sz="1600" b="1">
              <a:latin typeface="Courier New" pitchFamily="49" charset="0"/>
            </a:endParaRPr>
          </a:p>
        </p:txBody>
      </p:sp>
      <p:sp>
        <p:nvSpPr>
          <p:cNvPr id="667660" name="Text Box 12"/>
          <p:cNvSpPr txBox="1">
            <a:spLocks noChangeArrowheads="1"/>
          </p:cNvSpPr>
          <p:nvPr/>
        </p:nvSpPr>
        <p:spPr bwMode="auto">
          <a:xfrm>
            <a:off x="6112329" y="5229225"/>
            <a:ext cx="5954184" cy="861774"/>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NZ" sz="1600">
                <a:solidFill>
                  <a:srgbClr val="0033CC"/>
                </a:solidFill>
                <a:latin typeface="Tahoma" pitchFamily="34" charset="0"/>
              </a:rPr>
              <a:t>Cách viết khác trong hàm compareTo:</a:t>
            </a:r>
          </a:p>
          <a:p>
            <a:pPr algn="l"/>
            <a:endParaRPr lang="en-NZ" sz="1600">
              <a:solidFill>
                <a:srgbClr val="0033CC"/>
              </a:solidFill>
              <a:latin typeface="Tahoma" pitchFamily="34" charset="0"/>
            </a:endParaRPr>
          </a:p>
          <a:p>
            <a:pPr algn="l"/>
            <a:r>
              <a:rPr lang="en-NZ" b="1">
                <a:solidFill>
                  <a:srgbClr val="003399"/>
                </a:solidFill>
                <a:latin typeface="Courier New" pitchFamily="49" charset="0"/>
              </a:rPr>
              <a:t>return this.gpa – other.gpa;</a:t>
            </a:r>
            <a:endParaRPr lang="en-US" b="1">
              <a:solidFill>
                <a:srgbClr val="003399"/>
              </a:solidFill>
              <a:latin typeface="Courier New" pitchFamily="49" charset="0"/>
            </a:endParaRPr>
          </a:p>
        </p:txBody>
      </p:sp>
      <p:sp>
        <p:nvSpPr>
          <p:cNvPr id="667661" name="Text Box 13"/>
          <p:cNvSpPr txBox="1">
            <a:spLocks noChangeArrowheads="1"/>
          </p:cNvSpPr>
          <p:nvPr/>
        </p:nvSpPr>
        <p:spPr bwMode="auto">
          <a:xfrm>
            <a:off x="7673369" y="3913721"/>
            <a:ext cx="4032251" cy="83502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NZ" sz="1600">
                <a:latin typeface="Tahoma" pitchFamily="34" charset="0"/>
              </a:rPr>
              <a:t>st1 = new Student(“Anna”, 8);</a:t>
            </a:r>
          </a:p>
          <a:p>
            <a:pPr algn="l"/>
            <a:r>
              <a:rPr lang="en-NZ" sz="1600">
                <a:latin typeface="Tahoma" pitchFamily="34" charset="0"/>
              </a:rPr>
              <a:t>st2 = new Student(“Peter”, 6);</a:t>
            </a:r>
          </a:p>
          <a:p>
            <a:pPr algn="l"/>
            <a:r>
              <a:rPr lang="en-NZ" sz="1600">
                <a:latin typeface="Tahoma" pitchFamily="34" charset="0"/>
              </a:rPr>
              <a:t>st1.compareTo(st2) </a:t>
            </a:r>
            <a:r>
              <a:rPr lang="en-NZ" sz="1600">
                <a:latin typeface="Tahoma" pitchFamily="34" charset="0"/>
                <a:sym typeface="Wingdings" pitchFamily="2" charset="2"/>
              </a:rPr>
              <a:t></a:t>
            </a:r>
            <a:r>
              <a:rPr lang="en-NZ" sz="1600">
                <a:latin typeface="Tahoma" pitchFamily="34" charset="0"/>
              </a:rPr>
              <a:t> </a:t>
            </a:r>
            <a:r>
              <a:rPr lang="en-NZ" sz="1600">
                <a:latin typeface="Tahoma" pitchFamily="34" charset="0"/>
                <a:sym typeface="Wingdings" pitchFamily="2" charset="2"/>
              </a:rPr>
              <a:t>returns 1;</a:t>
            </a:r>
            <a:endParaRPr lang="en-US" sz="1600">
              <a:latin typeface="Tahoma" pitchFamily="34" charset="0"/>
            </a:endParaRPr>
          </a:p>
        </p:txBody>
      </p:sp>
      <p:grpSp>
        <p:nvGrpSpPr>
          <p:cNvPr id="7" name="Group 6"/>
          <p:cNvGrpSpPr/>
          <p:nvPr/>
        </p:nvGrpSpPr>
        <p:grpSpPr>
          <a:xfrm>
            <a:off x="10272781" y="2405360"/>
            <a:ext cx="1654628" cy="1494754"/>
            <a:chOff x="9323763" y="1966903"/>
            <a:chExt cx="2207684" cy="1494754"/>
          </a:xfrm>
        </p:grpSpPr>
        <p:sp>
          <p:nvSpPr>
            <p:cNvPr id="8" name="Text Box 13"/>
            <p:cNvSpPr txBox="1">
              <a:spLocks noChangeArrowheads="1"/>
            </p:cNvSpPr>
            <p:nvPr/>
          </p:nvSpPr>
          <p:spPr bwMode="auto">
            <a:xfrm>
              <a:off x="9323763" y="1966903"/>
              <a:ext cx="2207684" cy="35864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r>
                <a:rPr lang="en-NZ">
                  <a:latin typeface="Courier New" pitchFamily="49" charset="0"/>
                  <a:cs typeface="Courier New" pitchFamily="49" charset="0"/>
                </a:rPr>
                <a:t>Student</a:t>
              </a:r>
              <a:endParaRPr lang="en-US">
                <a:latin typeface="Courier New" pitchFamily="49" charset="0"/>
                <a:cs typeface="Courier New" pitchFamily="49" charset="0"/>
              </a:endParaRPr>
            </a:p>
          </p:txBody>
        </p:sp>
        <p:sp>
          <p:nvSpPr>
            <p:cNvPr id="9" name="Text Box 16"/>
            <p:cNvSpPr txBox="1">
              <a:spLocks noChangeArrowheads="1"/>
            </p:cNvSpPr>
            <p:nvPr/>
          </p:nvSpPr>
          <p:spPr bwMode="auto">
            <a:xfrm>
              <a:off x="9323763" y="2801257"/>
              <a:ext cx="2207684" cy="660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l"/>
              <a:endParaRPr lang="en-US" b="1">
                <a:latin typeface="Courier New" pitchFamily="49" charset="0"/>
                <a:cs typeface="Courier New" pitchFamily="49" charset="0"/>
              </a:endParaRPr>
            </a:p>
          </p:txBody>
        </p:sp>
        <p:sp>
          <p:nvSpPr>
            <p:cNvPr id="10" name="Text Box 16"/>
            <p:cNvSpPr txBox="1">
              <a:spLocks noChangeArrowheads="1"/>
            </p:cNvSpPr>
            <p:nvPr/>
          </p:nvSpPr>
          <p:spPr bwMode="auto">
            <a:xfrm>
              <a:off x="9323763" y="2302180"/>
              <a:ext cx="2207684" cy="60067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l"/>
              <a:r>
                <a:rPr lang="en-NZ">
                  <a:latin typeface="Courier New" pitchFamily="49" charset="0"/>
                  <a:cs typeface="Courier New" pitchFamily="49" charset="0"/>
                </a:rPr>
                <a:t>- name</a:t>
              </a:r>
            </a:p>
            <a:p>
              <a:pPr algn="l"/>
              <a:r>
                <a:rPr lang="en-US">
                  <a:latin typeface="Courier New" pitchFamily="49" charset="0"/>
                  <a:cs typeface="Courier New" pitchFamily="49" charset="0"/>
                </a:rPr>
                <a:t>- gpa</a:t>
              </a:r>
            </a:p>
          </p:txBody>
        </p:sp>
      </p:gr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61</a:t>
            </a:fld>
            <a:endParaRPr lang="en-US" dirty="0">
              <a:solidFill>
                <a:prstClr val="black">
                  <a:lumMod val="65000"/>
                  <a:lumOff val="35000"/>
                </a:prstClr>
              </a:solidFill>
            </a:endParaRPr>
          </a:p>
        </p:txBody>
      </p:sp>
    </p:spTree>
    <p:extLst>
      <p:ext uri="{BB962C8B-B14F-4D97-AF65-F5344CB8AC3E}">
        <p14:creationId xmlns:p14="http://schemas.microsoft.com/office/powerpoint/2010/main" val="4023111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67660">
                                            <p:txEl>
                                              <p:pRg st="2" end="2"/>
                                            </p:txEl>
                                          </p:spTgt>
                                        </p:tgtEl>
                                        <p:attrNameLst>
                                          <p:attrName>style.visibility</p:attrName>
                                        </p:attrNameLst>
                                      </p:cBhvr>
                                      <p:to>
                                        <p:strVal val="visible"/>
                                      </p:to>
                                    </p:set>
                                    <p:animEffect transition="in" filter="dissolve">
                                      <p:cBhvr>
                                        <p:cTn id="7" dur="500"/>
                                        <p:tgtEl>
                                          <p:spTgt spid="6676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en-US"/>
              <a:t>5.1. Khái niệm về tập hợp</a:t>
            </a:r>
            <a:br>
              <a:rPr lang="en-US"/>
            </a:br>
            <a:r>
              <a:rPr lang="en-NZ"/>
              <a:t>Comparable&lt;T&gt; interface</a:t>
            </a:r>
            <a:endParaRPr lang="en-US"/>
          </a:p>
        </p:txBody>
      </p:sp>
      <p:sp>
        <p:nvSpPr>
          <p:cNvPr id="694276" name="Rectangle 4"/>
          <p:cNvSpPr>
            <a:spLocks noChangeArrowheads="1"/>
          </p:cNvSpPr>
          <p:nvPr/>
        </p:nvSpPr>
        <p:spPr bwMode="auto">
          <a:xfrm>
            <a:off x="1148740" y="2431382"/>
            <a:ext cx="9120716" cy="2585323"/>
          </a:xfrm>
          <a:prstGeom prst="rect">
            <a:avLst/>
          </a:prstGeom>
          <a:noFill/>
          <a:ln w="9525">
            <a:solidFill>
              <a:srgbClr val="7C7C7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b="1">
                <a:latin typeface="Courier New" pitchFamily="49" charset="0"/>
              </a:rPr>
              <a:t>List&lt;Student&gt; listStudent = new </a:t>
            </a:r>
            <a:r>
              <a:rPr lang="en-US" b="1">
                <a:solidFill>
                  <a:srgbClr val="FF0000"/>
                </a:solidFill>
                <a:latin typeface="Courier New" pitchFamily="49" charset="0"/>
              </a:rPr>
              <a:t>ArrayList</a:t>
            </a:r>
            <a:r>
              <a:rPr lang="en-US" b="1">
                <a:latin typeface="Courier New" pitchFamily="49" charset="0"/>
              </a:rPr>
              <a:t>&lt;Student&gt;();</a:t>
            </a:r>
          </a:p>
          <a:p>
            <a:r>
              <a:rPr lang="en-US" b="1">
                <a:latin typeface="Courier New" pitchFamily="49" charset="0"/>
              </a:rPr>
              <a:t>listStudent.add(new Student("Fred", 3));</a:t>
            </a:r>
          </a:p>
          <a:p>
            <a:r>
              <a:rPr lang="en-US" b="1">
                <a:latin typeface="Courier New" pitchFamily="49" charset="0"/>
              </a:rPr>
              <a:t>listStudent.add(new Student("Sam", 4));</a:t>
            </a:r>
          </a:p>
          <a:p>
            <a:r>
              <a:rPr lang="en-US" b="1">
                <a:latin typeface="Courier New" pitchFamily="49" charset="0"/>
              </a:rPr>
              <a:t>listStudent.add(new Student("Steve", 3));</a:t>
            </a:r>
          </a:p>
          <a:p>
            <a:r>
              <a:rPr lang="en-US" b="1">
                <a:latin typeface="Courier New" pitchFamily="49" charset="0"/>
              </a:rPr>
              <a:t>listStudent.add(new Student("Laura", 2));</a:t>
            </a:r>
          </a:p>
          <a:p>
            <a:pPr algn="l"/>
            <a:endParaRPr lang="en-US" b="1">
              <a:latin typeface="Courier New" pitchFamily="49" charset="0"/>
            </a:endParaRPr>
          </a:p>
          <a:p>
            <a:r>
              <a:rPr lang="en-US" b="1">
                <a:latin typeface="Courier New" pitchFamily="49" charset="0"/>
              </a:rPr>
              <a:t>Collections.</a:t>
            </a:r>
            <a:r>
              <a:rPr lang="en-US" b="1">
                <a:solidFill>
                  <a:srgbClr val="FF0000"/>
                </a:solidFill>
                <a:latin typeface="Courier New" pitchFamily="49" charset="0"/>
              </a:rPr>
              <a:t>sort</a:t>
            </a:r>
            <a:r>
              <a:rPr lang="en-US" b="1">
                <a:latin typeface="Courier New" pitchFamily="49" charset="0"/>
              </a:rPr>
              <a:t>(listStudent);</a:t>
            </a:r>
          </a:p>
          <a:p>
            <a:r>
              <a:rPr lang="en-US" b="1">
                <a:latin typeface="Courier New" pitchFamily="49" charset="0"/>
              </a:rPr>
              <a:t>System.out.println(listStudent);</a:t>
            </a:r>
          </a:p>
          <a:p>
            <a:pPr algn="l"/>
            <a:endParaRPr lang="en-NZ" b="1">
              <a:latin typeface="Courier New" pitchFamily="49" charset="0"/>
            </a:endParaRPr>
          </a:p>
        </p:txBody>
      </p:sp>
      <p:sp>
        <p:nvSpPr>
          <p:cNvPr id="694278" name="Rectangle 6"/>
          <p:cNvSpPr>
            <a:spLocks noChangeArrowheads="1"/>
          </p:cNvSpPr>
          <p:nvPr/>
        </p:nvSpPr>
        <p:spPr bwMode="auto">
          <a:xfrm>
            <a:off x="1461781" y="5313680"/>
            <a:ext cx="8494633" cy="323165"/>
          </a:xfrm>
          <a:prstGeom prst="rect">
            <a:avLst/>
          </a:prstGeom>
          <a:noFill/>
          <a:ln w="9525">
            <a:solidFill>
              <a:srgbClr val="7C7C7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sz="1500" b="1">
                <a:latin typeface="Courier New" pitchFamily="49" charset="0"/>
              </a:rPr>
              <a:t>public static &lt;T extends </a:t>
            </a:r>
            <a:r>
              <a:rPr lang="en-US" sz="1500" b="1">
                <a:solidFill>
                  <a:srgbClr val="0033CC"/>
                </a:solidFill>
                <a:latin typeface="Courier New" pitchFamily="49" charset="0"/>
              </a:rPr>
              <a:t>Comparable</a:t>
            </a:r>
            <a:r>
              <a:rPr lang="en-US" sz="1500" b="1">
                <a:latin typeface="Courier New" pitchFamily="49" charset="0"/>
              </a:rPr>
              <a:t>&lt;? super T&gt;&gt; void sort(List&lt;T&gt; list) </a:t>
            </a:r>
          </a:p>
        </p:txBody>
      </p:sp>
      <p:sp>
        <p:nvSpPr>
          <p:cNvPr id="694283" name="AutoShape 11"/>
          <p:cNvSpPr>
            <a:spLocks/>
          </p:cNvSpPr>
          <p:nvPr/>
        </p:nvSpPr>
        <p:spPr bwMode="auto">
          <a:xfrm>
            <a:off x="8491456" y="3400877"/>
            <a:ext cx="3556000" cy="646331"/>
          </a:xfrm>
          <a:prstGeom prst="borderCallout1">
            <a:avLst>
              <a:gd name="adj1" fmla="val 7287"/>
              <a:gd name="adj2" fmla="val -3921"/>
              <a:gd name="adj3" fmla="val 183193"/>
              <a:gd name="adj4" fmla="val -80227"/>
            </a:avLst>
          </a:prstGeom>
          <a:solidFill>
            <a:srgbClr val="FFFF99"/>
          </a:solidFill>
          <a:ln w="9525"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NZ">
                <a:latin typeface="Tahoma" pitchFamily="34" charset="0"/>
              </a:rPr>
              <a:t>What’s the output?</a:t>
            </a:r>
          </a:p>
          <a:p>
            <a:r>
              <a:rPr lang="en-US"/>
              <a:t>[Laura-2, Fred-3, Steve-3, Sam-4]</a:t>
            </a:r>
            <a:endParaRPr lang="en-US">
              <a:solidFill>
                <a:srgbClr val="0000FF"/>
              </a:solidFill>
              <a:latin typeface="Tahoma" pitchFamily="34" charset="0"/>
            </a:endParaRPr>
          </a:p>
        </p:txBody>
      </p:sp>
      <p:sp>
        <p:nvSpPr>
          <p:cNvPr id="694286" name="AutoShape 14"/>
          <p:cNvSpPr>
            <a:spLocks/>
          </p:cNvSpPr>
          <p:nvPr/>
        </p:nvSpPr>
        <p:spPr bwMode="auto">
          <a:xfrm>
            <a:off x="4052580" y="5886426"/>
            <a:ext cx="2207683" cy="346075"/>
          </a:xfrm>
          <a:prstGeom prst="borderCallout1">
            <a:avLst>
              <a:gd name="adj1" fmla="val 33028"/>
              <a:gd name="adj2" fmla="val 104602"/>
              <a:gd name="adj3" fmla="val -93579"/>
              <a:gd name="adj4" fmla="val 138736"/>
            </a:avLst>
          </a:prstGeom>
          <a:solidFill>
            <a:srgbClr val="FFFF99"/>
          </a:solidFill>
          <a:ln w="9525"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NZ" sz="1600">
                <a:latin typeface="Tahoma" pitchFamily="34" charset="0"/>
              </a:rPr>
              <a:t>Wildcard (later)</a:t>
            </a:r>
            <a:endParaRPr lang="en-US" sz="1600">
              <a:solidFill>
                <a:srgbClr val="0000FF"/>
              </a:solidFill>
              <a:latin typeface="Tahoma" pitchFamily="34"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62</a:t>
            </a:fld>
            <a:endParaRPr lang="en-US" dirty="0">
              <a:solidFill>
                <a:prstClr val="black">
                  <a:lumMod val="65000"/>
                  <a:lumOff val="35000"/>
                </a:prstClr>
              </a:solidFill>
            </a:endParaRPr>
          </a:p>
        </p:txBody>
      </p:sp>
    </p:spTree>
    <p:extLst>
      <p:ext uri="{BB962C8B-B14F-4D97-AF65-F5344CB8AC3E}">
        <p14:creationId xmlns:p14="http://schemas.microsoft.com/office/powerpoint/2010/main" val="314186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4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86"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p:txBody>
          <a:bodyPr/>
          <a:lstStyle/>
          <a:p>
            <a:r>
              <a:rPr lang="en-US"/>
              <a:t>5.1. Khái niệm về tập hợp</a:t>
            </a:r>
            <a:br>
              <a:rPr lang="en-US"/>
            </a:br>
            <a:r>
              <a:rPr lang="en-NZ"/>
              <a:t>Comparator&lt;T&gt; interface</a:t>
            </a:r>
            <a:endParaRPr lang="en-US"/>
          </a:p>
        </p:txBody>
      </p:sp>
      <p:sp>
        <p:nvSpPr>
          <p:cNvPr id="666627" name="Rectangle 3"/>
          <p:cNvSpPr>
            <a:spLocks noGrp="1" noChangeArrowheads="1"/>
          </p:cNvSpPr>
          <p:nvPr>
            <p:ph type="body" idx="1"/>
          </p:nvPr>
        </p:nvSpPr>
        <p:spPr/>
        <p:txBody>
          <a:bodyPr/>
          <a:lstStyle/>
          <a:p>
            <a:r>
              <a:rPr lang="en-US"/>
              <a:t>Sử dụng trong trường hợp không thể Comparable, hoặc muốn định nghĩa thêm các thứ tự khác</a:t>
            </a:r>
          </a:p>
          <a:p>
            <a:endParaRPr lang="en-NZ"/>
          </a:p>
          <a:p>
            <a:endParaRPr lang="en-NZ"/>
          </a:p>
          <a:p>
            <a:endParaRPr lang="en-NZ"/>
          </a:p>
          <a:p>
            <a:r>
              <a:rPr lang="en-NZ"/>
              <a:t>Ví dụ:</a:t>
            </a:r>
          </a:p>
        </p:txBody>
      </p:sp>
      <p:grpSp>
        <p:nvGrpSpPr>
          <p:cNvPr id="666643" name="Group 19"/>
          <p:cNvGrpSpPr>
            <a:grpSpLocks/>
          </p:cNvGrpSpPr>
          <p:nvPr/>
        </p:nvGrpSpPr>
        <p:grpSpPr bwMode="auto">
          <a:xfrm>
            <a:off x="2744710" y="2732537"/>
            <a:ext cx="3873804" cy="1302200"/>
            <a:chOff x="3924" y="1283"/>
            <a:chExt cx="1587" cy="771"/>
          </a:xfrm>
        </p:grpSpPr>
        <p:sp>
          <p:nvSpPr>
            <p:cNvPr id="666630" name="Text Box 6"/>
            <p:cNvSpPr txBox="1">
              <a:spLocks noChangeArrowheads="1"/>
            </p:cNvSpPr>
            <p:nvPr/>
          </p:nvSpPr>
          <p:spPr bwMode="auto">
            <a:xfrm>
              <a:off x="3924" y="1671"/>
              <a:ext cx="1587" cy="3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t>+</a:t>
              </a:r>
              <a:r>
                <a:rPr lang="en-US" b="1"/>
                <a:t>compare</a:t>
              </a:r>
              <a:r>
                <a:rPr lang="en-US"/>
                <a:t>(T o1, T o2): int</a:t>
              </a:r>
            </a:p>
            <a:p>
              <a:pPr algn="l"/>
              <a:r>
                <a:rPr lang="en-NZ"/>
                <a:t>+</a:t>
              </a:r>
              <a:r>
                <a:rPr lang="en-NZ" b="1"/>
                <a:t>equals</a:t>
              </a:r>
              <a:r>
                <a:rPr lang="en-NZ"/>
                <a:t>(Object other): boolean</a:t>
              </a:r>
              <a:endParaRPr lang="en-US"/>
            </a:p>
          </p:txBody>
        </p:sp>
        <p:sp>
          <p:nvSpPr>
            <p:cNvPr id="666632" name="Text Box 8"/>
            <p:cNvSpPr txBox="1">
              <a:spLocks noChangeArrowheads="1"/>
            </p:cNvSpPr>
            <p:nvPr/>
          </p:nvSpPr>
          <p:spPr bwMode="auto">
            <a:xfrm>
              <a:off x="3924" y="1283"/>
              <a:ext cx="1587" cy="3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NZ"/>
                <a:t>&lt;&lt;interface&gt;&gt;</a:t>
              </a:r>
              <a:endParaRPr lang="en-US"/>
            </a:p>
            <a:p>
              <a:pPr algn="ctr"/>
              <a:r>
                <a:rPr lang="en-US" b="1"/>
                <a:t>Comparator&lt;T&gt;</a:t>
              </a:r>
            </a:p>
          </p:txBody>
        </p:sp>
      </p:grpSp>
      <p:sp>
        <p:nvSpPr>
          <p:cNvPr id="12" name="Rectangle 11"/>
          <p:cNvSpPr>
            <a:spLocks noChangeArrowheads="1"/>
          </p:cNvSpPr>
          <p:nvPr/>
        </p:nvSpPr>
        <p:spPr bwMode="auto">
          <a:xfrm>
            <a:off x="944641" y="4686932"/>
            <a:ext cx="9171816" cy="1400383"/>
          </a:xfrm>
          <a:prstGeom prst="rect">
            <a:avLst/>
          </a:prstGeom>
          <a:noFill/>
          <a:ln w="9525">
            <a:solidFill>
              <a:srgbClr val="7C7C7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sz="1700" b="1">
                <a:latin typeface="Courier New" pitchFamily="49" charset="0"/>
              </a:rPr>
              <a:t>public class </a:t>
            </a:r>
            <a:r>
              <a:rPr lang="en-US" sz="1700" b="1">
                <a:solidFill>
                  <a:srgbClr val="0070C0"/>
                </a:solidFill>
                <a:latin typeface="Courier New" pitchFamily="49" charset="0"/>
              </a:rPr>
              <a:t>StudentNameComparator</a:t>
            </a:r>
            <a:r>
              <a:rPr lang="en-US" sz="1700" b="1">
                <a:latin typeface="Courier New" pitchFamily="49" charset="0"/>
              </a:rPr>
              <a:t> implements </a:t>
            </a:r>
            <a:r>
              <a:rPr lang="en-US" sz="1700" b="1">
                <a:solidFill>
                  <a:srgbClr val="FF0000"/>
                </a:solidFill>
                <a:latin typeface="Courier New" pitchFamily="49" charset="0"/>
              </a:rPr>
              <a:t>Comparator</a:t>
            </a:r>
            <a:r>
              <a:rPr lang="en-US" sz="1700" b="1">
                <a:latin typeface="Courier New" pitchFamily="49" charset="0"/>
              </a:rPr>
              <a:t>&lt;Student&gt; {</a:t>
            </a:r>
          </a:p>
          <a:p>
            <a:r>
              <a:rPr lang="en-NZ" sz="1700" b="1">
                <a:latin typeface="Courier New" pitchFamily="49" charset="0"/>
              </a:rPr>
              <a:t>  public int </a:t>
            </a:r>
            <a:r>
              <a:rPr lang="en-US" sz="1700" b="1">
                <a:solidFill>
                  <a:srgbClr val="FF0000"/>
                </a:solidFill>
                <a:latin typeface="Courier New" pitchFamily="49" charset="0"/>
              </a:rPr>
              <a:t>compare</a:t>
            </a:r>
            <a:r>
              <a:rPr lang="en-US" sz="1700" b="1">
                <a:latin typeface="Courier New" pitchFamily="49" charset="0"/>
              </a:rPr>
              <a:t>(Student o1, Student o2) {</a:t>
            </a:r>
          </a:p>
          <a:p>
            <a:r>
              <a:rPr lang="en-US" sz="1700" b="1">
                <a:latin typeface="Courier New" pitchFamily="49" charset="0"/>
              </a:rPr>
              <a:t>	return o1.getName().compareToIgnoreCase(o2.getName());</a:t>
            </a:r>
          </a:p>
          <a:p>
            <a:r>
              <a:rPr lang="en-NZ" sz="1700" b="1">
                <a:latin typeface="Courier New" pitchFamily="49" charset="0"/>
              </a:rPr>
              <a:t>  }</a:t>
            </a:r>
          </a:p>
          <a:p>
            <a:r>
              <a:rPr lang="en-NZ" sz="1700" b="1">
                <a:latin typeface="Courier New" pitchFamily="49" charset="0"/>
              </a:rPr>
              <a:t>}</a:t>
            </a:r>
            <a:endParaRPr lang="en-US" sz="1700" b="1">
              <a:latin typeface="Courier New" pitchFamily="49"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63</a:t>
            </a:fld>
            <a:endParaRPr lang="en-US" dirty="0">
              <a:solidFill>
                <a:prstClr val="black">
                  <a:lumMod val="65000"/>
                  <a:lumOff val="35000"/>
                </a:prstClr>
              </a:solidFill>
            </a:endParaRPr>
          </a:p>
        </p:txBody>
      </p:sp>
    </p:spTree>
    <p:extLst>
      <p:ext uri="{BB962C8B-B14F-4D97-AF65-F5344CB8AC3E}">
        <p14:creationId xmlns:p14="http://schemas.microsoft.com/office/powerpoint/2010/main" val="13291604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p:txBody>
          <a:bodyPr/>
          <a:lstStyle/>
          <a:p>
            <a:r>
              <a:rPr lang="en-US"/>
              <a:t>5.1. Khái niệm về tập hợp</a:t>
            </a:r>
            <a:br>
              <a:rPr lang="en-US"/>
            </a:br>
            <a:r>
              <a:rPr lang="en-NZ"/>
              <a:t>Comparator&lt;T&gt; interface</a:t>
            </a:r>
            <a:endParaRPr lang="en-US"/>
          </a:p>
        </p:txBody>
      </p:sp>
      <p:sp>
        <p:nvSpPr>
          <p:cNvPr id="695301" name="Rectangle 5"/>
          <p:cNvSpPr>
            <a:spLocks noGrp="1" noChangeArrowheads="1"/>
          </p:cNvSpPr>
          <p:nvPr>
            <p:ph type="body" idx="1"/>
          </p:nvPr>
        </p:nvSpPr>
        <p:spPr/>
        <p:txBody>
          <a:bodyPr/>
          <a:lstStyle/>
          <a:p>
            <a:r>
              <a:rPr lang="en-US"/>
              <a:t>Ví dụ (tt):</a:t>
            </a:r>
          </a:p>
          <a:p>
            <a:endParaRPr lang="en-US"/>
          </a:p>
          <a:p>
            <a:endParaRPr lang="en-US"/>
          </a:p>
          <a:p>
            <a:endParaRPr lang="en-US"/>
          </a:p>
          <a:p>
            <a:endParaRPr lang="en-US"/>
          </a:p>
        </p:txBody>
      </p:sp>
      <p:sp>
        <p:nvSpPr>
          <p:cNvPr id="695300" name="Rectangle 4"/>
          <p:cNvSpPr>
            <a:spLocks noChangeArrowheads="1"/>
          </p:cNvSpPr>
          <p:nvPr/>
        </p:nvSpPr>
        <p:spPr bwMode="auto">
          <a:xfrm>
            <a:off x="814916" y="2442302"/>
            <a:ext cx="10945283" cy="2185214"/>
          </a:xfrm>
          <a:prstGeom prst="rect">
            <a:avLst/>
          </a:prstGeom>
          <a:noFill/>
          <a:ln w="9525">
            <a:solidFill>
              <a:srgbClr val="7C7C7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sz="1700" b="1">
                <a:latin typeface="Courier New" pitchFamily="49" charset="0"/>
              </a:rPr>
              <a:t>List&lt;Student&gt; listStudent = new </a:t>
            </a:r>
            <a:r>
              <a:rPr lang="en-US" sz="1700" b="1">
                <a:solidFill>
                  <a:srgbClr val="FF0000"/>
                </a:solidFill>
                <a:latin typeface="Courier New" pitchFamily="49" charset="0"/>
              </a:rPr>
              <a:t>ArrayList</a:t>
            </a:r>
            <a:r>
              <a:rPr lang="en-US" sz="1700" b="1">
                <a:latin typeface="Courier New" pitchFamily="49" charset="0"/>
              </a:rPr>
              <a:t>&lt;Student&gt;();</a:t>
            </a:r>
          </a:p>
          <a:p>
            <a:r>
              <a:rPr lang="en-US" sz="1700" b="1">
                <a:latin typeface="Courier New" pitchFamily="49" charset="0"/>
              </a:rPr>
              <a:t>listStudent.add(new Student("Fred", 3));</a:t>
            </a:r>
          </a:p>
          <a:p>
            <a:r>
              <a:rPr lang="en-US" sz="1700" b="1">
                <a:latin typeface="Courier New" pitchFamily="49" charset="0"/>
              </a:rPr>
              <a:t>listStudent.add(new Student("Sam", 4));</a:t>
            </a:r>
          </a:p>
          <a:p>
            <a:r>
              <a:rPr lang="en-US" sz="1700" b="1">
                <a:latin typeface="Courier New" pitchFamily="49" charset="0"/>
              </a:rPr>
              <a:t>listStudent.add(new Student("Steve", 3));</a:t>
            </a:r>
          </a:p>
          <a:p>
            <a:r>
              <a:rPr lang="en-US" sz="1700" b="1">
                <a:latin typeface="Courier New" pitchFamily="49" charset="0"/>
              </a:rPr>
              <a:t>listStudent.add(new Student("Laura", 2));</a:t>
            </a:r>
          </a:p>
          <a:p>
            <a:endParaRPr lang="en-US" sz="1700" b="1">
              <a:latin typeface="Courier New" pitchFamily="49" charset="0"/>
            </a:endParaRPr>
          </a:p>
          <a:p>
            <a:r>
              <a:rPr lang="en-US" sz="1700" b="1">
                <a:latin typeface="Courier New" pitchFamily="49" charset="0"/>
              </a:rPr>
              <a:t>Collections.</a:t>
            </a:r>
            <a:r>
              <a:rPr lang="en-US" sz="1700" b="1">
                <a:solidFill>
                  <a:srgbClr val="FF0000"/>
                </a:solidFill>
                <a:latin typeface="Courier New" pitchFamily="49" charset="0"/>
              </a:rPr>
              <a:t>sort</a:t>
            </a:r>
            <a:r>
              <a:rPr lang="en-US" sz="1700" b="1">
                <a:latin typeface="Courier New" pitchFamily="49" charset="0"/>
              </a:rPr>
              <a:t>(listStudent, </a:t>
            </a:r>
            <a:r>
              <a:rPr lang="en-US" sz="1700" b="1">
                <a:solidFill>
                  <a:srgbClr val="0000FF"/>
                </a:solidFill>
                <a:latin typeface="Courier New" pitchFamily="49" charset="0"/>
              </a:rPr>
              <a:t>new StudentNameComparator()</a:t>
            </a:r>
            <a:r>
              <a:rPr lang="en-US" sz="1700" b="1">
                <a:latin typeface="Courier New" pitchFamily="49" charset="0"/>
              </a:rPr>
              <a:t>);</a:t>
            </a:r>
          </a:p>
          <a:p>
            <a:r>
              <a:rPr lang="en-US" sz="1700" b="1">
                <a:latin typeface="Courier New" pitchFamily="49" charset="0"/>
              </a:rPr>
              <a:t>System.out.println(listStudent);</a:t>
            </a:r>
          </a:p>
        </p:txBody>
      </p:sp>
      <p:sp>
        <p:nvSpPr>
          <p:cNvPr id="695305" name="AutoShape 9"/>
          <p:cNvSpPr>
            <a:spLocks/>
          </p:cNvSpPr>
          <p:nvPr/>
        </p:nvSpPr>
        <p:spPr bwMode="auto">
          <a:xfrm>
            <a:off x="6635447" y="5241472"/>
            <a:ext cx="5005009" cy="369332"/>
          </a:xfrm>
          <a:prstGeom prst="borderCallout1">
            <a:avLst>
              <a:gd name="adj1" fmla="val 34616"/>
              <a:gd name="adj2" fmla="val -2472"/>
              <a:gd name="adj3" fmla="val -257795"/>
              <a:gd name="adj4" fmla="val -12278"/>
            </a:avLst>
          </a:prstGeom>
          <a:solidFill>
            <a:srgbClr val="FFFF99"/>
          </a:solidFill>
          <a:ln w="9525"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b="1">
                <a:latin typeface="Courier New" pitchFamily="49" charset="0"/>
              </a:rPr>
              <a:t>implements </a:t>
            </a:r>
            <a:r>
              <a:rPr lang="en-US" b="1">
                <a:solidFill>
                  <a:srgbClr val="0000FF"/>
                </a:solidFill>
                <a:latin typeface="Courier New" pitchFamily="49" charset="0"/>
              </a:rPr>
              <a:t>Comparator&lt;Student&gt;</a:t>
            </a:r>
          </a:p>
        </p:txBody>
      </p:sp>
      <p:sp>
        <p:nvSpPr>
          <p:cNvPr id="6" name="AutoShape 11"/>
          <p:cNvSpPr>
            <a:spLocks/>
          </p:cNvSpPr>
          <p:nvPr/>
        </p:nvSpPr>
        <p:spPr bwMode="auto">
          <a:xfrm>
            <a:off x="1988457" y="5241472"/>
            <a:ext cx="3933971" cy="646331"/>
          </a:xfrm>
          <a:prstGeom prst="borderCallout1">
            <a:avLst>
              <a:gd name="adj1" fmla="val 2796"/>
              <a:gd name="adj2" fmla="val 50683"/>
              <a:gd name="adj3" fmla="val -108740"/>
              <a:gd name="adj4" fmla="val 41115"/>
            </a:avLst>
          </a:prstGeom>
          <a:solidFill>
            <a:srgbClr val="FFFF99"/>
          </a:solidFill>
          <a:ln w="9525"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NZ">
                <a:latin typeface="Tahoma" pitchFamily="34" charset="0"/>
              </a:rPr>
              <a:t>What’s the output?</a:t>
            </a:r>
          </a:p>
          <a:p>
            <a:r>
              <a:rPr lang="en-US" b="1">
                <a:solidFill>
                  <a:srgbClr val="0070C0"/>
                </a:solidFill>
              </a:rPr>
              <a:t>[Fred-3, Laura-2, Sam-4, Steve-3]</a:t>
            </a:r>
          </a:p>
        </p:txBody>
      </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64</a:t>
            </a:fld>
            <a:endParaRPr lang="en-US" dirty="0">
              <a:solidFill>
                <a:prstClr val="black">
                  <a:lumMod val="65000"/>
                  <a:lumOff val="35000"/>
                </a:prstClr>
              </a:solidFill>
            </a:endParaRPr>
          </a:p>
        </p:txBody>
      </p:sp>
    </p:spTree>
    <p:extLst>
      <p:ext uri="{BB962C8B-B14F-4D97-AF65-F5344CB8AC3E}">
        <p14:creationId xmlns:p14="http://schemas.microsoft.com/office/powerpoint/2010/main" val="2771487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5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30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a:t>5.1. Khái niệm về tập hợp</a:t>
            </a:r>
            <a:br>
              <a:rPr lang="en-US"/>
            </a:br>
            <a:r>
              <a:rPr lang="en-US"/>
              <a:t>Collection và Map interface</a:t>
            </a:r>
          </a:p>
        </p:txBody>
      </p:sp>
      <p:grpSp>
        <p:nvGrpSpPr>
          <p:cNvPr id="4" name="Group 3"/>
          <p:cNvGrpSpPr/>
          <p:nvPr/>
        </p:nvGrpSpPr>
        <p:grpSpPr>
          <a:xfrm>
            <a:off x="171146" y="5283524"/>
            <a:ext cx="3071284" cy="1287155"/>
            <a:chOff x="280911" y="5283524"/>
            <a:chExt cx="3071284" cy="1287155"/>
          </a:xfrm>
        </p:grpSpPr>
        <p:sp>
          <p:nvSpPr>
            <p:cNvPr id="684040" name="Text Box 8"/>
            <p:cNvSpPr txBox="1">
              <a:spLocks noChangeArrowheads="1"/>
            </p:cNvSpPr>
            <p:nvPr/>
          </p:nvSpPr>
          <p:spPr bwMode="auto">
            <a:xfrm>
              <a:off x="280911" y="5862793"/>
              <a:ext cx="307128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2"/>
              <a:r>
                <a:rPr lang="en-US" sz="2000">
                  <a:solidFill>
                    <a:srgbClr val="0033CC"/>
                  </a:solidFill>
                </a:rPr>
                <a:t>Lưu trữ các phần tử theo thứ tự tăng</a:t>
              </a:r>
            </a:p>
          </p:txBody>
        </p:sp>
        <p:sp>
          <p:nvSpPr>
            <p:cNvPr id="684043" name="Line 11"/>
            <p:cNvSpPr>
              <a:spLocks noChangeShapeType="1"/>
            </p:cNvSpPr>
            <p:nvPr/>
          </p:nvSpPr>
          <p:spPr bwMode="auto">
            <a:xfrm flipV="1">
              <a:off x="2391228" y="5283524"/>
              <a:ext cx="0" cy="576263"/>
            </a:xfrm>
            <a:prstGeom prst="line">
              <a:avLst/>
            </a:prstGeom>
            <a:noFill/>
            <a:ln w="25400">
              <a:solidFill>
                <a:srgbClr val="0033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grpSp>
        <p:nvGrpSpPr>
          <p:cNvPr id="6" name="Group 5"/>
          <p:cNvGrpSpPr/>
          <p:nvPr/>
        </p:nvGrpSpPr>
        <p:grpSpPr>
          <a:xfrm>
            <a:off x="3593495" y="4275461"/>
            <a:ext cx="4224867" cy="2095164"/>
            <a:chOff x="3640061" y="4275461"/>
            <a:chExt cx="4224867" cy="2095164"/>
          </a:xfrm>
        </p:grpSpPr>
        <p:sp>
          <p:nvSpPr>
            <p:cNvPr id="684038" name="Text Box 6"/>
            <p:cNvSpPr txBox="1">
              <a:spLocks noChangeArrowheads="1"/>
            </p:cNvSpPr>
            <p:nvPr/>
          </p:nvSpPr>
          <p:spPr bwMode="auto">
            <a:xfrm>
              <a:off x="3640061" y="5354962"/>
              <a:ext cx="42248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2"/>
              <a:r>
                <a:rPr lang="en-US" sz="2000">
                  <a:solidFill>
                    <a:srgbClr val="0033CC"/>
                  </a:solidFill>
                </a:rPr>
                <a:t>Lưu trữ theo thứ tự thêm vào.</a:t>
              </a:r>
            </a:p>
            <a:p>
              <a:pPr marL="0" lvl="2"/>
              <a:r>
                <a:rPr lang="en-US" sz="2000">
                  <a:solidFill>
                    <a:srgbClr val="0033CC"/>
                  </a:solidFill>
                </a:rPr>
                <a:t>Truy xuất theo chỉ mục (index).</a:t>
              </a:r>
            </a:p>
            <a:p>
              <a:pPr marL="0" lvl="2"/>
              <a:r>
                <a:rPr lang="en-US" sz="2000">
                  <a:solidFill>
                    <a:srgbClr val="0033CC"/>
                  </a:solidFill>
                </a:rPr>
                <a:t>Có thể trùng nhau.</a:t>
              </a:r>
            </a:p>
          </p:txBody>
        </p:sp>
        <p:sp>
          <p:nvSpPr>
            <p:cNvPr id="684044" name="Line 12"/>
            <p:cNvSpPr>
              <a:spLocks noChangeShapeType="1"/>
            </p:cNvSpPr>
            <p:nvPr/>
          </p:nvSpPr>
          <p:spPr bwMode="auto">
            <a:xfrm flipV="1">
              <a:off x="4215795" y="4275461"/>
              <a:ext cx="0" cy="1008062"/>
            </a:xfrm>
            <a:prstGeom prst="line">
              <a:avLst/>
            </a:prstGeom>
            <a:noFill/>
            <a:ln w="25400">
              <a:solidFill>
                <a:srgbClr val="0033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grpSp>
        <p:nvGrpSpPr>
          <p:cNvPr id="5" name="Group 4"/>
          <p:cNvGrpSpPr/>
          <p:nvPr/>
        </p:nvGrpSpPr>
        <p:grpSpPr>
          <a:xfrm>
            <a:off x="5233913" y="4301650"/>
            <a:ext cx="2633134" cy="675946"/>
            <a:chOff x="5233913" y="4301650"/>
            <a:chExt cx="2633134" cy="675946"/>
          </a:xfrm>
        </p:grpSpPr>
        <p:sp>
          <p:nvSpPr>
            <p:cNvPr id="684037" name="Text Box 5"/>
            <p:cNvSpPr txBox="1">
              <a:spLocks noChangeArrowheads="1"/>
            </p:cNvSpPr>
            <p:nvPr/>
          </p:nvSpPr>
          <p:spPr bwMode="auto">
            <a:xfrm>
              <a:off x="5233913" y="4577486"/>
              <a:ext cx="26331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GB" sz="2000">
                  <a:solidFill>
                    <a:srgbClr val="0033CC"/>
                  </a:solidFill>
                </a:rPr>
                <a:t>Theo cơ chế hàng đợi</a:t>
              </a:r>
            </a:p>
          </p:txBody>
        </p:sp>
        <p:sp>
          <p:nvSpPr>
            <p:cNvPr id="684045" name="Line 13"/>
            <p:cNvSpPr>
              <a:spLocks noChangeShapeType="1"/>
            </p:cNvSpPr>
            <p:nvPr/>
          </p:nvSpPr>
          <p:spPr bwMode="auto">
            <a:xfrm flipH="1" flipV="1">
              <a:off x="6055178" y="4301650"/>
              <a:ext cx="1" cy="360362"/>
            </a:xfrm>
            <a:prstGeom prst="line">
              <a:avLst/>
            </a:prstGeom>
            <a:noFill/>
            <a:ln w="25400">
              <a:solidFill>
                <a:srgbClr val="0033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grpSp>
        <p:nvGrpSpPr>
          <p:cNvPr id="3" name="Group 2"/>
          <p:cNvGrpSpPr/>
          <p:nvPr/>
        </p:nvGrpSpPr>
        <p:grpSpPr>
          <a:xfrm>
            <a:off x="159657" y="2210421"/>
            <a:ext cx="3071888" cy="1547046"/>
            <a:chOff x="159657" y="2210421"/>
            <a:chExt cx="3071888" cy="1547046"/>
          </a:xfrm>
        </p:grpSpPr>
        <p:sp>
          <p:nvSpPr>
            <p:cNvPr id="684039" name="Text Box 7"/>
            <p:cNvSpPr txBox="1">
              <a:spLocks noChangeArrowheads="1"/>
            </p:cNvSpPr>
            <p:nvPr/>
          </p:nvSpPr>
          <p:spPr bwMode="auto">
            <a:xfrm>
              <a:off x="159657" y="2210421"/>
              <a:ext cx="30718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a:solidFill>
                    <a:srgbClr val="0033CC"/>
                  </a:solidFill>
                </a:rPr>
                <a:t>Lưu trữ không theo thứ tự thêm vào, không cho phép trùng</a:t>
              </a:r>
              <a:endParaRPr lang="en-GB" sz="2000">
                <a:solidFill>
                  <a:srgbClr val="0033CC"/>
                </a:solidFill>
              </a:endParaRPr>
            </a:p>
          </p:txBody>
        </p:sp>
        <p:sp>
          <p:nvSpPr>
            <p:cNvPr id="684046" name="Line 14"/>
            <p:cNvSpPr>
              <a:spLocks noChangeShapeType="1"/>
            </p:cNvSpPr>
            <p:nvPr/>
          </p:nvSpPr>
          <p:spPr bwMode="auto">
            <a:xfrm>
              <a:off x="1910745" y="3181204"/>
              <a:ext cx="0" cy="576263"/>
            </a:xfrm>
            <a:prstGeom prst="line">
              <a:avLst/>
            </a:prstGeom>
            <a:noFill/>
            <a:ln w="25400">
              <a:solidFill>
                <a:srgbClr val="0033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grpSp>
        <p:nvGrpSpPr>
          <p:cNvPr id="2" name="Group 1"/>
          <p:cNvGrpSpPr/>
          <p:nvPr/>
        </p:nvGrpSpPr>
        <p:grpSpPr>
          <a:xfrm>
            <a:off x="3294372" y="1667882"/>
            <a:ext cx="4322233" cy="951816"/>
            <a:chOff x="3294372" y="1667882"/>
            <a:chExt cx="4322233" cy="951816"/>
          </a:xfrm>
        </p:grpSpPr>
        <p:sp>
          <p:nvSpPr>
            <p:cNvPr id="684036" name="Text Box 4"/>
            <p:cNvSpPr txBox="1">
              <a:spLocks noChangeArrowheads="1"/>
            </p:cNvSpPr>
            <p:nvPr/>
          </p:nvSpPr>
          <p:spPr bwMode="auto">
            <a:xfrm>
              <a:off x="3294372" y="1667882"/>
              <a:ext cx="43222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GB" sz="2000" b="1" dirty="0">
                  <a:solidFill>
                    <a:srgbClr val="FF0000"/>
                  </a:solidFill>
                </a:rPr>
                <a:t>Interface </a:t>
              </a:r>
              <a:r>
                <a:rPr lang="en-GB" sz="2000" b="1" dirty="0" err="1">
                  <a:solidFill>
                    <a:srgbClr val="FF0000"/>
                  </a:solidFill>
                </a:rPr>
                <a:t>gốc</a:t>
              </a:r>
              <a:r>
                <a:rPr lang="en-GB" sz="2000" b="1" dirty="0">
                  <a:solidFill>
                    <a:srgbClr val="FF0000"/>
                  </a:solidFill>
                </a:rPr>
                <a:t> </a:t>
              </a:r>
              <a:r>
                <a:rPr lang="en-GB" sz="2000" b="1" dirty="0" err="1">
                  <a:solidFill>
                    <a:srgbClr val="FF0000"/>
                  </a:solidFill>
                </a:rPr>
                <a:t>chứa</a:t>
              </a:r>
              <a:r>
                <a:rPr lang="en-GB" sz="2000" b="1" dirty="0">
                  <a:solidFill>
                    <a:srgbClr val="FF0000"/>
                  </a:solidFill>
                </a:rPr>
                <a:t> </a:t>
              </a:r>
              <a:r>
                <a:rPr lang="en-GB" sz="2000" b="1" dirty="0" err="1">
                  <a:solidFill>
                    <a:srgbClr val="FF0000"/>
                  </a:solidFill>
                </a:rPr>
                <a:t>các</a:t>
              </a:r>
              <a:r>
                <a:rPr lang="en-GB" sz="2000" b="1" dirty="0">
                  <a:solidFill>
                    <a:srgbClr val="FF0000"/>
                  </a:solidFill>
                </a:rPr>
                <a:t> </a:t>
              </a:r>
              <a:r>
                <a:rPr lang="en-GB" sz="2000" b="1" dirty="0" err="1">
                  <a:solidFill>
                    <a:srgbClr val="FF0000"/>
                  </a:solidFill>
                </a:rPr>
                <a:t>phương</a:t>
              </a:r>
              <a:r>
                <a:rPr lang="en-GB" sz="2000" b="1" dirty="0">
                  <a:solidFill>
                    <a:srgbClr val="FF0000"/>
                  </a:solidFill>
                </a:rPr>
                <a:t> </a:t>
              </a:r>
              <a:r>
                <a:rPr lang="en-GB" sz="2000" b="1" dirty="0" err="1">
                  <a:solidFill>
                    <a:srgbClr val="FF0000"/>
                  </a:solidFill>
                </a:rPr>
                <a:t>thức</a:t>
              </a:r>
              <a:r>
                <a:rPr lang="en-GB" sz="2000" b="1" dirty="0">
                  <a:solidFill>
                    <a:srgbClr val="FF0000"/>
                  </a:solidFill>
                </a:rPr>
                <a:t> </a:t>
              </a:r>
              <a:r>
                <a:rPr lang="en-GB" sz="2000" b="1" dirty="0" err="1">
                  <a:solidFill>
                    <a:srgbClr val="FF0000"/>
                  </a:solidFill>
                </a:rPr>
                <a:t>chung</a:t>
              </a:r>
              <a:r>
                <a:rPr lang="en-GB" sz="2000" b="1" dirty="0">
                  <a:solidFill>
                    <a:srgbClr val="FF0000"/>
                  </a:solidFill>
                </a:rPr>
                <a:t> </a:t>
              </a:r>
              <a:r>
                <a:rPr lang="en-GB" sz="2000" b="1" dirty="0" err="1">
                  <a:solidFill>
                    <a:srgbClr val="FF0000"/>
                  </a:solidFill>
                </a:rPr>
                <a:t>cho</a:t>
              </a:r>
              <a:r>
                <a:rPr lang="en-GB" sz="2000" b="1" dirty="0">
                  <a:solidFill>
                    <a:srgbClr val="FF0000"/>
                  </a:solidFill>
                </a:rPr>
                <a:t> </a:t>
              </a:r>
              <a:r>
                <a:rPr lang="en-GB" sz="2000" b="1" dirty="0" err="1">
                  <a:solidFill>
                    <a:srgbClr val="FF0000"/>
                  </a:solidFill>
                </a:rPr>
                <a:t>tất</a:t>
              </a:r>
              <a:r>
                <a:rPr lang="en-GB" sz="2000" b="1" dirty="0">
                  <a:solidFill>
                    <a:srgbClr val="FF0000"/>
                  </a:solidFill>
                </a:rPr>
                <a:t> </a:t>
              </a:r>
              <a:r>
                <a:rPr lang="en-GB" sz="2000" b="1" dirty="0" err="1">
                  <a:solidFill>
                    <a:srgbClr val="FF0000"/>
                  </a:solidFill>
                </a:rPr>
                <a:t>cả</a:t>
              </a:r>
              <a:r>
                <a:rPr lang="en-GB" sz="2000" b="1" dirty="0">
                  <a:solidFill>
                    <a:srgbClr val="FF0000"/>
                  </a:solidFill>
                </a:rPr>
                <a:t> </a:t>
              </a:r>
              <a:r>
                <a:rPr lang="en-GB" sz="2000" b="1" dirty="0" err="1">
                  <a:solidFill>
                    <a:srgbClr val="FF0000"/>
                  </a:solidFill>
                </a:rPr>
                <a:t>các</a:t>
              </a:r>
              <a:r>
                <a:rPr lang="en-GB" sz="2000" b="1" dirty="0">
                  <a:solidFill>
                    <a:srgbClr val="FF0000"/>
                  </a:solidFill>
                </a:rPr>
                <a:t> </a:t>
              </a:r>
              <a:r>
                <a:rPr lang="en-GB" sz="2000" b="1" dirty="0" err="1">
                  <a:solidFill>
                    <a:srgbClr val="FF0000"/>
                  </a:solidFill>
                </a:rPr>
                <a:t>loại</a:t>
              </a:r>
              <a:r>
                <a:rPr lang="en-GB" sz="2000" b="1" dirty="0">
                  <a:solidFill>
                    <a:srgbClr val="FF0000"/>
                  </a:solidFill>
                </a:rPr>
                <a:t> collections</a:t>
              </a:r>
            </a:p>
          </p:txBody>
        </p:sp>
        <p:sp>
          <p:nvSpPr>
            <p:cNvPr id="684047" name="Line 15"/>
            <p:cNvSpPr>
              <a:spLocks noChangeShapeType="1"/>
            </p:cNvSpPr>
            <p:nvPr/>
          </p:nvSpPr>
          <p:spPr bwMode="auto">
            <a:xfrm>
              <a:off x="4120545" y="2403798"/>
              <a:ext cx="0" cy="215900"/>
            </a:xfrm>
            <a:prstGeom prst="line">
              <a:avLst/>
            </a:prstGeom>
            <a:noFill/>
            <a:ln w="25400">
              <a:solidFill>
                <a:srgbClr val="0033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grpSp>
        <p:nvGrpSpPr>
          <p:cNvPr id="8" name="Group 7"/>
          <p:cNvGrpSpPr/>
          <p:nvPr/>
        </p:nvGrpSpPr>
        <p:grpSpPr>
          <a:xfrm>
            <a:off x="8131929" y="1911674"/>
            <a:ext cx="3836809" cy="720725"/>
            <a:chOff x="8347829" y="1898974"/>
            <a:chExt cx="3836809" cy="720725"/>
          </a:xfrm>
        </p:grpSpPr>
        <p:sp>
          <p:nvSpPr>
            <p:cNvPr id="684041" name="Text Box 9"/>
            <p:cNvSpPr txBox="1">
              <a:spLocks noChangeArrowheads="1"/>
            </p:cNvSpPr>
            <p:nvPr/>
          </p:nvSpPr>
          <p:spPr bwMode="auto">
            <a:xfrm>
              <a:off x="8347829" y="1898974"/>
              <a:ext cx="38368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GB" sz="2000" b="1" dirty="0" err="1">
                  <a:solidFill>
                    <a:srgbClr val="FF0000"/>
                  </a:solidFill>
                </a:rPr>
                <a:t>Lưu</a:t>
              </a:r>
              <a:r>
                <a:rPr lang="en-GB" sz="2000" b="1" dirty="0">
                  <a:solidFill>
                    <a:srgbClr val="FF0000"/>
                  </a:solidFill>
                </a:rPr>
                <a:t> </a:t>
              </a:r>
              <a:r>
                <a:rPr lang="en-GB" sz="2000" b="1" dirty="0" err="1">
                  <a:solidFill>
                    <a:srgbClr val="FF0000"/>
                  </a:solidFill>
                </a:rPr>
                <a:t>trữ</a:t>
              </a:r>
              <a:r>
                <a:rPr lang="en-GB" sz="2000" b="1" dirty="0">
                  <a:solidFill>
                    <a:srgbClr val="FF0000"/>
                  </a:solidFill>
                </a:rPr>
                <a:t> </a:t>
              </a:r>
              <a:r>
                <a:rPr lang="en-GB" sz="2000" b="1" dirty="0" err="1">
                  <a:solidFill>
                    <a:srgbClr val="FF0000"/>
                  </a:solidFill>
                </a:rPr>
                <a:t>theo</a:t>
              </a:r>
              <a:r>
                <a:rPr lang="en-GB" sz="2000" b="1" dirty="0">
                  <a:solidFill>
                    <a:srgbClr val="FF0000"/>
                  </a:solidFill>
                </a:rPr>
                <a:t> </a:t>
              </a:r>
              <a:r>
                <a:rPr lang="en-GB" sz="2000" b="1" dirty="0" err="1">
                  <a:solidFill>
                    <a:srgbClr val="FF0000"/>
                  </a:solidFill>
                </a:rPr>
                <a:t>cặp</a:t>
              </a:r>
              <a:r>
                <a:rPr lang="en-GB" sz="2000" b="1" dirty="0">
                  <a:solidFill>
                    <a:srgbClr val="FF0000"/>
                  </a:solidFill>
                </a:rPr>
                <a:t> (</a:t>
              </a:r>
              <a:r>
                <a:rPr lang="en-GB" sz="2000" b="1" dirty="0" err="1">
                  <a:solidFill>
                    <a:srgbClr val="FF0000"/>
                  </a:solidFill>
                </a:rPr>
                <a:t>khóa</a:t>
              </a:r>
              <a:r>
                <a:rPr lang="en-GB" sz="2000" b="1" dirty="0">
                  <a:solidFill>
                    <a:srgbClr val="FF0000"/>
                  </a:solidFill>
                </a:rPr>
                <a:t>, </a:t>
              </a:r>
              <a:r>
                <a:rPr lang="en-GB" sz="2000" b="1" dirty="0" err="1">
                  <a:solidFill>
                    <a:srgbClr val="FF0000"/>
                  </a:solidFill>
                </a:rPr>
                <a:t>giá</a:t>
              </a:r>
              <a:r>
                <a:rPr lang="en-GB" sz="2000" b="1" dirty="0">
                  <a:solidFill>
                    <a:srgbClr val="FF0000"/>
                  </a:solidFill>
                </a:rPr>
                <a:t> </a:t>
              </a:r>
              <a:r>
                <a:rPr lang="en-GB" sz="2000" b="1" dirty="0" err="1">
                  <a:solidFill>
                    <a:srgbClr val="FF0000"/>
                  </a:solidFill>
                </a:rPr>
                <a:t>trị</a:t>
              </a:r>
              <a:r>
                <a:rPr lang="en-GB" sz="2000" b="1" dirty="0">
                  <a:solidFill>
                    <a:srgbClr val="FF0000"/>
                  </a:solidFill>
                </a:rPr>
                <a:t>)</a:t>
              </a:r>
            </a:p>
          </p:txBody>
        </p:sp>
        <p:sp>
          <p:nvSpPr>
            <p:cNvPr id="684048" name="Line 16"/>
            <p:cNvSpPr>
              <a:spLocks noChangeShapeType="1"/>
            </p:cNvSpPr>
            <p:nvPr/>
          </p:nvSpPr>
          <p:spPr bwMode="auto">
            <a:xfrm>
              <a:off x="10167861" y="2237528"/>
              <a:ext cx="0" cy="382171"/>
            </a:xfrm>
            <a:prstGeom prst="line">
              <a:avLst/>
            </a:prstGeom>
            <a:noFill/>
            <a:ln w="25400">
              <a:solidFill>
                <a:srgbClr val="0033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grpSp>
        <p:nvGrpSpPr>
          <p:cNvPr id="7" name="Group 6"/>
          <p:cNvGrpSpPr/>
          <p:nvPr/>
        </p:nvGrpSpPr>
        <p:grpSpPr>
          <a:xfrm>
            <a:off x="8967712" y="4273912"/>
            <a:ext cx="2353733" cy="1357750"/>
            <a:chOff x="9111645" y="4275460"/>
            <a:chExt cx="2353733" cy="1357750"/>
          </a:xfrm>
        </p:grpSpPr>
        <p:sp>
          <p:nvSpPr>
            <p:cNvPr id="684042" name="Text Box 10"/>
            <p:cNvSpPr txBox="1">
              <a:spLocks noChangeArrowheads="1"/>
            </p:cNvSpPr>
            <p:nvPr/>
          </p:nvSpPr>
          <p:spPr bwMode="auto">
            <a:xfrm>
              <a:off x="9111645" y="4925324"/>
              <a:ext cx="23537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GB" sz="2000">
                  <a:solidFill>
                    <a:srgbClr val="0033CC"/>
                  </a:solidFill>
                </a:rPr>
                <a:t>Các khóa tự sắp thứ tự</a:t>
              </a:r>
            </a:p>
          </p:txBody>
        </p:sp>
        <p:sp>
          <p:nvSpPr>
            <p:cNvPr id="684049" name="Line 17"/>
            <p:cNvSpPr>
              <a:spLocks noChangeShapeType="1"/>
            </p:cNvSpPr>
            <p:nvPr/>
          </p:nvSpPr>
          <p:spPr bwMode="auto">
            <a:xfrm flipV="1">
              <a:off x="10167861" y="4275460"/>
              <a:ext cx="0" cy="576263"/>
            </a:xfrm>
            <a:prstGeom prst="line">
              <a:avLst/>
            </a:prstGeom>
            <a:noFill/>
            <a:ln w="25400">
              <a:solidFill>
                <a:srgbClr val="0033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sp>
        <p:nvSpPr>
          <p:cNvPr id="684053" name="Text Box 21"/>
          <p:cNvSpPr txBox="1">
            <a:spLocks noChangeArrowheads="1"/>
          </p:cNvSpPr>
          <p:nvPr/>
        </p:nvSpPr>
        <p:spPr bwMode="auto">
          <a:xfrm>
            <a:off x="3352195" y="2672086"/>
            <a:ext cx="1627717" cy="40011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NZ" sz="2000" b="1"/>
              <a:t>Collection</a:t>
            </a:r>
            <a:endParaRPr lang="en-US" sz="2000" b="1"/>
          </a:p>
        </p:txBody>
      </p:sp>
      <p:sp>
        <p:nvSpPr>
          <p:cNvPr id="684054" name="Text Box 22"/>
          <p:cNvSpPr txBox="1">
            <a:spLocks noChangeArrowheads="1"/>
          </p:cNvSpPr>
          <p:nvPr/>
        </p:nvSpPr>
        <p:spPr bwMode="auto">
          <a:xfrm>
            <a:off x="1622879" y="3843661"/>
            <a:ext cx="1344083" cy="40011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NZ" sz="2000" b="1"/>
              <a:t>Set</a:t>
            </a:r>
            <a:endParaRPr lang="en-US" sz="2000" b="1"/>
          </a:p>
        </p:txBody>
      </p:sp>
      <p:sp>
        <p:nvSpPr>
          <p:cNvPr id="684055" name="Text Box 23"/>
          <p:cNvSpPr txBox="1">
            <a:spLocks noChangeArrowheads="1"/>
          </p:cNvSpPr>
          <p:nvPr/>
        </p:nvSpPr>
        <p:spPr bwMode="auto">
          <a:xfrm>
            <a:off x="3451679" y="3843661"/>
            <a:ext cx="1437216" cy="40011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NZ" sz="2000" b="1"/>
              <a:t>List</a:t>
            </a:r>
            <a:endParaRPr lang="en-US" sz="2000" b="1"/>
          </a:p>
        </p:txBody>
      </p:sp>
      <p:sp>
        <p:nvSpPr>
          <p:cNvPr id="684056" name="Text Box 24"/>
          <p:cNvSpPr txBox="1">
            <a:spLocks noChangeArrowheads="1"/>
          </p:cNvSpPr>
          <p:nvPr/>
        </p:nvSpPr>
        <p:spPr bwMode="auto">
          <a:xfrm>
            <a:off x="5367262" y="3843661"/>
            <a:ext cx="1344084" cy="40011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NZ" sz="2000" b="1"/>
              <a:t>Queue</a:t>
            </a:r>
            <a:endParaRPr lang="en-US" sz="2000" b="1"/>
          </a:p>
        </p:txBody>
      </p:sp>
      <p:sp>
        <p:nvSpPr>
          <p:cNvPr id="684057" name="AutoShape 25"/>
          <p:cNvSpPr>
            <a:spLocks noChangeArrowheads="1"/>
          </p:cNvSpPr>
          <p:nvPr/>
        </p:nvSpPr>
        <p:spPr bwMode="auto">
          <a:xfrm>
            <a:off x="4023179" y="3094588"/>
            <a:ext cx="287867"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684065" name="Text Box 33"/>
          <p:cNvSpPr txBox="1">
            <a:spLocks noChangeArrowheads="1"/>
          </p:cNvSpPr>
          <p:nvPr/>
        </p:nvSpPr>
        <p:spPr bwMode="auto">
          <a:xfrm>
            <a:off x="1478945" y="4892929"/>
            <a:ext cx="1631949" cy="40011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NZ" sz="2000" b="1"/>
              <a:t>SortedSet</a:t>
            </a:r>
            <a:endParaRPr lang="en-US" sz="2000" b="1"/>
          </a:p>
        </p:txBody>
      </p:sp>
      <p:sp>
        <p:nvSpPr>
          <p:cNvPr id="684066" name="AutoShape 34"/>
          <p:cNvSpPr>
            <a:spLocks noChangeArrowheads="1"/>
          </p:cNvSpPr>
          <p:nvPr/>
        </p:nvSpPr>
        <p:spPr bwMode="auto">
          <a:xfrm>
            <a:off x="2150987" y="4256471"/>
            <a:ext cx="287867"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684068" name="Text Box 36"/>
          <p:cNvSpPr txBox="1">
            <a:spLocks noChangeArrowheads="1"/>
          </p:cNvSpPr>
          <p:nvPr/>
        </p:nvSpPr>
        <p:spPr bwMode="auto">
          <a:xfrm>
            <a:off x="9376228" y="2703836"/>
            <a:ext cx="1244600" cy="40011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NZ" sz="2000" b="1"/>
              <a:t>Map</a:t>
            </a:r>
            <a:endParaRPr lang="en-US" sz="2000" b="1"/>
          </a:p>
        </p:txBody>
      </p:sp>
      <p:sp>
        <p:nvSpPr>
          <p:cNvPr id="684069" name="Text Box 37"/>
          <p:cNvSpPr txBox="1">
            <a:spLocks noChangeArrowheads="1"/>
          </p:cNvSpPr>
          <p:nvPr/>
        </p:nvSpPr>
        <p:spPr bwMode="auto">
          <a:xfrm>
            <a:off x="9088362" y="3837311"/>
            <a:ext cx="1824567" cy="40011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NZ" sz="2000" b="1"/>
              <a:t>SortedMap</a:t>
            </a:r>
            <a:endParaRPr lang="en-US" sz="2000" b="1"/>
          </a:p>
        </p:txBody>
      </p:sp>
      <p:sp>
        <p:nvSpPr>
          <p:cNvPr id="684070" name="AutoShape 38"/>
          <p:cNvSpPr>
            <a:spLocks noChangeArrowheads="1"/>
          </p:cNvSpPr>
          <p:nvPr/>
        </p:nvSpPr>
        <p:spPr bwMode="auto">
          <a:xfrm>
            <a:off x="9856712" y="3121802"/>
            <a:ext cx="287867"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cxnSp>
        <p:nvCxnSpPr>
          <p:cNvPr id="684071" name="AutoShape 39"/>
          <p:cNvCxnSpPr>
            <a:cxnSpLocks noChangeShapeType="1"/>
            <a:stCxn id="684069" idx="0"/>
            <a:endCxn id="684070" idx="3"/>
          </p:cNvCxnSpPr>
          <p:nvPr/>
        </p:nvCxnSpPr>
        <p:spPr bwMode="auto">
          <a:xfrm flipV="1">
            <a:off x="10000646" y="3309127"/>
            <a:ext cx="0" cy="528184"/>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Slide Number Placeholder 8"/>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7</a:t>
            </a:fld>
            <a:endParaRPr lang="en-US" dirty="0">
              <a:solidFill>
                <a:prstClr val="black">
                  <a:lumMod val="65000"/>
                  <a:lumOff val="35000"/>
                </a:prstClr>
              </a:solidFill>
            </a:endParaRPr>
          </a:p>
        </p:txBody>
      </p:sp>
      <p:cxnSp>
        <p:nvCxnSpPr>
          <p:cNvPr id="13" name="Straight Connector 12"/>
          <p:cNvCxnSpPr>
            <a:stCxn id="684066" idx="3"/>
            <a:endCxn id="684065" idx="0"/>
          </p:cNvCxnSpPr>
          <p:nvPr/>
        </p:nvCxnSpPr>
        <p:spPr>
          <a:xfrm flipH="1">
            <a:off x="2294920" y="4443796"/>
            <a:ext cx="1" cy="449133"/>
          </a:xfrm>
          <a:prstGeom prst="lin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a:stCxn id="684054" idx="0"/>
          </p:cNvCxnSpPr>
          <p:nvPr/>
        </p:nvCxnSpPr>
        <p:spPr>
          <a:xfrm flipV="1">
            <a:off x="2294921" y="3469335"/>
            <a:ext cx="0" cy="374326"/>
          </a:xfrm>
          <a:prstGeom prst="lin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p:cNvCxnSpPr/>
          <p:nvPr/>
        </p:nvCxnSpPr>
        <p:spPr>
          <a:xfrm flipV="1">
            <a:off x="6039304" y="3469335"/>
            <a:ext cx="0" cy="374326"/>
          </a:xfrm>
          <a:prstGeom prst="lin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p:cNvCxnSpPr>
            <a:stCxn id="684055" idx="0"/>
            <a:endCxn id="684057" idx="3"/>
          </p:cNvCxnSpPr>
          <p:nvPr/>
        </p:nvCxnSpPr>
        <p:spPr>
          <a:xfrm flipH="1" flipV="1">
            <a:off x="4167113" y="3281913"/>
            <a:ext cx="3174" cy="561748"/>
          </a:xfrm>
          <a:prstGeom prst="lin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a:xfrm>
            <a:off x="2294921" y="3469335"/>
            <a:ext cx="3744383" cy="0"/>
          </a:xfrm>
          <a:prstGeom prst="lin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0857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r>
              <a:rPr lang="en-US" dirty="0"/>
              <a:t>5.1. </a:t>
            </a:r>
            <a:r>
              <a:rPr lang="en-US" dirty="0" err="1"/>
              <a:t>Khái</a:t>
            </a:r>
            <a:r>
              <a:rPr lang="en-US" dirty="0"/>
              <a:t> </a:t>
            </a:r>
            <a:r>
              <a:rPr lang="en-US" dirty="0" err="1"/>
              <a:t>niệm</a:t>
            </a:r>
            <a:r>
              <a:rPr lang="en-US" dirty="0"/>
              <a:t> </a:t>
            </a:r>
            <a:r>
              <a:rPr lang="en-US" dirty="0" err="1"/>
              <a:t>về</a:t>
            </a:r>
            <a:r>
              <a:rPr lang="en-US" dirty="0"/>
              <a:t> </a:t>
            </a:r>
            <a:r>
              <a:rPr lang="en-US" dirty="0" err="1"/>
              <a:t>tập</a:t>
            </a:r>
            <a:r>
              <a:rPr lang="en-US" dirty="0"/>
              <a:t> </a:t>
            </a:r>
            <a:r>
              <a:rPr lang="en-US" dirty="0" err="1"/>
              <a:t>hợp</a:t>
            </a:r>
            <a:br>
              <a:rPr lang="en-US" dirty="0"/>
            </a:br>
            <a:r>
              <a:rPr lang="en-US" dirty="0"/>
              <a:t>So </a:t>
            </a:r>
            <a:r>
              <a:rPr lang="en-US" dirty="0" err="1"/>
              <a:t>sánh</a:t>
            </a:r>
            <a:r>
              <a:rPr lang="en-US" dirty="0"/>
              <a:t> </a:t>
            </a:r>
            <a:r>
              <a:rPr lang="en-US" dirty="0" err="1"/>
              <a:t>một</a:t>
            </a:r>
            <a:r>
              <a:rPr lang="en-US" dirty="0"/>
              <a:t> </a:t>
            </a:r>
            <a:r>
              <a:rPr lang="en-US" dirty="0" err="1"/>
              <a:t>số</a:t>
            </a:r>
            <a:r>
              <a:rPr lang="en-US" dirty="0"/>
              <a:t> interface</a:t>
            </a:r>
          </a:p>
        </p:txBody>
      </p:sp>
      <p:grpSp>
        <p:nvGrpSpPr>
          <p:cNvPr id="686084" name="Group 4"/>
          <p:cNvGrpSpPr>
            <a:grpSpLocks/>
          </p:cNvGrpSpPr>
          <p:nvPr/>
        </p:nvGrpSpPr>
        <p:grpSpPr bwMode="auto">
          <a:xfrm>
            <a:off x="288925" y="3240123"/>
            <a:ext cx="2978149" cy="2593148"/>
            <a:chOff x="1837" y="1721"/>
            <a:chExt cx="1361" cy="1142"/>
          </a:xfrm>
        </p:grpSpPr>
        <p:sp>
          <p:nvSpPr>
            <p:cNvPr id="686085" name="Text Box 5"/>
            <p:cNvSpPr txBox="1">
              <a:spLocks noChangeArrowheads="1"/>
            </p:cNvSpPr>
            <p:nvPr/>
          </p:nvSpPr>
          <p:spPr bwMode="auto">
            <a:xfrm>
              <a:off x="1837" y="2003"/>
              <a:ext cx="1361" cy="8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dirty="0"/>
            </a:p>
            <a:p>
              <a:pPr algn="l"/>
              <a:r>
                <a:rPr lang="en-US" dirty="0"/>
                <a:t>+</a:t>
              </a:r>
              <a:r>
                <a:rPr lang="en-US" b="1" dirty="0"/>
                <a:t>add</a:t>
              </a:r>
              <a:r>
                <a:rPr lang="en-US" dirty="0"/>
                <a:t>(E):</a:t>
              </a:r>
              <a:r>
                <a:rPr lang="en-US" dirty="0" err="1"/>
                <a:t>boolean</a:t>
              </a:r>
              <a:endParaRPr lang="en-US" dirty="0"/>
            </a:p>
            <a:p>
              <a:pPr algn="l"/>
              <a:r>
                <a:rPr lang="en-US" dirty="0"/>
                <a:t>+</a:t>
              </a:r>
              <a:r>
                <a:rPr lang="en-US" b="1" dirty="0"/>
                <a:t>remove</a:t>
              </a:r>
              <a:r>
                <a:rPr lang="en-US" dirty="0"/>
                <a:t>(Object):</a:t>
              </a:r>
              <a:r>
                <a:rPr lang="en-US" dirty="0" err="1"/>
                <a:t>boolean</a:t>
              </a:r>
              <a:endParaRPr lang="en-US" dirty="0"/>
            </a:p>
            <a:p>
              <a:pPr algn="l"/>
              <a:r>
                <a:rPr lang="en-US" dirty="0"/>
                <a:t>+</a:t>
              </a:r>
              <a:r>
                <a:rPr lang="en-US" b="1" dirty="0"/>
                <a:t>contains</a:t>
              </a:r>
              <a:r>
                <a:rPr lang="en-US" dirty="0"/>
                <a:t>(Object):</a:t>
              </a:r>
              <a:r>
                <a:rPr lang="en-US" dirty="0" err="1"/>
                <a:t>boolean</a:t>
              </a:r>
              <a:endParaRPr lang="en-US" dirty="0"/>
            </a:p>
            <a:p>
              <a:pPr algn="l"/>
              <a:r>
                <a:rPr lang="en-US" dirty="0"/>
                <a:t>+</a:t>
              </a:r>
              <a:r>
                <a:rPr lang="en-US" b="1" dirty="0"/>
                <a:t>size</a:t>
              </a:r>
              <a:r>
                <a:rPr lang="en-US" dirty="0"/>
                <a:t>():int</a:t>
              </a:r>
            </a:p>
            <a:p>
              <a:pPr algn="l"/>
              <a:r>
                <a:rPr lang="en-US" dirty="0"/>
                <a:t>+</a:t>
              </a:r>
              <a:r>
                <a:rPr lang="en-US" b="1" dirty="0"/>
                <a:t>iterator</a:t>
              </a:r>
              <a:r>
                <a:rPr lang="en-US" dirty="0"/>
                <a:t>():Iterator&lt;E&gt;</a:t>
              </a:r>
              <a:r>
                <a:rPr lang="en-NZ" dirty="0"/>
                <a:t> etc…</a:t>
              </a:r>
              <a:endParaRPr lang="en-US" dirty="0"/>
            </a:p>
          </p:txBody>
        </p:sp>
        <p:sp>
          <p:nvSpPr>
            <p:cNvPr id="686086" name="Text Box 6"/>
            <p:cNvSpPr txBox="1">
              <a:spLocks noChangeArrowheads="1"/>
            </p:cNvSpPr>
            <p:nvPr/>
          </p:nvSpPr>
          <p:spPr bwMode="auto">
            <a:xfrm>
              <a:off x="1837" y="1721"/>
              <a:ext cx="1361" cy="3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NZ" sz="1600" dirty="0"/>
                <a:t>&lt;&lt;interface&gt;&gt;</a:t>
              </a:r>
              <a:endParaRPr lang="en-US" sz="1600" dirty="0"/>
            </a:p>
            <a:p>
              <a:pPr algn="ctr"/>
              <a:r>
                <a:rPr lang="en-US" sz="1600" b="1" dirty="0"/>
                <a:t>Collection&lt;E&gt;</a:t>
              </a:r>
            </a:p>
          </p:txBody>
        </p:sp>
      </p:grpSp>
      <p:grpSp>
        <p:nvGrpSpPr>
          <p:cNvPr id="686115" name="Group 35"/>
          <p:cNvGrpSpPr>
            <a:grpSpLocks/>
          </p:cNvGrpSpPr>
          <p:nvPr/>
        </p:nvGrpSpPr>
        <p:grpSpPr bwMode="auto">
          <a:xfrm>
            <a:off x="5041900" y="1569494"/>
            <a:ext cx="3058046" cy="3189305"/>
            <a:chOff x="2290" y="873"/>
            <a:chExt cx="1180" cy="2009"/>
          </a:xfrm>
        </p:grpSpPr>
        <p:sp>
          <p:nvSpPr>
            <p:cNvPr id="686088" name="Text Box 8"/>
            <p:cNvSpPr txBox="1">
              <a:spLocks noChangeArrowheads="1"/>
            </p:cNvSpPr>
            <p:nvPr/>
          </p:nvSpPr>
          <p:spPr bwMode="auto">
            <a:xfrm>
              <a:off x="2290" y="1253"/>
              <a:ext cx="1180" cy="16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dirty="0"/>
            </a:p>
            <a:p>
              <a:pPr algn="l"/>
              <a:r>
                <a:rPr lang="en-US" dirty="0"/>
                <a:t>+</a:t>
              </a:r>
              <a:r>
                <a:rPr lang="en-US" b="1" dirty="0"/>
                <a:t>add</a:t>
              </a:r>
              <a:r>
                <a:rPr lang="en-US" dirty="0"/>
                <a:t>(E):</a:t>
              </a:r>
              <a:r>
                <a:rPr lang="en-US" dirty="0" err="1"/>
                <a:t>boolean</a:t>
              </a:r>
              <a:endParaRPr lang="en-US" dirty="0"/>
            </a:p>
            <a:p>
              <a:pPr algn="l"/>
              <a:r>
                <a:rPr lang="en-US" dirty="0"/>
                <a:t>+</a:t>
              </a:r>
              <a:r>
                <a:rPr lang="en-US" b="1" dirty="0"/>
                <a:t>remove</a:t>
              </a:r>
              <a:r>
                <a:rPr lang="en-US" dirty="0"/>
                <a:t>(Object):</a:t>
              </a:r>
              <a:r>
                <a:rPr lang="en-US" dirty="0" err="1"/>
                <a:t>boolean</a:t>
              </a:r>
              <a:endParaRPr lang="en-US" dirty="0"/>
            </a:p>
            <a:p>
              <a:pPr algn="l"/>
              <a:r>
                <a:rPr lang="en-US" dirty="0"/>
                <a:t>+</a:t>
              </a:r>
              <a:r>
                <a:rPr lang="en-US" dirty="0">
                  <a:solidFill>
                    <a:srgbClr val="0033CC"/>
                  </a:solidFill>
                </a:rPr>
                <a:t>get</a:t>
              </a:r>
              <a:r>
                <a:rPr lang="en-US" dirty="0"/>
                <a:t>(int):E</a:t>
              </a:r>
            </a:p>
            <a:p>
              <a:pPr algn="l"/>
              <a:r>
                <a:rPr lang="en-US" dirty="0"/>
                <a:t>+</a:t>
              </a:r>
              <a:r>
                <a:rPr lang="en-US" dirty="0" err="1">
                  <a:solidFill>
                    <a:srgbClr val="0033CC"/>
                  </a:solidFill>
                </a:rPr>
                <a:t>indexOf</a:t>
              </a:r>
              <a:r>
                <a:rPr lang="en-US" dirty="0"/>
                <a:t>(Object):int</a:t>
              </a:r>
            </a:p>
            <a:p>
              <a:pPr algn="l"/>
              <a:r>
                <a:rPr lang="en-US" dirty="0"/>
                <a:t>+</a:t>
              </a:r>
              <a:r>
                <a:rPr lang="en-US" b="1" dirty="0"/>
                <a:t>contains</a:t>
              </a:r>
              <a:r>
                <a:rPr lang="en-US" dirty="0"/>
                <a:t>(Object):</a:t>
              </a:r>
              <a:r>
                <a:rPr lang="en-US" dirty="0" err="1"/>
                <a:t>boolean</a:t>
              </a:r>
              <a:endParaRPr lang="en-US" dirty="0"/>
            </a:p>
            <a:p>
              <a:pPr algn="l"/>
              <a:r>
                <a:rPr lang="en-US" dirty="0"/>
                <a:t>+</a:t>
              </a:r>
              <a:r>
                <a:rPr lang="en-US" b="1" dirty="0"/>
                <a:t>size</a:t>
              </a:r>
              <a:r>
                <a:rPr lang="en-US" dirty="0"/>
                <a:t>():int</a:t>
              </a:r>
            </a:p>
            <a:p>
              <a:pPr algn="l"/>
              <a:r>
                <a:rPr lang="en-US" dirty="0"/>
                <a:t>+</a:t>
              </a:r>
              <a:r>
                <a:rPr lang="en-US" b="1" dirty="0"/>
                <a:t>iterator</a:t>
              </a:r>
              <a:r>
                <a:rPr lang="en-US" dirty="0"/>
                <a:t>():Iterator&lt;E&gt;</a:t>
              </a:r>
            </a:p>
            <a:p>
              <a:pPr algn="l"/>
              <a:r>
                <a:rPr lang="en-NZ" dirty="0"/>
                <a:t>etc…</a:t>
              </a:r>
              <a:endParaRPr lang="en-US" dirty="0"/>
            </a:p>
          </p:txBody>
        </p:sp>
        <p:sp>
          <p:nvSpPr>
            <p:cNvPr id="686090" name="Text Box 10"/>
            <p:cNvSpPr txBox="1">
              <a:spLocks noChangeArrowheads="1"/>
            </p:cNvSpPr>
            <p:nvPr/>
          </p:nvSpPr>
          <p:spPr bwMode="auto">
            <a:xfrm>
              <a:off x="2290" y="873"/>
              <a:ext cx="1180" cy="48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NZ" sz="1200" dirty="0"/>
                <a:t>&lt;&lt;interface&gt;&gt;</a:t>
              </a:r>
              <a:endParaRPr lang="en-US" sz="1200" dirty="0"/>
            </a:p>
            <a:p>
              <a:pPr algn="ctr"/>
              <a:r>
                <a:rPr lang="en-US" sz="1600" b="1" dirty="0"/>
                <a:t>List&lt;E&gt;</a:t>
              </a:r>
            </a:p>
            <a:p>
              <a:pPr algn="ctr"/>
              <a:endParaRPr lang="en-US" sz="1600" b="1" dirty="0"/>
            </a:p>
          </p:txBody>
        </p:sp>
      </p:grpSp>
      <p:grpSp>
        <p:nvGrpSpPr>
          <p:cNvPr id="686116" name="Group 36"/>
          <p:cNvGrpSpPr>
            <a:grpSpLocks/>
          </p:cNvGrpSpPr>
          <p:nvPr/>
        </p:nvGrpSpPr>
        <p:grpSpPr bwMode="auto">
          <a:xfrm>
            <a:off x="5041900" y="4788697"/>
            <a:ext cx="3058046" cy="2006601"/>
            <a:chOff x="2290" y="2598"/>
            <a:chExt cx="1180" cy="1264"/>
          </a:xfrm>
        </p:grpSpPr>
        <p:sp>
          <p:nvSpPr>
            <p:cNvPr id="686092" name="Text Box 12"/>
            <p:cNvSpPr txBox="1">
              <a:spLocks noChangeArrowheads="1"/>
            </p:cNvSpPr>
            <p:nvPr/>
          </p:nvSpPr>
          <p:spPr bwMode="auto">
            <a:xfrm>
              <a:off x="2290" y="2931"/>
              <a:ext cx="1180" cy="9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a:t>+</a:t>
              </a:r>
              <a:r>
                <a:rPr lang="en-US" b="1" dirty="0"/>
                <a:t>add</a:t>
              </a:r>
              <a:r>
                <a:rPr lang="en-US" dirty="0"/>
                <a:t>(E):</a:t>
              </a:r>
              <a:r>
                <a:rPr lang="en-US" dirty="0" err="1"/>
                <a:t>boolean</a:t>
              </a:r>
              <a:endParaRPr lang="en-US" dirty="0"/>
            </a:p>
            <a:p>
              <a:pPr algn="l"/>
              <a:r>
                <a:rPr lang="en-US" dirty="0"/>
                <a:t>+</a:t>
              </a:r>
              <a:r>
                <a:rPr lang="en-US" b="1" dirty="0"/>
                <a:t>remove</a:t>
              </a:r>
              <a:r>
                <a:rPr lang="en-US" dirty="0"/>
                <a:t>(Object):</a:t>
              </a:r>
              <a:r>
                <a:rPr lang="en-US" dirty="0" err="1"/>
                <a:t>boolean</a:t>
              </a:r>
              <a:endParaRPr lang="en-US" dirty="0"/>
            </a:p>
            <a:p>
              <a:pPr algn="l"/>
              <a:r>
                <a:rPr lang="en-US" dirty="0"/>
                <a:t>+</a:t>
              </a:r>
              <a:r>
                <a:rPr lang="en-US" b="1" dirty="0"/>
                <a:t>contains</a:t>
              </a:r>
              <a:r>
                <a:rPr lang="en-US" dirty="0"/>
                <a:t>(Object):</a:t>
              </a:r>
              <a:r>
                <a:rPr lang="en-US" dirty="0" err="1"/>
                <a:t>boolean</a:t>
              </a:r>
              <a:endParaRPr lang="en-US" dirty="0"/>
            </a:p>
            <a:p>
              <a:pPr algn="l"/>
              <a:r>
                <a:rPr lang="en-US" dirty="0"/>
                <a:t>+</a:t>
              </a:r>
              <a:r>
                <a:rPr lang="en-US" b="1" dirty="0"/>
                <a:t>size</a:t>
              </a:r>
              <a:r>
                <a:rPr lang="en-US" dirty="0"/>
                <a:t>():int</a:t>
              </a:r>
            </a:p>
            <a:p>
              <a:pPr algn="l"/>
              <a:r>
                <a:rPr lang="en-US" dirty="0"/>
                <a:t>+</a:t>
              </a:r>
              <a:r>
                <a:rPr lang="en-US" b="1" dirty="0"/>
                <a:t>iterator</a:t>
              </a:r>
              <a:r>
                <a:rPr lang="en-US" dirty="0"/>
                <a:t>():Iterator&lt;E&gt;</a:t>
              </a:r>
              <a:r>
                <a:rPr lang="en-NZ" dirty="0"/>
                <a:t> etc…</a:t>
              </a:r>
              <a:endParaRPr lang="en-US" dirty="0"/>
            </a:p>
          </p:txBody>
        </p:sp>
        <p:sp>
          <p:nvSpPr>
            <p:cNvPr id="686094" name="Text Box 14"/>
            <p:cNvSpPr txBox="1">
              <a:spLocks noChangeArrowheads="1"/>
            </p:cNvSpPr>
            <p:nvPr/>
          </p:nvSpPr>
          <p:spPr bwMode="auto">
            <a:xfrm>
              <a:off x="2290" y="2598"/>
              <a:ext cx="1180" cy="3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NZ" sz="1600" dirty="0"/>
                <a:t>&lt;&lt;interface&gt;&gt;</a:t>
              </a:r>
              <a:endParaRPr lang="en-US" sz="1600" dirty="0"/>
            </a:p>
            <a:p>
              <a:pPr algn="ctr"/>
              <a:r>
                <a:rPr lang="en-US" sz="1600" b="1" dirty="0"/>
                <a:t>Set&lt;E&gt;</a:t>
              </a:r>
            </a:p>
          </p:txBody>
        </p:sp>
      </p:grpSp>
      <p:grpSp>
        <p:nvGrpSpPr>
          <p:cNvPr id="686118" name="Group 38"/>
          <p:cNvGrpSpPr>
            <a:grpSpLocks/>
          </p:cNvGrpSpPr>
          <p:nvPr/>
        </p:nvGrpSpPr>
        <p:grpSpPr bwMode="auto">
          <a:xfrm>
            <a:off x="3253316" y="2697275"/>
            <a:ext cx="1879600" cy="2763608"/>
            <a:chOff x="1445" y="1334"/>
            <a:chExt cx="891" cy="1620"/>
          </a:xfrm>
        </p:grpSpPr>
        <p:sp>
          <p:nvSpPr>
            <p:cNvPr id="686096" name="Line 16"/>
            <p:cNvSpPr>
              <a:spLocks noChangeShapeType="1"/>
            </p:cNvSpPr>
            <p:nvPr/>
          </p:nvSpPr>
          <p:spPr bwMode="auto">
            <a:xfrm flipV="1">
              <a:off x="1474" y="1334"/>
              <a:ext cx="862" cy="861"/>
            </a:xfrm>
            <a:prstGeom prst="line">
              <a:avLst/>
            </a:prstGeom>
            <a:noFill/>
            <a:ln w="952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097" name="Line 17"/>
            <p:cNvSpPr>
              <a:spLocks noChangeShapeType="1"/>
            </p:cNvSpPr>
            <p:nvPr/>
          </p:nvSpPr>
          <p:spPr bwMode="auto">
            <a:xfrm flipV="1">
              <a:off x="1474" y="1470"/>
              <a:ext cx="862" cy="861"/>
            </a:xfrm>
            <a:prstGeom prst="line">
              <a:avLst/>
            </a:prstGeom>
            <a:noFill/>
            <a:ln w="952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00" name="Line 20"/>
            <p:cNvSpPr>
              <a:spLocks noChangeShapeType="1"/>
            </p:cNvSpPr>
            <p:nvPr/>
          </p:nvSpPr>
          <p:spPr bwMode="auto">
            <a:xfrm flipV="1">
              <a:off x="1474" y="1960"/>
              <a:ext cx="822" cy="618"/>
            </a:xfrm>
            <a:prstGeom prst="line">
              <a:avLst/>
            </a:prstGeom>
            <a:noFill/>
            <a:ln w="952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01" name="Line 21"/>
            <p:cNvSpPr>
              <a:spLocks noChangeShapeType="1"/>
            </p:cNvSpPr>
            <p:nvPr/>
          </p:nvSpPr>
          <p:spPr bwMode="auto">
            <a:xfrm flipV="1">
              <a:off x="1466" y="2087"/>
              <a:ext cx="854" cy="665"/>
            </a:xfrm>
            <a:prstGeom prst="line">
              <a:avLst/>
            </a:prstGeom>
            <a:noFill/>
            <a:ln w="952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02" name="Line 22"/>
            <p:cNvSpPr>
              <a:spLocks noChangeShapeType="1"/>
            </p:cNvSpPr>
            <p:nvPr/>
          </p:nvSpPr>
          <p:spPr bwMode="auto">
            <a:xfrm flipV="1">
              <a:off x="1445" y="2241"/>
              <a:ext cx="843" cy="713"/>
            </a:xfrm>
            <a:prstGeom prst="line">
              <a:avLst/>
            </a:prstGeom>
            <a:noFill/>
            <a:ln w="952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86125" name="Group 45"/>
          <p:cNvGrpSpPr>
            <a:grpSpLocks/>
          </p:cNvGrpSpPr>
          <p:nvPr/>
        </p:nvGrpSpPr>
        <p:grpSpPr bwMode="auto">
          <a:xfrm>
            <a:off x="3310465" y="4328981"/>
            <a:ext cx="1680807" cy="2206617"/>
            <a:chOff x="1472" y="2241"/>
            <a:chExt cx="863" cy="1390"/>
          </a:xfrm>
        </p:grpSpPr>
        <p:sp>
          <p:nvSpPr>
            <p:cNvPr id="686104" name="Line 24"/>
            <p:cNvSpPr>
              <a:spLocks noChangeShapeType="1"/>
            </p:cNvSpPr>
            <p:nvPr/>
          </p:nvSpPr>
          <p:spPr bwMode="auto">
            <a:xfrm>
              <a:off x="1474" y="2241"/>
              <a:ext cx="861" cy="772"/>
            </a:xfrm>
            <a:prstGeom prst="line">
              <a:avLst/>
            </a:prstGeom>
            <a:noFill/>
            <a:ln w="952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05" name="Line 25"/>
            <p:cNvSpPr>
              <a:spLocks noChangeShapeType="1"/>
            </p:cNvSpPr>
            <p:nvPr/>
          </p:nvSpPr>
          <p:spPr bwMode="auto">
            <a:xfrm>
              <a:off x="1474" y="2377"/>
              <a:ext cx="861" cy="772"/>
            </a:xfrm>
            <a:prstGeom prst="line">
              <a:avLst/>
            </a:prstGeom>
            <a:noFill/>
            <a:ln w="952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06" name="Line 26"/>
            <p:cNvSpPr>
              <a:spLocks noChangeShapeType="1"/>
            </p:cNvSpPr>
            <p:nvPr/>
          </p:nvSpPr>
          <p:spPr bwMode="auto">
            <a:xfrm>
              <a:off x="1472" y="2542"/>
              <a:ext cx="861" cy="772"/>
            </a:xfrm>
            <a:prstGeom prst="line">
              <a:avLst/>
            </a:prstGeom>
            <a:noFill/>
            <a:ln w="952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07" name="Line 27"/>
            <p:cNvSpPr>
              <a:spLocks noChangeShapeType="1"/>
            </p:cNvSpPr>
            <p:nvPr/>
          </p:nvSpPr>
          <p:spPr bwMode="auto">
            <a:xfrm>
              <a:off x="1474" y="2716"/>
              <a:ext cx="861" cy="772"/>
            </a:xfrm>
            <a:prstGeom prst="line">
              <a:avLst/>
            </a:prstGeom>
            <a:noFill/>
            <a:ln w="952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08" name="Line 28"/>
            <p:cNvSpPr>
              <a:spLocks noChangeShapeType="1"/>
            </p:cNvSpPr>
            <p:nvPr/>
          </p:nvSpPr>
          <p:spPr bwMode="auto">
            <a:xfrm>
              <a:off x="1474" y="2859"/>
              <a:ext cx="861" cy="772"/>
            </a:xfrm>
            <a:prstGeom prst="line">
              <a:avLst/>
            </a:prstGeom>
            <a:noFill/>
            <a:ln w="952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86117" name="Group 37"/>
          <p:cNvGrpSpPr>
            <a:grpSpLocks/>
          </p:cNvGrpSpPr>
          <p:nvPr/>
        </p:nvGrpSpPr>
        <p:grpSpPr bwMode="auto">
          <a:xfrm>
            <a:off x="8777357" y="3534113"/>
            <a:ext cx="3251041" cy="3259151"/>
            <a:chOff x="4059" y="2235"/>
            <a:chExt cx="1179" cy="2053"/>
          </a:xfrm>
        </p:grpSpPr>
        <p:sp>
          <p:nvSpPr>
            <p:cNvPr id="686111" name="Text Box 31"/>
            <p:cNvSpPr txBox="1">
              <a:spLocks noChangeArrowheads="1"/>
            </p:cNvSpPr>
            <p:nvPr/>
          </p:nvSpPr>
          <p:spPr bwMode="auto">
            <a:xfrm>
              <a:off x="4059" y="2659"/>
              <a:ext cx="1179" cy="16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dirty="0"/>
            </a:p>
            <a:p>
              <a:pPr algn="l"/>
              <a:r>
                <a:rPr lang="en-US" dirty="0"/>
                <a:t>+</a:t>
              </a:r>
              <a:r>
                <a:rPr lang="en-US" b="1" dirty="0"/>
                <a:t>add</a:t>
              </a:r>
              <a:r>
                <a:rPr lang="en-US" dirty="0"/>
                <a:t>(E):</a:t>
              </a:r>
              <a:r>
                <a:rPr lang="en-US" dirty="0" err="1"/>
                <a:t>boolean</a:t>
              </a:r>
              <a:endParaRPr lang="en-US" dirty="0"/>
            </a:p>
            <a:p>
              <a:pPr algn="l"/>
              <a:r>
                <a:rPr lang="en-US" dirty="0"/>
                <a:t>+</a:t>
              </a:r>
              <a:r>
                <a:rPr lang="en-US" b="1" dirty="0"/>
                <a:t>remove</a:t>
              </a:r>
              <a:r>
                <a:rPr lang="en-US" dirty="0"/>
                <a:t>(Object):</a:t>
              </a:r>
              <a:r>
                <a:rPr lang="en-US" dirty="0" err="1"/>
                <a:t>boolean</a:t>
              </a:r>
              <a:endParaRPr lang="en-US" dirty="0"/>
            </a:p>
            <a:p>
              <a:pPr algn="l"/>
              <a:r>
                <a:rPr lang="en-US" dirty="0"/>
                <a:t>+</a:t>
              </a:r>
              <a:r>
                <a:rPr lang="en-US" b="1" dirty="0"/>
                <a:t>contains</a:t>
              </a:r>
              <a:r>
                <a:rPr lang="en-US" dirty="0"/>
                <a:t>(Object):</a:t>
              </a:r>
              <a:r>
                <a:rPr lang="en-US" dirty="0" err="1"/>
                <a:t>boolean</a:t>
              </a:r>
              <a:endParaRPr lang="en-US" dirty="0"/>
            </a:p>
            <a:p>
              <a:pPr algn="l"/>
              <a:r>
                <a:rPr lang="en-US" dirty="0"/>
                <a:t>+</a:t>
              </a:r>
              <a:r>
                <a:rPr lang="en-US" b="1" dirty="0"/>
                <a:t>size</a:t>
              </a:r>
              <a:r>
                <a:rPr lang="en-US" dirty="0"/>
                <a:t>():int</a:t>
              </a:r>
            </a:p>
            <a:p>
              <a:pPr algn="l"/>
              <a:r>
                <a:rPr lang="en-US" dirty="0"/>
                <a:t>+</a:t>
              </a:r>
              <a:r>
                <a:rPr lang="en-US" b="1" dirty="0"/>
                <a:t>iterator</a:t>
              </a:r>
              <a:r>
                <a:rPr lang="en-US" dirty="0"/>
                <a:t>():Iterator&lt;E&gt;</a:t>
              </a:r>
            </a:p>
            <a:p>
              <a:pPr algn="l"/>
              <a:r>
                <a:rPr lang="en-NZ" dirty="0"/>
                <a:t>+</a:t>
              </a:r>
              <a:r>
                <a:rPr lang="en-NZ" dirty="0">
                  <a:solidFill>
                    <a:srgbClr val="0033CC"/>
                  </a:solidFill>
                </a:rPr>
                <a:t>first</a:t>
              </a:r>
              <a:r>
                <a:rPr lang="en-NZ" dirty="0"/>
                <a:t>():E</a:t>
              </a:r>
            </a:p>
            <a:p>
              <a:pPr algn="l"/>
              <a:r>
                <a:rPr lang="en-NZ" dirty="0"/>
                <a:t>+</a:t>
              </a:r>
              <a:r>
                <a:rPr lang="en-NZ" dirty="0">
                  <a:solidFill>
                    <a:srgbClr val="0033CC"/>
                  </a:solidFill>
                </a:rPr>
                <a:t>last</a:t>
              </a:r>
              <a:r>
                <a:rPr lang="en-NZ" dirty="0"/>
                <a:t>():E</a:t>
              </a:r>
              <a:endParaRPr lang="en-US" dirty="0"/>
            </a:p>
            <a:p>
              <a:pPr algn="l"/>
              <a:r>
                <a:rPr lang="en-NZ" dirty="0"/>
                <a:t>etc…</a:t>
              </a:r>
              <a:endParaRPr lang="en-US" dirty="0"/>
            </a:p>
          </p:txBody>
        </p:sp>
        <p:sp>
          <p:nvSpPr>
            <p:cNvPr id="686112" name="Text Box 32"/>
            <p:cNvSpPr txBox="1">
              <a:spLocks noChangeArrowheads="1"/>
            </p:cNvSpPr>
            <p:nvPr/>
          </p:nvSpPr>
          <p:spPr bwMode="auto">
            <a:xfrm>
              <a:off x="4059" y="2235"/>
              <a:ext cx="1179" cy="5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NZ" dirty="0"/>
                <a:t>&lt;&lt;interface&gt;&gt;</a:t>
              </a:r>
              <a:endParaRPr lang="en-US" dirty="0"/>
            </a:p>
            <a:p>
              <a:pPr algn="ctr"/>
              <a:r>
                <a:rPr lang="en-US" b="1" dirty="0" err="1"/>
                <a:t>SortedSet</a:t>
              </a:r>
              <a:r>
                <a:rPr lang="en-US" b="1" dirty="0"/>
                <a:t>&lt;E&gt;</a:t>
              </a:r>
            </a:p>
            <a:p>
              <a:pPr algn="ctr"/>
              <a:endParaRPr lang="en-US" sz="1600" b="1" dirty="0"/>
            </a:p>
          </p:txBody>
        </p:sp>
      </p:grpSp>
      <p:grpSp>
        <p:nvGrpSpPr>
          <p:cNvPr id="686129" name="Group 49"/>
          <p:cNvGrpSpPr>
            <a:grpSpLocks/>
          </p:cNvGrpSpPr>
          <p:nvPr/>
        </p:nvGrpSpPr>
        <p:grpSpPr bwMode="auto">
          <a:xfrm>
            <a:off x="8110070" y="4660586"/>
            <a:ext cx="663054" cy="1965185"/>
            <a:chOff x="3424" y="2750"/>
            <a:chExt cx="681" cy="798"/>
          </a:xfrm>
        </p:grpSpPr>
        <p:sp>
          <p:nvSpPr>
            <p:cNvPr id="686123" name="Line 43"/>
            <p:cNvSpPr>
              <a:spLocks noChangeShapeType="1"/>
            </p:cNvSpPr>
            <p:nvPr/>
          </p:nvSpPr>
          <p:spPr bwMode="auto">
            <a:xfrm flipV="1">
              <a:off x="3424" y="3158"/>
              <a:ext cx="681" cy="272"/>
            </a:xfrm>
            <a:prstGeom prst="line">
              <a:avLst/>
            </a:prstGeom>
            <a:noFill/>
            <a:ln w="952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24" name="Line 44"/>
            <p:cNvSpPr>
              <a:spLocks noChangeShapeType="1"/>
            </p:cNvSpPr>
            <p:nvPr/>
          </p:nvSpPr>
          <p:spPr bwMode="auto">
            <a:xfrm flipV="1">
              <a:off x="3424" y="3253"/>
              <a:ext cx="681" cy="295"/>
            </a:xfrm>
            <a:prstGeom prst="line">
              <a:avLst/>
            </a:prstGeom>
            <a:noFill/>
            <a:ln w="952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26" name="Line 46"/>
            <p:cNvSpPr>
              <a:spLocks noChangeShapeType="1"/>
            </p:cNvSpPr>
            <p:nvPr/>
          </p:nvSpPr>
          <p:spPr bwMode="auto">
            <a:xfrm flipV="1">
              <a:off x="3424" y="3022"/>
              <a:ext cx="681" cy="272"/>
            </a:xfrm>
            <a:prstGeom prst="line">
              <a:avLst/>
            </a:prstGeom>
            <a:noFill/>
            <a:ln w="952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27" name="Line 47"/>
            <p:cNvSpPr>
              <a:spLocks noChangeShapeType="1"/>
            </p:cNvSpPr>
            <p:nvPr/>
          </p:nvSpPr>
          <p:spPr bwMode="auto">
            <a:xfrm flipV="1">
              <a:off x="3424" y="2886"/>
              <a:ext cx="681" cy="272"/>
            </a:xfrm>
            <a:prstGeom prst="line">
              <a:avLst/>
            </a:prstGeom>
            <a:noFill/>
            <a:ln w="952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28" name="Line 48"/>
            <p:cNvSpPr>
              <a:spLocks noChangeShapeType="1"/>
            </p:cNvSpPr>
            <p:nvPr/>
          </p:nvSpPr>
          <p:spPr bwMode="auto">
            <a:xfrm flipV="1">
              <a:off x="3424" y="2750"/>
              <a:ext cx="681" cy="272"/>
            </a:xfrm>
            <a:prstGeom prst="line">
              <a:avLst/>
            </a:prstGeom>
            <a:noFill/>
            <a:ln w="952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Slide Number Placeholder 1"/>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8</a:t>
            </a:fld>
            <a:endParaRPr lang="en-US" dirty="0">
              <a:solidFill>
                <a:prstClr val="black">
                  <a:lumMod val="65000"/>
                  <a:lumOff val="35000"/>
                </a:prstClr>
              </a:solidFill>
            </a:endParaRPr>
          </a:p>
        </p:txBody>
      </p:sp>
    </p:spTree>
    <p:extLst>
      <p:ext uri="{BB962C8B-B14F-4D97-AF65-F5344CB8AC3E}">
        <p14:creationId xmlns:p14="http://schemas.microsoft.com/office/powerpoint/2010/main" val="3888871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86118"/>
                                        </p:tgtEl>
                                        <p:attrNameLst>
                                          <p:attrName>style.visibility</p:attrName>
                                        </p:attrNameLst>
                                      </p:cBhvr>
                                      <p:to>
                                        <p:strVal val="visible"/>
                                      </p:to>
                                    </p:set>
                                    <p:animEffect transition="in" filter="wipe(left)">
                                      <p:cBhvr>
                                        <p:cTn id="7" dur="500"/>
                                        <p:tgtEl>
                                          <p:spTgt spid="686118"/>
                                        </p:tgtEl>
                                      </p:cBhvr>
                                    </p:animEffect>
                                  </p:childTnLst>
                                </p:cTn>
                              </p:par>
                              <p:par>
                                <p:cTn id="8" presetID="9" presetClass="entr" presetSubtype="0" fill="hold" nodeType="withEffect">
                                  <p:stCondLst>
                                    <p:cond delay="0"/>
                                  </p:stCondLst>
                                  <p:childTnLst>
                                    <p:set>
                                      <p:cBhvr>
                                        <p:cTn id="9" dur="1" fill="hold">
                                          <p:stCondLst>
                                            <p:cond delay="0"/>
                                          </p:stCondLst>
                                        </p:cTn>
                                        <p:tgtEl>
                                          <p:spTgt spid="686115"/>
                                        </p:tgtEl>
                                        <p:attrNameLst>
                                          <p:attrName>style.visibility</p:attrName>
                                        </p:attrNameLst>
                                      </p:cBhvr>
                                      <p:to>
                                        <p:strVal val="visible"/>
                                      </p:to>
                                    </p:set>
                                    <p:animEffect transition="in" filter="dissolve">
                                      <p:cBhvr>
                                        <p:cTn id="10" dur="500"/>
                                        <p:tgtEl>
                                          <p:spTgt spid="68611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686125"/>
                                        </p:tgtEl>
                                        <p:attrNameLst>
                                          <p:attrName>style.visibility</p:attrName>
                                        </p:attrNameLst>
                                      </p:cBhvr>
                                      <p:to>
                                        <p:strVal val="visible"/>
                                      </p:to>
                                    </p:set>
                                    <p:animEffect transition="in" filter="wipe(left)">
                                      <p:cBhvr>
                                        <p:cTn id="15" dur="500"/>
                                        <p:tgtEl>
                                          <p:spTgt spid="686125"/>
                                        </p:tgtEl>
                                      </p:cBhvr>
                                    </p:animEffect>
                                  </p:childTnLst>
                                </p:cTn>
                              </p:par>
                              <p:par>
                                <p:cTn id="16" presetID="9" presetClass="entr" presetSubtype="0" fill="hold" nodeType="withEffect">
                                  <p:stCondLst>
                                    <p:cond delay="0"/>
                                  </p:stCondLst>
                                  <p:childTnLst>
                                    <p:set>
                                      <p:cBhvr>
                                        <p:cTn id="17" dur="1" fill="hold">
                                          <p:stCondLst>
                                            <p:cond delay="0"/>
                                          </p:stCondLst>
                                        </p:cTn>
                                        <p:tgtEl>
                                          <p:spTgt spid="686116"/>
                                        </p:tgtEl>
                                        <p:attrNameLst>
                                          <p:attrName>style.visibility</p:attrName>
                                        </p:attrNameLst>
                                      </p:cBhvr>
                                      <p:to>
                                        <p:strVal val="visible"/>
                                      </p:to>
                                    </p:set>
                                    <p:animEffect transition="in" filter="dissolve">
                                      <p:cBhvr>
                                        <p:cTn id="18" dur="500"/>
                                        <p:tgtEl>
                                          <p:spTgt spid="6861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686129"/>
                                        </p:tgtEl>
                                        <p:attrNameLst>
                                          <p:attrName>style.visibility</p:attrName>
                                        </p:attrNameLst>
                                      </p:cBhvr>
                                      <p:to>
                                        <p:strVal val="visible"/>
                                      </p:to>
                                    </p:set>
                                    <p:animEffect transition="in" filter="wipe(left)">
                                      <p:cBhvr>
                                        <p:cTn id="23" dur="500"/>
                                        <p:tgtEl>
                                          <p:spTgt spid="686129"/>
                                        </p:tgtEl>
                                      </p:cBhvr>
                                    </p:animEffect>
                                  </p:childTnLst>
                                </p:cTn>
                              </p:par>
                              <p:par>
                                <p:cTn id="24" presetID="9" presetClass="entr" presetSubtype="0" fill="hold" nodeType="withEffect">
                                  <p:stCondLst>
                                    <p:cond delay="0"/>
                                  </p:stCondLst>
                                  <p:childTnLst>
                                    <p:set>
                                      <p:cBhvr>
                                        <p:cTn id="25" dur="1" fill="hold">
                                          <p:stCondLst>
                                            <p:cond delay="0"/>
                                          </p:stCondLst>
                                        </p:cTn>
                                        <p:tgtEl>
                                          <p:spTgt spid="686117"/>
                                        </p:tgtEl>
                                        <p:attrNameLst>
                                          <p:attrName>style.visibility</p:attrName>
                                        </p:attrNameLst>
                                      </p:cBhvr>
                                      <p:to>
                                        <p:strVal val="visible"/>
                                      </p:to>
                                    </p:set>
                                    <p:animEffect transition="in" filter="dissolve">
                                      <p:cBhvr>
                                        <p:cTn id="26" dur="500"/>
                                        <p:tgtEl>
                                          <p:spTgt spid="686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5.1. Khái niệm về tập hợp</a:t>
            </a:r>
            <a:br>
              <a:rPr lang="en-US"/>
            </a:br>
            <a:r>
              <a:rPr lang="en-US" sz="4000"/>
              <a:t>Các phương thức của Collection interface</a:t>
            </a:r>
            <a:endParaRPr lang="en-US" sz="4000"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235321" y="1877772"/>
            <a:ext cx="8650393" cy="4905916"/>
          </a:xfrm>
          <a:prstGeom prst="rect">
            <a:avLst/>
          </a:prstGeom>
        </p:spPr>
      </p:pic>
      <p:sp>
        <p:nvSpPr>
          <p:cNvPr id="6" name="Rectangle 5"/>
          <p:cNvSpPr/>
          <p:nvPr/>
        </p:nvSpPr>
        <p:spPr>
          <a:xfrm>
            <a:off x="2235321" y="4937371"/>
            <a:ext cx="8650393" cy="476276"/>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lide Number Placeholder 2"/>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9</a:t>
            </a:fld>
            <a:endParaRPr lang="en-US" dirty="0">
              <a:solidFill>
                <a:prstClr val="black">
                  <a:lumMod val="65000"/>
                  <a:lumOff val="35000"/>
                </a:prstClr>
              </a:solidFill>
            </a:endParaRPr>
          </a:p>
        </p:txBody>
      </p:sp>
    </p:spTree>
    <p:extLst>
      <p:ext uri="{BB962C8B-B14F-4D97-AF65-F5344CB8AC3E}">
        <p14:creationId xmlns:p14="http://schemas.microsoft.com/office/powerpoint/2010/main" val="3472406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27975</TotalTime>
  <Words>8072</Words>
  <Application>Microsoft Office PowerPoint</Application>
  <PresentationFormat>Widescreen</PresentationFormat>
  <Paragraphs>1019</Paragraphs>
  <Slides>64</Slides>
  <Notes>42</Notes>
  <HiddenSlides>16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Arial</vt:lpstr>
      <vt:lpstr>Calibri</vt:lpstr>
      <vt:lpstr>Century Gothic</vt:lpstr>
      <vt:lpstr>Consolas</vt:lpstr>
      <vt:lpstr>Courier New</vt:lpstr>
      <vt:lpstr>Monotype Sorts</vt:lpstr>
      <vt:lpstr>Palatino Linotype</vt:lpstr>
      <vt:lpstr>Tahoma</vt:lpstr>
      <vt:lpstr>Trebuchet MS</vt:lpstr>
      <vt:lpstr>Wingdings</vt:lpstr>
      <vt:lpstr>Executive</vt:lpstr>
      <vt:lpstr>Chương 5 TẬP HỢP TRÊN JAVA</vt:lpstr>
      <vt:lpstr>Mục tiêu</vt:lpstr>
      <vt:lpstr>Nội dung</vt:lpstr>
      <vt:lpstr>5.1. Khái niệm về tập hợp  </vt:lpstr>
      <vt:lpstr>5.1. Khái niệm về tập hợp Collections Framework</vt:lpstr>
      <vt:lpstr>5.1. Khái niệm về tập hợp Collections Framework</vt:lpstr>
      <vt:lpstr>5.1. Khái niệm về tập hợp Collection và Map interface</vt:lpstr>
      <vt:lpstr>5.1. Khái niệm về tập hợp So sánh một số interface</vt:lpstr>
      <vt:lpstr>5.1. Khái niệm về tập hợp Các phương thức của Collection interface</vt:lpstr>
      <vt:lpstr>5.1. Khái niệm về tập hợp Duyệt collection</vt:lpstr>
      <vt:lpstr>5.1. Khái niệm về tập hợp Duyệt collection</vt:lpstr>
      <vt:lpstr>5.1. Khái niệm về tập hợp List interface</vt:lpstr>
      <vt:lpstr>5.1. Khái niệm về tập hợp Set interface</vt:lpstr>
      <vt:lpstr>5.1. Khái niệm về tập hợp SortedSet interface</vt:lpstr>
      <vt:lpstr>5.1. Khái niệm về tập hợp Queue interface </vt:lpstr>
      <vt:lpstr>5.1. Khái niệm về tập hợp Map interface</vt:lpstr>
      <vt:lpstr>5.1. Khái niệm về tập hợp Map interface (tt)</vt:lpstr>
      <vt:lpstr>5.1. Khái niệm về tập hợp SortedMap interface </vt:lpstr>
      <vt:lpstr>5.2. So sánh tập hợp và mảng </vt:lpstr>
      <vt:lpstr>Review questions 1 [1/2]</vt:lpstr>
      <vt:lpstr>Review questions 1 [2/2]</vt:lpstr>
      <vt:lpstr>5.3. Các lớp tập hợp trong Java</vt:lpstr>
      <vt:lpstr>5.3. Các lớp tập hợp trong Java Lớp ArrayList</vt:lpstr>
      <vt:lpstr>5.3. Các lớp tập hợp trong Java Lớp ArrayList: Ví dụ</vt:lpstr>
      <vt:lpstr>5.3. Các lớp tập hợp trong Java Lớp ArrayList: Quiz</vt:lpstr>
      <vt:lpstr>5.3. Các lớp tập hợp trong Java Lớp ArrayList: Quiz</vt:lpstr>
      <vt:lpstr>5.3. Các lớp tập hợp trong Java Lớp ArrayList: Quiz</vt:lpstr>
      <vt:lpstr>5.3. Các lớp tập hợp trong Java Lớp ArrayList: Case study</vt:lpstr>
      <vt:lpstr>5.3. Các lớp tập hợp trong Java Lớp ArrayList: Case study</vt:lpstr>
      <vt:lpstr>5.3. Các lớp tập hợp trong Java Lớp Vector</vt:lpstr>
      <vt:lpstr>5.3. Các lớp tập hợp trong Java Lớp LinkedList</vt:lpstr>
      <vt:lpstr>5.3. Các lớp tập hợp trong Java Lớp PriorityQueue</vt:lpstr>
      <vt:lpstr>5.3. Các lớp tập hợp trong Java Lớp PriorityQueue: Ví dụ</vt:lpstr>
      <vt:lpstr>5.3. Các lớp tập hợp trong Java Lớp HashSet</vt:lpstr>
      <vt:lpstr>5.3. Các lớp tập hợp trong Java Lớp HashSet: Ví dụ</vt:lpstr>
      <vt:lpstr>5.3. Các lớp tập hợp trong Java Lớp TreeSet</vt:lpstr>
      <vt:lpstr>5.3. Các lớp tập hợp trong Java Lớp TreeSet: Ví dụ 1</vt:lpstr>
      <vt:lpstr>5.3. Các lớp tập hợp trong Java Lớp TreeSet: Ví dụ 2</vt:lpstr>
      <vt:lpstr>5.3. Các lớp tập hợp trong Java Lớp TreeSet: Ví dụ 3</vt:lpstr>
      <vt:lpstr>5.3. Các lớp tập hợp trong Java Lớp HashMap</vt:lpstr>
      <vt:lpstr>5.3. Các lớp tập hợp trong Java Lớp HashMap: Ví dụ</vt:lpstr>
      <vt:lpstr>5.3. Các lớp tập hợp trong Java Lớp TreeMap</vt:lpstr>
      <vt:lpstr>5.3. Các lớp tập hợp trong Java Lớp TreeMap: Ví dụ</vt:lpstr>
      <vt:lpstr>5.3. Các lớp tập hợp trong Java Lớp Arrays </vt:lpstr>
      <vt:lpstr>5.3. Các lớp tập hợp trong Java Lớp Arrays: Ví dụ</vt:lpstr>
      <vt:lpstr>5.3. Các lớp tập hợp trong Java Các lớp bao (wrapper classes)</vt:lpstr>
      <vt:lpstr>Review questions 2</vt:lpstr>
      <vt:lpstr>PowerPoint Presentation</vt:lpstr>
      <vt:lpstr>PowerPoint Presentation</vt:lpstr>
      <vt:lpstr>5.3. Các lớp tập hợp trong Java Lựa chọn sử dụng Collection</vt:lpstr>
      <vt:lpstr>5.3. Các lớp tập hợp trong Java Lựa chọn sử dụng Collection</vt:lpstr>
      <vt:lpstr>5.3. Các lớp tập hợp trong Java Lựa chọn sử dụng Collection</vt:lpstr>
      <vt:lpstr>5.3. Các lớp tập hợp trong Java Lựa chọn sử dụng Collection</vt:lpstr>
      <vt:lpstr>Special Topic:  Hash Functions</vt:lpstr>
      <vt:lpstr>Computing Hash Codes</vt:lpstr>
      <vt:lpstr>Computing Hash Codes</vt:lpstr>
      <vt:lpstr>Sample Strings and HashCodes</vt:lpstr>
      <vt:lpstr>Computing Object Hash Codes</vt:lpstr>
      <vt:lpstr>hashCode and equals methods</vt:lpstr>
      <vt:lpstr>hashCode and equals methods</vt:lpstr>
      <vt:lpstr>5.1. Khái niệm về tập hợp Comparable&lt;T&gt; interface</vt:lpstr>
      <vt:lpstr>5.1. Khái niệm về tập hợp Comparable&lt;T&gt; interface</vt:lpstr>
      <vt:lpstr>5.1. Khái niệm về tập hợp Comparator&lt;T&gt; interface</vt:lpstr>
      <vt:lpstr>5.1. Khái niệm về tập hợp Comparator&lt;T&gt;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Lập trình Hướng đối tượng</dc:title>
  <cp:lastModifiedBy>chauthibaoha@live.com</cp:lastModifiedBy>
  <cp:revision>524</cp:revision>
  <dcterms:created xsi:type="dcterms:W3CDTF">2014-08-22T11:10:10Z</dcterms:created>
  <dcterms:modified xsi:type="dcterms:W3CDTF">2022-10-14T03:31:11Z</dcterms:modified>
</cp:coreProperties>
</file>