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7102475" cy="8991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0"/>
            <a:ext cx="30781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03338" y="674688"/>
            <a:ext cx="4495800" cy="3371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540750"/>
            <a:ext cx="30781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303338" y="674688"/>
            <a:ext cx="4495800" cy="3371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1303338" y="674688"/>
            <a:ext cx="4495800" cy="3371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303338" y="674688"/>
            <a:ext cx="4495800" cy="3371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303338" y="674688"/>
            <a:ext cx="4495800" cy="3371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1303338" y="674688"/>
            <a:ext cx="4495800" cy="3371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1303338" y="674688"/>
            <a:ext cx="4495800" cy="3371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1303338" y="674688"/>
            <a:ext cx="4495800" cy="3371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/>
          <p:nvPr>
            <p:ph idx="2" type="sldImg"/>
          </p:nvPr>
        </p:nvSpPr>
        <p:spPr>
          <a:xfrm>
            <a:off x="1303338" y="674688"/>
            <a:ext cx="4495800" cy="3371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303338" y="674688"/>
            <a:ext cx="4495800" cy="3371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303338" y="674688"/>
            <a:ext cx="4495800" cy="3371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303338" y="674688"/>
            <a:ext cx="4495800" cy="3371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303338" y="674688"/>
            <a:ext cx="4495800" cy="3371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303338" y="674688"/>
            <a:ext cx="4495800" cy="3371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303338" y="674688"/>
            <a:ext cx="4495800" cy="3371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303338" y="674688"/>
            <a:ext cx="4495800" cy="3371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303338" y="674688"/>
            <a:ext cx="4495800" cy="3371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2"/>
          <p:cNvGrpSpPr/>
          <p:nvPr/>
        </p:nvGrpSpPr>
        <p:grpSpPr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23" name="Google Shape;23;p2"/>
            <p:cNvSpPr/>
            <p:nvPr/>
          </p:nvSpPr>
          <p:spPr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1130300" y="3141663"/>
            <a:ext cx="8013700" cy="5746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2"/>
          <p:cNvSpPr txBox="1"/>
          <p:nvPr>
            <p:ph type="ctrTitle"/>
          </p:nvPr>
        </p:nvSpPr>
        <p:spPr>
          <a:xfrm>
            <a:off x="1752600" y="1800225"/>
            <a:ext cx="662940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1600200" y="3276600"/>
            <a:ext cx="632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grpSp>
        <p:nvGrpSpPr>
          <p:cNvPr id="37" name="Google Shape;37;p2"/>
          <p:cNvGrpSpPr/>
          <p:nvPr/>
        </p:nvGrpSpPr>
        <p:grpSpPr>
          <a:xfrm>
            <a:off x="4191000" y="5410200"/>
            <a:ext cx="1295400" cy="695325"/>
            <a:chOff x="2680" y="3678"/>
            <a:chExt cx="680" cy="438"/>
          </a:xfrm>
        </p:grpSpPr>
        <p:sp>
          <p:nvSpPr>
            <p:cNvPr id="38" name="Google Shape;38;p2"/>
            <p:cNvSpPr txBox="1"/>
            <p:nvPr/>
          </p:nvSpPr>
          <p:spPr>
            <a:xfrm>
              <a:off x="2680" y="3789"/>
              <a:ext cx="68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LOGO</a:t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5400000">
              <a:off x="2928" y="3493"/>
              <a:ext cx="172" cy="542"/>
            </a:xfrm>
            <a:prstGeom prst="moon">
              <a:avLst>
                <a:gd fmla="val 21208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1947862" y="-261938"/>
            <a:ext cx="524827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1"/>
          <p:cNvSpPr txBox="1"/>
          <p:nvPr>
            <p:ph idx="10" type="dt"/>
          </p:nvPr>
        </p:nvSpPr>
        <p:spPr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 rot="5400000">
            <a:off x="4648200" y="2438400"/>
            <a:ext cx="6019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 rot="5400000">
            <a:off x="457200" y="457200"/>
            <a:ext cx="60198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/>
          <p:nvPr>
            <p:ph type="title"/>
          </p:nvPr>
        </p:nvSpPr>
        <p:spPr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" type="body"/>
          </p:nvPr>
        </p:nvSpPr>
        <p:spPr>
          <a:xfrm>
            <a:off x="304800" y="1157288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50800" y="6499225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6426200" y="6430963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1" type="ftr"/>
          </p:nvPr>
        </p:nvSpPr>
        <p:spPr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4"/>
          <p:cNvSpPr txBox="1"/>
          <p:nvPr>
            <p:ph idx="10" type="dt"/>
          </p:nvPr>
        </p:nvSpPr>
        <p:spPr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457200" y="1228725"/>
            <a:ext cx="4038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648200" y="1228725"/>
            <a:ext cx="4038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1" type="ftr"/>
          </p:nvPr>
        </p:nvSpPr>
        <p:spPr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5"/>
          <p:cNvSpPr txBox="1"/>
          <p:nvPr>
            <p:ph idx="10" type="dt"/>
          </p:nvPr>
        </p:nvSpPr>
        <p:spPr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1" type="ftr"/>
          </p:nvPr>
        </p:nvSpPr>
        <p:spPr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6"/>
          <p:cNvSpPr txBox="1"/>
          <p:nvPr>
            <p:ph idx="10" type="dt"/>
          </p:nvPr>
        </p:nvSpPr>
        <p:spPr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1" type="ftr"/>
          </p:nvPr>
        </p:nvSpPr>
        <p:spPr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7"/>
          <p:cNvSpPr txBox="1"/>
          <p:nvPr>
            <p:ph idx="10" type="dt"/>
          </p:nvPr>
        </p:nvSpPr>
        <p:spPr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1" type="ftr"/>
          </p:nvPr>
        </p:nvSpPr>
        <p:spPr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8"/>
          <p:cNvSpPr txBox="1"/>
          <p:nvPr>
            <p:ph idx="10" type="dt"/>
          </p:nvPr>
        </p:nvSpPr>
        <p:spPr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❖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1" type="ftr"/>
          </p:nvPr>
        </p:nvSpPr>
        <p:spPr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9"/>
          <p:cNvSpPr txBox="1"/>
          <p:nvPr>
            <p:ph idx="10" type="dt"/>
          </p:nvPr>
        </p:nvSpPr>
        <p:spPr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0"/>
          <p:cNvSpPr txBox="1"/>
          <p:nvPr>
            <p:ph idx="10" type="dt"/>
          </p:nvPr>
        </p:nvSpPr>
        <p:spPr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/>
          <p:nvPr/>
        </p:nvSpPr>
        <p:spPr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/>
          <p:nvPr/>
        </p:nvSpPr>
        <p:spPr>
          <a:xfrm>
            <a:off x="2270225" y="625126"/>
            <a:ext cx="6451400" cy="870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TRƯỜNG ĐẠI HỌC BÁCH KHOA ĐÀ NẴNG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KHOA CÔNG NGHỆ THÔNG TIN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e" id="107" name="Google Shape;1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5029200"/>
            <a:ext cx="1533525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/>
          <p:nvPr/>
        </p:nvSpPr>
        <p:spPr>
          <a:xfrm>
            <a:off x="5257800" y="3657600"/>
            <a:ext cx="36576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700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685800"/>
            <a:ext cx="1247775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3"/>
          <p:cNvSpPr txBox="1"/>
          <p:nvPr/>
        </p:nvSpPr>
        <p:spPr>
          <a:xfrm>
            <a:off x="4114800" y="4343400"/>
            <a:ext cx="4724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GVHD: 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PGS. TS. Huỳnh Công Pháp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SVTH: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Nguyễn Thị Phương Dung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Lớp: 13T2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2362200" y="2020864"/>
            <a:ext cx="6172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XÂY DỰNG CHƯƠNG TRÌNH </a:t>
            </a:r>
            <a:endParaRPr b="1" sz="3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QUẢN LÝ TIẾN TRÌNH TỪ XA</a:t>
            </a:r>
            <a:endParaRPr sz="3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1066800" y="457200"/>
            <a:ext cx="7391400" cy="487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XÂY DỰNG HỆ THỐNG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304800" y="1157288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Hệ thống được xây dựng đáp ứng cả yêu cầu của hệ điều hành và lập trình mạng.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Mục đích: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Theo dõi được thông tin tiến trình của các máy tính trong mạng LAN. 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Tạo mới cũng như kết thúc một tiến trình.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1066800" y="457200"/>
            <a:ext cx="7391400" cy="487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XÂY DỰNG HỆ THỐNG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304800" y="1157288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Hệ thống được xây dựng đáp ứng cả yêu cầu của hệ điều hành và lập trình mạng.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Mục đích: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Theo dõi được thông tin tiến trình của các máy tính trong mạng LAN. 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Tạo mới cũng như kết thúc một tiến trình.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1066800" y="457200"/>
            <a:ext cx="7391400" cy="487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304800" y="1157288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Noto Sans Symbols"/>
              <a:buChar char="❖"/>
            </a:pPr>
            <a:r>
              <a:rPr b="0" i="0" lang="en-US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Các chức năng chính của client trong hệ thống:</a:t>
            </a:r>
            <a:endParaRPr/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Courier New"/>
              <a:buChar char="o"/>
            </a:pPr>
            <a:r>
              <a:rPr b="0" i="0" lang="en-US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Cấu hình kết nối đến server</a:t>
            </a:r>
            <a:endParaRPr/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Courier New"/>
              <a:buChar char="o"/>
            </a:pPr>
            <a:r>
              <a:rPr b="0" i="0" lang="en-US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Gởi thông tin về máy</a:t>
            </a:r>
            <a:endParaRPr b="0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Courier New"/>
              <a:buChar char="o"/>
            </a:pPr>
            <a:r>
              <a:rPr b="0" i="0" lang="en-US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Lắng nghe các yêu cầu và hồi đáp thông tin cần thiết như list process, RAM, CPU.</a:t>
            </a:r>
            <a:endParaRPr/>
          </a:p>
          <a:p>
            <a:pPr indent="-1143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Courier New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1066800" y="457200"/>
            <a:ext cx="7391400" cy="487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304800" y="1157288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Noto Sans Symbols"/>
              <a:buChar char="❖"/>
            </a:pPr>
            <a:r>
              <a:rPr b="0" i="0" lang="en-US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Các chức năng chính của server trong hệ thống:</a:t>
            </a:r>
            <a:endParaRPr/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Courier New"/>
              <a:buChar char="o"/>
            </a:pPr>
            <a:r>
              <a:rPr b="0" i="0" lang="en-US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Cấu hình kết nối đến client</a:t>
            </a:r>
            <a:endParaRPr/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Courier New"/>
              <a:buChar char="o"/>
            </a:pPr>
            <a:r>
              <a:rPr b="0" i="0" lang="en-US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Lắng nghe yêu cầu từ client và hồi đáp</a:t>
            </a:r>
            <a:endParaRPr b="0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Courier New"/>
              <a:buChar char="o"/>
            </a:pPr>
            <a:r>
              <a:rPr b="0" i="0" lang="en-US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Hiển thị thông tin nhận được lên màn hình</a:t>
            </a:r>
            <a:endParaRPr b="0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143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Courier New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QUẢN LÝ TIẾN TRÌNH TỪ XA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152400" y="1143000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600"/>
              <a:buFont typeface="Noto Sans Symbols"/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1920"/>
              </a:spcBef>
              <a:spcAft>
                <a:spcPts val="0"/>
              </a:spcAft>
              <a:buClr>
                <a:schemeClr val="hlink"/>
              </a:buClr>
              <a:buSzPts val="9600"/>
              <a:buFont typeface="Noto Sans Symbols"/>
              <a:buNone/>
            </a:pPr>
            <a:r>
              <a:rPr b="0" i="0" lang="en-US" sz="9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DEMO</a:t>
            </a:r>
            <a:endParaRPr b="0" i="0" sz="9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KẾT LUẬN VÀ HƯỚNG PHÁT TRIỂN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304800" y="1157288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Kết Luận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Nhìn chung chương trình đã đáp ứng được mục tiêu đề tra, gởi nhận tin, đối tượng dựa trên mô hình client server.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Nắm rõ hơn về cơ chế Hệ điều hành và Lập trình mạng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Hướng phát triển: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Chỉnh sửa giao diện thân thiện hơn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Hiển thị cụ thể thông tin về tiến trình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Tối ưu hóa code để chương trình chạy nhanh hơn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/>
        </p:nvSpPr>
        <p:spPr>
          <a:xfrm>
            <a:off x="2713038" y="5927725"/>
            <a:ext cx="30019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www.themegallery.com</a:t>
            </a:r>
            <a:endParaRPr/>
          </a:p>
        </p:txBody>
      </p:sp>
      <p:sp>
        <p:nvSpPr>
          <p:cNvPr id="208" name="Google Shape;208;p28"/>
          <p:cNvSpPr/>
          <p:nvPr/>
        </p:nvSpPr>
        <p:spPr>
          <a:xfrm>
            <a:off x="2195513" y="2132013"/>
            <a:ext cx="5689600" cy="7921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0"/>
                </a:gradFill>
                <a:latin typeface="Arial"/>
              </a:rPr>
              <a:t>Thank You !</a:t>
            </a:r>
          </a:p>
        </p:txBody>
      </p:sp>
      <p:pic>
        <p:nvPicPr>
          <p:cNvPr descr="Capture" id="209" name="Google Shape;20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5029200"/>
            <a:ext cx="153352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 DUNG</a:t>
            </a:r>
            <a:endParaRPr b="1" i="0" sz="32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apture" id="117" name="Google Shape;11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475" y="5591175"/>
            <a:ext cx="153352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" id="118" name="Google Shape;11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113" y="36513"/>
            <a:ext cx="2162175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4"/>
          <p:cNvSpPr txBox="1"/>
          <p:nvPr>
            <p:ph idx="1" type="body"/>
          </p:nvPr>
        </p:nvSpPr>
        <p:spPr>
          <a:xfrm>
            <a:off x="304800" y="1157288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Giới thiệu đề tài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Tổng quan về Hệ điều hành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Tổng quan về Mạng máy tính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Xây dựng hệ thống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Kết luận và hướng phát triển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GIỚI THIỆU ĐỀ TÀI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ết quả hình ảnh cho confused" id="125" name="Google Shape;125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3048000"/>
            <a:ext cx="2957512" cy="295751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/>
          <p:nvPr/>
        </p:nvSpPr>
        <p:spPr>
          <a:xfrm>
            <a:off x="3581400" y="1828800"/>
            <a:ext cx="4800600" cy="13716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 sao mình biết được máy nó đang làm gì để quản lý được nhỉ?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TỔNG QUAN VỀ HỆ ĐIỀU HÀNH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/>
          <p:nvPr>
            <p:ph idx="1" type="body"/>
          </p:nvPr>
        </p:nvSpPr>
        <p:spPr>
          <a:xfrm>
            <a:off x="304800" y="1157288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Hệ điều hành (HĐH) là một phần quan trọng của mỗi hệ thống thông tin. Mỗi hệ thống thông tin gồm 4 thành phần quan trọng: Phần cứng, hệ điều hành, chương trình ứng dụng và người sử dụng.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Là một chương trình đóng vai trò trung gian trong việc giao tiếp giữa người sử dụng và phần cứng của máy tính.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TIẾN TRÌNH 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304800" y="1157288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Tiến trình là một chương trình đang xử lý, nó sử dụng một con trỏ lệnh, tập các thanh ghi và các biến.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Khi chương trình được nạp vào RAM và CPU bắt đầu thi hành chương trình ở điểm nhập thì chương trình trở thành process. CPU thực thi hết lệnh này đến lệnh khác từ trên xuống hay theo sự điều khiển của lênh đang thực thi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TIẾN TRÌNH 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304800" y="1157288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Tại một thời điểm, một tiến trình có thể nhận trong một các trạng thái sau đây: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New: tiến trình vừa được tạo lập;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Running : các chỉ thị của tiến trình đang được thực thi;.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Waiting: tiến trình chờ được cấp phát một tài nguyên, hay chờ một sự kiện xảy ra.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Ready : tiến trình chờ được cấp phát CPU để xử lý.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Terminated: tiến trình hoàn tất xử lý.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TIẾN TRÌNH </a:t>
            </a:r>
            <a:endParaRPr b="1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895350" y="4386263"/>
            <a:ext cx="7886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Các trạng thái của tiến trình</a:t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alt" id="151" name="Google Shape;151;p19"/>
          <p:cNvPicPr preferRelativeResize="0"/>
          <p:nvPr/>
        </p:nvPicPr>
        <p:blipFill rotWithShape="1">
          <a:blip r:embed="rId3">
            <a:alphaModFix/>
          </a:blip>
          <a:srcRect b="7989" l="0" r="0" t="0"/>
          <a:stretch/>
        </p:blipFill>
        <p:spPr>
          <a:xfrm>
            <a:off x="1676400" y="1600200"/>
            <a:ext cx="579056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TIẾN TRÌNH 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TỔNG QUAN VỀ MẠNG MÁY TÍNH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304800" y="1157288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Khái niệm: Lập trình mạng là các kỹ thuật lập trình nhằm xây dựng ứng dụng, phần mềm khai thác hiệu quả tài nguyên mạng máy tính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Kết quả hình ảnh cho sơ đồ client server"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971800"/>
            <a:ext cx="507682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SOCKET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304800" y="1157288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Một socket có thể thực hiện bảy thao tác cơ bản sau: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Kết nối với một</a:t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máy ở xa</a:t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Gởi dữ liệu</a:t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Nhận dữ liệu</a:t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Gán cổng</a:t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Nghe dữ liệu đến</a:t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Chấp nhận dữ liệu</a:t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liên kết từ các máy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ở xa</a:t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13816804_10202038598203019_1108203146_n" id="166" name="Google Shape;1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1752600"/>
            <a:ext cx="531495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db2004 (7)">
  <a:themeElements>
    <a:clrScheme name="cdb2004 (7)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