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p:cViewPr varScale="1">
        <p:scale>
          <a:sx n="90" d="100"/>
          <a:sy n="90" d="100"/>
        </p:scale>
        <p:origin x="23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11/21/23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7938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11/21/23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2151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11/21/23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5916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11/21/23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424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11/21/23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435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11/21/23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7828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11/21/23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3859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11/21/23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893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11/21/23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2700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11/21/23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5529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11/21/23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0331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11/21/23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300688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13000"/>
        </a:lnSpc>
        <a:spcBef>
          <a:spcPct val="0"/>
        </a:spcBef>
        <a:buNone/>
        <a:defRPr sz="4400" b="1" kern="1200" spc="19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dnuggets.com/news/2007/n18/4i.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AB6C221-F280-CD6B-2BA1-0CB370DB1D42}"/>
              </a:ext>
            </a:extLst>
          </p:cNvPr>
          <p:cNvSpPr>
            <a:spLocks noGrp="1"/>
          </p:cNvSpPr>
          <p:nvPr>
            <p:ph type="ctrTitle"/>
          </p:nvPr>
        </p:nvSpPr>
        <p:spPr>
          <a:xfrm>
            <a:off x="691078" y="3439314"/>
            <a:ext cx="10809844" cy="1608021"/>
          </a:xfrm>
        </p:spPr>
        <p:txBody>
          <a:bodyPr anchor="t">
            <a:normAutofit/>
          </a:bodyPr>
          <a:lstStyle/>
          <a:p>
            <a:endParaRPr lang="en-VN"/>
          </a:p>
        </p:txBody>
      </p:sp>
      <p:sp>
        <p:nvSpPr>
          <p:cNvPr id="3" name="Subtitle 2">
            <a:extLst>
              <a:ext uri="{FF2B5EF4-FFF2-40B4-BE49-F238E27FC236}">
                <a16:creationId xmlns:a16="http://schemas.microsoft.com/office/drawing/2014/main" id="{8C09B9DC-D988-2F4A-438E-1079DF289769}"/>
              </a:ext>
            </a:extLst>
          </p:cNvPr>
          <p:cNvSpPr>
            <a:spLocks noGrp="1"/>
          </p:cNvSpPr>
          <p:nvPr>
            <p:ph type="subTitle" idx="1"/>
          </p:nvPr>
        </p:nvSpPr>
        <p:spPr>
          <a:xfrm>
            <a:off x="7086744" y="5067957"/>
            <a:ext cx="4414178" cy="1075444"/>
          </a:xfrm>
        </p:spPr>
        <p:txBody>
          <a:bodyPr anchor="b">
            <a:normAutofit/>
          </a:bodyPr>
          <a:lstStyle/>
          <a:p>
            <a:pPr algn="r"/>
            <a:endParaRPr lang="en-VN"/>
          </a:p>
        </p:txBody>
      </p:sp>
      <p:pic>
        <p:nvPicPr>
          <p:cNvPr id="4" name="Picture 3" descr="A colorful light bulb with business icons">
            <a:extLst>
              <a:ext uri="{FF2B5EF4-FFF2-40B4-BE49-F238E27FC236}">
                <a16:creationId xmlns:a16="http://schemas.microsoft.com/office/drawing/2014/main" id="{52BDF856-12B4-2485-3783-5C094747860B}"/>
              </a:ext>
            </a:extLst>
          </p:cNvPr>
          <p:cNvPicPr>
            <a:picLocks noChangeAspect="1"/>
          </p:cNvPicPr>
          <p:nvPr/>
        </p:nvPicPr>
        <p:blipFill rotWithShape="1">
          <a:blip r:embed="rId2"/>
          <a:srcRect t="32536" b="29248"/>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4" name="Right Triangle 43">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10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B16F-1ED5-622A-3451-8301D837B394}"/>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29ECB0B6-F193-2F11-BCB9-18916B9F6D8D}"/>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309884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9C8F-F87A-C40E-0EE4-A7AED57F2C25}"/>
              </a:ext>
            </a:extLst>
          </p:cNvPr>
          <p:cNvSpPr>
            <a:spLocks noGrp="1"/>
          </p:cNvSpPr>
          <p:nvPr>
            <p:ph type="title"/>
          </p:nvPr>
        </p:nvSpPr>
        <p:spPr/>
        <p:txBody>
          <a:bodyPr/>
          <a:lstStyle/>
          <a:p>
            <a:r>
              <a:rPr lang="en-VN" dirty="0"/>
              <a:t>Using MEMO method on KDD99 dataset</a:t>
            </a:r>
          </a:p>
        </p:txBody>
      </p:sp>
      <p:sp>
        <p:nvSpPr>
          <p:cNvPr id="3" name="Content Placeholder 2">
            <a:extLst>
              <a:ext uri="{FF2B5EF4-FFF2-40B4-BE49-F238E27FC236}">
                <a16:creationId xmlns:a16="http://schemas.microsoft.com/office/drawing/2014/main" id="{01F0CD4B-EC75-926D-182C-7883BDEE545A}"/>
              </a:ext>
            </a:extLst>
          </p:cNvPr>
          <p:cNvSpPr>
            <a:spLocks noGrp="1"/>
          </p:cNvSpPr>
          <p:nvPr>
            <p:ph idx="1"/>
          </p:nvPr>
        </p:nvSpPr>
        <p:spPr/>
        <p:txBody>
          <a:bodyPr/>
          <a:lstStyle/>
          <a:p>
            <a:r>
              <a:rPr lang="en-VN" dirty="0"/>
              <a:t>Thay Generalized Block = nn.Linear(in_dim, 128) -&gt; nn.Relu()</a:t>
            </a:r>
          </a:p>
          <a:p>
            <a:r>
              <a:rPr lang="en-VN" dirty="0"/>
              <a:t>Thay Specialized B</a:t>
            </a:r>
            <a:r>
              <a:rPr lang="en-US" dirty="0"/>
              <a:t>l</a:t>
            </a:r>
            <a:r>
              <a:rPr lang="en-VN" dirty="0"/>
              <a:t>ock = nn.Linear(128, 64) -&gt; nn.Relu()</a:t>
            </a:r>
          </a:p>
          <a:p>
            <a:r>
              <a:rPr lang="en-VN" dirty="0"/>
              <a:t>Top 1 accuracy:</a:t>
            </a:r>
          </a:p>
          <a:p>
            <a:r>
              <a:rPr lang="en-VN" dirty="0"/>
              <a:t>[99.99, 99.87, 96.47, 99.01, 98.65]</a:t>
            </a:r>
          </a:p>
          <a:p>
            <a:r>
              <a:rPr lang="en-VN" dirty="0"/>
              <a:t>Top 5 accuracy:</a:t>
            </a:r>
          </a:p>
          <a:p>
            <a:r>
              <a:rPr lang="en-VN" dirty="0"/>
              <a:t>[100.0, 99.99, 99.78, 99.94, 99.95]</a:t>
            </a:r>
          </a:p>
        </p:txBody>
      </p:sp>
    </p:spTree>
    <p:extLst>
      <p:ext uri="{BB962C8B-B14F-4D97-AF65-F5344CB8AC3E}">
        <p14:creationId xmlns:p14="http://schemas.microsoft.com/office/powerpoint/2010/main" val="44432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63D6-B5AF-7F06-30A9-DBC88BFE8BB4}"/>
              </a:ext>
            </a:extLst>
          </p:cNvPr>
          <p:cNvSpPr>
            <a:spLocks noGrp="1"/>
          </p:cNvSpPr>
          <p:nvPr>
            <p:ph type="title"/>
          </p:nvPr>
        </p:nvSpPr>
        <p:spPr/>
        <p:txBody>
          <a:bodyPr/>
          <a:lstStyle/>
          <a:p>
            <a:r>
              <a:rPr lang="en-VN" dirty="0"/>
              <a:t>Build new dataset using Wireshark package capture</a:t>
            </a:r>
          </a:p>
        </p:txBody>
      </p:sp>
      <p:sp>
        <p:nvSpPr>
          <p:cNvPr id="3" name="Content Placeholder 2">
            <a:extLst>
              <a:ext uri="{FF2B5EF4-FFF2-40B4-BE49-F238E27FC236}">
                <a16:creationId xmlns:a16="http://schemas.microsoft.com/office/drawing/2014/main" id="{841367C6-3C34-3F25-5C11-A2C267870B0B}"/>
              </a:ext>
            </a:extLst>
          </p:cNvPr>
          <p:cNvSpPr>
            <a:spLocks noGrp="1"/>
          </p:cNvSpPr>
          <p:nvPr>
            <p:ph idx="1"/>
          </p:nvPr>
        </p:nvSpPr>
        <p:spPr/>
        <p:txBody>
          <a:bodyPr/>
          <a:lstStyle/>
          <a:p>
            <a:r>
              <a:rPr lang="en-VN" dirty="0"/>
              <a:t>Using ping3, nmap to Python-Syn-Flood-Attack-Tool to DDoS from 2 Google Cloud Server and and PC to a Google Cloud Server</a:t>
            </a:r>
          </a:p>
          <a:p>
            <a:r>
              <a:rPr lang="en-VN" dirty="0"/>
              <a:t>Using tcpdump to capture package and wireshark to export to CSV file</a:t>
            </a:r>
          </a:p>
          <a:p>
            <a:r>
              <a:rPr lang="en-VN" dirty="0"/>
              <a:t>T</a:t>
            </a:r>
            <a:r>
              <a:rPr lang="en-US" dirty="0"/>
              <a:t>h</a:t>
            </a:r>
            <a:r>
              <a:rPr lang="en-VN" dirty="0"/>
              <a:t>e CSV includes time, source IP, destination IP, Protocol, Length, Info</a:t>
            </a:r>
          </a:p>
          <a:p>
            <a:endParaRPr lang="en-VN" dirty="0"/>
          </a:p>
        </p:txBody>
      </p:sp>
    </p:spTree>
    <p:extLst>
      <p:ext uri="{BB962C8B-B14F-4D97-AF65-F5344CB8AC3E}">
        <p14:creationId xmlns:p14="http://schemas.microsoft.com/office/powerpoint/2010/main" val="236267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4C00-1C73-75A1-8EF3-53537BABD339}"/>
              </a:ext>
            </a:extLst>
          </p:cNvPr>
          <p:cNvSpPr>
            <a:spLocks noGrp="1"/>
          </p:cNvSpPr>
          <p:nvPr>
            <p:ph type="title"/>
          </p:nvPr>
        </p:nvSpPr>
        <p:spPr/>
        <p:txBody>
          <a:bodyPr/>
          <a:lstStyle/>
          <a:p>
            <a:endParaRPr lang="en-VN"/>
          </a:p>
        </p:txBody>
      </p:sp>
      <p:pic>
        <p:nvPicPr>
          <p:cNvPr id="5" name="Content Placeholder 4" descr="A screenshot of a computer&#10;&#10;Description automatically generated">
            <a:extLst>
              <a:ext uri="{FF2B5EF4-FFF2-40B4-BE49-F238E27FC236}">
                <a16:creationId xmlns:a16="http://schemas.microsoft.com/office/drawing/2014/main" id="{6C6715FA-B4B5-AE0D-D1BE-D9EA1893E068}"/>
              </a:ext>
            </a:extLst>
          </p:cNvPr>
          <p:cNvPicPr>
            <a:picLocks noGrp="1" noChangeAspect="1"/>
          </p:cNvPicPr>
          <p:nvPr>
            <p:ph idx="1"/>
          </p:nvPr>
        </p:nvPicPr>
        <p:blipFill>
          <a:blip r:embed="rId2"/>
          <a:stretch>
            <a:fillRect/>
          </a:stretch>
        </p:blipFill>
        <p:spPr>
          <a:xfrm>
            <a:off x="691079" y="0"/>
            <a:ext cx="10972799" cy="6858000"/>
          </a:xfrm>
        </p:spPr>
      </p:pic>
    </p:spTree>
    <p:extLst>
      <p:ext uri="{BB962C8B-B14F-4D97-AF65-F5344CB8AC3E}">
        <p14:creationId xmlns:p14="http://schemas.microsoft.com/office/powerpoint/2010/main" val="199589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29E1-1D21-CA9A-C692-EDC3FE6A5839}"/>
              </a:ext>
            </a:extLst>
          </p:cNvPr>
          <p:cNvSpPr>
            <a:spLocks noGrp="1"/>
          </p:cNvSpPr>
          <p:nvPr>
            <p:ph type="title"/>
          </p:nvPr>
        </p:nvSpPr>
        <p:spPr/>
        <p:txBody>
          <a:bodyPr/>
          <a:lstStyle/>
          <a:p>
            <a:r>
              <a:rPr lang="en-VN" dirty="0"/>
              <a:t>Problem with kdd99 dataset</a:t>
            </a:r>
          </a:p>
        </p:txBody>
      </p:sp>
      <p:sp>
        <p:nvSpPr>
          <p:cNvPr id="3" name="Content Placeholder 2">
            <a:extLst>
              <a:ext uri="{FF2B5EF4-FFF2-40B4-BE49-F238E27FC236}">
                <a16:creationId xmlns:a16="http://schemas.microsoft.com/office/drawing/2014/main" id="{53C3D3C9-5710-C458-9595-48B0CDDACB39}"/>
              </a:ext>
            </a:extLst>
          </p:cNvPr>
          <p:cNvSpPr>
            <a:spLocks noGrp="1"/>
          </p:cNvSpPr>
          <p:nvPr>
            <p:ph idx="1"/>
          </p:nvPr>
        </p:nvSpPr>
        <p:spPr/>
        <p:txBody>
          <a:bodyPr/>
          <a:lstStyle/>
          <a:p>
            <a:r>
              <a:rPr lang="en-VN" dirty="0"/>
              <a:t>The dataset is useless and completely broken.</a:t>
            </a:r>
          </a:p>
          <a:p>
            <a:r>
              <a:rPr lang="en-US" dirty="0">
                <a:hlinkClick r:id="rId2"/>
              </a:rPr>
              <a:t>https://www.kdnuggets.com/news/2007/n18/4i.html</a:t>
            </a:r>
            <a:endParaRPr lang="en-VN" dirty="0"/>
          </a:p>
          <a:p>
            <a:r>
              <a:rPr lang="en-US" dirty="0"/>
              <a:t>Among the issues raised, the most important seemed to be that no validation was ever performed to show that the DARPA dataset actually looked like real network traffic. Indeed, even a cursory examination of the data showed that the data rates were far below what will be experienced in a real medium sized network. Nevertheless, IDS researchers continued to use the dataset (and the KDD Cup dataset that was derived from it) for lack of anything better.</a:t>
            </a:r>
          </a:p>
          <a:p>
            <a:br>
              <a:rPr lang="en-US" dirty="0"/>
            </a:br>
            <a:endParaRPr lang="en-VN" dirty="0"/>
          </a:p>
        </p:txBody>
      </p:sp>
    </p:spTree>
    <p:extLst>
      <p:ext uri="{BB962C8B-B14F-4D97-AF65-F5344CB8AC3E}">
        <p14:creationId xmlns:p14="http://schemas.microsoft.com/office/powerpoint/2010/main" val="159431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8A876D5-72A4-CE14-5E21-387C3A9B6844}"/>
              </a:ext>
            </a:extLst>
          </p:cNvPr>
          <p:cNvSpPr>
            <a:spLocks noGrp="1"/>
          </p:cNvSpPr>
          <p:nvPr>
            <p:ph type="title"/>
          </p:nvPr>
        </p:nvSpPr>
        <p:spPr>
          <a:xfrm>
            <a:off x="691078" y="722903"/>
            <a:ext cx="3930417" cy="2479772"/>
          </a:xfrm>
        </p:spPr>
        <p:txBody>
          <a:bodyPr vert="horz" lIns="91440" tIns="45720" rIns="91440" bIns="45720" rtlCol="0" anchor="b">
            <a:normAutofit/>
          </a:bodyPr>
          <a:lstStyle/>
          <a:p>
            <a:pPr>
              <a:lnSpc>
                <a:spcPct val="90000"/>
              </a:lnSpc>
            </a:pPr>
            <a:r>
              <a:rPr lang="en-US" sz="4600"/>
              <a:t>Problem with KDD99 dataset</a:t>
            </a:r>
          </a:p>
        </p:txBody>
      </p:sp>
      <p:pic>
        <p:nvPicPr>
          <p:cNvPr id="4" name="Content Placeholder 3">
            <a:extLst>
              <a:ext uri="{FF2B5EF4-FFF2-40B4-BE49-F238E27FC236}">
                <a16:creationId xmlns:a16="http://schemas.microsoft.com/office/drawing/2014/main" id="{DA49332D-8867-E56B-E459-63F0C337487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06340" y="1470230"/>
            <a:ext cx="6382411" cy="3909226"/>
          </a:xfrm>
          <a:prstGeom prst="rect">
            <a:avLst/>
          </a:prstGeom>
        </p:spPr>
      </p:pic>
    </p:spTree>
    <p:extLst>
      <p:ext uri="{BB962C8B-B14F-4D97-AF65-F5344CB8AC3E}">
        <p14:creationId xmlns:p14="http://schemas.microsoft.com/office/powerpoint/2010/main" val="4164808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F590-BD85-2180-22C4-C62AFF3BDD79}"/>
              </a:ext>
            </a:extLst>
          </p:cNvPr>
          <p:cNvSpPr>
            <a:spLocks noGrp="1"/>
          </p:cNvSpPr>
          <p:nvPr>
            <p:ph type="title"/>
          </p:nvPr>
        </p:nvSpPr>
        <p:spPr/>
        <p:txBody>
          <a:bodyPr/>
          <a:lstStyle/>
          <a:p>
            <a:r>
              <a:rPr lang="en-VN" dirty="0"/>
              <a:t>Problem with KDD99 dataset</a:t>
            </a:r>
          </a:p>
        </p:txBody>
      </p:sp>
      <p:sp>
        <p:nvSpPr>
          <p:cNvPr id="3" name="Content Placeholder 2">
            <a:extLst>
              <a:ext uri="{FF2B5EF4-FFF2-40B4-BE49-F238E27FC236}">
                <a16:creationId xmlns:a16="http://schemas.microsoft.com/office/drawing/2014/main" id="{79943399-F19C-99BE-158F-31E3ACD518D2}"/>
              </a:ext>
            </a:extLst>
          </p:cNvPr>
          <p:cNvSpPr>
            <a:spLocks noGrp="1"/>
          </p:cNvSpPr>
          <p:nvPr>
            <p:ph idx="1"/>
          </p:nvPr>
        </p:nvSpPr>
        <p:spPr/>
        <p:txBody>
          <a:bodyPr/>
          <a:lstStyle/>
          <a:p>
            <a:r>
              <a:rPr lang="en-VN" dirty="0"/>
              <a:t>Back attack, Neptune attack and Smurf attack use Source bytes as the most relevant feature (with the dependant ratio &gt; 98%). </a:t>
            </a:r>
          </a:p>
          <a:p>
            <a:r>
              <a:rPr lang="en-VN" dirty="0"/>
              <a:t>But all the script perform the attack will generate the same source bytes.</a:t>
            </a:r>
          </a:p>
        </p:txBody>
      </p:sp>
    </p:spTree>
    <p:extLst>
      <p:ext uri="{BB962C8B-B14F-4D97-AF65-F5344CB8AC3E}">
        <p14:creationId xmlns:p14="http://schemas.microsoft.com/office/powerpoint/2010/main" val="155625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BBE6A-319B-EB81-844D-28B340EB4FFA}"/>
              </a:ext>
            </a:extLst>
          </p:cNvPr>
          <p:cNvSpPr>
            <a:spLocks noGrp="1"/>
          </p:cNvSpPr>
          <p:nvPr>
            <p:ph idx="1"/>
          </p:nvPr>
        </p:nvSpPr>
        <p:spPr>
          <a:xfrm>
            <a:off x="591067" y="368455"/>
            <a:ext cx="10325000" cy="5932333"/>
          </a:xfrm>
        </p:spPr>
        <p:txBody>
          <a:bodyPr/>
          <a:lstStyle/>
          <a:p>
            <a:r>
              <a:rPr lang="en-US" dirty="0"/>
              <a:t>A </a:t>
            </a:r>
            <a:r>
              <a:rPr lang="en-US" dirty="0" err="1"/>
              <a:t>neptune</a:t>
            </a:r>
            <a:r>
              <a:rPr lang="en-US" dirty="0"/>
              <a:t> attack can be distinguished from normal network traffic by looking for a number of simultaneous SYN packets destined for a particular machine that are coming from an unreachable host. A host-based intrusion detection system can monitor the size of the </a:t>
            </a:r>
            <a:r>
              <a:rPr lang="en-US" dirty="0" err="1"/>
              <a:t>tcpd</a:t>
            </a:r>
            <a:r>
              <a:rPr lang="en-US" dirty="0"/>
              <a:t> connection data structure and alert a user if this data structure nears its size limit.</a:t>
            </a:r>
          </a:p>
          <a:p>
            <a:r>
              <a:rPr lang="en-US" dirty="0"/>
              <a:t>The Smurf attack can be identified by an intrusion detection system that notices that there are a large number of 'echo replies' being sent to a particular victim machine from many different places, but no 'echo requests' originating from the victim machine.</a:t>
            </a:r>
          </a:p>
          <a:p>
            <a:r>
              <a:rPr lang="en-US" dirty="0"/>
              <a:t>An intrusion detection system looking for the Back attack needs to know that requests for documents with more than some number </a:t>
            </a:r>
            <a:r>
              <a:rPr lang="en-US"/>
              <a:t>of front slashes </a:t>
            </a:r>
            <a:r>
              <a:rPr lang="en-US" dirty="0"/>
              <a:t>in the URL should be considered an attack. Certainly, a request with 100 front slashes in the URL would be highly irregular on most systems. This threshold could be varied to find the desired balance between detection rate and false alarm rate.</a:t>
            </a:r>
            <a:endParaRPr lang="en-VN" dirty="0"/>
          </a:p>
        </p:txBody>
      </p:sp>
    </p:spTree>
    <p:extLst>
      <p:ext uri="{BB962C8B-B14F-4D97-AF65-F5344CB8AC3E}">
        <p14:creationId xmlns:p14="http://schemas.microsoft.com/office/powerpoint/2010/main" val="288537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2" name="Rectangle 4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Content Placeholder 3">
            <a:extLst>
              <a:ext uri="{FF2B5EF4-FFF2-40B4-BE49-F238E27FC236}">
                <a16:creationId xmlns:a16="http://schemas.microsoft.com/office/drawing/2014/main" id="{06924075-BC75-506D-4177-485BE31874D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644" b="15569"/>
          <a:stretch/>
        </p:blipFill>
        <p:spPr bwMode="auto">
          <a:xfrm>
            <a:off x="20" y="10"/>
            <a:ext cx="12191980" cy="6857990"/>
          </a:xfrm>
          <a:prstGeom prst="rect">
            <a:avLst/>
          </a:prstGeom>
          <a:noFill/>
        </p:spPr>
      </p:pic>
    </p:spTree>
    <p:extLst>
      <p:ext uri="{BB962C8B-B14F-4D97-AF65-F5344CB8AC3E}">
        <p14:creationId xmlns:p14="http://schemas.microsoft.com/office/powerpoint/2010/main" val="3633044970"/>
      </p:ext>
    </p:extLst>
  </p:cSld>
  <p:clrMapOvr>
    <a:masterClrMapping/>
  </p:clrMapOvr>
</p:sld>
</file>

<file path=ppt/theme/theme1.xml><?xml version="1.0" encoding="utf-8"?>
<a:theme xmlns:a="http://schemas.openxmlformats.org/drawingml/2006/main" name="Cosin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50">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35</TotalTime>
  <Words>467</Words>
  <Application>Microsoft Macintosh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Yu Gothic</vt:lpstr>
      <vt:lpstr>Arial</vt:lpstr>
      <vt:lpstr>Wingdings</vt:lpstr>
      <vt:lpstr>CosineVTI</vt:lpstr>
      <vt:lpstr>PowerPoint Presentation</vt:lpstr>
      <vt:lpstr>Using MEMO method on KDD99 dataset</vt:lpstr>
      <vt:lpstr>Build new dataset using Wireshark package capture</vt:lpstr>
      <vt:lpstr>PowerPoint Presentation</vt:lpstr>
      <vt:lpstr>Problem with kdd99 dataset</vt:lpstr>
      <vt:lpstr>Problem with KDD99 dataset</vt:lpstr>
      <vt:lpstr>Problem with KDD99 dataset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QUANG MINH 20194444</dc:creator>
  <cp:lastModifiedBy>NGUYEN QUANG MINH 20194444</cp:lastModifiedBy>
  <cp:revision>1</cp:revision>
  <dcterms:created xsi:type="dcterms:W3CDTF">2023-11-21T03:06:24Z</dcterms:created>
  <dcterms:modified xsi:type="dcterms:W3CDTF">2023-11-21T03:41:31Z</dcterms:modified>
</cp:coreProperties>
</file>