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78" r:id="rId4"/>
    <p:sldId id="27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787"/>
  </p:normalViewPr>
  <p:slideViewPr>
    <p:cSldViewPr snapToGrid="0">
      <p:cViewPr varScale="1">
        <p:scale>
          <a:sx n="119" d="100"/>
          <a:sy n="119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6C221-F280-CD6B-2BA1-0CB370DB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B9DC-D988-2F4A-438E-1079DF28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endParaRPr lang="en-VN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52BDF856-12B4-2485-3783-5C0947478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36" b="29248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1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3E34-2AB6-80BD-18D9-AB08C5CC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E49E3F-1A96-5C34-54D7-61BC86C4EB9A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MEMO Model</a:t>
            </a:r>
          </a:p>
          <a:p>
            <a:r>
              <a:rPr lang="en-VN" dirty="0"/>
              <a:t>F1 score of each class</a:t>
            </a:r>
          </a:p>
        </p:txBody>
      </p:sp>
      <p:pic>
        <p:nvPicPr>
          <p:cNvPr id="4" name="Picture 3" descr="A graph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9EDA7059-D113-F3FE-84BD-3627363E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50850"/>
            <a:ext cx="6515100" cy="5956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156452-CC4E-7D16-0D01-7D0910F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KDD99</a:t>
            </a:r>
            <a:br>
              <a:rPr lang="en-VN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5580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A604-08B6-BB07-ED70-36B108EA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9380B5-7419-5543-C2BB-43E254CAC85C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Finetune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EA07E9-D4F4-FD21-AEC3-1CE89FA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CIC-IDS</a:t>
            </a:r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B157CCD-9CCB-256D-5B8C-295C3EC9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12" y="476250"/>
            <a:ext cx="6273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60803-2AC6-5BCF-F256-85A9EC85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101363-8411-15A9-9906-E13973B388B3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Der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735D05-9C90-3BA7-1F12-A7795CF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CIC-IDS</a:t>
            </a:r>
          </a:p>
        </p:txBody>
      </p:sp>
      <p:pic>
        <p:nvPicPr>
          <p:cNvPr id="7" name="Picture 6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EED13E05-34D0-C7CB-ED8F-E9D0AFAA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43" y="469900"/>
            <a:ext cx="62611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16899-EE64-7E21-A3B6-23A405B4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297AAC-386C-3098-E62E-E19F02709E35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MEMO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F9D97B-C7BB-6B51-ADE1-67FBDC3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CIC-IDS</a:t>
            </a:r>
          </a:p>
        </p:txBody>
      </p:sp>
      <p:pic>
        <p:nvPicPr>
          <p:cNvPr id="3" name="Picture 2" descr="A graph with colorful lines and text&#10;&#10;Description automatically generated">
            <a:extLst>
              <a:ext uri="{FF2B5EF4-FFF2-40B4-BE49-F238E27FC236}">
                <a16:creationId xmlns:a16="http://schemas.microsoft.com/office/drawing/2014/main" id="{8FB53954-6DF8-88F7-2B90-83673B25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65" y="463550"/>
            <a:ext cx="64008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6348-2B39-FE54-8B5C-33CC0158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5099"/>
            <a:ext cx="10325000" cy="3564436"/>
          </a:xfrm>
        </p:spPr>
        <p:txBody>
          <a:bodyPr/>
          <a:lstStyle/>
          <a:p>
            <a:r>
              <a:rPr lang="en-VN" dirty="0"/>
              <a:t>Good news: </a:t>
            </a:r>
          </a:p>
          <a:p>
            <a:pPr marL="0" indent="0">
              <a:buNone/>
            </a:pPr>
            <a:r>
              <a:rPr lang="en-VN" dirty="0"/>
              <a:t>- DER Net and MEMO Net outperform Finetune Model completely in Incremetal Learning setup because Finetune Model was suffered from catastrophic forgetting.</a:t>
            </a:r>
          </a:p>
          <a:p>
            <a:r>
              <a:rPr lang="en-VN" dirty="0"/>
              <a:t>Bad news:</a:t>
            </a:r>
          </a:p>
          <a:p>
            <a:pPr marL="0" indent="0">
              <a:buNone/>
            </a:pPr>
            <a:r>
              <a:rPr lang="en-VN" dirty="0"/>
              <a:t>- F1 score of each class widely different in both KDD99 dataset and CIC-IDS-2017 dataset.</a:t>
            </a:r>
          </a:p>
          <a:p>
            <a:pPr marL="0" indent="0">
              <a:buNone/>
            </a:pPr>
            <a:r>
              <a:rPr lang="en-VN" dirty="0"/>
              <a:t>- F1 score curve of each class does not decline. In the best scenario it should decline steadily. Only in MEMO Net using dataset CIC-IDS did the curve followed decline trend.</a:t>
            </a:r>
          </a:p>
        </p:txBody>
      </p:sp>
    </p:spTree>
    <p:extLst>
      <p:ext uri="{BB962C8B-B14F-4D97-AF65-F5344CB8AC3E}">
        <p14:creationId xmlns:p14="http://schemas.microsoft.com/office/powerpoint/2010/main" val="4507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7BBE-5C94-873B-CB3A-F2FF4B0E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could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819A-5CD7-EEB5-0214-7068998C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- Number epochs and batch size does not cover all the training instances.</a:t>
            </a:r>
          </a:p>
          <a:p>
            <a:r>
              <a:rPr lang="en-VN" dirty="0"/>
              <a:t>- Both KDD99 dataset and CIC-IDS-2017 are highly imbalanced.</a:t>
            </a:r>
          </a:p>
          <a:p>
            <a:r>
              <a:rPr lang="en-VN" dirty="0"/>
              <a:t>- The exemplar size are few compared to dataset.</a:t>
            </a:r>
          </a:p>
          <a:p>
            <a:r>
              <a:rPr lang="en-VN" dirty="0"/>
              <a:t>- Model size is too small.</a:t>
            </a:r>
          </a:p>
          <a:p>
            <a:r>
              <a:rPr lang="en-VN" dirty="0"/>
              <a:t>- Data leaking (exists in KDD99 </a:t>
            </a:r>
            <a:r>
              <a:rPr lang="en-VN"/>
              <a:t>dataset), data complexity.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2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0FAA-A3CC-D5AE-0A1D-A657BBA6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 dirty="0"/>
              <a:t>Data leaking in CIC-IDS-2017 dataset when testing on self-collected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8AE9-BD48-7A96-B73E-31E24F47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- I create a dataset by collecting network package from a server hosting my website while using another server running wrk command. </a:t>
            </a:r>
            <a:r>
              <a:rPr lang="en-US" dirty="0"/>
              <a:t>W</a:t>
            </a:r>
            <a:r>
              <a:rPr lang="en-VN" dirty="0"/>
              <a:t>rk is web server benchmark tool works by sending a load of HTTP requests to the web server.</a:t>
            </a:r>
          </a:p>
          <a:p>
            <a:r>
              <a:rPr lang="en-VN" dirty="0"/>
              <a:t>The pcap file was parsed through tool CIC-Flow-Meter, and the results is a dataset with same features as CIC-IDS-2017 dataset.</a:t>
            </a:r>
          </a:p>
          <a:p>
            <a:r>
              <a:rPr lang="en-VN" dirty="0"/>
              <a:t>CIC_IDS_Train worked well on CIC_IDS_Test, Wrk_Train worked well on Wrk_Test, but the prediction results of Wrk_Test is poorly given train data is CIC_IDS_Train.</a:t>
            </a:r>
          </a:p>
        </p:txBody>
      </p:sp>
    </p:spTree>
    <p:extLst>
      <p:ext uri="{BB962C8B-B14F-4D97-AF65-F5344CB8AC3E}">
        <p14:creationId xmlns:p14="http://schemas.microsoft.com/office/powerpoint/2010/main" val="104181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54E0-1A4F-FF9F-907C-536E8301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A975-8B25-6534-D3E5-50904DB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 dirty="0"/>
              <a:t>Data leaking in CIC-IDS-2017 dataset when testing on self-collected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178B-B2F3-91EC-3111-55F78428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All dataset is generated in a closed environment with a way to simulated real user data -&gt; The dataset learn the characteristic of the environment. - &gt; Low generalization</a:t>
            </a:r>
          </a:p>
          <a:p>
            <a:r>
              <a:rPr lang="vi-VN" dirty="0"/>
              <a:t>The dataset learned the essence of the attack script -&gt; Low detection accuracy.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9358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AF27F-979F-B9A7-6CC6-9BC030E6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2672-F58F-7CBA-6402-9AB5FC90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855-4274-4E5F-3DF0-293F6154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- Validate the training process by inspecting the train accy, val accy, train losses, val losses, training batch. Re order the class order.</a:t>
            </a:r>
          </a:p>
          <a:p>
            <a:r>
              <a:rPr lang="en-VN" dirty="0"/>
              <a:t>Data leak problems: Determine how much dependant of model predicts on features ( there are works on KDD dataset, but not on CIC-IDS-2017 dataset and ToN_IoT_Network dataset).</a:t>
            </a:r>
          </a:p>
          <a:p>
            <a:r>
              <a:rPr lang="en-VN" dirty="0"/>
              <a:t>Use evaluation metrics other than accuracy for imbalance dataset.</a:t>
            </a:r>
          </a:p>
          <a:p>
            <a:r>
              <a:rPr lang="en-VN" dirty="0"/>
              <a:t>Testing on other dataset and other approaches.</a:t>
            </a:r>
          </a:p>
        </p:txBody>
      </p:sp>
    </p:spTree>
    <p:extLst>
      <p:ext uri="{BB962C8B-B14F-4D97-AF65-F5344CB8AC3E}">
        <p14:creationId xmlns:p14="http://schemas.microsoft.com/office/powerpoint/2010/main" val="268824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A639E3-FE11-4107-AFD1-7480A451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97B88D5-EADF-4A02-BCE2-3A793393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DC15A3-BC76-48C7-B6E7-6BDE98D8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863FF4-5278-40A2-91AE-0C1C9D417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974866-0370-46DE-A0CC-B76787F8F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84EFBB-5F44-416B-8304-14894D4E6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2A7721-82F5-4049-A36D-7F15895D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5A5C9E-7BB1-4BE0-AF65-0B0C0F57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71544-D633-4084-9514-8AB2CA31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A3733-9841-46F0-9A8D-A8E4E7AC6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8D50D6-CE3F-435D-BCA4-EAFC38237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B5C569-068B-4D34-BD81-0166CFCA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91E9C2-6816-467A-A887-51823DCEB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75BDF8-0757-4DE7-8914-A6211FC3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8F044E-19A2-494D-91A4-E60CCDE7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16CA88C-F0B3-4F0B-8B07-49054EE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CBD9FE-33C5-4C8E-AE6A-39CFA34E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8A9DF-73A2-4FEF-8610-9CD069CB2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AFAB70-5071-4F05-A1EC-91796E24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62774D-3A7B-46F6-8BB9-2739EC34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0A398-66BB-4B9B-8C1D-DEEAAA8D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D8869C1-C468-4613-B783-58B076296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5E2255-F98C-4D08-8E76-41779939A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E11281-EE77-43E2-863A-26430334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3884E6-6AB1-4B3F-B45D-86FB488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0F8A82-A670-4466-BA70-1CA5C15B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C327D7-6ECC-42F0-BE55-3F7F5EBF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EC5AF0-3ECA-4B7C-B9D8-CA5844CE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A9F21D-FFEE-4515-8250-B556D76A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398592-6EBE-4B94-879F-1A0DD0FB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F14A29-2CEC-4B0C-83DF-2667CD7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93FF1A-3F38-4BE6-9A40-41766195D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6D59392-2AE0-9E1A-C5F1-7335F635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0" y="2102790"/>
            <a:ext cx="4798261" cy="3195302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CF044AB-289D-5B64-9190-AD149138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68" y="2102790"/>
            <a:ext cx="4893767" cy="3187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872862B-2134-9B2F-F41C-E952C0CFD38F}"/>
              </a:ext>
            </a:extLst>
          </p:cNvPr>
          <p:cNvSpPr txBox="1"/>
          <p:nvPr/>
        </p:nvSpPr>
        <p:spPr>
          <a:xfrm>
            <a:off x="1680021" y="1259484"/>
            <a:ext cx="306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Base 5 Inc 5 (CIC-IDS-2017 Dos Only)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A2F9BD-4239-518D-E856-7093F127B2DA}"/>
              </a:ext>
            </a:extLst>
          </p:cNvPr>
          <p:cNvSpPr txBox="1"/>
          <p:nvPr/>
        </p:nvSpPr>
        <p:spPr>
          <a:xfrm>
            <a:off x="6823827" y="1187378"/>
            <a:ext cx="351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Base 2 Inc 2 (CIC- IDS-2017 Dos only, KDD drop class &lt; 200 instances</a:t>
            </a:r>
          </a:p>
        </p:txBody>
      </p:sp>
    </p:spTree>
    <p:extLst>
      <p:ext uri="{BB962C8B-B14F-4D97-AF65-F5344CB8AC3E}">
        <p14:creationId xmlns:p14="http://schemas.microsoft.com/office/powerpoint/2010/main" val="4443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10A7-1810-F11A-DA9D-574405B4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38" y="566463"/>
            <a:ext cx="3774597" cy="3527072"/>
          </a:xfrm>
        </p:spPr>
        <p:txBody>
          <a:bodyPr/>
          <a:lstStyle/>
          <a:p>
            <a:r>
              <a:rPr lang="en-VN" dirty="0"/>
              <a:t>CIC-IDS-2017 Data </a:t>
            </a:r>
            <a:r>
              <a:rPr lang="vi-VN" dirty="0"/>
              <a:t>Distribution</a:t>
            </a:r>
            <a:endParaRPr lang="en-VN" dirty="0"/>
          </a:p>
        </p:txBody>
      </p:sp>
      <p:pic>
        <p:nvPicPr>
          <p:cNvPr id="5" name="Picture 4" descr="A graph with green bars&#10;&#10;Description automatically generated">
            <a:extLst>
              <a:ext uri="{FF2B5EF4-FFF2-40B4-BE49-F238E27FC236}">
                <a16:creationId xmlns:a16="http://schemas.microsoft.com/office/drawing/2014/main" id="{F5275666-8AC9-3F5D-CDD9-1FD5B259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97" y="228654"/>
            <a:ext cx="5464386" cy="420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5B00C-F2BE-AE26-8C17-5BD3BDC8FB1F}"/>
              </a:ext>
            </a:extLst>
          </p:cNvPr>
          <p:cNvSpPr txBox="1"/>
          <p:nvPr/>
        </p:nvSpPr>
        <p:spPr>
          <a:xfrm>
            <a:off x="212652" y="4710223"/>
            <a:ext cx="11153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There are a total of 2.2 million records of BENIGN data. I only use 200000 records because of memory related problem when running on servers. </a:t>
            </a:r>
            <a:r>
              <a:rPr lang="en-US" dirty="0"/>
              <a:t>I also drop classes has number of instances &lt; 200.</a:t>
            </a:r>
          </a:p>
          <a:p>
            <a:endParaRPr lang="en-US" dirty="0"/>
          </a:p>
          <a:p>
            <a:r>
              <a:rPr lang="en-US" dirty="0"/>
              <a:t>Most instances: Dos Hulk – 231073 Least instances: Web attack XSS 652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025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B5B92-5483-D3F9-3866-37B2508B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E73A-0B01-CDC1-6262-4828E6A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96" y="722050"/>
            <a:ext cx="3997881" cy="3527072"/>
          </a:xfrm>
        </p:spPr>
        <p:txBody>
          <a:bodyPr/>
          <a:lstStyle/>
          <a:p>
            <a:r>
              <a:rPr lang="vi-VN" dirty="0"/>
              <a:t>KDD99 Data Distribution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5C117-BA3D-F41F-F74C-E78016C7A1C0}"/>
              </a:ext>
            </a:extLst>
          </p:cNvPr>
          <p:cNvSpPr txBox="1"/>
          <p:nvPr/>
        </p:nvSpPr>
        <p:spPr>
          <a:xfrm>
            <a:off x="212652" y="4710223"/>
            <a:ext cx="11153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drop all class that has &lt; 200 instances.</a:t>
            </a:r>
          </a:p>
          <a:p>
            <a:endParaRPr lang="vi-VN" dirty="0"/>
          </a:p>
          <a:p>
            <a:endParaRPr lang="en-US" dirty="0"/>
          </a:p>
          <a:p>
            <a:r>
              <a:rPr lang="en-US" dirty="0"/>
              <a:t>Most instances: Smurf attack: 280790 Least instances: </a:t>
            </a:r>
            <a:r>
              <a:rPr lang="en-US" dirty="0" err="1"/>
              <a:t>nmap</a:t>
            </a:r>
            <a:r>
              <a:rPr lang="en-US" dirty="0"/>
              <a:t> 231</a:t>
            </a:r>
            <a:endParaRPr lang="en-VN" dirty="0"/>
          </a:p>
          <a:p>
            <a:endParaRPr lang="vi-VN" dirty="0"/>
          </a:p>
        </p:txBody>
      </p:sp>
      <p:pic>
        <p:nvPicPr>
          <p:cNvPr id="4" name="Picture 3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C5494B17-EF3C-4B04-D101-D423FC45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679" y="482898"/>
            <a:ext cx="4616744" cy="3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028-7D9C-24B7-2E6B-E9F0AD6F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7BFA-D3C4-BA0F-2B60-CDB7CEDB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Zscore normalization + DropNA</a:t>
            </a:r>
          </a:p>
          <a:p>
            <a:r>
              <a:rPr lang="en-VN" dirty="0"/>
              <a:t>Init epoch: 200</a:t>
            </a:r>
          </a:p>
          <a:p>
            <a:r>
              <a:rPr lang="en-VN" dirty="0"/>
              <a:t>Consecutive epoch: 150</a:t>
            </a:r>
          </a:p>
          <a:p>
            <a:r>
              <a:rPr lang="en-VN" dirty="0"/>
              <a:t>Batch size: 128</a:t>
            </a:r>
          </a:p>
          <a:p>
            <a:r>
              <a:rPr lang="en-VN" dirty="0"/>
              <a:t>Exemplar size: 2000</a:t>
            </a:r>
          </a:p>
          <a:p>
            <a:r>
              <a:rPr lang="en-VN" dirty="0"/>
              <a:t>Lr: 0.1</a:t>
            </a:r>
          </a:p>
        </p:txBody>
      </p:sp>
      <p:pic>
        <p:nvPicPr>
          <p:cNvPr id="5" name="Picture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7D43882F-DCC6-270F-A577-462158A3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79" y="2010707"/>
            <a:ext cx="5041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CA4A-4177-8F0C-7FAC-B19D6E4D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Result</a:t>
            </a:r>
          </a:p>
        </p:txBody>
      </p:sp>
      <p:pic>
        <p:nvPicPr>
          <p:cNvPr id="5" name="Picture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E186D9F-28F5-62C2-D0D6-C3A300BE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22" y="2331591"/>
            <a:ext cx="5295900" cy="364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CE32C-B16E-12FD-83F6-B4C3981BBFE6}"/>
              </a:ext>
            </a:extLst>
          </p:cNvPr>
          <p:cNvSpPr txBox="1"/>
          <p:nvPr/>
        </p:nvSpPr>
        <p:spPr>
          <a:xfrm>
            <a:off x="3402418" y="1557669"/>
            <a:ext cx="538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/>
              <a:t>KDD99 Accuracy Curve</a:t>
            </a:r>
          </a:p>
        </p:txBody>
      </p:sp>
    </p:spTree>
    <p:extLst>
      <p:ext uri="{BB962C8B-B14F-4D97-AF65-F5344CB8AC3E}">
        <p14:creationId xmlns:p14="http://schemas.microsoft.com/office/powerpoint/2010/main" val="190347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D5D6-3AC1-2BF2-1810-B4E39A70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914D-F632-3C2E-175A-63462ADB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F2BF6-33BE-519E-F1CE-6A7E5A063497}"/>
              </a:ext>
            </a:extLst>
          </p:cNvPr>
          <p:cNvSpPr txBox="1"/>
          <p:nvPr/>
        </p:nvSpPr>
        <p:spPr>
          <a:xfrm>
            <a:off x="3159997" y="1463104"/>
            <a:ext cx="629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/>
              <a:t>CIC-IDS-2017 full dataset</a:t>
            </a:r>
          </a:p>
        </p:txBody>
      </p:sp>
      <p:pic>
        <p:nvPicPr>
          <p:cNvPr id="4" name="Picture 3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68A7DDD-AFDD-AAB5-84E6-C06CAE77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27" y="2203999"/>
            <a:ext cx="5948592" cy="39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ed lines&#10;&#10;Description automatically generated">
            <a:extLst>
              <a:ext uri="{FF2B5EF4-FFF2-40B4-BE49-F238E27FC236}">
                <a16:creationId xmlns:a16="http://schemas.microsoft.com/office/drawing/2014/main" id="{F870460D-61BD-2837-F6C4-280242FA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63550"/>
            <a:ext cx="6477000" cy="593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73961-BA68-970C-8060-271AE94BB5B3}"/>
              </a:ext>
            </a:extLst>
          </p:cNvPr>
          <p:cNvSpPr txBox="1"/>
          <p:nvPr/>
        </p:nvSpPr>
        <p:spPr>
          <a:xfrm>
            <a:off x="808075" y="2806994"/>
            <a:ext cx="172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Finetune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887F6F-D511-6967-B35A-3566791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KDD99</a:t>
            </a:r>
            <a:br>
              <a:rPr lang="en-VN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6919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B1FA-8070-02F5-EC83-1811D504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lines and white text&#10;&#10;Description automatically generated">
            <a:extLst>
              <a:ext uri="{FF2B5EF4-FFF2-40B4-BE49-F238E27FC236}">
                <a16:creationId xmlns:a16="http://schemas.microsoft.com/office/drawing/2014/main" id="{F0CB9663-5CA7-62DA-F3C1-92CAB6B5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38150"/>
            <a:ext cx="6400800" cy="598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A37F6-FE7B-AAFD-B3F3-CC55D1C4D343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Der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16494-1282-E16C-E227-F79CC400EE9B}"/>
              </a:ext>
            </a:extLst>
          </p:cNvPr>
          <p:cNvSpPr txBox="1">
            <a:spLocks/>
          </p:cNvSpPr>
          <p:nvPr/>
        </p:nvSpPr>
        <p:spPr>
          <a:xfrm>
            <a:off x="691079" y="725951"/>
            <a:ext cx="10325000" cy="106031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1" kern="1200" spc="19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/>
              <a:t>KDD99</a:t>
            </a:r>
            <a:br>
              <a:rPr lang="en-VN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966645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580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Yu Gothic</vt:lpstr>
      <vt:lpstr>Arial</vt:lpstr>
      <vt:lpstr>Wingdings</vt:lpstr>
      <vt:lpstr>CosineVTI</vt:lpstr>
      <vt:lpstr>PowerPoint Presentation</vt:lpstr>
      <vt:lpstr>PowerPoint Presentation</vt:lpstr>
      <vt:lpstr>CIC-IDS-2017 Data Distribution</vt:lpstr>
      <vt:lpstr>KDD99 Data Distribution</vt:lpstr>
      <vt:lpstr>Setting</vt:lpstr>
      <vt:lpstr>Result</vt:lpstr>
      <vt:lpstr>Result</vt:lpstr>
      <vt:lpstr>KDD99 </vt:lpstr>
      <vt:lpstr>PowerPoint Presentation</vt:lpstr>
      <vt:lpstr>KDD99 </vt:lpstr>
      <vt:lpstr>CIC-IDS</vt:lpstr>
      <vt:lpstr>CIC-IDS</vt:lpstr>
      <vt:lpstr>CIC-IDS</vt:lpstr>
      <vt:lpstr>PowerPoint Presentation</vt:lpstr>
      <vt:lpstr>What could went wrong</vt:lpstr>
      <vt:lpstr>Data leaking in CIC-IDS-2017 dataset when testing on self-collected dataset</vt:lpstr>
      <vt:lpstr>Data leaking in CIC-IDS-2017 dataset when testing on self-collected dataset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37</cp:revision>
  <dcterms:created xsi:type="dcterms:W3CDTF">2023-11-21T03:06:24Z</dcterms:created>
  <dcterms:modified xsi:type="dcterms:W3CDTF">2024-01-20T02:15:34Z</dcterms:modified>
</cp:coreProperties>
</file>