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6" r:id="rId3"/>
    <p:sldId id="265" r:id="rId4"/>
    <p:sldId id="268" r:id="rId5"/>
    <p:sldId id="278" r:id="rId6"/>
    <p:sldId id="279" r:id="rId7"/>
    <p:sldId id="267" r:id="rId8"/>
    <p:sldId id="270" r:id="rId9"/>
    <p:sldId id="272" r:id="rId10"/>
    <p:sldId id="274" r:id="rId11"/>
    <p:sldId id="262" r:id="rId12"/>
    <p:sldId id="276" r:id="rId13"/>
    <p:sldId id="277" r:id="rId14"/>
    <p:sldId id="273" r:id="rId15"/>
    <p:sldId id="275" r:id="rId16"/>
    <p:sldId id="271" r:id="rId17"/>
    <p:sldId id="259" r:id="rId1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FCAD-405D-971F-00E9-209F408E2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F97E386C-43EE-88EE-6CF5-C8D5368D9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D496AC97-2DCE-1BC6-F5B7-42FCCAF08089}"/>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5" name="Footer Placeholder 4">
            <a:extLst>
              <a:ext uri="{FF2B5EF4-FFF2-40B4-BE49-F238E27FC236}">
                <a16:creationId xmlns:a16="http://schemas.microsoft.com/office/drawing/2014/main" id="{7C62D976-13B6-56F8-7A43-9D628BD242B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FFE8BFF-6FD1-7DD0-6B70-9AB80F5B5F0D}"/>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75278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988A-5B8A-306B-FBCA-A1F0B847937F}"/>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94AFA21-71C8-AD3F-3909-938D14CA2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7C8B445-950D-9C06-EAE0-D64E89333467}"/>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5" name="Footer Placeholder 4">
            <a:extLst>
              <a:ext uri="{FF2B5EF4-FFF2-40B4-BE49-F238E27FC236}">
                <a16:creationId xmlns:a16="http://schemas.microsoft.com/office/drawing/2014/main" id="{EE1F9B05-6C96-82E8-CE4C-A1899372C0E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03C3F85-8986-28CE-F312-24A15484ACAE}"/>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10296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99AEB-5A4F-2535-CDEC-CCA027D2E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FA7CCDFC-9376-60BB-EF8D-F44211589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0EC2B01-452B-8B28-2E11-D143DCBD958D}"/>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5" name="Footer Placeholder 4">
            <a:extLst>
              <a:ext uri="{FF2B5EF4-FFF2-40B4-BE49-F238E27FC236}">
                <a16:creationId xmlns:a16="http://schemas.microsoft.com/office/drawing/2014/main" id="{38A292D5-89E9-2ED7-8EDA-50A9B5938F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2033D4A-088D-152E-840B-F1BB3D9F807F}"/>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85670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FD9-81AD-64DF-5B05-BB6C75975BF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CE236F1-E5E0-437A-A76C-A1416BDA7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0663B07-6FA6-CA1B-D779-AF3136B4DD7B}"/>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5" name="Footer Placeholder 4">
            <a:extLst>
              <a:ext uri="{FF2B5EF4-FFF2-40B4-BE49-F238E27FC236}">
                <a16:creationId xmlns:a16="http://schemas.microsoft.com/office/drawing/2014/main" id="{87AB7145-0165-CB6A-BF17-4B7FB7ECBE0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73D972D-C27D-44BA-9C70-109615B43EE9}"/>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55093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8ACF-BAFC-F0F2-D46C-DF3FE90C4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F308E77-39FC-2CA3-6992-F78C36F18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3C2B-BA8A-CE80-8B43-8045ADE8B436}"/>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5" name="Footer Placeholder 4">
            <a:extLst>
              <a:ext uri="{FF2B5EF4-FFF2-40B4-BE49-F238E27FC236}">
                <a16:creationId xmlns:a16="http://schemas.microsoft.com/office/drawing/2014/main" id="{143F50AF-6457-1BF4-A923-B3ED5460A90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69252C-557B-1944-08F6-E7CD517CA6F2}"/>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31068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064A-FB49-65A8-95EE-9A06EB14DFC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99E4893-C50D-B08B-E360-D1FA1C33E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9598E622-F953-97BD-6DD7-66DBF1C261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95A6E95-9BEB-C7E7-E07A-AD39EED4ECDA}"/>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6" name="Footer Placeholder 5">
            <a:extLst>
              <a:ext uri="{FF2B5EF4-FFF2-40B4-BE49-F238E27FC236}">
                <a16:creationId xmlns:a16="http://schemas.microsoft.com/office/drawing/2014/main" id="{0534C334-15FE-8DA7-8CA4-BE413B714C5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E89D55D-5624-0FA9-2B95-E02CED087ABA}"/>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354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F2BD-9349-EF01-D874-55CAD2ECBF73}"/>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99876035-2528-FA50-8046-FB458A2E5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B3AE5-61E9-0153-E751-1AEAA303D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D3B724BA-99BA-0BB6-293F-7A73D3DD3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39FD9-B318-9E22-A22F-85A48014C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F4A669B-9125-8C20-032B-3D804F52610B}"/>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8" name="Footer Placeholder 7">
            <a:extLst>
              <a:ext uri="{FF2B5EF4-FFF2-40B4-BE49-F238E27FC236}">
                <a16:creationId xmlns:a16="http://schemas.microsoft.com/office/drawing/2014/main" id="{F05877FD-73FA-DBBB-AB38-EDC2FA2D5117}"/>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F00DDC08-0699-9D61-E8E5-6687B138FF67}"/>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2013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0495-22E0-853B-1F52-74C936FBB05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27201E88-937F-D70E-870D-7E04F8153AE6}"/>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4" name="Footer Placeholder 3">
            <a:extLst>
              <a:ext uri="{FF2B5EF4-FFF2-40B4-BE49-F238E27FC236}">
                <a16:creationId xmlns:a16="http://schemas.microsoft.com/office/drawing/2014/main" id="{DAD3D140-55F9-C400-AF72-33DBFAAD606E}"/>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8B5A8279-5C26-0A18-0457-F24A9A9441CC}"/>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56380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275C6-BF50-2432-2301-BC0AD041E38F}"/>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3" name="Footer Placeholder 2">
            <a:extLst>
              <a:ext uri="{FF2B5EF4-FFF2-40B4-BE49-F238E27FC236}">
                <a16:creationId xmlns:a16="http://schemas.microsoft.com/office/drawing/2014/main" id="{8D698B90-4E41-D5FC-41EB-1158D8923236}"/>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9E167F33-EB07-6CF1-B75A-5250EBBB73E7}"/>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97937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E161-8139-2724-02D2-D14BDEE7B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D3F7389A-B8AF-744F-EF5D-1EEDBC8AD5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4FB48F9-E2C0-971E-1630-217F506D3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372A9-250E-370E-825B-B4BABA6F9188}"/>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6" name="Footer Placeholder 5">
            <a:extLst>
              <a:ext uri="{FF2B5EF4-FFF2-40B4-BE49-F238E27FC236}">
                <a16:creationId xmlns:a16="http://schemas.microsoft.com/office/drawing/2014/main" id="{30A4E7D1-5609-DA4D-1ECD-7DA0CEC3FED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1AF6118-0897-995D-C393-5DD5A168B111}"/>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399187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94C4-81CD-5083-A9A3-1F37DBD11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D717853-3644-F230-285B-A2800C379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267D3E0E-CD55-FCBC-1CE9-09A27E770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AD9D4-FD00-5461-02DA-43B5947DD819}"/>
              </a:ext>
            </a:extLst>
          </p:cNvPr>
          <p:cNvSpPr>
            <a:spLocks noGrp="1"/>
          </p:cNvSpPr>
          <p:nvPr>
            <p:ph type="dt" sz="half" idx="10"/>
          </p:nvPr>
        </p:nvSpPr>
        <p:spPr/>
        <p:txBody>
          <a:bodyPr/>
          <a:lstStyle/>
          <a:p>
            <a:fld id="{84C7E4E4-EE5F-0A45-B3B1-389B038355C8}" type="datetimeFigureOut">
              <a:rPr lang="en-VN" smtClean="0"/>
              <a:t>27/02/2024</a:t>
            </a:fld>
            <a:endParaRPr lang="en-VN"/>
          </a:p>
        </p:txBody>
      </p:sp>
      <p:sp>
        <p:nvSpPr>
          <p:cNvPr id="6" name="Footer Placeholder 5">
            <a:extLst>
              <a:ext uri="{FF2B5EF4-FFF2-40B4-BE49-F238E27FC236}">
                <a16:creationId xmlns:a16="http://schemas.microsoft.com/office/drawing/2014/main" id="{BD01FA03-98D9-01F2-3409-1EDEB0824AA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F324185-1C1F-1625-4BA7-C3626BD7A1CD}"/>
              </a:ext>
            </a:extLst>
          </p:cNvPr>
          <p:cNvSpPr>
            <a:spLocks noGrp="1"/>
          </p:cNvSpPr>
          <p:nvPr>
            <p:ph type="sldNum" sz="quarter" idx="12"/>
          </p:nvPr>
        </p:nvSpPr>
        <p:spPr/>
        <p:txBody>
          <a:bodyPr/>
          <a:lstStyle/>
          <a:p>
            <a:fld id="{A1685EEA-2114-9441-B1A5-31E4F7CD62B9}" type="slidenum">
              <a:rPr lang="en-VN" smtClean="0"/>
              <a:t>‹#›</a:t>
            </a:fld>
            <a:endParaRPr lang="en-VN"/>
          </a:p>
        </p:txBody>
      </p:sp>
    </p:spTree>
    <p:extLst>
      <p:ext uri="{BB962C8B-B14F-4D97-AF65-F5344CB8AC3E}">
        <p14:creationId xmlns:p14="http://schemas.microsoft.com/office/powerpoint/2010/main" val="22994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DE2E7-C8F7-A462-78BE-324D7CD63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856D99A-CB29-C228-5099-D9675D54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5464EF4-F2B0-B498-E499-A82766F7B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7E4E4-EE5F-0A45-B3B1-389B038355C8}" type="datetimeFigureOut">
              <a:rPr lang="en-VN" smtClean="0"/>
              <a:t>27/02/2024</a:t>
            </a:fld>
            <a:endParaRPr lang="en-VN"/>
          </a:p>
        </p:txBody>
      </p:sp>
      <p:sp>
        <p:nvSpPr>
          <p:cNvPr id="5" name="Footer Placeholder 4">
            <a:extLst>
              <a:ext uri="{FF2B5EF4-FFF2-40B4-BE49-F238E27FC236}">
                <a16:creationId xmlns:a16="http://schemas.microsoft.com/office/drawing/2014/main" id="{BC96D4D7-7965-EB4E-3438-767001517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C192ED83-5471-AAF8-9F13-54E36ADDC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85EEA-2114-9441-B1A5-31E4F7CD62B9}" type="slidenum">
              <a:rPr lang="en-VN" smtClean="0"/>
              <a:t>‹#›</a:t>
            </a:fld>
            <a:endParaRPr lang="en-VN"/>
          </a:p>
        </p:txBody>
      </p:sp>
    </p:spTree>
    <p:extLst>
      <p:ext uri="{BB962C8B-B14F-4D97-AF65-F5344CB8AC3E}">
        <p14:creationId xmlns:p14="http://schemas.microsoft.com/office/powerpoint/2010/main" val="306197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0.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0.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60.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CF76-C14B-AB59-42D3-8A9EE8FB842E}"/>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0362870C-AA8A-23B8-10B5-83E4B96B0554}"/>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48083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4" name="Rectangle 1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40C5E932-3F3D-05FF-5A7B-3524DF1C427B}"/>
                  </a:ext>
                </a:extLst>
              </p:cNvPr>
              <p:cNvGraphicFramePr>
                <a:graphicFrameLocks noGrp="1"/>
              </p:cNvGraphicFramePr>
              <p:nvPr>
                <p:extLst>
                  <p:ext uri="{D42A27DB-BD31-4B8C-83A1-F6EECF244321}">
                    <p14:modId xmlns:p14="http://schemas.microsoft.com/office/powerpoint/2010/main" val="468258347"/>
                  </p:ext>
                </p:extLst>
              </p:nvPr>
            </p:nvGraphicFramePr>
            <p:xfrm>
              <a:off x="967564" y="1084522"/>
              <a:ext cx="9792584" cy="5342618"/>
            </p:xfrm>
            <a:graphic>
              <a:graphicData uri="http://schemas.openxmlformats.org/drawingml/2006/table">
                <a:tbl>
                  <a:tblPr firstRow="1" firstCol="1" bandRow="1"/>
                  <a:tblGrid>
                    <a:gridCol w="9792584">
                      <a:extLst>
                        <a:ext uri="{9D8B030D-6E8A-4147-A177-3AD203B41FA5}">
                          <a16:colId xmlns:a16="http://schemas.microsoft.com/office/drawing/2014/main" val="126802696"/>
                        </a:ext>
                      </a:extLst>
                    </a:gridCol>
                  </a:tblGrid>
                  <a:tr h="5342618">
                    <a:tc>
                      <a:txBody>
                        <a:bodyPr/>
                        <a:lstStyle/>
                        <a:p>
                          <a:pPr algn="l" fontAlgn="t">
                            <a:spcBef>
                              <a:spcPts val="0"/>
                            </a:spcBef>
                            <a:spcAft>
                              <a:spcPts val="0"/>
                            </a:spcAft>
                          </a:pPr>
                          <a14:m>
                            <m:oMath xmlns:m="http://schemas.openxmlformats.org/officeDocument/2006/math">
                              <m:sSub>
                                <m:sSubPr>
                                  <m:ctrlP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𝑡𝑟𝑎𝑖𝑛</m:t>
                                  </m:r>
                                </m:sub>
                              </m:sSub>
                            </m:oMath>
                          </a14:m>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Classes that was trained during task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p>
                        <a:p>
                          <a:pPr algn="l" fontAlgn="t">
                            <a:spcBef>
                              <a:spcPts val="0"/>
                            </a:spcBef>
                            <a:spcAft>
                              <a:spcPts val="0"/>
                            </a:spcAft>
                          </a:pP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For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in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𝑇𝑟𝑎𝑖𝑛𝐶𝑙𝑎𝑠𝑠𝑒𝑠</m:t>
                              </m:r>
                            </m:oMath>
                          </a14:m>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do</a:t>
                          </a: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𝐷𝑎𝑡𝑎𝑠𝑒𝑡</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𝑇𝑟𝑎𝑖𝑛𝑖𝑛𝑔𝑆𝑒𝑡</m:t>
                              </m:r>
                              <m:d>
                                <m:dPr>
                                  <m:begChr m:val="["/>
                                  <m:endChr m:val="]"/>
                                  <m:ctrlP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e>
                              </m:d>
                            </m:oMath>
                          </a14:m>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Get all training instance of class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𝑖</m:t>
                              </m:r>
                            </m:oMath>
                          </a14:m>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l-GR" sz="2000" b="0" i="0" u="none" strike="noStrike" kern="100">
                                  <a:effectLst/>
                                  <a:latin typeface="Cambria Math" panose="02040503050406030204" pitchFamily="18" charset="0"/>
                                  <a:ea typeface="Calibri" panose="020F0502020204030204" pitchFamily="34" charset="0"/>
                                  <a:cs typeface="Times New Roman" panose="02020603050405020304" pitchFamily="18" charset="0"/>
                                </a:rPr>
                                <m:t>Φ</m:t>
                              </m:r>
                              <m:d>
                                <m:dPr>
                                  <m:ctrlPr>
                                    <a:rPr lang="ar-AE" sz="2000" b="0" i="1" u="none" strike="noStrike" kern="100">
                                      <a:effectLst/>
                                      <a:latin typeface="Cambria Math" panose="02040503050406030204" pitchFamily="18" charset="0"/>
                                      <a:ea typeface="Calibri" panose="020F0502020204030204" pitchFamily="34" charset="0"/>
                                      <a:cs typeface="Times New Roman" panose="02020603050405020304" pitchFamily="18" charset="0"/>
                                    </a:rPr>
                                  </m:ctrlPr>
                                </m:dPr>
                                <m:e>
                                  <m:r>
                                    <a:rPr lang="ar-AE" sz="2000" b="0" i="1" u="none" strike="noStrike" kern="100">
                                      <a:effectLst/>
                                      <a:latin typeface="Cambria Math" panose="02040503050406030204" pitchFamily="18" charset="0"/>
                                      <a:ea typeface="Calibri" panose="020F0502020204030204" pitchFamily="34" charset="0"/>
                                      <a:cs typeface="Times New Roman" panose="02020603050405020304" pitchFamily="18" charset="0"/>
                                    </a:rPr>
                                    <m:t>𝐷𝑎𝑡𝑎𝑠𝑒𝑡</m:t>
                                  </m:r>
                                </m:e>
                              </m:d>
                            </m:oMath>
                          </a14:m>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Extract feature using feature extractor</a:t>
                          </a:r>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𝑁𝑜𝑟𝑚𝑎𝑙𝑖𝑧𝑒</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𝑀𝑒𝑎𝑛</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𝑀𝑒𝑎𝑛</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900" b="0" i="0" u="none" strike="noStrike" dirty="0">
                            <a:effectLst/>
                            <a:latin typeface="Arial" panose="020B0604020202020204" pitchFamily="34" charset="0"/>
                          </a:endParaRPr>
                        </a:p>
                        <a:p>
                          <a:pPr algn="l" fontAlgn="t">
                            <a:spcBef>
                              <a:spcPts val="0"/>
                            </a:spcBef>
                            <a:spcAft>
                              <a:spcPts val="0"/>
                            </a:spcAft>
                          </a:pPr>
                          <a:r>
                            <a:rPr lang="en-US"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𝑠𝑞𝑟𝑡</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𝑠𝑢𝑚</m:t>
                              </m:r>
                              <m:r>
                                <a:rPr lang="en-US"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𝑀𝑒𝑎𝑛</m:t>
                                  </m:r>
                                </m:e>
                              </m:d>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ar-AE" sz="2900" b="0" i="0" u="none" strike="noStrike" dirty="0">
                            <a:effectLst/>
                            <a:latin typeface="Arial" panose="020B0604020202020204" pitchFamily="34" charset="0"/>
                          </a:endParaRPr>
                        </a:p>
                        <a:p>
                          <a:pPr algn="l" fontAlgn="t">
                            <a:spcBef>
                              <a:spcPts val="0"/>
                            </a:spcBef>
                            <a:spcAft>
                              <a:spcPts val="0"/>
                            </a:spcAft>
                          </a:pPr>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𝐸𝑥𝑒𝑚𝑝𝑙𝑎𝑟𝐼𝑛𝑑𝑒𝑥𝑒𝑠</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𝐺𝑒𝑡𝑀𝑖𝑛𝐼𝑛𝑠𝑡𝑎𝑛𝑐𝑒𝑠𝐼𝑛𝑑𝑒𝑥𝑒𝑠</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𝐸𝑥𝑡𝑟𝑎𝑐𝑡𝑒𝑑𝑉𝑒𝑐𝑡𝑜𝑟</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AE" sz="2900" b="0" i="0" u="none" strike="noStrike" dirty="0">
                            <a:effectLst/>
                            <a:latin typeface="Arial" panose="020B0604020202020204" pitchFamily="34" charset="0"/>
                          </a:endParaRPr>
                        </a:p>
                        <a:p>
                          <a:pPr algn="l" fontAlgn="t">
                            <a:spcBef>
                              <a:spcPts val="0"/>
                            </a:spcBef>
                            <a:spcAft>
                              <a:spcPts val="0"/>
                            </a:spcAft>
                          </a:pPr>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ℇ.</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𝑎𝑑𝑑</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𝑇𝑟𝑎𝑖𝑛𝑖𝑛𝑔𝑆𝑒𝑡</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𝐸𝑥𝑒𝑚𝑝𝑙𝑎𝑟𝐼𝑛𝑑𝑒𝑥𝑒𝑠</m:t>
                              </m:r>
                              <m:r>
                                <a:rPr lang="ar-AE" sz="2000" b="0" i="1" u="none" strike="noStrike"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AE" sz="2900" b="0" i="0" u="none" strike="noStrike" dirty="0">
                            <a:effectLst/>
                            <a:latin typeface="Arial" panose="020B0604020202020204" pitchFamily="34" charset="0"/>
                          </a:endParaRPr>
                        </a:p>
                        <a:p>
                          <a:pPr algn="l" fontAlgn="t">
                            <a:spcBef>
                              <a:spcPts val="0"/>
                            </a:spcBef>
                            <a:spcAft>
                              <a:spcPts val="0"/>
                            </a:spcAft>
                          </a:pPr>
                          <a:r>
                            <a:rPr lang="ar-AE" sz="20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ar-AE" sz="2900" b="0" i="0" u="none" strike="noStrike" dirty="0">
                            <a:effectLst/>
                            <a:latin typeface="Arial" panose="020B0604020202020204" pitchFamily="34" charset="0"/>
                          </a:endParaRPr>
                        </a:p>
                      </a:txBody>
                      <a:tcPr marL="112137" marR="112137" marT="15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8722477"/>
                      </a:ext>
                    </a:extLst>
                  </a:tr>
                </a:tbl>
              </a:graphicData>
            </a:graphic>
          </p:graphicFrame>
        </mc:Choice>
        <mc:Fallback>
          <p:graphicFrame>
            <p:nvGraphicFramePr>
              <p:cNvPr id="10" name="Table 9">
                <a:extLst>
                  <a:ext uri="{FF2B5EF4-FFF2-40B4-BE49-F238E27FC236}">
                    <a16:creationId xmlns:a16="http://schemas.microsoft.com/office/drawing/2014/main" id="{40C5E932-3F3D-05FF-5A7B-3524DF1C427B}"/>
                  </a:ext>
                </a:extLst>
              </p:cNvPr>
              <p:cNvGraphicFramePr>
                <a:graphicFrameLocks noGrp="1"/>
              </p:cNvGraphicFramePr>
              <p:nvPr>
                <p:extLst>
                  <p:ext uri="{D42A27DB-BD31-4B8C-83A1-F6EECF244321}">
                    <p14:modId xmlns:p14="http://schemas.microsoft.com/office/powerpoint/2010/main" val="468258347"/>
                  </p:ext>
                </p:extLst>
              </p:nvPr>
            </p:nvGraphicFramePr>
            <p:xfrm>
              <a:off x="967564" y="1084522"/>
              <a:ext cx="9792584" cy="5342618"/>
            </p:xfrm>
            <a:graphic>
              <a:graphicData uri="http://schemas.openxmlformats.org/drawingml/2006/table">
                <a:tbl>
                  <a:tblPr firstRow="1" firstCol="1" bandRow="1"/>
                  <a:tblGrid>
                    <a:gridCol w="9792584">
                      <a:extLst>
                        <a:ext uri="{9D8B030D-6E8A-4147-A177-3AD203B41FA5}">
                          <a16:colId xmlns:a16="http://schemas.microsoft.com/office/drawing/2014/main" val="126802696"/>
                        </a:ext>
                      </a:extLst>
                    </a:gridCol>
                  </a:tblGrid>
                  <a:tr h="5342618">
                    <a:tc>
                      <a:txBody>
                        <a:bodyPr/>
                        <a:lstStyle/>
                        <a:p>
                          <a:endParaRPr lang="en-VN"/>
                        </a:p>
                      </a:txBody>
                      <a:tcPr marL="112137" marR="112137" marT="155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30" t="-1185" r="-130" b="-237"/>
                          </a:stretch>
                        </a:blipFill>
                      </a:tcPr>
                    </a:tc>
                    <a:extLst>
                      <a:ext uri="{0D108BD9-81ED-4DB2-BD59-A6C34878D82A}">
                        <a16:rowId xmlns:a16="http://schemas.microsoft.com/office/drawing/2014/main" val="2388722477"/>
                      </a:ext>
                    </a:extLst>
                  </a:tr>
                </a:tbl>
              </a:graphicData>
            </a:graphic>
          </p:graphicFrame>
        </mc:Fallback>
      </mc:AlternateContent>
      <p:sp>
        <p:nvSpPr>
          <p:cNvPr id="9" name="Title 1">
            <a:extLst>
              <a:ext uri="{FF2B5EF4-FFF2-40B4-BE49-F238E27FC236}">
                <a16:creationId xmlns:a16="http://schemas.microsoft.com/office/drawing/2014/main" id="{99D77078-E27E-2942-E38A-B41C4AFBE350}"/>
              </a:ext>
            </a:extLst>
          </p:cNvPr>
          <p:cNvSpPr txBox="1">
            <a:spLocks/>
          </p:cNvSpPr>
          <p:nvPr/>
        </p:nvSpPr>
        <p:spPr>
          <a:xfrm>
            <a:off x="245075" y="340412"/>
            <a:ext cx="10515073" cy="43806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dirty="0"/>
              <a:t>Herding Pseudocode</a:t>
            </a:r>
          </a:p>
        </p:txBody>
      </p:sp>
    </p:spTree>
    <p:extLst>
      <p:ext uri="{BB962C8B-B14F-4D97-AF65-F5344CB8AC3E}">
        <p14:creationId xmlns:p14="http://schemas.microsoft.com/office/powerpoint/2010/main" val="118579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E251BD5-68E3-C9A9-2362-653C3A0A0180}"/>
              </a:ext>
            </a:extLst>
          </p:cNvPr>
          <p:cNvGraphicFramePr>
            <a:graphicFrameLocks noGrp="1"/>
          </p:cNvGraphicFramePr>
          <p:nvPr>
            <p:extLst>
              <p:ext uri="{D42A27DB-BD31-4B8C-83A1-F6EECF244321}">
                <p14:modId xmlns:p14="http://schemas.microsoft.com/office/powerpoint/2010/main" val="3690993823"/>
              </p:ext>
            </p:extLst>
          </p:nvPr>
        </p:nvGraphicFramePr>
        <p:xfrm>
          <a:off x="627321" y="1051425"/>
          <a:ext cx="11025098" cy="5089884"/>
        </p:xfrm>
        <a:graphic>
          <a:graphicData uri="http://schemas.openxmlformats.org/drawingml/2006/table">
            <a:tbl>
              <a:tblPr firstRow="1" bandRow="1">
                <a:tableStyleId>{5C22544A-7EE6-4342-B048-85BDC9FD1C3A}</a:tableStyleId>
              </a:tblPr>
              <a:tblGrid>
                <a:gridCol w="476871">
                  <a:extLst>
                    <a:ext uri="{9D8B030D-6E8A-4147-A177-3AD203B41FA5}">
                      <a16:colId xmlns:a16="http://schemas.microsoft.com/office/drawing/2014/main" val="1584501618"/>
                    </a:ext>
                  </a:extLst>
                </a:gridCol>
                <a:gridCol w="2257279">
                  <a:extLst>
                    <a:ext uri="{9D8B030D-6E8A-4147-A177-3AD203B41FA5}">
                      <a16:colId xmlns:a16="http://schemas.microsoft.com/office/drawing/2014/main" val="2426010073"/>
                    </a:ext>
                  </a:extLst>
                </a:gridCol>
                <a:gridCol w="2618830">
                  <a:extLst>
                    <a:ext uri="{9D8B030D-6E8A-4147-A177-3AD203B41FA5}">
                      <a16:colId xmlns:a16="http://schemas.microsoft.com/office/drawing/2014/main" val="3097508237"/>
                    </a:ext>
                  </a:extLst>
                </a:gridCol>
                <a:gridCol w="2630898">
                  <a:extLst>
                    <a:ext uri="{9D8B030D-6E8A-4147-A177-3AD203B41FA5}">
                      <a16:colId xmlns:a16="http://schemas.microsoft.com/office/drawing/2014/main" val="4107956648"/>
                    </a:ext>
                  </a:extLst>
                </a:gridCol>
                <a:gridCol w="3041220">
                  <a:extLst>
                    <a:ext uri="{9D8B030D-6E8A-4147-A177-3AD203B41FA5}">
                      <a16:colId xmlns:a16="http://schemas.microsoft.com/office/drawing/2014/main" val="470322770"/>
                    </a:ext>
                  </a:extLst>
                </a:gridCol>
              </a:tblGrid>
              <a:tr h="517884">
                <a:tc>
                  <a:txBody>
                    <a:bodyPr/>
                    <a:lstStyle/>
                    <a:p>
                      <a:r>
                        <a:rPr lang="en-VN" sz="1000" dirty="0"/>
                        <a:t>Task</a:t>
                      </a:r>
                    </a:p>
                  </a:txBody>
                  <a:tcPr/>
                </a:tc>
                <a:tc>
                  <a:txBody>
                    <a:bodyPr/>
                    <a:lstStyle/>
                    <a:p>
                      <a:pPr marL="285750" indent="-285750">
                        <a:buFontTx/>
                        <a:buChar char="-"/>
                      </a:pPr>
                      <a:r>
                        <a:rPr lang="en-VN" sz="1000" dirty="0"/>
                        <a:t>Finetune</a:t>
                      </a:r>
                    </a:p>
                  </a:txBody>
                  <a:tcPr/>
                </a:tc>
                <a:tc>
                  <a:txBody>
                    <a:bodyPr/>
                    <a:lstStyle/>
                    <a:p>
                      <a:pPr marL="285750" indent="-285750">
                        <a:buFontTx/>
                        <a:buChar char="-"/>
                      </a:pPr>
                      <a:r>
                        <a:rPr lang="en-VN" sz="1000" dirty="0"/>
                        <a:t>Lwf</a:t>
                      </a:r>
                    </a:p>
                  </a:txBody>
                  <a:tcPr/>
                </a:tc>
                <a:tc>
                  <a:txBody>
                    <a:bodyPr/>
                    <a:lstStyle/>
                    <a:p>
                      <a:pPr marL="285750" indent="-285750">
                        <a:buFontTx/>
                        <a:buChar char="-"/>
                      </a:pPr>
                      <a:r>
                        <a:rPr lang="en-VN" sz="1000" dirty="0"/>
                        <a:t>Der</a:t>
                      </a:r>
                    </a:p>
                  </a:txBody>
                  <a:tcPr/>
                </a:tc>
                <a:tc>
                  <a:txBody>
                    <a:bodyPr/>
                    <a:lstStyle/>
                    <a:p>
                      <a:pPr marL="285750" indent="-285750">
                        <a:buFontTx/>
                        <a:buChar char="-"/>
                      </a:pPr>
                      <a:r>
                        <a:rPr lang="en-VN" sz="1000" dirty="0"/>
                        <a:t>MeMO</a:t>
                      </a:r>
                    </a:p>
                  </a:txBody>
                  <a:tcPr/>
                </a:tc>
                <a:extLst>
                  <a:ext uri="{0D108BD9-81ED-4DB2-BD59-A6C34878D82A}">
                    <a16:rowId xmlns:a16="http://schemas.microsoft.com/office/drawing/2014/main" val="153326671"/>
                  </a:ext>
                </a:extLst>
              </a:tr>
              <a:tr h="877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000" dirty="0"/>
                        <a:t>Task 0</a:t>
                      </a:r>
                    </a:p>
                    <a:p>
                      <a:endParaRPr lang="en-VN" sz="1000" dirty="0"/>
                    </a:p>
                  </a:txBody>
                  <a:tcPr/>
                </a:tc>
                <a:tc>
                  <a:txBody>
                    <a:bodyPr/>
                    <a:lstStyle/>
                    <a:p>
                      <a:pPr marL="285750" indent="-285750">
                        <a:buFontTx/>
                        <a:buChar char="-"/>
                      </a:pPr>
                      <a:r>
                        <a:rPr lang="en-VN" sz="1000" dirty="0"/>
                        <a:t>Random Initialize Neural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p>
                      <a:pPr marL="285750" indent="-285750">
                        <a:buFontTx/>
                        <a:buChar char="-"/>
                      </a:pPr>
                      <a:endParaRPr lang="en-VN" sz="1000" dirty="0"/>
                    </a:p>
                  </a:txBody>
                  <a:tcPr/>
                </a:tc>
                <a:tc>
                  <a:txBody>
                    <a:bodyPr/>
                    <a:lstStyle/>
                    <a:p>
                      <a:pPr marL="285750" indent="-285750">
                        <a:buFontTx/>
                        <a:buChar char="-"/>
                      </a:pPr>
                      <a:r>
                        <a:rPr lang="en-VN" sz="1000" dirty="0"/>
                        <a:t>Random Initialize Neural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txBody>
                  <a:tcPr/>
                </a:tc>
                <a:tc>
                  <a:txBody>
                    <a:bodyPr/>
                    <a:lstStyle/>
                    <a:p>
                      <a:pPr marL="285750" indent="-285750">
                        <a:buFontTx/>
                        <a:buChar char="-"/>
                      </a:pPr>
                      <a:r>
                        <a:rPr lang="en-VN" sz="1000" dirty="0"/>
                        <a:t>Random Initialize Neural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p>
                      <a:pPr marL="285750" indent="-285750">
                        <a:buFontTx/>
                        <a:buChar char="-"/>
                      </a:pPr>
                      <a:endParaRPr lang="en-VN" sz="1000" dirty="0"/>
                    </a:p>
                  </a:txBody>
                  <a:tcPr/>
                </a:tc>
                <a:tc>
                  <a:txBody>
                    <a:bodyPr/>
                    <a:lstStyle/>
                    <a:p>
                      <a:pPr marL="285750" indent="-285750">
                        <a:buFontTx/>
                        <a:buChar char="-"/>
                      </a:pPr>
                      <a:r>
                        <a:rPr lang="en-VN" sz="1000" b="1" dirty="0"/>
                        <a:t>Random Initialize Neural Net = Shallow Net + Deep Net</a:t>
                      </a:r>
                    </a:p>
                    <a:p>
                      <a:pPr marL="285750" indent="-285750">
                        <a:buFontTx/>
                        <a:buChar char="-"/>
                      </a:pPr>
                      <a:r>
                        <a:rPr lang="en-VN" sz="1000" dirty="0"/>
                        <a:t>Random Initialize FC</a:t>
                      </a:r>
                    </a:p>
                    <a:p>
                      <a:pPr marL="285750" indent="-285750">
                        <a:buFontTx/>
                        <a:buChar char="-"/>
                      </a:pPr>
                      <a:r>
                        <a:rPr lang="en-VN" sz="1000" dirty="0"/>
                        <a:t>Train on class [0, 1]</a:t>
                      </a:r>
                    </a:p>
                    <a:p>
                      <a:pPr marL="285750" indent="-285750">
                        <a:buFontTx/>
                        <a:buChar char="-"/>
                      </a:pPr>
                      <a:r>
                        <a:rPr lang="en-VN" sz="1000" dirty="0"/>
                        <a:t>Loss: Cross Entropy Loss</a:t>
                      </a:r>
                    </a:p>
                    <a:p>
                      <a:pPr marL="285750" indent="-285750">
                        <a:buFontTx/>
                        <a:buChar char="-"/>
                      </a:pPr>
                      <a:endParaRPr lang="en-VN" sz="1000" dirty="0"/>
                    </a:p>
                  </a:txBody>
                  <a:tcPr/>
                </a:tc>
                <a:extLst>
                  <a:ext uri="{0D108BD9-81ED-4DB2-BD59-A6C34878D82A}">
                    <a16:rowId xmlns:a16="http://schemas.microsoft.com/office/drawing/2014/main" val="518114700"/>
                  </a:ext>
                </a:extLst>
              </a:tr>
              <a:tr h="523715">
                <a:tc>
                  <a:txBody>
                    <a:bodyPr/>
                    <a:lstStyle/>
                    <a:p>
                      <a:r>
                        <a:rPr lang="en-VN" sz="1000" dirty="0"/>
                        <a:t>After task 0</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Copy current model (Neural Net + FC) to old model.</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Generate new Neural Net</a:t>
                      </a:r>
                    </a:p>
                    <a:p>
                      <a:pPr marL="285750" indent="-285750">
                        <a:buFontTx/>
                        <a:buChar char="-"/>
                      </a:pPr>
                      <a:r>
                        <a:rPr lang="en-VN" sz="1000" b="1" dirty="0"/>
                        <a:t>Copy weight from old NN to new NN</a:t>
                      </a:r>
                    </a:p>
                    <a:p>
                      <a:pPr marL="285750" indent="-285750">
                        <a:buFontTx/>
                        <a:buChar char="-"/>
                      </a:pPr>
                      <a:r>
                        <a:rPr lang="en-VN" sz="1000" b="1" dirty="0"/>
                        <a:t>Freeze old NN weight</a:t>
                      </a:r>
                    </a:p>
                    <a:p>
                      <a:pPr marL="285750" indent="-285750">
                        <a:buFontTx/>
                        <a:buChar char="-"/>
                      </a:pPr>
                      <a:r>
                        <a:rPr lang="en-VN" sz="1000" b="1" dirty="0"/>
                        <a:t>Generate Exemplar Set E[0, 1]</a:t>
                      </a:r>
                    </a:p>
                  </a:txBody>
                  <a:tcPr/>
                </a:tc>
                <a:tc>
                  <a:txBody>
                    <a:bodyPr/>
                    <a:lstStyle/>
                    <a:p>
                      <a:pPr marL="285750" indent="-285750">
                        <a:buFontTx/>
                        <a:buChar char="-"/>
                      </a:pPr>
                      <a:r>
                        <a:rPr lang="en-VN" sz="1000" b="0" dirty="0"/>
                        <a:t>Generate new FC</a:t>
                      </a:r>
                    </a:p>
                    <a:p>
                      <a:pPr marL="285750" indent="-285750">
                        <a:buFontTx/>
                        <a:buChar char="-"/>
                      </a:pPr>
                      <a:r>
                        <a:rPr lang="en-VN" sz="1000" b="0" dirty="0"/>
                        <a:t>Copy weight from old FC to new FC</a:t>
                      </a:r>
                    </a:p>
                    <a:p>
                      <a:pPr marL="285750" indent="-285750">
                        <a:buFontTx/>
                        <a:buChar char="-"/>
                      </a:pPr>
                      <a:r>
                        <a:rPr lang="en-VN" sz="1000" b="1" dirty="0"/>
                        <a:t>Generate new Deep Net</a:t>
                      </a:r>
                    </a:p>
                    <a:p>
                      <a:pPr marL="285750" indent="-285750">
                        <a:buFontTx/>
                        <a:buChar char="-"/>
                      </a:pPr>
                      <a:r>
                        <a:rPr lang="en-VN" sz="1000" b="1" dirty="0"/>
                        <a:t>Copy weight old Deep Net to new Deep Net</a:t>
                      </a:r>
                    </a:p>
                    <a:p>
                      <a:pPr marL="285750" indent="-285750">
                        <a:buFontTx/>
                        <a:buChar char="-"/>
                      </a:pPr>
                      <a:r>
                        <a:rPr lang="en-VN" sz="1000" b="1" dirty="0"/>
                        <a:t>Freeze old Deep Net weight</a:t>
                      </a:r>
                    </a:p>
                    <a:p>
                      <a:pPr marL="285750" indent="-285750">
                        <a:buFontTx/>
                        <a:buChar char="-"/>
                      </a:pPr>
                      <a:r>
                        <a:rPr lang="en-VN" sz="1000" b="1" dirty="0"/>
                        <a:t>Generate Exemplar Set E[0, 1]</a:t>
                      </a:r>
                    </a:p>
                  </a:txBody>
                  <a:tcPr/>
                </a:tc>
                <a:extLst>
                  <a:ext uri="{0D108BD9-81ED-4DB2-BD59-A6C34878D82A}">
                    <a16:rowId xmlns:a16="http://schemas.microsoft.com/office/drawing/2014/main" val="3034958563"/>
                  </a:ext>
                </a:extLst>
              </a:tr>
              <a:tr h="303422">
                <a:tc>
                  <a:txBody>
                    <a:bodyPr/>
                    <a:lstStyle/>
                    <a:p>
                      <a:r>
                        <a:rPr lang="en-VN" sz="1000" dirty="0"/>
                        <a:t>Task 1</a:t>
                      </a:r>
                    </a:p>
                  </a:txBody>
                  <a:tcPr/>
                </a:tc>
                <a:tc>
                  <a:txBody>
                    <a:bodyPr/>
                    <a:lstStyle/>
                    <a:p>
                      <a:pPr marL="285750" indent="-285750">
                        <a:buFontTx/>
                        <a:buChar char="-"/>
                      </a:pPr>
                      <a:r>
                        <a:rPr lang="en-VN" sz="1000" dirty="0"/>
                        <a:t>Train on class [2, 3]</a:t>
                      </a:r>
                    </a:p>
                    <a:p>
                      <a:pPr marL="285750" indent="-285750">
                        <a:buFontTx/>
                        <a:buChar char="-"/>
                      </a:pPr>
                      <a:r>
                        <a:rPr lang="en-VN" sz="1000" b="1" dirty="0"/>
                        <a:t>Loss: Finetune Cross Entropy</a:t>
                      </a:r>
                    </a:p>
                  </a:txBody>
                  <a:tcPr/>
                </a:tc>
                <a:tc>
                  <a:txBody>
                    <a:bodyPr/>
                    <a:lstStyle/>
                    <a:p>
                      <a:pPr marL="285750" indent="-285750">
                        <a:buFontTx/>
                        <a:buChar char="-"/>
                      </a:pPr>
                      <a:r>
                        <a:rPr lang="en-VN" sz="1000" dirty="0"/>
                        <a:t>Train on class [2, 3]</a:t>
                      </a:r>
                    </a:p>
                    <a:p>
                      <a:pPr marL="285750" indent="-285750">
                        <a:buFontTx/>
                        <a:buChar char="-"/>
                      </a:pPr>
                      <a:r>
                        <a:rPr lang="en-VN" sz="1000" b="1" dirty="0"/>
                        <a:t>Loss: Lwf (Base on old model and new model)</a:t>
                      </a:r>
                      <a:br>
                        <a:rPr lang="en-VN" sz="1000" b="1" dirty="0"/>
                      </a:br>
                      <a:r>
                        <a:rPr lang="en-VN" sz="1000" b="1" dirty="0"/>
                        <a:t>Loss = lambda *CE_Loss + KD_Loss</a:t>
                      </a:r>
                    </a:p>
                  </a:txBody>
                  <a:tcPr/>
                </a:tc>
                <a:tc>
                  <a:txBody>
                    <a:bodyPr/>
                    <a:lstStyle/>
                    <a:p>
                      <a:pPr marL="285750" indent="-285750">
                        <a:buFontTx/>
                        <a:buChar char="-"/>
                      </a:pPr>
                      <a:r>
                        <a:rPr lang="en-VN" sz="1000" b="1" dirty="0"/>
                        <a:t>Train on class [2, 3] </a:t>
                      </a:r>
                      <a:r>
                        <a:rPr lang="en-VN" sz="1000" b="1" u="none" dirty="0"/>
                        <a:t>U E[0, 1]</a:t>
                      </a:r>
                    </a:p>
                    <a:p>
                      <a:pPr marL="285750" indent="-285750">
                        <a:buFontTx/>
                        <a:buChar char="-"/>
                      </a:pPr>
                      <a:r>
                        <a:rPr lang="en-VN" sz="1000" b="0" u="none" dirty="0"/>
                        <a:t>Loss: Cross Entropy Loss</a:t>
                      </a:r>
                      <a:endParaRPr lang="en-VN" sz="1000" b="0" dirty="0"/>
                    </a:p>
                  </a:txBody>
                  <a:tcPr/>
                </a:tc>
                <a:tc>
                  <a:txBody>
                    <a:bodyPr/>
                    <a:lstStyle/>
                    <a:p>
                      <a:pPr marL="285750" indent="-285750">
                        <a:buFontTx/>
                        <a:buChar char="-"/>
                      </a:pPr>
                      <a:r>
                        <a:rPr lang="en-VN" sz="1000" b="1" dirty="0"/>
                        <a:t>Train on class [2, 3] U E[0, 1]</a:t>
                      </a:r>
                    </a:p>
                    <a:p>
                      <a:pPr marL="285750" indent="-285750">
                        <a:buFontTx/>
                        <a:buChar char="-"/>
                      </a:pPr>
                      <a:r>
                        <a:rPr lang="en-VN" sz="1000" b="0" dirty="0"/>
                        <a:t>Loss: Cross Entropy Loss</a:t>
                      </a:r>
                    </a:p>
                    <a:p>
                      <a:pPr marL="285750" indent="-285750">
                        <a:buFontTx/>
                        <a:buChar char="-"/>
                      </a:pPr>
                      <a:endParaRPr lang="en-VN" sz="1000" b="0" dirty="0"/>
                    </a:p>
                  </a:txBody>
                  <a:tcPr/>
                </a:tc>
                <a:extLst>
                  <a:ext uri="{0D108BD9-81ED-4DB2-BD59-A6C34878D82A}">
                    <a16:rowId xmlns:a16="http://schemas.microsoft.com/office/drawing/2014/main" val="2101113434"/>
                  </a:ext>
                </a:extLst>
              </a:tr>
              <a:tr h="201548">
                <a:tc>
                  <a:txBody>
                    <a:bodyPr/>
                    <a:lstStyle/>
                    <a:p>
                      <a:r>
                        <a:rPr lang="en-VN" sz="1000" dirty="0"/>
                        <a:t>After task 1</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txBody>
                  <a:tcPr/>
                </a:tc>
                <a:tc>
                  <a:txBody>
                    <a:bodyPr/>
                    <a:lstStyle/>
                    <a:p>
                      <a:pPr marL="285750" indent="-285750">
                        <a:buFontTx/>
                        <a:buChar char="-"/>
                      </a:pPr>
                      <a:r>
                        <a:rPr lang="en-VN" sz="1000" dirty="0"/>
                        <a:t> Generate new FC</a:t>
                      </a:r>
                    </a:p>
                    <a:p>
                      <a:pPr marL="285750" indent="-285750">
                        <a:buFontTx/>
                        <a:buChar char="-"/>
                      </a:pPr>
                      <a:r>
                        <a:rPr lang="en-VN" sz="1000" dirty="0"/>
                        <a:t>Copy weight from old FC to new FC</a:t>
                      </a:r>
                    </a:p>
                    <a:p>
                      <a:pPr marL="285750" indent="-285750">
                        <a:buFontTx/>
                        <a:buChar char="-"/>
                      </a:pPr>
                      <a:r>
                        <a:rPr lang="en-VN" sz="1000" b="1" dirty="0"/>
                        <a:t>Copy current model (Neural Net + FC) to old model.</a:t>
                      </a:r>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Generate new Neural Net</a:t>
                      </a:r>
                    </a:p>
                    <a:p>
                      <a:pPr marL="285750" indent="-285750">
                        <a:buFontTx/>
                        <a:buChar char="-"/>
                      </a:pPr>
                      <a:r>
                        <a:rPr lang="en-VN" sz="1000" b="1" dirty="0"/>
                        <a:t>Copy weight from old NN to new NN</a:t>
                      </a:r>
                    </a:p>
                    <a:p>
                      <a:pPr marL="285750" indent="-285750">
                        <a:buFontTx/>
                        <a:buChar char="-"/>
                      </a:pPr>
                      <a:r>
                        <a:rPr lang="en-VN" sz="1000" b="1" dirty="0"/>
                        <a:t>Freeze old NN weight</a:t>
                      </a:r>
                    </a:p>
                    <a:p>
                      <a:pPr marL="285750" indent="-285750">
                        <a:buFontTx/>
                        <a:buChar char="-"/>
                      </a:pPr>
                      <a:r>
                        <a:rPr lang="en-VN" sz="1000" b="1" dirty="0"/>
                        <a:t>Generate Exemplar Set E[0, 1, 2, 3]</a:t>
                      </a:r>
                    </a:p>
                    <a:p>
                      <a:pPr marL="285750" indent="-285750">
                        <a:buFontTx/>
                        <a:buChar char="-"/>
                      </a:pPr>
                      <a:endParaRPr lang="en-VN" sz="1000" dirty="0"/>
                    </a:p>
                  </a:txBody>
                  <a:tcPr/>
                </a:tc>
                <a:tc>
                  <a:txBody>
                    <a:bodyPr/>
                    <a:lstStyle/>
                    <a:p>
                      <a:pPr marL="285750" indent="-285750">
                        <a:buFontTx/>
                        <a:buChar char="-"/>
                      </a:pPr>
                      <a:r>
                        <a:rPr lang="en-VN" sz="1000" dirty="0"/>
                        <a:t>Generate new FC</a:t>
                      </a:r>
                    </a:p>
                    <a:p>
                      <a:pPr marL="285750" indent="-285750">
                        <a:buFontTx/>
                        <a:buChar char="-"/>
                      </a:pPr>
                      <a:r>
                        <a:rPr lang="en-VN" sz="1000" dirty="0"/>
                        <a:t>Copy weight from old FC to new FC</a:t>
                      </a:r>
                    </a:p>
                    <a:p>
                      <a:pPr marL="285750" indent="-285750">
                        <a:buFontTx/>
                        <a:buChar char="-"/>
                      </a:pPr>
                      <a:r>
                        <a:rPr lang="en-VN" sz="1000" b="1" dirty="0"/>
                        <a:t>Generate new Deep Net</a:t>
                      </a:r>
                    </a:p>
                    <a:p>
                      <a:pPr marL="285750" indent="-285750">
                        <a:buFontTx/>
                        <a:buChar char="-"/>
                      </a:pPr>
                      <a:r>
                        <a:rPr lang="en-VN" sz="1000" b="1" dirty="0"/>
                        <a:t>Copy weight from old Deep Net to new Deep Net</a:t>
                      </a:r>
                    </a:p>
                    <a:p>
                      <a:pPr marL="285750" indent="-285750">
                        <a:buFontTx/>
                        <a:buChar char="-"/>
                      </a:pPr>
                      <a:r>
                        <a:rPr lang="en-VN" sz="1000" b="1" dirty="0"/>
                        <a:t>Freeze old Deep Net weight</a:t>
                      </a:r>
                    </a:p>
                    <a:p>
                      <a:pPr marL="285750" indent="-285750">
                        <a:buFontTx/>
                        <a:buChar char="-"/>
                      </a:pPr>
                      <a:r>
                        <a:rPr lang="en-VN" sz="1000" b="1" dirty="0"/>
                        <a:t>Generate Exemplar Set E[0, 1, 2, 3]</a:t>
                      </a:r>
                    </a:p>
                  </a:txBody>
                  <a:tcPr/>
                </a:tc>
                <a:extLst>
                  <a:ext uri="{0D108BD9-81ED-4DB2-BD59-A6C34878D82A}">
                    <a16:rowId xmlns:a16="http://schemas.microsoft.com/office/drawing/2014/main" val="1751287671"/>
                  </a:ext>
                </a:extLst>
              </a:tr>
              <a:tr h="303422">
                <a:tc>
                  <a:txBody>
                    <a:bodyPr/>
                    <a:lstStyle/>
                    <a:p>
                      <a:r>
                        <a:rPr lang="en-VN" sz="1000" dirty="0"/>
                        <a:t>Task 2</a:t>
                      </a:r>
                    </a:p>
                  </a:txBody>
                  <a:tcPr/>
                </a:tc>
                <a:tc>
                  <a:txBody>
                    <a:bodyPr/>
                    <a:lstStyle/>
                    <a:p>
                      <a:pPr marL="285750" indent="-285750">
                        <a:buFontTx/>
                        <a:buChar char="-"/>
                      </a:pPr>
                      <a:r>
                        <a:rPr lang="en-VN" sz="1000" dirty="0"/>
                        <a:t>Train on class [4, 5]</a:t>
                      </a:r>
                    </a:p>
                    <a:p>
                      <a:pPr marL="285750" indent="-285750">
                        <a:buFontTx/>
                        <a:buChar char="-"/>
                      </a:pPr>
                      <a:r>
                        <a:rPr lang="en-VN" sz="1000" b="1" dirty="0"/>
                        <a:t>Loss: Finetune Cross Entropy</a:t>
                      </a:r>
                    </a:p>
                  </a:txBody>
                  <a:tcPr/>
                </a:tc>
                <a:tc>
                  <a:txBody>
                    <a:bodyPr/>
                    <a:lstStyle/>
                    <a:p>
                      <a:pPr marL="285750" indent="-285750">
                        <a:buFontTx/>
                        <a:buChar char="-"/>
                      </a:pPr>
                      <a:r>
                        <a:rPr lang="en-VN" sz="1000" dirty="0"/>
                        <a:t>Train on class [4, 5]</a:t>
                      </a:r>
                    </a:p>
                    <a:p>
                      <a:pPr marL="285750" indent="-285750">
                        <a:buFontTx/>
                        <a:buChar char="-"/>
                      </a:pPr>
                      <a:r>
                        <a:rPr lang="en-VN" sz="1000" b="1" dirty="0"/>
                        <a:t>Loss: Lwf (Base on old model and new model)</a:t>
                      </a:r>
                      <a:br>
                        <a:rPr lang="en-VN" sz="1000" b="1" dirty="0"/>
                      </a:br>
                      <a:r>
                        <a:rPr lang="en-VN" sz="1000" b="1" dirty="0"/>
                        <a:t>Loss = lambda *CE_Loss + KD_Loss</a:t>
                      </a:r>
                    </a:p>
                  </a:txBody>
                  <a:tcPr/>
                </a:tc>
                <a:tc>
                  <a:txBody>
                    <a:bodyPr/>
                    <a:lstStyle/>
                    <a:p>
                      <a:pPr marL="285750" indent="-285750">
                        <a:buFontTx/>
                        <a:buChar char="-"/>
                      </a:pPr>
                      <a:r>
                        <a:rPr lang="en-VN" sz="1000" b="1" dirty="0"/>
                        <a:t>Train on class [4, 5] U E[0, 1, 2, 3]</a:t>
                      </a:r>
                    </a:p>
                    <a:p>
                      <a:pPr marL="285750" indent="-285750">
                        <a:buFontTx/>
                        <a:buChar char="-"/>
                      </a:pPr>
                      <a:r>
                        <a:rPr lang="en-VN" sz="1000" b="0" dirty="0"/>
                        <a:t>Loss: Cross Entropy Loss</a:t>
                      </a:r>
                    </a:p>
                  </a:txBody>
                  <a:tcPr/>
                </a:tc>
                <a:tc>
                  <a:txBody>
                    <a:bodyPr/>
                    <a:lstStyle/>
                    <a:p>
                      <a:pPr marL="285750" indent="-285750">
                        <a:buFontTx/>
                        <a:buChar char="-"/>
                      </a:pPr>
                      <a:r>
                        <a:rPr lang="en-VN" sz="1000" b="1" dirty="0"/>
                        <a:t>Train on class [4, 5] U  E[0, 1, 2, 3]</a:t>
                      </a:r>
                    </a:p>
                    <a:p>
                      <a:pPr marL="285750" indent="-285750">
                        <a:buFontTx/>
                        <a:buChar char="-"/>
                      </a:pPr>
                      <a:r>
                        <a:rPr lang="en-VN" sz="1000" b="0" dirty="0"/>
                        <a:t>Loss: Cross Entropy Loss</a:t>
                      </a:r>
                    </a:p>
                    <a:p>
                      <a:pPr marL="285750" indent="-285750">
                        <a:buFontTx/>
                        <a:buChar char="-"/>
                      </a:pPr>
                      <a:endParaRPr lang="en-VN" sz="1000" b="0" dirty="0"/>
                    </a:p>
                  </a:txBody>
                  <a:tcPr/>
                </a:tc>
                <a:extLst>
                  <a:ext uri="{0D108BD9-81ED-4DB2-BD59-A6C34878D82A}">
                    <a16:rowId xmlns:a16="http://schemas.microsoft.com/office/drawing/2014/main" val="2852525577"/>
                  </a:ext>
                </a:extLst>
              </a:tr>
            </a:tbl>
          </a:graphicData>
        </a:graphic>
      </p:graphicFrame>
      <p:cxnSp>
        <p:nvCxnSpPr>
          <p:cNvPr id="13" name="Straight Arrow Connector 12">
            <a:extLst>
              <a:ext uri="{FF2B5EF4-FFF2-40B4-BE49-F238E27FC236}">
                <a16:creationId xmlns:a16="http://schemas.microsoft.com/office/drawing/2014/main" id="{C50CEB87-ABDA-0B9C-BDB7-C4E07BE014C4}"/>
              </a:ext>
            </a:extLst>
          </p:cNvPr>
          <p:cNvCxnSpPr/>
          <p:nvPr/>
        </p:nvCxnSpPr>
        <p:spPr>
          <a:xfrm>
            <a:off x="372666" y="1051425"/>
            <a:ext cx="0" cy="508988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76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15AE-DB7B-D8D0-D52E-6C5AAE870EC4}"/>
              </a:ext>
            </a:extLst>
          </p:cNvPr>
          <p:cNvSpPr>
            <a:spLocks noGrp="1"/>
          </p:cNvSpPr>
          <p:nvPr>
            <p:ph type="title"/>
          </p:nvPr>
        </p:nvSpPr>
        <p:spPr/>
        <p:txBody>
          <a:bodyPr/>
          <a:lstStyle/>
          <a:p>
            <a:r>
              <a:rPr lang="en-VN" dirty="0"/>
              <a:t>Lwf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C45A63A-E6E9-040C-A126-4036D3523A98}"/>
                  </a:ext>
                </a:extLst>
              </p:cNvPr>
              <p:cNvSpPr txBox="1"/>
              <p:nvPr/>
            </p:nvSpPr>
            <p:spPr>
              <a:xfrm>
                <a:off x="714596" y="1599324"/>
                <a:ext cx="5952018" cy="8890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VN" smtClean="0">
                          <a:latin typeface="Cambria Math" panose="02040503050406030204" pitchFamily="18" charset="0"/>
                        </a:rPr>
                        <m:t>ℒ</m:t>
                      </m:r>
                      <m:r>
                        <a:rPr lang="en-VN" i="0">
                          <a:latin typeface="Cambria Math" panose="02040503050406030204" pitchFamily="18" charset="0"/>
                        </a:rPr>
                        <m:t>= </m:t>
                      </m:r>
                      <m:r>
                        <a:rPr lang="en-VN" i="0">
                          <a:latin typeface="Cambria Math" panose="02040503050406030204" pitchFamily="18" charset="0"/>
                        </a:rPr>
                        <m:t>𝓁</m:t>
                      </m:r>
                      <m:d>
                        <m:dPr>
                          <m:ctrlPr>
                            <a:rPr lang="en-VN" i="1">
                              <a:solidFill>
                                <a:srgbClr val="836967"/>
                              </a:solidFill>
                              <a:latin typeface="Cambria Math" panose="02040503050406030204" pitchFamily="18" charset="0"/>
                            </a:rPr>
                          </m:ctrlPr>
                        </m:dPr>
                        <m:e>
                          <m:r>
                            <a:rPr lang="en-VN" i="1">
                              <a:latin typeface="Cambria Math" panose="02040503050406030204" pitchFamily="18" charset="0"/>
                            </a:rPr>
                            <m:t>𝑓</m:t>
                          </m:r>
                          <m:d>
                            <m:dPr>
                              <m:ctrlPr>
                                <a:rPr lang="en-VN" i="1">
                                  <a:solidFill>
                                    <a:srgbClr val="836967"/>
                                  </a:solidFill>
                                  <a:latin typeface="Cambria Math" panose="02040503050406030204" pitchFamily="18" charset="0"/>
                                </a:rPr>
                              </m:ctrlPr>
                            </m:dPr>
                            <m:e>
                              <m:r>
                                <a:rPr lang="en-VN" i="1">
                                  <a:latin typeface="Cambria Math" panose="02040503050406030204" pitchFamily="18" charset="0"/>
                                </a:rPr>
                                <m:t>𝑋</m:t>
                              </m:r>
                            </m:e>
                          </m:d>
                          <m:r>
                            <a:rPr lang="en-VN" i="0">
                              <a:latin typeface="Cambria Math" panose="02040503050406030204" pitchFamily="18" charset="0"/>
                            </a:rPr>
                            <m:t>, </m:t>
                          </m:r>
                          <m:r>
                            <a:rPr lang="en-VN" i="1">
                              <a:latin typeface="Cambria Math" panose="02040503050406030204" pitchFamily="18" charset="0"/>
                            </a:rPr>
                            <m:t>𝑦</m:t>
                          </m:r>
                        </m:e>
                      </m:d>
                      <m:r>
                        <a:rPr lang="en-VN" i="0">
                          <a:latin typeface="Cambria Math" panose="02040503050406030204" pitchFamily="18" charset="0"/>
                        </a:rPr>
                        <m:t>+ </m:t>
                      </m:r>
                      <m:nary>
                        <m:naryPr>
                          <m:chr m:val="∑"/>
                          <m:limLoc m:val="undOvr"/>
                          <m:ctrlPr>
                            <a:rPr lang="en-VN" i="1">
                              <a:latin typeface="Cambria Math" panose="02040503050406030204" pitchFamily="18" charset="0"/>
                            </a:rPr>
                          </m:ctrlPr>
                        </m:naryPr>
                        <m:sub>
                          <m:r>
                            <a:rPr lang="en-VN" i="1">
                              <a:latin typeface="Cambria Math" panose="02040503050406030204" pitchFamily="18" charset="0"/>
                            </a:rPr>
                            <m:t>𝑘</m:t>
                          </m:r>
                          <m:r>
                            <a:rPr lang="en-VN" i="0">
                              <a:latin typeface="Cambria Math" panose="02040503050406030204" pitchFamily="18" charset="0"/>
                            </a:rPr>
                            <m:t>=1</m:t>
                          </m:r>
                        </m:sub>
                        <m:sup>
                          <m:d>
                            <m:dPr>
                              <m:begChr m:val="|"/>
                              <m:endChr m:val="|"/>
                              <m:ctrlPr>
                                <a:rPr lang="en-VN" i="1">
                                  <a:solidFill>
                                    <a:srgbClr val="836967"/>
                                  </a:solidFill>
                                  <a:latin typeface="Cambria Math" panose="02040503050406030204" pitchFamily="18" charset="0"/>
                                </a:rPr>
                              </m:ctrlPr>
                            </m:dPr>
                            <m:e>
                              <m:sSub>
                                <m:sSubPr>
                                  <m:ctrlPr>
                                    <a:rPr lang="en-VN" i="1">
                                      <a:solidFill>
                                        <a:srgbClr val="836967"/>
                                      </a:solidFill>
                                      <a:latin typeface="Cambria Math" panose="02040503050406030204" pitchFamily="18" charset="0"/>
                                    </a:rPr>
                                  </m:ctrlPr>
                                </m:sSubPr>
                                <m:e>
                                  <m:r>
                                    <a:rPr lang="en-VN" i="0">
                                      <a:latin typeface="Cambria Math" panose="02040503050406030204" pitchFamily="18" charset="0"/>
                                    </a:rPr>
                                    <m:t>𝒴</m:t>
                                  </m:r>
                                </m:e>
                                <m:sub>
                                  <m:r>
                                    <a:rPr lang="en-VN" i="1">
                                      <a:latin typeface="Cambria Math" panose="02040503050406030204" pitchFamily="18" charset="0"/>
                                    </a:rPr>
                                    <m:t>𝑏</m:t>
                                  </m:r>
                                  <m:r>
                                    <a:rPr lang="en-VN" i="0">
                                      <a:latin typeface="Cambria Math" panose="02040503050406030204" pitchFamily="18" charset="0"/>
                                    </a:rPr>
                                    <m:t>−1</m:t>
                                  </m:r>
                                </m:sub>
                              </m:sSub>
                            </m:e>
                          </m:d>
                        </m:sup>
                        <m:e>
                          <m:r>
                            <a:rPr lang="en-VN" i="0">
                              <a:latin typeface="Cambria Math" panose="02040503050406030204" pitchFamily="18" charset="0"/>
                            </a:rPr>
                            <m:t>−</m:t>
                          </m:r>
                          <m:sSub>
                            <m:sSubPr>
                              <m:ctrlPr>
                                <a:rPr lang="en-VN" i="1">
                                  <a:solidFill>
                                    <a:srgbClr val="836967"/>
                                  </a:solidFill>
                                  <a:latin typeface="Cambria Math" panose="02040503050406030204" pitchFamily="18" charset="0"/>
                                </a:rPr>
                              </m:ctrlPr>
                            </m:sSubPr>
                            <m:e>
                              <m:r>
                                <a:rPr lang="en-VN" i="0">
                                  <a:latin typeface="Cambria Math" panose="02040503050406030204" pitchFamily="18" charset="0"/>
                                </a:rPr>
                                <m:t>𝒮</m:t>
                              </m:r>
                            </m:e>
                            <m:sub>
                              <m:r>
                                <a:rPr lang="en-VN" i="1">
                                  <a:latin typeface="Cambria Math" panose="02040503050406030204" pitchFamily="18" charset="0"/>
                                </a:rPr>
                                <m:t>𝑘</m:t>
                              </m:r>
                            </m:sub>
                          </m:sSub>
                          <m:d>
                            <m:dPr>
                              <m:ctrlPr>
                                <a:rPr lang="en-VN" i="1">
                                  <a:latin typeface="Cambria Math" panose="02040503050406030204" pitchFamily="18" charset="0"/>
                                </a:rPr>
                              </m:ctrlPr>
                            </m:dPr>
                            <m:e>
                              <m:sSup>
                                <m:sSupPr>
                                  <m:ctrlPr>
                                    <a:rPr lang="en-VN" i="1">
                                      <a:solidFill>
                                        <a:srgbClr val="836967"/>
                                      </a:solidFill>
                                      <a:latin typeface="Cambria Math" panose="02040503050406030204" pitchFamily="18" charset="0"/>
                                    </a:rPr>
                                  </m:ctrlPr>
                                </m:sSupPr>
                                <m:e>
                                  <m:r>
                                    <a:rPr lang="en-VN" i="1">
                                      <a:latin typeface="Cambria Math" panose="02040503050406030204" pitchFamily="18" charset="0"/>
                                    </a:rPr>
                                    <m:t>𝑓</m:t>
                                  </m:r>
                                </m:e>
                                <m:sup>
                                  <m:r>
                                    <a:rPr lang="en-VN" i="1">
                                      <a:latin typeface="Cambria Math" panose="02040503050406030204" pitchFamily="18" charset="0"/>
                                    </a:rPr>
                                    <m:t>𝑏</m:t>
                                  </m:r>
                                  <m:r>
                                    <a:rPr lang="en-VN" i="0">
                                      <a:latin typeface="Cambria Math" panose="02040503050406030204" pitchFamily="18" charset="0"/>
                                    </a:rPr>
                                    <m:t>−1</m:t>
                                  </m:r>
                                </m:sup>
                              </m:sSup>
                              <m:d>
                                <m:dPr>
                                  <m:ctrlPr>
                                    <a:rPr lang="en-VN" i="1">
                                      <a:latin typeface="Cambria Math" panose="02040503050406030204" pitchFamily="18" charset="0"/>
                                    </a:rPr>
                                  </m:ctrlPr>
                                </m:dPr>
                                <m:e>
                                  <m:r>
                                    <a:rPr lang="en-VN" i="1">
                                      <a:latin typeface="Cambria Math" panose="02040503050406030204" pitchFamily="18" charset="0"/>
                                    </a:rPr>
                                    <m:t>𝑋</m:t>
                                  </m:r>
                                </m:e>
                              </m:d>
                            </m:e>
                          </m:d>
                          <m:r>
                            <a:rPr lang="en-VN" i="1">
                              <a:latin typeface="Cambria Math" panose="02040503050406030204" pitchFamily="18" charset="0"/>
                            </a:rPr>
                            <m:t>𝑙𝑜𝑔</m:t>
                          </m:r>
                          <m:sSub>
                            <m:sSubPr>
                              <m:ctrlPr>
                                <a:rPr lang="en-VN" i="1">
                                  <a:solidFill>
                                    <a:srgbClr val="836967"/>
                                  </a:solidFill>
                                  <a:latin typeface="Cambria Math" panose="02040503050406030204" pitchFamily="18" charset="0"/>
                                </a:rPr>
                              </m:ctrlPr>
                            </m:sSubPr>
                            <m:e>
                              <m:r>
                                <a:rPr lang="en-VN" i="0">
                                  <a:latin typeface="Cambria Math" panose="02040503050406030204" pitchFamily="18" charset="0"/>
                                </a:rPr>
                                <m:t>𝒮</m:t>
                              </m:r>
                            </m:e>
                            <m:sub>
                              <m:r>
                                <a:rPr lang="en-VN" i="1">
                                  <a:latin typeface="Cambria Math" panose="02040503050406030204" pitchFamily="18" charset="0"/>
                                </a:rPr>
                                <m:t>𝑘</m:t>
                              </m:r>
                            </m:sub>
                          </m:sSub>
                          <m:d>
                            <m:dPr>
                              <m:ctrlPr>
                                <a:rPr lang="en-VN" i="1">
                                  <a:latin typeface="Cambria Math" panose="02040503050406030204" pitchFamily="18" charset="0"/>
                                </a:rPr>
                              </m:ctrlPr>
                            </m:dPr>
                            <m:e>
                              <m:r>
                                <a:rPr lang="en-VN" i="1">
                                  <a:latin typeface="Cambria Math" panose="02040503050406030204" pitchFamily="18" charset="0"/>
                                </a:rPr>
                                <m:t>𝑓</m:t>
                              </m:r>
                              <m:d>
                                <m:dPr>
                                  <m:ctrlPr>
                                    <a:rPr lang="en-VN" i="1">
                                      <a:solidFill>
                                        <a:srgbClr val="836967"/>
                                      </a:solidFill>
                                      <a:latin typeface="Cambria Math" panose="02040503050406030204" pitchFamily="18" charset="0"/>
                                    </a:rPr>
                                  </m:ctrlPr>
                                </m:dPr>
                                <m:e>
                                  <m:r>
                                    <a:rPr lang="en-VN" i="1">
                                      <a:latin typeface="Cambria Math" panose="02040503050406030204" pitchFamily="18" charset="0"/>
                                    </a:rPr>
                                    <m:t>𝑋</m:t>
                                  </m:r>
                                </m:e>
                              </m:d>
                            </m:e>
                          </m:d>
                        </m:e>
                      </m:nary>
                    </m:oMath>
                  </m:oMathPara>
                </a14:m>
                <a:endParaRPr lang="en-VN" dirty="0"/>
              </a:p>
            </p:txBody>
          </p:sp>
        </mc:Choice>
        <mc:Fallback>
          <p:sp>
            <p:nvSpPr>
              <p:cNvPr id="7" name="TextBox 6">
                <a:extLst>
                  <a:ext uri="{FF2B5EF4-FFF2-40B4-BE49-F238E27FC236}">
                    <a16:creationId xmlns:a16="http://schemas.microsoft.com/office/drawing/2014/main" id="{7C45A63A-E6E9-040C-A126-4036D3523A98}"/>
                  </a:ext>
                </a:extLst>
              </p:cNvPr>
              <p:cNvSpPr txBox="1">
                <a:spLocks noRot="1" noChangeAspect="1" noMove="1" noResize="1" noEditPoints="1" noAdjustHandles="1" noChangeArrowheads="1" noChangeShapeType="1" noTextEdit="1"/>
              </p:cNvSpPr>
              <p:nvPr/>
            </p:nvSpPr>
            <p:spPr>
              <a:xfrm>
                <a:off x="714596" y="1599324"/>
                <a:ext cx="5952018" cy="889026"/>
              </a:xfrm>
              <a:prstGeom prst="rect">
                <a:avLst/>
              </a:prstGeom>
              <a:blipFill>
                <a:blip r:embed="rId2"/>
                <a:stretch>
                  <a:fillRect t="-90141" b="-146479"/>
                </a:stretch>
              </a:blipFill>
            </p:spPr>
            <p:txBody>
              <a:bodyPr/>
              <a:lstStyle/>
              <a:p>
                <a:r>
                  <a:rPr lang="en-VN">
                    <a:noFill/>
                  </a:rPr>
                  <a:t> </a:t>
                </a:r>
              </a:p>
            </p:txBody>
          </p:sp>
        </mc:Fallback>
      </mc:AlternateContent>
      <p:pic>
        <p:nvPicPr>
          <p:cNvPr id="9" name="Picture 8" descr="A screenshot of a paper&#10;&#10;Description automatically generated">
            <a:extLst>
              <a:ext uri="{FF2B5EF4-FFF2-40B4-BE49-F238E27FC236}">
                <a16:creationId xmlns:a16="http://schemas.microsoft.com/office/drawing/2014/main" id="{23A354ED-4610-0AD7-D6A7-B6E27F7CC29B}"/>
              </a:ext>
            </a:extLst>
          </p:cNvPr>
          <p:cNvPicPr>
            <a:picLocks noChangeAspect="1"/>
          </p:cNvPicPr>
          <p:nvPr/>
        </p:nvPicPr>
        <p:blipFill>
          <a:blip r:embed="rId3"/>
          <a:stretch>
            <a:fillRect/>
          </a:stretch>
        </p:blipFill>
        <p:spPr>
          <a:xfrm>
            <a:off x="6943504" y="1162788"/>
            <a:ext cx="4533900" cy="4851400"/>
          </a:xfrm>
          <a:prstGeom prst="rect">
            <a:avLst/>
          </a:prstGeom>
        </p:spPr>
      </p:pic>
    </p:spTree>
    <p:extLst>
      <p:ext uri="{BB962C8B-B14F-4D97-AF65-F5344CB8AC3E}">
        <p14:creationId xmlns:p14="http://schemas.microsoft.com/office/powerpoint/2010/main" val="161895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15AE-DB7B-D8D0-D52E-6C5AAE870EC4}"/>
              </a:ext>
            </a:extLst>
          </p:cNvPr>
          <p:cNvSpPr>
            <a:spLocks noGrp="1"/>
          </p:cNvSpPr>
          <p:nvPr>
            <p:ph type="title"/>
          </p:nvPr>
        </p:nvSpPr>
        <p:spPr/>
        <p:txBody>
          <a:bodyPr/>
          <a:lstStyle/>
          <a:p>
            <a:r>
              <a:rPr lang="en-VN" dirty="0"/>
              <a:t>Der</a:t>
            </a:r>
          </a:p>
        </p:txBody>
      </p:sp>
      <p:pic>
        <p:nvPicPr>
          <p:cNvPr id="4" name="Picture 3" descr="A black text on a white background&#10;&#10;Description automatically generated">
            <a:extLst>
              <a:ext uri="{FF2B5EF4-FFF2-40B4-BE49-F238E27FC236}">
                <a16:creationId xmlns:a16="http://schemas.microsoft.com/office/drawing/2014/main" id="{0B63D7EB-6CF3-0139-8022-6959E34FDC8C}"/>
              </a:ext>
            </a:extLst>
          </p:cNvPr>
          <p:cNvPicPr>
            <a:picLocks noChangeAspect="1"/>
          </p:cNvPicPr>
          <p:nvPr/>
        </p:nvPicPr>
        <p:blipFill>
          <a:blip r:embed="rId2"/>
          <a:stretch>
            <a:fillRect/>
          </a:stretch>
        </p:blipFill>
        <p:spPr>
          <a:xfrm>
            <a:off x="1454150" y="1708666"/>
            <a:ext cx="8412758" cy="1434952"/>
          </a:xfrm>
          <a:prstGeom prst="rect">
            <a:avLst/>
          </a:prstGeom>
        </p:spPr>
      </p:pic>
      <p:pic>
        <p:nvPicPr>
          <p:cNvPr id="6" name="Picture 5" descr="A close-up of a logo&#10;&#10;Description automatically generated">
            <a:extLst>
              <a:ext uri="{FF2B5EF4-FFF2-40B4-BE49-F238E27FC236}">
                <a16:creationId xmlns:a16="http://schemas.microsoft.com/office/drawing/2014/main" id="{C115244A-B3B1-E8E4-972B-41CD234D8BA6}"/>
              </a:ext>
            </a:extLst>
          </p:cNvPr>
          <p:cNvPicPr>
            <a:picLocks noChangeAspect="1"/>
          </p:cNvPicPr>
          <p:nvPr/>
        </p:nvPicPr>
        <p:blipFill>
          <a:blip r:embed="rId3"/>
          <a:stretch>
            <a:fillRect/>
          </a:stretch>
        </p:blipFill>
        <p:spPr>
          <a:xfrm>
            <a:off x="1590499" y="4136508"/>
            <a:ext cx="9763301" cy="1434952"/>
          </a:xfrm>
          <a:prstGeom prst="rect">
            <a:avLst/>
          </a:prstGeom>
        </p:spPr>
      </p:pic>
      <p:sp>
        <p:nvSpPr>
          <p:cNvPr id="10" name="Title 1">
            <a:extLst>
              <a:ext uri="{FF2B5EF4-FFF2-40B4-BE49-F238E27FC236}">
                <a16:creationId xmlns:a16="http://schemas.microsoft.com/office/drawing/2014/main" id="{48FE8D72-AACE-0DF1-2D98-7941B0E6FB12}"/>
              </a:ext>
            </a:extLst>
          </p:cNvPr>
          <p:cNvSpPr txBox="1">
            <a:spLocks/>
          </p:cNvSpPr>
          <p:nvPr/>
        </p:nvSpPr>
        <p:spPr>
          <a:xfrm>
            <a:off x="838200" y="32500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dirty="0"/>
              <a:t>MeMo</a:t>
            </a:r>
          </a:p>
        </p:txBody>
      </p:sp>
    </p:spTree>
    <p:extLst>
      <p:ext uri="{BB962C8B-B14F-4D97-AF65-F5344CB8AC3E}">
        <p14:creationId xmlns:p14="http://schemas.microsoft.com/office/powerpoint/2010/main" val="168546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Der architecture</a:t>
            </a:r>
          </a:p>
        </p:txBody>
      </p:sp>
      <p:grpSp>
        <p:nvGrpSpPr>
          <p:cNvPr id="40" name="Group 39">
            <a:extLst>
              <a:ext uri="{FF2B5EF4-FFF2-40B4-BE49-F238E27FC236}">
                <a16:creationId xmlns:a16="http://schemas.microsoft.com/office/drawing/2014/main" id="{775A73AE-8D5F-DFDD-C8DD-DAF9D274326A}"/>
              </a:ext>
            </a:extLst>
          </p:cNvPr>
          <p:cNvGrpSpPr/>
          <p:nvPr/>
        </p:nvGrpSpPr>
        <p:grpSpPr>
          <a:xfrm>
            <a:off x="1561575" y="1375292"/>
            <a:ext cx="9068849" cy="4589573"/>
            <a:chOff x="0" y="0"/>
            <a:chExt cx="4670385" cy="2349660"/>
          </a:xfrm>
        </p:grpSpPr>
        <p:grpSp>
          <p:nvGrpSpPr>
            <p:cNvPr id="41" name="Group 40">
              <a:extLst>
                <a:ext uri="{FF2B5EF4-FFF2-40B4-BE49-F238E27FC236}">
                  <a16:creationId xmlns:a16="http://schemas.microsoft.com/office/drawing/2014/main" id="{8EABC2B3-BD61-856C-7FEE-909856E4B674}"/>
                </a:ext>
              </a:extLst>
            </p:cNvPr>
            <p:cNvGrpSpPr/>
            <p:nvPr/>
          </p:nvGrpSpPr>
          <p:grpSpPr>
            <a:xfrm>
              <a:off x="0" y="0"/>
              <a:ext cx="914400" cy="2349660"/>
              <a:chOff x="0" y="0"/>
              <a:chExt cx="1353402" cy="3338774"/>
            </a:xfrm>
          </p:grpSpPr>
          <p:grpSp>
            <p:nvGrpSpPr>
              <p:cNvPr id="68" name="Group 67">
                <a:extLst>
                  <a:ext uri="{FF2B5EF4-FFF2-40B4-BE49-F238E27FC236}">
                    <a16:creationId xmlns:a16="http://schemas.microsoft.com/office/drawing/2014/main" id="{BA776958-9D7B-46AF-BB3E-AA41E8B6FFDB}"/>
                  </a:ext>
                </a:extLst>
              </p:cNvPr>
              <p:cNvGrpSpPr/>
              <p:nvPr/>
            </p:nvGrpSpPr>
            <p:grpSpPr>
              <a:xfrm>
                <a:off x="0" y="0"/>
                <a:ext cx="1353402" cy="3338774"/>
                <a:chOff x="0" y="0"/>
                <a:chExt cx="1353402" cy="3338774"/>
              </a:xfrm>
            </p:grpSpPr>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832B9925-0F65-78CA-9E31-230E45F53E36}"/>
                        </a:ext>
                      </a:extLst>
                    </p:cNvPr>
                    <p:cNvSpPr/>
                    <p:nvPr/>
                  </p:nvSpPr>
                  <p:spPr>
                    <a:xfrm>
                      <a:off x="0" y="0"/>
                      <a:ext cx="1336040" cy="65869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Train dataset of current task </a:t>
                      </a:r>
                      <a14:m>
                        <m:oMath xmlns:m="http://schemas.openxmlformats.org/officeDocument/2006/math">
                          <m:sSup>
                            <m:sSupPr>
                              <m:ctrlPr>
                                <a:rPr lang="en-VN" sz="5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500" i="1" kern="100">
                                  <a:effectLst/>
                                  <a:latin typeface="Cambria Math" panose="02040503050406030204" pitchFamily="18" charset="0"/>
                                  <a:ea typeface="Calibri" panose="020F0502020204030204" pitchFamily="34" charset="0"/>
                                  <a:cs typeface="Times New Roman" panose="02020603050405020304" pitchFamily="18" charset="0"/>
                                </a:rPr>
                                <m:t>𝒟</m:t>
                              </m:r>
                            </m:e>
                            <m: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70" name="Rectangle 69">
                      <a:extLst>
                        <a:ext uri="{FF2B5EF4-FFF2-40B4-BE49-F238E27FC236}">
                          <a16:creationId xmlns:a16="http://schemas.microsoft.com/office/drawing/2014/main" id="{832B9925-0F65-78CA-9E31-230E45F53E36}"/>
                        </a:ext>
                      </a:extLst>
                    </p:cNvPr>
                    <p:cNvSpPr>
                      <a:spLocks noRot="1" noChangeAspect="1" noMove="1" noResize="1" noEditPoints="1" noAdjustHandles="1" noChangeArrowheads="1" noChangeShapeType="1" noTextEdit="1"/>
                    </p:cNvSpPr>
                    <p:nvPr/>
                  </p:nvSpPr>
                  <p:spPr>
                    <a:xfrm>
                      <a:off x="0" y="0"/>
                      <a:ext cx="1336040" cy="658699"/>
                    </a:xfrm>
                    <a:prstGeom prst="rect">
                      <a:avLst/>
                    </a:prstGeom>
                    <a:blipFill>
                      <a:blip r:embed="rId2"/>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82968C44-C61B-300E-280D-0CABC2103B39}"/>
                        </a:ext>
                      </a:extLst>
                    </p:cNvPr>
                    <p:cNvSpPr/>
                    <p:nvPr/>
                  </p:nvSpPr>
                  <p:spPr>
                    <a:xfrm>
                      <a:off x="17362" y="2789499"/>
                      <a:ext cx="1336040" cy="54927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Exemplar set  </a:t>
                      </a:r>
                      <a14:m>
                        <m:oMath xmlns:m="http://schemas.openxmlformats.org/officeDocument/2006/math">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71" name="Rectangle 70">
                      <a:extLst>
                        <a:ext uri="{FF2B5EF4-FFF2-40B4-BE49-F238E27FC236}">
                          <a16:creationId xmlns:a16="http://schemas.microsoft.com/office/drawing/2014/main" id="{82968C44-C61B-300E-280D-0CABC2103B39}"/>
                        </a:ext>
                      </a:extLst>
                    </p:cNvPr>
                    <p:cNvSpPr>
                      <a:spLocks noRot="1" noChangeAspect="1" noMove="1" noResize="1" noEditPoints="1" noAdjustHandles="1" noChangeArrowheads="1" noChangeShapeType="1" noTextEdit="1"/>
                    </p:cNvSpPr>
                    <p:nvPr/>
                  </p:nvSpPr>
                  <p:spPr>
                    <a:xfrm>
                      <a:off x="17362" y="2789499"/>
                      <a:ext cx="1336040" cy="549275"/>
                    </a:xfrm>
                    <a:prstGeom prst="rect">
                      <a:avLst/>
                    </a:prstGeom>
                    <a:blipFill>
                      <a:blip r:embed="rId3"/>
                      <a:stretch>
                        <a:fillRect/>
                      </a:stretch>
                    </a:blipFill>
                    <a:ln>
                      <a:solidFill>
                        <a:schemeClr val="accent1"/>
                      </a:solidFill>
                    </a:ln>
                  </p:spPr>
                  <p:txBody>
                    <a:bodyPr/>
                    <a:lstStyle/>
                    <a:p>
                      <a:r>
                        <a:rPr lang="en-VN">
                          <a:noFill/>
                        </a:rPr>
                        <a:t> </a:t>
                      </a:r>
                    </a:p>
                  </p:txBody>
                </p:sp>
              </mc:Fallback>
            </mc:AlternateContent>
            <p:grpSp>
              <p:nvGrpSpPr>
                <p:cNvPr id="72" name="Group 71">
                  <a:extLst>
                    <a:ext uri="{FF2B5EF4-FFF2-40B4-BE49-F238E27FC236}">
                      <a16:creationId xmlns:a16="http://schemas.microsoft.com/office/drawing/2014/main" id="{517F03EF-A80C-2554-B47C-5691E6AAC550}"/>
                    </a:ext>
                  </a:extLst>
                </p:cNvPr>
                <p:cNvGrpSpPr/>
                <p:nvPr/>
              </p:nvGrpSpPr>
              <p:grpSpPr>
                <a:xfrm>
                  <a:off x="17362" y="798653"/>
                  <a:ext cx="1318678" cy="1823013"/>
                  <a:chOff x="0" y="0"/>
                  <a:chExt cx="1318678" cy="1823013"/>
                </a:xfrm>
              </p:grpSpPr>
              <p:sp>
                <p:nvSpPr>
                  <p:cNvPr id="73" name="Rectangle 72">
                    <a:extLst>
                      <a:ext uri="{FF2B5EF4-FFF2-40B4-BE49-F238E27FC236}">
                        <a16:creationId xmlns:a16="http://schemas.microsoft.com/office/drawing/2014/main" id="{A2BC0BD7-1E05-1913-EACD-51A1536CD071}"/>
                      </a:ext>
                    </a:extLst>
                  </p:cNvPr>
                  <p:cNvSpPr/>
                  <p:nvPr/>
                </p:nvSpPr>
                <p:spPr>
                  <a:xfrm>
                    <a:off x="0" y="0"/>
                    <a:ext cx="1318678" cy="182301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9FE597C9-3F80-B05E-A981-47A7561BF59A}"/>
                          </a:ext>
                        </a:extLst>
                      </p:cNvPr>
                      <p:cNvSpPr/>
                      <p:nvPr/>
                    </p:nvSpPr>
                    <p:spPr>
                      <a:xfrm>
                        <a:off x="109960" y="1267428"/>
                        <a:ext cx="1012190" cy="41084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Classifier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74" name="Rectangle 73">
                        <a:extLst>
                          <a:ext uri="{FF2B5EF4-FFF2-40B4-BE49-F238E27FC236}">
                            <a16:creationId xmlns:a16="http://schemas.microsoft.com/office/drawing/2014/main" id="{9FE597C9-3F80-B05E-A981-47A7561BF59A}"/>
                          </a:ext>
                        </a:extLst>
                      </p:cNvPr>
                      <p:cNvSpPr>
                        <a:spLocks noRot="1" noChangeAspect="1" noMove="1" noResize="1" noEditPoints="1" noAdjustHandles="1" noChangeArrowheads="1" noChangeShapeType="1" noTextEdit="1"/>
                      </p:cNvSpPr>
                      <p:nvPr/>
                    </p:nvSpPr>
                    <p:spPr>
                      <a:xfrm>
                        <a:off x="109960" y="1267428"/>
                        <a:ext cx="1012190" cy="410845"/>
                      </a:xfrm>
                      <a:prstGeom prst="rect">
                        <a:avLst/>
                      </a:prstGeom>
                      <a:blipFill>
                        <a:blip r:embed="rId4"/>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08474328-637B-2AF2-C76A-BC9376F9BEE1}"/>
                          </a:ext>
                        </a:extLst>
                      </p:cNvPr>
                      <p:cNvSpPr/>
                      <p:nvPr/>
                    </p:nvSpPr>
                    <p:spPr>
                      <a:xfrm>
                        <a:off x="109960" y="162046"/>
                        <a:ext cx="1012785" cy="97806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a14:m>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75" name="Rectangle 74">
                        <a:extLst>
                          <a:ext uri="{FF2B5EF4-FFF2-40B4-BE49-F238E27FC236}">
                            <a16:creationId xmlns:a16="http://schemas.microsoft.com/office/drawing/2014/main" id="{08474328-637B-2AF2-C76A-BC9376F9BEE1}"/>
                          </a:ext>
                        </a:extLst>
                      </p:cNvPr>
                      <p:cNvSpPr>
                        <a:spLocks noRot="1" noChangeAspect="1" noMove="1" noResize="1" noEditPoints="1" noAdjustHandles="1" noChangeArrowheads="1" noChangeShapeType="1" noTextEdit="1"/>
                      </p:cNvSpPr>
                      <p:nvPr/>
                    </p:nvSpPr>
                    <p:spPr>
                      <a:xfrm>
                        <a:off x="109960" y="162046"/>
                        <a:ext cx="1012785" cy="978061"/>
                      </a:xfrm>
                      <a:prstGeom prst="rect">
                        <a:avLst/>
                      </a:prstGeom>
                      <a:blipFill>
                        <a:blip r:embed="rId5"/>
                        <a:stretch>
                          <a:fillRect/>
                        </a:stretch>
                      </a:blipFill>
                      <a:ln>
                        <a:solidFill>
                          <a:schemeClr val="accent1"/>
                        </a:solidFill>
                      </a:ln>
                    </p:spPr>
                    <p:txBody>
                      <a:bodyPr/>
                      <a:lstStyle/>
                      <a:p>
                        <a:r>
                          <a:rPr lang="en-VN">
                            <a:noFill/>
                          </a:rPr>
                          <a:t> </a:t>
                        </a:r>
                      </a:p>
                    </p:txBody>
                  </p:sp>
                </mc:Fallback>
              </mc:AlternateContent>
            </p:grpSp>
          </p:gr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1312492D-E7BC-0DCE-7B13-DE72DED3D958}"/>
                      </a:ext>
                    </a:extLst>
                  </p:cNvPr>
                  <p:cNvSpPr/>
                  <p:nvPr/>
                </p:nvSpPr>
                <p:spPr>
                  <a:xfrm>
                    <a:off x="190983" y="1226917"/>
                    <a:ext cx="857131" cy="567854"/>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69" name="Rectangle 68">
                    <a:extLst>
                      <a:ext uri="{FF2B5EF4-FFF2-40B4-BE49-F238E27FC236}">
                        <a16:creationId xmlns:a16="http://schemas.microsoft.com/office/drawing/2014/main" id="{1312492D-E7BC-0DCE-7B13-DE72DED3D958}"/>
                      </a:ext>
                    </a:extLst>
                  </p:cNvPr>
                  <p:cNvSpPr>
                    <a:spLocks noRot="1" noChangeAspect="1" noMove="1" noResize="1" noEditPoints="1" noAdjustHandles="1" noChangeArrowheads="1" noChangeShapeType="1" noTextEdit="1"/>
                  </p:cNvSpPr>
                  <p:nvPr/>
                </p:nvSpPr>
                <p:spPr>
                  <a:xfrm>
                    <a:off x="190983" y="1226917"/>
                    <a:ext cx="857131" cy="567854"/>
                  </a:xfrm>
                  <a:prstGeom prst="rect">
                    <a:avLst/>
                  </a:prstGeom>
                  <a:blipFill>
                    <a:blip r:embed="rId6"/>
                    <a:stretch>
                      <a:fillRect/>
                    </a:stretch>
                  </a:blipFill>
                  <a:ln>
                    <a:solidFill>
                      <a:schemeClr val="accent1"/>
                    </a:solidFill>
                  </a:ln>
                </p:spPr>
                <p:txBody>
                  <a:bodyPr/>
                  <a:lstStyle/>
                  <a:p>
                    <a:r>
                      <a:rPr lang="en-VN">
                        <a:noFill/>
                      </a:rPr>
                      <a:t> </a:t>
                    </a:r>
                  </a:p>
                </p:txBody>
              </p:sp>
            </mc:Fallback>
          </mc:AlternateContent>
        </p:grpSp>
        <p:cxnSp>
          <p:nvCxnSpPr>
            <p:cNvPr id="42" name="Straight Arrow Connector 41">
              <a:extLst>
                <a:ext uri="{FF2B5EF4-FFF2-40B4-BE49-F238E27FC236}">
                  <a16:creationId xmlns:a16="http://schemas.microsoft.com/office/drawing/2014/main" id="{EAA78703-27DF-7AF0-1BB1-90CC1BD1A64B}"/>
                </a:ext>
              </a:extLst>
            </p:cNvPr>
            <p:cNvCxnSpPr/>
            <p:nvPr/>
          </p:nvCxnSpPr>
          <p:spPr>
            <a:xfrm flipV="1">
              <a:off x="914400" y="238406"/>
              <a:ext cx="468775" cy="190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F8FDE1A-42CB-FF6C-7E37-A65D029063C1}"/>
                </a:ext>
              </a:extLst>
            </p:cNvPr>
            <p:cNvCxnSpPr/>
            <p:nvPr/>
          </p:nvCxnSpPr>
          <p:spPr>
            <a:xfrm>
              <a:off x="769717" y="1035773"/>
              <a:ext cx="712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A2AAC20F-6253-8BDA-2513-AC8FC60DAFEE}"/>
                </a:ext>
              </a:extLst>
            </p:cNvPr>
            <p:cNvGrpSpPr/>
            <p:nvPr/>
          </p:nvGrpSpPr>
          <p:grpSpPr>
            <a:xfrm>
              <a:off x="1388962" y="0"/>
              <a:ext cx="3281423" cy="2349502"/>
              <a:chOff x="0" y="0"/>
              <a:chExt cx="3281423" cy="2349502"/>
            </a:xfrm>
          </p:grpSpPr>
          <p:grpSp>
            <p:nvGrpSpPr>
              <p:cNvPr id="45" name="Group 44">
                <a:extLst>
                  <a:ext uri="{FF2B5EF4-FFF2-40B4-BE49-F238E27FC236}">
                    <a16:creationId xmlns:a16="http://schemas.microsoft.com/office/drawing/2014/main" id="{756FC242-F4CC-9E58-E0D5-43850C6044C3}"/>
                  </a:ext>
                </a:extLst>
              </p:cNvPr>
              <p:cNvGrpSpPr/>
              <p:nvPr/>
            </p:nvGrpSpPr>
            <p:grpSpPr>
              <a:xfrm>
                <a:off x="0" y="0"/>
                <a:ext cx="1318895" cy="2349502"/>
                <a:chOff x="0" y="0"/>
                <a:chExt cx="2384385" cy="3338195"/>
              </a:xfrm>
            </p:grpSpPr>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B7BF77DE-E748-0A43-40EB-3DA7CB60575C}"/>
                        </a:ext>
                      </a:extLst>
                    </p:cNvPr>
                    <p:cNvSpPr/>
                    <p:nvPr/>
                  </p:nvSpPr>
                  <p:spPr>
                    <a:xfrm>
                      <a:off x="0" y="0"/>
                      <a:ext cx="2383790" cy="65858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dirty="0">
                          <a:effectLst/>
                          <a:ea typeface="Calibri" panose="020F0502020204030204" pitchFamily="34" charset="0"/>
                          <a:cs typeface="Times New Roman" panose="02020603050405020304" pitchFamily="18" charset="0"/>
                        </a:rPr>
                        <a:t>Train dataset of current task </a:t>
                      </a:r>
                      <a14:m>
                        <m:oMath xmlns:m="http://schemas.openxmlformats.org/officeDocument/2006/math">
                          <m:sSup>
                            <m:sSupPr>
                              <m:ctrlPr>
                                <a:rPr lang="en-VN" sz="5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500" i="1" kern="100">
                                  <a:effectLst/>
                                  <a:latin typeface="Cambria Math" panose="02040503050406030204" pitchFamily="18" charset="0"/>
                                  <a:ea typeface="Calibri" panose="020F0502020204030204" pitchFamily="34" charset="0"/>
                                  <a:cs typeface="Times New Roman" panose="02020603050405020304" pitchFamily="18" charset="0"/>
                                </a:rPr>
                                <m:t>𝒟</m:t>
                              </m:r>
                            </m:e>
                            <m: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dirty="0">
                        <a:effectLst/>
                        <a:ea typeface="Calibri" panose="020F0502020204030204" pitchFamily="34" charset="0"/>
                        <a:cs typeface="Times New Roman" panose="02020603050405020304" pitchFamily="18" charset="0"/>
                      </a:endParaRPr>
                    </a:p>
                  </p:txBody>
                </p:sp>
              </mc:Choice>
              <mc:Fallback xmlns="">
                <p:sp>
                  <p:nvSpPr>
                    <p:cNvPr id="59" name="Rectangle 58">
                      <a:extLst>
                        <a:ext uri="{FF2B5EF4-FFF2-40B4-BE49-F238E27FC236}">
                          <a16:creationId xmlns:a16="http://schemas.microsoft.com/office/drawing/2014/main" id="{B7BF77DE-E748-0A43-40EB-3DA7CB60575C}"/>
                        </a:ext>
                      </a:extLst>
                    </p:cNvPr>
                    <p:cNvSpPr>
                      <a:spLocks noRot="1" noChangeAspect="1" noMove="1" noResize="1" noEditPoints="1" noAdjustHandles="1" noChangeArrowheads="1" noChangeShapeType="1" noTextEdit="1"/>
                    </p:cNvSpPr>
                    <p:nvPr/>
                  </p:nvSpPr>
                  <p:spPr>
                    <a:xfrm>
                      <a:off x="0" y="0"/>
                      <a:ext cx="2383790" cy="658585"/>
                    </a:xfrm>
                    <a:prstGeom prst="rect">
                      <a:avLst/>
                    </a:prstGeom>
                    <a:blipFill>
                      <a:blip r:embed="rId7"/>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CC774846-E299-BB72-8E6E-8B33DC30B8EF}"/>
                        </a:ext>
                      </a:extLst>
                    </p:cNvPr>
                    <p:cNvSpPr/>
                    <p:nvPr/>
                  </p:nvSpPr>
                  <p:spPr>
                    <a:xfrm>
                      <a:off x="0" y="2789498"/>
                      <a:ext cx="2383790" cy="54869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Exemplar set  </a:t>
                      </a:r>
                      <a14:m>
                        <m:oMath xmlns:m="http://schemas.openxmlformats.org/officeDocument/2006/math">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60" name="Rectangle 59">
                      <a:extLst>
                        <a:ext uri="{FF2B5EF4-FFF2-40B4-BE49-F238E27FC236}">
                          <a16:creationId xmlns:a16="http://schemas.microsoft.com/office/drawing/2014/main" id="{CC774846-E299-BB72-8E6E-8B33DC30B8EF}"/>
                        </a:ext>
                      </a:extLst>
                    </p:cNvPr>
                    <p:cNvSpPr>
                      <a:spLocks noRot="1" noChangeAspect="1" noMove="1" noResize="1" noEditPoints="1" noAdjustHandles="1" noChangeArrowheads="1" noChangeShapeType="1" noTextEdit="1"/>
                    </p:cNvSpPr>
                    <p:nvPr/>
                  </p:nvSpPr>
                  <p:spPr>
                    <a:xfrm>
                      <a:off x="0" y="2789498"/>
                      <a:ext cx="2383790" cy="548697"/>
                    </a:xfrm>
                    <a:prstGeom prst="rect">
                      <a:avLst/>
                    </a:prstGeom>
                    <a:blipFill>
                      <a:blip r:embed="rId8"/>
                      <a:stretch>
                        <a:fillRect/>
                      </a:stretch>
                    </a:blipFill>
                    <a:ln>
                      <a:solidFill>
                        <a:schemeClr val="accent1"/>
                      </a:solidFill>
                    </a:ln>
                  </p:spPr>
                  <p:txBody>
                    <a:bodyPr/>
                    <a:lstStyle/>
                    <a:p>
                      <a:r>
                        <a:rPr lang="en-VN">
                          <a:noFill/>
                        </a:rPr>
                        <a:t> </a:t>
                      </a:r>
                    </a:p>
                  </p:txBody>
                </p:sp>
              </mc:Fallback>
            </mc:AlternateContent>
            <p:grpSp>
              <p:nvGrpSpPr>
                <p:cNvPr id="61" name="Group 60">
                  <a:extLst>
                    <a:ext uri="{FF2B5EF4-FFF2-40B4-BE49-F238E27FC236}">
                      <a16:creationId xmlns:a16="http://schemas.microsoft.com/office/drawing/2014/main" id="{CCEFCDC0-FADF-4864-090A-B7D319CD4BF8}"/>
                    </a:ext>
                  </a:extLst>
                </p:cNvPr>
                <p:cNvGrpSpPr/>
                <p:nvPr/>
              </p:nvGrpSpPr>
              <p:grpSpPr>
                <a:xfrm>
                  <a:off x="0" y="798653"/>
                  <a:ext cx="2384385" cy="1822559"/>
                  <a:chOff x="0" y="0"/>
                  <a:chExt cx="2384385" cy="1822559"/>
                </a:xfrm>
              </p:grpSpPr>
              <p:sp>
                <p:nvSpPr>
                  <p:cNvPr id="62" name="Rectangle 61">
                    <a:extLst>
                      <a:ext uri="{FF2B5EF4-FFF2-40B4-BE49-F238E27FC236}">
                        <a16:creationId xmlns:a16="http://schemas.microsoft.com/office/drawing/2014/main" id="{98A724F7-C105-8161-B961-63161D81F840}"/>
                      </a:ext>
                    </a:extLst>
                  </p:cNvPr>
                  <p:cNvSpPr/>
                  <p:nvPr/>
                </p:nvSpPr>
                <p:spPr>
                  <a:xfrm>
                    <a:off x="0" y="0"/>
                    <a:ext cx="2384385" cy="182255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15EDD4CC-B79B-2248-62D6-73E91610C7C0}"/>
                          </a:ext>
                        </a:extLst>
                      </p:cNvPr>
                      <p:cNvSpPr/>
                      <p:nvPr/>
                    </p:nvSpPr>
                    <p:spPr>
                      <a:xfrm>
                        <a:off x="92598" y="1267428"/>
                        <a:ext cx="2172970" cy="42037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Classifier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63" name="Rectangle 62">
                        <a:extLst>
                          <a:ext uri="{FF2B5EF4-FFF2-40B4-BE49-F238E27FC236}">
                            <a16:creationId xmlns:a16="http://schemas.microsoft.com/office/drawing/2014/main" id="{15EDD4CC-B79B-2248-62D6-73E91610C7C0}"/>
                          </a:ext>
                        </a:extLst>
                      </p:cNvPr>
                      <p:cNvSpPr>
                        <a:spLocks noRot="1" noChangeAspect="1" noMove="1" noResize="1" noEditPoints="1" noAdjustHandles="1" noChangeArrowheads="1" noChangeShapeType="1" noTextEdit="1"/>
                      </p:cNvSpPr>
                      <p:nvPr/>
                    </p:nvSpPr>
                    <p:spPr>
                      <a:xfrm>
                        <a:off x="92598" y="1267428"/>
                        <a:ext cx="2172970" cy="420370"/>
                      </a:xfrm>
                      <a:prstGeom prst="rect">
                        <a:avLst/>
                      </a:prstGeom>
                      <a:blipFill>
                        <a:blip r:embed="rId9"/>
                        <a:stretch>
                          <a:fillRect/>
                        </a:stretch>
                      </a:blipFill>
                      <a:ln>
                        <a:solidFill>
                          <a:schemeClr val="accent1"/>
                        </a:solidFill>
                      </a:ln>
                    </p:spPr>
                    <p:txBody>
                      <a:bodyPr/>
                      <a:lstStyle/>
                      <a:p>
                        <a:r>
                          <a:rPr lang="en-VN">
                            <a:noFill/>
                          </a:rPr>
                          <a:t> </a:t>
                        </a:r>
                      </a:p>
                    </p:txBody>
                  </p:sp>
                </mc:Fallback>
              </mc:AlternateContent>
              <p:grpSp>
                <p:nvGrpSpPr>
                  <p:cNvPr id="64" name="Group 63">
                    <a:extLst>
                      <a:ext uri="{FF2B5EF4-FFF2-40B4-BE49-F238E27FC236}">
                        <a16:creationId xmlns:a16="http://schemas.microsoft.com/office/drawing/2014/main" id="{DFF42832-0551-710F-E88A-C2E984351223}"/>
                      </a:ext>
                    </a:extLst>
                  </p:cNvPr>
                  <p:cNvGrpSpPr/>
                  <p:nvPr/>
                </p:nvGrpSpPr>
                <p:grpSpPr>
                  <a:xfrm>
                    <a:off x="92598" y="162045"/>
                    <a:ext cx="2173524" cy="977725"/>
                    <a:chOff x="0" y="0"/>
                    <a:chExt cx="2173524" cy="977725"/>
                  </a:xfrm>
                </p:grpSpPr>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085D93E2-AA58-9E87-4182-88E65724EEB2}"/>
                            </a:ext>
                          </a:extLst>
                        </p:cNvPr>
                        <p:cNvSpPr/>
                        <p:nvPr/>
                      </p:nvSpPr>
                      <p:spPr>
                        <a:xfrm>
                          <a:off x="0" y="0"/>
                          <a:ext cx="2173524" cy="97772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oMath>
                          </a14:m>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65" name="Rectangle 64">
                          <a:extLst>
                            <a:ext uri="{FF2B5EF4-FFF2-40B4-BE49-F238E27FC236}">
                              <a16:creationId xmlns:a16="http://schemas.microsoft.com/office/drawing/2014/main" id="{085D93E2-AA58-9E87-4182-88E65724EEB2}"/>
                            </a:ext>
                          </a:extLst>
                        </p:cNvPr>
                        <p:cNvSpPr>
                          <a:spLocks noRot="1" noChangeAspect="1" noMove="1" noResize="1" noEditPoints="1" noAdjustHandles="1" noChangeArrowheads="1" noChangeShapeType="1" noTextEdit="1"/>
                        </p:cNvSpPr>
                        <p:nvPr/>
                      </p:nvSpPr>
                      <p:spPr>
                        <a:xfrm>
                          <a:off x="0" y="0"/>
                          <a:ext cx="2173524" cy="977725"/>
                        </a:xfrm>
                        <a:prstGeom prst="rect">
                          <a:avLst/>
                        </a:prstGeom>
                        <a:blipFill>
                          <a:blip r:embed="rId10"/>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00B7A205-74D5-D53D-44A4-DC18CFF17538}"/>
                            </a:ext>
                          </a:extLst>
                        </p:cNvPr>
                        <p:cNvSpPr/>
                        <p:nvPr/>
                      </p:nvSpPr>
                      <p:spPr>
                        <a:xfrm>
                          <a:off x="86810" y="266218"/>
                          <a:ext cx="946785" cy="567544"/>
                        </a:xfrm>
                        <a:prstGeom prst="rect">
                          <a:avLst/>
                        </a:prstGeom>
                        <a:solidFill>
                          <a:schemeClr val="accent2"/>
                        </a:solid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(Freeze)</a:t>
                          </a:r>
                          <a:endParaRPr lang="en-VN" sz="1200" kern="100">
                            <a:effectLst/>
                            <a:ea typeface="Calibri" panose="020F0502020204030204" pitchFamily="34" charset="0"/>
                            <a:cs typeface="Times New Roman" panose="02020603050405020304" pitchFamily="18" charset="0"/>
                          </a:endParaRPr>
                        </a:p>
                      </p:txBody>
                    </p:sp>
                  </mc:Choice>
                  <mc:Fallback xmlns="">
                    <p:sp>
                      <p:nvSpPr>
                        <p:cNvPr id="66" name="Rectangle 65">
                          <a:extLst>
                            <a:ext uri="{FF2B5EF4-FFF2-40B4-BE49-F238E27FC236}">
                              <a16:creationId xmlns:a16="http://schemas.microsoft.com/office/drawing/2014/main" id="{00B7A205-74D5-D53D-44A4-DC18CFF17538}"/>
                            </a:ext>
                          </a:extLst>
                        </p:cNvPr>
                        <p:cNvSpPr>
                          <a:spLocks noRot="1" noChangeAspect="1" noMove="1" noResize="1" noEditPoints="1" noAdjustHandles="1" noChangeArrowheads="1" noChangeShapeType="1" noTextEdit="1"/>
                        </p:cNvSpPr>
                        <p:nvPr/>
                      </p:nvSpPr>
                      <p:spPr>
                        <a:xfrm>
                          <a:off x="86810" y="266218"/>
                          <a:ext cx="946785" cy="567544"/>
                        </a:xfrm>
                        <a:prstGeom prst="rect">
                          <a:avLst/>
                        </a:prstGeom>
                        <a:blipFill>
                          <a:blip r:embed="rId11"/>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8C55301A-EC64-3DDC-E89D-97EF9391FA0A}"/>
                            </a:ext>
                          </a:extLst>
                        </p:cNvPr>
                        <p:cNvSpPr/>
                        <p:nvPr/>
                      </p:nvSpPr>
                      <p:spPr>
                        <a:xfrm>
                          <a:off x="1122744" y="266218"/>
                          <a:ext cx="946785" cy="56705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67" name="Rectangle 66">
                          <a:extLst>
                            <a:ext uri="{FF2B5EF4-FFF2-40B4-BE49-F238E27FC236}">
                              <a16:creationId xmlns:a16="http://schemas.microsoft.com/office/drawing/2014/main" id="{8C55301A-EC64-3DDC-E89D-97EF9391FA0A}"/>
                            </a:ext>
                          </a:extLst>
                        </p:cNvPr>
                        <p:cNvSpPr>
                          <a:spLocks noRot="1" noChangeAspect="1" noMove="1" noResize="1" noEditPoints="1" noAdjustHandles="1" noChangeArrowheads="1" noChangeShapeType="1" noTextEdit="1"/>
                        </p:cNvSpPr>
                        <p:nvPr/>
                      </p:nvSpPr>
                      <p:spPr>
                        <a:xfrm>
                          <a:off x="1122744" y="266218"/>
                          <a:ext cx="946785" cy="567055"/>
                        </a:xfrm>
                        <a:prstGeom prst="rect">
                          <a:avLst/>
                        </a:prstGeom>
                        <a:blipFill>
                          <a:blip r:embed="rId12"/>
                          <a:stretch>
                            <a:fillRect/>
                          </a:stretch>
                        </a:blipFill>
                        <a:ln>
                          <a:solidFill>
                            <a:schemeClr val="accent1"/>
                          </a:solidFill>
                        </a:ln>
                      </p:spPr>
                      <p:txBody>
                        <a:bodyPr/>
                        <a:lstStyle/>
                        <a:p>
                          <a:r>
                            <a:rPr lang="en-VN">
                              <a:noFill/>
                            </a:rPr>
                            <a:t> </a:t>
                          </a:r>
                        </a:p>
                      </p:txBody>
                    </p:sp>
                  </mc:Fallback>
                </mc:AlternateContent>
              </p:grpSp>
            </p:grpSp>
          </p:grpSp>
          <p:grpSp>
            <p:nvGrpSpPr>
              <p:cNvPr id="46" name="Group 45">
                <a:extLst>
                  <a:ext uri="{FF2B5EF4-FFF2-40B4-BE49-F238E27FC236}">
                    <a16:creationId xmlns:a16="http://schemas.microsoft.com/office/drawing/2014/main" id="{25D5A4CE-00AA-5966-6924-05E831D8CCF8}"/>
                  </a:ext>
                </a:extLst>
              </p:cNvPr>
              <p:cNvGrpSpPr/>
              <p:nvPr/>
            </p:nvGrpSpPr>
            <p:grpSpPr>
              <a:xfrm>
                <a:off x="1250066" y="0"/>
                <a:ext cx="2031357" cy="2349502"/>
                <a:chOff x="0" y="0"/>
                <a:chExt cx="2031357" cy="2349502"/>
              </a:xfrm>
            </p:grpSpPr>
            <p:grpSp>
              <p:nvGrpSpPr>
                <p:cNvPr id="47" name="Group 46">
                  <a:extLst>
                    <a:ext uri="{FF2B5EF4-FFF2-40B4-BE49-F238E27FC236}">
                      <a16:creationId xmlns:a16="http://schemas.microsoft.com/office/drawing/2014/main" id="{306FB4F4-211B-D244-3E9B-F4E77DB86166}"/>
                    </a:ext>
                  </a:extLst>
                </p:cNvPr>
                <p:cNvGrpSpPr/>
                <p:nvPr/>
              </p:nvGrpSpPr>
              <p:grpSpPr>
                <a:xfrm>
                  <a:off x="711843" y="0"/>
                  <a:ext cx="1319514" cy="2349502"/>
                  <a:chOff x="0" y="0"/>
                  <a:chExt cx="2384385" cy="3338195"/>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5194E3C2-BE0F-85EE-0FC3-8428D61A3270}"/>
                          </a:ext>
                        </a:extLst>
                      </p:cNvPr>
                      <p:cNvSpPr/>
                      <p:nvPr/>
                    </p:nvSpPr>
                    <p:spPr>
                      <a:xfrm>
                        <a:off x="0" y="0"/>
                        <a:ext cx="2383790" cy="65858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Train dataset of current task </a:t>
                        </a:r>
                        <a14:m>
                          <m:oMath xmlns:m="http://schemas.openxmlformats.org/officeDocument/2006/math">
                            <m:sSup>
                              <m:sSupPr>
                                <m:ctrlPr>
                                  <a:rPr lang="en-VN" sz="5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500" i="1" kern="100">
                                    <a:effectLst/>
                                    <a:latin typeface="Cambria Math" panose="02040503050406030204" pitchFamily="18" charset="0"/>
                                    <a:ea typeface="Calibri" panose="020F0502020204030204" pitchFamily="34" charset="0"/>
                                    <a:cs typeface="Times New Roman" panose="02020603050405020304" pitchFamily="18" charset="0"/>
                                  </a:rPr>
                                  <m:t>𝒟</m:t>
                                </m:r>
                              </m:e>
                              <m: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sz="5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kern="100">
                                <a:effectLst/>
                                <a:latin typeface="Cambria Math" panose="02040503050406030204" pitchFamily="18" charset="0"/>
                                <a:ea typeface="Calibri" panose="020F0502020204030204" pitchFamily="34" charset="0"/>
                                <a:cs typeface="Times New Roman" panose="02020603050405020304" pitchFamily="18" charset="0"/>
                              </a:rPr>
                              <m:t>∪ </m:t>
                            </m:r>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5194E3C2-BE0F-85EE-0FC3-8428D61A3270}"/>
                          </a:ext>
                        </a:extLst>
                      </p:cNvPr>
                      <p:cNvSpPr>
                        <a:spLocks noRot="1" noChangeAspect="1" noMove="1" noResize="1" noEditPoints="1" noAdjustHandles="1" noChangeArrowheads="1" noChangeShapeType="1" noTextEdit="1"/>
                      </p:cNvSpPr>
                      <p:nvPr/>
                    </p:nvSpPr>
                    <p:spPr>
                      <a:xfrm>
                        <a:off x="0" y="0"/>
                        <a:ext cx="2383790" cy="658585"/>
                      </a:xfrm>
                      <a:prstGeom prst="rect">
                        <a:avLst/>
                      </a:prstGeom>
                      <a:blipFill>
                        <a:blip r:embed="rId13"/>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35F82808-09AA-BC42-D670-0215EDA0D4B9}"/>
                          </a:ext>
                        </a:extLst>
                      </p:cNvPr>
                      <p:cNvSpPr/>
                      <p:nvPr/>
                    </p:nvSpPr>
                    <p:spPr>
                      <a:xfrm>
                        <a:off x="0" y="2789498"/>
                        <a:ext cx="2383790" cy="54869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effectLst/>
                            <a:ea typeface="Calibri" panose="020F0502020204030204" pitchFamily="34" charset="0"/>
                            <a:cs typeface="Times New Roman" panose="02020603050405020304" pitchFamily="18" charset="0"/>
                          </a:rPr>
                          <a:t>Exemplar set  </a:t>
                        </a:r>
                        <a14:m>
                          <m:oMath xmlns:m="http://schemas.openxmlformats.org/officeDocument/2006/math">
                            <m:r>
                              <a:rPr lang="en-US" sz="500" i="1" kern="100">
                                <a:effectLst/>
                                <a:latin typeface="Cambria Math" panose="02040503050406030204" pitchFamily="18" charset="0"/>
                                <a:ea typeface="Times New Roman" panose="02020603050405020304" pitchFamily="18" charset="0"/>
                                <a:cs typeface="Times New Roman" panose="02020603050405020304" pitchFamily="18" charset="0"/>
                              </a:rPr>
                              <m:t>ℇ</m:t>
                            </m:r>
                          </m:oMath>
                        </a14:m>
                        <a:endParaRPr lang="en-VN" sz="1200" kern="100">
                          <a:effectLst/>
                          <a:ea typeface="Calibri" panose="020F0502020204030204" pitchFamily="34" charset="0"/>
                          <a:cs typeface="Times New Roman" panose="02020603050405020304" pitchFamily="18" charset="0"/>
                        </a:endParaRPr>
                      </a:p>
                    </p:txBody>
                  </p:sp>
                </mc:Choice>
                <mc:Fallback xmlns="">
                  <p:sp>
                    <p:nvSpPr>
                      <p:cNvPr id="51" name="Rectangle 50">
                        <a:extLst>
                          <a:ext uri="{FF2B5EF4-FFF2-40B4-BE49-F238E27FC236}">
                            <a16:creationId xmlns:a16="http://schemas.microsoft.com/office/drawing/2014/main" id="{35F82808-09AA-BC42-D670-0215EDA0D4B9}"/>
                          </a:ext>
                        </a:extLst>
                      </p:cNvPr>
                      <p:cNvSpPr>
                        <a:spLocks noRot="1" noChangeAspect="1" noMove="1" noResize="1" noEditPoints="1" noAdjustHandles="1" noChangeArrowheads="1" noChangeShapeType="1" noTextEdit="1"/>
                      </p:cNvSpPr>
                      <p:nvPr/>
                    </p:nvSpPr>
                    <p:spPr>
                      <a:xfrm>
                        <a:off x="0" y="2789498"/>
                        <a:ext cx="2383790" cy="548697"/>
                      </a:xfrm>
                      <a:prstGeom prst="rect">
                        <a:avLst/>
                      </a:prstGeom>
                      <a:blipFill>
                        <a:blip r:embed="rId14"/>
                        <a:stretch>
                          <a:fillRect/>
                        </a:stretch>
                      </a:blipFill>
                      <a:ln>
                        <a:solidFill>
                          <a:schemeClr val="accent1"/>
                        </a:solidFill>
                      </a:ln>
                    </p:spPr>
                    <p:txBody>
                      <a:bodyPr/>
                      <a:lstStyle/>
                      <a:p>
                        <a:r>
                          <a:rPr lang="en-VN">
                            <a:noFill/>
                          </a:rPr>
                          <a:t> </a:t>
                        </a:r>
                      </a:p>
                    </p:txBody>
                  </p:sp>
                </mc:Fallback>
              </mc:AlternateContent>
              <p:grpSp>
                <p:nvGrpSpPr>
                  <p:cNvPr id="52" name="Group 51">
                    <a:extLst>
                      <a:ext uri="{FF2B5EF4-FFF2-40B4-BE49-F238E27FC236}">
                        <a16:creationId xmlns:a16="http://schemas.microsoft.com/office/drawing/2014/main" id="{1E8F99B7-09A4-501A-B95E-FA86E22556C9}"/>
                      </a:ext>
                    </a:extLst>
                  </p:cNvPr>
                  <p:cNvGrpSpPr/>
                  <p:nvPr/>
                </p:nvGrpSpPr>
                <p:grpSpPr>
                  <a:xfrm>
                    <a:off x="0" y="798653"/>
                    <a:ext cx="2384385" cy="1822559"/>
                    <a:chOff x="0" y="0"/>
                    <a:chExt cx="2384385" cy="1822559"/>
                  </a:xfrm>
                </p:grpSpPr>
                <p:sp>
                  <p:nvSpPr>
                    <p:cNvPr id="53" name="Rectangle 52">
                      <a:extLst>
                        <a:ext uri="{FF2B5EF4-FFF2-40B4-BE49-F238E27FC236}">
                          <a16:creationId xmlns:a16="http://schemas.microsoft.com/office/drawing/2014/main" id="{C917CE59-4FC1-C0F9-BFDC-A5AB8BAE6D85}"/>
                        </a:ext>
                      </a:extLst>
                    </p:cNvPr>
                    <p:cNvSpPr/>
                    <p:nvPr/>
                  </p:nvSpPr>
                  <p:spPr>
                    <a:xfrm>
                      <a:off x="0" y="0"/>
                      <a:ext cx="2384385" cy="182255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F9C757A4-76EB-B923-4393-5731D82CC79C}"/>
                            </a:ext>
                          </a:extLst>
                        </p:cNvPr>
                        <p:cNvSpPr/>
                        <p:nvPr/>
                      </p:nvSpPr>
                      <p:spPr>
                        <a:xfrm>
                          <a:off x="92598" y="1267428"/>
                          <a:ext cx="2172970" cy="42037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Classifier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p:txBody>
                    </p:sp>
                  </mc:Choice>
                  <mc:Fallback xmlns="">
                    <p:sp>
                      <p:nvSpPr>
                        <p:cNvPr id="54" name="Rectangle 53">
                          <a:extLst>
                            <a:ext uri="{FF2B5EF4-FFF2-40B4-BE49-F238E27FC236}">
                              <a16:creationId xmlns:a16="http://schemas.microsoft.com/office/drawing/2014/main" id="{F9C757A4-76EB-B923-4393-5731D82CC79C}"/>
                            </a:ext>
                          </a:extLst>
                        </p:cNvPr>
                        <p:cNvSpPr>
                          <a:spLocks noRot="1" noChangeAspect="1" noMove="1" noResize="1" noEditPoints="1" noAdjustHandles="1" noChangeArrowheads="1" noChangeShapeType="1" noTextEdit="1"/>
                        </p:cNvSpPr>
                        <p:nvPr/>
                      </p:nvSpPr>
                      <p:spPr>
                        <a:xfrm>
                          <a:off x="92598" y="1267428"/>
                          <a:ext cx="2172970" cy="420370"/>
                        </a:xfrm>
                        <a:prstGeom prst="rect">
                          <a:avLst/>
                        </a:prstGeom>
                        <a:blipFill>
                          <a:blip r:embed="rId15"/>
                          <a:stretch>
                            <a:fillRect/>
                          </a:stretch>
                        </a:blipFill>
                        <a:ln>
                          <a:solidFill>
                            <a:schemeClr val="accent1"/>
                          </a:solidFill>
                        </a:ln>
                      </p:spPr>
                      <p:txBody>
                        <a:bodyPr/>
                        <a:lstStyle/>
                        <a:p>
                          <a:r>
                            <a:rPr lang="en-VN">
                              <a:noFill/>
                            </a:rPr>
                            <a:t> </a:t>
                          </a:r>
                        </a:p>
                      </p:txBody>
                    </p:sp>
                  </mc:Fallback>
                </mc:AlternateContent>
                <p:grpSp>
                  <p:nvGrpSpPr>
                    <p:cNvPr id="55" name="Group 54">
                      <a:extLst>
                        <a:ext uri="{FF2B5EF4-FFF2-40B4-BE49-F238E27FC236}">
                          <a16:creationId xmlns:a16="http://schemas.microsoft.com/office/drawing/2014/main" id="{E6B7C1B7-F0D9-22EF-718A-C929226B87DA}"/>
                        </a:ext>
                      </a:extLst>
                    </p:cNvPr>
                    <p:cNvGrpSpPr/>
                    <p:nvPr/>
                  </p:nvGrpSpPr>
                  <p:grpSpPr>
                    <a:xfrm>
                      <a:off x="92598" y="162045"/>
                      <a:ext cx="2173524" cy="977725"/>
                      <a:chOff x="0" y="0"/>
                      <a:chExt cx="2173524" cy="977725"/>
                    </a:xfrm>
                  </p:grpSpPr>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E8E59441-D45A-3DCE-D33C-8A76A132DDFE}"/>
                              </a:ext>
                            </a:extLst>
                          </p:cNvPr>
                          <p:cNvSpPr/>
                          <p:nvPr/>
                        </p:nvSpPr>
                        <p:spPr>
                          <a:xfrm>
                            <a:off x="0" y="0"/>
                            <a:ext cx="2173524" cy="97772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d>
                              </m:oMath>
                            </a14:m>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a:p>
                            <a:pPr algn="ctr"/>
                            <a:r>
                              <a:rPr lang="en-US" sz="500" kern="100">
                                <a:effectLst/>
                                <a:ea typeface="Calibri" panose="020F0502020204030204" pitchFamily="34"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56" name="Rectangle 55">
                            <a:extLst>
                              <a:ext uri="{FF2B5EF4-FFF2-40B4-BE49-F238E27FC236}">
                                <a16:creationId xmlns:a16="http://schemas.microsoft.com/office/drawing/2014/main" id="{E8E59441-D45A-3DCE-D33C-8A76A132DDFE}"/>
                              </a:ext>
                            </a:extLst>
                          </p:cNvPr>
                          <p:cNvSpPr>
                            <a:spLocks noRot="1" noChangeAspect="1" noMove="1" noResize="1" noEditPoints="1" noAdjustHandles="1" noChangeArrowheads="1" noChangeShapeType="1" noTextEdit="1"/>
                          </p:cNvSpPr>
                          <p:nvPr/>
                        </p:nvSpPr>
                        <p:spPr>
                          <a:xfrm>
                            <a:off x="0" y="0"/>
                            <a:ext cx="2173524" cy="977725"/>
                          </a:xfrm>
                          <a:prstGeom prst="rect">
                            <a:avLst/>
                          </a:prstGeom>
                          <a:blipFill>
                            <a:blip r:embed="rId16"/>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16D5FEE3-5963-D868-084E-81A1EBFA145F}"/>
                              </a:ext>
                            </a:extLst>
                          </p:cNvPr>
                          <p:cNvSpPr/>
                          <p:nvPr/>
                        </p:nvSpPr>
                        <p:spPr>
                          <a:xfrm>
                            <a:off x="86810" y="266218"/>
                            <a:ext cx="946785" cy="567544"/>
                          </a:xfrm>
                          <a:prstGeom prst="rect">
                            <a:avLst/>
                          </a:prstGeom>
                          <a:solidFill>
                            <a:schemeClr val="accent2"/>
                          </a:solid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vi-VN" sz="500"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(Freeze)</a:t>
                            </a:r>
                            <a:endParaRPr lang="en-VN" sz="1200" kern="100">
                              <a:effectLst/>
                              <a:ea typeface="Calibri" panose="020F0502020204030204" pitchFamily="34" charset="0"/>
                              <a:cs typeface="Times New Roman" panose="02020603050405020304" pitchFamily="18" charset="0"/>
                            </a:endParaRPr>
                          </a:p>
                        </p:txBody>
                      </p:sp>
                    </mc:Choice>
                    <mc:Fallback xmlns="">
                      <p:sp>
                        <p:nvSpPr>
                          <p:cNvPr id="57" name="Rectangle 56">
                            <a:extLst>
                              <a:ext uri="{FF2B5EF4-FFF2-40B4-BE49-F238E27FC236}">
                                <a16:creationId xmlns:a16="http://schemas.microsoft.com/office/drawing/2014/main" id="{16D5FEE3-5963-D868-084E-81A1EBFA145F}"/>
                              </a:ext>
                            </a:extLst>
                          </p:cNvPr>
                          <p:cNvSpPr>
                            <a:spLocks noRot="1" noChangeAspect="1" noMove="1" noResize="1" noEditPoints="1" noAdjustHandles="1" noChangeArrowheads="1" noChangeShapeType="1" noTextEdit="1"/>
                          </p:cNvSpPr>
                          <p:nvPr/>
                        </p:nvSpPr>
                        <p:spPr>
                          <a:xfrm>
                            <a:off x="86810" y="266218"/>
                            <a:ext cx="946785" cy="567544"/>
                          </a:xfrm>
                          <a:prstGeom prst="rect">
                            <a:avLst/>
                          </a:prstGeom>
                          <a:blipFill>
                            <a:blip r:embed="rId17"/>
                            <a:stretch>
                              <a:fillRect/>
                            </a:stretch>
                          </a:blipFill>
                          <a:ln>
                            <a:solidFill>
                              <a:schemeClr val="accent1"/>
                            </a:solidFill>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74675940-F526-7ACA-8720-14E6C42C4141}"/>
                              </a:ext>
                            </a:extLst>
                          </p:cNvPr>
                          <p:cNvSpPr/>
                          <p:nvPr/>
                        </p:nvSpPr>
                        <p:spPr>
                          <a:xfrm>
                            <a:off x="1122744" y="266218"/>
                            <a:ext cx="946785" cy="56705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500" kern="100">
                                <a:solidFill>
                                  <a:srgbClr val="000000"/>
                                </a:solidFill>
                                <a:effectLst/>
                                <a:ea typeface="Calibri" panose="020F0502020204030204" pitchFamily="34" charset="0"/>
                                <a:cs typeface="Times New Roman" panose="02020603050405020304" pitchFamily="18" charset="0"/>
                              </a:rPr>
                              <a:t>Feature extractor </a:t>
                            </a:r>
                            <a14:m>
                              <m:oMath xmlns:m="http://schemas.openxmlformats.org/officeDocument/2006/math">
                                <m:sSub>
                                  <m:sSubPr>
                                    <m:ctrlPr>
                                      <a:rPr lang="en-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ℱ</m:t>
                                    </m:r>
                                  </m:e>
                                  <m:sub>
                                    <m:r>
                                      <a:rPr lang="vi-VN" sz="5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500" kern="100">
                                <a:solidFill>
                                  <a:srgbClr val="000000"/>
                                </a:solidFill>
                                <a:effectLst/>
                                <a:ea typeface="Times New Roman" panose="02020603050405020304" pitchFamily="18" charset="0"/>
                                <a:cs typeface="Times New Roman" panose="02020603050405020304" pitchFamily="18" charset="0"/>
                              </a:rPr>
                              <a:t>:</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Random initilize</a:t>
                            </a:r>
                            <a:endParaRPr lang="en-VN" sz="1200" kern="100">
                              <a:effectLst/>
                              <a:ea typeface="Calibri" panose="020F0502020204030204" pitchFamily="34" charset="0"/>
                              <a:cs typeface="Times New Roman" panose="02020603050405020304" pitchFamily="18" charset="0"/>
                            </a:endParaRPr>
                          </a:p>
                          <a:p>
                            <a:pPr algn="ctr"/>
                            <a:r>
                              <a:rPr lang="vi-VN" sz="500" kern="100">
                                <a:solidFill>
                                  <a:srgbClr val="000000"/>
                                </a:solidFill>
                                <a:effectLst/>
                                <a:ea typeface="Times New Roman" panose="02020603050405020304" pitchFamily="18" charset="0"/>
                                <a:cs typeface="Times New Roman" panose="02020603050405020304" pitchFamily="18" charset="0"/>
                              </a:rPr>
                              <a:t> </a:t>
                            </a:r>
                            <a:endParaRPr lang="en-VN" sz="1200" kern="100">
                              <a:effectLst/>
                              <a:ea typeface="Calibri" panose="020F0502020204030204" pitchFamily="34" charset="0"/>
                              <a:cs typeface="Times New Roman" panose="02020603050405020304" pitchFamily="18" charset="0"/>
                            </a:endParaRPr>
                          </a:p>
                        </p:txBody>
                      </p:sp>
                    </mc:Choice>
                    <mc:Fallback xmlns="">
                      <p:sp>
                        <p:nvSpPr>
                          <p:cNvPr id="58" name="Rectangle 57">
                            <a:extLst>
                              <a:ext uri="{FF2B5EF4-FFF2-40B4-BE49-F238E27FC236}">
                                <a16:creationId xmlns:a16="http://schemas.microsoft.com/office/drawing/2014/main" id="{74675940-F526-7ACA-8720-14E6C42C4141}"/>
                              </a:ext>
                            </a:extLst>
                          </p:cNvPr>
                          <p:cNvSpPr>
                            <a:spLocks noRot="1" noChangeAspect="1" noMove="1" noResize="1" noEditPoints="1" noAdjustHandles="1" noChangeArrowheads="1" noChangeShapeType="1" noTextEdit="1"/>
                          </p:cNvSpPr>
                          <p:nvPr/>
                        </p:nvSpPr>
                        <p:spPr>
                          <a:xfrm>
                            <a:off x="1122744" y="266218"/>
                            <a:ext cx="946785" cy="567055"/>
                          </a:xfrm>
                          <a:prstGeom prst="rect">
                            <a:avLst/>
                          </a:prstGeom>
                          <a:blipFill>
                            <a:blip r:embed="rId18"/>
                            <a:stretch>
                              <a:fillRect/>
                            </a:stretch>
                          </a:blipFill>
                          <a:ln>
                            <a:solidFill>
                              <a:schemeClr val="accent1"/>
                            </a:solidFill>
                          </a:ln>
                        </p:spPr>
                        <p:txBody>
                          <a:bodyPr/>
                          <a:lstStyle/>
                          <a:p>
                            <a:r>
                              <a:rPr lang="en-VN">
                                <a:noFill/>
                              </a:rPr>
                              <a:t> </a:t>
                            </a:r>
                          </a:p>
                        </p:txBody>
                      </p:sp>
                    </mc:Fallback>
                  </mc:AlternateContent>
                </p:grpSp>
              </p:grpSp>
            </p:grpSp>
            <p:cxnSp>
              <p:nvCxnSpPr>
                <p:cNvPr id="48" name="Straight Arrow Connector 47">
                  <a:extLst>
                    <a:ext uri="{FF2B5EF4-FFF2-40B4-BE49-F238E27FC236}">
                      <a16:creationId xmlns:a16="http://schemas.microsoft.com/office/drawing/2014/main" id="{E40E1F03-E188-8DF2-C578-807340DB6990}"/>
                    </a:ext>
                  </a:extLst>
                </p:cNvPr>
                <p:cNvCxnSpPr/>
                <p:nvPr/>
              </p:nvCxnSpPr>
              <p:spPr>
                <a:xfrm>
                  <a:off x="0" y="1070497"/>
                  <a:ext cx="813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450D6B4-A24B-76CF-096C-04ECDBA64EF5}"/>
                    </a:ext>
                  </a:extLst>
                </p:cNvPr>
                <p:cNvCxnSpPr/>
                <p:nvPr/>
              </p:nvCxnSpPr>
              <p:spPr>
                <a:xfrm flipV="1">
                  <a:off x="63661" y="238406"/>
                  <a:ext cx="648801" cy="19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75026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4" name="Rectangle 1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1">
            <a:extLst>
              <a:ext uri="{FF2B5EF4-FFF2-40B4-BE49-F238E27FC236}">
                <a16:creationId xmlns:a16="http://schemas.microsoft.com/office/drawing/2014/main" id="{99D77078-E27E-2942-E38A-B41C4AFBE350}"/>
              </a:ext>
            </a:extLst>
          </p:cNvPr>
          <p:cNvSpPr txBox="1">
            <a:spLocks/>
          </p:cNvSpPr>
          <p:nvPr/>
        </p:nvSpPr>
        <p:spPr>
          <a:xfrm>
            <a:off x="245075" y="340412"/>
            <a:ext cx="10515073" cy="43806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dirty="0"/>
              <a:t>Loss Implementation in Pytorch</a:t>
            </a:r>
          </a:p>
        </p:txBody>
      </p:sp>
      <p:sp>
        <p:nvSpPr>
          <p:cNvPr id="3" name="TextBox 2">
            <a:extLst>
              <a:ext uri="{FF2B5EF4-FFF2-40B4-BE49-F238E27FC236}">
                <a16:creationId xmlns:a16="http://schemas.microsoft.com/office/drawing/2014/main" id="{B49695F0-A040-4C91-B581-E8E1E4331262}"/>
              </a:ext>
            </a:extLst>
          </p:cNvPr>
          <p:cNvSpPr txBox="1"/>
          <p:nvPr/>
        </p:nvSpPr>
        <p:spPr>
          <a:xfrm>
            <a:off x="401378" y="1709290"/>
            <a:ext cx="10515073" cy="1200329"/>
          </a:xfrm>
          <a:prstGeom prst="rect">
            <a:avLst/>
          </a:prstGeom>
          <a:noFill/>
        </p:spPr>
        <p:txBody>
          <a:bodyPr wrap="square">
            <a:spAutoFit/>
          </a:bodyPr>
          <a:lstStyle/>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self</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err="1">
                <a:solidFill>
                  <a:srgbClr val="9CDCFE"/>
                </a:solidFill>
                <a:effectLst/>
                <a:latin typeface="Menlo" panose="020B0609030804020204" pitchFamily="49" charset="0"/>
              </a:rPr>
              <a:t>fake_targets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loss_clf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cross_entropy</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fake_targets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loss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loss_clf</a:t>
            </a:r>
            <a:endParaRPr lang="en-US" b="0" dirty="0">
              <a:solidFill>
                <a:srgbClr val="CCCCCC"/>
              </a:solidFill>
              <a:effectLst/>
              <a:latin typeface="Menlo" panose="020B0609030804020204" pitchFamily="49" charset="0"/>
            </a:endParaRPr>
          </a:p>
        </p:txBody>
      </p:sp>
      <p:sp>
        <p:nvSpPr>
          <p:cNvPr id="4" name="TextBox 3">
            <a:extLst>
              <a:ext uri="{FF2B5EF4-FFF2-40B4-BE49-F238E27FC236}">
                <a16:creationId xmlns:a16="http://schemas.microsoft.com/office/drawing/2014/main" id="{98287923-F93D-7FE1-962D-60BBEB60B670}"/>
              </a:ext>
            </a:extLst>
          </p:cNvPr>
          <p:cNvSpPr txBox="1"/>
          <p:nvPr/>
        </p:nvSpPr>
        <p:spPr>
          <a:xfrm>
            <a:off x="401378" y="814357"/>
            <a:ext cx="1533748" cy="461665"/>
          </a:xfrm>
          <a:prstGeom prst="rect">
            <a:avLst/>
          </a:prstGeom>
          <a:noFill/>
        </p:spPr>
        <p:txBody>
          <a:bodyPr wrap="square" rtlCol="0">
            <a:spAutoFit/>
          </a:bodyPr>
          <a:lstStyle/>
          <a:p>
            <a:r>
              <a:rPr lang="en-VN" sz="2400" b="1" dirty="0"/>
              <a:t>Finetune</a:t>
            </a:r>
          </a:p>
        </p:txBody>
      </p:sp>
      <p:sp>
        <p:nvSpPr>
          <p:cNvPr id="5" name="TextBox 4">
            <a:extLst>
              <a:ext uri="{FF2B5EF4-FFF2-40B4-BE49-F238E27FC236}">
                <a16:creationId xmlns:a16="http://schemas.microsoft.com/office/drawing/2014/main" id="{AB68D210-F463-6907-D627-6B5FB2F402A8}"/>
              </a:ext>
            </a:extLst>
          </p:cNvPr>
          <p:cNvSpPr txBox="1"/>
          <p:nvPr/>
        </p:nvSpPr>
        <p:spPr>
          <a:xfrm>
            <a:off x="345751" y="3342887"/>
            <a:ext cx="2165978" cy="461665"/>
          </a:xfrm>
          <a:prstGeom prst="rect">
            <a:avLst/>
          </a:prstGeom>
          <a:noFill/>
        </p:spPr>
        <p:txBody>
          <a:bodyPr wrap="none" rtlCol="0">
            <a:spAutoFit/>
          </a:bodyPr>
          <a:lstStyle/>
          <a:p>
            <a:r>
              <a:rPr lang="en-VN" sz="2400" b="1" dirty="0"/>
              <a:t>Der and MeMO</a:t>
            </a:r>
          </a:p>
        </p:txBody>
      </p:sp>
      <p:sp>
        <p:nvSpPr>
          <p:cNvPr id="7" name="TextBox 6">
            <a:extLst>
              <a:ext uri="{FF2B5EF4-FFF2-40B4-BE49-F238E27FC236}">
                <a16:creationId xmlns:a16="http://schemas.microsoft.com/office/drawing/2014/main" id="{BC1166A6-BF24-3083-B35D-376680C64CAE}"/>
              </a:ext>
            </a:extLst>
          </p:cNvPr>
          <p:cNvSpPr txBox="1"/>
          <p:nvPr/>
        </p:nvSpPr>
        <p:spPr>
          <a:xfrm>
            <a:off x="401378" y="4375144"/>
            <a:ext cx="6097772" cy="646331"/>
          </a:xfrm>
          <a:prstGeom prst="rect">
            <a:avLst/>
          </a:prstGeom>
          <a:noFill/>
        </p:spPr>
        <p:txBody>
          <a:bodyPr wrap="square">
            <a:spAutoFit/>
          </a:bodyPr>
          <a:lstStyle/>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self</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loss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cross_entropy</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targets</a:t>
            </a:r>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423720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E5061-D093-2BE8-6910-B94006BA81D3}"/>
              </a:ext>
            </a:extLst>
          </p:cNvPr>
          <p:cNvSpPr txBox="1"/>
          <p:nvPr/>
        </p:nvSpPr>
        <p:spPr>
          <a:xfrm>
            <a:off x="308345" y="311704"/>
            <a:ext cx="3147236" cy="369332"/>
          </a:xfrm>
          <a:prstGeom prst="rect">
            <a:avLst/>
          </a:prstGeom>
          <a:noFill/>
        </p:spPr>
        <p:txBody>
          <a:bodyPr wrap="square" rtlCol="0">
            <a:spAutoFit/>
          </a:bodyPr>
          <a:lstStyle/>
          <a:p>
            <a:r>
              <a:rPr lang="en-VN" dirty="0"/>
              <a:t>Loss Implementation</a:t>
            </a:r>
          </a:p>
        </p:txBody>
      </p:sp>
      <p:sp>
        <p:nvSpPr>
          <p:cNvPr id="5" name="TextBox 4">
            <a:extLst>
              <a:ext uri="{FF2B5EF4-FFF2-40B4-BE49-F238E27FC236}">
                <a16:creationId xmlns:a16="http://schemas.microsoft.com/office/drawing/2014/main" id="{BAA9C562-408B-A719-B1DB-1EE1FCB184BF}"/>
              </a:ext>
            </a:extLst>
          </p:cNvPr>
          <p:cNvSpPr txBox="1"/>
          <p:nvPr/>
        </p:nvSpPr>
        <p:spPr>
          <a:xfrm>
            <a:off x="1669457" y="1213009"/>
            <a:ext cx="9250180" cy="3139321"/>
          </a:xfrm>
          <a:prstGeom prst="rect">
            <a:avLst/>
          </a:prstGeom>
          <a:noFill/>
        </p:spPr>
        <p:txBody>
          <a:bodyPr wrap="square">
            <a:spAutoFit/>
          </a:bodyPr>
          <a:lstStyle/>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self</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err="1">
                <a:solidFill>
                  <a:srgbClr val="9CDCFE"/>
                </a:solidFill>
                <a:effectLst/>
                <a:latin typeface="Menlo" panose="020B0609030804020204" pitchFamily="49" charset="0"/>
              </a:rPr>
              <a:t>fake_targets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targets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loss_clf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cross_entropy</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fake_targets</a:t>
            </a:r>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a:t>
            </a:r>
          </a:p>
          <a:p>
            <a:r>
              <a:rPr lang="en-US" b="0" dirty="0" err="1">
                <a:solidFill>
                  <a:srgbClr val="9CDCFE"/>
                </a:solidFill>
                <a:effectLst/>
                <a:latin typeface="Menlo" panose="020B0609030804020204" pitchFamily="49" charset="0"/>
              </a:rPr>
              <a:t>loss_kd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_</a:t>
            </a:r>
            <a:r>
              <a:rPr lang="en-US" b="0" dirty="0" err="1">
                <a:solidFill>
                  <a:srgbClr val="DCDCAA"/>
                </a:solidFill>
                <a:effectLst/>
                <a:latin typeface="Menlo" panose="020B0609030804020204" pitchFamily="49" charset="0"/>
              </a:rPr>
              <a:t>KD_loss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pred</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logits</a:t>
            </a:r>
            <a:r>
              <a:rPr lang="en-US" b="0" dirty="0">
                <a:solidFill>
                  <a:srgbClr val="CCCCCC"/>
                </a:solidFill>
                <a:effectLst/>
                <a:latin typeface="Menlo" panose="020B0609030804020204" pitchFamily="49" charset="0"/>
              </a:rPr>
              <a:t>[:, : </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known_classes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soft</a:t>
            </a:r>
            <a:r>
              <a:rPr lang="en-US" b="0" dirty="0">
                <a:solidFill>
                  <a:srgbClr val="D4D4D4"/>
                </a:solidFill>
                <a:effectLst/>
                <a:latin typeface="Menlo" panose="020B0609030804020204" pitchFamily="49" charset="0"/>
              </a:rPr>
              <a:t>=</a:t>
            </a:r>
            <a:r>
              <a:rPr lang="en-US" b="0" dirty="0">
                <a:solidFill>
                  <a:srgbClr val="9CDCFE"/>
                </a:solidFill>
                <a:effectLst/>
                <a:latin typeface="Menlo" panose="020B0609030804020204" pitchFamily="49" charset="0"/>
              </a:rPr>
              <a:t>self</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_</a:t>
            </a:r>
            <a:r>
              <a:rPr lang="en-US" b="0" dirty="0" err="1">
                <a:solidFill>
                  <a:srgbClr val="9CDCFE"/>
                </a:solidFill>
                <a:effectLst/>
                <a:latin typeface="Menlo" panose="020B0609030804020204" pitchFamily="49" charset="0"/>
              </a:rPr>
              <a:t>old_network</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inputs</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"logits"</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T</a:t>
            </a:r>
            <a:r>
              <a:rPr lang="en-US" b="0" dirty="0">
                <a:solidFill>
                  <a:srgbClr val="D4D4D4"/>
                </a:solidFill>
                <a:effectLst/>
                <a:latin typeface="Menlo" panose="020B0609030804020204" pitchFamily="49" charset="0"/>
              </a:rPr>
              <a:t>=</a:t>
            </a:r>
            <a:r>
              <a:rPr lang="en-US" b="0" dirty="0">
                <a:solidFill>
                  <a:srgbClr val="4FC1FF"/>
                </a:solidFill>
                <a:effectLst/>
                <a:latin typeface="Menlo" panose="020B0609030804020204" pitchFamily="49" charset="0"/>
              </a:rPr>
              <a:t>T</a:t>
            </a:r>
            <a:r>
              <a:rPr lang="en-US" b="0" dirty="0">
                <a:solidFill>
                  <a:srgbClr val="CCCCCC"/>
                </a:solidFill>
                <a:effectLst/>
                <a:latin typeface="Menlo" panose="020B0609030804020204" pitchFamily="49" charset="0"/>
              </a:rPr>
              <a:t>,</a:t>
            </a:r>
          </a:p>
          <a:p>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loss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lamda</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loss_kd</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loss_clf</a:t>
            </a:r>
            <a:endParaRPr lang="en-US" b="0" dirty="0">
              <a:solidFill>
                <a:srgbClr val="CCCCCC"/>
              </a:solidFill>
              <a:effectLst/>
              <a:latin typeface="Menlo" panose="020B0609030804020204" pitchFamily="49" charset="0"/>
            </a:endParaRPr>
          </a:p>
        </p:txBody>
      </p:sp>
      <p:sp>
        <p:nvSpPr>
          <p:cNvPr id="6" name="TextBox 5">
            <a:extLst>
              <a:ext uri="{FF2B5EF4-FFF2-40B4-BE49-F238E27FC236}">
                <a16:creationId xmlns:a16="http://schemas.microsoft.com/office/drawing/2014/main" id="{E27AAC57-130E-C03C-4D4A-51832C855A56}"/>
              </a:ext>
            </a:extLst>
          </p:cNvPr>
          <p:cNvSpPr txBox="1"/>
          <p:nvPr/>
        </p:nvSpPr>
        <p:spPr>
          <a:xfrm>
            <a:off x="499731" y="982176"/>
            <a:ext cx="631904" cy="461665"/>
          </a:xfrm>
          <a:prstGeom prst="rect">
            <a:avLst/>
          </a:prstGeom>
          <a:noFill/>
        </p:spPr>
        <p:txBody>
          <a:bodyPr wrap="none" rtlCol="0">
            <a:spAutoFit/>
          </a:bodyPr>
          <a:lstStyle/>
          <a:p>
            <a:r>
              <a:rPr lang="en-VN" sz="2400" b="1" dirty="0"/>
              <a:t>Lwf</a:t>
            </a:r>
          </a:p>
        </p:txBody>
      </p:sp>
      <p:sp>
        <p:nvSpPr>
          <p:cNvPr id="7" name="TextBox 6">
            <a:extLst>
              <a:ext uri="{FF2B5EF4-FFF2-40B4-BE49-F238E27FC236}">
                <a16:creationId xmlns:a16="http://schemas.microsoft.com/office/drawing/2014/main" id="{B1D24711-889F-F4C9-B6C4-B7F43D7A9031}"/>
              </a:ext>
            </a:extLst>
          </p:cNvPr>
          <p:cNvSpPr txBox="1"/>
          <p:nvPr/>
        </p:nvSpPr>
        <p:spPr>
          <a:xfrm>
            <a:off x="2132714" y="4884303"/>
            <a:ext cx="8323666" cy="1200329"/>
          </a:xfrm>
          <a:prstGeom prst="rect">
            <a:avLst/>
          </a:prstGeom>
          <a:noFill/>
        </p:spPr>
        <p:txBody>
          <a:bodyPr wrap="square">
            <a:spAutoFit/>
          </a:bodyPr>
          <a:lstStyle/>
          <a:p>
            <a:r>
              <a:rPr lang="en-US" b="0" dirty="0">
                <a:solidFill>
                  <a:srgbClr val="569CD6"/>
                </a:solidFill>
                <a:effectLst/>
                <a:latin typeface="Menlo" panose="020B0609030804020204" pitchFamily="49" charset="0"/>
              </a:rPr>
              <a:t>def</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_</a:t>
            </a:r>
            <a:r>
              <a:rPr lang="en-US" b="0" dirty="0" err="1">
                <a:solidFill>
                  <a:srgbClr val="DCDCAA"/>
                </a:solidFill>
                <a:effectLst/>
                <a:latin typeface="Menlo" panose="020B0609030804020204" pitchFamily="49" charset="0"/>
              </a:rPr>
              <a:t>KD_loss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t>
            </a:r>
            <a:r>
              <a:rPr lang="en-US" b="0" dirty="0">
                <a:solidFill>
                  <a:srgbClr val="CCCCCC"/>
                </a:solidFill>
                <a:effectLst/>
                <a:latin typeface="Menlo" panose="020B0609030804020204" pitchFamily="49" charset="0"/>
              </a:rPr>
              <a:t>: </a:t>
            </a:r>
            <a:r>
              <a:rPr lang="en-US" b="0" dirty="0">
                <a:solidFill>
                  <a:srgbClr val="4EC9B0"/>
                </a:solidFill>
                <a:effectLst/>
                <a:latin typeface="Menlo" panose="020B0609030804020204" pitchFamily="49" charset="0"/>
              </a:rPr>
              <a:t>int</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torch</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log_softmax</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dim</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CCCCCC"/>
                </a:solidFill>
                <a:effectLst/>
                <a:latin typeface="Menlo" panose="020B0609030804020204" pitchFamily="49" charset="0"/>
              </a:rPr>
              <a:t>)</a:t>
            </a:r>
          </a:p>
          <a:p>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torch</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softmax</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dim</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CCCCCC"/>
                </a:solidFill>
                <a:effectLst/>
                <a:latin typeface="Menlo" panose="020B0609030804020204" pitchFamily="49" charset="0"/>
              </a:rPr>
              <a:t>)</a:t>
            </a:r>
          </a:p>
          <a:p>
            <a:r>
              <a:rPr lang="en-US" b="0" dirty="0">
                <a:solidFill>
                  <a:srgbClr val="C586C0"/>
                </a:solidFill>
                <a:effectLst/>
                <a:latin typeface="Menlo" panose="020B0609030804020204" pitchFamily="49" charset="0"/>
              </a:rPr>
              <a:t>return</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torch</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mul</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soft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pred</a:t>
            </a:r>
            <a:r>
              <a:rPr lang="en-US" b="0" dirty="0">
                <a:solidFill>
                  <a:srgbClr val="CCCCCC"/>
                </a:solidFill>
                <a:effectLst/>
                <a:latin typeface="Menlo" panose="020B0609030804020204" pitchFamily="49" charset="0"/>
              </a:rPr>
              <a:t>).</a:t>
            </a:r>
            <a:r>
              <a:rPr lang="en-US" b="0" dirty="0">
                <a:solidFill>
                  <a:srgbClr val="DCDCAA"/>
                </a:solidFill>
                <a:effectLst/>
                <a:latin typeface="Menlo" panose="020B0609030804020204" pitchFamily="49" charset="0"/>
              </a:rPr>
              <a:t>sum</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pred</a:t>
            </a:r>
            <a:r>
              <a:rPr lang="en-US" b="0" dirty="0" err="1">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shape</a:t>
            </a:r>
            <a:r>
              <a:rPr lang="en-US" b="0" dirty="0">
                <a:solidFill>
                  <a:srgbClr val="CCCCCC"/>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211841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F6C4-1C93-F81A-2F31-44C0FE14BF24}"/>
              </a:ext>
            </a:extLst>
          </p:cNvPr>
          <p:cNvSpPr>
            <a:spLocks noGrp="1"/>
          </p:cNvSpPr>
          <p:nvPr>
            <p:ph type="title"/>
          </p:nvPr>
        </p:nvSpPr>
        <p:spPr/>
        <p:txBody>
          <a:bodyPr/>
          <a:lstStyle/>
          <a:p>
            <a:r>
              <a:rPr lang="en-VN" dirty="0"/>
              <a:t>Training configuration</a:t>
            </a:r>
          </a:p>
        </p:txBody>
      </p:sp>
      <p:sp>
        <p:nvSpPr>
          <p:cNvPr id="3" name="Content Placeholder 2">
            <a:extLst>
              <a:ext uri="{FF2B5EF4-FFF2-40B4-BE49-F238E27FC236}">
                <a16:creationId xmlns:a16="http://schemas.microsoft.com/office/drawing/2014/main" id="{69ED4814-A8A3-6EE2-66F0-A45DF44BE76E}"/>
              </a:ext>
            </a:extLst>
          </p:cNvPr>
          <p:cNvSpPr>
            <a:spLocks noGrp="1"/>
          </p:cNvSpPr>
          <p:nvPr>
            <p:ph idx="1"/>
          </p:nvPr>
        </p:nvSpPr>
        <p:spPr/>
        <p:txBody>
          <a:bodyPr>
            <a:normAutofit fontScale="92500" lnSpcReduction="10000"/>
          </a:bodyPr>
          <a:lstStyle/>
          <a:p>
            <a:r>
              <a:rPr lang="en-VN" dirty="0"/>
              <a:t>Init Epoch: 0.001</a:t>
            </a:r>
          </a:p>
          <a:p>
            <a:r>
              <a:rPr lang="en-VN" dirty="0"/>
              <a:t>Batch_size: 128</a:t>
            </a:r>
          </a:p>
          <a:p>
            <a:r>
              <a:rPr lang="en-VN" dirty="0"/>
              <a:t>Zscore Normalization for numeric</a:t>
            </a:r>
          </a:p>
          <a:p>
            <a:r>
              <a:rPr lang="en-VN" dirty="0"/>
              <a:t>Dummy Encoding for category</a:t>
            </a:r>
          </a:p>
          <a:p>
            <a:r>
              <a:rPr lang="en-VN" dirty="0"/>
              <a:t>3 layers ANN: Input -&gt; nn.Linear(input_size -&gt; 128) -&gt; nn.Relu -&gt; nn.Linear(128, 64) -&gt; nn.Relu -&gt; nn.FC -&gt; SimpleLinear() </a:t>
            </a:r>
          </a:p>
          <a:p>
            <a:r>
              <a:rPr lang="en-VN" dirty="0"/>
              <a:t>Exemplar size: 2000</a:t>
            </a:r>
          </a:p>
          <a:p>
            <a:r>
              <a:rPr lang="en-VN" dirty="0"/>
              <a:t>KDD99 dataset: Drop all classes &lt; 200 instances. </a:t>
            </a:r>
            <a:r>
              <a:rPr lang="en-VN"/>
              <a:t>Drop IP column, …</a:t>
            </a:r>
            <a:endParaRPr lang="en-VN" dirty="0"/>
          </a:p>
          <a:p>
            <a:r>
              <a:rPr lang="en-VN" dirty="0"/>
              <a:t>CIC-IDS-2017: Only use 200 / 2.2 billion normal connection due to memory problems</a:t>
            </a:r>
          </a:p>
        </p:txBody>
      </p:sp>
    </p:spTree>
    <p:extLst>
      <p:ext uri="{BB962C8B-B14F-4D97-AF65-F5344CB8AC3E}">
        <p14:creationId xmlns:p14="http://schemas.microsoft.com/office/powerpoint/2010/main" val="303211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CE3A-BBB9-6E5B-036C-BAC1C925E5D7}"/>
              </a:ext>
            </a:extLst>
          </p:cNvPr>
          <p:cNvSpPr>
            <a:spLocks noGrp="1"/>
          </p:cNvSpPr>
          <p:nvPr>
            <p:ph type="ctrTitle"/>
          </p:nvPr>
        </p:nvSpPr>
        <p:spPr/>
        <p:txBody>
          <a:bodyPr/>
          <a:lstStyle/>
          <a:p>
            <a:endParaRPr lang="en-VN" dirty="0"/>
          </a:p>
        </p:txBody>
      </p:sp>
      <p:sp>
        <p:nvSpPr>
          <p:cNvPr id="3" name="Subtitle 2">
            <a:extLst>
              <a:ext uri="{FF2B5EF4-FFF2-40B4-BE49-F238E27FC236}">
                <a16:creationId xmlns:a16="http://schemas.microsoft.com/office/drawing/2014/main" id="{4E1B8923-C6C2-543C-7336-DD58DF2E2BC8}"/>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290728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6" y="340412"/>
            <a:ext cx="5850924" cy="438063"/>
          </a:xfrm>
        </p:spPr>
        <p:txBody>
          <a:bodyPr>
            <a:normAutofit fontScale="90000"/>
          </a:bodyPr>
          <a:lstStyle/>
          <a:p>
            <a:r>
              <a:rPr lang="en-VN" dirty="0"/>
              <a:t>Class Incremental Learning</a:t>
            </a:r>
          </a:p>
        </p:txBody>
      </p:sp>
      <p:pic>
        <p:nvPicPr>
          <p:cNvPr id="5" name="Picture 4" descr="A diagram of a model&#10;&#10;Description automatically generated">
            <a:extLst>
              <a:ext uri="{FF2B5EF4-FFF2-40B4-BE49-F238E27FC236}">
                <a16:creationId xmlns:a16="http://schemas.microsoft.com/office/drawing/2014/main" id="{13DE748A-E2F5-FC4E-C240-621D70440F22}"/>
              </a:ext>
            </a:extLst>
          </p:cNvPr>
          <p:cNvPicPr>
            <a:picLocks noChangeAspect="1"/>
          </p:cNvPicPr>
          <p:nvPr/>
        </p:nvPicPr>
        <p:blipFill>
          <a:blip r:embed="rId2"/>
          <a:stretch>
            <a:fillRect/>
          </a:stretch>
        </p:blipFill>
        <p:spPr>
          <a:xfrm>
            <a:off x="4276651" y="1124324"/>
            <a:ext cx="7642447" cy="4609351"/>
          </a:xfrm>
          <a:prstGeom prst="rect">
            <a:avLst/>
          </a:prstGeom>
        </p:spPr>
      </p:pic>
      <p:sp>
        <p:nvSpPr>
          <p:cNvPr id="6" name="TextBox 5">
            <a:extLst>
              <a:ext uri="{FF2B5EF4-FFF2-40B4-BE49-F238E27FC236}">
                <a16:creationId xmlns:a16="http://schemas.microsoft.com/office/drawing/2014/main" id="{FE623D11-0DD5-F804-1C5C-34652FA39AD5}"/>
              </a:ext>
            </a:extLst>
          </p:cNvPr>
          <p:cNvSpPr txBox="1"/>
          <p:nvPr/>
        </p:nvSpPr>
        <p:spPr>
          <a:xfrm>
            <a:off x="723015" y="1874727"/>
            <a:ext cx="3689497" cy="3108543"/>
          </a:xfrm>
          <a:prstGeom prst="rect">
            <a:avLst/>
          </a:prstGeom>
          <a:noFill/>
        </p:spPr>
        <p:txBody>
          <a:bodyPr wrap="square" rtlCol="0">
            <a:spAutoFit/>
          </a:bodyPr>
          <a:lstStyle/>
          <a:p>
            <a:pPr marL="285750" indent="-285750">
              <a:buFontTx/>
              <a:buChar char="-"/>
            </a:pPr>
            <a:r>
              <a:rPr lang="en-VN" sz="2800" b="1" dirty="0"/>
              <a:t>No overlapping classes</a:t>
            </a:r>
          </a:p>
          <a:p>
            <a:pPr marL="285750" indent="-285750">
              <a:buFontTx/>
              <a:buChar char="-"/>
            </a:pPr>
            <a:r>
              <a:rPr lang="en-VN" sz="2800" b="1" dirty="0"/>
              <a:t>Model learn to classify incrementally</a:t>
            </a:r>
          </a:p>
          <a:p>
            <a:pPr marL="285750" indent="-285750">
              <a:buFontTx/>
              <a:buChar char="-"/>
            </a:pPr>
            <a:r>
              <a:rPr lang="en-VN" sz="2800" b="1" dirty="0"/>
              <a:t>Model need to perform well on all classes (old and new)</a:t>
            </a:r>
          </a:p>
        </p:txBody>
      </p:sp>
    </p:spTree>
    <p:extLst>
      <p:ext uri="{BB962C8B-B14F-4D97-AF65-F5344CB8AC3E}">
        <p14:creationId xmlns:p14="http://schemas.microsoft.com/office/powerpoint/2010/main" val="243788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CIL in Network Intrusion Detection</a:t>
            </a:r>
          </a:p>
        </p:txBody>
      </p:sp>
      <p:sp>
        <p:nvSpPr>
          <p:cNvPr id="3" name="TextBox 2">
            <a:extLst>
              <a:ext uri="{FF2B5EF4-FFF2-40B4-BE49-F238E27FC236}">
                <a16:creationId xmlns:a16="http://schemas.microsoft.com/office/drawing/2014/main" id="{933E7BF9-4B23-3716-C90C-14149840A343}"/>
              </a:ext>
            </a:extLst>
          </p:cNvPr>
          <p:cNvSpPr txBox="1"/>
          <p:nvPr/>
        </p:nvSpPr>
        <p:spPr>
          <a:xfrm>
            <a:off x="245075" y="1701210"/>
            <a:ext cx="10803348" cy="3046988"/>
          </a:xfrm>
          <a:prstGeom prst="rect">
            <a:avLst/>
          </a:prstGeom>
          <a:noFill/>
        </p:spPr>
        <p:txBody>
          <a:bodyPr wrap="square" rtlCol="0">
            <a:spAutoFit/>
          </a:bodyPr>
          <a:lstStyle/>
          <a:p>
            <a:pPr marL="342900" indent="-342900">
              <a:buFontTx/>
              <a:buChar char="-"/>
            </a:pPr>
            <a:r>
              <a:rPr lang="en-VN" sz="2400" b="1" dirty="0"/>
              <a:t>Learn to classify between normal and malicious connection using characteristics of network package</a:t>
            </a:r>
          </a:p>
          <a:p>
            <a:pPr marL="342900" indent="-342900">
              <a:buFontTx/>
              <a:buChar char="-"/>
            </a:pPr>
            <a:r>
              <a:rPr lang="en-VN" sz="2400" b="1" dirty="0"/>
              <a:t>Label of malicious connections: scanning, dos, ddos, ransomeware, backdoor, injection, …</a:t>
            </a:r>
          </a:p>
          <a:p>
            <a:pPr marL="342900" indent="-342900">
              <a:buFontTx/>
              <a:buChar char="-"/>
            </a:pPr>
            <a:r>
              <a:rPr lang="en-VN" sz="2400" b="1" dirty="0"/>
              <a:t>Characteristics used for detection: Connection duration, Package statistics, Flag Statistics, Protocol, Port, …</a:t>
            </a:r>
          </a:p>
          <a:p>
            <a:pPr marL="342900" indent="-342900">
              <a:buFontTx/>
              <a:buChar char="-"/>
            </a:pPr>
            <a:r>
              <a:rPr lang="en-VN" sz="2400" b="1" dirty="0"/>
              <a:t>Dataset used for evaluation: UNSW-NB15, KDD99, CIC-IDS-2017, ToN_IoT_Network.</a:t>
            </a:r>
          </a:p>
        </p:txBody>
      </p:sp>
    </p:spTree>
    <p:extLst>
      <p:ext uri="{BB962C8B-B14F-4D97-AF65-F5344CB8AC3E}">
        <p14:creationId xmlns:p14="http://schemas.microsoft.com/office/powerpoint/2010/main" val="124515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EFB7A-9040-E519-3396-472534559EC5}"/>
              </a:ext>
            </a:extLst>
          </p:cNvPr>
          <p:cNvSpPr txBox="1"/>
          <p:nvPr/>
        </p:nvSpPr>
        <p:spPr>
          <a:xfrm>
            <a:off x="563526" y="311705"/>
            <a:ext cx="1460913" cy="584775"/>
          </a:xfrm>
          <a:prstGeom prst="rect">
            <a:avLst/>
          </a:prstGeom>
          <a:noFill/>
        </p:spPr>
        <p:txBody>
          <a:bodyPr wrap="none" rtlCol="0">
            <a:spAutoFit/>
          </a:bodyPr>
          <a:lstStyle/>
          <a:p>
            <a:r>
              <a:rPr lang="en-VN" sz="3200" dirty="0"/>
              <a:t>Dataset</a:t>
            </a:r>
          </a:p>
        </p:txBody>
      </p:sp>
    </p:spTree>
    <p:extLst>
      <p:ext uri="{BB962C8B-B14F-4D97-AF65-F5344CB8AC3E}">
        <p14:creationId xmlns:p14="http://schemas.microsoft.com/office/powerpoint/2010/main" val="375729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EFB7A-9040-E519-3396-472534559EC5}"/>
              </a:ext>
            </a:extLst>
          </p:cNvPr>
          <p:cNvSpPr txBox="1"/>
          <p:nvPr/>
        </p:nvSpPr>
        <p:spPr>
          <a:xfrm>
            <a:off x="563526" y="311705"/>
            <a:ext cx="1460913" cy="584775"/>
          </a:xfrm>
          <a:prstGeom prst="rect">
            <a:avLst/>
          </a:prstGeom>
          <a:noFill/>
        </p:spPr>
        <p:txBody>
          <a:bodyPr wrap="none" rtlCol="0">
            <a:spAutoFit/>
          </a:bodyPr>
          <a:lstStyle/>
          <a:p>
            <a:r>
              <a:rPr lang="en-VN" sz="3200" dirty="0"/>
              <a:t>Dataset</a:t>
            </a:r>
          </a:p>
        </p:txBody>
      </p:sp>
    </p:spTree>
    <p:extLst>
      <p:ext uri="{BB962C8B-B14F-4D97-AF65-F5344CB8AC3E}">
        <p14:creationId xmlns:p14="http://schemas.microsoft.com/office/powerpoint/2010/main" val="311623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CIL Approaches</a:t>
            </a:r>
          </a:p>
        </p:txBody>
      </p:sp>
      <p:sp>
        <p:nvSpPr>
          <p:cNvPr id="3" name="TextBox 2">
            <a:extLst>
              <a:ext uri="{FF2B5EF4-FFF2-40B4-BE49-F238E27FC236}">
                <a16:creationId xmlns:a16="http://schemas.microsoft.com/office/drawing/2014/main" id="{933E7BF9-4B23-3716-C90C-14149840A343}"/>
              </a:ext>
            </a:extLst>
          </p:cNvPr>
          <p:cNvSpPr txBox="1"/>
          <p:nvPr/>
        </p:nvSpPr>
        <p:spPr>
          <a:xfrm>
            <a:off x="245075" y="1701210"/>
            <a:ext cx="10803348" cy="3046988"/>
          </a:xfrm>
          <a:prstGeom prst="rect">
            <a:avLst/>
          </a:prstGeom>
          <a:noFill/>
        </p:spPr>
        <p:txBody>
          <a:bodyPr wrap="square" rtlCol="0">
            <a:spAutoFit/>
          </a:bodyPr>
          <a:lstStyle/>
          <a:p>
            <a:pPr marL="342900" indent="-342900">
              <a:buFontTx/>
              <a:buChar char="-"/>
            </a:pPr>
            <a:r>
              <a:rPr lang="en-VN" sz="2400" b="1" dirty="0">
                <a:solidFill>
                  <a:srgbClr val="FF0000"/>
                </a:solidFill>
              </a:rPr>
              <a:t>Model Centric</a:t>
            </a:r>
            <a:r>
              <a:rPr lang="en-VN" sz="2400" b="1" dirty="0"/>
              <a:t>: Concentrate on model evolution in the learning process. For example, dynamic network propose expanding the network when needed to enhance representation ability.</a:t>
            </a:r>
          </a:p>
          <a:p>
            <a:pPr marL="342900" indent="-342900">
              <a:buFontTx/>
              <a:buChar char="-"/>
            </a:pPr>
            <a:endParaRPr lang="en-VN" sz="2400" b="1" dirty="0"/>
          </a:p>
          <a:p>
            <a:pPr marL="342900" indent="-342900">
              <a:buFontTx/>
              <a:buChar char="-"/>
            </a:pPr>
            <a:r>
              <a:rPr lang="en-VN" sz="2400" b="1" dirty="0">
                <a:solidFill>
                  <a:srgbClr val="FF0000"/>
                </a:solidFill>
              </a:rPr>
              <a:t>Algorithm Centric</a:t>
            </a:r>
            <a:r>
              <a:rPr lang="en-VN" sz="2400" b="1" dirty="0"/>
              <a:t>:  Focus on designing algorithms to maintain the model’s knowledge in former tasks. For example, knowledge distilation build the mapping between old and new models and reflect the characteristics of the old model in the updating process</a:t>
            </a:r>
          </a:p>
        </p:txBody>
      </p:sp>
    </p:spTree>
    <p:extLst>
      <p:ext uri="{BB962C8B-B14F-4D97-AF65-F5344CB8AC3E}">
        <p14:creationId xmlns:p14="http://schemas.microsoft.com/office/powerpoint/2010/main" val="42537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Implemented Methods</a:t>
            </a:r>
          </a:p>
        </p:txBody>
      </p:sp>
      <p:sp>
        <p:nvSpPr>
          <p:cNvPr id="3" name="TextBox 2">
            <a:extLst>
              <a:ext uri="{FF2B5EF4-FFF2-40B4-BE49-F238E27FC236}">
                <a16:creationId xmlns:a16="http://schemas.microsoft.com/office/drawing/2014/main" id="{933E7BF9-4B23-3716-C90C-14149840A343}"/>
              </a:ext>
            </a:extLst>
          </p:cNvPr>
          <p:cNvSpPr txBox="1"/>
          <p:nvPr/>
        </p:nvSpPr>
        <p:spPr>
          <a:xfrm>
            <a:off x="245075" y="1701210"/>
            <a:ext cx="10803348" cy="3785652"/>
          </a:xfrm>
          <a:prstGeom prst="rect">
            <a:avLst/>
          </a:prstGeom>
          <a:noFill/>
        </p:spPr>
        <p:txBody>
          <a:bodyPr wrap="square" rtlCol="0">
            <a:spAutoFit/>
          </a:bodyPr>
          <a:lstStyle/>
          <a:p>
            <a:pPr marL="342900" indent="-342900">
              <a:buFontTx/>
              <a:buChar char="-"/>
            </a:pPr>
            <a:r>
              <a:rPr lang="en-VN" sz="2400" b="1" dirty="0"/>
              <a:t>Model Centric Approach</a:t>
            </a:r>
          </a:p>
          <a:p>
            <a:pPr marL="800100" lvl="1" indent="-342900">
              <a:buFontTx/>
              <a:buChar char="-"/>
            </a:pPr>
            <a:r>
              <a:rPr lang="en-VN" sz="2400" b="1" dirty="0">
                <a:solidFill>
                  <a:srgbClr val="FF0000"/>
                </a:solidFill>
              </a:rPr>
              <a:t>DER (Dynamic Expandable Representation): </a:t>
            </a:r>
            <a:r>
              <a:rPr lang="en-VN" sz="2400" b="1" dirty="0"/>
              <a:t>Expanding a new backbone when facing new tasks and aggregates the features with a larger FC layer.</a:t>
            </a:r>
          </a:p>
          <a:p>
            <a:pPr marL="800100" lvl="1" indent="-342900">
              <a:buFontTx/>
              <a:buChar char="-"/>
            </a:pPr>
            <a:r>
              <a:rPr lang="en-VN" sz="2400" b="1" dirty="0">
                <a:solidFill>
                  <a:srgbClr val="FF0000"/>
                </a:solidFill>
              </a:rPr>
              <a:t>MeMO (Memory efficient Exapandable M</a:t>
            </a:r>
            <a:r>
              <a:rPr lang="en-US" sz="2400" b="1" dirty="0">
                <a:solidFill>
                  <a:srgbClr val="FF0000"/>
                </a:solidFill>
              </a:rPr>
              <a:t>O</a:t>
            </a:r>
            <a:r>
              <a:rPr lang="en-VN" sz="2400" b="1" dirty="0">
                <a:solidFill>
                  <a:srgbClr val="FF0000"/>
                </a:solidFill>
              </a:rPr>
              <a:t>del): </a:t>
            </a:r>
            <a:r>
              <a:rPr lang="en-VN" sz="2400" b="1" dirty="0"/>
              <a:t>Propose to decouple backbone in DER to generalized layers and specialized layers. Only expanding specialized layers</a:t>
            </a:r>
          </a:p>
          <a:p>
            <a:pPr marL="342900" indent="-342900">
              <a:buFontTx/>
              <a:buChar char="-"/>
            </a:pPr>
            <a:r>
              <a:rPr lang="en-VN" sz="2400" b="1" dirty="0"/>
              <a:t>Algorithm Centric Approach</a:t>
            </a:r>
          </a:p>
          <a:p>
            <a:pPr marL="800100" lvl="1" indent="-342900">
              <a:buFontTx/>
              <a:buChar char="-"/>
            </a:pPr>
            <a:r>
              <a:rPr lang="en-VN" sz="2400" b="1" dirty="0">
                <a:solidFill>
                  <a:srgbClr val="FF0000"/>
                </a:solidFill>
              </a:rPr>
              <a:t>Lwf (Learning without Forgetting): </a:t>
            </a:r>
            <a:r>
              <a:rPr lang="en-VN" sz="2400" b="1" dirty="0"/>
              <a:t>Implement a Knowledge Distilation Loss to force the semantic relationship of the old model and new model to be the same and resist forgetting.</a:t>
            </a:r>
          </a:p>
        </p:txBody>
      </p:sp>
    </p:spTree>
    <p:extLst>
      <p:ext uri="{BB962C8B-B14F-4D97-AF65-F5344CB8AC3E}">
        <p14:creationId xmlns:p14="http://schemas.microsoft.com/office/powerpoint/2010/main" val="365079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5C45-E8D6-57B1-0246-A7B06C3AEA54}"/>
              </a:ext>
            </a:extLst>
          </p:cNvPr>
          <p:cNvSpPr>
            <a:spLocks noGrp="1"/>
          </p:cNvSpPr>
          <p:nvPr>
            <p:ph type="title"/>
          </p:nvPr>
        </p:nvSpPr>
        <p:spPr>
          <a:xfrm>
            <a:off x="245075" y="340412"/>
            <a:ext cx="10515073" cy="438063"/>
          </a:xfrm>
        </p:spPr>
        <p:txBody>
          <a:bodyPr>
            <a:normAutofit fontScale="90000"/>
          </a:bodyPr>
          <a:lstStyle/>
          <a:p>
            <a:r>
              <a:rPr lang="en-VN" dirty="0"/>
              <a:t>Definition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3E7BF9-4B23-3716-C90C-14149840A343}"/>
                  </a:ext>
                </a:extLst>
              </p:cNvPr>
              <p:cNvSpPr txBox="1"/>
              <p:nvPr/>
            </p:nvSpPr>
            <p:spPr>
              <a:xfrm>
                <a:off x="694326" y="1169582"/>
                <a:ext cx="10803348" cy="4726358"/>
              </a:xfrm>
              <a:prstGeom prst="rect">
                <a:avLst/>
              </a:prstGeom>
              <a:noFill/>
            </p:spPr>
            <p:txBody>
              <a:bodyPr wrap="square" rtlCol="0">
                <a:spAutoFit/>
              </a:bodyPr>
              <a:lstStyle/>
              <a:p>
                <a:pPr>
                  <a:spcBef>
                    <a:spcPts val="200"/>
                  </a:spcBef>
                </a:pPr>
                <a:r>
                  <a:rPr lang="en-US"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Exemplar set</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Exemplar set is an extra collection of instances from former tasks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ℇ=</m:t>
                    </m:r>
                    <m:sSubSup>
                      <m:sSubSup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d>
                          <m:dPr>
                            <m:begChr m:val="{"/>
                            <m:endChr m:val="}"/>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d>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m:rPr>
                            <m:sty m:val="p"/>
                          </m:rPr>
                          <a:rPr lang="en-US" sz="1800" kern="100">
                            <a:effectLst/>
                            <a:latin typeface="Cambria Math" panose="02040503050406030204" pitchFamily="18" charset="0"/>
                            <a:ea typeface="Times New Roman" panose="02020603050405020304" pitchFamily="18" charset="0"/>
                            <a:cs typeface="Times New Roman" panose="02020603050405020304" pitchFamily="18" charset="0"/>
                          </a:rPr>
                          <m:t>Μ</m:t>
                        </m:r>
                      </m:sup>
                    </m:sSub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𝒴</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With the help of the exemplar set, the model can utilize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ℇ ∪ </m:t>
                    </m:r>
                    <m:sSup>
                      <m:sSup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𝒟</m:t>
                        </m:r>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𝑏</m:t>
                        </m:r>
                      </m:sup>
                    </m:sSup>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for the update within each task. The model manages the exemplar set after the training process of each task.</a:t>
                </a:r>
              </a:p>
              <a:p>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200"/>
                  </a:spcBef>
                </a:pPr>
                <a:r>
                  <a:rPr lang="en-US"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Exemplar selection with herding</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Exemplars are representative instances of each known class, which needed to be selected from the entire training set. An intuitive way to choose the exemplars is to randomly sample exemplars set for each class, which results in diverse instances. By contrast, a commonly used strategy is called herding, aiming to select the most representative ones of each class. Given the instance set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𝑥𝑛</m:t>
                    </m:r>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from class </a:t>
                </a:r>
                <a14:m>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herding first calculates the class center with current embedding.</a:t>
                </a:r>
                <a:endParaRPr lang="en-V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V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Afterward, it calculates and rank the distance of each instance to the class center in ascending order. The exemplars are then selected based on ranking, e.g., the top </a:t>
                </a:r>
                <a14:m>
                  <m:oMath xmlns:m="http://schemas.openxmlformats.org/officeDocument/2006/math">
                    <m:d>
                      <m:dPr>
                        <m:begChr m:val="["/>
                        <m:endChr m:val="]"/>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lin"/>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num>
                          <m:den>
                            <m:sSub>
                              <m:sSubPr>
                                <m:ctrlPr>
                                  <a:rPr lang="en-V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1800" i="1" kern="100">
                                    <a:effectLst/>
                                    <a:latin typeface="Cambria Math" panose="02040503050406030204" pitchFamily="18" charset="0"/>
                                    <a:ea typeface="Times New Roman" panose="02020603050405020304" pitchFamily="18" charset="0"/>
                                    <a:cs typeface="Times New Roman" panose="02020603050405020304" pitchFamily="18" charset="0"/>
                                  </a:rPr>
                                  <m:t>𝑏</m:t>
                                </m:r>
                              </m:sub>
                            </m:sSub>
                          </m:den>
                        </m:f>
                      </m:e>
                    </m:d>
                  </m:oMath>
                </a14:m>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instances with the least distance. Since the class center can be seen as the most representative pattern of each class, selecting exemplars near the class center also enhance the representativeness of exemplars. </a:t>
                </a:r>
                <a:endParaRPr lang="en-V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33E7BF9-4B23-3716-C90C-14149840A343}"/>
                  </a:ext>
                </a:extLst>
              </p:cNvPr>
              <p:cNvSpPr txBox="1">
                <a:spLocks noRot="1" noChangeAspect="1" noMove="1" noResize="1" noEditPoints="1" noAdjustHandles="1" noChangeArrowheads="1" noChangeShapeType="1" noTextEdit="1"/>
              </p:cNvSpPr>
              <p:nvPr/>
            </p:nvSpPr>
            <p:spPr>
              <a:xfrm>
                <a:off x="694326" y="1169582"/>
                <a:ext cx="10803348" cy="4726358"/>
              </a:xfrm>
              <a:prstGeom prst="rect">
                <a:avLst/>
              </a:prstGeom>
              <a:blipFill>
                <a:blip r:embed="rId2"/>
                <a:stretch>
                  <a:fillRect l="-469" t="-804" r="-235" b="-1072"/>
                </a:stretch>
              </a:blipFill>
            </p:spPr>
            <p:txBody>
              <a:bodyPr/>
              <a:lstStyle/>
              <a:p>
                <a:r>
                  <a:rPr lang="en-VN">
                    <a:noFill/>
                  </a:rPr>
                  <a:t> </a:t>
                </a:r>
              </a:p>
            </p:txBody>
          </p:sp>
        </mc:Fallback>
      </mc:AlternateContent>
    </p:spTree>
    <p:extLst>
      <p:ext uri="{BB962C8B-B14F-4D97-AF65-F5344CB8AC3E}">
        <p14:creationId xmlns:p14="http://schemas.microsoft.com/office/powerpoint/2010/main" val="639928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1515</Words>
  <Application>Microsoft Macintosh PowerPoint</Application>
  <PresentationFormat>Widescreen</PresentationFormat>
  <Paragraphs>197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Menlo</vt:lpstr>
      <vt:lpstr>Times New Roman</vt:lpstr>
      <vt:lpstr>Office Theme</vt:lpstr>
      <vt:lpstr>PowerPoint Presentation</vt:lpstr>
      <vt:lpstr>PowerPoint Presentation</vt:lpstr>
      <vt:lpstr>Class Incremental Learning</vt:lpstr>
      <vt:lpstr>CIL in Network Intrusion Detection</vt:lpstr>
      <vt:lpstr>PowerPoint Presentation</vt:lpstr>
      <vt:lpstr>PowerPoint Presentation</vt:lpstr>
      <vt:lpstr>CIL Approaches</vt:lpstr>
      <vt:lpstr>Implemented Methods</vt:lpstr>
      <vt:lpstr>Definition</vt:lpstr>
      <vt:lpstr>PowerPoint Presentation</vt:lpstr>
      <vt:lpstr>PowerPoint Presentation</vt:lpstr>
      <vt:lpstr>Lwf </vt:lpstr>
      <vt:lpstr>Der</vt:lpstr>
      <vt:lpstr>Der architecture</vt:lpstr>
      <vt:lpstr>PowerPoint Presentation</vt:lpstr>
      <vt:lpstr>PowerPoint Presentation</vt:lpstr>
      <vt:lpstr>Training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QUANG MINH 20194444</dc:creator>
  <cp:lastModifiedBy>NGUYEN QUANG MINH 20194444</cp:lastModifiedBy>
  <cp:revision>90</cp:revision>
  <dcterms:created xsi:type="dcterms:W3CDTF">2024-02-20T09:31:23Z</dcterms:created>
  <dcterms:modified xsi:type="dcterms:W3CDTF">2024-02-27T16:18:48Z</dcterms:modified>
</cp:coreProperties>
</file>