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Yu Mincho" panose="02020400000000000000" pitchFamily="18" charset="-128"/>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3"/>
  </p:normalViewPr>
  <p:slideViewPr>
    <p:cSldViewPr snapToGrid="0" snapToObjects="1">
      <p:cViewPr varScale="1">
        <p:scale>
          <a:sx n="102" d="100"/>
          <a:sy n="102" d="100"/>
        </p:scale>
        <p:origin x="19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 name="Google Shape;2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7152730e2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127152730e2_0_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 name="Google Shape;3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3"/>
          <p:cNvSpPr txBox="1">
            <a:spLocks noGrp="1"/>
          </p:cNvSpPr>
          <p:nvPr>
            <p:ph type="body" idx="1"/>
          </p:nvPr>
        </p:nvSpPr>
        <p:spPr>
          <a:xfrm>
            <a:off x="235077" y="841247"/>
            <a:ext cx="8674100" cy="530339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dt" idx="10"/>
          </p:nvPr>
        </p:nvSpPr>
        <p:spPr>
          <a:xfrm>
            <a:off x="628650" y="6565257"/>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F2F2F2"/>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4"/>
          <p:cNvSpPr txBox="1">
            <a:spLocks noGrp="1"/>
          </p:cNvSpPr>
          <p:nvPr>
            <p:ph type="ftr" idx="11"/>
          </p:nvPr>
        </p:nvSpPr>
        <p:spPr>
          <a:xfrm>
            <a:off x="3028950" y="6565257"/>
            <a:ext cx="30861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4"/>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C00000"/>
                </a:solidFill>
                <a:latin typeface="Lato"/>
                <a:ea typeface="Lato"/>
                <a:cs typeface="Lato"/>
                <a:sym typeface="Lato"/>
              </a:defRPr>
            </a:lvl1pPr>
            <a:lvl2pPr marL="0" marR="0" lvl="1" indent="0" algn="r" rtl="0">
              <a:spcBef>
                <a:spcPts val="0"/>
              </a:spcBef>
              <a:buNone/>
              <a:defRPr sz="1200" b="1">
                <a:solidFill>
                  <a:srgbClr val="C00000"/>
                </a:solidFill>
                <a:latin typeface="Lato"/>
                <a:ea typeface="Lato"/>
                <a:cs typeface="Lato"/>
                <a:sym typeface="Lato"/>
              </a:defRPr>
            </a:lvl2pPr>
            <a:lvl3pPr marL="0" marR="0" lvl="2" indent="0" algn="r" rtl="0">
              <a:spcBef>
                <a:spcPts val="0"/>
              </a:spcBef>
              <a:buNone/>
              <a:defRPr sz="1200" b="1">
                <a:solidFill>
                  <a:srgbClr val="C00000"/>
                </a:solidFill>
                <a:latin typeface="Lato"/>
                <a:ea typeface="Lato"/>
                <a:cs typeface="Lato"/>
                <a:sym typeface="Lato"/>
              </a:defRPr>
            </a:lvl3pPr>
            <a:lvl4pPr marL="0" marR="0" lvl="3" indent="0" algn="r" rtl="0">
              <a:spcBef>
                <a:spcPts val="0"/>
              </a:spcBef>
              <a:buNone/>
              <a:defRPr sz="1200" b="1">
                <a:solidFill>
                  <a:srgbClr val="C00000"/>
                </a:solidFill>
                <a:latin typeface="Lato"/>
                <a:ea typeface="Lato"/>
                <a:cs typeface="Lato"/>
                <a:sym typeface="Lato"/>
              </a:defRPr>
            </a:lvl4pPr>
            <a:lvl5pPr marL="0" marR="0" lvl="4" indent="0" algn="r" rtl="0">
              <a:spcBef>
                <a:spcPts val="0"/>
              </a:spcBef>
              <a:buNone/>
              <a:defRPr sz="1200" b="1">
                <a:solidFill>
                  <a:srgbClr val="C00000"/>
                </a:solidFill>
                <a:latin typeface="Lato"/>
                <a:ea typeface="Lato"/>
                <a:cs typeface="Lato"/>
                <a:sym typeface="Lato"/>
              </a:defRPr>
            </a:lvl5pPr>
            <a:lvl6pPr marL="0" marR="0" lvl="5" indent="0" algn="r" rtl="0">
              <a:spcBef>
                <a:spcPts val="0"/>
              </a:spcBef>
              <a:buNone/>
              <a:defRPr sz="1200" b="1">
                <a:solidFill>
                  <a:srgbClr val="C00000"/>
                </a:solidFill>
                <a:latin typeface="Lato"/>
                <a:ea typeface="Lato"/>
                <a:cs typeface="Lato"/>
                <a:sym typeface="Lato"/>
              </a:defRPr>
            </a:lvl6pPr>
            <a:lvl7pPr marL="0" marR="0" lvl="6" indent="0" algn="r" rtl="0">
              <a:spcBef>
                <a:spcPts val="0"/>
              </a:spcBef>
              <a:buNone/>
              <a:defRPr sz="1200" b="1">
                <a:solidFill>
                  <a:srgbClr val="C00000"/>
                </a:solidFill>
                <a:latin typeface="Lato"/>
                <a:ea typeface="Lato"/>
                <a:cs typeface="Lato"/>
                <a:sym typeface="Lato"/>
              </a:defRPr>
            </a:lvl7pPr>
            <a:lvl8pPr marL="0" marR="0" lvl="7" indent="0" algn="r" rtl="0">
              <a:spcBef>
                <a:spcPts val="0"/>
              </a:spcBef>
              <a:buNone/>
              <a:defRPr sz="1200" b="1">
                <a:solidFill>
                  <a:srgbClr val="C00000"/>
                </a:solidFill>
                <a:latin typeface="Lato"/>
                <a:ea typeface="Lato"/>
                <a:cs typeface="Lato"/>
                <a:sym typeface="Lato"/>
              </a:defRPr>
            </a:lvl8pPr>
            <a:lvl9pPr marL="0" marR="0" lvl="8" indent="0" algn="r" rtl="0">
              <a:spcBef>
                <a:spcPts val="0"/>
              </a:spcBef>
              <a:buNone/>
              <a:defRPr sz="1200" b="1">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pic>
        <p:nvPicPr>
          <p:cNvPr id="25" name="Google Shape;25;p5" descr="Text&#10;&#10;Description automatically generated"/>
          <p:cNvPicPr preferRelativeResize="0"/>
          <p:nvPr/>
        </p:nvPicPr>
        <p:blipFill rotWithShape="1">
          <a:blip r:embed="rId3">
            <a:alphaModFix/>
          </a:blip>
          <a:srcRect/>
          <a:stretch/>
        </p:blipFill>
        <p:spPr>
          <a:xfrm>
            <a:off x="413012" y="317038"/>
            <a:ext cx="2576374" cy="936215"/>
          </a:xfrm>
          <a:prstGeom prst="rect">
            <a:avLst/>
          </a:prstGeom>
          <a:noFill/>
          <a:ln>
            <a:noFill/>
          </a:ln>
        </p:spPr>
      </p:pic>
      <p:grpSp>
        <p:nvGrpSpPr>
          <p:cNvPr id="26" name="Google Shape;26;p5"/>
          <p:cNvGrpSpPr/>
          <p:nvPr/>
        </p:nvGrpSpPr>
        <p:grpSpPr>
          <a:xfrm>
            <a:off x="413012" y="2776478"/>
            <a:ext cx="7342482" cy="1222316"/>
            <a:chOff x="413012" y="2421636"/>
            <a:chExt cx="7342482" cy="1222316"/>
          </a:xfrm>
        </p:grpSpPr>
        <p:sp>
          <p:nvSpPr>
            <p:cNvPr id="27" name="Google Shape;27;p5"/>
            <p:cNvSpPr txBox="1"/>
            <p:nvPr/>
          </p:nvSpPr>
          <p:spPr>
            <a:xfrm>
              <a:off x="413012" y="2421636"/>
              <a:ext cx="7342482" cy="8487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3200"/>
                <a:buFont typeface="Lato"/>
                <a:buNone/>
              </a:pPr>
              <a:r>
                <a:rPr lang="en-US" sz="3200" b="1" i="0" u="none" strike="noStrike" cap="none">
                  <a:solidFill>
                    <a:srgbClr val="C00000"/>
                  </a:solidFill>
                  <a:latin typeface="Lato"/>
                  <a:ea typeface="Lato"/>
                  <a:cs typeface="Lato"/>
                  <a:sym typeface="Lato"/>
                </a:rPr>
                <a:t>Exams Generator System For Teachers </a:t>
              </a:r>
              <a:endParaRPr sz="3200" b="1" i="0" u="none" strike="noStrike" cap="none">
                <a:solidFill>
                  <a:srgbClr val="C00000"/>
                </a:solidFill>
                <a:latin typeface="Lato"/>
                <a:ea typeface="Lato"/>
                <a:cs typeface="Lato"/>
                <a:sym typeface="Lato"/>
              </a:endParaRPr>
            </a:p>
          </p:txBody>
        </p:sp>
        <p:sp>
          <p:nvSpPr>
            <p:cNvPr id="28" name="Google Shape;28;p5"/>
            <p:cNvSpPr txBox="1"/>
            <p:nvPr/>
          </p:nvSpPr>
          <p:spPr>
            <a:xfrm>
              <a:off x="413012" y="3265393"/>
              <a:ext cx="7342482" cy="3785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000"/>
                <a:buFont typeface="Lato"/>
                <a:buNone/>
              </a:pPr>
              <a:r>
                <a:rPr lang="en-US" sz="2000" b="0" i="0" u="none" strike="noStrike" cap="none">
                  <a:solidFill>
                    <a:srgbClr val="C00000"/>
                  </a:solidFill>
                  <a:latin typeface="Lato"/>
                  <a:ea typeface="Lato"/>
                  <a:cs typeface="Lato"/>
                  <a:sym typeface="Lato"/>
                </a:rPr>
                <a:t>Introduction to Software Engineering</a:t>
              </a:r>
              <a:endParaRPr sz="2000" b="0" i="0" u="none" strike="noStrike" cap="none">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C00000"/>
                </a:buClr>
                <a:buSzPts val="2000"/>
                <a:buFont typeface="Lato"/>
                <a:buNone/>
              </a:pPr>
              <a:r>
                <a:rPr lang="en-US" sz="2000">
                  <a:solidFill>
                    <a:srgbClr val="C00000"/>
                  </a:solidFill>
                  <a:latin typeface="Lato"/>
                  <a:ea typeface="Lato"/>
                  <a:cs typeface="Lato"/>
                  <a:sym typeface="Lato"/>
                </a:rPr>
                <a:t>Group 6</a:t>
              </a:r>
              <a:endParaRPr sz="2000">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C00000"/>
                </a:buClr>
                <a:buSzPts val="2800"/>
                <a:buFont typeface="Lato"/>
                <a:buNone/>
              </a:pPr>
              <a:endParaRPr sz="2800" b="0" i="0" u="none" strike="noStrike" cap="none">
                <a:solidFill>
                  <a:srgbClr val="C00000"/>
                </a:solidFill>
                <a:latin typeface="Lato"/>
                <a:ea typeface="Lato"/>
                <a:cs typeface="Lato"/>
                <a:sym typeface="La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sldNum" idx="12"/>
          </p:nvPr>
        </p:nvSpPr>
        <p:spPr>
          <a:xfrm>
            <a:off x="6867383" y="6572126"/>
            <a:ext cx="2057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92" name="Google Shape;92;p14"/>
          <p:cNvSpPr txBox="1">
            <a:spLocks noGrp="1"/>
          </p:cNvSpPr>
          <p:nvPr>
            <p:ph type="title"/>
          </p:nvPr>
        </p:nvSpPr>
        <p:spPr>
          <a:xfrm>
            <a:off x="235077" y="78613"/>
            <a:ext cx="8673900" cy="45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dirty="0"/>
              <a:t>VII.   Risk Analysis</a:t>
            </a:r>
            <a:endParaRPr dirty="0"/>
          </a:p>
        </p:txBody>
      </p:sp>
      <p:sp>
        <p:nvSpPr>
          <p:cNvPr id="93" name="Google Shape;93;p14"/>
          <p:cNvSpPr txBox="1"/>
          <p:nvPr/>
        </p:nvSpPr>
        <p:spPr>
          <a:xfrm>
            <a:off x="308400" y="740675"/>
            <a:ext cx="7355700" cy="16254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SzPts val="2400"/>
              <a:buFont typeface="Lato"/>
              <a:buAutoNum type="arabicPeriod"/>
            </a:pPr>
            <a:r>
              <a:rPr lang="en-US" sz="2400" dirty="0">
                <a:latin typeface="Lato"/>
                <a:ea typeface="Lato"/>
                <a:cs typeface="Lato"/>
                <a:sym typeface="Lato"/>
              </a:rPr>
              <a:t>Time constraints</a:t>
            </a:r>
            <a:endParaRPr sz="2400" dirty="0">
              <a:latin typeface="Lato"/>
              <a:ea typeface="Lato"/>
              <a:cs typeface="Lato"/>
              <a:sym typeface="Lato"/>
            </a:endParaRPr>
          </a:p>
          <a:p>
            <a:pPr marL="0" lvl="0" indent="0" algn="l" rtl="0">
              <a:lnSpc>
                <a:spcPct val="115000"/>
              </a:lnSpc>
              <a:spcBef>
                <a:spcPts val="0"/>
              </a:spcBef>
              <a:spcAft>
                <a:spcPts val="0"/>
              </a:spcAft>
              <a:buNone/>
            </a:pPr>
            <a:r>
              <a:rPr lang="en-US" sz="2000" dirty="0">
                <a:latin typeface="Calibri"/>
                <a:ea typeface="Calibri"/>
                <a:cs typeface="Calibri"/>
                <a:sym typeface="Calibri"/>
              </a:rPr>
              <a:t>	As the systems needs to be finished in one semester, the system might not be finished with every guaranteed features before the course ends</a:t>
            </a:r>
            <a:endParaRPr sz="2000" dirty="0">
              <a:latin typeface="Calibri"/>
              <a:ea typeface="Calibri"/>
              <a:cs typeface="Calibri"/>
              <a:sym typeface="Calibri"/>
            </a:endParaRPr>
          </a:p>
        </p:txBody>
      </p:sp>
      <p:sp>
        <p:nvSpPr>
          <p:cNvPr id="94" name="Google Shape;94;p14"/>
          <p:cNvSpPr txBox="1"/>
          <p:nvPr/>
        </p:nvSpPr>
        <p:spPr>
          <a:xfrm>
            <a:off x="0" y="1563538"/>
            <a:ext cx="73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5" name="Google Shape;95;p14"/>
          <p:cNvSpPr txBox="1"/>
          <p:nvPr/>
        </p:nvSpPr>
        <p:spPr>
          <a:xfrm>
            <a:off x="317700" y="2193838"/>
            <a:ext cx="7337100" cy="122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400" dirty="0">
                <a:solidFill>
                  <a:schemeClr val="dk1"/>
                </a:solidFill>
                <a:latin typeface="Lato"/>
                <a:ea typeface="Lato"/>
                <a:cs typeface="Lato"/>
                <a:sym typeface="Lato"/>
              </a:rPr>
              <a:t>2.    Resources risk</a:t>
            </a:r>
            <a:endParaRPr sz="2400" dirty="0">
              <a:solidFill>
                <a:schemeClr val="dk1"/>
              </a:solidFill>
              <a:latin typeface="Lato"/>
              <a:ea typeface="Lato"/>
              <a:cs typeface="Lato"/>
              <a:sym typeface="Lato"/>
            </a:endParaRPr>
          </a:p>
          <a:p>
            <a:pPr marL="0" lvl="0" indent="0" algn="l" rtl="0">
              <a:spcBef>
                <a:spcPts val="0"/>
              </a:spcBef>
              <a:spcAft>
                <a:spcPts val="0"/>
              </a:spcAft>
              <a:buNone/>
            </a:pPr>
            <a:r>
              <a:rPr lang="en-US" sz="2000" dirty="0">
                <a:solidFill>
                  <a:schemeClr val="dk1"/>
                </a:solidFill>
                <a:latin typeface="Calibri"/>
                <a:ea typeface="Calibri"/>
                <a:cs typeface="Calibri"/>
                <a:sym typeface="Calibri"/>
              </a:rPr>
              <a:t>	Due to financial constraints, we are using open source and free libraries</a:t>
            </a:r>
            <a:endParaRPr dirty="0"/>
          </a:p>
        </p:txBody>
      </p:sp>
      <p:sp>
        <p:nvSpPr>
          <p:cNvPr id="96" name="Google Shape;96;p14"/>
          <p:cNvSpPr txBox="1"/>
          <p:nvPr/>
        </p:nvSpPr>
        <p:spPr>
          <a:xfrm>
            <a:off x="317700" y="3315938"/>
            <a:ext cx="7337100" cy="18404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400" dirty="0">
                <a:solidFill>
                  <a:schemeClr val="dk1"/>
                </a:solidFill>
                <a:latin typeface="Lato"/>
                <a:ea typeface="Lato"/>
                <a:cs typeface="Lato"/>
                <a:sym typeface="Lato"/>
              </a:rPr>
              <a:t>3.    Features risk</a:t>
            </a:r>
            <a:endParaRPr sz="2400" dirty="0">
              <a:solidFill>
                <a:schemeClr val="dk1"/>
              </a:solidFill>
              <a:latin typeface="Lato"/>
              <a:ea typeface="Lato"/>
              <a:cs typeface="Lato"/>
              <a:sym typeface="Lato"/>
            </a:endParaRPr>
          </a:p>
          <a:p>
            <a:pPr marL="10160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	Develop user interfaces that are not user-friendly or unpopular with customers, or produce functions with limited persistence	</a:t>
            </a:r>
            <a:endParaRPr sz="2000" dirty="0">
              <a:solidFill>
                <a:schemeClr val="dk1"/>
              </a:solidFill>
              <a:latin typeface="Calibri"/>
              <a:ea typeface="Calibri"/>
              <a:cs typeface="Calibri"/>
              <a:sym typeface="Calibri"/>
            </a:endParaRPr>
          </a:p>
          <a:p>
            <a:pPr marL="10160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	Developing features incorrectly to the client</a:t>
            </a:r>
            <a:endParaRPr dirty="0"/>
          </a:p>
        </p:txBody>
      </p:sp>
      <p:sp>
        <p:nvSpPr>
          <p:cNvPr id="97" name="Google Shape;97;p14"/>
          <p:cNvSpPr txBox="1"/>
          <p:nvPr/>
        </p:nvSpPr>
        <p:spPr>
          <a:xfrm>
            <a:off x="317700" y="4848950"/>
            <a:ext cx="7337100" cy="122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400" dirty="0">
                <a:solidFill>
                  <a:schemeClr val="dk1"/>
                </a:solidFill>
                <a:latin typeface="Lato"/>
                <a:ea typeface="Lato"/>
                <a:cs typeface="Lato"/>
                <a:sym typeface="Lato"/>
              </a:rPr>
              <a:t>4.    Risk management/mitigation</a:t>
            </a:r>
            <a:endParaRPr sz="2400" dirty="0">
              <a:solidFill>
                <a:schemeClr val="dk1"/>
              </a:solidFill>
              <a:latin typeface="Lato"/>
              <a:ea typeface="Lato"/>
              <a:cs typeface="Lato"/>
              <a:sym typeface="Lato"/>
            </a:endParaRPr>
          </a:p>
          <a:p>
            <a:pPr marL="10160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	Develop and practice good management strategies</a:t>
            </a:r>
            <a:endParaRPr sz="2000" dirty="0">
              <a:solidFill>
                <a:schemeClr val="dk1"/>
              </a:solidFill>
              <a:latin typeface="Calibri"/>
              <a:ea typeface="Calibri"/>
              <a:cs typeface="Calibri"/>
              <a:sym typeface="Calibri"/>
            </a:endParaRPr>
          </a:p>
          <a:p>
            <a:pPr marL="101600" lvl="0" algn="l" rtl="0">
              <a:spcBef>
                <a:spcPts val="0"/>
              </a:spcBef>
              <a:spcAft>
                <a:spcPts val="0"/>
              </a:spcAft>
              <a:buClr>
                <a:schemeClr val="dk1"/>
              </a:buClr>
              <a:buSzPts val="2000"/>
            </a:pPr>
            <a:r>
              <a:rPr lang="en-US" sz="2000" dirty="0">
                <a:solidFill>
                  <a:schemeClr val="dk1"/>
                </a:solidFill>
                <a:latin typeface="Calibri"/>
                <a:ea typeface="Calibri"/>
                <a:cs typeface="Calibri"/>
                <a:sym typeface="Calibri"/>
              </a:rPr>
              <a:t>	clearly define input and output criteria</a:t>
            </a:r>
            <a:endParaRPr sz="20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103" name="Google Shape;103;p15"/>
          <p:cNvSpPr txBox="1"/>
          <p:nvPr/>
        </p:nvSpPr>
        <p:spPr>
          <a:xfrm>
            <a:off x="4181094" y="3021991"/>
            <a:ext cx="4197975" cy="81401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4800"/>
              <a:buFont typeface="Lato"/>
              <a:buNone/>
            </a:pPr>
            <a:r>
              <a:rPr lang="en-US" sz="4800" b="1">
                <a:solidFill>
                  <a:srgbClr val="C00000"/>
                </a:solidFill>
                <a:latin typeface="Lato"/>
                <a:ea typeface="Lato"/>
                <a:cs typeface="Lato"/>
                <a:sym typeface="Lato"/>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6"/>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34" name="Google Shape;34;p6"/>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I. Executive Summary</a:t>
            </a:r>
            <a:endParaRPr/>
          </a:p>
        </p:txBody>
      </p:sp>
      <p:sp>
        <p:nvSpPr>
          <p:cNvPr id="35" name="Google Shape;35;p6"/>
          <p:cNvSpPr txBox="1"/>
          <p:nvPr/>
        </p:nvSpPr>
        <p:spPr>
          <a:xfrm>
            <a:off x="217052" y="997061"/>
            <a:ext cx="8709900" cy="3924111"/>
          </a:xfrm>
          <a:prstGeom prst="rect">
            <a:avLst/>
          </a:prstGeom>
          <a:noFill/>
          <a:ln>
            <a:noFill/>
          </a:ln>
        </p:spPr>
        <p:txBody>
          <a:bodyPr spcFirstLastPara="1" wrap="square" lIns="91425" tIns="45700" rIns="91425" bIns="45700" anchor="t" anchorCtr="0">
            <a:spAutoFit/>
          </a:bodyPr>
          <a:lstStyle/>
          <a:p>
            <a:r>
              <a:rPr lang="vi-VN" sz="2000" dirty="0">
                <a:latin typeface="Calibri" panose="020F0502020204030204" pitchFamily="34" charset="0"/>
                <a:cs typeface="Calibri" panose="020F0502020204030204" pitchFamily="34" charset="0"/>
              </a:rPr>
              <a:t>The proposed system for Hanoi University of Science and Technology lecturers. The customer is represented by Mr. Trinh Thanh Trung.</a:t>
            </a:r>
            <a:endParaRPr lang="en-VN" sz="2000" dirty="0">
              <a:latin typeface="Calibri" panose="020F0502020204030204" pitchFamily="34" charset="0"/>
              <a:cs typeface="Calibri" panose="020F0502020204030204" pitchFamily="34" charset="0"/>
            </a:endParaRPr>
          </a:p>
          <a:p>
            <a:r>
              <a:rPr lang="vi-VN" sz="2000" dirty="0">
                <a:latin typeface="Calibri" panose="020F0502020204030204" pitchFamily="34" charset="0"/>
                <a:cs typeface="Calibri" panose="020F0502020204030204" pitchFamily="34" charset="0"/>
              </a:rPr>
              <a:t> </a:t>
            </a:r>
            <a:endParaRPr lang="en-VN" sz="2000" dirty="0">
              <a:latin typeface="Calibri" panose="020F0502020204030204" pitchFamily="34" charset="0"/>
              <a:cs typeface="Calibri" panose="020F0502020204030204" pitchFamily="34" charset="0"/>
            </a:endParaRPr>
          </a:p>
          <a:p>
            <a:r>
              <a:rPr lang="vi-VN" sz="2000" dirty="0">
                <a:latin typeface="Calibri" panose="020F0502020204030204" pitchFamily="34" charset="0"/>
                <a:cs typeface="Calibri" panose="020F0502020204030204" pitchFamily="34" charset="0"/>
              </a:rPr>
              <a:t>The goal of the development team is to implement a question bank management system and issue questions. The system allows teachers to manage questions by subject, chapter and difficulty level, create test questions, and distribute and mix questions and answers. In addition, the system also helps to store exam information, propose exam proposals in many formats.</a:t>
            </a:r>
            <a:endParaRPr lang="en-VN" sz="2000" dirty="0">
              <a:latin typeface="Calibri" panose="020F0502020204030204" pitchFamily="34" charset="0"/>
              <a:cs typeface="Calibri" panose="020F0502020204030204" pitchFamily="34" charset="0"/>
            </a:endParaRPr>
          </a:p>
          <a:p>
            <a:r>
              <a:rPr lang="vi-VN" sz="2000" dirty="0">
                <a:latin typeface="Calibri" panose="020F0502020204030204" pitchFamily="34" charset="0"/>
                <a:cs typeface="Calibri" panose="020F0502020204030204" pitchFamily="34" charset="0"/>
              </a:rPr>
              <a:t> </a:t>
            </a:r>
            <a:endParaRPr lang="en-VN" sz="2000" dirty="0">
              <a:latin typeface="Calibri" panose="020F0502020204030204" pitchFamily="34" charset="0"/>
              <a:cs typeface="Calibri" panose="020F0502020204030204" pitchFamily="34" charset="0"/>
            </a:endParaRPr>
          </a:p>
          <a:p>
            <a:r>
              <a:rPr lang="vi-VN" sz="2000" dirty="0">
                <a:latin typeface="Calibri" panose="020F0502020204030204" pitchFamily="34" charset="0"/>
                <a:cs typeface="Calibri" panose="020F0502020204030204" pitchFamily="34" charset="0"/>
              </a:rPr>
              <a:t>Objectives after development: Shorten the lecturer's issue time, help lecturers better systematize knowledge and issue more balanced difficulty.</a:t>
            </a:r>
            <a:endParaRPr lang="en-VN" sz="2000" dirty="0">
              <a:latin typeface="Calibri" panose="020F0502020204030204" pitchFamily="34" charset="0"/>
              <a:cs typeface="Calibri" panose="020F0502020204030204" pitchFamily="34" charset="0"/>
            </a:endParaRPr>
          </a:p>
          <a:p>
            <a:pPr marL="0" marR="0" lvl="0" indent="0" algn="l" rtl="0">
              <a:lnSpc>
                <a:spcPct val="145000"/>
              </a:lnSpc>
              <a:spcBef>
                <a:spcPts val="0"/>
              </a:spcBef>
              <a:spcAft>
                <a:spcPts val="0"/>
              </a:spcAft>
              <a:buNone/>
            </a:pPr>
            <a:endParaRPr lang="en-US" sz="20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41" name="Google Shape;41;p7"/>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II.  Preliminary Requirement Analysis</a:t>
            </a:r>
            <a:endParaRPr/>
          </a:p>
        </p:txBody>
      </p:sp>
      <p:sp>
        <p:nvSpPr>
          <p:cNvPr id="42" name="Google Shape;42;p7"/>
          <p:cNvSpPr txBox="1"/>
          <p:nvPr/>
        </p:nvSpPr>
        <p:spPr>
          <a:xfrm>
            <a:off x="235077" y="846666"/>
            <a:ext cx="376072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Lato"/>
                <a:ea typeface="Lato"/>
                <a:cs typeface="Lato"/>
                <a:sym typeface="Lato"/>
              </a:rPr>
              <a:t>1. Application overview</a:t>
            </a:r>
            <a:endParaRPr sz="2400" dirty="0">
              <a:solidFill>
                <a:schemeClr val="dk1"/>
              </a:solidFill>
              <a:latin typeface="Lato"/>
              <a:ea typeface="Lato"/>
              <a:cs typeface="Lato"/>
              <a:sym typeface="Lato"/>
            </a:endParaRPr>
          </a:p>
        </p:txBody>
      </p:sp>
      <p:sp>
        <p:nvSpPr>
          <p:cNvPr id="43" name="Google Shape;43;p7"/>
          <p:cNvSpPr txBox="1"/>
          <p:nvPr/>
        </p:nvSpPr>
        <p:spPr>
          <a:xfrm>
            <a:off x="764078" y="1427601"/>
            <a:ext cx="7365900" cy="4247276"/>
          </a:xfrm>
          <a:prstGeom prst="rect">
            <a:avLst/>
          </a:prstGeom>
          <a:noFill/>
          <a:ln>
            <a:noFill/>
          </a:ln>
        </p:spPr>
        <p:txBody>
          <a:bodyPr spcFirstLastPara="1" wrap="square" lIns="91425" tIns="45700" rIns="91425" bIns="45700" anchor="t" anchorCtr="0">
            <a:spAutoFit/>
          </a:bodyPr>
          <a:lstStyle/>
          <a:p>
            <a:pPr lvl="0"/>
            <a:r>
              <a:rPr lang="en-US" sz="1800" dirty="0">
                <a:latin typeface="Calibri" panose="020F0502020204030204" pitchFamily="34" charset="0"/>
                <a:cs typeface="Calibri" panose="020F0502020204030204" pitchFamily="34" charset="0"/>
              </a:rPr>
              <a:t>Goal : The application should be able to automate the exams creation process, either hand-picked or randomly using chosen subject, difficulties and chapters from a predefined question bank. </a:t>
            </a:r>
            <a:endParaRPr lang="en-VN" sz="1800" dirty="0">
              <a:latin typeface="Calibri" panose="020F0502020204030204" pitchFamily="34" charset="0"/>
              <a:cs typeface="Calibri" panose="020F0502020204030204" pitchFamily="34" charset="0"/>
            </a:endParaRPr>
          </a:p>
          <a:p>
            <a:pPr lvl="0"/>
            <a:r>
              <a:rPr lang="en-US" sz="1800" dirty="0">
                <a:latin typeface="Calibri" panose="020F0502020204030204" pitchFamily="34" charset="0"/>
                <a:cs typeface="Calibri" panose="020F0502020204030204" pitchFamily="34" charset="0"/>
              </a:rPr>
              <a:t>Business goal : Through this system, we hope to create a more efficient way to store questions and previously created exams, and furthermore reduce the workload on teachers during exam weeks by replacing manual work with an automated process and user-friendly UI. </a:t>
            </a:r>
            <a:endParaRPr lang="en-VN" sz="1800" dirty="0">
              <a:latin typeface="Calibri" panose="020F0502020204030204" pitchFamily="34" charset="0"/>
              <a:cs typeface="Calibri" panose="020F0502020204030204" pitchFamily="34" charset="0"/>
            </a:endParaRPr>
          </a:p>
          <a:p>
            <a:pPr lvl="0"/>
            <a:r>
              <a:rPr lang="en-US" sz="1800" dirty="0">
                <a:latin typeface="Calibri" panose="020F0502020204030204" pitchFamily="34" charset="0"/>
                <a:cs typeface="Calibri" panose="020F0502020204030204" pitchFamily="34" charset="0"/>
              </a:rPr>
              <a:t>Current business process : Currently, even with the same subject, teachers of different classes still have to manually create their own exams.  </a:t>
            </a:r>
            <a:endParaRPr lang="en-VN" sz="1800" dirty="0">
              <a:latin typeface="Calibri" panose="020F0502020204030204" pitchFamily="34" charset="0"/>
              <a:cs typeface="Calibri" panose="020F0502020204030204" pitchFamily="34" charset="0"/>
            </a:endParaRPr>
          </a:p>
          <a:p>
            <a:pPr lvl="0"/>
            <a:r>
              <a:rPr lang="en-US" sz="1800" dirty="0">
                <a:latin typeface="Calibri" panose="020F0502020204030204" pitchFamily="34" charset="0"/>
                <a:cs typeface="Calibri" panose="020F0502020204030204" pitchFamily="34" charset="0"/>
              </a:rPr>
              <a:t>User roles : The system will have only one type of user with access to every feature </a:t>
            </a:r>
            <a:endParaRPr lang="en-VN" sz="1800" dirty="0">
              <a:latin typeface="Calibri" panose="020F0502020204030204" pitchFamily="34" charset="0"/>
              <a:cs typeface="Calibri" panose="020F0502020204030204" pitchFamily="34" charset="0"/>
            </a:endParaRPr>
          </a:p>
          <a:p>
            <a:pPr lvl="0"/>
            <a:r>
              <a:rPr lang="en-US" sz="1800" dirty="0">
                <a:latin typeface="Calibri" panose="020F0502020204030204" pitchFamily="34" charset="0"/>
                <a:cs typeface="Calibri" panose="020F0502020204030204" pitchFamily="34" charset="0"/>
              </a:rPr>
              <a:t>Interaction with other systems: The system will be built from ground-up using existing libraries. The exams generated by this system can be combined with an automatic testing and grading application for students in the future.</a:t>
            </a:r>
            <a:endParaRPr lang="en-VN" sz="18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49" name="Google Shape;49;p8"/>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II.  Preliminary Requirement Analysis</a:t>
            </a:r>
            <a:endParaRPr/>
          </a:p>
        </p:txBody>
      </p:sp>
      <p:sp>
        <p:nvSpPr>
          <p:cNvPr id="50" name="Google Shape;50;p8"/>
          <p:cNvSpPr txBox="1"/>
          <p:nvPr/>
        </p:nvSpPr>
        <p:spPr>
          <a:xfrm>
            <a:off x="235077" y="764041"/>
            <a:ext cx="3561000" cy="939000"/>
          </a:xfrm>
          <a:prstGeom prst="rect">
            <a:avLst/>
          </a:prstGeom>
          <a:noFill/>
          <a:ln>
            <a:noFill/>
          </a:ln>
        </p:spPr>
        <p:txBody>
          <a:bodyPr spcFirstLastPara="1" wrap="square" lIns="91425" tIns="45700" rIns="91425" bIns="45700" anchor="t" anchorCtr="0">
            <a:spAutoFit/>
          </a:bodyPr>
          <a:lstStyle/>
          <a:p>
            <a:pPr marL="0" marR="0" lvl="0" indent="0" algn="l" rtl="0">
              <a:lnSpc>
                <a:spcPct val="129166"/>
              </a:lnSpc>
              <a:spcBef>
                <a:spcPts val="0"/>
              </a:spcBef>
              <a:spcAft>
                <a:spcPts val="0"/>
              </a:spcAft>
              <a:buNone/>
            </a:pPr>
            <a:r>
              <a:rPr lang="en-US" sz="2400" dirty="0">
                <a:solidFill>
                  <a:schemeClr val="dk1"/>
                </a:solidFill>
                <a:latin typeface="Lato"/>
                <a:ea typeface="Lato"/>
                <a:cs typeface="Lato"/>
                <a:sym typeface="Lato"/>
              </a:rPr>
              <a:t>2. Features requirements</a:t>
            </a:r>
            <a:endParaRPr dirty="0"/>
          </a:p>
          <a:p>
            <a:pPr marL="0" marR="0" lvl="0" indent="0" algn="l" rtl="0">
              <a:lnSpc>
                <a:spcPct val="129166"/>
              </a:lnSpc>
              <a:spcBef>
                <a:spcPts val="0"/>
              </a:spcBef>
              <a:spcAft>
                <a:spcPts val="0"/>
              </a:spcAft>
              <a:buNone/>
            </a:pPr>
            <a:r>
              <a:rPr lang="en-US" sz="2400" dirty="0">
                <a:solidFill>
                  <a:schemeClr val="dk1"/>
                </a:solidFill>
                <a:latin typeface="Lato"/>
                <a:ea typeface="Lato"/>
                <a:cs typeface="Lato"/>
                <a:sym typeface="Lato"/>
              </a:rPr>
              <a:t>2.1. Features declaration</a:t>
            </a:r>
            <a:endParaRPr sz="2400" dirty="0">
              <a:solidFill>
                <a:schemeClr val="dk1"/>
              </a:solidFill>
              <a:latin typeface="Lato"/>
              <a:ea typeface="Lato"/>
              <a:cs typeface="Lato"/>
              <a:sym typeface="Lato"/>
            </a:endParaRPr>
          </a:p>
        </p:txBody>
      </p:sp>
      <p:sp>
        <p:nvSpPr>
          <p:cNvPr id="51" name="Google Shape;51;p8"/>
          <p:cNvSpPr txBox="1"/>
          <p:nvPr/>
        </p:nvSpPr>
        <p:spPr>
          <a:xfrm>
            <a:off x="530083" y="1700220"/>
            <a:ext cx="8378700" cy="4901700"/>
          </a:xfrm>
          <a:prstGeom prst="rect">
            <a:avLst/>
          </a:prstGeom>
          <a:noFill/>
          <a:ln>
            <a:noFill/>
          </a:ln>
        </p:spPr>
        <p:txBody>
          <a:bodyPr spcFirstLastPara="1" wrap="square" lIns="0" tIns="45700" rIns="0" bIns="45700" anchor="t" anchorCtr="0">
            <a:noAutofit/>
          </a:bodyPr>
          <a:lstStyle/>
          <a:p>
            <a:pPr marL="285750" marR="0" lvl="0" indent="-285750" algn="l" rtl="0">
              <a:lnSpc>
                <a:spcPct val="115000"/>
              </a:lnSpc>
              <a:spcBef>
                <a:spcPts val="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The user should be able to view the questions bank at any time,</a:t>
            </a:r>
            <a:endParaRPr sz="2000" dirty="0">
              <a:latin typeface="Calibri"/>
              <a:ea typeface="Calibri"/>
              <a:cs typeface="Calibri"/>
              <a:sym typeface="Calibri"/>
            </a:endParaRPr>
          </a:p>
          <a:p>
            <a:pPr marL="0" marR="0" lvl="0" indent="0" algn="l" rtl="0">
              <a:lnSpc>
                <a:spcPct val="115000"/>
              </a:lnSpc>
              <a:spcBef>
                <a:spcPts val="0"/>
              </a:spcBef>
              <a:spcAft>
                <a:spcPts val="0"/>
              </a:spcAft>
              <a:buNone/>
            </a:pPr>
            <a:r>
              <a:rPr lang="en-US" sz="2000" dirty="0">
                <a:solidFill>
                  <a:schemeClr val="dk1"/>
                </a:solidFill>
                <a:latin typeface="Calibri"/>
                <a:ea typeface="Calibri"/>
                <a:cs typeface="Calibri"/>
                <a:sym typeface="Calibri"/>
              </a:rPr>
              <a:t>     and filter them using subject, chapters or difficulties</a:t>
            </a:r>
            <a:endParaRPr sz="2000" dirty="0">
              <a:latin typeface="Calibri"/>
              <a:ea typeface="Calibri"/>
              <a:cs typeface="Calibri"/>
              <a:sym typeface="Calibri"/>
            </a:endParaRPr>
          </a:p>
          <a:p>
            <a:pPr marL="285750" marR="0" lvl="0" indent="-285750" algn="l" rtl="0">
              <a:lnSpc>
                <a:spcPct val="115000"/>
              </a:lnSpc>
              <a:spcBef>
                <a:spcPts val="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 Questions are divided into 2 categories : Multiple choice questions and written questions. Each questions should be provided an answer,</a:t>
            </a:r>
            <a:endParaRPr sz="2000"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en-US" sz="2000" dirty="0">
                <a:solidFill>
                  <a:schemeClr val="dk1"/>
                </a:solidFill>
                <a:latin typeface="Calibri"/>
                <a:ea typeface="Calibri"/>
                <a:cs typeface="Calibri"/>
                <a:sym typeface="Calibri"/>
              </a:rPr>
              <a:t>     with multiple choice questions can have several answers.</a:t>
            </a:r>
            <a:endParaRPr sz="2000" dirty="0">
              <a:latin typeface="Calibri"/>
              <a:ea typeface="Calibri"/>
              <a:cs typeface="Calibri"/>
              <a:sym typeface="Calibri"/>
            </a:endParaRPr>
          </a:p>
          <a:p>
            <a:pPr marL="285750" marR="0" lvl="0" indent="-285750" algn="l" rtl="0">
              <a:lnSpc>
                <a:spcPct val="115000"/>
              </a:lnSpc>
              <a:spcBef>
                <a:spcPts val="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The system allows adding, removing questions or edit existing ones</a:t>
            </a:r>
            <a:endParaRPr sz="2000" dirty="0">
              <a:latin typeface="Calibri"/>
              <a:ea typeface="Calibri"/>
              <a:cs typeface="Calibri"/>
              <a:sym typeface="Calibri"/>
            </a:endParaRPr>
          </a:p>
          <a:p>
            <a:pPr marL="285750" marR="0" lvl="0" indent="-285750" algn="l" rtl="0">
              <a:lnSpc>
                <a:spcPct val="115000"/>
              </a:lnSpc>
              <a:spcBef>
                <a:spcPts val="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Users should be able to log-in and divided into roles with different privileges</a:t>
            </a:r>
            <a:endParaRPr sz="2000" dirty="0">
              <a:latin typeface="Calibri"/>
              <a:ea typeface="Calibri"/>
              <a:cs typeface="Calibri"/>
              <a:sym typeface="Calibri"/>
            </a:endParaRPr>
          </a:p>
          <a:p>
            <a:pPr marL="285750" marR="0" lvl="0" indent="-285750" algn="l" rtl="0">
              <a:lnSpc>
                <a:spcPct val="115000"/>
              </a:lnSpc>
              <a:spcBef>
                <a:spcPts val="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Generate an exam with existing questions, randomly or hand-picked, </a:t>
            </a:r>
            <a:endParaRPr sz="2000"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en-US" sz="2000" dirty="0">
                <a:solidFill>
                  <a:schemeClr val="dk1"/>
                </a:solidFill>
                <a:latin typeface="Calibri"/>
                <a:ea typeface="Calibri"/>
                <a:cs typeface="Calibri"/>
                <a:sym typeface="Calibri"/>
              </a:rPr>
              <a:t>     save and export those exams to a file</a:t>
            </a:r>
            <a:endParaRPr sz="2000" dirty="0">
              <a:latin typeface="Calibri"/>
              <a:ea typeface="Calibri"/>
              <a:cs typeface="Calibri"/>
              <a:sym typeface="Calibri"/>
            </a:endParaRPr>
          </a:p>
          <a:p>
            <a:pPr marL="285750" marR="0" lvl="0" indent="-285750" algn="l" rtl="0">
              <a:lnSpc>
                <a:spcPct val="115000"/>
              </a:lnSpc>
              <a:spcBef>
                <a:spcPts val="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View previously generated exams and their authors, subjects</a:t>
            </a:r>
            <a:endParaRPr sz="2000" dirty="0">
              <a:latin typeface="Calibri"/>
              <a:ea typeface="Calibri"/>
              <a:cs typeface="Calibri"/>
              <a:sym typeface="Calibri"/>
            </a:endParaRPr>
          </a:p>
          <a:p>
            <a:pPr marL="285750" marR="0" lvl="0" indent="-285750" algn="l" rtl="0">
              <a:lnSpc>
                <a:spcPct val="115000"/>
              </a:lnSpc>
              <a:spcBef>
                <a:spcPts val="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The system have a shared database and should be accessible by many users at once</a:t>
            </a:r>
            <a:endParaRPr sz="2000" dirty="0">
              <a:latin typeface="Calibri"/>
              <a:ea typeface="Calibri"/>
              <a:cs typeface="Calibri"/>
              <a:sym typeface="Calibri"/>
            </a:endParaRPr>
          </a:p>
          <a:p>
            <a:pPr marL="285750" marR="0" lvl="0" indent="-158750" algn="l" rtl="0">
              <a:lnSpc>
                <a:spcPct val="115000"/>
              </a:lnSpc>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57" name="Google Shape;57;p9"/>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II.  Preliminary Requirement Analysis</a:t>
            </a:r>
            <a:endParaRPr/>
          </a:p>
        </p:txBody>
      </p:sp>
      <p:sp>
        <p:nvSpPr>
          <p:cNvPr id="6" name="TextBox 5">
            <a:extLst>
              <a:ext uri="{FF2B5EF4-FFF2-40B4-BE49-F238E27FC236}">
                <a16:creationId xmlns:a16="http://schemas.microsoft.com/office/drawing/2014/main" id="{C33411F6-4FD6-444F-A2C9-711353C00AB1}"/>
              </a:ext>
            </a:extLst>
          </p:cNvPr>
          <p:cNvSpPr txBox="1"/>
          <p:nvPr/>
        </p:nvSpPr>
        <p:spPr>
          <a:xfrm>
            <a:off x="632565" y="776248"/>
            <a:ext cx="7878870" cy="5925468"/>
          </a:xfrm>
          <a:prstGeom prst="rect">
            <a:avLst/>
          </a:prstGeom>
          <a:noFill/>
        </p:spPr>
        <p:txBody>
          <a:bodyPr wrap="square">
            <a:spAutoFit/>
          </a:bodyPr>
          <a:lstStyle/>
          <a:p>
            <a:pPr marL="457200" lvl="1">
              <a:lnSpc>
                <a:spcPct val="115000"/>
              </a:lnSpc>
            </a:pPr>
            <a:endParaRPr lang="en-VN" sz="2000" dirty="0">
              <a:effectLst/>
              <a:latin typeface="Calibri" panose="020F0502020204030204" pitchFamily="34" charset="0"/>
              <a:ea typeface="Yu Mincho" panose="02020400000000000000" pitchFamily="18" charset="-128"/>
              <a:cs typeface="Calibri" panose="020F0502020204030204" pitchFamily="34" charset="0"/>
            </a:endParaRPr>
          </a:p>
          <a:p>
            <a:pPr lvl="0">
              <a:lnSpc>
                <a:spcPct val="115000"/>
              </a:lnSpc>
            </a:pPr>
            <a:r>
              <a:rPr lang="en-US" sz="2400" dirty="0">
                <a:latin typeface="Calibri" panose="020F0502020204030204" pitchFamily="34" charset="0"/>
                <a:ea typeface="Yu Mincho" panose="02020400000000000000" pitchFamily="18" charset="-128"/>
                <a:cs typeface="Calibri" panose="020F0502020204030204" pitchFamily="34" charset="0"/>
              </a:rPr>
              <a:t>2.2. Optional features</a:t>
            </a:r>
          </a:p>
          <a:p>
            <a:pPr marL="342900" lvl="6" indent="-342900">
              <a:lnSpc>
                <a:spcPct val="115000"/>
              </a:lnSpc>
              <a:buFont typeface="Yu Mincho" panose="02020400000000000000" pitchFamily="18" charset="-128"/>
              <a:buChar char="-"/>
            </a:pPr>
            <a:r>
              <a:rPr lang="en-US" sz="2000" dirty="0">
                <a:latin typeface="Calibri" panose="020F0502020204030204" pitchFamily="34" charset="0"/>
                <a:ea typeface="Yu Mincho" panose="02020400000000000000" pitchFamily="18" charset="-128"/>
                <a:cs typeface="Calibri" panose="020F0502020204030204" pitchFamily="34" charset="0"/>
              </a:rPr>
              <a:t>The system may have a filter/search for questions, sort by chapter or difficulty feature.</a:t>
            </a:r>
            <a:endParaRPr lang="en-VN" sz="2000" dirty="0">
              <a:latin typeface="Calibri" panose="020F0502020204030204" pitchFamily="34" charset="0"/>
              <a:ea typeface="Yu Mincho" panose="02020400000000000000" pitchFamily="18" charset="-128"/>
              <a:cs typeface="Calibri" panose="020F0502020204030204" pitchFamily="34" charset="0"/>
            </a:endParaRPr>
          </a:p>
          <a:p>
            <a:pPr marL="342900" lvl="0" indent="-342900">
              <a:lnSpc>
                <a:spcPct val="115000"/>
              </a:lnSpc>
              <a:buFont typeface="Yu Mincho" panose="02020400000000000000" pitchFamily="18" charset="-128"/>
              <a:buChar char="-"/>
            </a:pPr>
            <a:r>
              <a:rPr lang="en-US" sz="2000" dirty="0">
                <a:latin typeface="Calibri" panose="020F0502020204030204" pitchFamily="34" charset="0"/>
                <a:ea typeface="Yu Mincho" panose="02020400000000000000" pitchFamily="18" charset="-128"/>
                <a:cs typeface="Calibri" panose="020F0502020204030204" pitchFamily="34" charset="0"/>
              </a:rPr>
              <a:t>We may include a log-in system that separate users into different roles and privileges : editing questions database will be allowed to admins only and they will get to manage other users.</a:t>
            </a:r>
            <a:endParaRPr lang="en-VN" sz="2000" dirty="0">
              <a:latin typeface="Calibri" panose="020F0502020204030204" pitchFamily="34" charset="0"/>
              <a:ea typeface="Yu Mincho" panose="02020400000000000000" pitchFamily="18" charset="-128"/>
              <a:cs typeface="Calibri" panose="020F0502020204030204" pitchFamily="34" charset="0"/>
            </a:endParaRPr>
          </a:p>
          <a:p>
            <a:pPr>
              <a:lnSpc>
                <a:spcPct val="115000"/>
              </a:lnSpc>
            </a:pPr>
            <a:r>
              <a:rPr lang="en-VN" sz="2400" dirty="0">
                <a:latin typeface="Calibri" panose="020F0502020204030204" pitchFamily="34" charset="0"/>
                <a:ea typeface="Yu Mincho" panose="02020400000000000000" pitchFamily="18" charset="-128"/>
                <a:cs typeface="Calibri" panose="020F0502020204030204" pitchFamily="34" charset="0"/>
              </a:rPr>
              <a:t>2.3. </a:t>
            </a:r>
            <a:r>
              <a:rPr lang="en-US" sz="2400" dirty="0">
                <a:latin typeface="Calibri" panose="020F0502020204030204" pitchFamily="34" charset="0"/>
                <a:ea typeface="Yu Mincho" panose="02020400000000000000" pitchFamily="18" charset="-128"/>
                <a:cs typeface="Calibri" panose="020F0502020204030204" pitchFamily="34" charset="0"/>
              </a:rPr>
              <a:t>Usability</a:t>
            </a:r>
            <a:endParaRPr lang="en-VN" sz="2400" dirty="0">
              <a:effectLst/>
              <a:latin typeface="Calibri" panose="020F0502020204030204" pitchFamily="34" charset="0"/>
              <a:ea typeface="Yu Mincho" panose="02020400000000000000" pitchFamily="18" charset="-128"/>
              <a:cs typeface="Calibri" panose="020F0502020204030204" pitchFamily="34" charset="0"/>
            </a:endParaRPr>
          </a:p>
          <a:p>
            <a:pPr marL="342900" lvl="0" indent="-342900">
              <a:lnSpc>
                <a:spcPct val="115000"/>
              </a:lnSpc>
              <a:buFont typeface="Yu Mincho" panose="02020400000000000000" pitchFamily="18" charset="-128"/>
              <a:buChar char="-"/>
            </a:pPr>
            <a:r>
              <a:rPr lang="en-US" sz="2000" dirty="0">
                <a:effectLst/>
                <a:latin typeface="Calibri" panose="020F0502020204030204" pitchFamily="34" charset="0"/>
                <a:ea typeface="Yu Mincho" panose="02020400000000000000" pitchFamily="18" charset="-128"/>
                <a:cs typeface="Calibri" panose="020F0502020204030204" pitchFamily="34" charset="0"/>
              </a:rPr>
              <a:t>Database access, exam generation speed and data types are our main considerations </a:t>
            </a:r>
            <a:endParaRPr lang="en-VN" sz="2000" dirty="0">
              <a:latin typeface="Calibri" panose="020F0502020204030204" pitchFamily="34" charset="0"/>
              <a:ea typeface="Yu Mincho" panose="02020400000000000000" pitchFamily="18" charset="-128"/>
              <a:cs typeface="Calibri" panose="020F0502020204030204" pitchFamily="34" charset="0"/>
            </a:endParaRPr>
          </a:p>
          <a:p>
            <a:pPr lvl="0">
              <a:lnSpc>
                <a:spcPct val="115000"/>
              </a:lnSpc>
            </a:pPr>
            <a:r>
              <a:rPr lang="en-VN" sz="2400" dirty="0">
                <a:effectLst/>
                <a:latin typeface="Calibri" panose="020F0502020204030204" pitchFamily="34" charset="0"/>
                <a:ea typeface="Yu Mincho" panose="02020400000000000000" pitchFamily="18" charset="-128"/>
                <a:cs typeface="Calibri" panose="020F0502020204030204" pitchFamily="34" charset="0"/>
              </a:rPr>
              <a:t>2.4. </a:t>
            </a:r>
            <a:r>
              <a:rPr lang="en-US" sz="2400" dirty="0">
                <a:effectLst/>
                <a:latin typeface="Calibri" panose="020F0502020204030204" pitchFamily="34" charset="0"/>
                <a:ea typeface="Yu Mincho" panose="02020400000000000000" pitchFamily="18" charset="-128"/>
                <a:cs typeface="Calibri" panose="020F0502020204030204" pitchFamily="34" charset="0"/>
              </a:rPr>
              <a:t>Scope</a:t>
            </a:r>
          </a:p>
          <a:p>
            <a:pPr lvl="0">
              <a:lnSpc>
                <a:spcPct val="115000"/>
              </a:lnSpc>
            </a:pPr>
            <a:r>
              <a:rPr lang="en-US" sz="2400" dirty="0">
                <a:latin typeface="Calibri" panose="020F0502020204030204" pitchFamily="34" charset="0"/>
                <a:ea typeface="Yu Mincho" panose="02020400000000000000" pitchFamily="18" charset="-128"/>
                <a:cs typeface="Calibri" panose="020F0502020204030204" pitchFamily="34" charset="0"/>
              </a:rPr>
              <a:t>-    </a:t>
            </a:r>
            <a:r>
              <a:rPr lang="en-US" sz="2000" dirty="0">
                <a:latin typeface="Calibri" panose="020F0502020204030204" pitchFamily="34" charset="0"/>
                <a:cs typeface="Calibri" panose="020F0502020204030204" pitchFamily="34" charset="0"/>
              </a:rPr>
              <a:t>The scope of our system includes question and exams database management ( add, edit, delete ), and random exam generation</a:t>
            </a:r>
            <a:endParaRPr lang="en-VN" sz="2000" dirty="0">
              <a:latin typeface="Calibri" panose="020F0502020204030204" pitchFamily="34" charset="0"/>
              <a:cs typeface="Calibri" panose="020F0502020204030204" pitchFamily="34" charset="0"/>
            </a:endParaRPr>
          </a:p>
          <a:p>
            <a:pPr lvl="0"/>
            <a:r>
              <a:rPr lang="en-US" sz="2000" dirty="0">
                <a:latin typeface="Calibri" panose="020F0502020204030204" pitchFamily="34" charset="0"/>
                <a:cs typeface="Calibri" panose="020F0502020204030204" pitchFamily="34" charset="0"/>
              </a:rPr>
              <a:t>-      Our application will not include a log-in module, nor an administrator system</a:t>
            </a:r>
            <a:endParaRPr lang="en-VN" sz="2000" dirty="0">
              <a:latin typeface="Calibri" panose="020F0502020204030204" pitchFamily="34" charset="0"/>
              <a:cs typeface="Calibri" panose="020F0502020204030204" pitchFamily="34" charset="0"/>
            </a:endParaRPr>
          </a:p>
          <a:p>
            <a:pPr marL="742950" lvl="1" indent="-285750">
              <a:lnSpc>
                <a:spcPct val="115000"/>
              </a:lnSpc>
              <a:spcAft>
                <a:spcPts val="800"/>
              </a:spcAft>
              <a:buFont typeface="+mj-lt"/>
              <a:buAutoNum type="arabicPeriod"/>
            </a:pPr>
            <a:endParaRPr lang="en-VN" sz="2000" dirty="0">
              <a:effectLst/>
              <a:latin typeface="Calibri" panose="020F0502020204030204" pitchFamily="34" charset="0"/>
              <a:ea typeface="Yu Mincho" panose="02020400000000000000" pitchFamily="18" charset="-128"/>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64" name="Google Shape;64;p10"/>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III.   Process to be followed</a:t>
            </a:r>
            <a:endParaRPr/>
          </a:p>
        </p:txBody>
      </p:sp>
      <p:sp>
        <p:nvSpPr>
          <p:cNvPr id="5" name="TextBox 4">
            <a:extLst>
              <a:ext uri="{FF2B5EF4-FFF2-40B4-BE49-F238E27FC236}">
                <a16:creationId xmlns:a16="http://schemas.microsoft.com/office/drawing/2014/main" id="{6939E4A8-75C2-C646-A355-34C2BA2E20B0}"/>
              </a:ext>
            </a:extLst>
          </p:cNvPr>
          <p:cNvSpPr txBox="1"/>
          <p:nvPr/>
        </p:nvSpPr>
        <p:spPr>
          <a:xfrm>
            <a:off x="400833" y="736938"/>
            <a:ext cx="8523950" cy="5632311"/>
          </a:xfrm>
          <a:prstGeom prst="rect">
            <a:avLst/>
          </a:prstGeom>
          <a:noFill/>
        </p:spPr>
        <p:txBody>
          <a:bodyPr wrap="square">
            <a:spAutoFit/>
          </a:bodyPr>
          <a:lstStyle/>
          <a:p>
            <a:r>
              <a:rPr lang="vi-VN" sz="2000" dirty="0">
                <a:effectLst/>
                <a:latin typeface="Calibri" panose="020F0502020204030204" pitchFamily="34" charset="0"/>
                <a:ea typeface="Calibri" panose="020F0502020204030204" pitchFamily="34" charset="0"/>
                <a:cs typeface="Calibri" panose="020F0502020204030204" pitchFamily="34" charset="0"/>
              </a:rPr>
              <a:t>For this project, the team decided to follow the modified waterfall model. The team chose this method because the project was small in size and the customer requirements were quite detailed and easy to understand.</a:t>
            </a:r>
            <a:endParaRPr lang="en-VN" sz="2000" dirty="0">
              <a:effectLst/>
              <a:latin typeface="Calibri" panose="020F0502020204030204" pitchFamily="34" charset="0"/>
              <a:ea typeface="Calibri" panose="020F0502020204030204" pitchFamily="34" charset="0"/>
              <a:cs typeface="Times New Roman" panose="02020603050405020304" pitchFamily="18" charset="0"/>
            </a:endParaRPr>
          </a:p>
          <a:p>
            <a:r>
              <a:rPr lang="vi-VN" sz="2000" b="1" dirty="0">
                <a:effectLst/>
                <a:latin typeface="Calibri" panose="020F0502020204030204" pitchFamily="34" charset="0"/>
                <a:ea typeface="Calibri" panose="020F0502020204030204" pitchFamily="34" charset="0"/>
                <a:cs typeface="Calibri" panose="020F0502020204030204" pitchFamily="34" charset="0"/>
              </a:rPr>
              <a:t>Phase</a:t>
            </a:r>
            <a:endParaRPr lang="en-VN" sz="2000" dirty="0">
              <a:effectLst/>
              <a:latin typeface="Calibri" panose="020F0502020204030204" pitchFamily="34" charset="0"/>
              <a:ea typeface="Calibri" panose="020F0502020204030204" pitchFamily="34" charset="0"/>
              <a:cs typeface="Times New Roman" panose="02020603050405020304" pitchFamily="18" charset="0"/>
            </a:endParaRPr>
          </a:p>
          <a:p>
            <a:r>
              <a:rPr lang="vi-VN" sz="2000" b="1" dirty="0">
                <a:effectLst/>
                <a:latin typeface="Calibri" panose="020F0502020204030204" pitchFamily="34" charset="0"/>
                <a:ea typeface="Calibri" panose="020F0502020204030204" pitchFamily="34" charset="0"/>
                <a:cs typeface="Calibri" panose="020F0502020204030204" pitchFamily="34" charset="0"/>
              </a:rPr>
              <a:t>- Requirements phase: </a:t>
            </a:r>
            <a:r>
              <a:rPr lang="vi-VN" sz="2000" dirty="0">
                <a:effectLst/>
                <a:latin typeface="Calibri" panose="020F0502020204030204" pitchFamily="34" charset="0"/>
                <a:ea typeface="Calibri" panose="020F0502020204030204" pitchFamily="34" charset="0"/>
                <a:cs typeface="Calibri" panose="020F0502020204030204" pitchFamily="34" charset="0"/>
              </a:rPr>
              <a:t>The team determines the requirements related to the project, feasibility analysis, project scope, current human resources along with costs, associated risks.</a:t>
            </a:r>
            <a:endParaRPr lang="en-VN" sz="2000" dirty="0">
              <a:effectLst/>
              <a:latin typeface="Calibri" panose="020F0502020204030204" pitchFamily="34" charset="0"/>
              <a:ea typeface="Calibri" panose="020F0502020204030204" pitchFamily="34" charset="0"/>
              <a:cs typeface="Times New Roman" panose="02020603050405020304" pitchFamily="18" charset="0"/>
            </a:endParaRPr>
          </a:p>
          <a:p>
            <a:r>
              <a:rPr lang="vi-VN" sz="2000" b="1" dirty="0">
                <a:effectLst/>
                <a:latin typeface="Calibri" panose="020F0502020204030204" pitchFamily="34" charset="0"/>
                <a:ea typeface="Calibri" panose="020F0502020204030204" pitchFamily="34" charset="0"/>
                <a:cs typeface="Calibri" panose="020F0502020204030204" pitchFamily="34" charset="0"/>
              </a:rPr>
              <a:t>- Design phase: </a:t>
            </a:r>
            <a:r>
              <a:rPr lang="vi-VN" sz="2000" dirty="0">
                <a:effectLst/>
                <a:latin typeface="Calibri" panose="020F0502020204030204" pitchFamily="34" charset="0"/>
                <a:ea typeface="Calibri" panose="020F0502020204030204" pitchFamily="34" charset="0"/>
                <a:cs typeface="Calibri" panose="020F0502020204030204" pitchFamily="34" charset="0"/>
              </a:rPr>
              <a:t>The team creates designs for the product to solve the set requirements. The team will discuss with the customer after presenting the design.</a:t>
            </a:r>
            <a:endParaRPr lang="en-VN" sz="2000" dirty="0">
              <a:effectLst/>
              <a:latin typeface="Calibri" panose="020F0502020204030204" pitchFamily="34" charset="0"/>
              <a:ea typeface="Calibri" panose="020F0502020204030204" pitchFamily="34" charset="0"/>
              <a:cs typeface="Times New Roman" panose="02020603050405020304" pitchFamily="18" charset="0"/>
            </a:endParaRPr>
          </a:p>
          <a:p>
            <a:r>
              <a:rPr lang="vi-VN" sz="2000" b="1" dirty="0">
                <a:effectLst/>
                <a:latin typeface="Calibri" panose="020F0502020204030204" pitchFamily="34" charset="0"/>
                <a:ea typeface="Calibri" panose="020F0502020204030204" pitchFamily="34" charset="0"/>
                <a:cs typeface="Calibri" panose="020F0502020204030204" pitchFamily="34" charset="0"/>
              </a:rPr>
              <a:t>- Implementation phase</a:t>
            </a:r>
            <a:r>
              <a:rPr lang="vi-VN" sz="2000" dirty="0">
                <a:effectLst/>
                <a:latin typeface="Calibri" panose="020F0502020204030204" pitchFamily="34" charset="0"/>
                <a:ea typeface="Calibri" panose="020F0502020204030204" pitchFamily="34" charset="0"/>
                <a:cs typeface="Calibri" panose="020F0502020204030204" pitchFamily="34" charset="0"/>
              </a:rPr>
              <a:t>: Based on the design agreed by both parties, the team embarked on implementation.</a:t>
            </a:r>
            <a:endParaRPr lang="en-VN" sz="2000" dirty="0">
              <a:effectLst/>
              <a:latin typeface="Calibri" panose="020F0502020204030204" pitchFamily="34" charset="0"/>
              <a:ea typeface="Calibri" panose="020F0502020204030204" pitchFamily="34" charset="0"/>
              <a:cs typeface="Times New Roman" panose="02020603050405020304" pitchFamily="18" charset="0"/>
            </a:endParaRPr>
          </a:p>
          <a:p>
            <a:r>
              <a:rPr lang="vi-VN" sz="2000" b="1" dirty="0">
                <a:effectLst/>
                <a:latin typeface="Calibri" panose="020F0502020204030204" pitchFamily="34" charset="0"/>
                <a:ea typeface="Calibri" panose="020F0502020204030204" pitchFamily="34" charset="0"/>
                <a:cs typeface="Calibri" panose="020F0502020204030204" pitchFamily="34" charset="0"/>
              </a:rPr>
              <a:t>- Verification phase: </a:t>
            </a:r>
            <a:r>
              <a:rPr lang="vi-VN" sz="2000" dirty="0">
                <a:effectLst/>
                <a:latin typeface="Calibri" panose="020F0502020204030204" pitchFamily="34" charset="0"/>
                <a:ea typeface="Calibri" panose="020F0502020204030204" pitchFamily="34" charset="0"/>
                <a:cs typeface="Calibri" panose="020F0502020204030204" pitchFamily="34" charset="0"/>
              </a:rPr>
              <a:t>The software will be deployed and tested. If the customer feels unsatisfied, the team will base on the customer's feedback to correct it.</a:t>
            </a:r>
            <a:endParaRPr lang="en-VN" sz="2000" dirty="0">
              <a:effectLst/>
              <a:latin typeface="Calibri" panose="020F0502020204030204" pitchFamily="34" charset="0"/>
              <a:ea typeface="Calibri" panose="020F0502020204030204" pitchFamily="34" charset="0"/>
              <a:cs typeface="Times New Roman" panose="02020603050405020304" pitchFamily="18" charset="0"/>
            </a:endParaRPr>
          </a:p>
          <a:p>
            <a:r>
              <a:rPr lang="vi-VN" sz="2000" b="1" dirty="0">
                <a:effectLst/>
                <a:latin typeface="Calibri" panose="020F0502020204030204" pitchFamily="34" charset="0"/>
                <a:ea typeface="Calibri" panose="020F0502020204030204" pitchFamily="34" charset="0"/>
                <a:cs typeface="Calibri" panose="020F0502020204030204" pitchFamily="34" charset="0"/>
              </a:rPr>
              <a:t>- Deployment phase: </a:t>
            </a:r>
            <a:r>
              <a:rPr lang="vi-VN" sz="2000" dirty="0">
                <a:effectLst/>
                <a:latin typeface="Calibri" panose="020F0502020204030204" pitchFamily="34" charset="0"/>
                <a:ea typeface="Calibri" panose="020F0502020204030204" pitchFamily="34" charset="0"/>
                <a:cs typeface="Calibri" panose="020F0502020204030204" pitchFamily="34" charset="0"/>
              </a:rPr>
              <a:t>Putting the software into use</a:t>
            </a:r>
            <a:endParaRPr lang="en-VN" sz="2000" dirty="0">
              <a:effectLst/>
              <a:latin typeface="Calibri" panose="020F0502020204030204" pitchFamily="34" charset="0"/>
              <a:ea typeface="Calibri" panose="020F0502020204030204" pitchFamily="34" charset="0"/>
              <a:cs typeface="Times New Roman" panose="02020603050405020304" pitchFamily="18" charset="0"/>
            </a:endParaRPr>
          </a:p>
          <a:p>
            <a:r>
              <a:rPr lang="vi-VN" sz="2000" b="1" dirty="0">
                <a:effectLst/>
                <a:latin typeface="Calibri" panose="020F0502020204030204" pitchFamily="34" charset="0"/>
                <a:ea typeface="Calibri" panose="020F0502020204030204" pitchFamily="34" charset="0"/>
              </a:rPr>
              <a:t>- Maintenance phase: </a:t>
            </a:r>
            <a:r>
              <a:rPr lang="vi-VN" sz="2000" dirty="0">
                <a:effectLst/>
                <a:latin typeface="Calibri" panose="020F0502020204030204" pitchFamily="34" charset="0"/>
                <a:ea typeface="Calibri" panose="020F0502020204030204" pitchFamily="34" charset="0"/>
              </a:rPr>
              <a:t>The team commits to maintaining the project for 12 months. During this time, the team will release patches if there are any problems with the software.</a:t>
            </a:r>
            <a:r>
              <a:rPr lang="en-VN" sz="2000" dirty="0">
                <a:effectLst/>
              </a:rPr>
              <a:t> </a:t>
            </a:r>
            <a:endParaRPr lang="en-V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1"/>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70" name="Google Shape;70;p11"/>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IV.   Suggested Deliverables</a:t>
            </a:r>
            <a:endParaRPr/>
          </a:p>
        </p:txBody>
      </p:sp>
      <p:sp>
        <p:nvSpPr>
          <p:cNvPr id="5" name="TextBox 4">
            <a:extLst>
              <a:ext uri="{FF2B5EF4-FFF2-40B4-BE49-F238E27FC236}">
                <a16:creationId xmlns:a16="http://schemas.microsoft.com/office/drawing/2014/main" id="{58C0E1D5-8624-D64D-9B50-5F47BFD09744}"/>
              </a:ext>
            </a:extLst>
          </p:cNvPr>
          <p:cNvSpPr txBox="1"/>
          <p:nvPr/>
        </p:nvSpPr>
        <p:spPr>
          <a:xfrm>
            <a:off x="613775" y="1230397"/>
            <a:ext cx="8179495" cy="3416320"/>
          </a:xfrm>
          <a:prstGeom prst="rect">
            <a:avLst/>
          </a:prstGeom>
          <a:noFill/>
        </p:spPr>
        <p:txBody>
          <a:bodyPr wrap="square">
            <a:spAutoFit/>
          </a:bodyPr>
          <a:lstStyle/>
          <a:p>
            <a:pPr lvl="0"/>
            <a:r>
              <a:rPr lang="en-US" sz="2400" dirty="0"/>
              <a:t>1. Periodic status reports</a:t>
            </a:r>
          </a:p>
          <a:p>
            <a:pPr marL="457200" lvl="0" indent="-457200">
              <a:buAutoNum type="arabicPeriod"/>
            </a:pPr>
            <a:endParaRPr lang="en-VN" sz="2400" dirty="0"/>
          </a:p>
          <a:p>
            <a:pPr lvl="0"/>
            <a:r>
              <a:rPr lang="en-US" sz="2400" dirty="0"/>
              <a:t>2. Periodic presentations</a:t>
            </a:r>
          </a:p>
          <a:p>
            <a:pPr lvl="0"/>
            <a:endParaRPr lang="en-VN" sz="2400" dirty="0"/>
          </a:p>
          <a:p>
            <a:pPr lvl="0"/>
            <a:r>
              <a:rPr lang="en-US" sz="2400" dirty="0"/>
              <a:t>3. Good faith requirement agreement</a:t>
            </a:r>
          </a:p>
          <a:p>
            <a:pPr lvl="0"/>
            <a:endParaRPr lang="en-VN" sz="2400" dirty="0"/>
          </a:p>
          <a:p>
            <a:pPr lvl="0"/>
            <a:r>
              <a:rPr lang="en-US" sz="2400" dirty="0"/>
              <a:t>4. Documents for use and Mechanics</a:t>
            </a:r>
          </a:p>
          <a:p>
            <a:pPr lvl="0"/>
            <a:endParaRPr lang="en-VN" sz="2400" dirty="0"/>
          </a:p>
          <a:p>
            <a:pPr lvl="0"/>
            <a:r>
              <a:rPr lang="en-US" sz="2400" dirty="0"/>
              <a:t>5. Demonstration and client training</a:t>
            </a:r>
            <a:endParaRPr lang="en-V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76" name="Google Shape;76;p12"/>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V.   Technical Feasibility</a:t>
            </a:r>
            <a:endParaRPr/>
          </a:p>
        </p:txBody>
      </p:sp>
      <p:sp>
        <p:nvSpPr>
          <p:cNvPr id="77" name="Google Shape;77;p12"/>
          <p:cNvSpPr txBox="1"/>
          <p:nvPr/>
        </p:nvSpPr>
        <p:spPr>
          <a:xfrm>
            <a:off x="883462" y="940460"/>
            <a:ext cx="7396242" cy="4395627"/>
          </a:xfrm>
          <a:prstGeom prst="rect">
            <a:avLst/>
          </a:prstGeom>
          <a:noFill/>
          <a:ln>
            <a:noFill/>
          </a:ln>
        </p:spPr>
        <p:txBody>
          <a:bodyPr spcFirstLastPara="1" wrap="square" lIns="91425" tIns="91425" rIns="91425" bIns="91425" anchor="t" anchorCtr="0">
            <a:noAutofit/>
          </a:bodyPr>
          <a:lstStyle/>
          <a:p>
            <a:pPr lvl="0"/>
            <a:r>
              <a:rPr lang="en-US" sz="2000" dirty="0">
                <a:latin typeface="Calibri" panose="020F0502020204030204" pitchFamily="34" charset="0"/>
                <a:cs typeface="Calibri" panose="020F0502020204030204" pitchFamily="34" charset="0"/>
              </a:rPr>
              <a:t>Technical requirements : </a:t>
            </a:r>
            <a:endParaRPr lang="en-VN"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 There should be two different types of questions, written question and multiple choice-question that has many answers</a:t>
            </a:r>
            <a:endParaRPr lang="en-VN"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 Separate questions based on subject, difficulty, and chapter</a:t>
            </a:r>
            <a:endParaRPr lang="en-VN"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 Centralized database : a database to save questions and generated exams</a:t>
            </a:r>
            <a:endParaRPr lang="en-VN"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 Retroactive editing of input data : Input data can be edited or deleted after they’ve been entered</a:t>
            </a:r>
            <a:endParaRPr lang="en-VN"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 Exam generation : Generate exams randomly or hand-picked</a:t>
            </a:r>
            <a:endParaRPr lang="en-VN"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 The ability to export a saved exam into a docx file</a:t>
            </a:r>
            <a:endParaRPr lang="en-VN" sz="2000" dirty="0">
              <a:latin typeface="Calibri" panose="020F0502020204030204" pitchFamily="34" charset="0"/>
              <a:cs typeface="Calibri" panose="020F0502020204030204" pitchFamily="34" charset="0"/>
            </a:endParaRPr>
          </a:p>
          <a:p>
            <a:pPr marL="101600" lvl="0" algn="l" rtl="0">
              <a:lnSpc>
                <a:spcPct val="115000"/>
              </a:lnSpc>
              <a:spcBef>
                <a:spcPts val="0"/>
              </a:spcBef>
              <a:spcAft>
                <a:spcPts val="0"/>
              </a:spcAft>
              <a:buSzPts val="2000"/>
            </a:pPr>
            <a:endParaRPr sz="2000" dirty="0">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sldNum" idx="12"/>
          </p:nvPr>
        </p:nvSpPr>
        <p:spPr>
          <a:xfrm>
            <a:off x="6867383" y="6572126"/>
            <a:ext cx="20574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83" name="Google Shape;83;p13"/>
          <p:cNvSpPr txBox="1">
            <a:spLocks noGrp="1"/>
          </p:cNvSpPr>
          <p:nvPr>
            <p:ph type="title"/>
          </p:nvPr>
        </p:nvSpPr>
        <p:spPr>
          <a:xfrm>
            <a:off x="235077" y="78613"/>
            <a:ext cx="8673846" cy="45173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a:t>VI.   Visibility</a:t>
            </a:r>
            <a:endParaRPr/>
          </a:p>
        </p:txBody>
      </p:sp>
      <p:sp>
        <p:nvSpPr>
          <p:cNvPr id="84" name="Google Shape;84;p13"/>
          <p:cNvSpPr txBox="1"/>
          <p:nvPr/>
        </p:nvSpPr>
        <p:spPr>
          <a:xfrm>
            <a:off x="308400" y="950938"/>
            <a:ext cx="7355700" cy="16254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SzPts val="2400"/>
              <a:buFont typeface="Lato"/>
              <a:buAutoNum type="arabicPeriod"/>
            </a:pPr>
            <a:r>
              <a:rPr lang="en-US" sz="2400">
                <a:latin typeface="Lato"/>
                <a:ea typeface="Lato"/>
                <a:cs typeface="Lato"/>
                <a:sym typeface="Lato"/>
              </a:rPr>
              <a:t>Communication</a:t>
            </a:r>
            <a:endParaRPr sz="2400">
              <a:latin typeface="Lato"/>
              <a:ea typeface="Lato"/>
              <a:cs typeface="Lato"/>
              <a:sym typeface="Lato"/>
            </a:endParaRPr>
          </a:p>
          <a:p>
            <a:pPr marL="457200" lvl="0" indent="-355600" algn="l" rtl="0">
              <a:lnSpc>
                <a:spcPct val="115000"/>
              </a:lnSpc>
              <a:spcBef>
                <a:spcPts val="0"/>
              </a:spcBef>
              <a:spcAft>
                <a:spcPts val="0"/>
              </a:spcAft>
              <a:buSzPts val="2000"/>
              <a:buFont typeface="Calibri"/>
              <a:buChar char="-"/>
            </a:pPr>
            <a:r>
              <a:rPr lang="en-US" sz="2000">
                <a:latin typeface="Calibri"/>
                <a:ea typeface="Calibri"/>
                <a:cs typeface="Calibri"/>
                <a:sym typeface="Calibri"/>
              </a:rPr>
              <a:t>Periodic meetings with the client</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US" sz="2000">
                <a:latin typeface="Calibri"/>
                <a:ea typeface="Calibri"/>
                <a:cs typeface="Calibri"/>
                <a:sym typeface="Calibri"/>
              </a:rPr>
              <a:t>Frequent meetings of members of group</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US" sz="2000">
                <a:latin typeface="Calibri"/>
                <a:ea typeface="Calibri"/>
                <a:cs typeface="Calibri"/>
                <a:sym typeface="Calibri"/>
              </a:rPr>
              <a:t>Contact via email</a:t>
            </a:r>
            <a:endParaRPr sz="2000">
              <a:latin typeface="Calibri"/>
              <a:ea typeface="Calibri"/>
              <a:cs typeface="Calibri"/>
              <a:sym typeface="Calibri"/>
            </a:endParaRPr>
          </a:p>
        </p:txBody>
      </p:sp>
      <p:sp>
        <p:nvSpPr>
          <p:cNvPr id="85" name="Google Shape;85;p13"/>
          <p:cNvSpPr txBox="1"/>
          <p:nvPr/>
        </p:nvSpPr>
        <p:spPr>
          <a:xfrm>
            <a:off x="0" y="1563538"/>
            <a:ext cx="73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6" name="Google Shape;86;p13"/>
          <p:cNvSpPr txBox="1"/>
          <p:nvPr/>
        </p:nvSpPr>
        <p:spPr>
          <a:xfrm>
            <a:off x="317700" y="2996950"/>
            <a:ext cx="7337100" cy="188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400">
                <a:solidFill>
                  <a:schemeClr val="dk1"/>
                </a:solidFill>
                <a:latin typeface="Lato"/>
                <a:ea typeface="Lato"/>
                <a:cs typeface="Lato"/>
                <a:sym typeface="Lato"/>
              </a:rPr>
              <a:t>2.    Intermediate Deliverables and Presentations</a:t>
            </a:r>
            <a:endParaRPr sz="2400">
              <a:solidFill>
                <a:schemeClr val="dk1"/>
              </a:solidFill>
              <a:latin typeface="Lato"/>
              <a:ea typeface="Lato"/>
              <a:cs typeface="Lato"/>
              <a:sym typeface="Lato"/>
            </a:endParaRPr>
          </a:p>
          <a:p>
            <a:pPr marL="457200" lvl="0" indent="-355600" algn="l" rtl="0">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Live demonstrations</a:t>
            </a:r>
            <a:endParaRPr sz="200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Presentations</a:t>
            </a:r>
            <a:endParaRPr sz="200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Reports</a:t>
            </a:r>
            <a:endParaRPr sz="20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1007</Words>
  <Application>Microsoft Macintosh PowerPoint</Application>
  <PresentationFormat>On-screen Show (4:3)</PresentationFormat>
  <Paragraphs>97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Yu Mincho</vt:lpstr>
      <vt:lpstr>Lato</vt:lpstr>
      <vt:lpstr>Office Theme</vt:lpstr>
      <vt:lpstr>PowerPoint Presentation</vt:lpstr>
      <vt:lpstr>I. Executive Summary</vt:lpstr>
      <vt:lpstr>II.  Preliminary Requirement Analysis</vt:lpstr>
      <vt:lpstr>II.  Preliminary Requirement Analysis</vt:lpstr>
      <vt:lpstr>II.  Preliminary Requirement Analysis</vt:lpstr>
      <vt:lpstr>III.   Process to be followed</vt:lpstr>
      <vt:lpstr>IV.   Suggested Deliverables</vt:lpstr>
      <vt:lpstr>V.   Technical Feasibility</vt:lpstr>
      <vt:lpstr>VI.   Visibility</vt:lpstr>
      <vt:lpstr>VII.   Risk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QUANG MINH 20194444</cp:lastModifiedBy>
  <cp:revision>6</cp:revision>
  <dcterms:modified xsi:type="dcterms:W3CDTF">2022-05-09T08:04:52Z</dcterms:modified>
</cp:coreProperties>
</file>