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87" r:id="rId6"/>
    <p:sldId id="258" r:id="rId7"/>
    <p:sldId id="259" r:id="rId8"/>
    <p:sldId id="262" r:id="rId9"/>
    <p:sldId id="263" r:id="rId10"/>
    <p:sldId id="265" r:id="rId11"/>
    <p:sldId id="266" r:id="rId12"/>
    <p:sldId id="280" r:id="rId13"/>
    <p:sldId id="279" r:id="rId14"/>
  </p:sldIdLst>
  <p:sldSz cx="9144000" cy="5143500" type="screen16x9"/>
  <p:notesSz cx="6858000" cy="9144000"/>
  <p:embeddedFontLst>
    <p:embeddedFont>
      <p:font typeface="SimSun" panose="02010600030101010101" pitchFamily="2" charset="-122"/>
      <p:regular r:id="rId18"/>
    </p:embeddedFont>
    <p:embeddedFont>
      <p:font typeface="Barlow Light" panose="00000500000000000000"/>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3308747"/>
            <a:ext cx="1866900" cy="1747838"/>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105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105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105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105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105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105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105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105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1050"/>
            </a:p>
          </p:txBody>
        </p:sp>
      </p:grpSp>
      <p:sp>
        <p:nvSpPr>
          <p:cNvPr id="2051" name="未知"/>
          <p:cNvSpPr>
            <a:spLocks noChangeAspect="1"/>
          </p:cNvSpPr>
          <p:nvPr/>
        </p:nvSpPr>
        <p:spPr>
          <a:xfrm>
            <a:off x="2282825" y="1720454"/>
            <a:ext cx="6897688" cy="3443288"/>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1050"/>
          </a:p>
        </p:txBody>
      </p:sp>
      <p:sp>
        <p:nvSpPr>
          <p:cNvPr id="2061" name="Rectangle 13"/>
          <p:cNvSpPr>
            <a:spLocks noGrp="1" noChangeArrowheads="1"/>
          </p:cNvSpPr>
          <p:nvPr>
            <p:ph type="ctrTitle" sz="quarter"/>
          </p:nvPr>
        </p:nvSpPr>
        <p:spPr>
          <a:xfrm>
            <a:off x="396875" y="1600200"/>
            <a:ext cx="8423275" cy="1102519"/>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2914650"/>
            <a:ext cx="6400800" cy="898922"/>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3057525"/>
            <a:ext cx="1397000" cy="1312069"/>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105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105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105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105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105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105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105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105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1050"/>
            </a:p>
          </p:txBody>
        </p:sp>
      </p:grpSp>
      <p:sp>
        <p:nvSpPr>
          <p:cNvPr id="1027" name="未知"/>
          <p:cNvSpPr>
            <a:spLocks noChangeAspect="1"/>
          </p:cNvSpPr>
          <p:nvPr/>
        </p:nvSpPr>
        <p:spPr>
          <a:xfrm>
            <a:off x="2130425" y="3562350"/>
            <a:ext cx="7013575" cy="1601391"/>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1050"/>
          </a:p>
        </p:txBody>
      </p:sp>
      <p:sp>
        <p:nvSpPr>
          <p:cNvPr id="1028" name="Rectangle 13"/>
          <p:cNvSpPr>
            <a:spLocks noGrp="1"/>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ctr" rtl="0">
              <a:spcBef>
                <a:spcPts val="0"/>
              </a:spcBef>
              <a:spcAft>
                <a:spcPts val="0"/>
              </a:spcAft>
              <a:buNone/>
            </a:pPr>
            <a:fld id="{00000000-1234-1234-1234-123412341234}" type="slidenum">
              <a:rPr lang="en-GB"/>
            </a:fld>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hyperlink" Target="https://stackoverflow.com/questions/" TargetMode="External"/><Relationship Id="rId2" Type="http://schemas.openxmlformats.org/officeDocument/2006/relationships/hyperlink" Target="https://github.com/lytandat632001/SalesManager" TargetMode="External"/><Relationship Id="rId1" Type="http://schemas.openxmlformats.org/officeDocument/2006/relationships/hyperlink" Target="https://trello.com/b/kiSscrdR/sales-manager"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00" y="304122"/>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Quản Lí Sinh Viên</a:t>
            </a:r>
            <a:br>
              <a:rPr lang="en-US" sz="3200"/>
            </a:br>
            <a:r>
              <a:rPr lang="en-US" sz="3200"/>
              <a:t>Nhóm NQV</a:t>
            </a:r>
            <a:endParaRPr lang="en-US" sz="3200"/>
          </a:p>
        </p:txBody>
      </p:sp>
      <p:sp>
        <p:nvSpPr>
          <p:cNvPr id="2" name="TextBox 1"/>
          <p:cNvSpPr txBox="1"/>
          <p:nvPr/>
        </p:nvSpPr>
        <p:spPr>
          <a:xfrm>
            <a:off x="3219450" y="1779270"/>
            <a:ext cx="2931795" cy="521970"/>
          </a:xfrm>
          <a:prstGeom prst="rect">
            <a:avLst/>
          </a:prstGeom>
          <a:noFill/>
        </p:spPr>
        <p:txBody>
          <a:bodyPr wrap="square" rtlCol="0">
            <a:spAutoFit/>
          </a:bodyPr>
          <a:lstStyle/>
          <a:p>
            <a:r>
              <a:rPr lang="en-US"/>
              <a:t>Nguyễn Quốc Việt(nhóm Trưởng)</a:t>
            </a:r>
            <a:endParaRPr lang="en-US"/>
          </a:p>
          <a:p>
            <a:r>
              <a:rPr lang="en-US"/>
              <a:t>Bình An</a:t>
            </a:r>
            <a:endParaRPr lang="en-US"/>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VỀ DỰ ÁN CỦA CHÚNG TÔI</a:t>
            </a:r>
            <a:endParaRPr lang="en-US"/>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600"/>
              </a:spcBef>
              <a:spcAft>
                <a:spcPts val="0"/>
              </a:spcAft>
              <a:buSzPts val="2400"/>
              <a:buChar char="▹"/>
            </a:pPr>
            <a:r>
              <a:rPr lang="en-US">
                <a:solidFill>
                  <a:srgbClr val="6463BD"/>
                </a:solidFill>
              </a:rPr>
              <a:t>Phân chia công việc: </a:t>
            </a:r>
            <a:r>
              <a:rPr lang="en-US">
                <a:solidFill>
                  <a:srgbClr val="6463BD"/>
                </a:solidFill>
                <a:hlinkClick r:id="rId1"/>
              </a:rPr>
              <a:t>Trello</a:t>
            </a:r>
            <a:endParaRPr lang="en-US">
              <a:solidFill>
                <a:srgbClr val="6463BD"/>
              </a:solidFill>
            </a:endParaRPr>
          </a:p>
          <a:p>
            <a:pPr marL="457200" lvl="0" indent="-381000" algn="l" rtl="0">
              <a:lnSpc>
                <a:spcPct val="115000"/>
              </a:lnSpc>
              <a:spcBef>
                <a:spcPts val="600"/>
              </a:spcBef>
              <a:spcAft>
                <a:spcPts val="0"/>
              </a:spcAft>
              <a:buSzPts val="2400"/>
              <a:buChar char="▹"/>
            </a:pPr>
            <a:r>
              <a:rPr lang="en-US" sz="2400">
                <a:solidFill>
                  <a:srgbClr val="6463BD"/>
                </a:solidFill>
              </a:rPr>
              <a:t>Dự </a:t>
            </a:r>
            <a:r>
              <a:rPr lang="en-US">
                <a:solidFill>
                  <a:srgbClr val="6463BD"/>
                </a:solidFill>
              </a:rPr>
              <a:t>án: </a:t>
            </a:r>
            <a:r>
              <a:rPr lang="en-US">
                <a:solidFill>
                  <a:srgbClr val="6463BD"/>
                </a:solidFill>
                <a:hlinkClick r:id="rId2"/>
              </a:rPr>
              <a:t>GitHub</a:t>
            </a:r>
            <a:endParaRPr lang="en-US">
              <a:solidFill>
                <a:srgbClr val="6463BD"/>
              </a:solidFill>
            </a:endParaRPr>
          </a:p>
          <a:p>
            <a:pPr marL="457200" lvl="0" indent="-381000" algn="l" rtl="0">
              <a:lnSpc>
                <a:spcPct val="115000"/>
              </a:lnSpc>
              <a:spcBef>
                <a:spcPts val="600"/>
              </a:spcBef>
              <a:spcAft>
                <a:spcPts val="0"/>
              </a:spcAft>
              <a:buSzPts val="2400"/>
              <a:buChar char="▹"/>
            </a:pPr>
            <a:r>
              <a:rPr lang="en-US">
                <a:solidFill>
                  <a:srgbClr val="6463BD"/>
                </a:solidFill>
              </a:rPr>
              <a:t>Nguồn tham khảo: Youtube, Google và </a:t>
            </a:r>
            <a:r>
              <a:rPr lang="en-US">
                <a:solidFill>
                  <a:srgbClr val="6463BD"/>
                </a:solidFill>
                <a:hlinkClick r:id="rId3"/>
              </a:rPr>
              <a:t>Stackoverflow</a:t>
            </a:r>
            <a:r>
              <a:rPr lang="en-US">
                <a:solidFill>
                  <a:srgbClr val="6463BD"/>
                </a:solidFill>
              </a:rPr>
              <a:t>.</a:t>
            </a:r>
            <a:endParaRPr lang="en-US">
              <a:solidFill>
                <a:srgbClr val="6463BD"/>
              </a:solidFill>
            </a:endParaRPr>
          </a:p>
          <a:p>
            <a:pPr marL="457200" lvl="0" indent="-381000" algn="l" rtl="0">
              <a:lnSpc>
                <a:spcPct val="115000"/>
              </a:lnSpc>
              <a:spcBef>
                <a:spcPts val="600"/>
              </a:spcBef>
              <a:spcAft>
                <a:spcPts val="0"/>
              </a:spcAft>
              <a:buSzPts val="2400"/>
              <a:buChar char="▹"/>
            </a:pPr>
            <a:endParaRPr lang="en-US" sz="2400">
              <a:solidFill>
                <a:srgbClr val="6463BD"/>
              </a:solidFill>
            </a:endParaRPr>
          </a:p>
        </p:txBody>
      </p:sp>
      <p:sp>
        <p:nvSpPr>
          <p:cNvPr id="493" name="Google Shape;493;p3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a:t>THANKS!</a:t>
            </a:r>
            <a:endParaRPr sz="6000"/>
          </a:p>
        </p:txBody>
      </p:sp>
      <p:sp>
        <p:nvSpPr>
          <p:cNvPr id="484" name="Google Shape;484;p36"/>
          <p:cNvSpPr txBox="1">
            <a:spLocks noGrp="1"/>
          </p:cNvSpPr>
          <p:nvPr>
            <p:ph type="subTitle" idx="4294967295"/>
          </p:nvPr>
        </p:nvSpPr>
        <p:spPr>
          <a:xfrm>
            <a:off x="685800" y="16399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sz="3600" b="1"/>
              <a:t>Any questions?</a:t>
            </a:r>
            <a:endParaRPr sz="3600" b="1"/>
          </a:p>
        </p:txBody>
      </p:sp>
      <p:sp>
        <p:nvSpPr>
          <p:cNvPr id="485" name="Google Shape;485;p36"/>
          <p:cNvSpPr txBox="1">
            <a:spLocks noGrp="1"/>
          </p:cNvSpPr>
          <p:nvPr>
            <p:ph type="body" idx="4294967295"/>
          </p:nvPr>
        </p:nvSpPr>
        <p:spPr>
          <a:xfrm>
            <a:off x="1277620" y="2464406"/>
            <a:ext cx="3679723"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You can find </a:t>
            </a:r>
            <a:r>
              <a:rPr lang="en-US"/>
              <a:t>us</a:t>
            </a:r>
            <a:r>
              <a:rPr lang="en-GB"/>
              <a:t> at:</a:t>
            </a:r>
            <a:endParaRPr lang="en-GB"/>
          </a:p>
          <a:p>
            <a:pPr marL="0" lvl="0" indent="0" algn="l" rtl="0">
              <a:spcBef>
                <a:spcPts val="600"/>
              </a:spcBef>
              <a:spcAft>
                <a:spcPts val="0"/>
              </a:spcAft>
              <a:buNone/>
            </a:pPr>
            <a:r>
              <a:rPr lang="en-US" b="1">
                <a:solidFill>
                  <a:srgbClr val="002060"/>
                </a:solidFill>
                <a:sym typeface="+mn-ea"/>
              </a:rPr>
              <a:t>Nguyễn Quốc Việt</a:t>
            </a:r>
            <a:endParaRPr lang="en-US" b="1">
              <a:solidFill>
                <a:srgbClr val="002060"/>
              </a:solidFill>
              <a:sym typeface="+mn-ea"/>
            </a:endParaRPr>
          </a:p>
          <a:p>
            <a:pPr marL="0" lvl="0" indent="0" algn="l" rtl="0">
              <a:spcBef>
                <a:spcPts val="600"/>
              </a:spcBef>
              <a:spcAft>
                <a:spcPts val="0"/>
              </a:spcAft>
              <a:buNone/>
            </a:pPr>
            <a:r>
              <a:rPr lang="en-US" b="1">
                <a:solidFill>
                  <a:srgbClr val="002060"/>
                </a:solidFill>
                <a:sym typeface="+mn-ea"/>
              </a:rPr>
              <a:t>Bình An</a:t>
            </a:r>
            <a:endParaRPr lang="en-US" b="1">
              <a:solidFill>
                <a:srgbClr val="002060"/>
              </a:solidFill>
              <a:sym typeface="+mn-ea"/>
            </a:endParaRPr>
          </a:p>
        </p:txBody>
      </p:sp>
      <p:sp>
        <p:nvSpPr>
          <p:cNvPr id="486" name="Google Shape;486;p3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CÔNG CỤ HỖ TRỢ</a:t>
            </a:r>
            <a:endParaRPr lang="en-US"/>
          </a:p>
        </p:txBody>
      </p:sp>
      <p:sp>
        <p:nvSpPr>
          <p:cNvPr id="246" name="Google Shape;246;p14"/>
          <p:cNvSpPr txBox="1">
            <a:spLocks noGrp="1"/>
          </p:cNvSpPr>
          <p:nvPr>
            <p:ph type="body" idx="2"/>
          </p:nvPr>
        </p:nvSpPr>
        <p:spPr>
          <a:xfrm>
            <a:off x="3101651" y="1519900"/>
            <a:ext cx="2494200" cy="235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a:solidFill>
                  <a:srgbClr val="000000"/>
                </a:solidFill>
              </a:rPr>
              <a:t>GitHub</a:t>
            </a:r>
            <a:endParaRPr sz="1200">
              <a:solidFill>
                <a:srgbClr val="000000"/>
              </a:solidFill>
            </a:endParaRPr>
          </a:p>
          <a:p>
            <a:pPr marL="0" lvl="0" indent="0" algn="l" rtl="0">
              <a:spcBef>
                <a:spcPts val="600"/>
              </a:spcBef>
              <a:spcAft>
                <a:spcPts val="0"/>
              </a:spcAft>
              <a:buNone/>
            </a:pPr>
            <a:r>
              <a:rPr lang="en-US" sz="1200">
                <a:solidFill>
                  <a:srgbClr val="000000"/>
                </a:solidFill>
              </a:rPr>
              <a:t>Nhóm mình sử dụng GitHub để l</a:t>
            </a:r>
            <a:r>
              <a:rPr lang="vi-VN" sz="1200">
                <a:solidFill>
                  <a:srgbClr val="000000"/>
                </a:solidFill>
              </a:rPr>
              <a:t>ư</a:t>
            </a:r>
            <a:r>
              <a:rPr lang="en-US" sz="1200">
                <a:solidFill>
                  <a:srgbClr val="000000"/>
                </a:solidFill>
              </a:rPr>
              <a:t>u trữ và phát triển dự án. Sử dụng các nhánh(Branch) để thực hiện viết code.</a:t>
            </a:r>
            <a:endParaRPr lang="en-US" sz="1200">
              <a:solidFill>
                <a:srgbClr val="000000"/>
              </a:solidFill>
            </a:endParaRPr>
          </a:p>
          <a:p>
            <a:pPr marL="0" lvl="0" indent="0">
              <a:buNone/>
            </a:pPr>
            <a:r>
              <a:rPr lang="en-US" sz="1200" b="1">
                <a:solidFill>
                  <a:srgbClr val="000000"/>
                </a:solidFill>
              </a:rPr>
              <a:t>Discord</a:t>
            </a:r>
            <a:endParaRPr lang="en-US" sz="1200">
              <a:solidFill>
                <a:srgbClr val="000000"/>
              </a:solidFill>
            </a:endParaRPr>
          </a:p>
          <a:p>
            <a:pPr marL="0" lvl="0" indent="0" algn="l" rtl="0">
              <a:spcBef>
                <a:spcPts val="600"/>
              </a:spcBef>
              <a:spcAft>
                <a:spcPts val="0"/>
              </a:spcAft>
              <a:buNone/>
            </a:pPr>
            <a:r>
              <a:rPr lang="en-US" sz="1200">
                <a:solidFill>
                  <a:srgbClr val="000000"/>
                </a:solidFill>
              </a:rPr>
              <a:t>Đây là công cụ chính để nhóm mình trao đổi và làm việc nhóm.</a:t>
            </a:r>
            <a:endParaRPr lang="en-US" sz="1200">
              <a:solidFill>
                <a:srgbClr val="000000"/>
              </a:solidFill>
            </a:endParaRPr>
          </a:p>
          <a:p>
            <a:pPr marL="0" indent="0">
              <a:buNone/>
            </a:pPr>
            <a:r>
              <a:rPr lang="en-US" sz="1200" b="1">
                <a:solidFill>
                  <a:srgbClr val="000000"/>
                </a:solidFill>
              </a:rPr>
              <a:t>Trello</a:t>
            </a:r>
            <a:endParaRPr lang="en-US" sz="1200" b="1">
              <a:solidFill>
                <a:srgbClr val="000000"/>
              </a:solidFill>
            </a:endParaRPr>
          </a:p>
          <a:p>
            <a:pPr marL="0" indent="0">
              <a:buNone/>
            </a:pPr>
            <a:r>
              <a:rPr lang="en-US" sz="1200">
                <a:solidFill>
                  <a:srgbClr val="000000"/>
                </a:solidFill>
              </a:rPr>
              <a:t>Phân chia công việc và tiến độ hoàn thành đ</a:t>
            </a:r>
            <a:r>
              <a:rPr lang="vi-VN" sz="1200">
                <a:solidFill>
                  <a:srgbClr val="000000"/>
                </a:solidFill>
              </a:rPr>
              <a:t>ư</a:t>
            </a:r>
            <a:r>
              <a:rPr lang="en-US" sz="1200">
                <a:solidFill>
                  <a:srgbClr val="000000"/>
                </a:solidFill>
              </a:rPr>
              <a:t>ợc th</a:t>
            </a:r>
            <a:r>
              <a:rPr lang="vi-VN" sz="1200">
                <a:solidFill>
                  <a:srgbClr val="000000"/>
                </a:solidFill>
              </a:rPr>
              <a:t>ư</a:t>
            </a:r>
            <a:r>
              <a:rPr lang="en-US" sz="1200">
                <a:solidFill>
                  <a:srgbClr val="000000"/>
                </a:solidFill>
              </a:rPr>
              <a:t>̣c hiện tại đây.</a:t>
            </a:r>
            <a:endParaRPr lang="en-US" sz="1200">
              <a:solidFill>
                <a:srgbClr val="000000"/>
              </a:solidFill>
            </a:endParaRPr>
          </a:p>
          <a:p>
            <a:pPr marL="0" lvl="0" indent="0" algn="l" rtl="0">
              <a:spcBef>
                <a:spcPts val="600"/>
              </a:spcBef>
              <a:spcAft>
                <a:spcPts val="0"/>
              </a:spcAft>
              <a:buNone/>
            </a:pPr>
            <a:endParaRPr sz="1200" b="1">
              <a:solidFill>
                <a:srgbClr val="000000"/>
              </a:solidFill>
            </a:endParaRPr>
          </a:p>
        </p:txBody>
      </p:sp>
      <p:sp>
        <p:nvSpPr>
          <p:cNvPr id="247" name="Google Shape;247;p14"/>
          <p:cNvSpPr txBox="1">
            <a:spLocks noGrp="1"/>
          </p:cNvSpPr>
          <p:nvPr>
            <p:ph type="body" idx="1"/>
          </p:nvPr>
        </p:nvSpPr>
        <p:spPr>
          <a:xfrm>
            <a:off x="457200" y="1519900"/>
            <a:ext cx="2494200" cy="235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sz="1200" b="1">
                <a:solidFill>
                  <a:srgbClr val="000000"/>
                </a:solidFill>
              </a:rPr>
              <a:t>NeatBean </a:t>
            </a:r>
            <a:endParaRPr lang="en-US" sz="1200" b="1">
              <a:solidFill>
                <a:srgbClr val="000000"/>
              </a:solidFill>
            </a:endParaRPr>
          </a:p>
          <a:p>
            <a:pPr marL="0" lvl="0" indent="0" algn="l" rtl="0">
              <a:spcBef>
                <a:spcPts val="600"/>
              </a:spcBef>
              <a:spcAft>
                <a:spcPts val="0"/>
              </a:spcAft>
              <a:buClr>
                <a:schemeClr val="dk1"/>
              </a:buClr>
              <a:buSzPts val="1100"/>
              <a:buFont typeface="Arial" panose="020B0604020202020204"/>
              <a:buNone/>
            </a:pPr>
            <a:r>
              <a:rPr lang="en-US" sz="1200" b="1">
                <a:solidFill>
                  <a:srgbClr val="000000"/>
                </a:solidFill>
              </a:rPr>
              <a:t>MySQL 8.0</a:t>
            </a:r>
            <a:endParaRPr lang="en-US" sz="1200" b="1">
              <a:solidFill>
                <a:srgbClr val="000000"/>
              </a:solidFill>
            </a:endParaRPr>
          </a:p>
          <a:p>
            <a:pPr marL="0" lvl="0" indent="0" algn="l" rtl="0">
              <a:spcBef>
                <a:spcPts val="600"/>
              </a:spcBef>
              <a:spcAft>
                <a:spcPts val="0"/>
              </a:spcAft>
              <a:buClr>
                <a:schemeClr val="dk1"/>
              </a:buClr>
              <a:buSzPts val="1100"/>
              <a:buFont typeface="Arial" panose="020B0604020202020204"/>
              <a:buNone/>
            </a:pPr>
            <a:r>
              <a:rPr lang="en-US" sz="1200" b="1">
                <a:solidFill>
                  <a:srgbClr val="000000"/>
                </a:solidFill>
              </a:rPr>
              <a:t>Framework Hibernate</a:t>
            </a:r>
            <a:endParaRPr lang="en-US" sz="1200" b="1">
              <a:solidFill>
                <a:srgbClr val="000000"/>
              </a:solidFill>
            </a:endParaRPr>
          </a:p>
          <a:p>
            <a:pPr marL="0" lvl="0" indent="0" algn="l" rtl="0">
              <a:spcBef>
                <a:spcPts val="600"/>
              </a:spcBef>
              <a:spcAft>
                <a:spcPts val="0"/>
              </a:spcAft>
              <a:buClr>
                <a:schemeClr val="dk1"/>
              </a:buClr>
              <a:buSzPts val="1100"/>
              <a:buFont typeface="Arial" panose="020B0604020202020204"/>
              <a:buNone/>
            </a:pPr>
            <a:endParaRPr lang="en-US" sz="1200" b="1">
              <a:solidFill>
                <a:srgbClr val="000000"/>
              </a:solidFill>
            </a:endParaRPr>
          </a:p>
        </p:txBody>
      </p:sp>
      <p:sp>
        <p:nvSpPr>
          <p:cNvPr id="248" name="Google Shape;248;p14"/>
          <p:cNvSpPr txBox="1">
            <a:spLocks noGrp="1"/>
          </p:cNvSpPr>
          <p:nvPr>
            <p:ph type="body" idx="2"/>
          </p:nvPr>
        </p:nvSpPr>
        <p:spPr>
          <a:xfrm>
            <a:off x="457200" y="4050700"/>
            <a:ext cx="5138700" cy="10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a:solidFill>
                <a:srgbClr val="4F4A9E"/>
              </a:solidFill>
            </a:endParaRPr>
          </a:p>
          <a:p>
            <a:pPr marL="0" lvl="0" indent="0" algn="l" rtl="0">
              <a:spcBef>
                <a:spcPts val="0"/>
              </a:spcBef>
              <a:spcAft>
                <a:spcPts val="0"/>
              </a:spcAft>
              <a:buNone/>
            </a:pPr>
            <a:endParaRPr sz="1200">
              <a:solidFill>
                <a:srgbClr val="4F4A9E"/>
              </a:solidFill>
            </a:endParaRPr>
          </a:p>
        </p:txBody>
      </p:sp>
      <p:sp>
        <p:nvSpPr>
          <p:cNvPr id="249" name="Google Shape;249;p1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6294994" y="2142820"/>
            <a:ext cx="1714800" cy="857400"/>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aphicFrame>
        <p:nvGraphicFramePr>
          <p:cNvPr id="7" name="Content Placeholder 6"/>
          <p:cNvGraphicFramePr>
            <a:graphicFrameLocks noChangeAspect="1"/>
          </p:cNvGraphicFramePr>
          <p:nvPr>
            <p:ph sz="half" idx="2"/>
          </p:nvPr>
        </p:nvGraphicFramePr>
        <p:xfrm>
          <a:off x="493395" y="892175"/>
          <a:ext cx="8157210" cy="3878580"/>
        </p:xfrm>
        <a:graphic>
          <a:graphicData uri="http://schemas.openxmlformats.org/presentationml/2006/ole">
            <mc:AlternateContent xmlns:mc="http://schemas.openxmlformats.org/markup-compatibility/2006">
              <mc:Choice xmlns:v="urn:schemas-microsoft-com:vml" Requires="v">
                <p:oleObj spid="_x0000_s8" name="" r:id="rId1" imgW="11648440" imgH="6724650" progId="Paint.Picture">
                  <p:embed/>
                </p:oleObj>
              </mc:Choice>
              <mc:Fallback>
                <p:oleObj name="" r:id="rId1" imgW="11648440" imgH="6724650" progId="Paint.Picture">
                  <p:embed/>
                  <p:pic>
                    <p:nvPicPr>
                      <p:cNvPr id="0" name="Picture 7"/>
                      <p:cNvPicPr/>
                      <p:nvPr/>
                    </p:nvPicPr>
                    <p:blipFill>
                      <a:blip r:embed="rId2"/>
                      <a:stretch>
                        <a:fillRect/>
                      </a:stretch>
                    </p:blipFill>
                    <p:spPr>
                      <a:xfrm>
                        <a:off x="493395" y="892175"/>
                        <a:ext cx="8157210" cy="3878580"/>
                      </a:xfrm>
                      <a:prstGeom prst="rect">
                        <a:avLst/>
                      </a:prstGeom>
                    </p:spPr>
                  </p:pic>
                </p:oleObj>
              </mc:Fallback>
            </mc:AlternateContent>
          </a:graphicData>
        </a:graphic>
      </p:graphicFrame>
      <p:sp>
        <p:nvSpPr>
          <p:cNvPr id="9" name="Title 8"/>
          <p:cNvSpPr/>
          <p:nvPr>
            <p:ph type="title"/>
          </p:nvPr>
        </p:nvSpPr>
        <p:spPr/>
        <p:txBody>
          <a:bodyPr/>
          <a:p>
            <a:pPr algn="ctr"/>
            <a:r>
              <a:rPr lang="en-US"/>
              <a:t>SƠ ĐỒ MÔ PHỎNG</a:t>
            </a:r>
            <a:endParaRPr lang="en-US"/>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446405" y="0"/>
            <a:ext cx="4820285" cy="12452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dirty="0">
                <a:latin typeface="Times New Roman" panose="02020603050405020304" pitchFamily="18" charset="0"/>
                <a:cs typeface="Times New Roman" panose="02020603050405020304" pitchFamily="18" charset="0"/>
                <a:sym typeface="+mn-ea"/>
              </a:rPr>
              <a:t>Giới thiệu về Framework Hibernate</a:t>
            </a:r>
            <a:endParaRPr sz="3600"/>
          </a:p>
        </p:txBody>
      </p:sp>
      <p:sp>
        <p:nvSpPr>
          <p:cNvPr id="255" name="Google Shape;255;p15"/>
          <p:cNvSpPr txBox="1">
            <a:spLocks noGrp="1"/>
          </p:cNvSpPr>
          <p:nvPr>
            <p:ph type="subTitle" idx="4294967295"/>
          </p:nvPr>
        </p:nvSpPr>
        <p:spPr>
          <a:xfrm>
            <a:off x="446405" y="1175385"/>
            <a:ext cx="3060700" cy="3606800"/>
          </a:xfrm>
          <a:prstGeom prst="rect">
            <a:avLst/>
          </a:prstGeom>
        </p:spPr>
        <p:txBody>
          <a:bodyPr spcFirstLastPara="1" wrap="square" lIns="91425" tIns="91425" rIns="91425" bIns="91425" anchor="t" anchorCtr="0">
            <a:noAutofit/>
          </a:bodyPr>
          <a:lstStyle/>
          <a:p>
            <a:pPr marL="285750" indent="-285750"/>
            <a:r>
              <a:rPr lang="vi-VN" sz="1400"/>
              <a:t>Hibernate là một trong những ORM Framework. Hibernate framework là một framework cho persistence layer. Nhờ có Hibernate framework mà giờ đây khi bạn phát triển ứng dụng sẻ hổ trợ về persistence layer.Hibernate giúp lập trình viên viết ứng dụng Java có thể map các object (POJO) với hệ quản trị cơ sở dữ liệu quan hệ (database)</a:t>
            </a:r>
            <a:endParaRPr lang="vi-VN" sz="1400"/>
          </a:p>
        </p:txBody>
      </p:sp>
      <p:sp>
        <p:nvSpPr>
          <p:cNvPr id="256" name="Google Shape;256;p15"/>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QUẢN LÍ Sinh Viên</a:t>
            </a:r>
            <a:endParaRPr lang="en-US"/>
          </a:p>
        </p:txBody>
      </p:sp>
      <p:sp>
        <p:nvSpPr>
          <p:cNvPr id="262" name="Google Shape;262;p16"/>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Cơ sở d</a:t>
            </a:r>
            <a:r>
              <a:rPr lang="vi-VN"/>
              <a:t>ư</a:t>
            </a:r>
            <a:r>
              <a:rPr lang="en-US"/>
              <a:t>̃ liệu(Database).</a:t>
            </a:r>
            <a:endParaRPr lang="en-US"/>
          </a:p>
          <a:p>
            <a:pPr marL="457200" lvl="0" indent="-381000" algn="l" rtl="0">
              <a:spcBef>
                <a:spcPts val="0"/>
              </a:spcBef>
              <a:spcAft>
                <a:spcPts val="0"/>
              </a:spcAft>
              <a:buSzPts val="2400"/>
              <a:buChar char="▹"/>
            </a:pPr>
            <a:r>
              <a:rPr lang="en-US"/>
              <a:t>Chức năng của ch</a:t>
            </a:r>
            <a:r>
              <a:rPr lang="vi-VN"/>
              <a:t>ư</a:t>
            </a:r>
            <a:r>
              <a:rPr lang="en-US"/>
              <a:t>ơng trình:</a:t>
            </a:r>
            <a:endParaRPr lang="en-US"/>
          </a:p>
          <a:p>
            <a:pPr lvl="1">
              <a:buChar char="▹"/>
            </a:pPr>
            <a:r>
              <a:rPr lang="en-US"/>
              <a:t>Đăng nhập, đăng ký và quên mật khẩu.</a:t>
            </a:r>
            <a:endParaRPr lang="en-US"/>
          </a:p>
          <a:p>
            <a:pPr lvl="1">
              <a:buChar char="▹"/>
            </a:pPr>
            <a:r>
              <a:rPr lang="en-US"/>
              <a:t>Hệ Thống</a:t>
            </a:r>
            <a:endParaRPr lang="en-US"/>
          </a:p>
          <a:p>
            <a:pPr lvl="1">
              <a:buChar char="▹"/>
            </a:pPr>
            <a:r>
              <a:rPr lang="en-US"/>
              <a:t>Giáo Viên </a:t>
            </a:r>
            <a:endParaRPr lang="en-US"/>
          </a:p>
          <a:p>
            <a:pPr lvl="1">
              <a:buChar char="▹"/>
            </a:pPr>
            <a:r>
              <a:rPr lang="en-US"/>
              <a:t>Sinh Viên</a:t>
            </a:r>
            <a:endParaRPr lang="en-US"/>
          </a:p>
        </p:txBody>
      </p:sp>
      <p:sp>
        <p:nvSpPr>
          <p:cNvPr id="263" name="Google Shape;263;p1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5352" y="664240"/>
            <a:ext cx="303590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a:t>CHỨC NĂNG</a:t>
            </a:r>
            <a:endParaRPr sz="4000"/>
          </a:p>
        </p:txBody>
      </p:sp>
      <p:sp>
        <p:nvSpPr>
          <p:cNvPr id="281" name="Google Shape;281;p19"/>
          <p:cNvSpPr txBox="1">
            <a:spLocks noGrp="1"/>
          </p:cNvSpPr>
          <p:nvPr>
            <p:ph type="subTitle" idx="4294967295"/>
          </p:nvPr>
        </p:nvSpPr>
        <p:spPr>
          <a:xfrm>
            <a:off x="398921" y="1888783"/>
            <a:ext cx="2229600" cy="2564938"/>
          </a:xfrm>
          <a:prstGeom prst="rect">
            <a:avLst/>
          </a:prstGeom>
        </p:spPr>
        <p:txBody>
          <a:bodyPr spcFirstLastPara="1" wrap="square" lIns="91425" tIns="91425" rIns="91425" bIns="91425" anchor="t" anchorCtr="0">
            <a:noAutofit/>
          </a:bodyPr>
          <a:lstStyle/>
          <a:p>
            <a:pPr marL="285750" indent="-285750"/>
            <a:r>
              <a:rPr lang="en-US" sz="1800"/>
              <a:t>Đăng nhập</a:t>
            </a:r>
            <a:endParaRPr lang="en-US" sz="1800"/>
          </a:p>
          <a:p>
            <a:pPr marL="285750" indent="-285750"/>
            <a:r>
              <a:rPr lang="en-US" sz="1800"/>
              <a:t>Đăng ký</a:t>
            </a:r>
            <a:endParaRPr lang="en-US" sz="1800"/>
          </a:p>
          <a:p>
            <a:pPr marL="285750" indent="-285750"/>
            <a:r>
              <a:rPr lang="en-US" sz="1800"/>
              <a:t>Quên mật khẩu</a:t>
            </a:r>
            <a:endParaRPr lang="en-US" sz="1800"/>
          </a:p>
          <a:p>
            <a:pPr marL="285750" indent="-285750"/>
            <a:r>
              <a:rPr lang="en-US" sz="1800"/>
              <a:t>Quản lí thông tin tài khoản</a:t>
            </a:r>
            <a:endParaRPr lang="en-US" sz="1800"/>
          </a:p>
          <a:p>
            <a:pPr marL="285750" indent="-285750"/>
            <a:r>
              <a:rPr lang="en-US" sz="1800"/>
              <a:t>Sinh Viên</a:t>
            </a:r>
            <a:endParaRPr lang="en-US" sz="1800"/>
          </a:p>
          <a:p>
            <a:pPr marL="285750" indent="-285750"/>
            <a:r>
              <a:rPr lang="en-US" sz="1800"/>
              <a:t>Giáo viên</a:t>
            </a:r>
            <a:endParaRPr lang="en-US" sz="180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200" y="52309"/>
            <a:ext cx="8229600" cy="857250"/>
          </a:xfrm>
          <a:prstGeom prst="rect">
            <a:avLst/>
          </a:prstGeom>
        </p:spPr>
        <p:txBody>
          <a:bodyPr spcFirstLastPara="1" wrap="square" lIns="91425" tIns="91425" rIns="91425" bIns="91425" anchor="b" anchorCtr="0">
            <a:noAutofit/>
          </a:bodyPr>
          <a:lstStyle/>
          <a:p>
            <a:pPr lvl="0"/>
            <a:r>
              <a:rPr lang="en-US"/>
              <a:t>CHỨC NĂNG ĐĂNG NHẬP</a:t>
            </a:r>
            <a:endParaRPr lang="en-US"/>
          </a:p>
        </p:txBody>
      </p:sp>
      <p:sp>
        <p:nvSpPr>
          <p:cNvPr id="302" name="Google Shape;302;p2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5" name="Google Shape;281;p19"/>
          <p:cNvSpPr txBox="1"/>
          <p:nvPr/>
        </p:nvSpPr>
        <p:spPr>
          <a:xfrm>
            <a:off x="5791199" y="2257335"/>
            <a:ext cx="2770994" cy="976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1pPr>
            <a:lvl2pPr marL="914400" marR="0" lvl="1" indent="-381000" algn="l" rtl="0">
              <a:lnSpc>
                <a:spcPct val="100000"/>
              </a:lnSpc>
              <a:spcBef>
                <a:spcPts val="0"/>
              </a:spcBef>
              <a:spcAft>
                <a:spcPts val="0"/>
              </a:spcAft>
              <a:buClr>
                <a:schemeClr val="accent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81000" algn="l" rtl="0">
              <a:lnSpc>
                <a:spcPct val="100000"/>
              </a:lnSpc>
              <a:spcBef>
                <a:spcPts val="0"/>
              </a:spcBef>
              <a:spcAft>
                <a:spcPts val="0"/>
              </a:spcAft>
              <a:buClr>
                <a:schemeClr val="accent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9pPr>
          </a:lstStyle>
          <a:p>
            <a:pPr marL="285750" indent="-285750"/>
            <a:r>
              <a:rPr lang="en-US" sz="1300"/>
              <a:t>Ch</a:t>
            </a:r>
            <a:r>
              <a:rPr lang="vi-VN" sz="1300"/>
              <a:t>ư</a:t>
            </a:r>
            <a:r>
              <a:rPr lang="en-US" sz="1300"/>
              <a:t>ơng trình cho phép nhập tên ng</a:t>
            </a:r>
            <a:r>
              <a:rPr lang="vi-VN" sz="1300"/>
              <a:t>ư</a:t>
            </a:r>
            <a:r>
              <a:rPr lang="en-US" sz="1300"/>
              <a:t>ời dùng và mật khẩu để vào ch</a:t>
            </a:r>
            <a:r>
              <a:rPr lang="vi-VN" sz="1300"/>
              <a:t>ư</a:t>
            </a:r>
            <a:r>
              <a:rPr lang="en-US" sz="1300"/>
              <a:t>ơng trình.</a:t>
            </a:r>
            <a:endParaRPr lang="en-US" sz="1300"/>
          </a:p>
          <a:p>
            <a:pPr marL="285750" indent="-285750"/>
            <a:r>
              <a:rPr lang="en-US" sz="1300"/>
              <a:t>có thể nhớ tài khoản về mật khẩu khi check vào</a:t>
            </a:r>
            <a:endParaRPr lang="en-US" sz="1300"/>
          </a:p>
          <a:p>
            <a:pPr marL="285750" indent="-285750"/>
            <a:r>
              <a:rPr lang="en-US" sz="1300"/>
              <a:t>Nhấn vào </a:t>
            </a:r>
            <a:r>
              <a:rPr lang="en-US" sz="1300" b="1" u="sng">
                <a:solidFill>
                  <a:schemeClr val="accent1">
                    <a:lumMod val="50000"/>
                  </a:schemeClr>
                </a:solidFill>
              </a:rPr>
              <a:t>Sign up </a:t>
            </a:r>
            <a:r>
              <a:rPr lang="en-US" sz="1300"/>
              <a:t>để đăng ký tài khoản.</a:t>
            </a:r>
            <a:endParaRPr lang="en-US" sz="1300"/>
          </a:p>
        </p:txBody>
      </p:sp>
      <p:sp>
        <p:nvSpPr>
          <p:cNvPr id="17" name="Google Shape;475;p35"/>
          <p:cNvSpPr/>
          <p:nvPr/>
        </p:nvSpPr>
        <p:spPr>
          <a:xfrm>
            <a:off x="73112" y="804512"/>
            <a:ext cx="5970879" cy="41774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aphicFrame>
        <p:nvGraphicFramePr>
          <p:cNvPr id="2" name="Content Placeholder 1"/>
          <p:cNvGraphicFramePr/>
          <p:nvPr>
            <p:ph idx="1"/>
          </p:nvPr>
        </p:nvGraphicFramePr>
        <p:xfrm>
          <a:off x="326390" y="1048385"/>
          <a:ext cx="5464810" cy="3110230"/>
        </p:xfrm>
        <a:graphic>
          <a:graphicData uri="http://schemas.openxmlformats.org/presentationml/2006/ole">
            <mc:AlternateContent xmlns:mc="http://schemas.openxmlformats.org/markup-compatibility/2006">
              <mc:Choice xmlns:v="urn:schemas-microsoft-com:vml" Requires="v">
                <p:oleObj spid="_x0000_s3" name="" r:id="rId1" imgW="11372215" imgH="7200900" progId="Paint.Picture">
                  <p:embed/>
                </p:oleObj>
              </mc:Choice>
              <mc:Fallback>
                <p:oleObj name="" r:id="rId1" imgW="11372215" imgH="7200900" progId="Paint.Picture">
                  <p:embed/>
                  <p:pic>
                    <p:nvPicPr>
                      <p:cNvPr id="0" name="Picture 2"/>
                      <p:cNvPicPr/>
                      <p:nvPr/>
                    </p:nvPicPr>
                    <p:blipFill>
                      <a:blip r:embed="rId2"/>
                      <a:stretch>
                        <a:fillRect/>
                      </a:stretch>
                    </p:blipFill>
                    <p:spPr>
                      <a:xfrm>
                        <a:off x="326390" y="1048385"/>
                        <a:ext cx="5464810" cy="3110230"/>
                      </a:xfrm>
                      <a:prstGeom prst="rect">
                        <a:avLst/>
                      </a:prstGeom>
                    </p:spPr>
                  </p:pic>
                </p:oleObj>
              </mc:Fallback>
            </mc:AlternateContent>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188092"/>
            <a:ext cx="3537900" cy="66331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MAIN</a:t>
            </a:r>
            <a:endParaRPr lang="en-US"/>
          </a:p>
        </p:txBody>
      </p:sp>
      <p:sp>
        <p:nvSpPr>
          <p:cNvPr id="318" name="Google Shape;318;p22"/>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5" name="TextBox 4"/>
          <p:cNvSpPr txBox="1"/>
          <p:nvPr/>
        </p:nvSpPr>
        <p:spPr>
          <a:xfrm>
            <a:off x="4701535" y="1733733"/>
            <a:ext cx="2655567" cy="738664"/>
          </a:xfrm>
          <a:prstGeom prst="rect">
            <a:avLst/>
          </a:prstGeom>
          <a:noFill/>
        </p:spPr>
        <p:txBody>
          <a:bodyPr wrap="square" rtlCol="0">
            <a:spAutoFit/>
          </a:bodyPr>
          <a:lstStyle/>
          <a:p>
            <a:r>
              <a:rPr lang="en-US"/>
              <a:t>Hiện tại </a:t>
            </a:r>
            <a:r>
              <a:rPr lang="en-US" b="1" u="sng">
                <a:solidFill>
                  <a:schemeClr val="accent1">
                    <a:lumMod val="50000"/>
                  </a:schemeClr>
                </a:solidFill>
              </a:rPr>
              <a:t>Ver 1.0 </a:t>
            </a:r>
            <a:r>
              <a:rPr lang="en-US"/>
              <a:t>đã có truy cập quản lí khách hàng và thông tin tài khoản.</a:t>
            </a:r>
            <a:endParaRPr lang="en-US"/>
          </a:p>
        </p:txBody>
      </p:sp>
      <p:sp>
        <p:nvSpPr>
          <p:cNvPr id="9" name="Google Shape;475;p35"/>
          <p:cNvSpPr/>
          <p:nvPr/>
        </p:nvSpPr>
        <p:spPr>
          <a:xfrm>
            <a:off x="37387" y="1083843"/>
            <a:ext cx="4465787" cy="336033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aphicFrame>
        <p:nvGraphicFramePr>
          <p:cNvPr id="2" name="Object 1"/>
          <p:cNvGraphicFramePr/>
          <p:nvPr/>
        </p:nvGraphicFramePr>
        <p:xfrm>
          <a:off x="218440" y="1236980"/>
          <a:ext cx="4126865" cy="2615565"/>
        </p:xfrm>
        <a:graphic>
          <a:graphicData uri="http://schemas.openxmlformats.org/presentationml/2006/ole">
            <mc:AlternateContent xmlns:mc="http://schemas.openxmlformats.org/markup-compatibility/2006">
              <mc:Choice xmlns:v="urn:schemas-microsoft-com:vml" Requires="v">
                <p:oleObj spid="_x0000_s3" name="" r:id="rId2" imgW="9219565" imgH="8486775" progId="Paint.Picture">
                  <p:embed/>
                </p:oleObj>
              </mc:Choice>
              <mc:Fallback>
                <p:oleObj name="" r:id="rId2" imgW="9219565" imgH="8486775" progId="Paint.Picture">
                  <p:embed/>
                  <p:pic>
                    <p:nvPicPr>
                      <p:cNvPr id="0" name="Picture 2"/>
                      <p:cNvPicPr/>
                      <p:nvPr/>
                    </p:nvPicPr>
                    <p:blipFill>
                      <a:blip r:embed="rId3"/>
                      <a:stretch>
                        <a:fillRect/>
                      </a:stretch>
                    </p:blipFill>
                    <p:spPr>
                      <a:xfrm>
                        <a:off x="218440" y="1236980"/>
                        <a:ext cx="4126865" cy="2615565"/>
                      </a:xfrm>
                      <a:prstGeom prst="rect">
                        <a:avLst/>
                      </a:prstGeom>
                    </p:spPr>
                  </p:pic>
                </p:oleObj>
              </mc:Fallback>
            </mc:AlternateContent>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457200" y="239"/>
            <a:ext cx="8229600" cy="857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a:solidFill>
                  <a:srgbClr val="FFFFFF"/>
                </a:solidFill>
              </a:rPr>
              <a:t>THÔNG TIN TÀI KHOẢN</a:t>
            </a:r>
            <a:endParaRPr lang="en-US" sz="2400">
              <a:solidFill>
                <a:srgbClr val="FFFFFF"/>
              </a:solidFill>
            </a:endParaRPr>
          </a:p>
        </p:txBody>
      </p:sp>
      <p:sp>
        <p:nvSpPr>
          <p:cNvPr id="324" name="Google Shape;324;p2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7" name="Google Shape;281;p19"/>
          <p:cNvSpPr txBox="1"/>
          <p:nvPr/>
        </p:nvSpPr>
        <p:spPr>
          <a:xfrm>
            <a:off x="290005" y="952001"/>
            <a:ext cx="3442335" cy="3629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1pPr>
            <a:lvl2pPr marL="914400" marR="0" lvl="1" indent="-381000" algn="l" rtl="0">
              <a:lnSpc>
                <a:spcPct val="100000"/>
              </a:lnSpc>
              <a:spcBef>
                <a:spcPts val="0"/>
              </a:spcBef>
              <a:spcAft>
                <a:spcPts val="0"/>
              </a:spcAft>
              <a:buClr>
                <a:schemeClr val="accent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81000" algn="l" rtl="0">
              <a:lnSpc>
                <a:spcPct val="100000"/>
              </a:lnSpc>
              <a:spcBef>
                <a:spcPts val="0"/>
              </a:spcBef>
              <a:spcAft>
                <a:spcPts val="0"/>
              </a:spcAft>
              <a:buClr>
                <a:schemeClr val="accent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81000" algn="l" rtl="0">
              <a:lnSpc>
                <a:spcPct val="100000"/>
              </a:lnSpc>
              <a:spcBef>
                <a:spcPts val="0"/>
              </a:spcBef>
              <a:spcAft>
                <a:spcPts val="0"/>
              </a:spcAft>
              <a:buClr>
                <a:schemeClr val="dk1"/>
              </a:buClr>
              <a:buSzPts val="2400"/>
              <a:buFont typeface="Barlow Light" panose="00000500000000000000"/>
              <a:buChar char="■"/>
              <a:defRPr sz="2400" b="0" i="0" u="none" strike="noStrike" cap="none">
                <a:solidFill>
                  <a:schemeClr val="dk1"/>
                </a:solidFill>
                <a:latin typeface="Barlow Light" panose="00000500000000000000"/>
                <a:ea typeface="Barlow Light" panose="00000500000000000000"/>
                <a:cs typeface="Barlow Light" panose="00000500000000000000"/>
                <a:sym typeface="Barlow Light" panose="00000500000000000000"/>
              </a:defRPr>
            </a:lvl9pPr>
          </a:lstStyle>
          <a:p>
            <a:pPr marL="285750" indent="-285750"/>
            <a:r>
              <a:rPr lang="en-US" sz="1800"/>
              <a:t>Hiển thị một số thông tin của tài khoản.</a:t>
            </a:r>
            <a:endParaRPr lang="en-US" sz="1800"/>
          </a:p>
          <a:p>
            <a:pPr marL="285750" indent="-285750"/>
            <a:r>
              <a:rPr lang="en-US" sz="1800"/>
              <a:t>Cho phép chỉnh sửa và chọn </a:t>
            </a:r>
            <a:r>
              <a:rPr lang="en-US" sz="1800" b="1" u="sng">
                <a:solidFill>
                  <a:schemeClr val="accent1">
                    <a:lumMod val="50000"/>
                  </a:schemeClr>
                </a:solidFill>
              </a:rPr>
              <a:t>Save</a:t>
            </a:r>
            <a:r>
              <a:rPr lang="en-US" sz="1800"/>
              <a:t> để l</a:t>
            </a:r>
            <a:r>
              <a:rPr lang="vi-VN" sz="1800"/>
              <a:t>ư</a:t>
            </a:r>
            <a:r>
              <a:rPr lang="en-US" sz="1800"/>
              <a:t>u.</a:t>
            </a:r>
            <a:endParaRPr lang="en-US" sz="1800"/>
          </a:p>
          <a:p>
            <a:pPr marL="285750" indent="-285750"/>
            <a:r>
              <a:rPr lang="en-US" sz="1800" b="1" u="sng">
                <a:solidFill>
                  <a:schemeClr val="accent1">
                    <a:lumMod val="50000"/>
                  </a:schemeClr>
                </a:solidFill>
              </a:rPr>
              <a:t>Thêm Tài Khoản</a:t>
            </a:r>
            <a:endParaRPr lang="en-US" sz="1800" b="1" u="sng">
              <a:solidFill>
                <a:schemeClr val="accent1">
                  <a:lumMod val="50000"/>
                </a:schemeClr>
              </a:solidFill>
            </a:endParaRPr>
          </a:p>
          <a:p>
            <a:pPr marL="285750" indent="-285750"/>
            <a:r>
              <a:rPr lang="en-US" sz="1800" b="1" u="sng">
                <a:solidFill>
                  <a:schemeClr val="accent1">
                    <a:lumMod val="50000"/>
                  </a:schemeClr>
                </a:solidFill>
                <a:sym typeface="+mn-ea"/>
              </a:rPr>
              <a:t>sửa Tài Khoản</a:t>
            </a:r>
            <a:endParaRPr lang="en-US" sz="1800" b="1" u="sng">
              <a:solidFill>
                <a:schemeClr val="accent1">
                  <a:lumMod val="50000"/>
                </a:schemeClr>
              </a:solidFill>
              <a:sym typeface="+mn-ea"/>
            </a:endParaRPr>
          </a:p>
          <a:p>
            <a:pPr marL="285750" indent="-285750"/>
            <a:r>
              <a:rPr lang="en-US" sz="1800" b="1" u="sng">
                <a:solidFill>
                  <a:schemeClr val="accent1">
                    <a:lumMod val="50000"/>
                  </a:schemeClr>
                </a:solidFill>
              </a:rPr>
              <a:t>Xóa Tài Khoản</a:t>
            </a:r>
            <a:endParaRPr lang="en-US" sz="1800" b="1" u="sng">
              <a:solidFill>
                <a:schemeClr val="accent1">
                  <a:lumMod val="50000"/>
                </a:schemeClr>
              </a:solidFill>
            </a:endParaRPr>
          </a:p>
          <a:p>
            <a:pPr marL="285750" indent="-285750"/>
            <a:endParaRPr lang="en-US" sz="1800" b="1"/>
          </a:p>
        </p:txBody>
      </p:sp>
      <p:sp>
        <p:nvSpPr>
          <p:cNvPr id="9" name="Google Shape;475;p35"/>
          <p:cNvSpPr/>
          <p:nvPr/>
        </p:nvSpPr>
        <p:spPr>
          <a:xfrm>
            <a:off x="3980729" y="839100"/>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aphicFrame>
        <p:nvGraphicFramePr>
          <p:cNvPr id="2" name="Content Placeholder 1"/>
          <p:cNvGraphicFramePr/>
          <p:nvPr>
            <p:ph idx="1"/>
          </p:nvPr>
        </p:nvGraphicFramePr>
        <p:xfrm>
          <a:off x="4181475" y="1034415"/>
          <a:ext cx="4406265" cy="2853690"/>
        </p:xfrm>
        <a:graphic>
          <a:graphicData uri="http://schemas.openxmlformats.org/presentationml/2006/ole">
            <mc:AlternateContent xmlns:mc="http://schemas.openxmlformats.org/markup-compatibility/2006">
              <mc:Choice xmlns:v="urn:schemas-microsoft-com:vml" Requires="v">
                <p:oleObj spid="_x0000_s3" name="" r:id="rId2" imgW="9352915" imgH="8448675" progId="Paint.Picture">
                  <p:embed/>
                </p:oleObj>
              </mc:Choice>
              <mc:Fallback>
                <p:oleObj name="" r:id="rId2" imgW="9352915" imgH="8448675" progId="Paint.Picture">
                  <p:embed/>
                  <p:pic>
                    <p:nvPicPr>
                      <p:cNvPr id="0" name="Picture 2"/>
                      <p:cNvPicPr/>
                      <p:nvPr/>
                    </p:nvPicPr>
                    <p:blipFill>
                      <a:blip r:embed="rId3"/>
                      <a:stretch>
                        <a:fillRect/>
                      </a:stretch>
                    </p:blipFill>
                    <p:spPr>
                      <a:xfrm>
                        <a:off x="4181475" y="1034415"/>
                        <a:ext cx="4406265" cy="2853690"/>
                      </a:xfrm>
                      <a:prstGeom prst="rect">
                        <a:avLst/>
                      </a:prstGeom>
                    </p:spPr>
                  </p:pic>
                </p:oleObj>
              </mc:Fallback>
            </mc:AlternateContent>
          </a:graphicData>
        </a:graphic>
      </p:graphicFrame>
    </p:spTree>
  </p:cSld>
  <p:clrMapOvr>
    <a:masterClrMapping/>
  </p:clrMapOvr>
  <p:transition>
    <p:fade thruBlk="1"/>
  </p:transition>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Words>
  <Application>WPS Presentation</Application>
  <PresentationFormat>On-screen Show (16:9)</PresentationFormat>
  <Paragraphs>100</Paragraphs>
  <Slides>11</Slides>
  <Notes>17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11</vt:i4>
      </vt:variant>
    </vt:vector>
  </HeadingPairs>
  <TitlesOfParts>
    <vt:vector size="30" baseType="lpstr">
      <vt:lpstr>Arial</vt:lpstr>
      <vt:lpstr>SimSun</vt:lpstr>
      <vt:lpstr>Wingdings</vt:lpstr>
      <vt:lpstr>Arial</vt:lpstr>
      <vt:lpstr>Miriam Libre</vt:lpstr>
      <vt:lpstr>Barlow Light</vt:lpstr>
      <vt:lpstr>Barlow</vt:lpstr>
      <vt:lpstr>Calibri</vt:lpstr>
      <vt:lpstr>Work Sans</vt:lpstr>
      <vt:lpstr>Times New Roman</vt:lpstr>
      <vt:lpstr>Barlow Light</vt:lpstr>
      <vt:lpstr>Microsoft YaHei</vt:lpstr>
      <vt:lpstr>Arial Unicode MS</vt:lpstr>
      <vt:lpstr>Arial (Body)</vt:lpstr>
      <vt:lpstr>Art_mountaineering</vt:lpstr>
      <vt:lpstr>Paint.Picture</vt:lpstr>
      <vt:lpstr>Paint.Picture</vt:lpstr>
      <vt:lpstr>Paint.Picture</vt:lpstr>
      <vt:lpstr>Paint.Picture</vt:lpstr>
      <vt:lpstr>Good Friend</vt:lpstr>
      <vt:lpstr>CÔNG CỤ HỖ TRỢ</vt:lpstr>
      <vt:lpstr>QUÊN MẬT KHẨU</vt:lpstr>
      <vt:lpstr>JAVAFX LÀ GÌ?</vt:lpstr>
      <vt:lpstr>QUẢN LÍ BÁN HÀNG</vt:lpstr>
      <vt:lpstr>CHỨC NĂNG</vt:lpstr>
      <vt:lpstr>CHỨC NĂNG ĐĂNG NHẬP</vt:lpstr>
      <vt:lpstr>MENU</vt:lpstr>
      <vt:lpstr>THÔNG TIN TÀI KHOẢN</vt:lpstr>
      <vt:lpstr>VỀ DỰ ÁN CỦA CHÚNG TÔI</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Friend</dc:title>
  <dc:creator/>
  <cp:lastModifiedBy>admin</cp:lastModifiedBy>
  <cp:revision>4</cp:revision>
  <dcterms:created xsi:type="dcterms:W3CDTF">2021-12-16T01:18:27Z</dcterms:created>
  <dcterms:modified xsi:type="dcterms:W3CDTF">2021-12-16T02:38:29Z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912B7B48A7DD44FEABAA82FB74E1EABA</vt:lpwstr>
  </property>
  <property fmtid="{D5CDD505-2E9C-101B-9397-08002B2CF9AE}" pid="3" name="KSOProductBuildVer">
    <vt:lpwstr>1033-11.2.0.10382</vt:lpwstr>
  </property>
</Properties>
</file>