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0" r:id="rId3"/>
    <p:sldId id="351" r:id="rId4"/>
    <p:sldId id="368" r:id="rId5"/>
    <p:sldId id="369" r:id="rId6"/>
    <p:sldId id="372" r:id="rId7"/>
    <p:sldId id="352" r:id="rId8"/>
    <p:sldId id="360" r:id="rId9"/>
    <p:sldId id="356" r:id="rId10"/>
    <p:sldId id="358" r:id="rId11"/>
    <p:sldId id="353" r:id="rId12"/>
    <p:sldId id="355" r:id="rId13"/>
    <p:sldId id="354" r:id="rId14"/>
    <p:sldId id="357" r:id="rId15"/>
    <p:sldId id="370" r:id="rId16"/>
    <p:sldId id="371" r:id="rId17"/>
    <p:sldId id="373" r:id="rId18"/>
    <p:sldId id="374" r:id="rId19"/>
    <p:sldId id="366" r:id="rId20"/>
    <p:sldId id="361" r:id="rId21"/>
    <p:sldId id="362" r:id="rId22"/>
    <p:sldId id="363" r:id="rId23"/>
    <p:sldId id="364" r:id="rId24"/>
    <p:sldId id="349"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p:cViewPr varScale="1">
        <p:scale>
          <a:sx n="86" d="100"/>
          <a:sy n="86" d="100"/>
        </p:scale>
        <p:origin x="56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2/13/2020</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2/13/2020</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2/13/2020</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2/13/2020</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7"/>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114800" y="2253995"/>
            <a:ext cx="3733800" cy="2990215"/>
          </a:xfrm>
          <a:custGeom>
            <a:avLst/>
            <a:gdLst/>
            <a:ahLst/>
            <a:cxnLst/>
            <a:rect l="l" t="t" r="r" b="b"/>
            <a:pathLst>
              <a:path w="3733800" h="2990215">
                <a:moveTo>
                  <a:pt x="0" y="0"/>
                </a:moveTo>
                <a:lnTo>
                  <a:pt x="666750" y="2990088"/>
                </a:lnTo>
                <a:lnTo>
                  <a:pt x="3295650" y="2486660"/>
                </a:lnTo>
                <a:lnTo>
                  <a:pt x="3733800" y="30225"/>
                </a:lnTo>
                <a:lnTo>
                  <a:pt x="0" y="0"/>
                </a:lnTo>
                <a:close/>
              </a:path>
            </a:pathLst>
          </a:custGeom>
          <a:solidFill>
            <a:srgbClr val="EC7C30"/>
          </a:solidFill>
        </p:spPr>
        <p:txBody>
          <a:bodyPr wrap="square" lIns="0" tIns="0" rIns="0" bIns="0" rtlCol="0"/>
          <a:lstStyle/>
          <a:p>
            <a:endParaRPr/>
          </a:p>
        </p:txBody>
      </p:sp>
      <p:sp>
        <p:nvSpPr>
          <p:cNvPr id="18" name="bk object 18"/>
          <p:cNvSpPr/>
          <p:nvPr/>
        </p:nvSpPr>
        <p:spPr>
          <a:xfrm>
            <a:off x="4558284" y="1828800"/>
            <a:ext cx="2872740" cy="4251960"/>
          </a:xfrm>
          <a:custGeom>
            <a:avLst/>
            <a:gdLst/>
            <a:ahLst/>
            <a:cxnLst/>
            <a:rect l="l" t="t" r="r" b="b"/>
            <a:pathLst>
              <a:path w="2872740" h="4251960">
                <a:moveTo>
                  <a:pt x="2761451" y="925702"/>
                </a:moveTo>
                <a:lnTo>
                  <a:pt x="1384045" y="925702"/>
                </a:lnTo>
                <a:lnTo>
                  <a:pt x="1434718" y="935227"/>
                </a:lnTo>
                <a:lnTo>
                  <a:pt x="1458594" y="938402"/>
                </a:lnTo>
                <a:lnTo>
                  <a:pt x="1475993" y="943101"/>
                </a:lnTo>
                <a:lnTo>
                  <a:pt x="1491868" y="951102"/>
                </a:lnTo>
                <a:lnTo>
                  <a:pt x="1509394" y="963802"/>
                </a:lnTo>
                <a:lnTo>
                  <a:pt x="1522094" y="971676"/>
                </a:lnTo>
                <a:lnTo>
                  <a:pt x="1529968" y="979677"/>
                </a:lnTo>
                <a:lnTo>
                  <a:pt x="1537969" y="992377"/>
                </a:lnTo>
                <a:lnTo>
                  <a:pt x="1542668" y="1017777"/>
                </a:lnTo>
                <a:lnTo>
                  <a:pt x="1547494" y="1054227"/>
                </a:lnTo>
                <a:lnTo>
                  <a:pt x="1547494" y="1087627"/>
                </a:lnTo>
                <a:lnTo>
                  <a:pt x="1529968" y="1149477"/>
                </a:lnTo>
                <a:lnTo>
                  <a:pt x="1475993" y="1208277"/>
                </a:lnTo>
                <a:lnTo>
                  <a:pt x="1422145" y="1244727"/>
                </a:lnTo>
                <a:lnTo>
                  <a:pt x="1350644" y="1286128"/>
                </a:lnTo>
                <a:lnTo>
                  <a:pt x="1255394" y="1335277"/>
                </a:lnTo>
                <a:lnTo>
                  <a:pt x="1176019" y="1381378"/>
                </a:lnTo>
                <a:lnTo>
                  <a:pt x="1087246" y="1430527"/>
                </a:lnTo>
                <a:lnTo>
                  <a:pt x="1009395" y="1492503"/>
                </a:lnTo>
                <a:lnTo>
                  <a:pt x="930020" y="1567052"/>
                </a:lnTo>
                <a:lnTo>
                  <a:pt x="863345" y="1649602"/>
                </a:lnTo>
                <a:lnTo>
                  <a:pt x="807846" y="1749678"/>
                </a:lnTo>
                <a:lnTo>
                  <a:pt x="774573" y="1860804"/>
                </a:lnTo>
                <a:lnTo>
                  <a:pt x="761873" y="1989455"/>
                </a:lnTo>
                <a:lnTo>
                  <a:pt x="766571" y="2043430"/>
                </a:lnTo>
                <a:lnTo>
                  <a:pt x="771398" y="2097405"/>
                </a:lnTo>
                <a:lnTo>
                  <a:pt x="784098" y="2141855"/>
                </a:lnTo>
                <a:lnTo>
                  <a:pt x="795146" y="2191131"/>
                </a:lnTo>
                <a:lnTo>
                  <a:pt x="812673" y="2233930"/>
                </a:lnTo>
                <a:lnTo>
                  <a:pt x="838073" y="2275205"/>
                </a:lnTo>
                <a:lnTo>
                  <a:pt x="863345" y="2311781"/>
                </a:lnTo>
                <a:lnTo>
                  <a:pt x="891920" y="2345055"/>
                </a:lnTo>
                <a:lnTo>
                  <a:pt x="920495" y="2368931"/>
                </a:lnTo>
                <a:lnTo>
                  <a:pt x="938021" y="2381631"/>
                </a:lnTo>
                <a:lnTo>
                  <a:pt x="953896" y="2394331"/>
                </a:lnTo>
                <a:lnTo>
                  <a:pt x="971295" y="2407031"/>
                </a:lnTo>
                <a:lnTo>
                  <a:pt x="991996" y="2414905"/>
                </a:lnTo>
                <a:lnTo>
                  <a:pt x="1030096" y="2432431"/>
                </a:lnTo>
                <a:lnTo>
                  <a:pt x="953896" y="2476881"/>
                </a:lnTo>
                <a:lnTo>
                  <a:pt x="887221" y="2530856"/>
                </a:lnTo>
                <a:lnTo>
                  <a:pt x="825373" y="2592832"/>
                </a:lnTo>
                <a:lnTo>
                  <a:pt x="774573" y="2659507"/>
                </a:lnTo>
                <a:lnTo>
                  <a:pt x="733298" y="2737231"/>
                </a:lnTo>
                <a:lnTo>
                  <a:pt x="699896" y="2819781"/>
                </a:lnTo>
                <a:lnTo>
                  <a:pt x="684021" y="2907157"/>
                </a:lnTo>
                <a:lnTo>
                  <a:pt x="674496" y="2997708"/>
                </a:lnTo>
                <a:lnTo>
                  <a:pt x="679323" y="3072257"/>
                </a:lnTo>
                <a:lnTo>
                  <a:pt x="692023" y="3146933"/>
                </a:lnTo>
                <a:lnTo>
                  <a:pt x="717423" y="3216783"/>
                </a:lnTo>
                <a:lnTo>
                  <a:pt x="745998" y="3288156"/>
                </a:lnTo>
                <a:lnTo>
                  <a:pt x="249174" y="4040784"/>
                </a:lnTo>
                <a:lnTo>
                  <a:pt x="958595" y="4247197"/>
                </a:lnTo>
                <a:lnTo>
                  <a:pt x="983995" y="4251960"/>
                </a:lnTo>
                <a:lnTo>
                  <a:pt x="1009395" y="4251960"/>
                </a:lnTo>
                <a:lnTo>
                  <a:pt x="1053845" y="4239260"/>
                </a:lnTo>
                <a:lnTo>
                  <a:pt x="1087246" y="4210672"/>
                </a:lnTo>
                <a:lnTo>
                  <a:pt x="1112646" y="4167809"/>
                </a:lnTo>
                <a:lnTo>
                  <a:pt x="1117345" y="4118584"/>
                </a:lnTo>
                <a:lnTo>
                  <a:pt x="1104645" y="4074134"/>
                </a:lnTo>
                <a:lnTo>
                  <a:pt x="1071371" y="4040784"/>
                </a:lnTo>
                <a:lnTo>
                  <a:pt x="1030096" y="4015384"/>
                </a:lnTo>
                <a:lnTo>
                  <a:pt x="638048" y="3899484"/>
                </a:lnTo>
                <a:lnTo>
                  <a:pt x="907795" y="3486658"/>
                </a:lnTo>
                <a:lnTo>
                  <a:pt x="1956214" y="3486658"/>
                </a:lnTo>
                <a:lnTo>
                  <a:pt x="1883917" y="3278631"/>
                </a:lnTo>
                <a:lnTo>
                  <a:pt x="1914143" y="3213608"/>
                </a:lnTo>
                <a:lnTo>
                  <a:pt x="1934717" y="3143758"/>
                </a:lnTo>
                <a:lnTo>
                  <a:pt x="1947417" y="3072257"/>
                </a:lnTo>
                <a:lnTo>
                  <a:pt x="1950592" y="2997708"/>
                </a:lnTo>
                <a:lnTo>
                  <a:pt x="1947417" y="2935732"/>
                </a:lnTo>
                <a:lnTo>
                  <a:pt x="1939543" y="2873756"/>
                </a:lnTo>
                <a:lnTo>
                  <a:pt x="1922017" y="2811907"/>
                </a:lnTo>
                <a:lnTo>
                  <a:pt x="1901443" y="2754757"/>
                </a:lnTo>
                <a:lnTo>
                  <a:pt x="1876043" y="2700782"/>
                </a:lnTo>
                <a:lnTo>
                  <a:pt x="1842642" y="2646807"/>
                </a:lnTo>
                <a:lnTo>
                  <a:pt x="1804542" y="2597531"/>
                </a:lnTo>
                <a:lnTo>
                  <a:pt x="1763267" y="2551430"/>
                </a:lnTo>
                <a:lnTo>
                  <a:pt x="1717293" y="2510155"/>
                </a:lnTo>
                <a:lnTo>
                  <a:pt x="1693544" y="2494280"/>
                </a:lnTo>
                <a:lnTo>
                  <a:pt x="1671319" y="2473706"/>
                </a:lnTo>
                <a:lnTo>
                  <a:pt x="1642744" y="2456180"/>
                </a:lnTo>
                <a:lnTo>
                  <a:pt x="1617344" y="2443480"/>
                </a:lnTo>
                <a:lnTo>
                  <a:pt x="1591944" y="2427605"/>
                </a:lnTo>
                <a:lnTo>
                  <a:pt x="1563369" y="2414905"/>
                </a:lnTo>
                <a:lnTo>
                  <a:pt x="1596643" y="2399030"/>
                </a:lnTo>
                <a:lnTo>
                  <a:pt x="1630044" y="2378456"/>
                </a:lnTo>
                <a:lnTo>
                  <a:pt x="1658619" y="2353056"/>
                </a:lnTo>
                <a:lnTo>
                  <a:pt x="1688718" y="2324481"/>
                </a:lnTo>
                <a:lnTo>
                  <a:pt x="1714118" y="2295906"/>
                </a:lnTo>
                <a:lnTo>
                  <a:pt x="1737867" y="2257806"/>
                </a:lnTo>
                <a:lnTo>
                  <a:pt x="1763267" y="2221230"/>
                </a:lnTo>
                <a:lnTo>
                  <a:pt x="1783968" y="2175256"/>
                </a:lnTo>
                <a:lnTo>
                  <a:pt x="1826767" y="2121154"/>
                </a:lnTo>
                <a:lnTo>
                  <a:pt x="1893442" y="2072005"/>
                </a:lnTo>
                <a:lnTo>
                  <a:pt x="1934717" y="2046605"/>
                </a:lnTo>
                <a:lnTo>
                  <a:pt x="1975992" y="2022729"/>
                </a:lnTo>
                <a:lnTo>
                  <a:pt x="2021966" y="1997329"/>
                </a:lnTo>
                <a:lnTo>
                  <a:pt x="2129916" y="1943354"/>
                </a:lnTo>
                <a:lnTo>
                  <a:pt x="2188717" y="1910080"/>
                </a:lnTo>
                <a:lnTo>
                  <a:pt x="2247391" y="1878330"/>
                </a:lnTo>
                <a:lnTo>
                  <a:pt x="2306066" y="1844929"/>
                </a:lnTo>
                <a:lnTo>
                  <a:pt x="2364866" y="1803654"/>
                </a:lnTo>
                <a:lnTo>
                  <a:pt x="2422016" y="1762378"/>
                </a:lnTo>
                <a:lnTo>
                  <a:pt x="2477516" y="1716404"/>
                </a:lnTo>
                <a:lnTo>
                  <a:pt x="2531491" y="1662302"/>
                </a:lnTo>
                <a:lnTo>
                  <a:pt x="2580766" y="1608327"/>
                </a:lnTo>
                <a:lnTo>
                  <a:pt x="2626741" y="1546478"/>
                </a:lnTo>
                <a:lnTo>
                  <a:pt x="2668016" y="1479803"/>
                </a:lnTo>
                <a:lnTo>
                  <a:pt x="2701290" y="1406778"/>
                </a:lnTo>
                <a:lnTo>
                  <a:pt x="2731516" y="1327403"/>
                </a:lnTo>
                <a:lnTo>
                  <a:pt x="2752090" y="1240027"/>
                </a:lnTo>
                <a:lnTo>
                  <a:pt x="2764790" y="1144777"/>
                </a:lnTo>
                <a:lnTo>
                  <a:pt x="2769616" y="1041526"/>
                </a:lnTo>
                <a:lnTo>
                  <a:pt x="2764790" y="976502"/>
                </a:lnTo>
                <a:lnTo>
                  <a:pt x="2761451" y="925702"/>
                </a:lnTo>
                <a:close/>
              </a:path>
              <a:path w="2872740" h="4251960">
                <a:moveTo>
                  <a:pt x="1960628" y="3499358"/>
                </a:moveTo>
                <a:lnTo>
                  <a:pt x="1701418" y="3499358"/>
                </a:lnTo>
                <a:lnTo>
                  <a:pt x="1963292" y="4251960"/>
                </a:lnTo>
                <a:lnTo>
                  <a:pt x="2601341" y="3920121"/>
                </a:lnTo>
                <a:lnTo>
                  <a:pt x="2622507" y="3904246"/>
                </a:lnTo>
                <a:lnTo>
                  <a:pt x="2101341" y="3904246"/>
                </a:lnTo>
                <a:lnTo>
                  <a:pt x="1960628" y="3499358"/>
                </a:lnTo>
                <a:close/>
              </a:path>
              <a:path w="2872740" h="4251960">
                <a:moveTo>
                  <a:pt x="2560066" y="3693033"/>
                </a:moveTo>
                <a:lnTo>
                  <a:pt x="2534666" y="3693033"/>
                </a:lnTo>
                <a:lnTo>
                  <a:pt x="2510916" y="3697859"/>
                </a:lnTo>
                <a:lnTo>
                  <a:pt x="2488691" y="3705733"/>
                </a:lnTo>
                <a:lnTo>
                  <a:pt x="2101341" y="3904246"/>
                </a:lnTo>
                <a:lnTo>
                  <a:pt x="2622507" y="3904246"/>
                </a:lnTo>
                <a:lnTo>
                  <a:pt x="2639441" y="3891546"/>
                </a:lnTo>
                <a:lnTo>
                  <a:pt x="2660015" y="3850259"/>
                </a:lnTo>
                <a:lnTo>
                  <a:pt x="2668016" y="3804221"/>
                </a:lnTo>
                <a:lnTo>
                  <a:pt x="2656840" y="3759758"/>
                </a:lnTo>
                <a:lnTo>
                  <a:pt x="2644140" y="3739134"/>
                </a:lnTo>
                <a:lnTo>
                  <a:pt x="2623566" y="3721608"/>
                </a:lnTo>
                <a:lnTo>
                  <a:pt x="2606040" y="3705733"/>
                </a:lnTo>
                <a:lnTo>
                  <a:pt x="2580766" y="3697859"/>
                </a:lnTo>
                <a:lnTo>
                  <a:pt x="2560066" y="3693033"/>
                </a:lnTo>
                <a:close/>
              </a:path>
              <a:path w="2872740" h="4251960">
                <a:moveTo>
                  <a:pt x="1956214" y="3486658"/>
                </a:moveTo>
                <a:lnTo>
                  <a:pt x="907795" y="3486658"/>
                </a:lnTo>
                <a:lnTo>
                  <a:pt x="950721" y="3520059"/>
                </a:lnTo>
                <a:lnTo>
                  <a:pt x="996695" y="3548634"/>
                </a:lnTo>
                <a:lnTo>
                  <a:pt x="1045971" y="3572383"/>
                </a:lnTo>
                <a:lnTo>
                  <a:pt x="1096771" y="3593084"/>
                </a:lnTo>
                <a:lnTo>
                  <a:pt x="1150619" y="3610483"/>
                </a:lnTo>
                <a:lnTo>
                  <a:pt x="1199895" y="3623183"/>
                </a:lnTo>
                <a:lnTo>
                  <a:pt x="1258569" y="3626358"/>
                </a:lnTo>
                <a:lnTo>
                  <a:pt x="1312544" y="3631184"/>
                </a:lnTo>
                <a:lnTo>
                  <a:pt x="1368170" y="3626358"/>
                </a:lnTo>
                <a:lnTo>
                  <a:pt x="1417319" y="3623183"/>
                </a:lnTo>
                <a:lnTo>
                  <a:pt x="1468119" y="3610483"/>
                </a:lnTo>
                <a:lnTo>
                  <a:pt x="1517268" y="3593084"/>
                </a:lnTo>
                <a:lnTo>
                  <a:pt x="1568068" y="3577209"/>
                </a:lnTo>
                <a:lnTo>
                  <a:pt x="1614169" y="3551809"/>
                </a:lnTo>
                <a:lnTo>
                  <a:pt x="1658619" y="3527933"/>
                </a:lnTo>
                <a:lnTo>
                  <a:pt x="1701418" y="3499358"/>
                </a:lnTo>
                <a:lnTo>
                  <a:pt x="1960628" y="3499358"/>
                </a:lnTo>
                <a:lnTo>
                  <a:pt x="1956214" y="3486658"/>
                </a:lnTo>
                <a:close/>
              </a:path>
              <a:path w="2872740" h="4251960">
                <a:moveTo>
                  <a:pt x="1425320" y="0"/>
                </a:moveTo>
                <a:lnTo>
                  <a:pt x="1358645" y="0"/>
                </a:lnTo>
                <a:lnTo>
                  <a:pt x="1196720" y="4825"/>
                </a:lnTo>
                <a:lnTo>
                  <a:pt x="1045971" y="25400"/>
                </a:lnTo>
                <a:lnTo>
                  <a:pt x="904620" y="49275"/>
                </a:lnTo>
                <a:lnTo>
                  <a:pt x="771398" y="87375"/>
                </a:lnTo>
                <a:lnTo>
                  <a:pt x="650748" y="136525"/>
                </a:lnTo>
                <a:lnTo>
                  <a:pt x="538099" y="185800"/>
                </a:lnTo>
                <a:lnTo>
                  <a:pt x="436499" y="247650"/>
                </a:lnTo>
                <a:lnTo>
                  <a:pt x="345948" y="314325"/>
                </a:lnTo>
                <a:lnTo>
                  <a:pt x="266700" y="381000"/>
                </a:lnTo>
                <a:lnTo>
                  <a:pt x="195199" y="455675"/>
                </a:lnTo>
                <a:lnTo>
                  <a:pt x="136525" y="533526"/>
                </a:lnTo>
                <a:lnTo>
                  <a:pt x="87249" y="608076"/>
                </a:lnTo>
                <a:lnTo>
                  <a:pt x="49149" y="685926"/>
                </a:lnTo>
                <a:lnTo>
                  <a:pt x="20574" y="765301"/>
                </a:lnTo>
                <a:lnTo>
                  <a:pt x="3175" y="839851"/>
                </a:lnTo>
                <a:lnTo>
                  <a:pt x="0" y="914526"/>
                </a:lnTo>
                <a:lnTo>
                  <a:pt x="3175" y="963802"/>
                </a:lnTo>
                <a:lnTo>
                  <a:pt x="7874" y="1012951"/>
                </a:lnTo>
                <a:lnTo>
                  <a:pt x="20574" y="1059052"/>
                </a:lnTo>
                <a:lnTo>
                  <a:pt x="33274" y="1103502"/>
                </a:lnTo>
                <a:lnTo>
                  <a:pt x="53975" y="1144777"/>
                </a:lnTo>
                <a:lnTo>
                  <a:pt x="74549" y="1187577"/>
                </a:lnTo>
                <a:lnTo>
                  <a:pt x="103124" y="1224152"/>
                </a:lnTo>
                <a:lnTo>
                  <a:pt x="133350" y="1257427"/>
                </a:lnTo>
                <a:lnTo>
                  <a:pt x="169799" y="1290827"/>
                </a:lnTo>
                <a:lnTo>
                  <a:pt x="212725" y="1319402"/>
                </a:lnTo>
                <a:lnTo>
                  <a:pt x="261874" y="1344802"/>
                </a:lnTo>
                <a:lnTo>
                  <a:pt x="312674" y="1368678"/>
                </a:lnTo>
                <a:lnTo>
                  <a:pt x="366649" y="1386077"/>
                </a:lnTo>
                <a:lnTo>
                  <a:pt x="420624" y="1397253"/>
                </a:lnTo>
                <a:lnTo>
                  <a:pt x="545973" y="1406778"/>
                </a:lnTo>
                <a:lnTo>
                  <a:pt x="625348" y="1401952"/>
                </a:lnTo>
                <a:lnTo>
                  <a:pt x="699896" y="1389252"/>
                </a:lnTo>
                <a:lnTo>
                  <a:pt x="761873" y="1373377"/>
                </a:lnTo>
                <a:lnTo>
                  <a:pt x="820546" y="1340103"/>
                </a:lnTo>
                <a:lnTo>
                  <a:pt x="879220" y="1302003"/>
                </a:lnTo>
                <a:lnTo>
                  <a:pt x="933195" y="1249552"/>
                </a:lnTo>
                <a:lnTo>
                  <a:pt x="987170" y="1182877"/>
                </a:lnTo>
                <a:lnTo>
                  <a:pt x="1042796" y="1103502"/>
                </a:lnTo>
                <a:lnTo>
                  <a:pt x="1076070" y="1062227"/>
                </a:lnTo>
                <a:lnTo>
                  <a:pt x="1109471" y="1025651"/>
                </a:lnTo>
                <a:lnTo>
                  <a:pt x="1142745" y="997076"/>
                </a:lnTo>
                <a:lnTo>
                  <a:pt x="1179194" y="971676"/>
                </a:lnTo>
                <a:lnTo>
                  <a:pt x="1222120" y="951102"/>
                </a:lnTo>
                <a:lnTo>
                  <a:pt x="1263395" y="938402"/>
                </a:lnTo>
                <a:lnTo>
                  <a:pt x="1309369" y="930401"/>
                </a:lnTo>
                <a:lnTo>
                  <a:pt x="1355470" y="925702"/>
                </a:lnTo>
                <a:lnTo>
                  <a:pt x="2761451" y="925702"/>
                </a:lnTo>
                <a:lnTo>
                  <a:pt x="2760091" y="905001"/>
                </a:lnTo>
                <a:lnTo>
                  <a:pt x="2747391" y="839851"/>
                </a:lnTo>
                <a:lnTo>
                  <a:pt x="2731516" y="778001"/>
                </a:lnTo>
                <a:lnTo>
                  <a:pt x="2739390" y="768476"/>
                </a:lnTo>
                <a:lnTo>
                  <a:pt x="2752090" y="760476"/>
                </a:lnTo>
                <a:lnTo>
                  <a:pt x="2760091" y="752601"/>
                </a:lnTo>
                <a:lnTo>
                  <a:pt x="2769616" y="744601"/>
                </a:lnTo>
                <a:lnTo>
                  <a:pt x="2814066" y="690626"/>
                </a:lnTo>
                <a:lnTo>
                  <a:pt x="2847340" y="628776"/>
                </a:lnTo>
                <a:lnTo>
                  <a:pt x="2864866" y="562101"/>
                </a:lnTo>
                <a:lnTo>
                  <a:pt x="2872740" y="492251"/>
                </a:lnTo>
                <a:lnTo>
                  <a:pt x="2864866" y="425450"/>
                </a:lnTo>
                <a:lnTo>
                  <a:pt x="2847340" y="360425"/>
                </a:lnTo>
                <a:lnTo>
                  <a:pt x="2814066" y="298450"/>
                </a:lnTo>
                <a:lnTo>
                  <a:pt x="2769616" y="244475"/>
                </a:lnTo>
                <a:lnTo>
                  <a:pt x="2739390" y="219075"/>
                </a:lnTo>
                <a:lnTo>
                  <a:pt x="2732863" y="214375"/>
                </a:lnTo>
                <a:lnTo>
                  <a:pt x="2272791" y="214375"/>
                </a:lnTo>
                <a:lnTo>
                  <a:pt x="2226817" y="190500"/>
                </a:lnTo>
                <a:lnTo>
                  <a:pt x="2176017" y="165100"/>
                </a:lnTo>
                <a:lnTo>
                  <a:pt x="2129916" y="144525"/>
                </a:lnTo>
                <a:lnTo>
                  <a:pt x="2075941" y="123825"/>
                </a:lnTo>
                <a:lnTo>
                  <a:pt x="2026792" y="103250"/>
                </a:lnTo>
                <a:lnTo>
                  <a:pt x="1972817" y="87375"/>
                </a:lnTo>
                <a:lnTo>
                  <a:pt x="1917318" y="69850"/>
                </a:lnTo>
                <a:lnTo>
                  <a:pt x="1860168" y="53975"/>
                </a:lnTo>
                <a:lnTo>
                  <a:pt x="1742693" y="28575"/>
                </a:lnTo>
                <a:lnTo>
                  <a:pt x="1617344" y="12700"/>
                </a:lnTo>
                <a:lnTo>
                  <a:pt x="1555368" y="8000"/>
                </a:lnTo>
                <a:lnTo>
                  <a:pt x="1491868" y="4825"/>
                </a:lnTo>
                <a:lnTo>
                  <a:pt x="1425320" y="0"/>
                </a:lnTo>
                <a:close/>
              </a:path>
              <a:path w="2872740" h="4251960">
                <a:moveTo>
                  <a:pt x="2539491" y="136525"/>
                </a:moveTo>
                <a:lnTo>
                  <a:pt x="2467991" y="136525"/>
                </a:lnTo>
                <a:lnTo>
                  <a:pt x="2439416" y="141350"/>
                </a:lnTo>
                <a:lnTo>
                  <a:pt x="2375916" y="157225"/>
                </a:lnTo>
                <a:lnTo>
                  <a:pt x="2321941" y="182625"/>
                </a:lnTo>
                <a:lnTo>
                  <a:pt x="2298191" y="198500"/>
                </a:lnTo>
                <a:lnTo>
                  <a:pt x="2272791" y="214375"/>
                </a:lnTo>
                <a:lnTo>
                  <a:pt x="2732863" y="214375"/>
                </a:lnTo>
                <a:lnTo>
                  <a:pt x="2710815" y="198500"/>
                </a:lnTo>
                <a:lnTo>
                  <a:pt x="2680716" y="177800"/>
                </a:lnTo>
                <a:lnTo>
                  <a:pt x="2614041" y="152400"/>
                </a:lnTo>
                <a:lnTo>
                  <a:pt x="2539491" y="136525"/>
                </a:lnTo>
                <a:close/>
              </a:path>
            </a:pathLst>
          </a:custGeom>
          <a:solidFill>
            <a:srgbClr val="000000"/>
          </a:solidFill>
        </p:spPr>
        <p:txBody>
          <a:bodyPr wrap="square" lIns="0" tIns="0" rIns="0" bIns="0" rtlCol="0"/>
          <a:lstStyle/>
          <a:p>
            <a:endParaRPr/>
          </a:p>
        </p:txBody>
      </p:sp>
      <p:sp>
        <p:nvSpPr>
          <p:cNvPr id="19" name="bk object 19"/>
          <p:cNvSpPr/>
          <p:nvPr/>
        </p:nvSpPr>
        <p:spPr>
          <a:xfrm>
            <a:off x="6847331" y="2118360"/>
            <a:ext cx="429895" cy="408940"/>
          </a:xfrm>
          <a:custGeom>
            <a:avLst/>
            <a:gdLst/>
            <a:ahLst/>
            <a:cxnLst/>
            <a:rect l="l" t="t" r="r" b="b"/>
            <a:pathLst>
              <a:path w="429895" h="408939">
                <a:moveTo>
                  <a:pt x="237871" y="0"/>
                </a:moveTo>
                <a:lnTo>
                  <a:pt x="191897" y="0"/>
                </a:lnTo>
                <a:lnTo>
                  <a:pt x="150622" y="9525"/>
                </a:lnTo>
                <a:lnTo>
                  <a:pt x="109474" y="25273"/>
                </a:lnTo>
                <a:lnTo>
                  <a:pt x="76073" y="45847"/>
                </a:lnTo>
                <a:lnTo>
                  <a:pt x="33274" y="91820"/>
                </a:lnTo>
                <a:lnTo>
                  <a:pt x="17399" y="128269"/>
                </a:lnTo>
                <a:lnTo>
                  <a:pt x="4699" y="166242"/>
                </a:lnTo>
                <a:lnTo>
                  <a:pt x="0" y="202691"/>
                </a:lnTo>
                <a:lnTo>
                  <a:pt x="4699" y="243839"/>
                </a:lnTo>
                <a:lnTo>
                  <a:pt x="17399" y="280162"/>
                </a:lnTo>
                <a:lnTo>
                  <a:pt x="33274" y="313436"/>
                </a:lnTo>
                <a:lnTo>
                  <a:pt x="58674" y="346710"/>
                </a:lnTo>
                <a:lnTo>
                  <a:pt x="76073" y="359410"/>
                </a:lnTo>
                <a:lnTo>
                  <a:pt x="91948" y="371982"/>
                </a:lnTo>
                <a:lnTo>
                  <a:pt x="109474" y="384682"/>
                </a:lnTo>
                <a:lnTo>
                  <a:pt x="150622" y="400557"/>
                </a:lnTo>
                <a:lnTo>
                  <a:pt x="171323" y="405256"/>
                </a:lnTo>
                <a:lnTo>
                  <a:pt x="191897" y="408431"/>
                </a:lnTo>
                <a:lnTo>
                  <a:pt x="212471" y="408431"/>
                </a:lnTo>
                <a:lnTo>
                  <a:pt x="258445" y="405256"/>
                </a:lnTo>
                <a:lnTo>
                  <a:pt x="296545" y="392556"/>
                </a:lnTo>
                <a:lnTo>
                  <a:pt x="334645" y="375157"/>
                </a:lnTo>
                <a:lnTo>
                  <a:pt x="367919" y="346710"/>
                </a:lnTo>
                <a:lnTo>
                  <a:pt x="412369" y="284988"/>
                </a:lnTo>
                <a:lnTo>
                  <a:pt x="425069" y="243839"/>
                </a:lnTo>
                <a:lnTo>
                  <a:pt x="429768" y="202691"/>
                </a:lnTo>
                <a:lnTo>
                  <a:pt x="425069" y="166242"/>
                </a:lnTo>
                <a:lnTo>
                  <a:pt x="412369" y="128269"/>
                </a:lnTo>
                <a:lnTo>
                  <a:pt x="396494" y="91820"/>
                </a:lnTo>
                <a:lnTo>
                  <a:pt x="371094" y="61722"/>
                </a:lnTo>
                <a:lnTo>
                  <a:pt x="337820" y="33274"/>
                </a:lnTo>
                <a:lnTo>
                  <a:pt x="301371" y="17399"/>
                </a:lnTo>
                <a:lnTo>
                  <a:pt x="279146" y="9525"/>
                </a:lnTo>
                <a:lnTo>
                  <a:pt x="237871" y="0"/>
                </a:lnTo>
                <a:close/>
              </a:path>
            </a:pathLst>
          </a:custGeom>
          <a:solidFill>
            <a:srgbClr val="FFFFFF"/>
          </a:solidFill>
        </p:spPr>
        <p:txBody>
          <a:bodyPr wrap="square" lIns="0" tIns="0" rIns="0" bIns="0" rtlCol="0"/>
          <a:lstStyle/>
          <a:p>
            <a:endParaRPr/>
          </a:p>
        </p:txBody>
      </p:sp>
      <p:sp>
        <p:nvSpPr>
          <p:cNvPr id="20" name="bk object 20"/>
          <p:cNvSpPr/>
          <p:nvPr/>
        </p:nvSpPr>
        <p:spPr>
          <a:xfrm>
            <a:off x="5478779" y="4439411"/>
            <a:ext cx="783590" cy="775970"/>
          </a:xfrm>
          <a:custGeom>
            <a:avLst/>
            <a:gdLst/>
            <a:ahLst/>
            <a:cxnLst/>
            <a:rect l="l" t="t" r="r" b="b"/>
            <a:pathLst>
              <a:path w="783589" h="775970">
                <a:moveTo>
                  <a:pt x="429768" y="0"/>
                </a:moveTo>
                <a:lnTo>
                  <a:pt x="355219" y="0"/>
                </a:lnTo>
                <a:lnTo>
                  <a:pt x="279146" y="15875"/>
                </a:lnTo>
                <a:lnTo>
                  <a:pt x="242570" y="28575"/>
                </a:lnTo>
                <a:lnTo>
                  <a:pt x="176022" y="61849"/>
                </a:lnTo>
                <a:lnTo>
                  <a:pt x="142748" y="85598"/>
                </a:lnTo>
                <a:lnTo>
                  <a:pt x="112522" y="110998"/>
                </a:lnTo>
                <a:lnTo>
                  <a:pt x="66548" y="172846"/>
                </a:lnTo>
                <a:lnTo>
                  <a:pt x="30099" y="239521"/>
                </a:lnTo>
                <a:lnTo>
                  <a:pt x="9525" y="312546"/>
                </a:lnTo>
                <a:lnTo>
                  <a:pt x="0" y="387095"/>
                </a:lnTo>
                <a:lnTo>
                  <a:pt x="9525" y="461644"/>
                </a:lnTo>
                <a:lnTo>
                  <a:pt x="30099" y="536194"/>
                </a:lnTo>
                <a:lnTo>
                  <a:pt x="66548" y="602742"/>
                </a:lnTo>
                <a:lnTo>
                  <a:pt x="112522" y="659892"/>
                </a:lnTo>
                <a:lnTo>
                  <a:pt x="142748" y="685292"/>
                </a:lnTo>
                <a:lnTo>
                  <a:pt x="176022" y="710692"/>
                </a:lnTo>
                <a:lnTo>
                  <a:pt x="209296" y="731265"/>
                </a:lnTo>
                <a:lnTo>
                  <a:pt x="279146" y="759840"/>
                </a:lnTo>
                <a:lnTo>
                  <a:pt x="355219" y="775715"/>
                </a:lnTo>
                <a:lnTo>
                  <a:pt x="391668" y="775715"/>
                </a:lnTo>
                <a:lnTo>
                  <a:pt x="442468" y="772540"/>
                </a:lnTo>
                <a:lnTo>
                  <a:pt x="488442" y="763015"/>
                </a:lnTo>
                <a:lnTo>
                  <a:pt x="534416" y="751967"/>
                </a:lnTo>
                <a:lnTo>
                  <a:pt x="575564" y="731265"/>
                </a:lnTo>
                <a:lnTo>
                  <a:pt x="616839" y="705865"/>
                </a:lnTo>
                <a:lnTo>
                  <a:pt x="650113" y="677418"/>
                </a:lnTo>
                <a:lnTo>
                  <a:pt x="683387" y="644017"/>
                </a:lnTo>
                <a:lnTo>
                  <a:pt x="713613" y="605917"/>
                </a:lnTo>
                <a:lnTo>
                  <a:pt x="716788" y="598043"/>
                </a:lnTo>
                <a:lnTo>
                  <a:pt x="726313" y="590169"/>
                </a:lnTo>
                <a:lnTo>
                  <a:pt x="754761" y="533019"/>
                </a:lnTo>
                <a:lnTo>
                  <a:pt x="772287" y="487044"/>
                </a:lnTo>
                <a:lnTo>
                  <a:pt x="780161" y="437769"/>
                </a:lnTo>
                <a:lnTo>
                  <a:pt x="783336" y="387095"/>
                </a:lnTo>
                <a:lnTo>
                  <a:pt x="775462" y="312546"/>
                </a:lnTo>
                <a:lnTo>
                  <a:pt x="754761" y="239521"/>
                </a:lnTo>
                <a:lnTo>
                  <a:pt x="716788" y="172846"/>
                </a:lnTo>
                <a:lnTo>
                  <a:pt x="667639" y="110998"/>
                </a:lnTo>
                <a:lnTo>
                  <a:pt x="608965" y="61849"/>
                </a:lnTo>
                <a:lnTo>
                  <a:pt x="542290" y="28575"/>
                </a:lnTo>
                <a:lnTo>
                  <a:pt x="504190" y="15875"/>
                </a:lnTo>
                <a:lnTo>
                  <a:pt x="467741" y="7874"/>
                </a:lnTo>
                <a:lnTo>
                  <a:pt x="429768" y="0"/>
                </a:lnTo>
                <a:close/>
              </a:path>
            </a:pathLst>
          </a:custGeom>
          <a:solidFill>
            <a:srgbClr val="0462C1"/>
          </a:solidFill>
        </p:spPr>
        <p:txBody>
          <a:bodyPr wrap="square" lIns="0" tIns="0" rIns="0" bIns="0" rtlCol="0"/>
          <a:lstStyle/>
          <a:p>
            <a:endParaRPr/>
          </a:p>
        </p:txBody>
      </p:sp>
      <p:sp>
        <p:nvSpPr>
          <p:cNvPr id="21" name="bk object 21"/>
          <p:cNvSpPr/>
          <p:nvPr/>
        </p:nvSpPr>
        <p:spPr>
          <a:xfrm>
            <a:off x="4803647" y="2072639"/>
            <a:ext cx="2277110" cy="1986280"/>
          </a:xfrm>
          <a:custGeom>
            <a:avLst/>
            <a:gdLst/>
            <a:ahLst/>
            <a:cxnLst/>
            <a:rect l="l" t="t" r="r" b="b"/>
            <a:pathLst>
              <a:path w="2277109" h="1986279">
                <a:moveTo>
                  <a:pt x="1944294" y="438404"/>
                </a:moveTo>
                <a:lnTo>
                  <a:pt x="1163827" y="438404"/>
                </a:lnTo>
                <a:lnTo>
                  <a:pt x="1213103" y="446405"/>
                </a:lnTo>
                <a:lnTo>
                  <a:pt x="1259077" y="454406"/>
                </a:lnTo>
                <a:lnTo>
                  <a:pt x="1305178" y="467106"/>
                </a:lnTo>
                <a:lnTo>
                  <a:pt x="1346453" y="482981"/>
                </a:lnTo>
                <a:lnTo>
                  <a:pt x="1384553" y="503555"/>
                </a:lnTo>
                <a:lnTo>
                  <a:pt x="1451228" y="554482"/>
                </a:lnTo>
                <a:lnTo>
                  <a:pt x="1484502" y="595757"/>
                </a:lnTo>
                <a:lnTo>
                  <a:pt x="1514728" y="649732"/>
                </a:lnTo>
                <a:lnTo>
                  <a:pt x="1538604" y="719582"/>
                </a:lnTo>
                <a:lnTo>
                  <a:pt x="1548129" y="810133"/>
                </a:lnTo>
                <a:lnTo>
                  <a:pt x="1543303" y="897509"/>
                </a:lnTo>
                <a:lnTo>
                  <a:pt x="1522729" y="972185"/>
                </a:lnTo>
                <a:lnTo>
                  <a:pt x="1492503" y="1037336"/>
                </a:lnTo>
                <a:lnTo>
                  <a:pt x="1448053" y="1096137"/>
                </a:lnTo>
                <a:lnTo>
                  <a:pt x="1389252" y="1150112"/>
                </a:lnTo>
                <a:lnTo>
                  <a:pt x="1317878" y="1199388"/>
                </a:lnTo>
                <a:lnTo>
                  <a:pt x="1225803" y="1253363"/>
                </a:lnTo>
                <a:lnTo>
                  <a:pt x="1122552" y="1307464"/>
                </a:lnTo>
                <a:lnTo>
                  <a:pt x="1033652" y="1356740"/>
                </a:lnTo>
                <a:lnTo>
                  <a:pt x="958976" y="1405889"/>
                </a:lnTo>
                <a:lnTo>
                  <a:pt x="897127" y="1456817"/>
                </a:lnTo>
                <a:lnTo>
                  <a:pt x="851026" y="1505965"/>
                </a:lnTo>
                <a:lnTo>
                  <a:pt x="808227" y="1563243"/>
                </a:lnTo>
                <a:lnTo>
                  <a:pt x="784351" y="1621917"/>
                </a:lnTo>
                <a:lnTo>
                  <a:pt x="766952" y="1679194"/>
                </a:lnTo>
                <a:lnTo>
                  <a:pt x="763777" y="1745869"/>
                </a:lnTo>
                <a:lnTo>
                  <a:pt x="766952" y="1790319"/>
                </a:lnTo>
                <a:lnTo>
                  <a:pt x="774826" y="1841246"/>
                </a:lnTo>
                <a:lnTo>
                  <a:pt x="792352" y="1885696"/>
                </a:lnTo>
                <a:lnTo>
                  <a:pt x="820927" y="1926971"/>
                </a:lnTo>
                <a:lnTo>
                  <a:pt x="838326" y="1939671"/>
                </a:lnTo>
                <a:lnTo>
                  <a:pt x="854201" y="1952371"/>
                </a:lnTo>
                <a:lnTo>
                  <a:pt x="871727" y="1960372"/>
                </a:lnTo>
                <a:lnTo>
                  <a:pt x="917701" y="1977771"/>
                </a:lnTo>
                <a:lnTo>
                  <a:pt x="943101" y="1980946"/>
                </a:lnTo>
                <a:lnTo>
                  <a:pt x="971676" y="1985772"/>
                </a:lnTo>
                <a:lnTo>
                  <a:pt x="1071752" y="1985772"/>
                </a:lnTo>
                <a:lnTo>
                  <a:pt x="1130427" y="1977771"/>
                </a:lnTo>
                <a:lnTo>
                  <a:pt x="1179702" y="1965071"/>
                </a:lnTo>
                <a:lnTo>
                  <a:pt x="1217802" y="1952371"/>
                </a:lnTo>
                <a:lnTo>
                  <a:pt x="1271777" y="1903222"/>
                </a:lnTo>
                <a:lnTo>
                  <a:pt x="1292478" y="1869821"/>
                </a:lnTo>
                <a:lnTo>
                  <a:pt x="1343278" y="1779270"/>
                </a:lnTo>
                <a:lnTo>
                  <a:pt x="1379727" y="1733169"/>
                </a:lnTo>
                <a:lnTo>
                  <a:pt x="1425828" y="1687068"/>
                </a:lnTo>
                <a:lnTo>
                  <a:pt x="1530603" y="1612392"/>
                </a:lnTo>
                <a:lnTo>
                  <a:pt x="1589404" y="1575943"/>
                </a:lnTo>
                <a:lnTo>
                  <a:pt x="1651253" y="1542542"/>
                </a:lnTo>
                <a:lnTo>
                  <a:pt x="1794128" y="1467865"/>
                </a:lnTo>
                <a:lnTo>
                  <a:pt x="1868804" y="1426590"/>
                </a:lnTo>
                <a:lnTo>
                  <a:pt x="1943480" y="1382140"/>
                </a:lnTo>
                <a:lnTo>
                  <a:pt x="2014854" y="1331214"/>
                </a:lnTo>
                <a:lnTo>
                  <a:pt x="2081529" y="1278889"/>
                </a:lnTo>
                <a:lnTo>
                  <a:pt x="2140330" y="1215263"/>
                </a:lnTo>
                <a:lnTo>
                  <a:pt x="2186304" y="1145413"/>
                </a:lnTo>
                <a:lnTo>
                  <a:pt x="2225896" y="1070737"/>
                </a:lnTo>
                <a:lnTo>
                  <a:pt x="2127630" y="1070737"/>
                </a:lnTo>
                <a:lnTo>
                  <a:pt x="2064130" y="1067562"/>
                </a:lnTo>
                <a:lnTo>
                  <a:pt x="2002154" y="1062736"/>
                </a:lnTo>
                <a:lnTo>
                  <a:pt x="1940305" y="1054862"/>
                </a:lnTo>
                <a:lnTo>
                  <a:pt x="1881504" y="1042162"/>
                </a:lnTo>
                <a:lnTo>
                  <a:pt x="1822703" y="1034161"/>
                </a:lnTo>
                <a:lnTo>
                  <a:pt x="1768728" y="1021461"/>
                </a:lnTo>
                <a:lnTo>
                  <a:pt x="1714753" y="1005586"/>
                </a:lnTo>
                <a:lnTo>
                  <a:pt x="1710054" y="1000887"/>
                </a:lnTo>
                <a:lnTo>
                  <a:pt x="1671954" y="984885"/>
                </a:lnTo>
                <a:lnTo>
                  <a:pt x="1643379" y="954786"/>
                </a:lnTo>
                <a:lnTo>
                  <a:pt x="1622678" y="918210"/>
                </a:lnTo>
                <a:lnTo>
                  <a:pt x="1614804" y="876935"/>
                </a:lnTo>
                <a:lnTo>
                  <a:pt x="1617979" y="848360"/>
                </a:lnTo>
                <a:lnTo>
                  <a:pt x="1635378" y="802259"/>
                </a:lnTo>
                <a:lnTo>
                  <a:pt x="1671954" y="765683"/>
                </a:lnTo>
                <a:lnTo>
                  <a:pt x="1717928" y="745109"/>
                </a:lnTo>
                <a:lnTo>
                  <a:pt x="1748154" y="740283"/>
                </a:lnTo>
                <a:lnTo>
                  <a:pt x="2276340" y="740283"/>
                </a:lnTo>
                <a:lnTo>
                  <a:pt x="2273680" y="699008"/>
                </a:lnTo>
                <a:lnTo>
                  <a:pt x="2265679" y="652907"/>
                </a:lnTo>
                <a:lnTo>
                  <a:pt x="2252979" y="608457"/>
                </a:lnTo>
                <a:lnTo>
                  <a:pt x="2176779" y="598932"/>
                </a:lnTo>
                <a:lnTo>
                  <a:pt x="2143505" y="590931"/>
                </a:lnTo>
                <a:lnTo>
                  <a:pt x="2076830" y="562356"/>
                </a:lnTo>
                <a:lnTo>
                  <a:pt x="2019680" y="524256"/>
                </a:lnTo>
                <a:lnTo>
                  <a:pt x="1948179" y="446405"/>
                </a:lnTo>
                <a:lnTo>
                  <a:pt x="1944294" y="438404"/>
                </a:lnTo>
                <a:close/>
              </a:path>
              <a:path w="2277109" h="1986279">
                <a:moveTo>
                  <a:pt x="2227579" y="1067562"/>
                </a:moveTo>
                <a:lnTo>
                  <a:pt x="2202179" y="1067562"/>
                </a:lnTo>
                <a:lnTo>
                  <a:pt x="2194305" y="1070737"/>
                </a:lnTo>
                <a:lnTo>
                  <a:pt x="2225896" y="1070737"/>
                </a:lnTo>
                <a:lnTo>
                  <a:pt x="2227579" y="1067562"/>
                </a:lnTo>
                <a:close/>
              </a:path>
              <a:path w="2277109" h="1986279">
                <a:moveTo>
                  <a:pt x="1171828" y="0"/>
                </a:moveTo>
                <a:lnTo>
                  <a:pt x="1113027" y="0"/>
                </a:lnTo>
                <a:lnTo>
                  <a:pt x="1017777" y="3175"/>
                </a:lnTo>
                <a:lnTo>
                  <a:pt x="925702" y="8000"/>
                </a:lnTo>
                <a:lnTo>
                  <a:pt x="841501" y="20700"/>
                </a:lnTo>
                <a:lnTo>
                  <a:pt x="763777" y="33400"/>
                </a:lnTo>
                <a:lnTo>
                  <a:pt x="687451" y="49275"/>
                </a:lnTo>
                <a:lnTo>
                  <a:pt x="617601" y="69850"/>
                </a:lnTo>
                <a:lnTo>
                  <a:pt x="554101" y="90550"/>
                </a:lnTo>
                <a:lnTo>
                  <a:pt x="492251" y="115950"/>
                </a:lnTo>
                <a:lnTo>
                  <a:pt x="438276" y="139826"/>
                </a:lnTo>
                <a:lnTo>
                  <a:pt x="387476" y="168401"/>
                </a:lnTo>
                <a:lnTo>
                  <a:pt x="341375" y="193801"/>
                </a:lnTo>
                <a:lnTo>
                  <a:pt x="300100" y="222376"/>
                </a:lnTo>
                <a:lnTo>
                  <a:pt x="233425" y="273304"/>
                </a:lnTo>
                <a:lnTo>
                  <a:pt x="203200" y="297052"/>
                </a:lnTo>
                <a:lnTo>
                  <a:pt x="133350" y="371729"/>
                </a:lnTo>
                <a:lnTo>
                  <a:pt x="95250" y="421005"/>
                </a:lnTo>
                <a:lnTo>
                  <a:pt x="61975" y="467106"/>
                </a:lnTo>
                <a:lnTo>
                  <a:pt x="41275" y="513080"/>
                </a:lnTo>
                <a:lnTo>
                  <a:pt x="20700" y="557657"/>
                </a:lnTo>
                <a:lnTo>
                  <a:pt x="8000" y="598932"/>
                </a:lnTo>
                <a:lnTo>
                  <a:pt x="3175" y="637032"/>
                </a:lnTo>
                <a:lnTo>
                  <a:pt x="0" y="670433"/>
                </a:lnTo>
                <a:lnTo>
                  <a:pt x="3175" y="722884"/>
                </a:lnTo>
                <a:lnTo>
                  <a:pt x="15875" y="765683"/>
                </a:lnTo>
                <a:lnTo>
                  <a:pt x="33400" y="806958"/>
                </a:lnTo>
                <a:lnTo>
                  <a:pt x="57150" y="838835"/>
                </a:lnTo>
                <a:lnTo>
                  <a:pt x="103250" y="872109"/>
                </a:lnTo>
                <a:lnTo>
                  <a:pt x="157225" y="897509"/>
                </a:lnTo>
                <a:lnTo>
                  <a:pt x="225425" y="913511"/>
                </a:lnTo>
                <a:lnTo>
                  <a:pt x="262000" y="918210"/>
                </a:lnTo>
                <a:lnTo>
                  <a:pt x="341375" y="918210"/>
                </a:lnTo>
                <a:lnTo>
                  <a:pt x="379475" y="913511"/>
                </a:lnTo>
                <a:lnTo>
                  <a:pt x="412876" y="910336"/>
                </a:lnTo>
                <a:lnTo>
                  <a:pt x="474725" y="872109"/>
                </a:lnTo>
                <a:lnTo>
                  <a:pt x="508126" y="835660"/>
                </a:lnTo>
                <a:lnTo>
                  <a:pt x="546226" y="789559"/>
                </a:lnTo>
                <a:lnTo>
                  <a:pt x="592201" y="722884"/>
                </a:lnTo>
                <a:lnTo>
                  <a:pt x="654176" y="645033"/>
                </a:lnTo>
                <a:lnTo>
                  <a:pt x="720851" y="578231"/>
                </a:lnTo>
                <a:lnTo>
                  <a:pt x="787526" y="528955"/>
                </a:lnTo>
                <a:lnTo>
                  <a:pt x="859027" y="492506"/>
                </a:lnTo>
                <a:lnTo>
                  <a:pt x="925702" y="467106"/>
                </a:lnTo>
                <a:lnTo>
                  <a:pt x="987551" y="451104"/>
                </a:lnTo>
                <a:lnTo>
                  <a:pt x="1051052" y="441579"/>
                </a:lnTo>
                <a:lnTo>
                  <a:pt x="1109852" y="438404"/>
                </a:lnTo>
                <a:lnTo>
                  <a:pt x="1944294" y="438404"/>
                </a:lnTo>
                <a:lnTo>
                  <a:pt x="1918080" y="384429"/>
                </a:lnTo>
                <a:lnTo>
                  <a:pt x="1897379" y="317754"/>
                </a:lnTo>
                <a:lnTo>
                  <a:pt x="1889378" y="247776"/>
                </a:lnTo>
                <a:lnTo>
                  <a:pt x="1889378" y="211327"/>
                </a:lnTo>
                <a:lnTo>
                  <a:pt x="1894204" y="193801"/>
                </a:lnTo>
                <a:lnTo>
                  <a:pt x="1897379" y="177926"/>
                </a:lnTo>
                <a:lnTo>
                  <a:pt x="1860803" y="157225"/>
                </a:lnTo>
                <a:lnTo>
                  <a:pt x="1818004" y="136651"/>
                </a:lnTo>
                <a:lnTo>
                  <a:pt x="1776729" y="119125"/>
                </a:lnTo>
                <a:lnTo>
                  <a:pt x="1735454" y="98551"/>
                </a:lnTo>
                <a:lnTo>
                  <a:pt x="1689353" y="85725"/>
                </a:lnTo>
                <a:lnTo>
                  <a:pt x="1643379" y="69850"/>
                </a:lnTo>
                <a:lnTo>
                  <a:pt x="1592579" y="57150"/>
                </a:lnTo>
                <a:lnTo>
                  <a:pt x="1548129" y="44450"/>
                </a:lnTo>
                <a:lnTo>
                  <a:pt x="1497202" y="33400"/>
                </a:lnTo>
                <a:lnTo>
                  <a:pt x="1448053" y="23875"/>
                </a:lnTo>
                <a:lnTo>
                  <a:pt x="1392427" y="15875"/>
                </a:lnTo>
                <a:lnTo>
                  <a:pt x="1338452" y="11175"/>
                </a:lnTo>
                <a:lnTo>
                  <a:pt x="1284477" y="8000"/>
                </a:lnTo>
                <a:lnTo>
                  <a:pt x="1230502" y="3175"/>
                </a:lnTo>
                <a:lnTo>
                  <a:pt x="1171828" y="0"/>
                </a:lnTo>
                <a:close/>
              </a:path>
              <a:path w="2277109" h="1986279">
                <a:moveTo>
                  <a:pt x="2276340" y="740283"/>
                </a:moveTo>
                <a:lnTo>
                  <a:pt x="1781428" y="740283"/>
                </a:lnTo>
                <a:lnTo>
                  <a:pt x="1789429" y="745109"/>
                </a:lnTo>
                <a:lnTo>
                  <a:pt x="1835403" y="760984"/>
                </a:lnTo>
                <a:lnTo>
                  <a:pt x="1884679" y="773684"/>
                </a:lnTo>
                <a:lnTo>
                  <a:pt x="2043429" y="797433"/>
                </a:lnTo>
                <a:lnTo>
                  <a:pt x="2102230" y="802259"/>
                </a:lnTo>
                <a:lnTo>
                  <a:pt x="2260980" y="802259"/>
                </a:lnTo>
                <a:lnTo>
                  <a:pt x="2276855" y="797433"/>
                </a:lnTo>
                <a:lnTo>
                  <a:pt x="2276855" y="748284"/>
                </a:lnTo>
                <a:lnTo>
                  <a:pt x="2276340" y="740283"/>
                </a:lnTo>
                <a:close/>
              </a:path>
            </a:pathLst>
          </a:custGeom>
          <a:solidFill>
            <a:srgbClr val="0462C1"/>
          </a:solidFill>
        </p:spPr>
        <p:txBody>
          <a:bodyPr wrap="square" lIns="0" tIns="0" rIns="0" bIns="0" rtlCol="0"/>
          <a:lstStyle/>
          <a:p>
            <a:endParaRPr/>
          </a:p>
        </p:txBody>
      </p:sp>
      <p:sp>
        <p:nvSpPr>
          <p:cNvPr id="22" name="bk object 22"/>
          <p:cNvSpPr/>
          <p:nvPr/>
        </p:nvSpPr>
        <p:spPr>
          <a:xfrm>
            <a:off x="6309359" y="2241804"/>
            <a:ext cx="158495" cy="161544"/>
          </a:xfrm>
          <a:prstGeom prst="rect">
            <a:avLst/>
          </a:prstGeom>
          <a:blipFill>
            <a:blip r:embed="rId3" cstate="print"/>
            <a:stretch>
              <a:fillRect/>
            </a:stretch>
          </a:blipFill>
        </p:spPr>
        <p:txBody>
          <a:bodyPr wrap="square" lIns="0" tIns="0" rIns="0" bIns="0" rtlCol="0"/>
          <a:lstStyle/>
          <a:p>
            <a:endParaRPr/>
          </a:p>
        </p:txBody>
      </p:sp>
      <p:sp>
        <p:nvSpPr>
          <p:cNvPr id="23" name="bk object 23"/>
          <p:cNvSpPr/>
          <p:nvPr/>
        </p:nvSpPr>
        <p:spPr>
          <a:xfrm>
            <a:off x="6979919" y="2241804"/>
            <a:ext cx="164591" cy="161544"/>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2/13/2020</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1170431"/>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855974" y="853820"/>
            <a:ext cx="4480051" cy="1136014"/>
          </a:xfrm>
          <a:prstGeom prst="rect">
            <a:avLst/>
          </a:prstGeom>
        </p:spPr>
        <p:txBody>
          <a:bodyPr wrap="square" lIns="0" tIns="0" rIns="0" bIns="0">
            <a:spAutoFit/>
          </a:bodyPr>
          <a:lstStyle>
            <a:lvl1pPr>
              <a:defRPr sz="3800" b="0" i="0">
                <a:solidFill>
                  <a:schemeClr val="bg1"/>
                </a:solidFill>
                <a:latin typeface="Arial"/>
                <a:cs typeface="Arial"/>
              </a:defRPr>
            </a:lvl1pPr>
          </a:lstStyle>
          <a:p>
            <a:endParaRPr/>
          </a:p>
        </p:txBody>
      </p:sp>
      <p:sp>
        <p:nvSpPr>
          <p:cNvPr id="3" name="Holder 3"/>
          <p:cNvSpPr>
            <a:spLocks noGrp="1"/>
          </p:cNvSpPr>
          <p:nvPr>
            <p:ph type="body" idx="1"/>
          </p:nvPr>
        </p:nvSpPr>
        <p:spPr>
          <a:xfrm>
            <a:off x="730707" y="1208278"/>
            <a:ext cx="10057130" cy="224282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2/13/2020</a:t>
            </a:fld>
            <a:endParaRPr lang="en-US"/>
          </a:p>
        </p:txBody>
      </p:sp>
      <p:sp>
        <p:nvSpPr>
          <p:cNvPr id="6" name="Holder 6"/>
          <p:cNvSpPr>
            <a:spLocks noGrp="1"/>
          </p:cNvSpPr>
          <p:nvPr>
            <p:ph type="sldNum" sz="quarter" idx="7"/>
          </p:nvPr>
        </p:nvSpPr>
        <p:spPr>
          <a:xfrm>
            <a:off x="11041888" y="6433915"/>
            <a:ext cx="246379" cy="210820"/>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25400">
              <a:lnSpc>
                <a:spcPct val="100000"/>
              </a:lnSpc>
              <a:spcBef>
                <a:spcPts val="105"/>
              </a:spcBef>
            </a:pPr>
            <a:fld id="{81D60167-4931-47E6-BA6A-407CBD079E47}"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42" y="228600"/>
            <a:ext cx="12191999" cy="720581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19400" y="1905000"/>
            <a:ext cx="6858000" cy="633507"/>
          </a:xfrm>
          <a:prstGeom prst="rect">
            <a:avLst/>
          </a:prstGeom>
        </p:spPr>
        <p:txBody>
          <a:bodyPr vert="horz" wrap="square" lIns="0" tIns="81280" rIns="0" bIns="0" rtlCol="0">
            <a:spAutoFit/>
          </a:bodyPr>
          <a:lstStyle/>
          <a:p>
            <a:pPr marL="1006475" marR="5080" indent="-994410">
              <a:lnSpc>
                <a:spcPts val="4320"/>
              </a:lnSpc>
              <a:spcBef>
                <a:spcPts val="640"/>
              </a:spcBef>
            </a:pPr>
            <a:r>
              <a:rPr lang="en-US" sz="4000">
                <a:latin typeface="Arial"/>
                <a:cs typeface="Arial"/>
              </a:rPr>
              <a:t>d</a:t>
            </a:r>
            <a:endParaRPr sz="4000">
              <a:latin typeface="Arial"/>
              <a:cs typeface="Arial"/>
            </a:endParaRPr>
          </a:p>
        </p:txBody>
      </p:sp>
      <p:pic>
        <p:nvPicPr>
          <p:cNvPr id="9" name="Picture 8">
            <a:extLst>
              <a:ext uri="{FF2B5EF4-FFF2-40B4-BE49-F238E27FC236}">
                <a16:creationId xmlns:a16="http://schemas.microsoft.com/office/drawing/2014/main" id="{ADE9FCDC-B5CF-4E1E-8810-6ADE9DD5D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87"/>
            <a:ext cx="7772400" cy="1184941"/>
          </a:xfrm>
          <a:prstGeom prst="rect">
            <a:avLst/>
          </a:prstGeom>
        </p:spPr>
      </p:pic>
      <p:sp>
        <p:nvSpPr>
          <p:cNvPr id="6" name="Hộp Văn bản 5">
            <a:extLst>
              <a:ext uri="{FF2B5EF4-FFF2-40B4-BE49-F238E27FC236}">
                <a16:creationId xmlns:a16="http://schemas.microsoft.com/office/drawing/2014/main" id="{32E62B6C-2C68-4423-860E-01F5147C8487}"/>
              </a:ext>
            </a:extLst>
          </p:cNvPr>
          <p:cNvSpPr txBox="1"/>
          <p:nvPr/>
        </p:nvSpPr>
        <p:spPr>
          <a:xfrm>
            <a:off x="1981200" y="1752600"/>
            <a:ext cx="8077200" cy="1323439"/>
          </a:xfrm>
          <a:prstGeom prst="rect">
            <a:avLst/>
          </a:prstGeom>
          <a:noFill/>
        </p:spPr>
        <p:txBody>
          <a:bodyPr wrap="square" rtlCol="0">
            <a:spAutoFit/>
          </a:bodyPr>
          <a:lstStyle/>
          <a:p>
            <a:pPr algn="ctr"/>
            <a:r>
              <a:rPr lang="en-US" sz="4000"/>
              <a:t>Giải thuật di truyền và ứng dụng vào Feature Selection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DF4BD7-697B-4D44-BD40-B13295AE19F4}"/>
              </a:ext>
            </a:extLst>
          </p:cNvPr>
          <p:cNvSpPr>
            <a:spLocks noGrp="1"/>
          </p:cNvSpPr>
          <p:nvPr>
            <p:ph type="title"/>
          </p:nvPr>
        </p:nvSpPr>
        <p:spPr>
          <a:xfrm>
            <a:off x="654507" y="234568"/>
            <a:ext cx="4480051" cy="584775"/>
          </a:xfrm>
        </p:spPr>
        <p:txBody>
          <a:bodyPr/>
          <a:lstStyle/>
          <a:p>
            <a:r>
              <a:rPr lang="en-US"/>
              <a:t>Giải thuật di truyền</a:t>
            </a:r>
          </a:p>
        </p:txBody>
      </p:sp>
      <p:pic>
        <p:nvPicPr>
          <p:cNvPr id="1026" name="Picture 2" descr="Sơ đồ trạng thái thuật toán di truyền">
            <a:extLst>
              <a:ext uri="{FF2B5EF4-FFF2-40B4-BE49-F238E27FC236}">
                <a16:creationId xmlns:a16="http://schemas.microsoft.com/office/drawing/2014/main" id="{9AB66693-FF94-44A9-B45B-56FFD3F3E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904875"/>
            <a:ext cx="3810000"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9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45CE1E-5B4E-46CE-8F85-AC330127742D}"/>
              </a:ext>
            </a:extLst>
          </p:cNvPr>
          <p:cNvSpPr>
            <a:spLocks noGrp="1"/>
          </p:cNvSpPr>
          <p:nvPr>
            <p:ph type="title"/>
          </p:nvPr>
        </p:nvSpPr>
        <p:spPr>
          <a:xfrm>
            <a:off x="730707" y="152400"/>
            <a:ext cx="4480051" cy="584775"/>
          </a:xfrm>
        </p:spPr>
        <p:txBody>
          <a:bodyPr/>
          <a:lstStyle/>
          <a:p>
            <a:r>
              <a:rPr lang="en-US"/>
              <a:t>Giai đoạn 1</a:t>
            </a:r>
          </a:p>
        </p:txBody>
      </p:sp>
      <p:sp>
        <p:nvSpPr>
          <p:cNvPr id="3" name="Chỗ dành sẵn cho Văn bản 2">
            <a:extLst>
              <a:ext uri="{FF2B5EF4-FFF2-40B4-BE49-F238E27FC236}">
                <a16:creationId xmlns:a16="http://schemas.microsoft.com/office/drawing/2014/main" id="{5BC62480-7836-4B29-9DBC-D1BF5598B456}"/>
              </a:ext>
            </a:extLst>
          </p:cNvPr>
          <p:cNvSpPr>
            <a:spLocks noGrp="1"/>
          </p:cNvSpPr>
          <p:nvPr>
            <p:ph type="body" idx="1"/>
          </p:nvPr>
        </p:nvSpPr>
        <p:spPr>
          <a:xfrm>
            <a:off x="914400" y="1371600"/>
            <a:ext cx="10057130" cy="3447098"/>
          </a:xfrm>
        </p:spPr>
        <p:txBody>
          <a:bodyPr/>
          <a:lstStyle/>
          <a:p>
            <a:r>
              <a:rPr lang="en-US" sz="3200"/>
              <a:t>Sử dụng giải thuật di truyền (Genetic Algorithm) kết hợp với mạng nơ-ron để tìm bộ thuộc tính tốt nhất.</a:t>
            </a:r>
          </a:p>
          <a:p>
            <a:endParaRPr lang="en-US" sz="3200"/>
          </a:p>
          <a:p>
            <a:r>
              <a:rPr lang="en-US" sz="3200"/>
              <a:t>Bộ dữ liệu sẽ đ</a:t>
            </a:r>
            <a:r>
              <a:rPr lang="vi-VN" sz="3200"/>
              <a:t>ư</a:t>
            </a:r>
            <a:r>
              <a:rPr lang="en-US" sz="3200"/>
              <a:t>ợc sẽ đ</a:t>
            </a:r>
            <a:r>
              <a:rPr lang="vi-VN" sz="3200"/>
              <a:t>ư</a:t>
            </a:r>
            <a:r>
              <a:rPr lang="en-US" sz="3200"/>
              <a:t>ợc mạng n</a:t>
            </a:r>
            <a:r>
              <a:rPr lang="vi-VN" sz="3200"/>
              <a:t>ơ</a:t>
            </a:r>
            <a:r>
              <a:rPr lang="en-US" sz="3200"/>
              <a:t>-ron sử dụng hàm mục tiêu của giải thuật di truyền để tính độ phù hợp của mỗi thuộc tính.</a:t>
            </a:r>
          </a:p>
          <a:p>
            <a:endParaRPr lang="en-US" sz="3200"/>
          </a:p>
        </p:txBody>
      </p:sp>
    </p:spTree>
    <p:extLst>
      <p:ext uri="{BB962C8B-B14F-4D97-AF65-F5344CB8AC3E}">
        <p14:creationId xmlns:p14="http://schemas.microsoft.com/office/powerpoint/2010/main" val="186940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45CE1E-5B4E-46CE-8F85-AC330127742D}"/>
              </a:ext>
            </a:extLst>
          </p:cNvPr>
          <p:cNvSpPr>
            <a:spLocks noGrp="1"/>
          </p:cNvSpPr>
          <p:nvPr>
            <p:ph type="title"/>
          </p:nvPr>
        </p:nvSpPr>
        <p:spPr>
          <a:xfrm>
            <a:off x="730707" y="152400"/>
            <a:ext cx="4480051" cy="584775"/>
          </a:xfrm>
        </p:spPr>
        <p:txBody>
          <a:bodyPr/>
          <a:lstStyle/>
          <a:p>
            <a:r>
              <a:rPr lang="en-US"/>
              <a:t>Giai đoạn 1</a:t>
            </a:r>
          </a:p>
        </p:txBody>
      </p:sp>
      <p:sp>
        <p:nvSpPr>
          <p:cNvPr id="3" name="Chỗ dành sẵn cho Văn bản 2">
            <a:extLst>
              <a:ext uri="{FF2B5EF4-FFF2-40B4-BE49-F238E27FC236}">
                <a16:creationId xmlns:a16="http://schemas.microsoft.com/office/drawing/2014/main" id="{5BC62480-7836-4B29-9DBC-D1BF5598B456}"/>
              </a:ext>
            </a:extLst>
          </p:cNvPr>
          <p:cNvSpPr>
            <a:spLocks noGrp="1"/>
          </p:cNvSpPr>
          <p:nvPr>
            <p:ph type="body" idx="1"/>
          </p:nvPr>
        </p:nvSpPr>
        <p:spPr>
          <a:xfrm>
            <a:off x="1067435" y="1524000"/>
            <a:ext cx="10057130" cy="2462213"/>
          </a:xfrm>
        </p:spPr>
        <p:txBody>
          <a:bodyPr/>
          <a:lstStyle/>
          <a:p>
            <a:r>
              <a:rPr lang="en-US" sz="3200"/>
              <a:t>Kết thúc bộ thuộc tính nào có độ phù hợp cao nhất sẽ đ</a:t>
            </a:r>
            <a:r>
              <a:rPr lang="vi-VN" sz="3200"/>
              <a:t>ư</a:t>
            </a:r>
            <a:r>
              <a:rPr lang="en-US" sz="3200"/>
              <a:t>ợc lựa chọn</a:t>
            </a:r>
          </a:p>
          <a:p>
            <a:endParaRPr lang="en-US" sz="3200"/>
          </a:p>
          <a:p>
            <a:r>
              <a:rPr lang="en-US" sz="3200"/>
              <a:t>Ở giai đoạn này hạn chế số thuộc tính đầu ra theo tỷ lệ 0.1, 0.2, 0.3, 0.4, 0.5</a:t>
            </a:r>
          </a:p>
        </p:txBody>
      </p:sp>
    </p:spTree>
    <p:extLst>
      <p:ext uri="{BB962C8B-B14F-4D97-AF65-F5344CB8AC3E}">
        <p14:creationId xmlns:p14="http://schemas.microsoft.com/office/powerpoint/2010/main" val="244970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AA2AF9-2B83-45E3-AC19-CD0E3BB94AAD}"/>
              </a:ext>
            </a:extLst>
          </p:cNvPr>
          <p:cNvSpPr>
            <a:spLocks noGrp="1"/>
          </p:cNvSpPr>
          <p:nvPr>
            <p:ph type="title"/>
          </p:nvPr>
        </p:nvSpPr>
        <p:spPr>
          <a:xfrm>
            <a:off x="736992" y="228600"/>
            <a:ext cx="4480051" cy="584775"/>
          </a:xfrm>
        </p:spPr>
        <p:txBody>
          <a:bodyPr/>
          <a:lstStyle/>
          <a:p>
            <a:r>
              <a:rPr lang="en-US"/>
              <a:t>Giai đoạn 2</a:t>
            </a:r>
          </a:p>
        </p:txBody>
      </p:sp>
      <p:sp>
        <p:nvSpPr>
          <p:cNvPr id="3" name="Chỗ dành sẵn cho Văn bản 2">
            <a:extLst>
              <a:ext uri="{FF2B5EF4-FFF2-40B4-BE49-F238E27FC236}">
                <a16:creationId xmlns:a16="http://schemas.microsoft.com/office/drawing/2014/main" id="{70107BF8-E11F-484C-9A68-4ECEE854B5EA}"/>
              </a:ext>
            </a:extLst>
          </p:cNvPr>
          <p:cNvSpPr>
            <a:spLocks noGrp="1"/>
          </p:cNvSpPr>
          <p:nvPr>
            <p:ph type="body" idx="1"/>
          </p:nvPr>
        </p:nvSpPr>
        <p:spPr>
          <a:xfrm>
            <a:off x="759773" y="1600200"/>
            <a:ext cx="10057130" cy="1477328"/>
          </a:xfrm>
        </p:spPr>
        <p:txBody>
          <a:bodyPr/>
          <a:lstStyle/>
          <a:p>
            <a:r>
              <a:rPr lang="en-US"/>
              <a:t>Dùng mạng n</a:t>
            </a:r>
            <a:r>
              <a:rPr lang="vi-VN"/>
              <a:t>ơ</a:t>
            </a:r>
            <a:r>
              <a:rPr lang="en-US"/>
              <a:t>-ron để đánh giá hệ thống. Lấy tập dữ liệu đã đ</a:t>
            </a:r>
            <a:r>
              <a:rPr lang="vi-VN"/>
              <a:t>ư</a:t>
            </a:r>
            <a:r>
              <a:rPr lang="en-US"/>
              <a:t>ợc chọn ở phần 1 để huấn luyện mạng n</a:t>
            </a:r>
            <a:r>
              <a:rPr lang="vi-VN"/>
              <a:t>ơ</a:t>
            </a:r>
            <a:r>
              <a:rPr lang="en-US"/>
              <a:t>-ron.</a:t>
            </a:r>
          </a:p>
          <a:p>
            <a:endParaRPr lang="en-US"/>
          </a:p>
          <a:p>
            <a:r>
              <a:rPr lang="en-US"/>
              <a:t>Sau khi đánh giá lấy tập data_test để đoán.</a:t>
            </a:r>
          </a:p>
        </p:txBody>
      </p:sp>
    </p:spTree>
    <p:extLst>
      <p:ext uri="{BB962C8B-B14F-4D97-AF65-F5344CB8AC3E}">
        <p14:creationId xmlns:p14="http://schemas.microsoft.com/office/powerpoint/2010/main" val="16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3F5EE3C-726C-4B9D-A4B7-FADF3344C409}"/>
              </a:ext>
            </a:extLst>
          </p:cNvPr>
          <p:cNvSpPr>
            <a:spLocks noGrp="1"/>
          </p:cNvSpPr>
          <p:nvPr>
            <p:ph type="title"/>
          </p:nvPr>
        </p:nvSpPr>
        <p:spPr>
          <a:xfrm>
            <a:off x="730707" y="228600"/>
            <a:ext cx="9937293" cy="584775"/>
          </a:xfrm>
        </p:spPr>
        <p:txBody>
          <a:bodyPr/>
          <a:lstStyle/>
          <a:p>
            <a:r>
              <a:rPr lang="en-US"/>
              <a:t>Kết quả của GA</a:t>
            </a:r>
          </a:p>
        </p:txBody>
      </p:sp>
      <p:sp>
        <p:nvSpPr>
          <p:cNvPr id="3" name="Chỗ dành sẵn cho Văn bản 2">
            <a:extLst>
              <a:ext uri="{FF2B5EF4-FFF2-40B4-BE49-F238E27FC236}">
                <a16:creationId xmlns:a16="http://schemas.microsoft.com/office/drawing/2014/main" id="{32E568B5-EFFF-4C7A-9019-744829F1CB6C}"/>
              </a:ext>
            </a:extLst>
          </p:cNvPr>
          <p:cNvSpPr>
            <a:spLocks noGrp="1"/>
          </p:cNvSpPr>
          <p:nvPr>
            <p:ph type="body" idx="1"/>
          </p:nvPr>
        </p:nvSpPr>
        <p:spPr>
          <a:xfrm>
            <a:off x="1067435" y="2294005"/>
            <a:ext cx="10057130" cy="2215991"/>
          </a:xfrm>
        </p:spPr>
        <p:txBody>
          <a:bodyPr/>
          <a:lstStyle/>
          <a:p>
            <a:r>
              <a:rPr lang="en-US"/>
              <a:t>Ứng dụng vào bài toán dự đoán giá nhà đất: </a:t>
            </a:r>
          </a:p>
          <a:p>
            <a:pPr marL="342900" indent="-342900">
              <a:buFontTx/>
              <a:buChar char="-"/>
            </a:pPr>
            <a:r>
              <a:rPr lang="en-US"/>
              <a:t>Hiệu suất dự đoán không đổi (89% - 91%).</a:t>
            </a:r>
          </a:p>
          <a:p>
            <a:pPr marL="342900" indent="-342900">
              <a:buFontTx/>
              <a:buChar char="-"/>
            </a:pPr>
            <a:r>
              <a:rPr lang="en-US"/>
              <a:t>Số bộ thuộc tính tìm đ</a:t>
            </a:r>
            <a:r>
              <a:rPr lang="vi-VN"/>
              <a:t>ư</a:t>
            </a:r>
            <a:r>
              <a:rPr lang="en-US"/>
              <a:t>ợc nhỏ h</a:t>
            </a:r>
            <a:r>
              <a:rPr lang="vi-VN"/>
              <a:t>ơ</a:t>
            </a:r>
            <a:r>
              <a:rPr lang="en-US"/>
              <a:t>n.</a:t>
            </a:r>
          </a:p>
          <a:p>
            <a:pPr marL="342900" indent="-342900">
              <a:buFontTx/>
              <a:buChar char="-"/>
            </a:pPr>
            <a:r>
              <a:rPr lang="en-US"/>
              <a:t>Thời gian huấn luyện nhanh h</a:t>
            </a:r>
            <a:r>
              <a:rPr lang="vi-VN"/>
              <a:t>ơ</a:t>
            </a:r>
            <a:r>
              <a:rPr lang="en-US"/>
              <a:t>n.</a:t>
            </a:r>
          </a:p>
          <a:p>
            <a:pPr marL="342900" indent="-342900">
              <a:buFontTx/>
              <a:buChar char="-"/>
            </a:pPr>
            <a:endParaRPr lang="en-US"/>
          </a:p>
          <a:p>
            <a:r>
              <a:rPr lang="en-US"/>
              <a:t>Nh</a:t>
            </a:r>
            <a:r>
              <a:rPr lang="vi-VN"/>
              <a:t>ư</a:t>
            </a:r>
            <a:r>
              <a:rPr lang="en-US"/>
              <a:t>ợc điểm là chạy tốn thời gian hơn các thuật toán khác</a:t>
            </a:r>
          </a:p>
        </p:txBody>
      </p:sp>
    </p:spTree>
    <p:extLst>
      <p:ext uri="{BB962C8B-B14F-4D97-AF65-F5344CB8AC3E}">
        <p14:creationId xmlns:p14="http://schemas.microsoft.com/office/powerpoint/2010/main" val="2035104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6D0635C-F6BD-4D28-B988-C9F8DE981DC1}"/>
              </a:ext>
            </a:extLst>
          </p:cNvPr>
          <p:cNvSpPr>
            <a:spLocks noGrp="1"/>
          </p:cNvSpPr>
          <p:nvPr>
            <p:ph type="title"/>
          </p:nvPr>
        </p:nvSpPr>
        <p:spPr>
          <a:xfrm>
            <a:off x="730707" y="82705"/>
            <a:ext cx="6736893" cy="1169551"/>
          </a:xfrm>
        </p:spPr>
        <p:txBody>
          <a:bodyPr/>
          <a:lstStyle/>
          <a:p>
            <a:r>
              <a:rPr lang="en-US"/>
              <a:t>T</a:t>
            </a:r>
            <a:r>
              <a:rPr lang="vi-VN"/>
              <a:t>ư</a:t>
            </a:r>
            <a:r>
              <a:rPr lang="en-US"/>
              <a:t>ơng quan Pearson</a:t>
            </a:r>
          </a:p>
        </p:txBody>
      </p:sp>
      <p:sp>
        <p:nvSpPr>
          <p:cNvPr id="3" name="Chỗ dành sẵn cho Văn bản 2">
            <a:extLst>
              <a:ext uri="{FF2B5EF4-FFF2-40B4-BE49-F238E27FC236}">
                <a16:creationId xmlns:a16="http://schemas.microsoft.com/office/drawing/2014/main" id="{C3FC2F47-F4D7-4D45-9540-26A0F0D8D747}"/>
              </a:ext>
            </a:extLst>
          </p:cNvPr>
          <p:cNvSpPr>
            <a:spLocks noGrp="1"/>
          </p:cNvSpPr>
          <p:nvPr>
            <p:ph type="body" idx="1"/>
          </p:nvPr>
        </p:nvSpPr>
        <p:spPr>
          <a:xfrm>
            <a:off x="730707" y="1208278"/>
            <a:ext cx="10057130" cy="738664"/>
          </a:xfrm>
        </p:spPr>
        <p:txBody>
          <a:bodyPr/>
          <a:lstStyle/>
          <a:p>
            <a:r>
              <a:rPr lang="en-US"/>
              <a:t>Đây là một ph</a:t>
            </a:r>
            <a:r>
              <a:rPr lang="vi-VN"/>
              <a:t>ư</a:t>
            </a:r>
            <a:r>
              <a:rPr lang="en-US"/>
              <a:t>ơng pháp dựa trên Filter.</a:t>
            </a:r>
          </a:p>
          <a:p>
            <a:endParaRPr lang="en-US"/>
          </a:p>
        </p:txBody>
      </p:sp>
      <p:pic>
        <p:nvPicPr>
          <p:cNvPr id="4" name="Hình ảnh 3">
            <a:extLst>
              <a:ext uri="{FF2B5EF4-FFF2-40B4-BE49-F238E27FC236}">
                <a16:creationId xmlns:a16="http://schemas.microsoft.com/office/drawing/2014/main" id="{54011A44-2576-420B-B04B-2D294FDB25E5}"/>
              </a:ext>
            </a:extLst>
          </p:cNvPr>
          <p:cNvPicPr>
            <a:picLocks noChangeAspect="1"/>
          </p:cNvPicPr>
          <p:nvPr/>
        </p:nvPicPr>
        <p:blipFill>
          <a:blip r:embed="rId2"/>
          <a:stretch>
            <a:fillRect/>
          </a:stretch>
        </p:blipFill>
        <p:spPr>
          <a:xfrm>
            <a:off x="2819400" y="2062162"/>
            <a:ext cx="6257925" cy="2733675"/>
          </a:xfrm>
          <a:prstGeom prst="rect">
            <a:avLst/>
          </a:prstGeom>
        </p:spPr>
      </p:pic>
      <p:sp>
        <p:nvSpPr>
          <p:cNvPr id="5" name="Hộp Văn bản 4">
            <a:extLst>
              <a:ext uri="{FF2B5EF4-FFF2-40B4-BE49-F238E27FC236}">
                <a16:creationId xmlns:a16="http://schemas.microsoft.com/office/drawing/2014/main" id="{8590F567-0B24-428C-91B2-3EA0A9BB8B58}"/>
              </a:ext>
            </a:extLst>
          </p:cNvPr>
          <p:cNvSpPr txBox="1"/>
          <p:nvPr/>
        </p:nvSpPr>
        <p:spPr>
          <a:xfrm>
            <a:off x="804862" y="4414668"/>
            <a:ext cx="10287000"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Pearson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hiện gán một giá trị giữa -1 và 1, trong đó số 0 nghĩa là không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1 là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d</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-1 là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âm. Nghĩa là nếu giá trị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là 0.7 giữa hai biến sẽ chỉ ra mối quan hệ tích.</a:t>
            </a:r>
          </a:p>
          <a:p>
            <a:r>
              <a:rPr lang="en-US" sz="2400">
                <a:latin typeface="Times New Roman" panose="02020603050405020304" pitchFamily="18" charset="0"/>
                <a:cs typeface="Times New Roman" panose="02020603050405020304" pitchFamily="18" charset="0"/>
              </a:rPr>
              <a:t>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d</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biểu thị nếu  A tăng thì B cũng tang, trong khi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âm A tăng thì B lại giảm</a:t>
            </a:r>
          </a:p>
        </p:txBody>
      </p:sp>
    </p:spTree>
    <p:extLst>
      <p:ext uri="{BB962C8B-B14F-4D97-AF65-F5344CB8AC3E}">
        <p14:creationId xmlns:p14="http://schemas.microsoft.com/office/powerpoint/2010/main" val="121333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AF0233-760E-48BE-9B4A-DB5608927C24}"/>
              </a:ext>
            </a:extLst>
          </p:cNvPr>
          <p:cNvSpPr>
            <a:spLocks noGrp="1"/>
          </p:cNvSpPr>
          <p:nvPr>
            <p:ph type="title"/>
          </p:nvPr>
        </p:nvSpPr>
        <p:spPr>
          <a:xfrm>
            <a:off x="730707" y="91583"/>
            <a:ext cx="4480051" cy="584775"/>
          </a:xfrm>
        </p:spPr>
        <p:txBody>
          <a:bodyPr/>
          <a:lstStyle/>
          <a:p>
            <a:r>
              <a:rPr lang="en-US" b="1"/>
              <a:t>Chi-Square </a:t>
            </a:r>
            <a:endParaRPr lang="en-US"/>
          </a:p>
        </p:txBody>
      </p:sp>
      <p:sp>
        <p:nvSpPr>
          <p:cNvPr id="3" name="Chỗ dành sẵn cho Văn bản 2">
            <a:extLst>
              <a:ext uri="{FF2B5EF4-FFF2-40B4-BE49-F238E27FC236}">
                <a16:creationId xmlns:a16="http://schemas.microsoft.com/office/drawing/2014/main" id="{0C2BFFA5-4921-4E52-B4B1-087AC4617B3E}"/>
              </a:ext>
            </a:extLst>
          </p:cNvPr>
          <p:cNvSpPr>
            <a:spLocks noGrp="1"/>
          </p:cNvSpPr>
          <p:nvPr>
            <p:ph type="body" idx="1"/>
          </p:nvPr>
        </p:nvSpPr>
        <p:spPr>
          <a:xfrm>
            <a:off x="730707" y="1208278"/>
            <a:ext cx="10057130" cy="1107996"/>
          </a:xfrm>
        </p:spPr>
        <p:txBody>
          <a:bodyPr/>
          <a:lstStyle/>
          <a:p>
            <a:r>
              <a:rPr lang="en-US"/>
              <a:t>Là một trong ph</a:t>
            </a:r>
            <a:r>
              <a:rPr lang="vi-VN"/>
              <a:t>ư</a:t>
            </a:r>
            <a:r>
              <a:rPr lang="en-US"/>
              <a:t>ơng pháp thuộc Filter.</a:t>
            </a:r>
          </a:p>
          <a:p>
            <a:r>
              <a:rPr lang="en-US"/>
              <a:t>Chi-square tính toán giữa mỗi thuộc tính với mục tiêu để chọn ra các tính năng mong muốn cho điểm Chi-Square cao nhất.</a:t>
            </a:r>
          </a:p>
        </p:txBody>
      </p:sp>
      <p:pic>
        <p:nvPicPr>
          <p:cNvPr id="1026" name="Picture 2">
            <a:extLst>
              <a:ext uri="{FF2B5EF4-FFF2-40B4-BE49-F238E27FC236}">
                <a16:creationId xmlns:a16="http://schemas.microsoft.com/office/drawing/2014/main" id="{FB50C7BD-501F-43F9-9D88-5C8F63F68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7009" y="2381250"/>
            <a:ext cx="5724525" cy="104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7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57A398-9019-4C25-BD25-6B178655A5DA}"/>
              </a:ext>
            </a:extLst>
          </p:cNvPr>
          <p:cNvSpPr>
            <a:spLocks noGrp="1"/>
          </p:cNvSpPr>
          <p:nvPr>
            <p:ph type="title"/>
          </p:nvPr>
        </p:nvSpPr>
        <p:spPr>
          <a:xfrm>
            <a:off x="730707" y="105555"/>
            <a:ext cx="4480051" cy="584775"/>
          </a:xfrm>
        </p:spPr>
        <p:txBody>
          <a:bodyPr/>
          <a:lstStyle/>
          <a:p>
            <a:r>
              <a:rPr lang="en-US"/>
              <a:t>Forward selection </a:t>
            </a:r>
          </a:p>
        </p:txBody>
      </p:sp>
      <p:sp>
        <p:nvSpPr>
          <p:cNvPr id="3" name="Chỗ dành sẵn cho Văn bản 2">
            <a:extLst>
              <a:ext uri="{FF2B5EF4-FFF2-40B4-BE49-F238E27FC236}">
                <a16:creationId xmlns:a16="http://schemas.microsoft.com/office/drawing/2014/main" id="{41D7898C-798E-4521-8AB7-A4C726D39EC7}"/>
              </a:ext>
            </a:extLst>
          </p:cNvPr>
          <p:cNvSpPr>
            <a:spLocks noGrp="1"/>
          </p:cNvSpPr>
          <p:nvPr>
            <p:ph type="body" idx="1"/>
          </p:nvPr>
        </p:nvSpPr>
        <p:spPr>
          <a:xfrm>
            <a:off x="730707" y="1208278"/>
            <a:ext cx="10057130" cy="1477328"/>
          </a:xfrm>
        </p:spPr>
        <p:txBody>
          <a:bodyPr/>
          <a:lstStyle/>
          <a:p>
            <a:r>
              <a:rPr lang="en-US"/>
              <a:t>Là một trong các ph</a:t>
            </a:r>
            <a:r>
              <a:rPr lang="vi-VN"/>
              <a:t>ư</a:t>
            </a:r>
            <a:r>
              <a:rPr lang="en-US"/>
              <a:t>ơng pháp thuộc Wrapper.</a:t>
            </a:r>
          </a:p>
          <a:p>
            <a:r>
              <a:rPr lang="en-US"/>
              <a:t>Forward selection là một ph</a:t>
            </a:r>
            <a:r>
              <a:rPr lang="vi-VN"/>
              <a:t>ư</a:t>
            </a:r>
            <a:r>
              <a:rPr lang="en-US"/>
              <a:t>ơng pháp lặp trong đó bắt đầu với một mô hình rỗng. Trong mỗi lần lặp thì thực hiện thêm tính năng để cải thiện mô hình </a:t>
            </a:r>
          </a:p>
        </p:txBody>
      </p:sp>
      <p:pic>
        <p:nvPicPr>
          <p:cNvPr id="4" name="Hình ảnh 3">
            <a:extLst>
              <a:ext uri="{FF2B5EF4-FFF2-40B4-BE49-F238E27FC236}">
                <a16:creationId xmlns:a16="http://schemas.microsoft.com/office/drawing/2014/main" id="{4A50B192-9E57-416D-999C-2D0E34474006}"/>
              </a:ext>
            </a:extLst>
          </p:cNvPr>
          <p:cNvPicPr>
            <a:picLocks noChangeAspect="1"/>
          </p:cNvPicPr>
          <p:nvPr/>
        </p:nvPicPr>
        <p:blipFill>
          <a:blip r:embed="rId2"/>
          <a:stretch>
            <a:fillRect/>
          </a:stretch>
        </p:blipFill>
        <p:spPr>
          <a:xfrm>
            <a:off x="3156013" y="2528108"/>
            <a:ext cx="5302188" cy="4224337"/>
          </a:xfrm>
          <a:prstGeom prst="rect">
            <a:avLst/>
          </a:prstGeom>
        </p:spPr>
      </p:pic>
    </p:spTree>
    <p:extLst>
      <p:ext uri="{BB962C8B-B14F-4D97-AF65-F5344CB8AC3E}">
        <p14:creationId xmlns:p14="http://schemas.microsoft.com/office/powerpoint/2010/main" val="225795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346507-C53C-466B-A0B8-2302C8E5D603}"/>
              </a:ext>
            </a:extLst>
          </p:cNvPr>
          <p:cNvSpPr>
            <a:spLocks noGrp="1"/>
          </p:cNvSpPr>
          <p:nvPr>
            <p:ph type="title"/>
          </p:nvPr>
        </p:nvSpPr>
        <p:spPr>
          <a:xfrm>
            <a:off x="730707" y="100461"/>
            <a:ext cx="6889293" cy="584775"/>
          </a:xfrm>
        </p:spPr>
        <p:txBody>
          <a:bodyPr/>
          <a:lstStyle/>
          <a:p>
            <a:r>
              <a:rPr lang="en-US" b="1"/>
              <a:t>Backward Elimination</a:t>
            </a:r>
            <a:endParaRPr lang="en-US"/>
          </a:p>
        </p:txBody>
      </p:sp>
      <p:sp>
        <p:nvSpPr>
          <p:cNvPr id="3" name="Chỗ dành sẵn cho Văn bản 2">
            <a:extLst>
              <a:ext uri="{FF2B5EF4-FFF2-40B4-BE49-F238E27FC236}">
                <a16:creationId xmlns:a16="http://schemas.microsoft.com/office/drawing/2014/main" id="{1C911406-D85C-4459-A15E-34DE40FD34A7}"/>
              </a:ext>
            </a:extLst>
          </p:cNvPr>
          <p:cNvSpPr>
            <a:spLocks noGrp="1"/>
          </p:cNvSpPr>
          <p:nvPr>
            <p:ph type="body" idx="1"/>
          </p:nvPr>
        </p:nvSpPr>
        <p:spPr>
          <a:xfrm>
            <a:off x="730707" y="1208278"/>
            <a:ext cx="10057130" cy="1107996"/>
          </a:xfrm>
        </p:spPr>
        <p:txBody>
          <a:bodyPr/>
          <a:lstStyle/>
          <a:p>
            <a:r>
              <a:rPr lang="en-US"/>
              <a:t>Là một trong các ph</a:t>
            </a:r>
            <a:r>
              <a:rPr lang="vi-VN"/>
              <a:t>ư</a:t>
            </a:r>
            <a:r>
              <a:rPr lang="en-US"/>
              <a:t>ơng pháp Wrapper.</a:t>
            </a:r>
          </a:p>
          <a:p>
            <a:r>
              <a:rPr lang="en-US"/>
              <a:t>Ng</a:t>
            </a:r>
            <a:r>
              <a:rPr lang="vi-VN"/>
              <a:t>ư</a:t>
            </a:r>
            <a:r>
              <a:rPr lang="en-US"/>
              <a:t>ợc với Forward selection thì thuật toán này lặp để loại đi các thuộc tính kém quan trọng. Bắt đầu lặp với một mô hình với toàn bộ Feature. </a:t>
            </a:r>
          </a:p>
        </p:txBody>
      </p:sp>
      <p:pic>
        <p:nvPicPr>
          <p:cNvPr id="2050" name="Picture 2" descr="Kết quả hình ảnh cho Backward Elimination algorithm">
            <a:extLst>
              <a:ext uri="{FF2B5EF4-FFF2-40B4-BE49-F238E27FC236}">
                <a16:creationId xmlns:a16="http://schemas.microsoft.com/office/drawing/2014/main" id="{351FA0AA-5F60-459E-B722-2A50A15B4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50305"/>
            <a:ext cx="7696200" cy="435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350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2449734-D65A-4951-8A20-D7F527EB1DE7}"/>
              </a:ext>
            </a:extLst>
          </p:cNvPr>
          <p:cNvSpPr>
            <a:spLocks noGrp="1"/>
          </p:cNvSpPr>
          <p:nvPr>
            <p:ph type="title"/>
          </p:nvPr>
        </p:nvSpPr>
        <p:spPr>
          <a:xfrm>
            <a:off x="685800" y="152400"/>
            <a:ext cx="4480051" cy="584775"/>
          </a:xfrm>
        </p:spPr>
        <p:txBody>
          <a:bodyPr/>
          <a:lstStyle/>
          <a:p>
            <a:r>
              <a:rPr lang="en-US"/>
              <a:t>Gradient Boosting</a:t>
            </a:r>
          </a:p>
        </p:txBody>
      </p:sp>
      <p:sp>
        <p:nvSpPr>
          <p:cNvPr id="3" name="Hộp Văn bản 2">
            <a:extLst>
              <a:ext uri="{FF2B5EF4-FFF2-40B4-BE49-F238E27FC236}">
                <a16:creationId xmlns:a16="http://schemas.microsoft.com/office/drawing/2014/main" id="{1CDB13F4-4288-40EA-9524-92D23DA109E9}"/>
              </a:ext>
            </a:extLst>
          </p:cNvPr>
          <p:cNvSpPr txBox="1"/>
          <p:nvPr/>
        </p:nvSpPr>
        <p:spPr>
          <a:xfrm>
            <a:off x="685800" y="1219200"/>
            <a:ext cx="10896600"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Ý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ởng của thuật toán: thay vì xây dựng mô hình thuật toán dự đoán có độ chính xách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đối, ta đi xây dựng nhiều mô hình  có độ chính xác kém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 khi đi riêng lẻ nh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ng cho độ chính xác cao khi kếp hợp lại.</a:t>
            </a:r>
          </a:p>
        </p:txBody>
      </p:sp>
      <p:pic>
        <p:nvPicPr>
          <p:cNvPr id="6" name="Picture 2" descr="A simple example of visualizing gradient boosting. ">
            <a:extLst>
              <a:ext uri="{FF2B5EF4-FFF2-40B4-BE49-F238E27FC236}">
                <a16:creationId xmlns:a16="http://schemas.microsoft.com/office/drawing/2014/main" id="{17B67C26-4781-409D-90B4-BC36FA751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492122"/>
            <a:ext cx="5900691" cy="389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86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BAF7B9-15D2-48C3-BACF-FE0D7090ABF1}"/>
              </a:ext>
            </a:extLst>
          </p:cNvPr>
          <p:cNvSpPr>
            <a:spLocks noGrp="1"/>
          </p:cNvSpPr>
          <p:nvPr>
            <p:ph type="title"/>
          </p:nvPr>
        </p:nvSpPr>
        <p:spPr>
          <a:xfrm>
            <a:off x="685800" y="228600"/>
            <a:ext cx="8077200" cy="1169551"/>
          </a:xfrm>
        </p:spPr>
        <p:txBody>
          <a:bodyPr/>
          <a:lstStyle/>
          <a:p>
            <a:r>
              <a:rPr lang="en-US"/>
              <a:t>Tác dụng của Feature Selection</a:t>
            </a:r>
          </a:p>
        </p:txBody>
      </p:sp>
      <p:sp>
        <p:nvSpPr>
          <p:cNvPr id="3" name="Chỗ dành sẵn cho Văn bản 2">
            <a:extLst>
              <a:ext uri="{FF2B5EF4-FFF2-40B4-BE49-F238E27FC236}">
                <a16:creationId xmlns:a16="http://schemas.microsoft.com/office/drawing/2014/main" id="{17A4EC34-3811-44CF-B6F1-A98DB9CDE399}"/>
              </a:ext>
            </a:extLst>
          </p:cNvPr>
          <p:cNvSpPr>
            <a:spLocks noGrp="1"/>
          </p:cNvSpPr>
          <p:nvPr>
            <p:ph type="body" idx="1"/>
          </p:nvPr>
        </p:nvSpPr>
        <p:spPr>
          <a:xfrm>
            <a:off x="838200" y="2438400"/>
            <a:ext cx="10057130" cy="1477328"/>
          </a:xfrm>
        </p:spPr>
        <p:txBody>
          <a:bodyPr/>
          <a:lstStyle/>
          <a:p>
            <a:pPr marL="342900" indent="-342900">
              <a:buFontTx/>
              <a:buChar char="-"/>
            </a:pPr>
            <a:r>
              <a:rPr lang="en-US"/>
              <a:t>Giảm Overfitting</a:t>
            </a:r>
          </a:p>
          <a:p>
            <a:pPr marL="342900" indent="-342900">
              <a:buFontTx/>
              <a:buChar char="-"/>
            </a:pPr>
            <a:r>
              <a:rPr lang="en-US"/>
              <a:t>Cải thiện độ chính xác</a:t>
            </a:r>
          </a:p>
          <a:p>
            <a:pPr marL="342900" indent="-342900">
              <a:buFontTx/>
              <a:buChar char="-"/>
            </a:pPr>
            <a:r>
              <a:rPr lang="en-US"/>
              <a:t>Giảm thời gian đào tạo, tức là ít điểm dữ liệu h</a:t>
            </a:r>
            <a:r>
              <a:rPr lang="vi-VN"/>
              <a:t>ơ</a:t>
            </a:r>
            <a:r>
              <a:rPr lang="en-US"/>
              <a:t>n thì độ phức tạp của thuật toán sẽ giảm xuống và thời gian đào tạo nhanh h</a:t>
            </a:r>
            <a:r>
              <a:rPr lang="vi-VN"/>
              <a:t>ơ</a:t>
            </a:r>
            <a:r>
              <a:rPr lang="en-US"/>
              <a:t>n.</a:t>
            </a:r>
          </a:p>
        </p:txBody>
      </p:sp>
    </p:spTree>
    <p:extLst>
      <p:ext uri="{BB962C8B-B14F-4D97-AF65-F5344CB8AC3E}">
        <p14:creationId xmlns:p14="http://schemas.microsoft.com/office/powerpoint/2010/main" val="41929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F46628-8314-4204-8294-90243AA39E3F}"/>
              </a:ext>
            </a:extLst>
          </p:cNvPr>
          <p:cNvSpPr>
            <a:spLocks noGrp="1"/>
          </p:cNvSpPr>
          <p:nvPr>
            <p:ph type="title"/>
          </p:nvPr>
        </p:nvSpPr>
        <p:spPr>
          <a:xfrm>
            <a:off x="730707" y="134232"/>
            <a:ext cx="9175293" cy="1169551"/>
          </a:xfrm>
        </p:spPr>
        <p:txBody>
          <a:bodyPr/>
          <a:lstStyle/>
          <a:p>
            <a:r>
              <a:rPr lang="en-US"/>
              <a:t>Mô tả thuật toán Gradient  Boosting</a:t>
            </a:r>
          </a:p>
        </p:txBody>
      </p:sp>
      <p:sp>
        <p:nvSpPr>
          <p:cNvPr id="3" name="Chỗ dành sẵn cho Văn bản 2">
            <a:extLst>
              <a:ext uri="{FF2B5EF4-FFF2-40B4-BE49-F238E27FC236}">
                <a16:creationId xmlns:a16="http://schemas.microsoft.com/office/drawing/2014/main" id="{738938C0-64E3-4954-98C1-2E886D67ACF6}"/>
              </a:ext>
            </a:extLst>
          </p:cNvPr>
          <p:cNvSpPr>
            <a:spLocks noGrp="1"/>
          </p:cNvSpPr>
          <p:nvPr>
            <p:ph type="body" idx="1"/>
          </p:nvPr>
        </p:nvSpPr>
        <p:spPr>
          <a:xfrm>
            <a:off x="730707" y="1208278"/>
            <a:ext cx="10057130" cy="2954655"/>
          </a:xfrm>
        </p:spPr>
        <p:txBody>
          <a:bodyPr/>
          <a:lstStyle/>
          <a:p>
            <a:r>
              <a:rPr lang="en-US"/>
              <a:t> y là kết quả dự đoán</a:t>
            </a:r>
          </a:p>
          <a:p>
            <a:r>
              <a:rPr lang="en-US"/>
              <a:t> y là giá giá trị thực tế</a:t>
            </a:r>
          </a:p>
          <a:p>
            <a:endParaRPr lang="en-US"/>
          </a:p>
          <a:p>
            <a:r>
              <a:rPr lang="en-US"/>
              <a:t>Ta có sai số bình ph</a:t>
            </a:r>
            <a:r>
              <a:rPr lang="vi-VN"/>
              <a:t>ư</a:t>
            </a:r>
            <a:r>
              <a:rPr lang="en-US"/>
              <a:t>ơng: </a:t>
            </a:r>
          </a:p>
          <a:p>
            <a:endParaRPr lang="en-US"/>
          </a:p>
          <a:p>
            <a:endParaRPr lang="en-US"/>
          </a:p>
          <a:p>
            <a:r>
              <a:rPr lang="en-US"/>
              <a:t>Thuật toán Gradient Boosting cải thiện hàm bằng cách xây dựng thêm một mô hình công cụ </a:t>
            </a:r>
            <a:r>
              <a:rPr lang="vi-VN"/>
              <a:t>ư</a:t>
            </a:r>
            <a:r>
              <a:rPr lang="en-US"/>
              <a:t>ớc tính h(x) để cung cấp một mô hình tốt h</a:t>
            </a:r>
            <a:r>
              <a:rPr lang="vi-VN"/>
              <a:t>ơ</a:t>
            </a:r>
            <a:r>
              <a:rPr lang="en-US"/>
              <a:t>n</a:t>
            </a:r>
          </a:p>
        </p:txBody>
      </p:sp>
      <p:pic>
        <p:nvPicPr>
          <p:cNvPr id="4" name="Hình ảnh 3">
            <a:extLst>
              <a:ext uri="{FF2B5EF4-FFF2-40B4-BE49-F238E27FC236}">
                <a16:creationId xmlns:a16="http://schemas.microsoft.com/office/drawing/2014/main" id="{19A8D007-EA88-4443-8898-29926755C399}"/>
              </a:ext>
            </a:extLst>
          </p:cNvPr>
          <p:cNvPicPr>
            <a:picLocks noChangeAspect="1"/>
          </p:cNvPicPr>
          <p:nvPr/>
        </p:nvPicPr>
        <p:blipFill>
          <a:blip r:embed="rId2"/>
          <a:stretch>
            <a:fillRect/>
          </a:stretch>
        </p:blipFill>
        <p:spPr>
          <a:xfrm>
            <a:off x="762000" y="1301426"/>
            <a:ext cx="228600" cy="295275"/>
          </a:xfrm>
          <a:prstGeom prst="rect">
            <a:avLst/>
          </a:prstGeom>
        </p:spPr>
      </p:pic>
      <p:pic>
        <p:nvPicPr>
          <p:cNvPr id="5" name="Hình ảnh 4">
            <a:extLst>
              <a:ext uri="{FF2B5EF4-FFF2-40B4-BE49-F238E27FC236}">
                <a16:creationId xmlns:a16="http://schemas.microsoft.com/office/drawing/2014/main" id="{6E279A40-8F18-4B9B-81B4-8334BD19504D}"/>
              </a:ext>
            </a:extLst>
          </p:cNvPr>
          <p:cNvPicPr>
            <a:picLocks noChangeAspect="1"/>
          </p:cNvPicPr>
          <p:nvPr/>
        </p:nvPicPr>
        <p:blipFill>
          <a:blip r:embed="rId3"/>
          <a:stretch>
            <a:fillRect/>
          </a:stretch>
        </p:blipFill>
        <p:spPr>
          <a:xfrm>
            <a:off x="4724400" y="2209800"/>
            <a:ext cx="1714500" cy="685800"/>
          </a:xfrm>
          <a:prstGeom prst="rect">
            <a:avLst/>
          </a:prstGeom>
        </p:spPr>
      </p:pic>
      <p:pic>
        <p:nvPicPr>
          <p:cNvPr id="6" name="Hình ảnh 5">
            <a:extLst>
              <a:ext uri="{FF2B5EF4-FFF2-40B4-BE49-F238E27FC236}">
                <a16:creationId xmlns:a16="http://schemas.microsoft.com/office/drawing/2014/main" id="{5C2B8589-98DA-4C92-B2DC-B916F70C7015}"/>
              </a:ext>
            </a:extLst>
          </p:cNvPr>
          <p:cNvPicPr>
            <a:picLocks noChangeAspect="1"/>
          </p:cNvPicPr>
          <p:nvPr/>
        </p:nvPicPr>
        <p:blipFill>
          <a:blip r:embed="rId4"/>
          <a:stretch>
            <a:fillRect/>
          </a:stretch>
        </p:blipFill>
        <p:spPr>
          <a:xfrm>
            <a:off x="4219575" y="4406074"/>
            <a:ext cx="2724150" cy="390525"/>
          </a:xfrm>
          <a:prstGeom prst="rect">
            <a:avLst/>
          </a:prstGeom>
        </p:spPr>
      </p:pic>
      <p:pic>
        <p:nvPicPr>
          <p:cNvPr id="7" name="Hình ảnh 6">
            <a:extLst>
              <a:ext uri="{FF2B5EF4-FFF2-40B4-BE49-F238E27FC236}">
                <a16:creationId xmlns:a16="http://schemas.microsoft.com/office/drawing/2014/main" id="{4F9B6E60-4A09-4542-AD62-1C8AEA2B593B}"/>
              </a:ext>
            </a:extLst>
          </p:cNvPr>
          <p:cNvPicPr>
            <a:picLocks noChangeAspect="1"/>
          </p:cNvPicPr>
          <p:nvPr/>
        </p:nvPicPr>
        <p:blipFill>
          <a:blip r:embed="rId5"/>
          <a:stretch>
            <a:fillRect/>
          </a:stretch>
        </p:blipFill>
        <p:spPr>
          <a:xfrm>
            <a:off x="4068584" y="4955991"/>
            <a:ext cx="3381375" cy="561975"/>
          </a:xfrm>
          <a:prstGeom prst="rect">
            <a:avLst/>
          </a:prstGeom>
        </p:spPr>
      </p:pic>
      <p:pic>
        <p:nvPicPr>
          <p:cNvPr id="8" name="Hình ảnh 7">
            <a:extLst>
              <a:ext uri="{FF2B5EF4-FFF2-40B4-BE49-F238E27FC236}">
                <a16:creationId xmlns:a16="http://schemas.microsoft.com/office/drawing/2014/main" id="{74B3CBDD-D25A-44F0-B9CC-3F5806E37609}"/>
              </a:ext>
            </a:extLst>
          </p:cNvPr>
          <p:cNvPicPr>
            <a:picLocks noChangeAspect="1"/>
          </p:cNvPicPr>
          <p:nvPr/>
        </p:nvPicPr>
        <p:blipFill>
          <a:blip r:embed="rId6"/>
          <a:stretch>
            <a:fillRect/>
          </a:stretch>
        </p:blipFill>
        <p:spPr>
          <a:xfrm>
            <a:off x="4481512" y="5511681"/>
            <a:ext cx="2200275" cy="485775"/>
          </a:xfrm>
          <a:prstGeom prst="rect">
            <a:avLst/>
          </a:prstGeom>
        </p:spPr>
      </p:pic>
    </p:spTree>
    <p:extLst>
      <p:ext uri="{BB962C8B-B14F-4D97-AF65-F5344CB8AC3E}">
        <p14:creationId xmlns:p14="http://schemas.microsoft.com/office/powerpoint/2010/main" val="404037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F46628-8314-4204-8294-90243AA39E3F}"/>
              </a:ext>
            </a:extLst>
          </p:cNvPr>
          <p:cNvSpPr>
            <a:spLocks noGrp="1"/>
          </p:cNvSpPr>
          <p:nvPr>
            <p:ph type="title"/>
          </p:nvPr>
        </p:nvSpPr>
        <p:spPr>
          <a:xfrm>
            <a:off x="730707" y="134232"/>
            <a:ext cx="9175293" cy="1169551"/>
          </a:xfrm>
        </p:spPr>
        <p:txBody>
          <a:bodyPr/>
          <a:lstStyle/>
          <a:p>
            <a:r>
              <a:rPr lang="en-US"/>
              <a:t>Mô tả thuật toán Gradient  Boosting</a:t>
            </a:r>
          </a:p>
        </p:txBody>
      </p:sp>
      <p:sp>
        <p:nvSpPr>
          <p:cNvPr id="11" name="Hộp Văn bản 10">
            <a:extLst>
              <a:ext uri="{FF2B5EF4-FFF2-40B4-BE49-F238E27FC236}">
                <a16:creationId xmlns:a16="http://schemas.microsoft.com/office/drawing/2014/main" id="{83048FCA-E577-474D-B06F-7F6A710CCEAD}"/>
              </a:ext>
            </a:extLst>
          </p:cNvPr>
          <p:cNvSpPr txBox="1"/>
          <p:nvPr/>
        </p:nvSpPr>
        <p:spPr>
          <a:xfrm>
            <a:off x="1600200" y="1828800"/>
            <a:ext cx="9448800" cy="193899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Do mô hình F(x) có thể nhỏ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 hoặc lớn hơn giá trị thực tế nên mô hình h(x) có thể âm.</a:t>
            </a:r>
          </a:p>
          <a:p>
            <a:r>
              <a:rPr lang="en-US" sz="2400">
                <a:latin typeface="Times New Roman" panose="02020603050405020304" pitchFamily="18" charset="0"/>
                <a:cs typeface="Times New Roman" panose="02020603050405020304" pitchFamily="18" charset="0"/>
              </a:rPr>
              <a:t>Để tránh giá trị âm thì hàm bình ph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tạo ra:</a:t>
            </a:r>
          </a:p>
          <a:p>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Mục tiêu của chúng ta là tìm xấp xỉ của hàm        :</a:t>
            </a:r>
          </a:p>
        </p:txBody>
      </p:sp>
      <p:pic>
        <p:nvPicPr>
          <p:cNvPr id="12" name="Hình ảnh 11">
            <a:extLst>
              <a:ext uri="{FF2B5EF4-FFF2-40B4-BE49-F238E27FC236}">
                <a16:creationId xmlns:a16="http://schemas.microsoft.com/office/drawing/2014/main" id="{B535E779-FD20-49A7-A03A-E88A06634F1E}"/>
              </a:ext>
            </a:extLst>
          </p:cNvPr>
          <p:cNvPicPr>
            <a:picLocks noChangeAspect="1"/>
          </p:cNvPicPr>
          <p:nvPr/>
        </p:nvPicPr>
        <p:blipFill>
          <a:blip r:embed="rId2"/>
          <a:stretch>
            <a:fillRect/>
          </a:stretch>
        </p:blipFill>
        <p:spPr>
          <a:xfrm>
            <a:off x="8686800" y="2428964"/>
            <a:ext cx="1543050" cy="676275"/>
          </a:xfrm>
          <a:prstGeom prst="rect">
            <a:avLst/>
          </a:prstGeom>
        </p:spPr>
      </p:pic>
      <p:pic>
        <p:nvPicPr>
          <p:cNvPr id="13" name="Hình ảnh 12">
            <a:extLst>
              <a:ext uri="{FF2B5EF4-FFF2-40B4-BE49-F238E27FC236}">
                <a16:creationId xmlns:a16="http://schemas.microsoft.com/office/drawing/2014/main" id="{D4494A65-EE3C-44E9-A13E-3534F2F16BDF}"/>
              </a:ext>
            </a:extLst>
          </p:cNvPr>
          <p:cNvPicPr>
            <a:picLocks noChangeAspect="1"/>
          </p:cNvPicPr>
          <p:nvPr/>
        </p:nvPicPr>
        <p:blipFill>
          <a:blip r:embed="rId3"/>
          <a:stretch>
            <a:fillRect/>
          </a:stretch>
        </p:blipFill>
        <p:spPr>
          <a:xfrm>
            <a:off x="7162800" y="3308039"/>
            <a:ext cx="428625" cy="476250"/>
          </a:xfrm>
          <a:prstGeom prst="rect">
            <a:avLst/>
          </a:prstGeom>
        </p:spPr>
      </p:pic>
      <p:pic>
        <p:nvPicPr>
          <p:cNvPr id="14" name="Hình ảnh 13">
            <a:extLst>
              <a:ext uri="{FF2B5EF4-FFF2-40B4-BE49-F238E27FC236}">
                <a16:creationId xmlns:a16="http://schemas.microsoft.com/office/drawing/2014/main" id="{CCB75C92-5C14-428E-96CC-F388C0119F78}"/>
              </a:ext>
            </a:extLst>
          </p:cNvPr>
          <p:cNvPicPr>
            <a:picLocks noChangeAspect="1"/>
          </p:cNvPicPr>
          <p:nvPr/>
        </p:nvPicPr>
        <p:blipFill>
          <a:blip r:embed="rId4"/>
          <a:stretch>
            <a:fillRect/>
          </a:stretch>
        </p:blipFill>
        <p:spPr>
          <a:xfrm>
            <a:off x="4586287" y="3886200"/>
            <a:ext cx="3476625" cy="676275"/>
          </a:xfrm>
          <a:prstGeom prst="rect">
            <a:avLst/>
          </a:prstGeom>
        </p:spPr>
      </p:pic>
    </p:spTree>
    <p:extLst>
      <p:ext uri="{BB962C8B-B14F-4D97-AF65-F5344CB8AC3E}">
        <p14:creationId xmlns:p14="http://schemas.microsoft.com/office/powerpoint/2010/main" val="3772209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F46628-8314-4204-8294-90243AA39E3F}"/>
              </a:ext>
            </a:extLst>
          </p:cNvPr>
          <p:cNvSpPr>
            <a:spLocks noGrp="1"/>
          </p:cNvSpPr>
          <p:nvPr>
            <p:ph type="title"/>
          </p:nvPr>
        </p:nvSpPr>
        <p:spPr>
          <a:xfrm>
            <a:off x="730707" y="134232"/>
            <a:ext cx="9175293" cy="1169551"/>
          </a:xfrm>
        </p:spPr>
        <p:txBody>
          <a:bodyPr/>
          <a:lstStyle/>
          <a:p>
            <a:r>
              <a:rPr lang="en-US"/>
              <a:t>Mô tả thuật toán Gradient  Boosting</a:t>
            </a:r>
          </a:p>
        </p:txBody>
      </p:sp>
      <p:sp>
        <p:nvSpPr>
          <p:cNvPr id="11" name="Hộp Văn bản 10">
            <a:extLst>
              <a:ext uri="{FF2B5EF4-FFF2-40B4-BE49-F238E27FC236}">
                <a16:creationId xmlns:a16="http://schemas.microsoft.com/office/drawing/2014/main" id="{83048FCA-E577-474D-B06F-7F6A710CCEAD}"/>
              </a:ext>
            </a:extLst>
          </p:cNvPr>
          <p:cNvSpPr txBox="1"/>
          <p:nvPr/>
        </p:nvSpPr>
        <p:spPr>
          <a:xfrm>
            <a:off x="1509712" y="1456092"/>
            <a:ext cx="9448800"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Ph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pháp học Gradient Boosting giả định một y có giá trị thực và tìm kiếm một hàm xấp xỉ          d</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ới dạng tổng các hàm       </a:t>
            </a:r>
          </a:p>
        </p:txBody>
      </p:sp>
      <p:pic>
        <p:nvPicPr>
          <p:cNvPr id="3" name="Hình ảnh 2">
            <a:extLst>
              <a:ext uri="{FF2B5EF4-FFF2-40B4-BE49-F238E27FC236}">
                <a16:creationId xmlns:a16="http://schemas.microsoft.com/office/drawing/2014/main" id="{867D2EAB-823B-4447-B8C8-E1CF2568BB0B}"/>
              </a:ext>
            </a:extLst>
          </p:cNvPr>
          <p:cNvPicPr>
            <a:picLocks noChangeAspect="1"/>
          </p:cNvPicPr>
          <p:nvPr/>
        </p:nvPicPr>
        <p:blipFill>
          <a:blip r:embed="rId2"/>
          <a:stretch>
            <a:fillRect/>
          </a:stretch>
        </p:blipFill>
        <p:spPr>
          <a:xfrm>
            <a:off x="4354054" y="1831213"/>
            <a:ext cx="619125" cy="571500"/>
          </a:xfrm>
          <a:prstGeom prst="rect">
            <a:avLst/>
          </a:prstGeom>
        </p:spPr>
      </p:pic>
      <p:pic>
        <p:nvPicPr>
          <p:cNvPr id="4" name="Hình ảnh 3">
            <a:extLst>
              <a:ext uri="{FF2B5EF4-FFF2-40B4-BE49-F238E27FC236}">
                <a16:creationId xmlns:a16="http://schemas.microsoft.com/office/drawing/2014/main" id="{F3CF1917-8B9F-47E0-9033-1A4F8D15AAF1}"/>
              </a:ext>
            </a:extLst>
          </p:cNvPr>
          <p:cNvPicPr>
            <a:picLocks noChangeAspect="1"/>
          </p:cNvPicPr>
          <p:nvPr/>
        </p:nvPicPr>
        <p:blipFill>
          <a:blip r:embed="rId3"/>
          <a:stretch>
            <a:fillRect/>
          </a:stretch>
        </p:blipFill>
        <p:spPr>
          <a:xfrm>
            <a:off x="8077200" y="1921700"/>
            <a:ext cx="638175" cy="390525"/>
          </a:xfrm>
          <a:prstGeom prst="rect">
            <a:avLst/>
          </a:prstGeom>
        </p:spPr>
      </p:pic>
      <p:pic>
        <p:nvPicPr>
          <p:cNvPr id="5" name="Hình ảnh 4">
            <a:extLst>
              <a:ext uri="{FF2B5EF4-FFF2-40B4-BE49-F238E27FC236}">
                <a16:creationId xmlns:a16="http://schemas.microsoft.com/office/drawing/2014/main" id="{2F1BE376-9DC3-41E8-9477-4E4BCCB68C46}"/>
              </a:ext>
            </a:extLst>
          </p:cNvPr>
          <p:cNvPicPr>
            <a:picLocks noChangeAspect="1"/>
          </p:cNvPicPr>
          <p:nvPr/>
        </p:nvPicPr>
        <p:blipFill>
          <a:blip r:embed="rId4"/>
          <a:stretch>
            <a:fillRect/>
          </a:stretch>
        </p:blipFill>
        <p:spPr>
          <a:xfrm>
            <a:off x="4627481" y="2353062"/>
            <a:ext cx="3381375" cy="895350"/>
          </a:xfrm>
          <a:prstGeom prst="rect">
            <a:avLst/>
          </a:prstGeom>
        </p:spPr>
      </p:pic>
      <p:sp>
        <p:nvSpPr>
          <p:cNvPr id="6" name="Hộp Văn bản 5">
            <a:extLst>
              <a:ext uri="{FF2B5EF4-FFF2-40B4-BE49-F238E27FC236}">
                <a16:creationId xmlns:a16="http://schemas.microsoft.com/office/drawing/2014/main" id="{3828FF95-5F66-4C98-93EE-FFB08EB8D3BF}"/>
              </a:ext>
            </a:extLst>
          </p:cNvPr>
          <p:cNvSpPr txBox="1"/>
          <p:nvPr/>
        </p:nvSpPr>
        <p:spPr>
          <a:xfrm>
            <a:off x="1509712" y="3163997"/>
            <a:ext cx="9067800" cy="156966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Theo nguyên tác này, ph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pháp này cố gắng tìm một xấp xỉ          làm giảm thiểu giá trị trung bình mất mát trên tập huân luyện. Nó làm nh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 vậy bằng cách bắt đầu với một mô hình           và tăng dần:</a:t>
            </a:r>
          </a:p>
          <a:p>
            <a:endParaRPr lang="en-US" sz="2400">
              <a:latin typeface="Times New Roman" panose="02020603050405020304" pitchFamily="18" charset="0"/>
              <a:cs typeface="Times New Roman" panose="02020603050405020304" pitchFamily="18" charset="0"/>
            </a:endParaRPr>
          </a:p>
        </p:txBody>
      </p:sp>
      <p:pic>
        <p:nvPicPr>
          <p:cNvPr id="7" name="Hình ảnh 6">
            <a:extLst>
              <a:ext uri="{FF2B5EF4-FFF2-40B4-BE49-F238E27FC236}">
                <a16:creationId xmlns:a16="http://schemas.microsoft.com/office/drawing/2014/main" id="{57F1B023-38BD-4E00-A302-1C7F6AD87CB4}"/>
              </a:ext>
            </a:extLst>
          </p:cNvPr>
          <p:cNvPicPr>
            <a:picLocks noChangeAspect="1"/>
          </p:cNvPicPr>
          <p:nvPr/>
        </p:nvPicPr>
        <p:blipFill>
          <a:blip r:embed="rId5"/>
          <a:stretch>
            <a:fillRect/>
          </a:stretch>
        </p:blipFill>
        <p:spPr>
          <a:xfrm>
            <a:off x="9458816" y="3948827"/>
            <a:ext cx="476250" cy="476250"/>
          </a:xfrm>
          <a:prstGeom prst="rect">
            <a:avLst/>
          </a:prstGeom>
        </p:spPr>
      </p:pic>
      <p:pic>
        <p:nvPicPr>
          <p:cNvPr id="8" name="Hình ảnh 7">
            <a:extLst>
              <a:ext uri="{FF2B5EF4-FFF2-40B4-BE49-F238E27FC236}">
                <a16:creationId xmlns:a16="http://schemas.microsoft.com/office/drawing/2014/main" id="{3A2F2861-19AE-4941-92F3-68506F0091E7}"/>
              </a:ext>
            </a:extLst>
          </p:cNvPr>
          <p:cNvPicPr>
            <a:picLocks noChangeAspect="1"/>
          </p:cNvPicPr>
          <p:nvPr/>
        </p:nvPicPr>
        <p:blipFill>
          <a:blip r:embed="rId6"/>
          <a:stretch>
            <a:fillRect/>
          </a:stretch>
        </p:blipFill>
        <p:spPr>
          <a:xfrm>
            <a:off x="7086600" y="3948827"/>
            <a:ext cx="619125" cy="419100"/>
          </a:xfrm>
          <a:prstGeom prst="rect">
            <a:avLst/>
          </a:prstGeom>
        </p:spPr>
      </p:pic>
      <p:pic>
        <p:nvPicPr>
          <p:cNvPr id="9" name="Hình ảnh 8">
            <a:extLst>
              <a:ext uri="{FF2B5EF4-FFF2-40B4-BE49-F238E27FC236}">
                <a16:creationId xmlns:a16="http://schemas.microsoft.com/office/drawing/2014/main" id="{322C4B9E-0D56-4A2B-B19C-F9C39C56EE4C}"/>
              </a:ext>
            </a:extLst>
          </p:cNvPr>
          <p:cNvPicPr>
            <a:picLocks noChangeAspect="1"/>
          </p:cNvPicPr>
          <p:nvPr/>
        </p:nvPicPr>
        <p:blipFill>
          <a:blip r:embed="rId7"/>
          <a:stretch>
            <a:fillRect/>
          </a:stretch>
        </p:blipFill>
        <p:spPr>
          <a:xfrm>
            <a:off x="228600" y="4800600"/>
            <a:ext cx="6154574" cy="1704975"/>
          </a:xfrm>
          <a:prstGeom prst="rect">
            <a:avLst/>
          </a:prstGeom>
        </p:spPr>
      </p:pic>
      <p:pic>
        <p:nvPicPr>
          <p:cNvPr id="15" name="Hình ảnh 14">
            <a:extLst>
              <a:ext uri="{FF2B5EF4-FFF2-40B4-BE49-F238E27FC236}">
                <a16:creationId xmlns:a16="http://schemas.microsoft.com/office/drawing/2014/main" id="{A3434436-0398-4C83-8904-1E8F1502331E}"/>
              </a:ext>
            </a:extLst>
          </p:cNvPr>
          <p:cNvPicPr>
            <a:picLocks noChangeAspect="1"/>
          </p:cNvPicPr>
          <p:nvPr/>
        </p:nvPicPr>
        <p:blipFill>
          <a:blip r:embed="rId5"/>
          <a:stretch>
            <a:fillRect/>
          </a:stretch>
        </p:blipFill>
        <p:spPr>
          <a:xfrm>
            <a:off x="9446149" y="3163997"/>
            <a:ext cx="476250" cy="476250"/>
          </a:xfrm>
          <a:prstGeom prst="rect">
            <a:avLst/>
          </a:prstGeom>
        </p:spPr>
      </p:pic>
      <p:pic>
        <p:nvPicPr>
          <p:cNvPr id="10" name="Hình ảnh 9">
            <a:extLst>
              <a:ext uri="{FF2B5EF4-FFF2-40B4-BE49-F238E27FC236}">
                <a16:creationId xmlns:a16="http://schemas.microsoft.com/office/drawing/2014/main" id="{DBDD61B8-3205-414B-B91F-08A51AE040D7}"/>
              </a:ext>
            </a:extLst>
          </p:cNvPr>
          <p:cNvPicPr>
            <a:picLocks noChangeAspect="1"/>
          </p:cNvPicPr>
          <p:nvPr/>
        </p:nvPicPr>
        <p:blipFill>
          <a:blip r:embed="rId8"/>
          <a:stretch>
            <a:fillRect/>
          </a:stretch>
        </p:blipFill>
        <p:spPr>
          <a:xfrm>
            <a:off x="6383175" y="4758077"/>
            <a:ext cx="5808826" cy="1704975"/>
          </a:xfrm>
          <a:prstGeom prst="rect">
            <a:avLst/>
          </a:prstGeom>
        </p:spPr>
      </p:pic>
      <p:cxnSp>
        <p:nvCxnSpPr>
          <p:cNvPr id="17" name="Đường kết nối Mũi tên Thẳng 16">
            <a:extLst>
              <a:ext uri="{FF2B5EF4-FFF2-40B4-BE49-F238E27FC236}">
                <a16:creationId xmlns:a16="http://schemas.microsoft.com/office/drawing/2014/main" id="{B2973F00-7C63-47E2-A5FC-7437F97E2E69}"/>
              </a:ext>
            </a:extLst>
          </p:cNvPr>
          <p:cNvCxnSpPr>
            <a:cxnSpLocks/>
          </p:cNvCxnSpPr>
          <p:nvPr/>
        </p:nvCxnSpPr>
        <p:spPr>
          <a:xfrm flipV="1">
            <a:off x="6096000" y="5257800"/>
            <a:ext cx="4572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Đường kết nối Mũi tên Thẳng 18">
            <a:extLst>
              <a:ext uri="{FF2B5EF4-FFF2-40B4-BE49-F238E27FC236}">
                <a16:creationId xmlns:a16="http://schemas.microsoft.com/office/drawing/2014/main" id="{301977E4-FF49-4DEC-8578-7A63B165EBEE}"/>
              </a:ext>
            </a:extLst>
          </p:cNvPr>
          <p:cNvCxnSpPr>
            <a:cxnSpLocks/>
          </p:cNvCxnSpPr>
          <p:nvPr/>
        </p:nvCxnSpPr>
        <p:spPr>
          <a:xfrm flipH="1">
            <a:off x="6705600" y="5257800"/>
            <a:ext cx="17526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755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57E1C4-9F00-406D-B502-7811189A1356}"/>
              </a:ext>
            </a:extLst>
          </p:cNvPr>
          <p:cNvSpPr>
            <a:spLocks noGrp="1"/>
          </p:cNvSpPr>
          <p:nvPr>
            <p:ph type="title"/>
          </p:nvPr>
        </p:nvSpPr>
        <p:spPr>
          <a:xfrm>
            <a:off x="739348" y="5408"/>
            <a:ext cx="10157252" cy="1169551"/>
          </a:xfrm>
        </p:spPr>
        <p:txBody>
          <a:bodyPr/>
          <a:lstStyle/>
          <a:p>
            <a:r>
              <a:rPr lang="en-US"/>
              <a:t>Mô tả thuật toán Gradient Boosting</a:t>
            </a:r>
          </a:p>
        </p:txBody>
      </p:sp>
      <p:sp>
        <p:nvSpPr>
          <p:cNvPr id="3" name="Chỗ dành sẵn cho Văn bản 2">
            <a:extLst>
              <a:ext uri="{FF2B5EF4-FFF2-40B4-BE49-F238E27FC236}">
                <a16:creationId xmlns:a16="http://schemas.microsoft.com/office/drawing/2014/main" id="{9336E99F-80C4-4EFE-9655-261C99BFDDAF}"/>
              </a:ext>
            </a:extLst>
          </p:cNvPr>
          <p:cNvSpPr>
            <a:spLocks noGrp="1"/>
          </p:cNvSpPr>
          <p:nvPr>
            <p:ph type="body" idx="1"/>
          </p:nvPr>
        </p:nvSpPr>
        <p:spPr>
          <a:xfrm>
            <a:off x="730707" y="1208278"/>
            <a:ext cx="10057130" cy="369332"/>
          </a:xfrm>
        </p:spPr>
        <p:txBody>
          <a:bodyPr/>
          <a:lstStyle/>
          <a:p>
            <a:r>
              <a:rPr lang="en-US"/>
              <a:t>Cuối cùng mô hình đ</a:t>
            </a:r>
            <a:r>
              <a:rPr lang="vi-VN"/>
              <a:t>ư</a:t>
            </a:r>
            <a:r>
              <a:rPr lang="en-US"/>
              <a:t>ợc cập nhật nh</a:t>
            </a:r>
            <a:r>
              <a:rPr lang="vi-VN"/>
              <a:t>ư</a:t>
            </a:r>
            <a:r>
              <a:rPr lang="en-US"/>
              <a:t> sau:</a:t>
            </a:r>
          </a:p>
        </p:txBody>
      </p:sp>
      <p:pic>
        <p:nvPicPr>
          <p:cNvPr id="4" name="Hình ảnh 3">
            <a:extLst>
              <a:ext uri="{FF2B5EF4-FFF2-40B4-BE49-F238E27FC236}">
                <a16:creationId xmlns:a16="http://schemas.microsoft.com/office/drawing/2014/main" id="{4F1728A2-86D5-47BB-B8F4-3108B0A53FE6}"/>
              </a:ext>
            </a:extLst>
          </p:cNvPr>
          <p:cNvPicPr>
            <a:picLocks noChangeAspect="1"/>
          </p:cNvPicPr>
          <p:nvPr/>
        </p:nvPicPr>
        <p:blipFill>
          <a:blip r:embed="rId2"/>
          <a:stretch>
            <a:fillRect/>
          </a:stretch>
        </p:blipFill>
        <p:spPr>
          <a:xfrm>
            <a:off x="1682428" y="1884326"/>
            <a:ext cx="9067800" cy="1086248"/>
          </a:xfrm>
          <a:prstGeom prst="rect">
            <a:avLst/>
          </a:prstGeom>
        </p:spPr>
      </p:pic>
      <p:pic>
        <p:nvPicPr>
          <p:cNvPr id="5" name="Hình ảnh 4">
            <a:extLst>
              <a:ext uri="{FF2B5EF4-FFF2-40B4-BE49-F238E27FC236}">
                <a16:creationId xmlns:a16="http://schemas.microsoft.com/office/drawing/2014/main" id="{1CA47608-D776-472B-8C07-8C557605A0C4}"/>
              </a:ext>
            </a:extLst>
          </p:cNvPr>
          <p:cNvPicPr>
            <a:picLocks noChangeAspect="1"/>
          </p:cNvPicPr>
          <p:nvPr/>
        </p:nvPicPr>
        <p:blipFill>
          <a:blip r:embed="rId3"/>
          <a:stretch>
            <a:fillRect/>
          </a:stretch>
        </p:blipFill>
        <p:spPr>
          <a:xfrm>
            <a:off x="1752600" y="3388936"/>
            <a:ext cx="5657850" cy="609600"/>
          </a:xfrm>
          <a:prstGeom prst="rect">
            <a:avLst/>
          </a:prstGeom>
        </p:spPr>
      </p:pic>
      <p:sp>
        <p:nvSpPr>
          <p:cNvPr id="6" name="Mũi tên: Phải 5">
            <a:extLst>
              <a:ext uri="{FF2B5EF4-FFF2-40B4-BE49-F238E27FC236}">
                <a16:creationId xmlns:a16="http://schemas.microsoft.com/office/drawing/2014/main" id="{C215A1F0-DB4E-49BB-AE90-0FF3BC8429B9}"/>
              </a:ext>
            </a:extLst>
          </p:cNvPr>
          <p:cNvSpPr/>
          <p:nvPr/>
        </p:nvSpPr>
        <p:spPr>
          <a:xfrm>
            <a:off x="533400" y="3581400"/>
            <a:ext cx="914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533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8692C0E-60E1-439F-A1D6-F1CABA5F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Kết quả hình ảnh cho end slide thanks for watching">
            <a:extLst>
              <a:ext uri="{FF2B5EF4-FFF2-40B4-BE49-F238E27FC236}">
                <a16:creationId xmlns:a16="http://schemas.microsoft.com/office/drawing/2014/main" id="{CF00A146-050B-438D-9758-B39ED12F80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62" r="-1" b="8943"/>
          <a:stretch/>
        </p:blipFill>
        <p:spPr bwMode="auto">
          <a:xfrm>
            <a:off x="797264" y="401541"/>
            <a:ext cx="10689336" cy="557139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1DC99DB-7E80-4D1E-9069-4489287A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264" y="6338062"/>
            <a:ext cx="1068933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E1B0B4C7-ED1F-47FB-AA86-5C0CF97D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4216653"/>
            <a:ext cx="73152"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bject 5"/>
          <p:cNvSpPr txBox="1"/>
          <p:nvPr/>
        </p:nvSpPr>
        <p:spPr>
          <a:xfrm>
            <a:off x="11139423" y="6433915"/>
            <a:ext cx="519177" cy="198131"/>
          </a:xfrm>
          <a:prstGeom prst="rect">
            <a:avLst/>
          </a:prstGeom>
        </p:spPr>
        <p:txBody>
          <a:bodyPr vert="horz" wrap="square" lIns="0" tIns="13335" rIns="0" bIns="0" rtlCol="0">
            <a:spAutoFit/>
          </a:bodyPr>
          <a:lstStyle/>
          <a:p>
            <a:pPr marL="25400">
              <a:spcBef>
                <a:spcPts val="105"/>
              </a:spcBef>
            </a:pPr>
            <a:fld id="{81D60167-4931-47E6-BA6A-407CBD079E47}" type="slidenum">
              <a:rPr sz="1200">
                <a:latin typeface="Verdana"/>
                <a:cs typeface="Verdana"/>
              </a:rPr>
              <a:pPr marL="25400">
                <a:spcBef>
                  <a:spcPts val="105"/>
                </a:spcBef>
              </a:pPr>
              <a:t>24</a:t>
            </a:fld>
            <a:endParaRPr lang="en-US" sz="1200">
              <a:latin typeface="Verdana"/>
              <a:cs typeface="Verdana"/>
            </a:endParaRPr>
          </a:p>
        </p:txBody>
      </p:sp>
      <p:sp>
        <p:nvSpPr>
          <p:cNvPr id="4" name="Title 6">
            <a:extLst>
              <a:ext uri="{FF2B5EF4-FFF2-40B4-BE49-F238E27FC236}">
                <a16:creationId xmlns:a16="http://schemas.microsoft.com/office/drawing/2014/main" id="{FA40F450-FC4D-492F-A337-38674E6F3E5E}"/>
              </a:ext>
            </a:extLst>
          </p:cNvPr>
          <p:cNvSpPr txBox="1">
            <a:spLocks/>
          </p:cNvSpPr>
          <p:nvPr/>
        </p:nvSpPr>
        <p:spPr>
          <a:xfrm>
            <a:off x="457200" y="1219200"/>
            <a:ext cx="4480051" cy="584775"/>
          </a:xfrm>
          <a:prstGeom prst="rect">
            <a:avLst/>
          </a:prstGeom>
        </p:spPr>
        <p:txBody>
          <a:bodyPr wrap="square" lIns="0" tIns="0" rIns="0" bIns="0">
            <a:spAutoFit/>
          </a:bodyPr>
          <a:lstStyle>
            <a:lvl1pPr>
              <a:defRPr sz="3800" b="0" i="0">
                <a:solidFill>
                  <a:schemeClr val="bg1"/>
                </a:solidFill>
                <a:latin typeface="Arial"/>
                <a:ea typeface="+mj-ea"/>
                <a:cs typeface="Arial"/>
              </a:defRPr>
            </a:lvl1pPr>
          </a:lstStyle>
          <a:p>
            <a:pPr>
              <a:spcAft>
                <a:spcPts val="600"/>
              </a:spcAft>
            </a:pPr>
            <a:r>
              <a:rPr lang="en-US" kern="0">
                <a:solidFill>
                  <a:schemeClr val="tx1"/>
                </a:solidFill>
              </a:rPr>
              <a:t> </a:t>
            </a:r>
            <a:endParaRPr lang="en-US" sz="2800" kern="0">
              <a:solidFill>
                <a:schemeClr val="tx1"/>
              </a:solidFill>
            </a:endParaRPr>
          </a:p>
        </p:txBody>
      </p:sp>
    </p:spTree>
    <p:extLst>
      <p:ext uri="{BB962C8B-B14F-4D97-AF65-F5344CB8AC3E}">
        <p14:creationId xmlns:p14="http://schemas.microsoft.com/office/powerpoint/2010/main" val="285994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7F433F4-D134-4551-A8B5-EA60D473CFC5}"/>
              </a:ext>
            </a:extLst>
          </p:cNvPr>
          <p:cNvSpPr>
            <a:spLocks noGrp="1"/>
          </p:cNvSpPr>
          <p:nvPr>
            <p:ph type="title"/>
          </p:nvPr>
        </p:nvSpPr>
        <p:spPr>
          <a:xfrm>
            <a:off x="685800" y="228600"/>
            <a:ext cx="9753600" cy="1169551"/>
          </a:xfrm>
        </p:spPr>
        <p:txBody>
          <a:bodyPr/>
          <a:lstStyle/>
          <a:p>
            <a:r>
              <a:rPr lang="en-US"/>
              <a:t>Các ph</a:t>
            </a:r>
            <a:r>
              <a:rPr lang="vi-VN"/>
              <a:t>ư</a:t>
            </a:r>
            <a:r>
              <a:rPr lang="en-US"/>
              <a:t>ơng pháp Feature Selection</a:t>
            </a:r>
          </a:p>
        </p:txBody>
      </p:sp>
      <p:sp>
        <p:nvSpPr>
          <p:cNvPr id="3" name="Chỗ dành sẵn cho Văn bản 2">
            <a:extLst>
              <a:ext uri="{FF2B5EF4-FFF2-40B4-BE49-F238E27FC236}">
                <a16:creationId xmlns:a16="http://schemas.microsoft.com/office/drawing/2014/main" id="{A55AA5A8-8B50-410E-A7F3-363B25050C4E}"/>
              </a:ext>
            </a:extLst>
          </p:cNvPr>
          <p:cNvSpPr>
            <a:spLocks noGrp="1"/>
          </p:cNvSpPr>
          <p:nvPr>
            <p:ph type="body" idx="1"/>
          </p:nvPr>
        </p:nvSpPr>
        <p:spPr>
          <a:xfrm>
            <a:off x="914400" y="1219200"/>
            <a:ext cx="10057130" cy="4431983"/>
          </a:xfrm>
        </p:spPr>
        <p:txBody>
          <a:bodyPr/>
          <a:lstStyle/>
          <a:p>
            <a:r>
              <a:rPr lang="en-US"/>
              <a:t>Các ph</a:t>
            </a:r>
            <a:r>
              <a:rPr lang="vi-VN"/>
              <a:t>ư</a:t>
            </a:r>
            <a:r>
              <a:rPr lang="en-US"/>
              <a:t>ơng pháp chính là:</a:t>
            </a:r>
          </a:p>
          <a:p>
            <a:r>
              <a:rPr lang="en-US"/>
              <a:t>	+ Ph</a:t>
            </a:r>
            <a:r>
              <a:rPr lang="vi-VN"/>
              <a:t>ư</a:t>
            </a:r>
            <a:r>
              <a:rPr lang="en-US"/>
              <a:t>ơng pháp chọn tính năng Wrapper: tạo ra nhiều mô hình với tập hợp con khác nhau của các tính năng đầu vào và chọn các tính năng để mô hình hoạt động tốt nhất ( ví dụ là thuật toán genetic,…)</a:t>
            </a:r>
          </a:p>
          <a:p>
            <a:endParaRPr lang="en-US"/>
          </a:p>
          <a:p>
            <a:endParaRPr lang="en-US"/>
          </a:p>
          <a:p>
            <a:endParaRPr lang="en-US"/>
          </a:p>
          <a:p>
            <a:endParaRPr lang="en-US"/>
          </a:p>
          <a:p>
            <a:r>
              <a:rPr lang="en-US"/>
              <a:t>	+ ph</a:t>
            </a:r>
            <a:r>
              <a:rPr lang="vi-VN"/>
              <a:t>ư</a:t>
            </a:r>
            <a:r>
              <a:rPr lang="en-US"/>
              <a:t>ơng pháp chọn tính năng Filter: sử dụng các kĩ thuật thống kê để đánh giá mối quan hệ giữa các biến đầu vào và biến mục tiêu. Từ các điểm số thống kê để làm c</a:t>
            </a:r>
            <a:r>
              <a:rPr lang="vi-VN"/>
              <a:t>ơ</a:t>
            </a:r>
            <a:r>
              <a:rPr lang="en-US"/>
              <a:t> sở cho quá trình chọn lọc ( ví dụ thuật toán unvariety selection)</a:t>
            </a:r>
          </a:p>
        </p:txBody>
      </p:sp>
    </p:spTree>
    <p:extLst>
      <p:ext uri="{BB962C8B-B14F-4D97-AF65-F5344CB8AC3E}">
        <p14:creationId xmlns:p14="http://schemas.microsoft.com/office/powerpoint/2010/main" val="176221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007DFB-D3FC-4BD8-B3F2-05FA0AE8B7F1}"/>
              </a:ext>
            </a:extLst>
          </p:cNvPr>
          <p:cNvSpPr>
            <a:spLocks noGrp="1"/>
          </p:cNvSpPr>
          <p:nvPr>
            <p:ph type="title"/>
          </p:nvPr>
        </p:nvSpPr>
        <p:spPr>
          <a:xfrm>
            <a:off x="381000" y="76200"/>
            <a:ext cx="11506200" cy="584775"/>
          </a:xfrm>
        </p:spPr>
        <p:txBody>
          <a:bodyPr/>
          <a:lstStyle/>
          <a:p>
            <a:r>
              <a:rPr lang="en-US"/>
              <a:t>Ph</a:t>
            </a:r>
            <a:r>
              <a:rPr lang="vi-VN"/>
              <a:t>ư</a:t>
            </a:r>
            <a:r>
              <a:rPr lang="en-US"/>
              <a:t>ơng pháp chọn tính năng Wrapper </a:t>
            </a:r>
          </a:p>
        </p:txBody>
      </p:sp>
      <p:pic>
        <p:nvPicPr>
          <p:cNvPr id="4" name="Hình ảnh 3">
            <a:extLst>
              <a:ext uri="{FF2B5EF4-FFF2-40B4-BE49-F238E27FC236}">
                <a16:creationId xmlns:a16="http://schemas.microsoft.com/office/drawing/2014/main" id="{BEEF714F-9E94-4872-98C2-997D84F212C3}"/>
              </a:ext>
            </a:extLst>
          </p:cNvPr>
          <p:cNvPicPr>
            <a:picLocks noChangeAspect="1"/>
          </p:cNvPicPr>
          <p:nvPr/>
        </p:nvPicPr>
        <p:blipFill>
          <a:blip r:embed="rId2"/>
          <a:stretch>
            <a:fillRect/>
          </a:stretch>
        </p:blipFill>
        <p:spPr>
          <a:xfrm>
            <a:off x="1619250" y="2114550"/>
            <a:ext cx="8953500" cy="2628900"/>
          </a:xfrm>
          <a:prstGeom prst="rect">
            <a:avLst/>
          </a:prstGeom>
        </p:spPr>
      </p:pic>
    </p:spTree>
    <p:extLst>
      <p:ext uri="{BB962C8B-B14F-4D97-AF65-F5344CB8AC3E}">
        <p14:creationId xmlns:p14="http://schemas.microsoft.com/office/powerpoint/2010/main" val="348424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007DFB-D3FC-4BD8-B3F2-05FA0AE8B7F1}"/>
              </a:ext>
            </a:extLst>
          </p:cNvPr>
          <p:cNvSpPr>
            <a:spLocks noGrp="1"/>
          </p:cNvSpPr>
          <p:nvPr>
            <p:ph type="title"/>
          </p:nvPr>
        </p:nvSpPr>
        <p:spPr>
          <a:xfrm>
            <a:off x="381000" y="76200"/>
            <a:ext cx="11506200" cy="584775"/>
          </a:xfrm>
        </p:spPr>
        <p:txBody>
          <a:bodyPr/>
          <a:lstStyle/>
          <a:p>
            <a:r>
              <a:rPr lang="en-US"/>
              <a:t>Ph</a:t>
            </a:r>
            <a:r>
              <a:rPr lang="vi-VN"/>
              <a:t>ư</a:t>
            </a:r>
            <a:r>
              <a:rPr lang="en-US"/>
              <a:t>ơng pháp chọn tính năng Filter</a:t>
            </a:r>
          </a:p>
        </p:txBody>
      </p:sp>
      <p:pic>
        <p:nvPicPr>
          <p:cNvPr id="3" name="Hình ảnh 2">
            <a:extLst>
              <a:ext uri="{FF2B5EF4-FFF2-40B4-BE49-F238E27FC236}">
                <a16:creationId xmlns:a16="http://schemas.microsoft.com/office/drawing/2014/main" id="{7D98FE70-3A8E-4C33-896E-D717C7984984}"/>
              </a:ext>
            </a:extLst>
          </p:cNvPr>
          <p:cNvPicPr>
            <a:picLocks noChangeAspect="1"/>
          </p:cNvPicPr>
          <p:nvPr/>
        </p:nvPicPr>
        <p:blipFill>
          <a:blip r:embed="rId2"/>
          <a:stretch>
            <a:fillRect/>
          </a:stretch>
        </p:blipFill>
        <p:spPr>
          <a:xfrm>
            <a:off x="1628775" y="2590800"/>
            <a:ext cx="8934450" cy="1333500"/>
          </a:xfrm>
          <a:prstGeom prst="rect">
            <a:avLst/>
          </a:prstGeom>
        </p:spPr>
      </p:pic>
    </p:spTree>
    <p:extLst>
      <p:ext uri="{BB962C8B-B14F-4D97-AF65-F5344CB8AC3E}">
        <p14:creationId xmlns:p14="http://schemas.microsoft.com/office/powerpoint/2010/main" val="274499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F5C7115-A8F1-4E1C-94B9-93D9B11740D1}"/>
              </a:ext>
            </a:extLst>
          </p:cNvPr>
          <p:cNvSpPr>
            <a:spLocks noGrp="1"/>
          </p:cNvSpPr>
          <p:nvPr>
            <p:ph type="title"/>
          </p:nvPr>
        </p:nvSpPr>
        <p:spPr>
          <a:xfrm>
            <a:off x="730707" y="152400"/>
            <a:ext cx="9632493" cy="584775"/>
          </a:xfrm>
        </p:spPr>
        <p:txBody>
          <a:bodyPr/>
          <a:lstStyle/>
          <a:p>
            <a:r>
              <a:rPr lang="en-US"/>
              <a:t>Sự khác biệt giữa Filter và Wrapper</a:t>
            </a:r>
          </a:p>
        </p:txBody>
      </p:sp>
      <p:sp>
        <p:nvSpPr>
          <p:cNvPr id="3" name="Chỗ dành sẵn cho Văn bản 2">
            <a:extLst>
              <a:ext uri="{FF2B5EF4-FFF2-40B4-BE49-F238E27FC236}">
                <a16:creationId xmlns:a16="http://schemas.microsoft.com/office/drawing/2014/main" id="{1B905B8D-E98E-4177-9AE8-662E28BC0040}"/>
              </a:ext>
            </a:extLst>
          </p:cNvPr>
          <p:cNvSpPr>
            <a:spLocks noGrp="1"/>
          </p:cNvSpPr>
          <p:nvPr>
            <p:ph type="body" idx="1"/>
          </p:nvPr>
        </p:nvSpPr>
        <p:spPr>
          <a:xfrm>
            <a:off x="730707" y="1208278"/>
            <a:ext cx="4298493" cy="369332"/>
          </a:xfrm>
        </p:spPr>
        <p:txBody>
          <a:bodyPr/>
          <a:lstStyle/>
          <a:p>
            <a:endParaRPr lang="en-US"/>
          </a:p>
        </p:txBody>
      </p:sp>
      <p:graphicFrame>
        <p:nvGraphicFramePr>
          <p:cNvPr id="4" name="Bảng 4">
            <a:extLst>
              <a:ext uri="{FF2B5EF4-FFF2-40B4-BE49-F238E27FC236}">
                <a16:creationId xmlns:a16="http://schemas.microsoft.com/office/drawing/2014/main" id="{68E45E7F-E66F-4D4B-8347-F33C5D5D4ABB}"/>
              </a:ext>
            </a:extLst>
          </p:cNvPr>
          <p:cNvGraphicFramePr>
            <a:graphicFrameLocks noGrp="1"/>
          </p:cNvGraphicFramePr>
          <p:nvPr>
            <p:extLst>
              <p:ext uri="{D42A27DB-BD31-4B8C-83A1-F6EECF244321}">
                <p14:modId xmlns:p14="http://schemas.microsoft.com/office/powerpoint/2010/main" val="2649716106"/>
              </p:ext>
            </p:extLst>
          </p:nvPr>
        </p:nvGraphicFramePr>
        <p:xfrm>
          <a:off x="0" y="1066801"/>
          <a:ext cx="12192000" cy="16716983"/>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834311516"/>
                    </a:ext>
                  </a:extLst>
                </a:gridCol>
                <a:gridCol w="6096000">
                  <a:extLst>
                    <a:ext uri="{9D8B030D-6E8A-4147-A177-3AD203B41FA5}">
                      <a16:colId xmlns:a16="http://schemas.microsoft.com/office/drawing/2014/main" val="3890417220"/>
                    </a:ext>
                  </a:extLst>
                </a:gridCol>
              </a:tblGrid>
              <a:tr h="708775">
                <a:tc>
                  <a:txBody>
                    <a:bodyPr/>
                    <a:lstStyle/>
                    <a:p>
                      <a:r>
                        <a:rPr lang="en-US" sz="2400">
                          <a:latin typeface="Times New Roman" panose="02020603050405020304" pitchFamily="18" charset="0"/>
                          <a:cs typeface="Times New Roman" panose="02020603050405020304" pitchFamily="18" charset="0"/>
                        </a:rPr>
                        <a:t>Filter</a:t>
                      </a:r>
                    </a:p>
                  </a:txBody>
                  <a:tcPr/>
                </a:tc>
                <a:tc>
                  <a:txBody>
                    <a:bodyPr/>
                    <a:lstStyle/>
                    <a:p>
                      <a:r>
                        <a:rPr lang="en-US" sz="2400">
                          <a:latin typeface="Times New Roman" panose="02020603050405020304" pitchFamily="18" charset="0"/>
                          <a:cs typeface="Times New Roman" panose="02020603050405020304" pitchFamily="18" charset="0"/>
                        </a:rPr>
                        <a:t>Wrapper</a:t>
                      </a:r>
                    </a:p>
                  </a:txBody>
                  <a:tcPr/>
                </a:tc>
                <a:extLst>
                  <a:ext uri="{0D108BD9-81ED-4DB2-BD59-A6C34878D82A}">
                    <a16:rowId xmlns:a16="http://schemas.microsoft.com/office/drawing/2014/main" val="1798556862"/>
                  </a:ext>
                </a:extLst>
              </a:tr>
              <a:tr h="1043824">
                <a:tc>
                  <a:txBody>
                    <a:bodyPr/>
                    <a:lstStyle/>
                    <a:p>
                      <a:r>
                        <a:rPr lang="en-US" sz="2400">
                          <a:latin typeface="Times New Roman" panose="02020603050405020304" pitchFamily="18" charset="0"/>
                          <a:cs typeface="Times New Roman" panose="02020603050405020304" pitchFamily="18" charset="0"/>
                        </a:rPr>
                        <a:t>Đo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mức độ liên quan giữa các thuộc tính bằng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quan của chúng với biến phụ thuộc.</a:t>
                      </a:r>
                    </a:p>
                  </a:txBody>
                  <a:tcPr/>
                </a:tc>
                <a:tc>
                  <a:txBody>
                    <a:bodyPr/>
                    <a:lstStyle/>
                    <a:p>
                      <a:r>
                        <a:rPr lang="en-US" sz="2400">
                          <a:latin typeface="Times New Roman" panose="02020603050405020304" pitchFamily="18" charset="0"/>
                          <a:cs typeface="Times New Roman" panose="02020603050405020304" pitchFamily="18" charset="0"/>
                        </a:rPr>
                        <a:t>Đo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mức độ phù hợp hữu ích của tập hợp các thuộc tính  bằng các đào tạo mô hình.</a:t>
                      </a:r>
                    </a:p>
                  </a:txBody>
                  <a:tcPr/>
                </a:tc>
                <a:extLst>
                  <a:ext uri="{0D108BD9-81ED-4DB2-BD59-A6C34878D82A}">
                    <a16:rowId xmlns:a16="http://schemas.microsoft.com/office/drawing/2014/main" val="3279125252"/>
                  </a:ext>
                </a:extLst>
              </a:tr>
              <a:tr h="990600">
                <a:tc>
                  <a:txBody>
                    <a:bodyPr/>
                    <a:lstStyle/>
                    <a:p>
                      <a:r>
                        <a:rPr lang="en-US" sz="2400">
                          <a:latin typeface="Times New Roman" panose="02020603050405020304" pitchFamily="18" charset="0"/>
                          <a:cs typeface="Times New Roman" panose="02020603050405020304" pitchFamily="18" charset="0"/>
                        </a:rPr>
                        <a:t>Nhanh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 nhiều so với Wrapper </a:t>
                      </a:r>
                    </a:p>
                  </a:txBody>
                  <a:tcPr/>
                </a:tc>
                <a:tc>
                  <a:txBody>
                    <a:bodyPr/>
                    <a:lstStyle/>
                    <a:p>
                      <a:r>
                        <a:rPr lang="en-US" sz="2400">
                          <a:latin typeface="Times New Roman" panose="02020603050405020304" pitchFamily="18" charset="0"/>
                          <a:cs typeface="Times New Roman" panose="02020603050405020304" pitchFamily="18" charset="0"/>
                        </a:rPr>
                        <a:t>Chậm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 vì phải đào tạo mô hình.</a:t>
                      </a:r>
                    </a:p>
                  </a:txBody>
                  <a:tcPr/>
                </a:tc>
                <a:extLst>
                  <a:ext uri="{0D108BD9-81ED-4DB2-BD59-A6C34878D82A}">
                    <a16:rowId xmlns:a16="http://schemas.microsoft.com/office/drawing/2014/main" val="1882844988"/>
                  </a:ext>
                </a:extLst>
              </a:tr>
              <a:tr h="1143000">
                <a:tc>
                  <a:txBody>
                    <a:bodyPr/>
                    <a:lstStyle/>
                    <a:p>
                      <a:r>
                        <a:rPr lang="en-US" sz="2400">
                          <a:latin typeface="Times New Roman" panose="02020603050405020304" pitchFamily="18" charset="0"/>
                          <a:cs typeface="Times New Roman" panose="02020603050405020304" pitchFamily="18" charset="0"/>
                        </a:rPr>
                        <a:t>Sử dụng thống kê để đánh giá</a:t>
                      </a:r>
                    </a:p>
                  </a:txBody>
                  <a:tcPr/>
                </a:tc>
                <a:tc>
                  <a:txBody>
                    <a:bodyPr/>
                    <a:lstStyle/>
                    <a:p>
                      <a:r>
                        <a:rPr lang="en-US" sz="2400">
                          <a:latin typeface="Times New Roman" panose="02020603050405020304" pitchFamily="18" charset="0"/>
                          <a:cs typeface="Times New Roman" panose="02020603050405020304" pitchFamily="18" charset="0"/>
                        </a:rPr>
                        <a:t>Sử dụng xác thực chéo để đánh giá</a:t>
                      </a:r>
                    </a:p>
                  </a:txBody>
                  <a:tcPr/>
                </a:tc>
                <a:extLst>
                  <a:ext uri="{0D108BD9-81ED-4DB2-BD59-A6C34878D82A}">
                    <a16:rowId xmlns:a16="http://schemas.microsoft.com/office/drawing/2014/main" val="841175721"/>
                  </a:ext>
                </a:extLst>
              </a:tr>
              <a:tr h="1143000">
                <a:tc>
                  <a:txBody>
                    <a:bodyPr/>
                    <a:lstStyle/>
                    <a:p>
                      <a:r>
                        <a:rPr lang="en-US" sz="2400">
                          <a:latin typeface="Times New Roman" panose="02020603050405020304" pitchFamily="18" charset="0"/>
                          <a:cs typeface="Times New Roman" panose="02020603050405020304" pitchFamily="18" charset="0"/>
                        </a:rPr>
                        <a:t>Không thể tìm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tập hợp các tính năng tốt nhất trong nhiều tr</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hợp.</a:t>
                      </a:r>
                    </a:p>
                  </a:txBody>
                  <a:tcPr/>
                </a:tc>
                <a:tc>
                  <a:txBody>
                    <a:bodyPr/>
                    <a:lstStyle/>
                    <a:p>
                      <a:r>
                        <a:rPr lang="en-US" sz="2400">
                          <a:latin typeface="Times New Roman" panose="02020603050405020304" pitchFamily="18" charset="0"/>
                          <a:cs typeface="Times New Roman" panose="02020603050405020304" pitchFamily="18" charset="0"/>
                        </a:rPr>
                        <a:t>Luôn cung cấp tập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 con có tính năng tốt nhất.</a:t>
                      </a:r>
                    </a:p>
                  </a:txBody>
                  <a:tcPr/>
                </a:tc>
                <a:extLst>
                  <a:ext uri="{0D108BD9-81ED-4DB2-BD59-A6C34878D82A}">
                    <a16:rowId xmlns:a16="http://schemas.microsoft.com/office/drawing/2014/main" val="3394894804"/>
                  </a:ext>
                </a:extLst>
              </a:tr>
              <a:tr h="0">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2827594"/>
                  </a:ext>
                </a:extLst>
              </a:tr>
              <a:tr h="405927">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2667174"/>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5362584"/>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5868673"/>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3804888"/>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6659138"/>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8699659"/>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4605626"/>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4069711"/>
                  </a:ext>
                </a:extLst>
              </a:tr>
              <a:tr h="1346673">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3388365"/>
                  </a:ext>
                </a:extLst>
              </a:tr>
            </a:tbl>
          </a:graphicData>
        </a:graphic>
      </p:graphicFrame>
    </p:spTree>
    <p:extLst>
      <p:ext uri="{BB962C8B-B14F-4D97-AF65-F5344CB8AC3E}">
        <p14:creationId xmlns:p14="http://schemas.microsoft.com/office/powerpoint/2010/main" val="26266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A64B15-8197-4A85-A615-16AA55581D3B}"/>
              </a:ext>
            </a:extLst>
          </p:cNvPr>
          <p:cNvSpPr>
            <a:spLocks noGrp="1"/>
          </p:cNvSpPr>
          <p:nvPr>
            <p:ph type="title"/>
          </p:nvPr>
        </p:nvSpPr>
        <p:spPr>
          <a:xfrm>
            <a:off x="709497" y="96525"/>
            <a:ext cx="4480051" cy="584775"/>
          </a:xfrm>
        </p:spPr>
        <p:txBody>
          <a:bodyPr/>
          <a:lstStyle/>
          <a:p>
            <a:r>
              <a:rPr lang="en-US"/>
              <a:t>Giải thuật di truyền</a:t>
            </a:r>
          </a:p>
        </p:txBody>
      </p:sp>
      <p:pic>
        <p:nvPicPr>
          <p:cNvPr id="7" name="Hình ảnh 6">
            <a:extLst>
              <a:ext uri="{FF2B5EF4-FFF2-40B4-BE49-F238E27FC236}">
                <a16:creationId xmlns:a16="http://schemas.microsoft.com/office/drawing/2014/main" id="{DF9534FD-9E75-487B-AC93-C97514982DF4}"/>
              </a:ext>
            </a:extLst>
          </p:cNvPr>
          <p:cNvPicPr>
            <a:picLocks noChangeAspect="1"/>
          </p:cNvPicPr>
          <p:nvPr/>
        </p:nvPicPr>
        <p:blipFill>
          <a:blip r:embed="rId2"/>
          <a:stretch>
            <a:fillRect/>
          </a:stretch>
        </p:blipFill>
        <p:spPr>
          <a:xfrm>
            <a:off x="2614612" y="1190625"/>
            <a:ext cx="6962775" cy="4476750"/>
          </a:xfrm>
          <a:prstGeom prst="rect">
            <a:avLst/>
          </a:prstGeom>
        </p:spPr>
      </p:pic>
    </p:spTree>
    <p:extLst>
      <p:ext uri="{BB962C8B-B14F-4D97-AF65-F5344CB8AC3E}">
        <p14:creationId xmlns:p14="http://schemas.microsoft.com/office/powerpoint/2010/main" val="329308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A64B15-8197-4A85-A615-16AA55581D3B}"/>
              </a:ext>
            </a:extLst>
          </p:cNvPr>
          <p:cNvSpPr>
            <a:spLocks noGrp="1"/>
          </p:cNvSpPr>
          <p:nvPr>
            <p:ph type="title"/>
          </p:nvPr>
        </p:nvSpPr>
        <p:spPr>
          <a:xfrm>
            <a:off x="709497" y="96525"/>
            <a:ext cx="4480051" cy="584775"/>
          </a:xfrm>
        </p:spPr>
        <p:txBody>
          <a:bodyPr/>
          <a:lstStyle/>
          <a:p>
            <a:r>
              <a:rPr lang="en-US"/>
              <a:t>Giải thuật di truyền</a:t>
            </a:r>
          </a:p>
        </p:txBody>
      </p:sp>
      <p:sp>
        <p:nvSpPr>
          <p:cNvPr id="3" name="Chỗ dành sẵn cho Văn bản 2">
            <a:extLst>
              <a:ext uri="{FF2B5EF4-FFF2-40B4-BE49-F238E27FC236}">
                <a16:creationId xmlns:a16="http://schemas.microsoft.com/office/drawing/2014/main" id="{42B26F45-5E3C-485E-8028-11D9D173AF04}"/>
              </a:ext>
            </a:extLst>
          </p:cNvPr>
          <p:cNvSpPr>
            <a:spLocks noGrp="1"/>
          </p:cNvSpPr>
          <p:nvPr>
            <p:ph type="body" idx="1"/>
          </p:nvPr>
        </p:nvSpPr>
        <p:spPr>
          <a:xfrm>
            <a:off x="1067435" y="1905000"/>
            <a:ext cx="10057130" cy="3877985"/>
          </a:xfrm>
        </p:spPr>
        <p:txBody>
          <a:bodyPr/>
          <a:lstStyle/>
          <a:p>
            <a:r>
              <a:rPr lang="en-US" sz="2800"/>
              <a:t>Lấy cảm hứng từ quá trình tiến hóa tự nhiên</a:t>
            </a:r>
          </a:p>
          <a:p>
            <a:endParaRPr lang="en-US" sz="2800"/>
          </a:p>
          <a:p>
            <a:r>
              <a:rPr lang="en-US" sz="2800"/>
              <a:t>Nguyên lý hoạt động giống trong sinh học:</a:t>
            </a:r>
          </a:p>
          <a:p>
            <a:pPr marL="342900" indent="-342900">
              <a:buFontTx/>
              <a:buChar char="-"/>
            </a:pPr>
            <a:r>
              <a:rPr lang="en-US" sz="2800"/>
              <a:t>Lựa chọn các các thể bố mẹ để lai ghép.</a:t>
            </a:r>
          </a:p>
          <a:p>
            <a:pPr marL="342900" indent="-342900">
              <a:buFontTx/>
              <a:buChar char="-"/>
            </a:pPr>
            <a:r>
              <a:rPr lang="en-US" sz="2800"/>
              <a:t>Cho lai ghép để tạo ra các cá thể con.</a:t>
            </a:r>
          </a:p>
          <a:p>
            <a:endParaRPr lang="en-US" sz="2800"/>
          </a:p>
          <a:p>
            <a:endParaRPr lang="en-US" sz="2800"/>
          </a:p>
          <a:p>
            <a:r>
              <a:rPr lang="en-US" sz="2800"/>
              <a:t>Giả sử nếu bộ mẹ là có bộ thuộc tính tốt thì lai ghép sinh ra cá thể con cũng có bộ thuộc tính tốt vì do kế thừa từ bố mẹ.</a:t>
            </a:r>
          </a:p>
        </p:txBody>
      </p:sp>
    </p:spTree>
    <p:extLst>
      <p:ext uri="{BB962C8B-B14F-4D97-AF65-F5344CB8AC3E}">
        <p14:creationId xmlns:p14="http://schemas.microsoft.com/office/powerpoint/2010/main" val="59813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DA64B15-8197-4A85-A615-16AA55581D3B}"/>
              </a:ext>
            </a:extLst>
          </p:cNvPr>
          <p:cNvSpPr>
            <a:spLocks noGrp="1"/>
          </p:cNvSpPr>
          <p:nvPr>
            <p:ph type="title"/>
          </p:nvPr>
        </p:nvSpPr>
        <p:spPr>
          <a:xfrm>
            <a:off x="709497" y="96525"/>
            <a:ext cx="4480051" cy="584775"/>
          </a:xfrm>
        </p:spPr>
        <p:txBody>
          <a:bodyPr/>
          <a:lstStyle/>
          <a:p>
            <a:r>
              <a:rPr lang="en-US"/>
              <a:t>Giải thuật di truyền</a:t>
            </a:r>
          </a:p>
        </p:txBody>
      </p:sp>
      <p:sp>
        <p:nvSpPr>
          <p:cNvPr id="3" name="Chỗ dành sẵn cho Văn bản 2">
            <a:extLst>
              <a:ext uri="{FF2B5EF4-FFF2-40B4-BE49-F238E27FC236}">
                <a16:creationId xmlns:a16="http://schemas.microsoft.com/office/drawing/2014/main" id="{42B26F45-5E3C-485E-8028-11D9D173AF04}"/>
              </a:ext>
            </a:extLst>
          </p:cNvPr>
          <p:cNvSpPr>
            <a:spLocks noGrp="1"/>
          </p:cNvSpPr>
          <p:nvPr>
            <p:ph type="body" idx="1"/>
          </p:nvPr>
        </p:nvSpPr>
        <p:spPr>
          <a:xfrm>
            <a:off x="738563" y="1582341"/>
            <a:ext cx="10057130" cy="1846659"/>
          </a:xfrm>
        </p:spPr>
        <p:txBody>
          <a:bodyPr/>
          <a:lstStyle/>
          <a:p>
            <a:r>
              <a:rPr lang="en-US"/>
              <a:t>Các giai đoạn:</a:t>
            </a:r>
          </a:p>
          <a:p>
            <a:pPr marL="342900" indent="-342900">
              <a:buFontTx/>
              <a:buChar char="-"/>
            </a:pPr>
            <a:r>
              <a:rPr lang="en-US"/>
              <a:t>Giai đoạn 1: Lựa chọn tập con với các thuộc tính, trong giai đoạn này tập con tốt nhất sẽ lựa chon trên tiếu chí độ chính xác của phân lớp.</a:t>
            </a:r>
          </a:p>
          <a:p>
            <a:pPr marL="342900" indent="-342900">
              <a:buFontTx/>
              <a:buChar char="-"/>
            </a:pPr>
            <a:r>
              <a:rPr lang="en-US"/>
              <a:t>Giai đoạn 2: Học và kiểm tra. Bộ phân lớp sẽ học tri thức từ dữ liệu của tập huấn luyện thông qua các thuộc tính tốt nhất đã đ</a:t>
            </a:r>
            <a:r>
              <a:rPr lang="vi-VN"/>
              <a:t>ư</a:t>
            </a:r>
            <a:r>
              <a:rPr lang="en-US"/>
              <a:t>ợc lựa chọn.</a:t>
            </a:r>
          </a:p>
        </p:txBody>
      </p:sp>
    </p:spTree>
    <p:extLst>
      <p:ext uri="{BB962C8B-B14F-4D97-AF65-F5344CB8AC3E}">
        <p14:creationId xmlns:p14="http://schemas.microsoft.com/office/powerpoint/2010/main" val="2060036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1131</Words>
  <Application>Microsoft Office PowerPoint</Application>
  <PresentationFormat>Màn hình rộng</PresentationFormat>
  <Paragraphs>96</Paragraphs>
  <Slides>24</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24</vt:i4>
      </vt:variant>
    </vt:vector>
  </HeadingPairs>
  <TitlesOfParts>
    <vt:vector size="29" baseType="lpstr">
      <vt:lpstr>Arial</vt:lpstr>
      <vt:lpstr>Calibri</vt:lpstr>
      <vt:lpstr>Times New Roman</vt:lpstr>
      <vt:lpstr>Verdana</vt:lpstr>
      <vt:lpstr>Office Theme</vt:lpstr>
      <vt:lpstr>d</vt:lpstr>
      <vt:lpstr>Tác dụng của Feature Selection</vt:lpstr>
      <vt:lpstr>Các phương pháp Feature Selection</vt:lpstr>
      <vt:lpstr>Phương pháp chọn tính năng Wrapper </vt:lpstr>
      <vt:lpstr>Phương pháp chọn tính năng Filter</vt:lpstr>
      <vt:lpstr>Sự khác biệt giữa Filter và Wrapper</vt:lpstr>
      <vt:lpstr>Giải thuật di truyền</vt:lpstr>
      <vt:lpstr>Giải thuật di truyền</vt:lpstr>
      <vt:lpstr>Giải thuật di truyền</vt:lpstr>
      <vt:lpstr>Giải thuật di truyền</vt:lpstr>
      <vt:lpstr>Giai đoạn 1</vt:lpstr>
      <vt:lpstr>Giai đoạn 1</vt:lpstr>
      <vt:lpstr>Giai đoạn 2</vt:lpstr>
      <vt:lpstr>Kết quả của GA</vt:lpstr>
      <vt:lpstr>Tương quan Pearson</vt:lpstr>
      <vt:lpstr>Chi-Square </vt:lpstr>
      <vt:lpstr>Forward selection </vt:lpstr>
      <vt:lpstr>Backward Elimination</vt:lpstr>
      <vt:lpstr>Gradient Boosting</vt:lpstr>
      <vt:lpstr>Mô tả thuật toán Gradient  Boosting</vt:lpstr>
      <vt:lpstr>Mô tả thuật toán Gradient  Boosting</vt:lpstr>
      <vt:lpstr>Mô tả thuật toán Gradient  Boosting</vt:lpstr>
      <vt:lpstr>Mô tả thuật toán Gradient Boosting</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môn lập trình hướng đối tượng</dc:title>
  <dc:creator>tae tae</dc:creator>
  <cp:lastModifiedBy>Nguyen Quy Phuc 20173302</cp:lastModifiedBy>
  <cp:revision>49</cp:revision>
  <dcterms:created xsi:type="dcterms:W3CDTF">2019-12-05T04:02:33Z</dcterms:created>
  <dcterms:modified xsi:type="dcterms:W3CDTF">2020-02-13T04:14:40Z</dcterms:modified>
</cp:coreProperties>
</file>