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105D2C-4B8A-47A5-9902-B6D39DFDDE81}"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D006-B422-4F01-B7F6-EDF56330B2B0}" type="slidenum">
              <a:rPr lang="en-US" smtClean="0"/>
              <a:t>‹#›</a:t>
            </a:fld>
            <a:endParaRPr lang="en-US"/>
          </a:p>
        </p:txBody>
      </p:sp>
    </p:spTree>
    <p:extLst>
      <p:ext uri="{BB962C8B-B14F-4D97-AF65-F5344CB8AC3E}">
        <p14:creationId xmlns:p14="http://schemas.microsoft.com/office/powerpoint/2010/main" val="95924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05D2C-4B8A-47A5-9902-B6D39DFDDE81}"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D006-B422-4F01-B7F6-EDF56330B2B0}" type="slidenum">
              <a:rPr lang="en-US" smtClean="0"/>
              <a:t>‹#›</a:t>
            </a:fld>
            <a:endParaRPr lang="en-US"/>
          </a:p>
        </p:txBody>
      </p:sp>
    </p:spTree>
    <p:extLst>
      <p:ext uri="{BB962C8B-B14F-4D97-AF65-F5344CB8AC3E}">
        <p14:creationId xmlns:p14="http://schemas.microsoft.com/office/powerpoint/2010/main" val="419374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05D2C-4B8A-47A5-9902-B6D39DFDDE81}"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D006-B422-4F01-B7F6-EDF56330B2B0}" type="slidenum">
              <a:rPr lang="en-US" smtClean="0"/>
              <a:t>‹#›</a:t>
            </a:fld>
            <a:endParaRPr lang="en-US"/>
          </a:p>
        </p:txBody>
      </p:sp>
    </p:spTree>
    <p:extLst>
      <p:ext uri="{BB962C8B-B14F-4D97-AF65-F5344CB8AC3E}">
        <p14:creationId xmlns:p14="http://schemas.microsoft.com/office/powerpoint/2010/main" val="214008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105D2C-4B8A-47A5-9902-B6D39DFDDE81}"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D006-B422-4F01-B7F6-EDF56330B2B0}" type="slidenum">
              <a:rPr lang="en-US" smtClean="0"/>
              <a:t>‹#›</a:t>
            </a:fld>
            <a:endParaRPr lang="en-US"/>
          </a:p>
        </p:txBody>
      </p:sp>
    </p:spTree>
    <p:extLst>
      <p:ext uri="{BB962C8B-B14F-4D97-AF65-F5344CB8AC3E}">
        <p14:creationId xmlns:p14="http://schemas.microsoft.com/office/powerpoint/2010/main" val="172038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105D2C-4B8A-47A5-9902-B6D39DFDDE81}"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CED006-B422-4F01-B7F6-EDF56330B2B0}" type="slidenum">
              <a:rPr lang="en-US" smtClean="0"/>
              <a:t>‹#›</a:t>
            </a:fld>
            <a:endParaRPr lang="en-US"/>
          </a:p>
        </p:txBody>
      </p:sp>
    </p:spTree>
    <p:extLst>
      <p:ext uri="{BB962C8B-B14F-4D97-AF65-F5344CB8AC3E}">
        <p14:creationId xmlns:p14="http://schemas.microsoft.com/office/powerpoint/2010/main" val="288958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105D2C-4B8A-47A5-9902-B6D39DFDDE81}"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D006-B422-4F01-B7F6-EDF56330B2B0}" type="slidenum">
              <a:rPr lang="en-US" smtClean="0"/>
              <a:t>‹#›</a:t>
            </a:fld>
            <a:endParaRPr lang="en-US"/>
          </a:p>
        </p:txBody>
      </p:sp>
    </p:spTree>
    <p:extLst>
      <p:ext uri="{BB962C8B-B14F-4D97-AF65-F5344CB8AC3E}">
        <p14:creationId xmlns:p14="http://schemas.microsoft.com/office/powerpoint/2010/main" val="73325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105D2C-4B8A-47A5-9902-B6D39DFDDE81}" type="datetimeFigureOut">
              <a:rPr lang="en-US" smtClean="0"/>
              <a:t>9/29/2019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CED006-B422-4F01-B7F6-EDF56330B2B0}" type="slidenum">
              <a:rPr lang="en-US" smtClean="0"/>
              <a:t>‹#›</a:t>
            </a:fld>
            <a:endParaRPr lang="en-US"/>
          </a:p>
        </p:txBody>
      </p:sp>
    </p:spTree>
    <p:extLst>
      <p:ext uri="{BB962C8B-B14F-4D97-AF65-F5344CB8AC3E}">
        <p14:creationId xmlns:p14="http://schemas.microsoft.com/office/powerpoint/2010/main" val="116084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105D2C-4B8A-47A5-9902-B6D39DFDDE81}" type="datetimeFigureOut">
              <a:rPr lang="en-US" smtClean="0"/>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CED006-B422-4F01-B7F6-EDF56330B2B0}" type="slidenum">
              <a:rPr lang="en-US" smtClean="0"/>
              <a:t>‹#›</a:t>
            </a:fld>
            <a:endParaRPr lang="en-US"/>
          </a:p>
        </p:txBody>
      </p:sp>
    </p:spTree>
    <p:extLst>
      <p:ext uri="{BB962C8B-B14F-4D97-AF65-F5344CB8AC3E}">
        <p14:creationId xmlns:p14="http://schemas.microsoft.com/office/powerpoint/2010/main" val="110995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05D2C-4B8A-47A5-9902-B6D39DFDDE81}" type="datetimeFigureOut">
              <a:rPr lang="en-US" smtClean="0"/>
              <a:t>9/29/2019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CED006-B422-4F01-B7F6-EDF56330B2B0}" type="slidenum">
              <a:rPr lang="en-US" smtClean="0"/>
              <a:t>‹#›</a:t>
            </a:fld>
            <a:endParaRPr lang="en-US"/>
          </a:p>
        </p:txBody>
      </p:sp>
    </p:spTree>
    <p:extLst>
      <p:ext uri="{BB962C8B-B14F-4D97-AF65-F5344CB8AC3E}">
        <p14:creationId xmlns:p14="http://schemas.microsoft.com/office/powerpoint/2010/main" val="416438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05D2C-4B8A-47A5-9902-B6D39DFDDE81}"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D006-B422-4F01-B7F6-EDF56330B2B0}" type="slidenum">
              <a:rPr lang="en-US" smtClean="0"/>
              <a:t>‹#›</a:t>
            </a:fld>
            <a:endParaRPr lang="en-US"/>
          </a:p>
        </p:txBody>
      </p:sp>
    </p:spTree>
    <p:extLst>
      <p:ext uri="{BB962C8B-B14F-4D97-AF65-F5344CB8AC3E}">
        <p14:creationId xmlns:p14="http://schemas.microsoft.com/office/powerpoint/2010/main" val="57659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05D2C-4B8A-47A5-9902-B6D39DFDDE81}"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CED006-B422-4F01-B7F6-EDF56330B2B0}" type="slidenum">
              <a:rPr lang="en-US" smtClean="0"/>
              <a:t>‹#›</a:t>
            </a:fld>
            <a:endParaRPr lang="en-US"/>
          </a:p>
        </p:txBody>
      </p:sp>
    </p:spTree>
    <p:extLst>
      <p:ext uri="{BB962C8B-B14F-4D97-AF65-F5344CB8AC3E}">
        <p14:creationId xmlns:p14="http://schemas.microsoft.com/office/powerpoint/2010/main" val="4401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05D2C-4B8A-47A5-9902-B6D39DFDDE81}" type="datetimeFigureOut">
              <a:rPr lang="en-US" smtClean="0"/>
              <a:t>9/29/2019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ED006-B422-4F01-B7F6-EDF56330B2B0}" type="slidenum">
              <a:rPr lang="en-US" smtClean="0"/>
              <a:t>‹#›</a:t>
            </a:fld>
            <a:endParaRPr lang="en-US"/>
          </a:p>
        </p:txBody>
      </p:sp>
    </p:spTree>
    <p:extLst>
      <p:ext uri="{BB962C8B-B14F-4D97-AF65-F5344CB8AC3E}">
        <p14:creationId xmlns:p14="http://schemas.microsoft.com/office/powerpoint/2010/main" val="3749247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 y="0"/>
            <a:ext cx="12188953" cy="685971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2328" y="3798686"/>
            <a:ext cx="5101882" cy="2869809"/>
          </a:xfrm>
          <a:prstGeom prst="rect">
            <a:avLst/>
          </a:prstGeom>
        </p:spPr>
      </p:pic>
      <p:sp>
        <p:nvSpPr>
          <p:cNvPr id="6" name="TextBox 5"/>
          <p:cNvSpPr txBox="1"/>
          <p:nvPr/>
        </p:nvSpPr>
        <p:spPr>
          <a:xfrm>
            <a:off x="-810856" y="433108"/>
            <a:ext cx="5485887" cy="1292662"/>
          </a:xfrm>
          <a:prstGeom prst="rect">
            <a:avLst/>
          </a:prstGeom>
          <a:noFill/>
        </p:spPr>
        <p:txBody>
          <a:bodyPr wrap="square" numCol="1" rtlCol="0">
            <a:spAutoFit/>
          </a:bodyPr>
          <a:lstStyle/>
          <a:p>
            <a:pPr algn="ctr"/>
            <a:r>
              <a:rPr lang="en-US" sz="6000" b="1" dirty="0" smtClean="0">
                <a:latin typeface="Tw Cen MT" panose="020B0602020104020603" pitchFamily="34" charset="0"/>
              </a:rPr>
              <a:t>Microsoft:</a:t>
            </a:r>
          </a:p>
          <a:p>
            <a:pPr algn="ctr"/>
            <a:endParaRPr lang="en-US" b="1" dirty="0"/>
          </a:p>
        </p:txBody>
      </p:sp>
      <p:sp>
        <p:nvSpPr>
          <p:cNvPr id="8" name="TextBox 7"/>
          <p:cNvSpPr txBox="1"/>
          <p:nvPr/>
        </p:nvSpPr>
        <p:spPr>
          <a:xfrm>
            <a:off x="296214" y="1368658"/>
            <a:ext cx="4056845" cy="553998"/>
          </a:xfrm>
          <a:prstGeom prst="rect">
            <a:avLst/>
          </a:prstGeom>
          <a:noFill/>
        </p:spPr>
        <p:txBody>
          <a:bodyPr wrap="square" rtlCol="0">
            <a:spAutoFit/>
          </a:bodyPr>
          <a:lstStyle/>
          <a:p>
            <a:r>
              <a:rPr lang="en-US" sz="3000" dirty="0" smtClean="0">
                <a:latin typeface="Tw Cen MT" panose="020B0602020104020603" pitchFamily="34" charset="0"/>
              </a:rPr>
              <a:t>1. What’s Microsoft.</a:t>
            </a:r>
            <a:endParaRPr lang="en-US" sz="3000" dirty="0">
              <a:latin typeface="Tw Cen MT" panose="020B0602020104020603" pitchFamily="34" charset="0"/>
            </a:endParaRPr>
          </a:p>
        </p:txBody>
      </p:sp>
      <p:sp>
        <p:nvSpPr>
          <p:cNvPr id="9" name="TextBox 8"/>
          <p:cNvSpPr txBox="1"/>
          <p:nvPr/>
        </p:nvSpPr>
        <p:spPr>
          <a:xfrm>
            <a:off x="277151" y="1907841"/>
            <a:ext cx="4552426" cy="553998"/>
          </a:xfrm>
          <a:prstGeom prst="rect">
            <a:avLst/>
          </a:prstGeom>
          <a:noFill/>
        </p:spPr>
        <p:txBody>
          <a:bodyPr wrap="square" rtlCol="0">
            <a:spAutoFit/>
          </a:bodyPr>
          <a:lstStyle/>
          <a:p>
            <a:r>
              <a:rPr lang="en-US" sz="3000" dirty="0" smtClean="0">
                <a:latin typeface="Tw Cen MT" panose="020B0602020104020603" pitchFamily="34" charset="0"/>
              </a:rPr>
              <a:t>2. Who founded Microsoft.</a:t>
            </a:r>
            <a:endParaRPr lang="en-US" sz="3000" dirty="0">
              <a:latin typeface="Tw Cen MT" panose="020B0602020104020603" pitchFamily="34" charset="0"/>
            </a:endParaRPr>
          </a:p>
        </p:txBody>
      </p:sp>
      <p:sp>
        <p:nvSpPr>
          <p:cNvPr id="10" name="TextBox 9"/>
          <p:cNvSpPr txBox="1"/>
          <p:nvPr/>
        </p:nvSpPr>
        <p:spPr>
          <a:xfrm>
            <a:off x="425003" y="2434107"/>
            <a:ext cx="2897746" cy="489397"/>
          </a:xfrm>
          <a:prstGeom prst="rect">
            <a:avLst/>
          </a:prstGeom>
          <a:noFill/>
        </p:spPr>
        <p:txBody>
          <a:bodyPr wrap="square" rtlCol="0">
            <a:spAutoFit/>
          </a:bodyPr>
          <a:lstStyle/>
          <a:p>
            <a:endParaRPr lang="en-US" dirty="0"/>
          </a:p>
        </p:txBody>
      </p:sp>
      <p:sp>
        <p:nvSpPr>
          <p:cNvPr id="11" name="TextBox 10"/>
          <p:cNvSpPr txBox="1"/>
          <p:nvPr/>
        </p:nvSpPr>
        <p:spPr>
          <a:xfrm>
            <a:off x="277151" y="2415672"/>
            <a:ext cx="3290808" cy="1015663"/>
          </a:xfrm>
          <a:prstGeom prst="rect">
            <a:avLst/>
          </a:prstGeom>
          <a:noFill/>
        </p:spPr>
        <p:txBody>
          <a:bodyPr wrap="square" rtlCol="0">
            <a:spAutoFit/>
          </a:bodyPr>
          <a:lstStyle/>
          <a:p>
            <a:r>
              <a:rPr lang="en-US" sz="3000" dirty="0" smtClean="0">
                <a:latin typeface="Tw Cen MT" panose="020B0602020104020603" pitchFamily="34" charset="0"/>
              </a:rPr>
              <a:t>3.</a:t>
            </a:r>
            <a:r>
              <a:rPr lang="en-US" sz="3000" dirty="0">
                <a:latin typeface="Tw Cen MT" panose="020B0602020104020603" pitchFamily="34" charset="0"/>
              </a:rPr>
              <a:t> </a:t>
            </a:r>
            <a:r>
              <a:rPr lang="en-US" sz="3000" dirty="0" smtClean="0">
                <a:latin typeface="Tw Cen MT" panose="020B0602020104020603" pitchFamily="34" charset="0"/>
              </a:rPr>
              <a:t>Their products.</a:t>
            </a:r>
            <a:endParaRPr lang="en-US" sz="3000" dirty="0">
              <a:latin typeface="Tw Cen MT" panose="020B0602020104020603" pitchFamily="34" charset="0"/>
            </a:endParaRPr>
          </a:p>
          <a:p>
            <a:endParaRPr lang="en-US" sz="3000" dirty="0">
              <a:latin typeface="Tw Cen MT" panose="020B0602020104020603" pitchFamily="34" charset="0"/>
            </a:endParaRPr>
          </a:p>
        </p:txBody>
      </p:sp>
      <p:sp>
        <p:nvSpPr>
          <p:cNvPr id="12" name="TextBox 11"/>
          <p:cNvSpPr txBox="1"/>
          <p:nvPr/>
        </p:nvSpPr>
        <p:spPr>
          <a:xfrm>
            <a:off x="277146" y="2895772"/>
            <a:ext cx="5286521" cy="553998"/>
          </a:xfrm>
          <a:prstGeom prst="rect">
            <a:avLst/>
          </a:prstGeom>
          <a:noFill/>
        </p:spPr>
        <p:txBody>
          <a:bodyPr wrap="square" rtlCol="0">
            <a:spAutoFit/>
          </a:bodyPr>
          <a:lstStyle/>
          <a:p>
            <a:r>
              <a:rPr lang="en-US" sz="3000" dirty="0">
                <a:latin typeface="Tw Cen MT" panose="020B0602020104020603" pitchFamily="34" charset="0"/>
              </a:rPr>
              <a:t>4</a:t>
            </a:r>
            <a:r>
              <a:rPr lang="en-US" sz="3000" dirty="0" smtClean="0">
                <a:latin typeface="Tw Cen MT" panose="020B0602020104020603" pitchFamily="34" charset="0"/>
              </a:rPr>
              <a:t>. A few of </a:t>
            </a:r>
            <a:r>
              <a:rPr lang="en-US" sz="3000" dirty="0">
                <a:latin typeface="Tw Cen MT" panose="020B0602020104020603" pitchFamily="34" charset="0"/>
              </a:rPr>
              <a:t>their </a:t>
            </a:r>
            <a:r>
              <a:rPr lang="en-US" sz="3000" dirty="0" smtClean="0">
                <a:latin typeface="Tw Cen MT" panose="020B0602020104020603" pitchFamily="34" charset="0"/>
              </a:rPr>
              <a:t>achievements.</a:t>
            </a:r>
            <a:endParaRPr lang="en-US" sz="3000" dirty="0">
              <a:latin typeface="Tw Cen MT" panose="020B0602020104020603" pitchFamily="34" charset="0"/>
            </a:endParaRPr>
          </a:p>
        </p:txBody>
      </p:sp>
    </p:spTree>
    <p:extLst>
      <p:ext uri="{BB962C8B-B14F-4D97-AF65-F5344CB8AC3E}">
        <p14:creationId xmlns:p14="http://schemas.microsoft.com/office/powerpoint/2010/main" val="1205894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 y="0"/>
            <a:ext cx="12188953" cy="6859714"/>
          </a:xfrm>
          <a:prstGeom prst="rect">
            <a:avLst/>
          </a:prstGeom>
        </p:spPr>
      </p:pic>
      <p:sp>
        <p:nvSpPr>
          <p:cNvPr id="3" name="TextBox 2"/>
          <p:cNvSpPr txBox="1"/>
          <p:nvPr/>
        </p:nvSpPr>
        <p:spPr>
          <a:xfrm>
            <a:off x="8426547" y="6147581"/>
            <a:ext cx="3587262" cy="707886"/>
          </a:xfrm>
          <a:prstGeom prst="rect">
            <a:avLst/>
          </a:prstGeom>
          <a:noFill/>
        </p:spPr>
        <p:txBody>
          <a:bodyPr wrap="square" rtlCol="0">
            <a:spAutoFit/>
          </a:bodyPr>
          <a:lstStyle/>
          <a:p>
            <a:pPr algn="r"/>
            <a:r>
              <a:rPr lang="en-US" sz="4000" dirty="0" smtClean="0">
                <a:latin typeface="Brush Script MT" panose="03060802040406070304" pitchFamily="66" charset="0"/>
              </a:rPr>
              <a:t>The end.</a:t>
            </a:r>
            <a:endParaRPr lang="en-US" sz="4000" dirty="0">
              <a:latin typeface="Brush Script MT" panose="03060802040406070304" pitchFamily="66" charset="0"/>
            </a:endParaRPr>
          </a:p>
        </p:txBody>
      </p:sp>
    </p:spTree>
    <p:extLst>
      <p:ext uri="{BB962C8B-B14F-4D97-AF65-F5344CB8AC3E}">
        <p14:creationId xmlns:p14="http://schemas.microsoft.com/office/powerpoint/2010/main" val="2587631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 y="0"/>
            <a:ext cx="12188953" cy="6859714"/>
          </a:xfrm>
          <a:prstGeom prst="rect">
            <a:avLst/>
          </a:prstGeom>
        </p:spPr>
      </p:pic>
      <p:sp>
        <p:nvSpPr>
          <p:cNvPr id="3" name="TextBox 2"/>
          <p:cNvSpPr txBox="1"/>
          <p:nvPr/>
        </p:nvSpPr>
        <p:spPr>
          <a:xfrm>
            <a:off x="257579" y="948785"/>
            <a:ext cx="9318221" cy="224676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Microsoft Corporation is an American multinational technology company with headquarters in Redmond, Washington. </a:t>
            </a:r>
          </a:p>
          <a:p>
            <a:pPr algn="just"/>
            <a:r>
              <a:rPr lang="en-US" sz="2800" dirty="0" smtClean="0">
                <a:latin typeface="Times New Roman" panose="02020603050405020304" pitchFamily="18" charset="0"/>
                <a:cs typeface="Times New Roman" panose="02020603050405020304" pitchFamily="18" charset="0"/>
              </a:rPr>
              <a:t>-The word "Microsoft" is a portmanteau of "microcomputer" and "</a:t>
            </a:r>
            <a:r>
              <a:rPr lang="en-US" sz="2800" dirty="0" smtClean="0">
                <a:latin typeface="Times New Roman" panose="02020603050405020304" pitchFamily="18" charset="0"/>
                <a:cs typeface="Times New Roman" panose="02020603050405020304" pitchFamily="18" charset="0"/>
              </a:rPr>
              <a:t>software”.</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7579" y="394787"/>
            <a:ext cx="3863660" cy="553998"/>
          </a:xfrm>
          <a:prstGeom prst="rect">
            <a:avLst/>
          </a:prstGeom>
          <a:noFill/>
        </p:spPr>
        <p:txBody>
          <a:bodyPr wrap="square" rtlCol="0">
            <a:spAutoFit/>
          </a:bodyPr>
          <a:lstStyle/>
          <a:p>
            <a:r>
              <a:rPr lang="en-US" sz="3000" b="1" dirty="0">
                <a:latin typeface="Tw Cen MT" panose="020B0602020104020603" pitchFamily="34" charset="0"/>
              </a:rPr>
              <a:t>1</a:t>
            </a:r>
            <a:r>
              <a:rPr lang="en-US" sz="3000" b="1" dirty="0" smtClean="0">
                <a:latin typeface="Tw Cen MT" panose="020B0602020104020603" pitchFamily="34" charset="0"/>
              </a:rPr>
              <a:t>. What’s Microsoft:</a:t>
            </a:r>
            <a:endParaRPr lang="en-US" sz="3000" b="1" dirty="0">
              <a:latin typeface="Tw Cen MT" panose="020B0602020104020603" pitchFamily="34" charset="0"/>
            </a:endParaRPr>
          </a:p>
        </p:txBody>
      </p:sp>
      <p:sp>
        <p:nvSpPr>
          <p:cNvPr id="6" name="TextBox 5"/>
          <p:cNvSpPr txBox="1"/>
          <p:nvPr/>
        </p:nvSpPr>
        <p:spPr>
          <a:xfrm>
            <a:off x="1203158" y="6858000"/>
            <a:ext cx="9565105" cy="2400657"/>
          </a:xfrm>
          <a:prstGeom prst="rect">
            <a:avLst/>
          </a:prstGeom>
          <a:noFill/>
        </p:spPr>
        <p:txBody>
          <a:bodyPr wrap="square" rtlCol="0">
            <a:spAutoFit/>
          </a:bodyPr>
          <a:lstStyle/>
          <a:p>
            <a:r>
              <a:rPr lang="en-US" sz="2500" dirty="0" smtClean="0">
                <a:latin typeface="Times New Roman" panose="02020603050405020304" pitchFamily="18" charset="0"/>
                <a:cs typeface="Times New Roman" panose="02020603050405020304" pitchFamily="18" charset="0"/>
              </a:rPr>
              <a:t>-(1)-It </a:t>
            </a:r>
            <a:r>
              <a:rPr lang="en-US" sz="2500" dirty="0">
                <a:latin typeface="Times New Roman" panose="02020603050405020304" pitchFamily="18" charset="0"/>
                <a:cs typeface="Times New Roman" panose="02020603050405020304" pitchFamily="18" charset="0"/>
              </a:rPr>
              <a:t>develops, manufactures, licenses, supports and sells computer software, consumer electronics, personal computers, and related services</a:t>
            </a:r>
            <a:r>
              <a:rPr lang="en-US" sz="2500" dirty="0" smtClean="0">
                <a:latin typeface="Times New Roman" panose="02020603050405020304" pitchFamily="18" charset="0"/>
                <a:cs typeface="Times New Roman" panose="02020603050405020304" pitchFamily="18" charset="0"/>
              </a:rPr>
              <a:t>.</a:t>
            </a:r>
          </a:p>
          <a:p>
            <a:r>
              <a:rPr lang="en-US" sz="2500" dirty="0" smtClean="0">
                <a:latin typeface="Times New Roman" panose="02020603050405020304" pitchFamily="18" charset="0"/>
                <a:cs typeface="Times New Roman" panose="02020603050405020304" pitchFamily="18" charset="0"/>
              </a:rPr>
              <a:t>-(2)	- </a:t>
            </a:r>
            <a:r>
              <a:rPr lang="en-US" sz="2500" dirty="0">
                <a:latin typeface="Times New Roman" panose="02020603050405020304" pitchFamily="18" charset="0"/>
                <a:cs typeface="Times New Roman" panose="02020603050405020304" pitchFamily="18" charset="0"/>
              </a:rPr>
              <a:t>Microsoft is ranked No. 30 in the 2018 Fortune 500 rankings of the largest United States corporations by total revenue.</a:t>
            </a:r>
          </a:p>
          <a:p>
            <a:endParaRPr lang="en-US" sz="2500" dirty="0">
              <a:latin typeface="Times New Roman" panose="02020603050405020304" pitchFamily="18" charset="0"/>
              <a:cs typeface="Times New Roman" panose="02020603050405020304" pitchFamily="18" charset="0"/>
            </a:endParaRPr>
          </a:p>
          <a:p>
            <a:endParaRPr lang="en-US" sz="2500" dirty="0"/>
          </a:p>
        </p:txBody>
      </p:sp>
    </p:spTree>
    <p:extLst>
      <p:ext uri="{BB962C8B-B14F-4D97-AF65-F5344CB8AC3E}">
        <p14:creationId xmlns:p14="http://schemas.microsoft.com/office/powerpoint/2010/main" val="834560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 y="0"/>
            <a:ext cx="12185907" cy="6858000"/>
          </a:xfrm>
          <a:prstGeom prst="rect">
            <a:avLst/>
          </a:prstGeom>
        </p:spPr>
      </p:pic>
      <p:sp>
        <p:nvSpPr>
          <p:cNvPr id="3" name="TextBox 2"/>
          <p:cNvSpPr txBox="1"/>
          <p:nvPr/>
        </p:nvSpPr>
        <p:spPr>
          <a:xfrm>
            <a:off x="228600" y="330201"/>
            <a:ext cx="4987344" cy="553998"/>
          </a:xfrm>
          <a:prstGeom prst="rect">
            <a:avLst/>
          </a:prstGeom>
          <a:noFill/>
        </p:spPr>
        <p:txBody>
          <a:bodyPr wrap="square" rtlCol="0">
            <a:spAutoFit/>
          </a:bodyPr>
          <a:lstStyle/>
          <a:p>
            <a:r>
              <a:rPr lang="en-US" sz="3000" b="1" dirty="0" smtClean="0">
                <a:latin typeface="Tw Cen MT" panose="020B0602020104020603" pitchFamily="34" charset="0"/>
              </a:rPr>
              <a:t>2. Who founded Microsoft</a:t>
            </a:r>
            <a:endParaRPr lang="en-US" sz="3000" b="1" dirty="0">
              <a:latin typeface="Tw Cen MT" panose="020B0602020104020603" pitchFamily="34" charset="0"/>
            </a:endParaRPr>
          </a:p>
        </p:txBody>
      </p:sp>
      <p:sp>
        <p:nvSpPr>
          <p:cNvPr id="4" name="TextBox 3"/>
          <p:cNvSpPr txBox="1"/>
          <p:nvPr/>
        </p:nvSpPr>
        <p:spPr>
          <a:xfrm>
            <a:off x="228600" y="884198"/>
            <a:ext cx="8255000" cy="1477328"/>
          </a:xfrm>
          <a:prstGeom prst="rect">
            <a:avLst/>
          </a:prstGeom>
          <a:noFill/>
        </p:spPr>
        <p:txBody>
          <a:bodyPr wrap="square" rtlCol="0">
            <a:spAutoFit/>
          </a:bodyPr>
          <a:lstStyle/>
          <a:p>
            <a:r>
              <a:rPr lang="en-US" sz="3000" dirty="0" smtClean="0">
                <a:latin typeface="Times New Roman" panose="02020603050405020304" pitchFamily="18" charset="0"/>
                <a:cs typeface="Times New Roman" panose="02020603050405020304" pitchFamily="18" charset="0"/>
              </a:rPr>
              <a:t>-Microsoft was founded by Bill Gates and Paul Allen on April 4, 1975, to develop and sell BASIC interpreters for the Altair 8800.</a:t>
            </a:r>
            <a:endParaRPr lang="en-US" sz="3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648" y="2524960"/>
            <a:ext cx="1809751" cy="180975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9024" y="2524960"/>
            <a:ext cx="1752600" cy="1752600"/>
          </a:xfrm>
          <a:prstGeom prst="rect">
            <a:avLst/>
          </a:prstGeom>
        </p:spPr>
      </p:pic>
      <p:sp>
        <p:nvSpPr>
          <p:cNvPr id="10" name="TextBox 9"/>
          <p:cNvSpPr txBox="1"/>
          <p:nvPr/>
        </p:nvSpPr>
        <p:spPr>
          <a:xfrm>
            <a:off x="2105024" y="4277560"/>
            <a:ext cx="21971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Bill Gates</a:t>
            </a:r>
          </a:p>
        </p:txBody>
      </p:sp>
      <p:sp>
        <p:nvSpPr>
          <p:cNvPr id="11" name="TextBox 10"/>
          <p:cNvSpPr txBox="1"/>
          <p:nvPr/>
        </p:nvSpPr>
        <p:spPr>
          <a:xfrm>
            <a:off x="6118223" y="4334711"/>
            <a:ext cx="2514600" cy="430887"/>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Paul Gardner Allen</a:t>
            </a:r>
          </a:p>
        </p:txBody>
      </p:sp>
      <p:sp>
        <p:nvSpPr>
          <p:cNvPr id="7" name="TextBox 6"/>
          <p:cNvSpPr txBox="1"/>
          <p:nvPr/>
        </p:nvSpPr>
        <p:spPr>
          <a:xfrm>
            <a:off x="3117267" y="5432215"/>
            <a:ext cx="1944130" cy="968585"/>
          </a:xfrm>
          <a:prstGeom prst="rect">
            <a:avLst/>
          </a:prstGeom>
          <a:noFill/>
        </p:spPr>
        <p:txBody>
          <a:bodyPr wrap="square" rtlCol="0">
            <a:spAutoFit/>
          </a:bodyPr>
          <a:lstStyle/>
          <a:p>
            <a:endParaRPr lang="en-US" dirty="0"/>
          </a:p>
        </p:txBody>
      </p:sp>
      <p:sp>
        <p:nvSpPr>
          <p:cNvPr id="12" name="TextBox 11"/>
          <p:cNvSpPr txBox="1"/>
          <p:nvPr/>
        </p:nvSpPr>
        <p:spPr>
          <a:xfrm>
            <a:off x="1957052" y="4677670"/>
            <a:ext cx="978636" cy="384721"/>
          </a:xfrm>
          <a:prstGeom prst="rect">
            <a:avLst/>
          </a:prstGeom>
          <a:noFill/>
        </p:spPr>
        <p:txBody>
          <a:bodyPr wrap="square" numCol="2" rtlCol="0">
            <a:spAutoFit/>
          </a:bodyPr>
          <a:lstStyle/>
          <a:p>
            <a:r>
              <a:rPr lang="en-US" sz="1900" b="1" dirty="0" smtClean="0">
                <a:latin typeface="Times New Roman" panose="02020603050405020304" pitchFamily="18" charset="0"/>
                <a:cs typeface="Times New Roman" panose="02020603050405020304" pitchFamily="18" charset="0"/>
              </a:rPr>
              <a:t>Born:</a:t>
            </a:r>
          </a:p>
        </p:txBody>
      </p:sp>
      <p:sp>
        <p:nvSpPr>
          <p:cNvPr id="13" name="TextBox 12"/>
          <p:cNvSpPr txBox="1"/>
          <p:nvPr/>
        </p:nvSpPr>
        <p:spPr>
          <a:xfrm>
            <a:off x="2935689" y="4693188"/>
            <a:ext cx="1921099"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28 </a:t>
            </a:r>
            <a:r>
              <a:rPr lang="en-US" dirty="0" err="1">
                <a:latin typeface="Times New Roman" panose="02020603050405020304" pitchFamily="18" charset="0"/>
                <a:cs typeface="Times New Roman" panose="02020603050405020304" pitchFamily="18" charset="0"/>
              </a:rPr>
              <a:t>tháng</a:t>
            </a:r>
            <a:r>
              <a:rPr lang="en-US" dirty="0">
                <a:latin typeface="Times New Roman" panose="02020603050405020304" pitchFamily="18" charset="0"/>
                <a:cs typeface="Times New Roman" panose="02020603050405020304" pitchFamily="18" charset="0"/>
              </a:rPr>
              <a:t> 10, 1955 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Seattle, Washington, </a:t>
            </a:r>
            <a:r>
              <a:rPr lang="en-US" dirty="0" smtClean="0">
                <a:latin typeface="Times New Roman" panose="02020603050405020304" pitchFamily="18" charset="0"/>
                <a:cs typeface="Times New Roman" panose="02020603050405020304" pitchFamily="18" charset="0"/>
              </a:rPr>
              <a:t>US.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222485" y="4693188"/>
            <a:ext cx="850005" cy="384721"/>
          </a:xfrm>
          <a:prstGeom prst="rect">
            <a:avLst/>
          </a:prstGeom>
          <a:noFill/>
        </p:spPr>
        <p:txBody>
          <a:bodyPr wrap="square" rtlCol="0">
            <a:spAutoFit/>
          </a:bodyPr>
          <a:lstStyle/>
          <a:p>
            <a:r>
              <a:rPr lang="en-US" sz="1900" b="1" dirty="0" smtClean="0">
                <a:latin typeface="Times New Roman" panose="02020603050405020304" pitchFamily="18" charset="0"/>
                <a:cs typeface="Times New Roman" panose="02020603050405020304" pitchFamily="18" charset="0"/>
              </a:rPr>
              <a:t>Born:</a:t>
            </a:r>
          </a:p>
        </p:txBody>
      </p:sp>
      <p:sp>
        <p:nvSpPr>
          <p:cNvPr id="15" name="TextBox 14"/>
          <p:cNvSpPr txBox="1"/>
          <p:nvPr/>
        </p:nvSpPr>
        <p:spPr>
          <a:xfrm>
            <a:off x="7072491" y="4693188"/>
            <a:ext cx="220029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January 21, 1953</a:t>
            </a:r>
          </a:p>
          <a:p>
            <a:r>
              <a:rPr lang="en-US" dirty="0">
                <a:latin typeface="Times New Roman" panose="02020603050405020304" pitchFamily="18" charset="0"/>
                <a:cs typeface="Times New Roman" panose="02020603050405020304" pitchFamily="18" charset="0"/>
              </a:rPr>
              <a:t>Seattle, Washington, U.S.</a:t>
            </a:r>
          </a:p>
        </p:txBody>
      </p:sp>
      <p:sp>
        <p:nvSpPr>
          <p:cNvPr id="16" name="TextBox 15"/>
          <p:cNvSpPr txBox="1"/>
          <p:nvPr/>
        </p:nvSpPr>
        <p:spPr>
          <a:xfrm>
            <a:off x="6222485" y="5616517"/>
            <a:ext cx="850004" cy="677108"/>
          </a:xfrm>
          <a:prstGeom prst="rect">
            <a:avLst/>
          </a:prstGeom>
          <a:noFill/>
        </p:spPr>
        <p:txBody>
          <a:bodyPr wrap="square" rtlCol="0">
            <a:spAutoFit/>
          </a:bodyPr>
          <a:lstStyle/>
          <a:p>
            <a:r>
              <a:rPr lang="en-US" sz="1900" b="1" dirty="0" smtClean="0">
                <a:latin typeface="Times New Roman" panose="02020603050405020304" pitchFamily="18" charset="0"/>
                <a:cs typeface="Times New Roman" panose="02020603050405020304" pitchFamily="18" charset="0"/>
              </a:rPr>
              <a:t>Died:</a:t>
            </a:r>
          </a:p>
          <a:p>
            <a:endParaRPr lang="en-US" sz="190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7072490" y="5616517"/>
            <a:ext cx="258666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October 15, 2018 (aged 65)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Seattle, Washington, U.S.</a:t>
            </a:r>
          </a:p>
          <a:p>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0" y="6770273"/>
            <a:ext cx="12188953" cy="6001643"/>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--Microsoft </a:t>
            </a:r>
            <a:r>
              <a:rPr lang="en-US" sz="2400" dirty="0">
                <a:latin typeface="Times New Roman" panose="02020603050405020304" pitchFamily="18" charset="0"/>
                <a:cs typeface="Times New Roman" panose="02020603050405020304" pitchFamily="18" charset="0"/>
              </a:rPr>
              <a:t>was founded by Bill Gates and Paul Allen on April 4, 1975, to develop and sell BASIC interpreters for the Altair 8800. It rose to dominate the personal computer operating system market with MS-DOS in the mid-1980s, followed by Microsoft Windows. The company's 1986 initial public offering (IPO), and subsequent rise in its share price, created three billionaires and an estimated 12,000 millionaires among Microsoft employees. Since the 1990s, it has increasingly diversified from the operating system market and has made a number of corporate acquisitions, their largest being the acquisition of LinkedIn for $26.2 billion in December </a:t>
            </a:r>
            <a:r>
              <a:rPr lang="en-US" sz="2400" dirty="0" smtClean="0">
                <a:latin typeface="Times New Roman" panose="02020603050405020304" pitchFamily="18" charset="0"/>
                <a:cs typeface="Times New Roman" panose="02020603050405020304" pitchFamily="18" charset="0"/>
              </a:rPr>
              <a:t>2016, followed </a:t>
            </a:r>
            <a:r>
              <a:rPr lang="en-US" sz="2400" dirty="0">
                <a:latin typeface="Times New Roman" panose="02020603050405020304" pitchFamily="18" charset="0"/>
                <a:cs typeface="Times New Roman" panose="02020603050405020304" pitchFamily="18" charset="0"/>
              </a:rPr>
              <a:t>by their acquisition of Skype Technologies for $8.5 billion in May </a:t>
            </a:r>
            <a:r>
              <a:rPr lang="en-US" sz="2400" dirty="0" smtClean="0">
                <a:latin typeface="Times New Roman" panose="02020603050405020304" pitchFamily="18" charset="0"/>
                <a:cs typeface="Times New Roman" panose="02020603050405020304" pitchFamily="18" charset="0"/>
              </a:rPr>
              <a:t>2011.</a:t>
            </a:r>
          </a:p>
          <a:p>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of 2015, Microsoft is market-dominant in the IBM PC compatible operating system market and the office software suite market, although it has lost the majority of the overall operating system market to Android</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company also produces a wide range of other consumer and enterprise software for desktops, laptops, tabs, gadgets, and </a:t>
            </a:r>
            <a:r>
              <a:rPr lang="en-US" sz="2400" dirty="0" smtClean="0">
                <a:latin typeface="Times New Roman" panose="02020603050405020304" pitchFamily="18" charset="0"/>
                <a:cs typeface="Times New Roman" panose="02020603050405020304" pitchFamily="18" charset="0"/>
              </a:rPr>
              <a:t>servers.</a:t>
            </a:r>
          </a:p>
          <a:p>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2018, Microsoft surpassed Apple Inc. as the most valuable publicly traded company in the world after being dethroned by the tech giant in 2010.[14] In April 2019, Microsoft reached the trillion-dollar market cap, becoming the third U.S. public company to be valued at over $1 trillion after Apple and Amazon respectively.</a:t>
            </a:r>
          </a:p>
        </p:txBody>
      </p:sp>
    </p:spTree>
    <p:extLst>
      <p:ext uri="{BB962C8B-B14F-4D97-AF65-F5344CB8AC3E}">
        <p14:creationId xmlns:p14="http://schemas.microsoft.com/office/powerpoint/2010/main" val="2287796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 y="0"/>
            <a:ext cx="12188953" cy="6859714"/>
          </a:xfrm>
          <a:prstGeom prst="rect">
            <a:avLst/>
          </a:prstGeom>
        </p:spPr>
      </p:pic>
      <p:sp>
        <p:nvSpPr>
          <p:cNvPr id="3" name="TextBox 2"/>
          <p:cNvSpPr txBox="1"/>
          <p:nvPr/>
        </p:nvSpPr>
        <p:spPr>
          <a:xfrm>
            <a:off x="283335" y="180304"/>
            <a:ext cx="3245476" cy="553998"/>
          </a:xfrm>
          <a:prstGeom prst="rect">
            <a:avLst/>
          </a:prstGeom>
          <a:noFill/>
        </p:spPr>
        <p:txBody>
          <a:bodyPr wrap="square" rtlCol="0">
            <a:spAutoFit/>
          </a:bodyPr>
          <a:lstStyle/>
          <a:p>
            <a:r>
              <a:rPr lang="en-US" sz="3000" b="1" dirty="0" smtClean="0">
                <a:latin typeface="Tw Cen MT" panose="020B0602020104020603" pitchFamily="34" charset="0"/>
              </a:rPr>
              <a:t>3. products</a:t>
            </a:r>
            <a:endParaRPr lang="en-US" sz="3000" b="1" dirty="0">
              <a:latin typeface="Tw Cen MT" panose="020B0602020104020603" pitchFamily="34" charset="0"/>
            </a:endParaRPr>
          </a:p>
        </p:txBody>
      </p:sp>
      <p:sp>
        <p:nvSpPr>
          <p:cNvPr id="4" name="TextBox 3"/>
          <p:cNvSpPr txBox="1"/>
          <p:nvPr/>
        </p:nvSpPr>
        <p:spPr>
          <a:xfrm>
            <a:off x="463639" y="734303"/>
            <a:ext cx="9607640" cy="3785652"/>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1985–1994: </a:t>
            </a:r>
            <a:r>
              <a:rPr lang="en-US" sz="3000" dirty="0">
                <a:latin typeface="Times New Roman" panose="02020603050405020304" pitchFamily="18" charset="0"/>
                <a:cs typeface="Times New Roman" panose="02020603050405020304" pitchFamily="18" charset="0"/>
              </a:rPr>
              <a:t>Windows and </a:t>
            </a:r>
            <a:r>
              <a:rPr lang="en-US" sz="3000" dirty="0" smtClean="0">
                <a:latin typeface="Times New Roman" panose="02020603050405020304" pitchFamily="18" charset="0"/>
                <a:cs typeface="Times New Roman" panose="02020603050405020304" pitchFamily="18" charset="0"/>
              </a:rPr>
              <a:t>Office.</a:t>
            </a:r>
          </a:p>
          <a:p>
            <a:r>
              <a:rPr lang="en-US" sz="3000" b="1" dirty="0">
                <a:latin typeface="Times New Roman" panose="02020603050405020304" pitchFamily="18" charset="0"/>
                <a:cs typeface="Times New Roman" panose="02020603050405020304" pitchFamily="18" charset="0"/>
              </a:rPr>
              <a:t>1995–2007: </a:t>
            </a:r>
            <a:r>
              <a:rPr lang="en-US" sz="3000" dirty="0">
                <a:latin typeface="Times New Roman" panose="02020603050405020304" pitchFamily="18" charset="0"/>
                <a:cs typeface="Times New Roman" panose="02020603050405020304" pitchFamily="18" charset="0"/>
              </a:rPr>
              <a:t>Foray into the Web, Windows 95, Windows XP</a:t>
            </a:r>
            <a:r>
              <a:rPr lang="en-US" sz="3000" dirty="0" smtClean="0">
                <a:latin typeface="Times New Roman" panose="02020603050405020304" pitchFamily="18" charset="0"/>
                <a:cs typeface="Times New Roman" panose="02020603050405020304" pitchFamily="18" charset="0"/>
              </a:rPr>
              <a:t>,                  		and Xbox.</a:t>
            </a:r>
          </a:p>
          <a:p>
            <a:r>
              <a:rPr lang="en-US" sz="3000" b="1" dirty="0">
                <a:latin typeface="Times New Roman" panose="02020603050405020304" pitchFamily="18" charset="0"/>
                <a:cs typeface="Times New Roman" panose="02020603050405020304" pitchFamily="18" charset="0"/>
              </a:rPr>
              <a:t>2007–2011: </a:t>
            </a:r>
            <a:r>
              <a:rPr lang="en-US" sz="3000" dirty="0">
                <a:latin typeface="Times New Roman" panose="02020603050405020304" pitchFamily="18" charset="0"/>
                <a:cs typeface="Times New Roman" panose="02020603050405020304" pitchFamily="18" charset="0"/>
              </a:rPr>
              <a:t>Microsoft Azure, Windows Vista, Windows 7, </a:t>
            </a:r>
            <a:r>
              <a:rPr lang="en-US" sz="3000" dirty="0" smtClean="0">
                <a:latin typeface="Times New Roman" panose="02020603050405020304" pitchFamily="18" charset="0"/>
                <a:cs typeface="Times New Roman" panose="02020603050405020304" pitchFamily="18" charset="0"/>
              </a:rPr>
              <a:t>			and </a:t>
            </a:r>
            <a:r>
              <a:rPr lang="en-US" sz="3000" dirty="0">
                <a:latin typeface="Times New Roman" panose="02020603050405020304" pitchFamily="18" charset="0"/>
                <a:cs typeface="Times New Roman" panose="02020603050405020304" pitchFamily="18" charset="0"/>
              </a:rPr>
              <a:t>Microsoft </a:t>
            </a:r>
            <a:r>
              <a:rPr lang="en-US" sz="3000" dirty="0" smtClean="0">
                <a:latin typeface="Times New Roman" panose="02020603050405020304" pitchFamily="18" charset="0"/>
                <a:cs typeface="Times New Roman" panose="02020603050405020304" pitchFamily="18" charset="0"/>
              </a:rPr>
              <a:t>Stores.</a:t>
            </a:r>
          </a:p>
          <a:p>
            <a:r>
              <a:rPr lang="en-US" sz="3000" b="1" dirty="0">
                <a:latin typeface="Times New Roman" panose="02020603050405020304" pitchFamily="18" charset="0"/>
                <a:cs typeface="Times New Roman" panose="02020603050405020304" pitchFamily="18" charset="0"/>
              </a:rPr>
              <a:t>2011–2014: </a:t>
            </a:r>
            <a:r>
              <a:rPr lang="en-US" sz="3000" dirty="0">
                <a:latin typeface="Times New Roman" panose="02020603050405020304" pitchFamily="18" charset="0"/>
                <a:cs typeface="Times New Roman" panose="02020603050405020304" pitchFamily="18" charset="0"/>
              </a:rPr>
              <a:t>Windows 8/8.1, Xbox One, Outlook.com, and </a:t>
            </a:r>
            <a:r>
              <a:rPr lang="en-US" sz="3000" dirty="0" smtClean="0">
                <a:latin typeface="Times New Roman" panose="02020603050405020304" pitchFamily="18" charset="0"/>
                <a:cs typeface="Times New Roman" panose="02020603050405020304" pitchFamily="18" charset="0"/>
              </a:rPr>
              <a:t>			Surface devices.</a:t>
            </a:r>
          </a:p>
          <a:p>
            <a:r>
              <a:rPr lang="en-US" sz="3000" b="1" dirty="0">
                <a:latin typeface="Times New Roman" panose="02020603050405020304" pitchFamily="18" charset="0"/>
                <a:cs typeface="Times New Roman" panose="02020603050405020304" pitchFamily="18" charset="0"/>
              </a:rPr>
              <a:t>2014–present: </a:t>
            </a:r>
            <a:r>
              <a:rPr lang="en-US" sz="3000" dirty="0">
                <a:latin typeface="Times New Roman" panose="02020603050405020304" pitchFamily="18" charset="0"/>
                <a:cs typeface="Times New Roman" panose="02020603050405020304" pitchFamily="18" charset="0"/>
              </a:rPr>
              <a:t>Windows 10, Microsoft Edge and </a:t>
            </a:r>
            <a:r>
              <a:rPr lang="en-US" sz="3000" dirty="0" smtClean="0">
                <a:latin typeface="Times New Roman" panose="02020603050405020304" pitchFamily="18" charset="0"/>
                <a:cs typeface="Times New Roman" panose="02020603050405020304" pitchFamily="18" charset="0"/>
              </a:rPr>
              <a:t>HoloLens.</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029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6" y="0"/>
            <a:ext cx="12188953" cy="6859714"/>
          </a:xfrm>
          <a:prstGeom prst="rect">
            <a:avLst/>
          </a:prstGeom>
          <a:effectLst>
            <a:glow>
              <a:schemeClr val="accent1"/>
            </a:glow>
          </a:effectLst>
        </p:spPr>
      </p:pic>
      <p:sp>
        <p:nvSpPr>
          <p:cNvPr id="3" name="TextBox 2"/>
          <p:cNvSpPr txBox="1"/>
          <p:nvPr/>
        </p:nvSpPr>
        <p:spPr>
          <a:xfrm>
            <a:off x="373487" y="115911"/>
            <a:ext cx="3541690" cy="553998"/>
          </a:xfrm>
          <a:prstGeom prst="rect">
            <a:avLst/>
          </a:prstGeom>
          <a:noFill/>
        </p:spPr>
        <p:txBody>
          <a:bodyPr wrap="square" rtlCol="0">
            <a:spAutoFit/>
          </a:bodyPr>
          <a:lstStyle/>
          <a:p>
            <a:r>
              <a:rPr lang="en-US" sz="3000" b="1" dirty="0">
                <a:latin typeface="Tw Cen MT" panose="020B0602020104020603" pitchFamily="34" charset="0"/>
              </a:rPr>
              <a:t>4</a:t>
            </a:r>
            <a:r>
              <a:rPr lang="en-US" sz="3000" b="1" dirty="0" smtClean="0">
                <a:latin typeface="Tw Cen MT" panose="020B0602020104020603" pitchFamily="34" charset="0"/>
              </a:rPr>
              <a:t>. </a:t>
            </a:r>
            <a:r>
              <a:rPr lang="en-US" sz="3000" b="1" dirty="0" err="1">
                <a:latin typeface="Tw Cen MT" panose="020B0602020104020603" pitchFamily="34" charset="0"/>
              </a:rPr>
              <a:t>A</a:t>
            </a:r>
            <a:r>
              <a:rPr lang="en-US" sz="3000" b="1" dirty="0" err="1" smtClean="0">
                <a:latin typeface="Tw Cen MT" panose="020B0602020104020603" pitchFamily="34" charset="0"/>
              </a:rPr>
              <a:t>chivements</a:t>
            </a:r>
            <a:endParaRPr lang="en-US" sz="3000" b="1" dirty="0">
              <a:latin typeface="Tw Cen MT" panose="020B0602020104020603" pitchFamily="34" charset="0"/>
            </a:endParaRPr>
          </a:p>
        </p:txBody>
      </p:sp>
      <p:sp>
        <p:nvSpPr>
          <p:cNvPr id="5" name="TextBox 4"/>
          <p:cNvSpPr txBox="1"/>
          <p:nvPr/>
        </p:nvSpPr>
        <p:spPr>
          <a:xfrm>
            <a:off x="566670" y="669910"/>
            <a:ext cx="11193921" cy="3170099"/>
          </a:xfrm>
          <a:prstGeom prst="rect">
            <a:avLst/>
          </a:prstGeom>
          <a:noFill/>
        </p:spPr>
        <p:txBody>
          <a:bodyPr wrap="square" rtlCol="0">
            <a:spAutoFit/>
          </a:bodyPr>
          <a:lstStyle/>
          <a:p>
            <a:r>
              <a:rPr lang="en-US" sz="3200" b="1" dirty="0" smtClean="0"/>
              <a:t>--Windows 95(24</a:t>
            </a:r>
            <a:r>
              <a:rPr lang="en-US" sz="3200" b="1" baseline="30000" dirty="0" smtClean="0"/>
              <a:t>th</a:t>
            </a:r>
            <a:r>
              <a:rPr lang="en-US" sz="3200" b="1" dirty="0" smtClean="0"/>
              <a:t> august,19950)</a:t>
            </a:r>
            <a:endParaRPr lang="en-US" sz="3200" b="1" dirty="0"/>
          </a:p>
          <a:p>
            <a:pPr algn="just"/>
            <a:r>
              <a:rPr lang="en-US" sz="2800" dirty="0" smtClean="0">
                <a:latin typeface="Times New Roman" panose="02020603050405020304" pitchFamily="18" charset="0"/>
                <a:cs typeface="Times New Roman" panose="02020603050405020304" pitchFamily="18" charset="0"/>
              </a:rPr>
              <a:t>     Codename </a:t>
            </a:r>
            <a:r>
              <a:rPr lang="en-US" sz="2800" dirty="0">
                <a:latin typeface="Times New Roman" panose="02020603050405020304" pitchFamily="18" charset="0"/>
                <a:cs typeface="Times New Roman" panose="02020603050405020304" pitchFamily="18" charset="0"/>
              </a:rPr>
              <a:t>Chicago, Windows 95 launched with $300 million marketing campaign with people such as Jay Leno and the Rolling Stones putting their weight behind the product. The software launch was made into a cultural event long before Apple and Google came to the forefront</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This </a:t>
            </a:r>
            <a:r>
              <a:rPr lang="en-US" sz="2800" dirty="0">
                <a:latin typeface="Times New Roman" panose="02020603050405020304" pitchFamily="18" charset="0"/>
                <a:cs typeface="Times New Roman" panose="02020603050405020304" pitchFamily="18" charset="0"/>
              </a:rPr>
              <a:t>was the software that cemented Microsoft as the operating systems for computers to be using at the time.</a:t>
            </a:r>
            <a:endParaRPr lang="en-US" sz="2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8065" y="4034296"/>
            <a:ext cx="2592705" cy="2250468"/>
          </a:xfrm>
          <a:prstGeom prst="rect">
            <a:avLst/>
          </a:prstGeom>
        </p:spPr>
      </p:pic>
    </p:spTree>
    <p:extLst>
      <p:ext uri="{BB962C8B-B14F-4D97-AF65-F5344CB8AC3E}">
        <p14:creationId xmlns:p14="http://schemas.microsoft.com/office/powerpoint/2010/main" val="4141145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43698"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601" y="4361409"/>
            <a:ext cx="6762750" cy="2924175"/>
          </a:xfrm>
          <a:prstGeom prst="rect">
            <a:avLst/>
          </a:prstGeom>
        </p:spPr>
      </p:pic>
      <p:sp>
        <p:nvSpPr>
          <p:cNvPr id="2" name="TextBox 1"/>
          <p:cNvSpPr txBox="1"/>
          <p:nvPr/>
        </p:nvSpPr>
        <p:spPr>
          <a:xfrm>
            <a:off x="379828" y="211016"/>
            <a:ext cx="11812172" cy="4893647"/>
          </a:xfrm>
          <a:prstGeom prst="rect">
            <a:avLst/>
          </a:prstGeom>
          <a:noFill/>
        </p:spPr>
        <p:txBody>
          <a:bodyPr wrap="square" rtlCol="0">
            <a:spAutoFit/>
          </a:bodyPr>
          <a:lstStyle/>
          <a:p>
            <a:r>
              <a:rPr lang="en-US" sz="3000" b="1" dirty="0" smtClean="0">
                <a:latin typeface="Times New Roman" panose="02020603050405020304" pitchFamily="18" charset="0"/>
                <a:cs typeface="Times New Roman" panose="02020603050405020304" pitchFamily="18" charset="0"/>
              </a:rPr>
              <a:t>--</a:t>
            </a:r>
            <a:r>
              <a:rPr lang="en-US" sz="3200" b="1" dirty="0"/>
              <a:t>Microsoft </a:t>
            </a:r>
            <a:r>
              <a:rPr lang="en-US" sz="3200" b="1" dirty="0" smtClean="0"/>
              <a:t>Office(19</a:t>
            </a:r>
            <a:r>
              <a:rPr lang="en-US" sz="3200" b="1" baseline="30000" dirty="0" smtClean="0"/>
              <a:t>th</a:t>
            </a:r>
            <a:r>
              <a:rPr lang="en-US" sz="3200" b="1" dirty="0" smtClean="0"/>
              <a:t> November, 1990)</a:t>
            </a:r>
          </a:p>
          <a:p>
            <a:pPr algn="just"/>
            <a:r>
              <a:rPr lang="en-US" sz="2800" dirty="0" smtClean="0">
                <a:latin typeface="Times New Roman" panose="02020603050405020304" pitchFamily="18" charset="0"/>
                <a:cs typeface="Times New Roman" panose="02020603050405020304" pitchFamily="18" charset="0"/>
              </a:rPr>
              <a:t>      Microsoft </a:t>
            </a:r>
            <a:r>
              <a:rPr lang="en-US" sz="2800" dirty="0">
                <a:latin typeface="Times New Roman" panose="02020603050405020304" pitchFamily="18" charset="0"/>
                <a:cs typeface="Times New Roman" panose="02020603050405020304" pitchFamily="18" charset="0"/>
              </a:rPr>
              <a:t>Office can be seen as initially starting with it’s first Word processor for MS-DOS in 1983 that had two notable features. It could bold, italic, and underline formatting on-screen and it worked with a mouse. Things we take for granted today. Microsoft Office came into the picture as an application suite in 1990 with Word, Excel, and </a:t>
            </a:r>
            <a:r>
              <a:rPr lang="en-US" sz="2800" dirty="0" err="1">
                <a:latin typeface="Times New Roman" panose="02020603050405020304" pitchFamily="18" charset="0"/>
                <a:cs typeface="Times New Roman" panose="02020603050405020304" pitchFamily="18" charset="0"/>
              </a:rPr>
              <a:t>Powerpoint</a:t>
            </a:r>
            <a:r>
              <a:rPr lang="en-US" sz="2800" dirty="0">
                <a:latin typeface="Times New Roman" panose="02020603050405020304" pitchFamily="18" charset="0"/>
                <a:cs typeface="Times New Roman" panose="02020603050405020304" pitchFamily="18" charset="0"/>
              </a:rPr>
              <a:t>. While those programs continue to be the backbone of Office, Access, Outlook, and OneNote have all become major components as well, along with a host of other applications.</a:t>
            </a:r>
          </a:p>
          <a:p>
            <a:pPr algn="just"/>
            <a:r>
              <a:rPr lang="en-US" sz="2800" dirty="0" smtClean="0">
                <a:latin typeface="Times New Roman" panose="02020603050405020304" pitchFamily="18" charset="0"/>
                <a:cs typeface="Times New Roman" panose="02020603050405020304" pitchFamily="18" charset="0"/>
              </a:rPr>
              <a:t>      Today</a:t>
            </a:r>
            <a:r>
              <a:rPr lang="en-US" sz="2800" dirty="0">
                <a:latin typeface="Times New Roman" panose="02020603050405020304" pitchFamily="18" charset="0"/>
                <a:cs typeface="Times New Roman" panose="02020603050405020304" pitchFamily="18" charset="0"/>
              </a:rPr>
              <a:t>, Office dominates the productivity suite market. Competition from Apple software and Google Apps has arisen, but nothing has come close to the popularity of Office. </a:t>
            </a:r>
          </a:p>
        </p:txBody>
      </p:sp>
    </p:spTree>
    <p:extLst>
      <p:ext uri="{BB962C8B-B14F-4D97-AF65-F5344CB8AC3E}">
        <p14:creationId xmlns:p14="http://schemas.microsoft.com/office/powerpoint/2010/main" val="750423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907" cy="6858000"/>
          </a:xfrm>
          <a:prstGeom prst="rect">
            <a:avLst/>
          </a:prstGeom>
        </p:spPr>
      </p:pic>
      <p:sp>
        <p:nvSpPr>
          <p:cNvPr id="4" name="TextBox 3"/>
          <p:cNvSpPr txBox="1"/>
          <p:nvPr/>
        </p:nvSpPr>
        <p:spPr>
          <a:xfrm>
            <a:off x="478301" y="154745"/>
            <a:ext cx="11437033" cy="4093428"/>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--Xbox Consoles</a:t>
            </a:r>
          </a:p>
          <a:p>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Xbox </a:t>
            </a:r>
            <a:r>
              <a:rPr lang="en-US" sz="2800" dirty="0">
                <a:latin typeface="Times New Roman" panose="02020603050405020304" pitchFamily="18" charset="0"/>
                <a:cs typeface="Times New Roman" panose="02020603050405020304" pitchFamily="18" charset="0"/>
              </a:rPr>
              <a:t>has had its ups and downs, primarily the Red Ring of Death fiasco that ended up costing the company over a billion dollars. Xbox 360s would easily overheat and die. Later models fixed the issue, but the damage was done. However, it’s also become a major player in the video game console market going head to head with Sony and Nintendo. </a:t>
            </a:r>
          </a:p>
          <a:p>
            <a:r>
              <a:rPr lang="en-US" sz="2800" dirty="0" smtClean="0">
                <a:latin typeface="Times New Roman" panose="02020603050405020304" pitchFamily="18" charset="0"/>
                <a:cs typeface="Times New Roman" panose="02020603050405020304" pitchFamily="18" charset="0"/>
              </a:rPr>
              <a:t>       The </a:t>
            </a:r>
            <a:r>
              <a:rPr lang="en-US" sz="2800" dirty="0">
                <a:latin typeface="Times New Roman" panose="02020603050405020304" pitchFamily="18" charset="0"/>
                <a:cs typeface="Times New Roman" panose="02020603050405020304" pitchFamily="18" charset="0"/>
              </a:rPr>
              <a:t>Xbox 360 has sold over 77.2 million consoles worldwide. Xbox Live is widely the considered the most robust online platform and has over 48 million members.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740" y="3727311"/>
            <a:ext cx="5233182" cy="2943665"/>
          </a:xfrm>
          <a:prstGeom prst="rect">
            <a:avLst/>
          </a:prstGeom>
        </p:spPr>
      </p:pic>
    </p:spTree>
    <p:extLst>
      <p:ext uri="{BB962C8B-B14F-4D97-AF65-F5344CB8AC3E}">
        <p14:creationId xmlns:p14="http://schemas.microsoft.com/office/powerpoint/2010/main" val="3148111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907" cy="6858000"/>
          </a:xfrm>
          <a:prstGeom prst="rect">
            <a:avLst/>
          </a:prstGeom>
        </p:spPr>
      </p:pic>
      <p:sp>
        <p:nvSpPr>
          <p:cNvPr id="3" name="TextBox 2"/>
          <p:cNvSpPr txBox="1"/>
          <p:nvPr/>
        </p:nvSpPr>
        <p:spPr>
          <a:xfrm>
            <a:off x="309488" y="253218"/>
            <a:ext cx="11698027" cy="3939540"/>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Windows </a:t>
            </a:r>
            <a:r>
              <a:rPr lang="en-US" sz="3200" b="1" dirty="0" smtClean="0">
                <a:latin typeface="Times New Roman" panose="02020603050405020304" pitchFamily="18" charset="0"/>
                <a:cs typeface="Times New Roman" panose="02020603050405020304" pitchFamily="18" charset="0"/>
              </a:rPr>
              <a:t>XP(25</a:t>
            </a:r>
            <a:r>
              <a:rPr lang="en-US" sz="3200" b="1" baseline="30000" dirty="0" smtClean="0">
                <a:latin typeface="Times New Roman" panose="02020603050405020304" pitchFamily="18" charset="0"/>
                <a:cs typeface="Times New Roman" panose="02020603050405020304" pitchFamily="18" charset="0"/>
              </a:rPr>
              <a:t>th</a:t>
            </a:r>
            <a:r>
              <a:rPr lang="en-US" sz="3200" b="1" dirty="0" smtClean="0">
                <a:latin typeface="Times New Roman" panose="02020603050405020304" pitchFamily="18" charset="0"/>
                <a:cs typeface="Times New Roman" panose="02020603050405020304" pitchFamily="18" charset="0"/>
              </a:rPr>
              <a:t> October, 2001)</a:t>
            </a:r>
          </a:p>
          <a:p>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Windows </a:t>
            </a:r>
            <a:r>
              <a:rPr lang="en-US" sz="2800" dirty="0">
                <a:latin typeface="Times New Roman" panose="02020603050405020304" pitchFamily="18" charset="0"/>
                <a:cs typeface="Times New Roman" panose="02020603050405020304" pitchFamily="18" charset="0"/>
              </a:rPr>
              <a:t>XP launched in 2001 and had the best features of all of Microsoft’s past operating systems. An estimated 400 million copies of XP were sold globally in its first five years, and over a billion were sold by April 2014</a:t>
            </a:r>
            <a:r>
              <a:rPr lang="en-US" sz="2800" dirty="0" smtClean="0">
                <a:latin typeface="Times New Roman" panose="02020603050405020304" pitchFamily="18" charset="0"/>
                <a:cs typeface="Times New Roman" panose="02020603050405020304" pitchFamily="18" charset="0"/>
              </a:rPr>
              <a:t>.</a:t>
            </a:r>
          </a:p>
          <a:p>
            <a:r>
              <a:rPr lang="en-US" sz="2800" dirty="0" smtClean="0">
                <a:latin typeface="Times New Roman" panose="02020603050405020304" pitchFamily="18" charset="0"/>
                <a:cs typeface="Times New Roman" panose="02020603050405020304" pitchFamily="18" charset="0"/>
              </a:rPr>
              <a:t>      Windows </a:t>
            </a:r>
            <a:r>
              <a:rPr lang="en-US" sz="2800" dirty="0">
                <a:latin typeface="Times New Roman" panose="02020603050405020304" pitchFamily="18" charset="0"/>
                <a:cs typeface="Times New Roman" panose="02020603050405020304" pitchFamily="18" charset="0"/>
              </a:rPr>
              <a:t>XP had an extraordinary long life cycle, because of the poor reception for Vista. XP continued to be the primary operating software for many. It was the most widely used operating system until 2012 when Windows 7 surpassed it, meaning it was widely used for 11 years.</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446" y="4168977"/>
            <a:ext cx="4021717" cy="2681144"/>
          </a:xfrm>
          <a:prstGeom prst="rect">
            <a:avLst/>
          </a:prstGeom>
        </p:spPr>
      </p:pic>
    </p:spTree>
    <p:extLst>
      <p:ext uri="{BB962C8B-B14F-4D97-AF65-F5344CB8AC3E}">
        <p14:creationId xmlns:p14="http://schemas.microsoft.com/office/powerpoint/2010/main" val="1841568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5907" cy="6858000"/>
          </a:xfrm>
          <a:prstGeom prst="rect">
            <a:avLst/>
          </a:prstGeom>
          <a:ln>
            <a:no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223" y="4350397"/>
            <a:ext cx="5366826" cy="2507603"/>
          </a:xfrm>
          <a:prstGeom prst="rect">
            <a:avLst/>
          </a:prstGeom>
        </p:spPr>
      </p:pic>
      <p:sp>
        <p:nvSpPr>
          <p:cNvPr id="3" name="TextBox 2"/>
          <p:cNvSpPr txBox="1"/>
          <p:nvPr/>
        </p:nvSpPr>
        <p:spPr>
          <a:xfrm>
            <a:off x="337624" y="154745"/>
            <a:ext cx="11633981" cy="4462760"/>
          </a:xfrm>
          <a:prstGeom prst="rect">
            <a:avLst/>
          </a:prstGeom>
          <a:noFill/>
        </p:spPr>
        <p:txBody>
          <a:bodyPr wrap="square" rtlCol="0">
            <a:spAutoFit/>
          </a:bodyPr>
          <a:lstStyle/>
          <a:p>
            <a:pPr algn="just"/>
            <a:r>
              <a:rPr lang="en-US" sz="3200" b="1" dirty="0" smtClean="0">
                <a:latin typeface="Times New Roman" panose="02020603050405020304" pitchFamily="18" charset="0"/>
                <a:cs typeface="Times New Roman" panose="02020603050405020304" pitchFamily="18" charset="0"/>
              </a:rPr>
              <a:t>--Skype(august, 2003)</a:t>
            </a:r>
          </a:p>
          <a:p>
            <a:pPr algn="just"/>
            <a:r>
              <a:rPr lang="en-US" sz="2800" dirty="0">
                <a:latin typeface="Times New Roman" panose="02020603050405020304" pitchFamily="18" charset="0"/>
                <a:cs typeface="Times New Roman" panose="02020603050405020304" pitchFamily="18" charset="0"/>
              </a:rPr>
              <a:t>     Skype was first released way back in 2003. Two years later it was acquired by eBay for $2.6 million. By the time Microsoft decided to buy, they had to pay $8.5 billion. The app was known as the primary method for video chatting and also offered messenger, file exchange, and other communications. The name comes from “Sky peer-to-peer.” It was then abbreviated to “</a:t>
            </a:r>
            <a:r>
              <a:rPr lang="en-US" sz="2800" dirty="0" err="1">
                <a:latin typeface="Times New Roman" panose="02020603050405020304" pitchFamily="18" charset="0"/>
                <a:cs typeface="Times New Roman" panose="02020603050405020304" pitchFamily="18" charset="0"/>
              </a:rPr>
              <a:t>Skyper</a:t>
            </a:r>
            <a:r>
              <a:rPr lang="en-US" sz="2800" dirty="0">
                <a:latin typeface="Times New Roman" panose="02020603050405020304" pitchFamily="18" charset="0"/>
                <a:cs typeface="Times New Roman" panose="02020603050405020304" pitchFamily="18" charset="0"/>
              </a:rPr>
              <a:t>,” but the domain names weren’t available, so the “r” was dropped and it became </a:t>
            </a:r>
            <a:r>
              <a:rPr lang="en-US" sz="2800" dirty="0" smtClean="0">
                <a:latin typeface="Times New Roman" panose="02020603050405020304" pitchFamily="18" charset="0"/>
                <a:cs typeface="Times New Roman" panose="02020603050405020304" pitchFamily="18" charset="0"/>
              </a:rPr>
              <a:t>Skype.</a:t>
            </a:r>
          </a:p>
          <a:p>
            <a:pPr algn="just"/>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Skype’s market share of international calls has gone from 13% to 34% since being acquired by Microsoft and its number of users has gone upwards of 50 million.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18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TotalTime>
  <Words>995</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Brush Script MT</vt:lpstr>
      <vt:lpstr>Calibri</vt:lpstr>
      <vt:lpstr>Calibri Light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asdad3821@gmail.com</dc:creator>
  <cp:lastModifiedBy>asdad3821@gmail.com</cp:lastModifiedBy>
  <cp:revision>72</cp:revision>
  <dcterms:created xsi:type="dcterms:W3CDTF">2019-09-08T03:14:56Z</dcterms:created>
  <dcterms:modified xsi:type="dcterms:W3CDTF">2019-09-29T04:26:12Z</dcterms:modified>
</cp:coreProperties>
</file>