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59"/>
  </p:notesMasterIdLst>
  <p:handoutMasterIdLst>
    <p:handoutMasterId r:id="rId60"/>
  </p:handoutMasterIdLst>
  <p:sldIdLst>
    <p:sldId id="449" r:id="rId2"/>
    <p:sldId id="450" r:id="rId3"/>
    <p:sldId id="451" r:id="rId4"/>
    <p:sldId id="452" r:id="rId5"/>
    <p:sldId id="453" r:id="rId6"/>
    <p:sldId id="454" r:id="rId7"/>
    <p:sldId id="389" r:id="rId8"/>
    <p:sldId id="353" r:id="rId9"/>
    <p:sldId id="391" r:id="rId10"/>
    <p:sldId id="397" r:id="rId11"/>
    <p:sldId id="392" r:id="rId12"/>
    <p:sldId id="393" r:id="rId13"/>
    <p:sldId id="390" r:id="rId14"/>
    <p:sldId id="399" r:id="rId15"/>
    <p:sldId id="400" r:id="rId16"/>
    <p:sldId id="401" r:id="rId17"/>
    <p:sldId id="396" r:id="rId18"/>
    <p:sldId id="403" r:id="rId19"/>
    <p:sldId id="415" r:id="rId20"/>
    <p:sldId id="409" r:id="rId21"/>
    <p:sldId id="420" r:id="rId22"/>
    <p:sldId id="416" r:id="rId23"/>
    <p:sldId id="417" r:id="rId24"/>
    <p:sldId id="418" r:id="rId25"/>
    <p:sldId id="419" r:id="rId26"/>
    <p:sldId id="421" r:id="rId27"/>
    <p:sldId id="422" r:id="rId28"/>
    <p:sldId id="423" r:id="rId29"/>
    <p:sldId id="424" r:id="rId30"/>
    <p:sldId id="444" r:id="rId31"/>
    <p:sldId id="410" r:id="rId32"/>
    <p:sldId id="411" r:id="rId33"/>
    <p:sldId id="412" r:id="rId34"/>
    <p:sldId id="445" r:id="rId35"/>
    <p:sldId id="446" r:id="rId36"/>
    <p:sldId id="447" r:id="rId37"/>
    <p:sldId id="425" r:id="rId38"/>
    <p:sldId id="426" r:id="rId39"/>
    <p:sldId id="427" r:id="rId40"/>
    <p:sldId id="428" r:id="rId41"/>
    <p:sldId id="429" r:id="rId42"/>
    <p:sldId id="430" r:id="rId43"/>
    <p:sldId id="448" r:id="rId44"/>
    <p:sldId id="431" r:id="rId45"/>
    <p:sldId id="432" r:id="rId46"/>
    <p:sldId id="433" r:id="rId47"/>
    <p:sldId id="434" r:id="rId48"/>
    <p:sldId id="435" r:id="rId49"/>
    <p:sldId id="436" r:id="rId50"/>
    <p:sldId id="437" r:id="rId51"/>
    <p:sldId id="438" r:id="rId52"/>
    <p:sldId id="439" r:id="rId53"/>
    <p:sldId id="440" r:id="rId54"/>
    <p:sldId id="441" r:id="rId55"/>
    <p:sldId id="442" r:id="rId56"/>
    <p:sldId id="443" r:id="rId57"/>
    <p:sldId id="384" r:id="rId58"/>
  </p:sldIdLst>
  <p:sldSz cx="9144000" cy="6858000" type="screen4x3"/>
  <p:notesSz cx="6954838" cy="93091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CCCC00"/>
    <a:srgbClr val="000099"/>
    <a:srgbClr val="333399"/>
    <a:srgbClr val="003300"/>
    <a:srgbClr val="CC3300"/>
    <a:srgbClr val="003366"/>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1" autoAdjust="0"/>
    <p:restoredTop sz="71654" autoAdjust="0"/>
  </p:normalViewPr>
  <p:slideViewPr>
    <p:cSldViewPr>
      <p:cViewPr>
        <p:scale>
          <a:sx n="75" d="100"/>
          <a:sy n="75" d="100"/>
        </p:scale>
        <p:origin x="-88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62" name="Rectangle 2"/>
          <p:cNvSpPr>
            <a:spLocks noGrp="1" noChangeArrowheads="1"/>
          </p:cNvSpPr>
          <p:nvPr>
            <p:ph type="hdr" sz="quarter"/>
          </p:nvPr>
        </p:nvSpPr>
        <p:spPr bwMode="auto">
          <a:xfrm>
            <a:off x="0" y="0"/>
            <a:ext cx="30130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30" tIns="46465" rIns="92930" bIns="46465" numCol="1" anchor="t" anchorCtr="0" compatLnSpc="1">
            <a:prstTxWarp prst="textNoShape">
              <a:avLst/>
            </a:prstTxWarp>
          </a:bodyPr>
          <a:lstStyle>
            <a:lvl1pPr defTabSz="928688">
              <a:defRPr sz="1200">
                <a:latin typeface="Arial" panose="020B0604020202020204" pitchFamily="34" charset="0"/>
              </a:defRPr>
            </a:lvl1pPr>
          </a:lstStyle>
          <a:p>
            <a:pPr>
              <a:defRPr/>
            </a:pPr>
            <a:endParaRPr lang="en-US" altLang="en-US"/>
          </a:p>
        </p:txBody>
      </p:sp>
      <p:sp>
        <p:nvSpPr>
          <p:cNvPr id="245763" name="Rectangle 3"/>
          <p:cNvSpPr>
            <a:spLocks noGrp="1" noChangeArrowheads="1"/>
          </p:cNvSpPr>
          <p:nvPr>
            <p:ph type="dt" sz="quarter" idx="1"/>
          </p:nvPr>
        </p:nvSpPr>
        <p:spPr bwMode="auto">
          <a:xfrm>
            <a:off x="3940175" y="0"/>
            <a:ext cx="30130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30" tIns="46465" rIns="92930" bIns="46465" numCol="1" anchor="t" anchorCtr="0" compatLnSpc="1">
            <a:prstTxWarp prst="textNoShape">
              <a:avLst/>
            </a:prstTxWarp>
          </a:bodyPr>
          <a:lstStyle>
            <a:lvl1pPr algn="r" defTabSz="928688">
              <a:defRPr sz="1200">
                <a:latin typeface="Arial" panose="020B0604020202020204" pitchFamily="34" charset="0"/>
              </a:defRPr>
            </a:lvl1pPr>
          </a:lstStyle>
          <a:p>
            <a:pPr>
              <a:defRPr/>
            </a:pPr>
            <a:fld id="{3519BF80-63A7-B145-AFD3-C337C20596E8}" type="datetimeFigureOut">
              <a:rPr lang="en-US" altLang="en-US"/>
              <a:pPr>
                <a:defRPr/>
              </a:pPr>
              <a:t>1/20/2018</a:t>
            </a:fld>
            <a:endParaRPr lang="en-US" altLang="en-US"/>
          </a:p>
        </p:txBody>
      </p:sp>
      <p:sp>
        <p:nvSpPr>
          <p:cNvPr id="245764" name="Rectangle 4"/>
          <p:cNvSpPr>
            <a:spLocks noGrp="1" noChangeArrowheads="1"/>
          </p:cNvSpPr>
          <p:nvPr>
            <p:ph type="ftr" sz="quarter" idx="2"/>
          </p:nvPr>
        </p:nvSpPr>
        <p:spPr bwMode="auto">
          <a:xfrm>
            <a:off x="0" y="8842375"/>
            <a:ext cx="30130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30" tIns="46465" rIns="92930" bIns="46465" numCol="1" anchor="b" anchorCtr="0" compatLnSpc="1">
            <a:prstTxWarp prst="textNoShape">
              <a:avLst/>
            </a:prstTxWarp>
          </a:bodyPr>
          <a:lstStyle>
            <a:lvl1pPr defTabSz="928688">
              <a:defRPr sz="1200">
                <a:latin typeface="Arial" panose="020B0604020202020204" pitchFamily="34" charset="0"/>
              </a:defRPr>
            </a:lvl1pPr>
          </a:lstStyle>
          <a:p>
            <a:pPr>
              <a:defRPr/>
            </a:pPr>
            <a:endParaRPr lang="en-US" altLang="en-US"/>
          </a:p>
        </p:txBody>
      </p:sp>
      <p:sp>
        <p:nvSpPr>
          <p:cNvPr id="245765" name="Rectangle 5"/>
          <p:cNvSpPr>
            <a:spLocks noGrp="1" noChangeArrowheads="1"/>
          </p:cNvSpPr>
          <p:nvPr>
            <p:ph type="sldNum" sz="quarter" idx="3"/>
          </p:nvPr>
        </p:nvSpPr>
        <p:spPr bwMode="auto">
          <a:xfrm>
            <a:off x="3940175" y="8842375"/>
            <a:ext cx="30130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30" tIns="46465" rIns="92930" bIns="46465" numCol="1" anchor="b" anchorCtr="0" compatLnSpc="1">
            <a:prstTxWarp prst="textNoShape">
              <a:avLst/>
            </a:prstTxWarp>
          </a:bodyPr>
          <a:lstStyle>
            <a:lvl1pPr algn="r" defTabSz="928688">
              <a:defRPr sz="1200"/>
            </a:lvl1pPr>
          </a:lstStyle>
          <a:p>
            <a:fld id="{8F802F30-F3F4-2A4D-835B-34767F4AE045}" type="slidenum">
              <a:rPr lang="en-US" altLang="en-US"/>
              <a:pPr/>
              <a:t>‹#›</a:t>
            </a:fld>
            <a:endParaRPr lang="en-US" altLang="en-US"/>
          </a:p>
        </p:txBody>
      </p:sp>
    </p:spTree>
    <p:extLst>
      <p:ext uri="{BB962C8B-B14F-4D97-AF65-F5344CB8AC3E}">
        <p14:creationId xmlns:p14="http://schemas.microsoft.com/office/powerpoint/2010/main" val="2271338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130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930" tIns="46465" rIns="92930" bIns="46465" numCol="1" anchor="t" anchorCtr="0" compatLnSpc="1">
            <a:prstTxWarp prst="textNoShape">
              <a:avLst/>
            </a:prstTxWarp>
          </a:bodyPr>
          <a:lstStyle>
            <a:lvl1pPr defTabSz="928688" eaLnBrk="1" hangingPunct="1">
              <a:defRPr sz="1200">
                <a:latin typeface="Arial" pitchFamily="34" charset="0"/>
              </a:defRPr>
            </a:lvl1pPr>
          </a:lstStyle>
          <a:p>
            <a:pPr>
              <a:defRPr/>
            </a:pPr>
            <a:endParaRPr lang="en-US" altLang="en-US"/>
          </a:p>
        </p:txBody>
      </p:sp>
      <p:sp>
        <p:nvSpPr>
          <p:cNvPr id="3" name="Date Placeholder 2"/>
          <p:cNvSpPr>
            <a:spLocks noGrp="1"/>
          </p:cNvSpPr>
          <p:nvPr>
            <p:ph type="dt" idx="1"/>
          </p:nvPr>
        </p:nvSpPr>
        <p:spPr bwMode="auto">
          <a:xfrm>
            <a:off x="3940175" y="0"/>
            <a:ext cx="30130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930" tIns="46465" rIns="92930" bIns="46465" numCol="1" anchor="t" anchorCtr="0" compatLnSpc="1">
            <a:prstTxWarp prst="textNoShape">
              <a:avLst/>
            </a:prstTxWarp>
          </a:bodyPr>
          <a:lstStyle>
            <a:lvl1pPr algn="r" defTabSz="928688" eaLnBrk="1" hangingPunct="1">
              <a:defRPr sz="1200">
                <a:latin typeface="Arial" pitchFamily="34" charset="0"/>
              </a:defRPr>
            </a:lvl1pPr>
          </a:lstStyle>
          <a:p>
            <a:pPr>
              <a:defRPr/>
            </a:pPr>
            <a:fld id="{69986E70-EA27-314A-B0FC-FE67579A5951}" type="datetimeFigureOut">
              <a:rPr lang="en-US" altLang="en-US"/>
              <a:pPr>
                <a:defRPr/>
              </a:pPr>
              <a:t>1/20/2018</a:t>
            </a:fld>
            <a:endParaRPr lang="en-US" altLang="en-US"/>
          </a:p>
        </p:txBody>
      </p:sp>
      <p:sp>
        <p:nvSpPr>
          <p:cNvPr id="4" name="Slide Image Placeholder 3"/>
          <p:cNvSpPr>
            <a:spLocks noGrp="1" noRot="1" noChangeAspect="1"/>
          </p:cNvSpPr>
          <p:nvPr>
            <p:ph type="sldImg" idx="2"/>
          </p:nvPr>
        </p:nvSpPr>
        <p:spPr>
          <a:xfrm>
            <a:off x="1150938" y="698500"/>
            <a:ext cx="4654550" cy="3490913"/>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bwMode="auto">
          <a:xfrm>
            <a:off x="695325" y="4421188"/>
            <a:ext cx="5564188" cy="418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930" tIns="46465" rIns="92930" bIns="4646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bwMode="auto">
          <a:xfrm>
            <a:off x="0" y="8842375"/>
            <a:ext cx="30130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930" tIns="46465" rIns="92930" bIns="46465" numCol="1" anchor="b" anchorCtr="0" compatLnSpc="1">
            <a:prstTxWarp prst="textNoShape">
              <a:avLst/>
            </a:prstTxWarp>
          </a:bodyPr>
          <a:lstStyle>
            <a:lvl1pPr defTabSz="928688" eaLnBrk="1" hangingPunct="1">
              <a:defRPr sz="1200">
                <a:latin typeface="Arial" pitchFamily="34" charset="0"/>
              </a:defRPr>
            </a:lvl1pPr>
          </a:lstStyle>
          <a:p>
            <a:pPr>
              <a:defRPr/>
            </a:pPr>
            <a:endParaRPr lang="en-US" altLang="en-US"/>
          </a:p>
        </p:txBody>
      </p:sp>
      <p:sp>
        <p:nvSpPr>
          <p:cNvPr id="7" name="Slide Number Placeholder 6"/>
          <p:cNvSpPr>
            <a:spLocks noGrp="1"/>
          </p:cNvSpPr>
          <p:nvPr>
            <p:ph type="sldNum" sz="quarter" idx="5"/>
          </p:nvPr>
        </p:nvSpPr>
        <p:spPr bwMode="auto">
          <a:xfrm>
            <a:off x="3940175" y="8842375"/>
            <a:ext cx="30130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930" tIns="46465" rIns="92930" bIns="46465" numCol="1" anchor="b" anchorCtr="0" compatLnSpc="1">
            <a:prstTxWarp prst="textNoShape">
              <a:avLst/>
            </a:prstTxWarp>
          </a:bodyPr>
          <a:lstStyle>
            <a:lvl1pPr algn="r" defTabSz="928688" eaLnBrk="1" hangingPunct="1">
              <a:defRPr sz="1200"/>
            </a:lvl1pPr>
          </a:lstStyle>
          <a:p>
            <a:fld id="{85D272F0-1E9A-764C-A745-FB9B1FD36A92}" type="slidenum">
              <a:rPr lang="en-US" altLang="en-US"/>
              <a:pPr/>
              <a:t>‹#›</a:t>
            </a:fld>
            <a:endParaRPr lang="en-US" altLang="en-US"/>
          </a:p>
        </p:txBody>
      </p:sp>
    </p:spTree>
    <p:extLst>
      <p:ext uri="{BB962C8B-B14F-4D97-AF65-F5344CB8AC3E}">
        <p14:creationId xmlns:p14="http://schemas.microsoft.com/office/powerpoint/2010/main" val="10743303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 name="Notes Placeholder 2"/>
          <p:cNvSpPr>
            <a:spLocks noGrp="1"/>
          </p:cNvSpPr>
          <p:nvPr>
            <p:ph type="body" idx="1"/>
          </p:nvPr>
        </p:nvSpPr>
        <p:spPr/>
        <p:txBody>
          <a:bodyPr/>
          <a:lstStyle/>
          <a:p>
            <a:pPr>
              <a:defRPr/>
            </a:pPr>
            <a:r>
              <a:rPr lang="vi-VN" b="1" dirty="0" smtClean="0"/>
              <a:t>Giáo án:</a:t>
            </a:r>
          </a:p>
          <a:p>
            <a:pPr>
              <a:defRPr/>
            </a:pPr>
            <a:r>
              <a:rPr lang="vi-VN" b="1" dirty="0" smtClean="0"/>
              <a:t>Buổi 1 (3 tiết): </a:t>
            </a:r>
          </a:p>
          <a:p>
            <a:pPr marL="171450" indent="-171450">
              <a:buFontTx/>
              <a:buChar char="-"/>
              <a:defRPr/>
            </a:pPr>
            <a:r>
              <a:rPr lang="vi-VN" dirty="0" smtClean="0"/>
              <a:t>Cho cả lớp review lại kiến thức bài hôm trước. Mỗi người nói một câu gì đó học được từ hôm trước.</a:t>
            </a:r>
          </a:p>
          <a:p>
            <a:pPr marL="171450" indent="-171450">
              <a:buFontTx/>
              <a:buChar char="-"/>
              <a:defRPr/>
            </a:pPr>
            <a:r>
              <a:rPr lang="vi-VN" dirty="0" smtClean="0"/>
              <a:t>Giải thích khái niệm qui trình</a:t>
            </a:r>
          </a:p>
          <a:p>
            <a:pPr marL="171450" indent="-171450">
              <a:buFontTx/>
              <a:buChar char="-"/>
              <a:defRPr/>
            </a:pPr>
            <a:r>
              <a:rPr lang="vi-VN" b="1" dirty="0" smtClean="0"/>
              <a:t>Trình bày qui trình Water Fall, các bước, mục tiêu, đầu vào và đầu ra ở mỗi bước.</a:t>
            </a:r>
          </a:p>
          <a:p>
            <a:pPr marL="171450" indent="-171450">
              <a:buFontTx/>
              <a:buChar char="-"/>
              <a:defRPr/>
            </a:pPr>
            <a:r>
              <a:rPr lang="vi-VN" dirty="0" smtClean="0"/>
              <a:t>Thảo luận sinh viên: lâu nay đã làm gì ở mỗi bước? Khó khăn gì trong quá trình triển khai làm chương trình, sản phẩm PM</a:t>
            </a:r>
          </a:p>
          <a:p>
            <a:pPr marL="171450" indent="-171450">
              <a:buFontTx/>
              <a:buChar char="-"/>
              <a:defRPr/>
            </a:pPr>
            <a:r>
              <a:rPr lang="vi-VN" dirty="0" smtClean="0"/>
              <a:t>Bài tâp tại lớp &amp; về nhà (nhóm đã đăng ký): tìm hiểu về một công ty PM và qui trình họ đang làm? Mô tả tóm tắt thông tin. (Mạng, Quan hệ). Nộp trên Moodle trước buổi học ngày hôm sau.</a:t>
            </a:r>
          </a:p>
          <a:p>
            <a:pPr marL="171450" indent="-171450">
              <a:buFontTx/>
              <a:buChar char="-"/>
              <a:defRPr/>
            </a:pPr>
            <a:r>
              <a:rPr lang="vi-VN" dirty="0" smtClean="0"/>
              <a:t>Review lại bài học ngày hôm nay. Mỗi người nói một câu gì đó học được từ hôm nay.</a:t>
            </a:r>
          </a:p>
          <a:p>
            <a:pPr>
              <a:defRPr/>
            </a:pPr>
            <a:endParaRPr lang="vi-VN" dirty="0" smtClean="0"/>
          </a:p>
          <a:p>
            <a:pPr>
              <a:defRPr/>
            </a:pPr>
            <a:r>
              <a:rPr lang="vi-VN" b="1" dirty="0" smtClean="0"/>
              <a:t>Buổi 2 (3 tiết):</a:t>
            </a:r>
          </a:p>
          <a:p>
            <a:pPr marL="171450" indent="-171450">
              <a:buFontTx/>
              <a:buChar char="-"/>
              <a:defRPr/>
            </a:pPr>
            <a:r>
              <a:rPr lang="vi-VN" dirty="0" smtClean="0"/>
              <a:t>Cho cả lớp review lại kiến thức bài hôm trước. Mỗi người nói một câu gì đó học được từ hôm trước.</a:t>
            </a:r>
          </a:p>
          <a:p>
            <a:pPr marL="171450" indent="-171450">
              <a:buFontTx/>
              <a:buChar char="-"/>
              <a:defRPr/>
            </a:pPr>
            <a:r>
              <a:rPr lang="vi-VN" dirty="0" smtClean="0"/>
              <a:t>Trình bày tổng quan về tiếp cận phát triển tiến hóa (Evolutionary Development): ưu điểm, hạn chế</a:t>
            </a:r>
          </a:p>
          <a:p>
            <a:pPr marL="171450" indent="-171450">
              <a:buFontTx/>
              <a:buChar char="-"/>
              <a:defRPr/>
            </a:pPr>
            <a:r>
              <a:rPr lang="vi-VN" dirty="0" smtClean="0"/>
              <a:t>Một số loại mô hình như: xoắn ốc, V-Model, Prototypeping </a:t>
            </a:r>
          </a:p>
          <a:p>
            <a:pPr marL="171450" indent="-171450">
              <a:buFontTx/>
              <a:buChar char="-"/>
              <a:defRPr/>
            </a:pPr>
            <a:r>
              <a:rPr lang="vi-VN" b="1" dirty="0" smtClean="0"/>
              <a:t>Bài tập tính điểm quá trình số 1 (0,5đ)</a:t>
            </a:r>
            <a:r>
              <a:rPr lang="vi-VN" dirty="0" smtClean="0"/>
              <a:t>: yêu cầu sinh viên tìm kiếm thông tin và trả lời các câu hỏi (Thác nước/Xoắn ốc/V-Model... Là gì? Đề xuất năm nào? Ai là tác giả? Ưu điểm hạn chế của mỗi mô hình, nguồn tài liệu/thông tin tham khảo .... Trả lời trên lớp hoặc submit lên website môn học)</a:t>
            </a:r>
          </a:p>
          <a:p>
            <a:pPr marL="171450" indent="-171450">
              <a:buFontTx/>
              <a:buChar char="-"/>
              <a:defRPr/>
            </a:pPr>
            <a:endParaRPr lang="vi-VN" dirty="0" smtClean="0"/>
          </a:p>
          <a:p>
            <a:pPr marL="171450" indent="-171450">
              <a:buFontTx/>
              <a:buChar char="-"/>
              <a:defRPr/>
            </a:pPr>
            <a:endParaRPr lang="vi-VN" b="1" dirty="0" smtClean="0"/>
          </a:p>
        </p:txBody>
      </p:sp>
      <p:sp>
        <p:nvSpPr>
          <p:cNvPr id="56324" name="Slide Number Placeholder 3"/>
          <p:cNvSpPr>
            <a:spLocks noGrp="1"/>
          </p:cNvSpPr>
          <p:nvPr>
            <p:ph type="sldNum" sz="quarter" idx="5"/>
          </p:nvPr>
        </p:nvSpPr>
        <p:spPr>
          <a:noFill/>
        </p:spPr>
        <p:txBody>
          <a:bodyPr/>
          <a:lstStyle>
            <a:lvl1pPr defTabSz="928688">
              <a:defRPr>
                <a:solidFill>
                  <a:schemeClr val="tx1"/>
                </a:solidFill>
                <a:latin typeface="Arial" charset="0"/>
              </a:defRPr>
            </a:lvl1pPr>
            <a:lvl2pPr marL="742950" indent="-285750" defTabSz="928688">
              <a:defRPr>
                <a:solidFill>
                  <a:schemeClr val="tx1"/>
                </a:solidFill>
                <a:latin typeface="Arial" charset="0"/>
              </a:defRPr>
            </a:lvl2pPr>
            <a:lvl3pPr marL="1143000" indent="-228600" defTabSz="928688">
              <a:defRPr>
                <a:solidFill>
                  <a:schemeClr val="tx1"/>
                </a:solidFill>
                <a:latin typeface="Arial" charset="0"/>
              </a:defRPr>
            </a:lvl3pPr>
            <a:lvl4pPr marL="1600200" indent="-228600" defTabSz="928688">
              <a:defRPr>
                <a:solidFill>
                  <a:schemeClr val="tx1"/>
                </a:solidFill>
                <a:latin typeface="Arial" charset="0"/>
              </a:defRPr>
            </a:lvl4pPr>
            <a:lvl5pPr marL="2057400" indent="-228600" defTabSz="928688">
              <a:defRPr>
                <a:solidFill>
                  <a:schemeClr val="tx1"/>
                </a:solidFill>
                <a:latin typeface="Arial" charset="0"/>
              </a:defRPr>
            </a:lvl5pPr>
            <a:lvl6pPr marL="2514600" indent="-228600" defTabSz="928688" eaLnBrk="0" fontAlgn="base" hangingPunct="0">
              <a:spcBef>
                <a:spcPct val="0"/>
              </a:spcBef>
              <a:spcAft>
                <a:spcPct val="0"/>
              </a:spcAft>
              <a:defRPr>
                <a:solidFill>
                  <a:schemeClr val="tx1"/>
                </a:solidFill>
                <a:latin typeface="Arial" charset="0"/>
              </a:defRPr>
            </a:lvl6pPr>
            <a:lvl7pPr marL="2971800" indent="-228600" defTabSz="928688" eaLnBrk="0" fontAlgn="base" hangingPunct="0">
              <a:spcBef>
                <a:spcPct val="0"/>
              </a:spcBef>
              <a:spcAft>
                <a:spcPct val="0"/>
              </a:spcAft>
              <a:defRPr>
                <a:solidFill>
                  <a:schemeClr val="tx1"/>
                </a:solidFill>
                <a:latin typeface="Arial" charset="0"/>
              </a:defRPr>
            </a:lvl7pPr>
            <a:lvl8pPr marL="3429000" indent="-228600" defTabSz="928688" eaLnBrk="0" fontAlgn="base" hangingPunct="0">
              <a:spcBef>
                <a:spcPct val="0"/>
              </a:spcBef>
              <a:spcAft>
                <a:spcPct val="0"/>
              </a:spcAft>
              <a:defRPr>
                <a:solidFill>
                  <a:schemeClr val="tx1"/>
                </a:solidFill>
                <a:latin typeface="Arial" charset="0"/>
              </a:defRPr>
            </a:lvl8pPr>
            <a:lvl9pPr marL="3886200" indent="-228600" defTabSz="928688" eaLnBrk="0" fontAlgn="base" hangingPunct="0">
              <a:spcBef>
                <a:spcPct val="0"/>
              </a:spcBef>
              <a:spcAft>
                <a:spcPct val="0"/>
              </a:spcAft>
              <a:defRPr>
                <a:solidFill>
                  <a:schemeClr val="tx1"/>
                </a:solidFill>
                <a:latin typeface="Arial" charset="0"/>
              </a:defRPr>
            </a:lvl9pPr>
          </a:lstStyle>
          <a:p>
            <a:fld id="{EE34B185-B5D5-2840-AF0B-F7B22951FF9A}" type="slidenum">
              <a:rPr lang="en-US" altLang="en-US"/>
              <a:pPr/>
              <a:t>7</a:t>
            </a:fld>
            <a:endParaRPr lang="en-US" altLang="en-US"/>
          </a:p>
        </p:txBody>
      </p:sp>
    </p:spTree>
    <p:extLst>
      <p:ext uri="{BB962C8B-B14F-4D97-AF65-F5344CB8AC3E}">
        <p14:creationId xmlns:p14="http://schemas.microsoft.com/office/powerpoint/2010/main" val="1360058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7347" name="Notes Placeholder 2"/>
          <p:cNvSpPr>
            <a:spLocks noGrp="1"/>
          </p:cNvSpPr>
          <p:nvPr>
            <p:ph type="body" idx="1"/>
          </p:nvPr>
        </p:nvSpPr>
        <p:spPr>
          <a:noFill/>
        </p:spPr>
        <p:txBody>
          <a:bodyPr/>
          <a:lstStyle/>
          <a:p>
            <a:endParaRPr lang="vi-VN" altLang="vi-VN"/>
          </a:p>
        </p:txBody>
      </p:sp>
      <p:sp>
        <p:nvSpPr>
          <p:cNvPr id="57348" name="Slide Number Placeholder 3"/>
          <p:cNvSpPr>
            <a:spLocks noGrp="1"/>
          </p:cNvSpPr>
          <p:nvPr>
            <p:ph type="sldNum" sz="quarter" idx="5"/>
          </p:nvPr>
        </p:nvSpPr>
        <p:spPr>
          <a:noFill/>
        </p:spPr>
        <p:txBody>
          <a:bodyPr/>
          <a:lstStyle>
            <a:lvl1pPr defTabSz="928688">
              <a:defRPr>
                <a:solidFill>
                  <a:schemeClr val="tx1"/>
                </a:solidFill>
                <a:latin typeface="Arial" charset="0"/>
              </a:defRPr>
            </a:lvl1pPr>
            <a:lvl2pPr marL="742950" indent="-285750" defTabSz="928688">
              <a:defRPr>
                <a:solidFill>
                  <a:schemeClr val="tx1"/>
                </a:solidFill>
                <a:latin typeface="Arial" charset="0"/>
              </a:defRPr>
            </a:lvl2pPr>
            <a:lvl3pPr marL="1143000" indent="-228600" defTabSz="928688">
              <a:defRPr>
                <a:solidFill>
                  <a:schemeClr val="tx1"/>
                </a:solidFill>
                <a:latin typeface="Arial" charset="0"/>
              </a:defRPr>
            </a:lvl3pPr>
            <a:lvl4pPr marL="1600200" indent="-228600" defTabSz="928688">
              <a:defRPr>
                <a:solidFill>
                  <a:schemeClr val="tx1"/>
                </a:solidFill>
                <a:latin typeface="Arial" charset="0"/>
              </a:defRPr>
            </a:lvl4pPr>
            <a:lvl5pPr marL="2057400" indent="-228600" defTabSz="928688">
              <a:defRPr>
                <a:solidFill>
                  <a:schemeClr val="tx1"/>
                </a:solidFill>
                <a:latin typeface="Arial" charset="0"/>
              </a:defRPr>
            </a:lvl5pPr>
            <a:lvl6pPr marL="2514600" indent="-228600" defTabSz="928688" eaLnBrk="0" fontAlgn="base" hangingPunct="0">
              <a:spcBef>
                <a:spcPct val="0"/>
              </a:spcBef>
              <a:spcAft>
                <a:spcPct val="0"/>
              </a:spcAft>
              <a:defRPr>
                <a:solidFill>
                  <a:schemeClr val="tx1"/>
                </a:solidFill>
                <a:latin typeface="Arial" charset="0"/>
              </a:defRPr>
            </a:lvl6pPr>
            <a:lvl7pPr marL="2971800" indent="-228600" defTabSz="928688" eaLnBrk="0" fontAlgn="base" hangingPunct="0">
              <a:spcBef>
                <a:spcPct val="0"/>
              </a:spcBef>
              <a:spcAft>
                <a:spcPct val="0"/>
              </a:spcAft>
              <a:defRPr>
                <a:solidFill>
                  <a:schemeClr val="tx1"/>
                </a:solidFill>
                <a:latin typeface="Arial" charset="0"/>
              </a:defRPr>
            </a:lvl7pPr>
            <a:lvl8pPr marL="3429000" indent="-228600" defTabSz="928688" eaLnBrk="0" fontAlgn="base" hangingPunct="0">
              <a:spcBef>
                <a:spcPct val="0"/>
              </a:spcBef>
              <a:spcAft>
                <a:spcPct val="0"/>
              </a:spcAft>
              <a:defRPr>
                <a:solidFill>
                  <a:schemeClr val="tx1"/>
                </a:solidFill>
                <a:latin typeface="Arial" charset="0"/>
              </a:defRPr>
            </a:lvl8pPr>
            <a:lvl9pPr marL="3886200" indent="-228600" defTabSz="928688" eaLnBrk="0" fontAlgn="base" hangingPunct="0">
              <a:spcBef>
                <a:spcPct val="0"/>
              </a:spcBef>
              <a:spcAft>
                <a:spcPct val="0"/>
              </a:spcAft>
              <a:defRPr>
                <a:solidFill>
                  <a:schemeClr val="tx1"/>
                </a:solidFill>
                <a:latin typeface="Arial" charset="0"/>
              </a:defRPr>
            </a:lvl9pPr>
          </a:lstStyle>
          <a:p>
            <a:fld id="{82A880A4-D59C-674D-B997-210165A3D5F9}" type="slidenum">
              <a:rPr lang="en-US" altLang="en-US"/>
              <a:pPr/>
              <a:t>8</a:t>
            </a:fld>
            <a:endParaRPr lang="en-US" altLang="en-US"/>
          </a:p>
        </p:txBody>
      </p:sp>
    </p:spTree>
    <p:extLst>
      <p:ext uri="{BB962C8B-B14F-4D97-AF65-F5344CB8AC3E}">
        <p14:creationId xmlns:p14="http://schemas.microsoft.com/office/powerpoint/2010/main" val="688649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body" idx="1"/>
          </p:nvPr>
        </p:nvSpPr>
        <p:spPr>
          <a:xfrm>
            <a:off x="927100" y="4424363"/>
            <a:ext cx="5100638" cy="3922712"/>
          </a:xfrm>
          <a:noFill/>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lIns="91962" tIns="45175" rIns="91962" bIns="45175"/>
          <a:lstStyle/>
          <a:p>
            <a:endParaRPr lang="en-US" altLang="en-US"/>
          </a:p>
        </p:txBody>
      </p:sp>
      <p:sp>
        <p:nvSpPr>
          <p:cNvPr id="58371" name="Rectangle 3"/>
          <p:cNvSpPr>
            <a:spLocks noGrp="1" noRot="1" noChangeAspect="1" noChangeArrowheads="1" noTextEdit="1"/>
          </p:cNvSpPr>
          <p:nvPr>
            <p:ph type="sldImg"/>
          </p:nvPr>
        </p:nvSpPr>
        <p:spPr bwMode="auto">
          <a:xfrm>
            <a:off x="1308100" y="814388"/>
            <a:ext cx="4341813" cy="3255962"/>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334470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body" idx="1"/>
          </p:nvPr>
        </p:nvSpPr>
        <p:spPr>
          <a:xfrm>
            <a:off x="927100" y="4424363"/>
            <a:ext cx="5100638" cy="3922712"/>
          </a:xfrm>
          <a:noFill/>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lIns="91962" tIns="45175" rIns="91962" bIns="45175"/>
          <a:lstStyle/>
          <a:p>
            <a:endParaRPr lang="en-US" altLang="en-US"/>
          </a:p>
        </p:txBody>
      </p:sp>
      <p:sp>
        <p:nvSpPr>
          <p:cNvPr id="59395" name="Rectangle 3"/>
          <p:cNvSpPr>
            <a:spLocks noGrp="1" noRot="1" noChangeAspect="1" noChangeArrowheads="1" noTextEdit="1"/>
          </p:cNvSpPr>
          <p:nvPr>
            <p:ph type="sldImg"/>
          </p:nvPr>
        </p:nvSpPr>
        <p:spPr bwMode="auto">
          <a:xfrm>
            <a:off x="1308100" y="814388"/>
            <a:ext cx="4341813" cy="3255962"/>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20753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60419" name="Notes Placeholder 2"/>
          <p:cNvSpPr>
            <a:spLocks noGrp="1"/>
          </p:cNvSpPr>
          <p:nvPr>
            <p:ph type="body" idx="1"/>
          </p:nvPr>
        </p:nvSpPr>
        <p:spPr>
          <a:noFill/>
        </p:spPr>
        <p:txBody>
          <a:bodyPr/>
          <a:lstStyle/>
          <a:p>
            <a:r>
              <a:rPr lang="vi-VN" altLang="en-US"/>
              <a:t>- Tinh thần chủ đạo của V-model là các hoạt động kiểm thử phải được tiến hành song song (theo khả năng có thể) ngay từ đầu chu trình cùng với các hoạt động phát triển.</a:t>
            </a:r>
          </a:p>
          <a:p>
            <a:r>
              <a:rPr lang="vi-VN" altLang="en-US"/>
              <a:t>- Trong mô hình Waterfall, kiểm thử được thực hiện trong một giai đoạn riêng biệt. Còn với mô hình chữ V, toàn bộ qui trình được chia thành hai nhóm giai đoạn tương ứng nhau: phát triển và kiểm thử.</a:t>
            </a:r>
          </a:p>
        </p:txBody>
      </p:sp>
      <p:sp>
        <p:nvSpPr>
          <p:cNvPr id="60420" name="Slide Number Placeholder 3"/>
          <p:cNvSpPr>
            <a:spLocks noGrp="1"/>
          </p:cNvSpPr>
          <p:nvPr>
            <p:ph type="sldNum" sz="quarter" idx="5"/>
          </p:nvPr>
        </p:nvSpPr>
        <p:spPr>
          <a:noFill/>
        </p:spPr>
        <p:txBody>
          <a:bodyPr/>
          <a:lstStyle>
            <a:lvl1pPr defTabSz="928688">
              <a:defRPr>
                <a:solidFill>
                  <a:schemeClr val="tx1"/>
                </a:solidFill>
                <a:latin typeface="Arial" charset="0"/>
              </a:defRPr>
            </a:lvl1pPr>
            <a:lvl2pPr marL="742950" indent="-285750" defTabSz="928688">
              <a:defRPr>
                <a:solidFill>
                  <a:schemeClr val="tx1"/>
                </a:solidFill>
                <a:latin typeface="Arial" charset="0"/>
              </a:defRPr>
            </a:lvl2pPr>
            <a:lvl3pPr marL="1143000" indent="-228600" defTabSz="928688">
              <a:defRPr>
                <a:solidFill>
                  <a:schemeClr val="tx1"/>
                </a:solidFill>
                <a:latin typeface="Arial" charset="0"/>
              </a:defRPr>
            </a:lvl3pPr>
            <a:lvl4pPr marL="1600200" indent="-228600" defTabSz="928688">
              <a:defRPr>
                <a:solidFill>
                  <a:schemeClr val="tx1"/>
                </a:solidFill>
                <a:latin typeface="Arial" charset="0"/>
              </a:defRPr>
            </a:lvl4pPr>
            <a:lvl5pPr marL="2057400" indent="-228600" defTabSz="928688">
              <a:defRPr>
                <a:solidFill>
                  <a:schemeClr val="tx1"/>
                </a:solidFill>
                <a:latin typeface="Arial" charset="0"/>
              </a:defRPr>
            </a:lvl5pPr>
            <a:lvl6pPr marL="2514600" indent="-228600" defTabSz="928688" eaLnBrk="0" fontAlgn="base" hangingPunct="0">
              <a:spcBef>
                <a:spcPct val="0"/>
              </a:spcBef>
              <a:spcAft>
                <a:spcPct val="0"/>
              </a:spcAft>
              <a:defRPr>
                <a:solidFill>
                  <a:schemeClr val="tx1"/>
                </a:solidFill>
                <a:latin typeface="Arial" charset="0"/>
              </a:defRPr>
            </a:lvl6pPr>
            <a:lvl7pPr marL="2971800" indent="-228600" defTabSz="928688" eaLnBrk="0" fontAlgn="base" hangingPunct="0">
              <a:spcBef>
                <a:spcPct val="0"/>
              </a:spcBef>
              <a:spcAft>
                <a:spcPct val="0"/>
              </a:spcAft>
              <a:defRPr>
                <a:solidFill>
                  <a:schemeClr val="tx1"/>
                </a:solidFill>
                <a:latin typeface="Arial" charset="0"/>
              </a:defRPr>
            </a:lvl7pPr>
            <a:lvl8pPr marL="3429000" indent="-228600" defTabSz="928688" eaLnBrk="0" fontAlgn="base" hangingPunct="0">
              <a:spcBef>
                <a:spcPct val="0"/>
              </a:spcBef>
              <a:spcAft>
                <a:spcPct val="0"/>
              </a:spcAft>
              <a:defRPr>
                <a:solidFill>
                  <a:schemeClr val="tx1"/>
                </a:solidFill>
                <a:latin typeface="Arial" charset="0"/>
              </a:defRPr>
            </a:lvl8pPr>
            <a:lvl9pPr marL="3886200" indent="-228600" defTabSz="928688" eaLnBrk="0" fontAlgn="base" hangingPunct="0">
              <a:spcBef>
                <a:spcPct val="0"/>
              </a:spcBef>
              <a:spcAft>
                <a:spcPct val="0"/>
              </a:spcAft>
              <a:defRPr>
                <a:solidFill>
                  <a:schemeClr val="tx1"/>
                </a:solidFill>
                <a:latin typeface="Arial" charset="0"/>
              </a:defRPr>
            </a:lvl9pPr>
          </a:lstStyle>
          <a:p>
            <a:fld id="{BAB0E5E1-7337-CB44-802A-E127DFEE47F6}" type="slidenum">
              <a:rPr lang="en-US" altLang="en-US"/>
              <a:pPr/>
              <a:t>20</a:t>
            </a:fld>
            <a:endParaRPr lang="en-US" altLang="en-US"/>
          </a:p>
        </p:txBody>
      </p:sp>
    </p:spTree>
    <p:extLst>
      <p:ext uri="{BB962C8B-B14F-4D97-AF65-F5344CB8AC3E}">
        <p14:creationId xmlns:p14="http://schemas.microsoft.com/office/powerpoint/2010/main" val="124380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body" idx="1"/>
          </p:nvPr>
        </p:nvSpPr>
        <p:spPr>
          <a:xfrm>
            <a:off x="927100" y="4424363"/>
            <a:ext cx="5100638" cy="3922712"/>
          </a:xfrm>
          <a:noFill/>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lIns="91962" tIns="45175" rIns="91962" bIns="45175"/>
          <a:lstStyle/>
          <a:p>
            <a:endParaRPr lang="en-US" altLang="en-US"/>
          </a:p>
        </p:txBody>
      </p:sp>
      <p:sp>
        <p:nvSpPr>
          <p:cNvPr id="61443" name="Rectangle 3"/>
          <p:cNvSpPr>
            <a:spLocks noGrp="1" noRot="1" noChangeAspect="1" noChangeArrowheads="1" noTextEdit="1"/>
          </p:cNvSpPr>
          <p:nvPr>
            <p:ph type="sldImg"/>
          </p:nvPr>
        </p:nvSpPr>
        <p:spPr bwMode="auto">
          <a:xfrm>
            <a:off x="1308100" y="814388"/>
            <a:ext cx="4341813" cy="3255962"/>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968197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body" idx="1"/>
          </p:nvPr>
        </p:nvSpPr>
        <p:spPr>
          <a:xfrm>
            <a:off x="927100" y="4424363"/>
            <a:ext cx="5100638" cy="3922712"/>
          </a:xfrm>
          <a:noFill/>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lIns="91962" tIns="45175" rIns="91962" bIns="45175"/>
          <a:lstStyle/>
          <a:p>
            <a:endParaRPr lang="en-US" altLang="en-US"/>
          </a:p>
        </p:txBody>
      </p:sp>
      <p:sp>
        <p:nvSpPr>
          <p:cNvPr id="62467" name="Rectangle 3"/>
          <p:cNvSpPr>
            <a:spLocks noGrp="1" noRot="1" noChangeAspect="1" noChangeArrowheads="1" noTextEdit="1"/>
          </p:cNvSpPr>
          <p:nvPr>
            <p:ph type="sldImg"/>
          </p:nvPr>
        </p:nvSpPr>
        <p:spPr bwMode="auto">
          <a:xfrm>
            <a:off x="1308100" y="814388"/>
            <a:ext cx="4341813" cy="3255962"/>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016310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763000" cy="5943600"/>
            <a:chOff x="0" y="0"/>
            <a:chExt cx="5520" cy="3744"/>
          </a:xfrm>
        </p:grpSpPr>
        <p:sp>
          <p:nvSpPr>
            <p:cNvPr id="5" name="Rectangle 3"/>
            <p:cNvSpPr>
              <a:spLocks noChangeArrowheads="1"/>
            </p:cNvSpPr>
            <p:nvPr/>
          </p:nvSpPr>
          <p:spPr bwMode="auto">
            <a:xfrm>
              <a:off x="0" y="0"/>
              <a:ext cx="1104" cy="30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fr-FR" altLang="en-US" sz="2400" smtClean="0">
                <a:latin typeface="Times New Roman" charset="0"/>
              </a:endParaRPr>
            </a:p>
          </p:txBody>
        </p:sp>
        <p:grpSp>
          <p:nvGrpSpPr>
            <p:cNvPr id="6" name="Group 4"/>
            <p:cNvGrpSpPr>
              <a:grpSpLocks/>
            </p:cNvGrpSpPr>
            <p:nvPr userDrawn="1"/>
          </p:nvGrpSpPr>
          <p:grpSpPr bwMode="auto">
            <a:xfrm>
              <a:off x="0" y="2208"/>
              <a:ext cx="5520" cy="1536"/>
              <a:chOff x="0" y="2208"/>
              <a:chExt cx="5520" cy="1536"/>
            </a:xfrm>
          </p:grpSpPr>
          <p:sp>
            <p:nvSpPr>
              <p:cNvPr id="10" name="Rectangle 5"/>
              <p:cNvSpPr>
                <a:spLocks noChangeArrowheads="1"/>
              </p:cNvSpPr>
              <p:nvPr/>
            </p:nvSpPr>
            <p:spPr bwMode="ltGray">
              <a:xfrm>
                <a:off x="624" y="2208"/>
                <a:ext cx="4896" cy="153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fr-FR" altLang="en-US" sz="2400" smtClean="0">
                  <a:latin typeface="Times New Roman" charset="0"/>
                </a:endParaRPr>
              </a:p>
            </p:txBody>
          </p:sp>
          <p:sp>
            <p:nvSpPr>
              <p:cNvPr id="11" name="Rectangle 6"/>
              <p:cNvSpPr>
                <a:spLocks noChangeArrowheads="1"/>
              </p:cNvSpPr>
              <p:nvPr/>
            </p:nvSpPr>
            <p:spPr bwMode="white">
              <a:xfrm>
                <a:off x="654" y="2352"/>
                <a:ext cx="4818" cy="134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fr-FR" altLang="en-US" sz="2400" smtClean="0">
                  <a:latin typeface="Times New Roman" charset="0"/>
                </a:endParaRPr>
              </a:p>
            </p:txBody>
          </p:sp>
          <p:sp>
            <p:nvSpPr>
              <p:cNvPr id="12" name="Line 7"/>
              <p:cNvSpPr>
                <a:spLocks noChangeShapeType="1"/>
              </p:cNvSpPr>
              <p:nvPr/>
            </p:nvSpPr>
            <p:spPr bwMode="auto">
              <a:xfrm>
                <a:off x="0" y="3072"/>
                <a:ext cx="624" cy="0"/>
              </a:xfrm>
              <a:prstGeom prst="line">
                <a:avLst/>
              </a:prstGeom>
              <a:noFill/>
              <a:ln w="508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 name="Group 8"/>
            <p:cNvGrpSpPr>
              <a:grpSpLocks/>
            </p:cNvGrpSpPr>
            <p:nvPr userDrawn="1"/>
          </p:nvGrpSpPr>
          <p:grpSpPr bwMode="auto">
            <a:xfrm>
              <a:off x="400" y="336"/>
              <a:ext cx="5088" cy="192"/>
              <a:chOff x="400" y="336"/>
              <a:chExt cx="5088" cy="192"/>
            </a:xfrm>
          </p:grpSpPr>
          <p:sp>
            <p:nvSpPr>
              <p:cNvPr id="8" name="Rectangle 9"/>
              <p:cNvSpPr>
                <a:spLocks noChangeArrowheads="1"/>
              </p:cNvSpPr>
              <p:nvPr/>
            </p:nvSpPr>
            <p:spPr bwMode="auto">
              <a:xfrm>
                <a:off x="3952" y="336"/>
                <a:ext cx="1536" cy="19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fr-FR" altLang="en-US" sz="2400" smtClean="0">
                  <a:latin typeface="Times New Roman" charset="0"/>
                </a:endParaRPr>
              </a:p>
            </p:txBody>
          </p:sp>
          <p:sp>
            <p:nvSpPr>
              <p:cNvPr id="9" name="Line 10"/>
              <p:cNvSpPr>
                <a:spLocks noChangeShapeType="1"/>
              </p:cNvSpPr>
              <p:nvPr/>
            </p:nvSpPr>
            <p:spPr bwMode="auto">
              <a:xfrm>
                <a:off x="400" y="432"/>
                <a:ext cx="5088" cy="0"/>
              </a:xfrm>
              <a:prstGeom prst="line">
                <a:avLst/>
              </a:prstGeom>
              <a:noFill/>
              <a:ln w="444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221195" name="Rectangle 11"/>
          <p:cNvSpPr>
            <a:spLocks noGrp="1" noChangeArrowheads="1"/>
          </p:cNvSpPr>
          <p:nvPr>
            <p:ph type="ctrTitle"/>
          </p:nvPr>
        </p:nvSpPr>
        <p:spPr>
          <a:xfrm>
            <a:off x="2057400" y="1143000"/>
            <a:ext cx="6629400" cy="2209800"/>
          </a:xfrm>
        </p:spPr>
        <p:txBody>
          <a:bodyPr/>
          <a:lstStyle>
            <a:lvl1pPr>
              <a:defRPr sz="4800"/>
            </a:lvl1pPr>
          </a:lstStyle>
          <a:p>
            <a:r>
              <a:rPr lang="en-US"/>
              <a:t>Click to edit Master title style</a:t>
            </a:r>
          </a:p>
        </p:txBody>
      </p:sp>
      <p:sp>
        <p:nvSpPr>
          <p:cNvPr id="221196" name="Rectangle 12"/>
          <p:cNvSpPr>
            <a:spLocks noGrp="1" noChangeArrowheads="1"/>
          </p:cNvSpPr>
          <p:nvPr>
            <p:ph type="subTitle" idx="1"/>
          </p:nvPr>
        </p:nvSpPr>
        <p:spPr>
          <a:xfrm>
            <a:off x="1371600" y="3962400"/>
            <a:ext cx="6858000" cy="1600200"/>
          </a:xfrm>
        </p:spPr>
        <p:txBody>
          <a:bodyPr anchor="ctr"/>
          <a:lstStyle>
            <a:lvl1pPr marL="0" indent="0" algn="ctr">
              <a:buFont typeface="Wingdings" pitchFamily="2" charset="2"/>
              <a:buNone/>
              <a:defRPr/>
            </a:lvl1pPr>
          </a:lstStyle>
          <a:p>
            <a:r>
              <a:rPr lang="en-US"/>
              <a:t>Click to edit Master subtitle style</a:t>
            </a:r>
          </a:p>
        </p:txBody>
      </p:sp>
      <p:sp>
        <p:nvSpPr>
          <p:cNvPr id="13" name="Rectangle 13"/>
          <p:cNvSpPr>
            <a:spLocks noGrp="1" noChangeArrowheads="1"/>
          </p:cNvSpPr>
          <p:nvPr>
            <p:ph type="dt" sz="half" idx="10"/>
          </p:nvPr>
        </p:nvSpPr>
        <p:spPr>
          <a:xfrm>
            <a:off x="912813" y="6251575"/>
            <a:ext cx="1905000" cy="457200"/>
          </a:xfrm>
        </p:spPr>
        <p:txBody>
          <a:bodyPr/>
          <a:lstStyle>
            <a:lvl1pPr>
              <a:defRPr/>
            </a:lvl1pPr>
          </a:lstStyle>
          <a:p>
            <a:pPr>
              <a:defRPr/>
            </a:pPr>
            <a:fld id="{3E3DFE77-B9A6-0647-AD36-86EC6CF6C92C}" type="datetime1">
              <a:rPr lang="en-US" altLang="en-US"/>
              <a:pPr>
                <a:defRPr/>
              </a:pPr>
              <a:t>1/20/2018</a:t>
            </a:fld>
            <a:endParaRPr lang="en-US" altLang="en-US"/>
          </a:p>
        </p:txBody>
      </p:sp>
      <p:sp>
        <p:nvSpPr>
          <p:cNvPr id="14" name="Rectangle 14"/>
          <p:cNvSpPr>
            <a:spLocks noGrp="1" noChangeArrowheads="1"/>
          </p:cNvSpPr>
          <p:nvPr>
            <p:ph type="ftr" sz="quarter" idx="11"/>
          </p:nvPr>
        </p:nvSpPr>
        <p:spPr>
          <a:xfrm>
            <a:off x="3354388" y="6248400"/>
            <a:ext cx="2895600" cy="457200"/>
          </a:xfrm>
        </p:spPr>
        <p:txBody>
          <a:bodyPr/>
          <a:lstStyle>
            <a:lvl1pPr>
              <a:defRPr/>
            </a:lvl1pPr>
          </a:lstStyle>
          <a:p>
            <a:pPr>
              <a:defRPr/>
            </a:pPr>
            <a:endParaRPr lang="en-US" altLang="en-US"/>
          </a:p>
        </p:txBody>
      </p:sp>
      <p:sp>
        <p:nvSpPr>
          <p:cNvPr id="15" name="Rectangle 15"/>
          <p:cNvSpPr>
            <a:spLocks noGrp="1" noChangeArrowheads="1"/>
          </p:cNvSpPr>
          <p:nvPr>
            <p:ph type="sldNum" sz="quarter" idx="12"/>
          </p:nvPr>
        </p:nvSpPr>
        <p:spPr/>
        <p:txBody>
          <a:bodyPr/>
          <a:lstStyle>
            <a:lvl1pPr>
              <a:defRPr/>
            </a:lvl1pPr>
          </a:lstStyle>
          <a:p>
            <a:fld id="{C02506E5-D119-9748-B9D8-1BAC6F2F8460}" type="slidenum">
              <a:rPr lang="en-US" altLang="en-US"/>
              <a:pPr/>
              <a:t>‹#›</a:t>
            </a:fld>
            <a:endParaRPr lang="en-US" altLang="en-US"/>
          </a:p>
        </p:txBody>
      </p:sp>
    </p:spTree>
    <p:extLst>
      <p:ext uri="{BB962C8B-B14F-4D97-AF65-F5344CB8AC3E}">
        <p14:creationId xmlns:p14="http://schemas.microsoft.com/office/powerpoint/2010/main" val="1327719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9"/>
          <p:cNvSpPr>
            <a:spLocks noGrp="1" noChangeArrowheads="1"/>
          </p:cNvSpPr>
          <p:nvPr>
            <p:ph type="dt" sz="half" idx="10"/>
          </p:nvPr>
        </p:nvSpPr>
        <p:spPr>
          <a:ln/>
        </p:spPr>
        <p:txBody>
          <a:bodyPr/>
          <a:lstStyle>
            <a:lvl1pPr>
              <a:defRPr/>
            </a:lvl1pPr>
          </a:lstStyle>
          <a:p>
            <a:pPr>
              <a:defRPr/>
            </a:pPr>
            <a:fld id="{67D01A91-7359-4245-B2F6-4E8179B640EB}" type="datetime1">
              <a:rPr lang="en-US" altLang="en-US"/>
              <a:pPr>
                <a:defRPr/>
              </a:pPr>
              <a:t>1/20/2018</a:t>
            </a:fld>
            <a:endParaRPr lang="en-US" alt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1"/>
          <p:cNvSpPr>
            <a:spLocks noGrp="1" noChangeArrowheads="1"/>
          </p:cNvSpPr>
          <p:nvPr>
            <p:ph type="sldNum" sz="quarter" idx="12"/>
          </p:nvPr>
        </p:nvSpPr>
        <p:spPr>
          <a:ln/>
        </p:spPr>
        <p:txBody>
          <a:bodyPr/>
          <a:lstStyle>
            <a:lvl1pPr>
              <a:defRPr/>
            </a:lvl1pPr>
          </a:lstStyle>
          <a:p>
            <a:fld id="{2222E405-3E74-BA43-8B33-43D086D338C9}" type="slidenum">
              <a:rPr lang="en-US" altLang="en-US"/>
              <a:pPr/>
              <a:t>‹#›</a:t>
            </a:fld>
            <a:endParaRPr lang="en-US" altLang="en-US"/>
          </a:p>
        </p:txBody>
      </p:sp>
    </p:spTree>
    <p:extLst>
      <p:ext uri="{BB962C8B-B14F-4D97-AF65-F5344CB8AC3E}">
        <p14:creationId xmlns:p14="http://schemas.microsoft.com/office/powerpoint/2010/main" val="1181241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43700" y="277813"/>
            <a:ext cx="1943100" cy="5853112"/>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914400" y="277813"/>
            <a:ext cx="5676900" cy="5853112"/>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9"/>
          <p:cNvSpPr>
            <a:spLocks noGrp="1" noChangeArrowheads="1"/>
          </p:cNvSpPr>
          <p:nvPr>
            <p:ph type="dt" sz="half" idx="10"/>
          </p:nvPr>
        </p:nvSpPr>
        <p:spPr>
          <a:ln/>
        </p:spPr>
        <p:txBody>
          <a:bodyPr/>
          <a:lstStyle>
            <a:lvl1pPr>
              <a:defRPr/>
            </a:lvl1pPr>
          </a:lstStyle>
          <a:p>
            <a:pPr>
              <a:defRPr/>
            </a:pPr>
            <a:fld id="{3D633CE0-9405-0C4F-A461-3A352BA5BF1F}" type="datetime1">
              <a:rPr lang="en-US" altLang="en-US"/>
              <a:pPr>
                <a:defRPr/>
              </a:pPr>
              <a:t>1/20/2018</a:t>
            </a:fld>
            <a:endParaRPr lang="en-US" alt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1"/>
          <p:cNvSpPr>
            <a:spLocks noGrp="1" noChangeArrowheads="1"/>
          </p:cNvSpPr>
          <p:nvPr>
            <p:ph type="sldNum" sz="quarter" idx="12"/>
          </p:nvPr>
        </p:nvSpPr>
        <p:spPr>
          <a:ln/>
        </p:spPr>
        <p:txBody>
          <a:bodyPr/>
          <a:lstStyle>
            <a:lvl1pPr>
              <a:defRPr/>
            </a:lvl1pPr>
          </a:lstStyle>
          <a:p>
            <a:fld id="{4BDC60E5-6435-D647-90D7-E74AAAC659EC}" type="slidenum">
              <a:rPr lang="en-US" altLang="en-US"/>
              <a:pPr/>
              <a:t>‹#›</a:t>
            </a:fld>
            <a:endParaRPr lang="en-US" altLang="en-US"/>
          </a:p>
        </p:txBody>
      </p:sp>
    </p:spTree>
    <p:extLst>
      <p:ext uri="{BB962C8B-B14F-4D97-AF65-F5344CB8AC3E}">
        <p14:creationId xmlns:p14="http://schemas.microsoft.com/office/powerpoint/2010/main" val="1787881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9"/>
          <p:cNvSpPr>
            <a:spLocks noGrp="1" noChangeArrowheads="1"/>
          </p:cNvSpPr>
          <p:nvPr>
            <p:ph type="dt" sz="half" idx="10"/>
          </p:nvPr>
        </p:nvSpPr>
        <p:spPr>
          <a:ln/>
        </p:spPr>
        <p:txBody>
          <a:bodyPr/>
          <a:lstStyle>
            <a:lvl1pPr>
              <a:defRPr/>
            </a:lvl1pPr>
          </a:lstStyle>
          <a:p>
            <a:pPr>
              <a:defRPr/>
            </a:pPr>
            <a:fld id="{0D1C7D8A-D7FD-A14A-886D-87AC90D9320A}" type="datetime1">
              <a:rPr lang="en-US" altLang="en-US"/>
              <a:pPr>
                <a:defRPr/>
              </a:pPr>
              <a:t>1/20/2018</a:t>
            </a:fld>
            <a:endParaRPr lang="en-US" alt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1"/>
          <p:cNvSpPr>
            <a:spLocks noGrp="1" noChangeArrowheads="1"/>
          </p:cNvSpPr>
          <p:nvPr>
            <p:ph type="sldNum" sz="quarter" idx="12"/>
          </p:nvPr>
        </p:nvSpPr>
        <p:spPr>
          <a:ln/>
        </p:spPr>
        <p:txBody>
          <a:bodyPr/>
          <a:lstStyle>
            <a:lvl1pPr>
              <a:defRPr/>
            </a:lvl1pPr>
          </a:lstStyle>
          <a:p>
            <a:fld id="{C77786F9-D0A0-9748-AA7D-152C842686D1}" type="slidenum">
              <a:rPr lang="en-US" altLang="en-US"/>
              <a:pPr/>
              <a:t>‹#›</a:t>
            </a:fld>
            <a:endParaRPr lang="en-US" altLang="en-US"/>
          </a:p>
        </p:txBody>
      </p:sp>
    </p:spTree>
    <p:extLst>
      <p:ext uri="{BB962C8B-B14F-4D97-AF65-F5344CB8AC3E}">
        <p14:creationId xmlns:p14="http://schemas.microsoft.com/office/powerpoint/2010/main" val="41678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Rectangle 9"/>
          <p:cNvSpPr>
            <a:spLocks noGrp="1" noChangeArrowheads="1"/>
          </p:cNvSpPr>
          <p:nvPr>
            <p:ph type="dt" sz="half" idx="10"/>
          </p:nvPr>
        </p:nvSpPr>
        <p:spPr>
          <a:ln/>
        </p:spPr>
        <p:txBody>
          <a:bodyPr/>
          <a:lstStyle>
            <a:lvl1pPr>
              <a:defRPr/>
            </a:lvl1pPr>
          </a:lstStyle>
          <a:p>
            <a:pPr>
              <a:defRPr/>
            </a:pPr>
            <a:fld id="{DFDBA56E-D09E-7F43-8AF1-3A467E61D4A5}" type="datetime1">
              <a:rPr lang="en-US" altLang="en-US"/>
              <a:pPr>
                <a:defRPr/>
              </a:pPr>
              <a:t>1/20/2018</a:t>
            </a:fld>
            <a:endParaRPr lang="en-US" alt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1"/>
          <p:cNvSpPr>
            <a:spLocks noGrp="1" noChangeArrowheads="1"/>
          </p:cNvSpPr>
          <p:nvPr>
            <p:ph type="sldNum" sz="quarter" idx="12"/>
          </p:nvPr>
        </p:nvSpPr>
        <p:spPr>
          <a:ln/>
        </p:spPr>
        <p:txBody>
          <a:bodyPr/>
          <a:lstStyle>
            <a:lvl1pPr>
              <a:defRPr/>
            </a:lvl1pPr>
          </a:lstStyle>
          <a:p>
            <a:fld id="{C3EF1254-539C-884F-A250-D24BD25559C7}" type="slidenum">
              <a:rPr lang="en-US" altLang="en-US"/>
              <a:pPr/>
              <a:t>‹#›</a:t>
            </a:fld>
            <a:endParaRPr lang="en-US" altLang="en-US"/>
          </a:p>
        </p:txBody>
      </p:sp>
    </p:spTree>
    <p:extLst>
      <p:ext uri="{BB962C8B-B14F-4D97-AF65-F5344CB8AC3E}">
        <p14:creationId xmlns:p14="http://schemas.microsoft.com/office/powerpoint/2010/main" val="416090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9144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8768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9"/>
          <p:cNvSpPr>
            <a:spLocks noGrp="1" noChangeArrowheads="1"/>
          </p:cNvSpPr>
          <p:nvPr>
            <p:ph type="dt" sz="half" idx="10"/>
          </p:nvPr>
        </p:nvSpPr>
        <p:spPr>
          <a:ln/>
        </p:spPr>
        <p:txBody>
          <a:bodyPr/>
          <a:lstStyle>
            <a:lvl1pPr>
              <a:defRPr/>
            </a:lvl1pPr>
          </a:lstStyle>
          <a:p>
            <a:pPr>
              <a:defRPr/>
            </a:pPr>
            <a:fld id="{496E0919-0DA2-AB4B-9FF8-2F7C05FDCC5E}" type="datetime1">
              <a:rPr lang="en-US" altLang="en-US"/>
              <a:pPr>
                <a:defRPr/>
              </a:pPr>
              <a:t>1/20/2018</a:t>
            </a:fld>
            <a:endParaRPr lang="en-US" alt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1"/>
          <p:cNvSpPr>
            <a:spLocks noGrp="1" noChangeArrowheads="1"/>
          </p:cNvSpPr>
          <p:nvPr>
            <p:ph type="sldNum" sz="quarter" idx="12"/>
          </p:nvPr>
        </p:nvSpPr>
        <p:spPr>
          <a:ln/>
        </p:spPr>
        <p:txBody>
          <a:bodyPr/>
          <a:lstStyle>
            <a:lvl1pPr>
              <a:defRPr/>
            </a:lvl1pPr>
          </a:lstStyle>
          <a:p>
            <a:fld id="{1E1C42DD-0851-8F4D-8844-63347AE33A03}" type="slidenum">
              <a:rPr lang="en-US" altLang="en-US"/>
              <a:pPr/>
              <a:t>‹#›</a:t>
            </a:fld>
            <a:endParaRPr lang="en-US" altLang="en-US"/>
          </a:p>
        </p:txBody>
      </p:sp>
    </p:spTree>
    <p:extLst>
      <p:ext uri="{BB962C8B-B14F-4D97-AF65-F5344CB8AC3E}">
        <p14:creationId xmlns:p14="http://schemas.microsoft.com/office/powerpoint/2010/main" val="1030447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9"/>
          <p:cNvSpPr>
            <a:spLocks noGrp="1" noChangeArrowheads="1"/>
          </p:cNvSpPr>
          <p:nvPr>
            <p:ph type="dt" sz="half" idx="10"/>
          </p:nvPr>
        </p:nvSpPr>
        <p:spPr>
          <a:ln/>
        </p:spPr>
        <p:txBody>
          <a:bodyPr/>
          <a:lstStyle>
            <a:lvl1pPr>
              <a:defRPr/>
            </a:lvl1pPr>
          </a:lstStyle>
          <a:p>
            <a:pPr>
              <a:defRPr/>
            </a:pPr>
            <a:fld id="{8D93FF33-A9F9-A742-9969-AC55D974AAAB}" type="datetime1">
              <a:rPr lang="en-US" altLang="en-US"/>
              <a:pPr>
                <a:defRPr/>
              </a:pPr>
              <a:t>1/20/2018</a:t>
            </a:fld>
            <a:endParaRPr lang="en-US" altLang="en-US"/>
          </a:p>
        </p:txBody>
      </p:sp>
      <p:sp>
        <p:nvSpPr>
          <p:cNvPr id="8" name="Rectangle 10"/>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11"/>
          <p:cNvSpPr>
            <a:spLocks noGrp="1" noChangeArrowheads="1"/>
          </p:cNvSpPr>
          <p:nvPr>
            <p:ph type="sldNum" sz="quarter" idx="12"/>
          </p:nvPr>
        </p:nvSpPr>
        <p:spPr>
          <a:ln/>
        </p:spPr>
        <p:txBody>
          <a:bodyPr/>
          <a:lstStyle>
            <a:lvl1pPr>
              <a:defRPr/>
            </a:lvl1pPr>
          </a:lstStyle>
          <a:p>
            <a:fld id="{F8AAF152-DD3A-2E4F-833C-12C86CA410D1}" type="slidenum">
              <a:rPr lang="en-US" altLang="en-US"/>
              <a:pPr/>
              <a:t>‹#›</a:t>
            </a:fld>
            <a:endParaRPr lang="en-US" altLang="en-US"/>
          </a:p>
        </p:txBody>
      </p:sp>
    </p:spTree>
    <p:extLst>
      <p:ext uri="{BB962C8B-B14F-4D97-AF65-F5344CB8AC3E}">
        <p14:creationId xmlns:p14="http://schemas.microsoft.com/office/powerpoint/2010/main" val="1414666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Rectangle 9"/>
          <p:cNvSpPr>
            <a:spLocks noGrp="1" noChangeArrowheads="1"/>
          </p:cNvSpPr>
          <p:nvPr>
            <p:ph type="dt" sz="half" idx="10"/>
          </p:nvPr>
        </p:nvSpPr>
        <p:spPr>
          <a:ln/>
        </p:spPr>
        <p:txBody>
          <a:bodyPr/>
          <a:lstStyle>
            <a:lvl1pPr>
              <a:defRPr/>
            </a:lvl1pPr>
          </a:lstStyle>
          <a:p>
            <a:pPr>
              <a:defRPr/>
            </a:pPr>
            <a:fld id="{7AF9E6FC-8644-2B4B-BAFB-523D9CEF47B0}" type="datetime1">
              <a:rPr lang="en-US" altLang="en-US"/>
              <a:pPr>
                <a:defRPr/>
              </a:pPr>
              <a:t>1/20/2018</a:t>
            </a:fld>
            <a:endParaRPr lang="en-US" altLang="en-US"/>
          </a:p>
        </p:txBody>
      </p:sp>
      <p:sp>
        <p:nvSpPr>
          <p:cNvPr id="4" name="Rectangle 10"/>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11"/>
          <p:cNvSpPr>
            <a:spLocks noGrp="1" noChangeArrowheads="1"/>
          </p:cNvSpPr>
          <p:nvPr>
            <p:ph type="sldNum" sz="quarter" idx="12"/>
          </p:nvPr>
        </p:nvSpPr>
        <p:spPr>
          <a:ln/>
        </p:spPr>
        <p:txBody>
          <a:bodyPr/>
          <a:lstStyle>
            <a:lvl1pPr>
              <a:defRPr/>
            </a:lvl1pPr>
          </a:lstStyle>
          <a:p>
            <a:fld id="{3377A4CB-4F0A-0340-AD36-D7F9A60ADE4D}" type="slidenum">
              <a:rPr lang="en-US" altLang="en-US"/>
              <a:pPr/>
              <a:t>‹#›</a:t>
            </a:fld>
            <a:endParaRPr lang="en-US" altLang="en-US"/>
          </a:p>
        </p:txBody>
      </p:sp>
    </p:spTree>
    <p:extLst>
      <p:ext uri="{BB962C8B-B14F-4D97-AF65-F5344CB8AC3E}">
        <p14:creationId xmlns:p14="http://schemas.microsoft.com/office/powerpoint/2010/main" val="1513787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fld id="{E6EE7E2D-2B45-8E43-845C-6E9156000D6A}" type="datetime1">
              <a:rPr lang="en-US" altLang="en-US"/>
              <a:pPr>
                <a:defRPr/>
              </a:pPr>
              <a:t>1/20/2018</a:t>
            </a:fld>
            <a:endParaRPr lang="en-US" altLang="en-US"/>
          </a:p>
        </p:txBody>
      </p:sp>
      <p:sp>
        <p:nvSpPr>
          <p:cNvPr id="3" name="Rectangle 10"/>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11"/>
          <p:cNvSpPr>
            <a:spLocks noGrp="1" noChangeArrowheads="1"/>
          </p:cNvSpPr>
          <p:nvPr>
            <p:ph type="sldNum" sz="quarter" idx="12"/>
          </p:nvPr>
        </p:nvSpPr>
        <p:spPr>
          <a:ln/>
        </p:spPr>
        <p:txBody>
          <a:bodyPr/>
          <a:lstStyle>
            <a:lvl1pPr>
              <a:defRPr/>
            </a:lvl1pPr>
          </a:lstStyle>
          <a:p>
            <a:fld id="{0D08F722-1F33-A841-A882-4F25F6C598D0}" type="slidenum">
              <a:rPr lang="en-US" altLang="en-US"/>
              <a:pPr/>
              <a:t>‹#›</a:t>
            </a:fld>
            <a:endParaRPr lang="en-US" altLang="en-US"/>
          </a:p>
        </p:txBody>
      </p:sp>
    </p:spTree>
    <p:extLst>
      <p:ext uri="{BB962C8B-B14F-4D97-AF65-F5344CB8AC3E}">
        <p14:creationId xmlns:p14="http://schemas.microsoft.com/office/powerpoint/2010/main" val="992839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9"/>
          <p:cNvSpPr>
            <a:spLocks noGrp="1" noChangeArrowheads="1"/>
          </p:cNvSpPr>
          <p:nvPr>
            <p:ph type="dt" sz="half" idx="10"/>
          </p:nvPr>
        </p:nvSpPr>
        <p:spPr>
          <a:ln/>
        </p:spPr>
        <p:txBody>
          <a:bodyPr/>
          <a:lstStyle>
            <a:lvl1pPr>
              <a:defRPr/>
            </a:lvl1pPr>
          </a:lstStyle>
          <a:p>
            <a:pPr>
              <a:defRPr/>
            </a:pPr>
            <a:fld id="{848E17BB-A043-A542-9EE5-AE44CC25AA67}" type="datetime1">
              <a:rPr lang="en-US" altLang="en-US"/>
              <a:pPr>
                <a:defRPr/>
              </a:pPr>
              <a:t>1/20/2018</a:t>
            </a:fld>
            <a:endParaRPr lang="en-US" alt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1"/>
          <p:cNvSpPr>
            <a:spLocks noGrp="1" noChangeArrowheads="1"/>
          </p:cNvSpPr>
          <p:nvPr>
            <p:ph type="sldNum" sz="quarter" idx="12"/>
          </p:nvPr>
        </p:nvSpPr>
        <p:spPr>
          <a:ln/>
        </p:spPr>
        <p:txBody>
          <a:bodyPr/>
          <a:lstStyle>
            <a:lvl1pPr>
              <a:defRPr/>
            </a:lvl1pPr>
          </a:lstStyle>
          <a:p>
            <a:fld id="{892D8A26-CB12-8746-93D3-9D9760C92542}" type="slidenum">
              <a:rPr lang="en-US" altLang="en-US"/>
              <a:pPr/>
              <a:t>‹#›</a:t>
            </a:fld>
            <a:endParaRPr lang="en-US" altLang="en-US"/>
          </a:p>
        </p:txBody>
      </p:sp>
    </p:spTree>
    <p:extLst>
      <p:ext uri="{BB962C8B-B14F-4D97-AF65-F5344CB8AC3E}">
        <p14:creationId xmlns:p14="http://schemas.microsoft.com/office/powerpoint/2010/main" val="697337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9"/>
          <p:cNvSpPr>
            <a:spLocks noGrp="1" noChangeArrowheads="1"/>
          </p:cNvSpPr>
          <p:nvPr>
            <p:ph type="dt" sz="half" idx="10"/>
          </p:nvPr>
        </p:nvSpPr>
        <p:spPr>
          <a:ln/>
        </p:spPr>
        <p:txBody>
          <a:bodyPr/>
          <a:lstStyle>
            <a:lvl1pPr>
              <a:defRPr/>
            </a:lvl1pPr>
          </a:lstStyle>
          <a:p>
            <a:pPr>
              <a:defRPr/>
            </a:pPr>
            <a:fld id="{1517D6D8-6D73-3E4E-B868-9213D0347030}" type="datetime1">
              <a:rPr lang="en-US" altLang="en-US"/>
              <a:pPr>
                <a:defRPr/>
              </a:pPr>
              <a:t>1/20/2018</a:t>
            </a:fld>
            <a:endParaRPr lang="en-US" alt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1"/>
          <p:cNvSpPr>
            <a:spLocks noGrp="1" noChangeArrowheads="1"/>
          </p:cNvSpPr>
          <p:nvPr>
            <p:ph type="sldNum" sz="quarter" idx="12"/>
          </p:nvPr>
        </p:nvSpPr>
        <p:spPr>
          <a:ln/>
        </p:spPr>
        <p:txBody>
          <a:bodyPr/>
          <a:lstStyle>
            <a:lvl1pPr>
              <a:defRPr/>
            </a:lvl1pPr>
          </a:lstStyle>
          <a:p>
            <a:fld id="{666FFADB-E876-3C49-B6AD-FEF69299B043}" type="slidenum">
              <a:rPr lang="en-US" altLang="en-US"/>
              <a:pPr/>
              <a:t>‹#›</a:t>
            </a:fld>
            <a:endParaRPr lang="en-US" altLang="en-US"/>
          </a:p>
        </p:txBody>
      </p:sp>
    </p:spTree>
    <p:extLst>
      <p:ext uri="{BB962C8B-B14F-4D97-AF65-F5344CB8AC3E}">
        <p14:creationId xmlns:p14="http://schemas.microsoft.com/office/powerpoint/2010/main" val="1332999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8686800" cy="4876800"/>
            <a:chOff x="0" y="0"/>
            <a:chExt cx="5472" cy="3072"/>
          </a:xfrm>
        </p:grpSpPr>
        <p:sp>
          <p:nvSpPr>
            <p:cNvPr id="1033" name="Rectangle 3"/>
            <p:cNvSpPr>
              <a:spLocks noChangeArrowheads="1"/>
            </p:cNvSpPr>
            <p:nvPr/>
          </p:nvSpPr>
          <p:spPr bwMode="auto">
            <a:xfrm>
              <a:off x="0" y="0"/>
              <a:ext cx="384" cy="30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fr-FR" altLang="en-US" sz="2400" smtClean="0">
                <a:latin typeface="Times New Roman" charset="0"/>
              </a:endParaRPr>
            </a:p>
          </p:txBody>
        </p:sp>
        <p:grpSp>
          <p:nvGrpSpPr>
            <p:cNvPr id="1034" name="Group 4"/>
            <p:cNvGrpSpPr>
              <a:grpSpLocks/>
            </p:cNvGrpSpPr>
            <p:nvPr/>
          </p:nvGrpSpPr>
          <p:grpSpPr bwMode="auto">
            <a:xfrm>
              <a:off x="240" y="893"/>
              <a:ext cx="5232" cy="115"/>
              <a:chOff x="240" y="893"/>
              <a:chExt cx="5232" cy="115"/>
            </a:xfrm>
          </p:grpSpPr>
          <p:sp>
            <p:nvSpPr>
              <p:cNvPr id="1035" name="Rectangle 5"/>
              <p:cNvSpPr>
                <a:spLocks noChangeArrowheads="1"/>
              </p:cNvSpPr>
              <p:nvPr/>
            </p:nvSpPr>
            <p:spPr bwMode="auto">
              <a:xfrm>
                <a:off x="4320" y="893"/>
                <a:ext cx="1152" cy="11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fr-FR" altLang="en-US" sz="2400" smtClean="0">
                  <a:latin typeface="Times New Roman" charset="0"/>
                </a:endParaRPr>
              </a:p>
            </p:txBody>
          </p:sp>
          <p:sp>
            <p:nvSpPr>
              <p:cNvPr id="1036" name="Line 6"/>
              <p:cNvSpPr>
                <a:spLocks noChangeShapeType="1"/>
              </p:cNvSpPr>
              <p:nvPr/>
            </p:nvSpPr>
            <p:spPr bwMode="auto">
              <a:xfrm>
                <a:off x="240" y="941"/>
                <a:ext cx="5232"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1027" name="Rectangle 7"/>
          <p:cNvSpPr>
            <a:spLocks noGrp="1" noChangeArrowheads="1"/>
          </p:cNvSpPr>
          <p:nvPr>
            <p:ph type="title"/>
          </p:nvPr>
        </p:nvSpPr>
        <p:spPr bwMode="auto">
          <a:xfrm>
            <a:off x="914400" y="277813"/>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8"/>
          <p:cNvSpPr>
            <a:spLocks noGrp="1" noChangeArrowheads="1"/>
          </p:cNvSpPr>
          <p:nvPr>
            <p:ph type="body" idx="1"/>
          </p:nvPr>
        </p:nvSpPr>
        <p:spPr bwMode="auto">
          <a:xfrm>
            <a:off x="914400" y="1600200"/>
            <a:ext cx="77724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20169" name="Rectangle 9"/>
          <p:cNvSpPr>
            <a:spLocks noGrp="1" noChangeArrowheads="1"/>
          </p:cNvSpPr>
          <p:nvPr>
            <p:ph type="dt" sz="half" idx="2"/>
          </p:nvPr>
        </p:nvSpPr>
        <p:spPr bwMode="auto">
          <a:xfrm>
            <a:off x="914400" y="6251575"/>
            <a:ext cx="1981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Arial" pitchFamily="34" charset="0"/>
              </a:defRPr>
            </a:lvl1pPr>
          </a:lstStyle>
          <a:p>
            <a:pPr>
              <a:defRPr/>
            </a:pPr>
            <a:fld id="{66197C40-6C95-6C46-B91C-D527664472EE}" type="datetime1">
              <a:rPr lang="en-US" altLang="en-US"/>
              <a:pPr>
                <a:defRPr/>
              </a:pPr>
              <a:t>1/20/2018</a:t>
            </a:fld>
            <a:endParaRPr lang="en-US" altLang="en-US"/>
          </a:p>
        </p:txBody>
      </p:sp>
      <p:sp>
        <p:nvSpPr>
          <p:cNvPr id="220170" name="Rectangle 10"/>
          <p:cNvSpPr>
            <a:spLocks noGrp="1" noChangeArrowheads="1"/>
          </p:cNvSpPr>
          <p:nvPr>
            <p:ph type="ftr" sz="quarter" idx="3"/>
          </p:nvPr>
        </p:nvSpPr>
        <p:spPr bwMode="auto">
          <a:xfrm>
            <a:off x="3352800" y="624840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rial" pitchFamily="34" charset="0"/>
              </a:defRPr>
            </a:lvl1pPr>
          </a:lstStyle>
          <a:p>
            <a:pPr>
              <a:defRPr/>
            </a:pPr>
            <a:endParaRPr lang="en-US" altLang="en-US"/>
          </a:p>
        </p:txBody>
      </p:sp>
      <p:sp>
        <p:nvSpPr>
          <p:cNvPr id="220171" name="Rectangle 11"/>
          <p:cNvSpPr>
            <a:spLocks noGrp="1" noChangeArrowheads="1"/>
          </p:cNvSpPr>
          <p:nvPr>
            <p:ph type="sldNum" sz="quarter" idx="4"/>
          </p:nvPr>
        </p:nvSpPr>
        <p:spPr bwMode="auto">
          <a:xfrm>
            <a:off x="6781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vl1pPr>
          </a:lstStyle>
          <a:p>
            <a:fld id="{1C3F0759-65F3-FD4B-ADCE-82C3D16AB151}" type="slidenum">
              <a:rPr lang="en-US" altLang="en-US"/>
              <a:pPr/>
              <a:t>‹#›</a:t>
            </a:fld>
            <a:endParaRPr lang="en-US" altLang="en-US"/>
          </a:p>
        </p:txBody>
      </p:sp>
      <p:sp>
        <p:nvSpPr>
          <p:cNvPr id="1032" name="Line 12"/>
          <p:cNvSpPr>
            <a:spLocks noChangeShapeType="1"/>
          </p:cNvSpPr>
          <p:nvPr/>
        </p:nvSpPr>
        <p:spPr bwMode="auto">
          <a:xfrm>
            <a:off x="0" y="4876800"/>
            <a:ext cx="609600" cy="0"/>
          </a:xfrm>
          <a:prstGeom prst="line">
            <a:avLst/>
          </a:prstGeom>
          <a:noFill/>
          <a:ln w="444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938"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defRPr>
      </a:lvl2pPr>
      <a:lvl3pPr algn="l" rtl="0" eaLnBrk="0" fontAlgn="base" hangingPunct="0">
        <a:spcBef>
          <a:spcPct val="0"/>
        </a:spcBef>
        <a:spcAft>
          <a:spcPct val="0"/>
        </a:spcAft>
        <a:defRPr sz="4200">
          <a:solidFill>
            <a:schemeClr val="tx2"/>
          </a:solidFill>
          <a:latin typeface="Times New Roman" pitchFamily="18" charset="0"/>
        </a:defRPr>
      </a:lvl3pPr>
      <a:lvl4pPr algn="l" rtl="0" eaLnBrk="0" fontAlgn="base" hangingPunct="0">
        <a:spcBef>
          <a:spcPct val="0"/>
        </a:spcBef>
        <a:spcAft>
          <a:spcPct val="0"/>
        </a:spcAft>
        <a:defRPr sz="4200">
          <a:solidFill>
            <a:schemeClr val="tx2"/>
          </a:solidFill>
          <a:latin typeface="Times New Roman" pitchFamily="18" charset="0"/>
        </a:defRPr>
      </a:lvl4pPr>
      <a:lvl5pPr algn="l" rtl="0" eaLnBrk="0" fontAlgn="base" hangingPunct="0">
        <a:spcBef>
          <a:spcPct val="0"/>
        </a:spcBef>
        <a:spcAft>
          <a:spcPct val="0"/>
        </a:spcAft>
        <a:defRPr sz="4200">
          <a:solidFill>
            <a:schemeClr val="tx2"/>
          </a:solidFill>
          <a:latin typeface="Times New Roman" pitchFamily="18" charset="0"/>
        </a:defRPr>
      </a:lvl5pPr>
      <a:lvl6pPr marL="457200" algn="l" rtl="0" fontAlgn="base">
        <a:spcBef>
          <a:spcPct val="0"/>
        </a:spcBef>
        <a:spcAft>
          <a:spcPct val="0"/>
        </a:spcAft>
        <a:defRPr sz="4200">
          <a:solidFill>
            <a:schemeClr val="tx2"/>
          </a:solidFill>
          <a:latin typeface="Times New Roman" pitchFamily="18" charset="0"/>
        </a:defRPr>
      </a:lvl6pPr>
      <a:lvl7pPr marL="914400" algn="l" rtl="0" fontAlgn="base">
        <a:spcBef>
          <a:spcPct val="0"/>
        </a:spcBef>
        <a:spcAft>
          <a:spcPct val="0"/>
        </a:spcAft>
        <a:defRPr sz="4200">
          <a:solidFill>
            <a:schemeClr val="tx2"/>
          </a:solidFill>
          <a:latin typeface="Times New Roman" pitchFamily="18" charset="0"/>
        </a:defRPr>
      </a:lvl7pPr>
      <a:lvl8pPr marL="1371600" algn="l" rtl="0" fontAlgn="base">
        <a:spcBef>
          <a:spcPct val="0"/>
        </a:spcBef>
        <a:spcAft>
          <a:spcPct val="0"/>
        </a:spcAft>
        <a:defRPr sz="4200">
          <a:solidFill>
            <a:schemeClr val="tx2"/>
          </a:solidFill>
          <a:latin typeface="Times New Roman" pitchFamily="18" charset="0"/>
        </a:defRPr>
      </a:lvl8pPr>
      <a:lvl9pPr marL="1828800" algn="l" rtl="0" fontAlgn="base">
        <a:spcBef>
          <a:spcPct val="0"/>
        </a:spcBef>
        <a:spcAft>
          <a:spcPct val="0"/>
        </a:spcAft>
        <a:defRPr sz="42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folHlink"/>
        </a:buClr>
        <a:buSzPct val="90000"/>
        <a:buFont typeface="Wingdings"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charset="2"/>
        <a:buChar char="n"/>
        <a:defRPr sz="2600">
          <a:solidFill>
            <a:schemeClr val="tx1"/>
          </a:solidFill>
          <a:latin typeface="+mn-lt"/>
        </a:defRPr>
      </a:lvl2pPr>
      <a:lvl3pPr marL="1143000" indent="-228600" algn="l" rtl="0" eaLnBrk="0" fontAlgn="base" hangingPunct="0">
        <a:spcBef>
          <a:spcPct val="20000"/>
        </a:spcBef>
        <a:spcAft>
          <a:spcPct val="0"/>
        </a:spcAft>
        <a:buClr>
          <a:schemeClr val="folHlink"/>
        </a:buClr>
        <a:buSzPct val="55000"/>
        <a:buFont typeface="Wingdings" charset="2"/>
        <a:buChar char="n"/>
        <a:defRPr sz="23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Font typeface="Wingdings"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en.wikipedia.org/wiki/Software_development_process"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lgn="ctr"/>
            <a:r>
              <a:rPr lang="en-US" altLang="en-US" sz="3600">
                <a:latin typeface="Calibri" charset="0"/>
                <a:ea typeface="ＭＳ Ｐゴシック" charset="-128"/>
              </a:rPr>
              <a:t>Qui trình Phát triển PM</a:t>
            </a:r>
            <a:br>
              <a:rPr lang="en-US" altLang="en-US" sz="3600">
                <a:latin typeface="Calibri" charset="0"/>
                <a:ea typeface="ＭＳ Ｐゴシック" charset="-128"/>
              </a:rPr>
            </a:br>
            <a:r>
              <a:rPr lang="en-US" altLang="en-US" sz="3600">
                <a:latin typeface="Calibri" charset="0"/>
                <a:ea typeface="ＭＳ Ｐゴシック" charset="-128"/>
              </a:rPr>
              <a:t>Software Process</a:t>
            </a:r>
          </a:p>
        </p:txBody>
      </p:sp>
      <p:sp>
        <p:nvSpPr>
          <p:cNvPr id="33795" name="Rectangle 3"/>
          <p:cNvSpPr>
            <a:spLocks noGrp="1" noChangeArrowheads="1"/>
          </p:cNvSpPr>
          <p:nvPr>
            <p:ph type="body" idx="1"/>
          </p:nvPr>
        </p:nvSpPr>
        <p:spPr/>
        <p:txBody>
          <a:bodyPr/>
          <a:lstStyle/>
          <a:p>
            <a:pPr eaLnBrk="1" hangingPunct="1">
              <a:lnSpc>
                <a:spcPct val="150000"/>
              </a:lnSpc>
            </a:pPr>
            <a:r>
              <a:rPr lang="en-GB" altLang="en-US" sz="2000">
                <a:latin typeface="Tahoma" charset="0"/>
                <a:ea typeface="ＭＳ Ｐゴシック" charset="-128"/>
              </a:rPr>
              <a:t>Tập các hoạt động, các bước cần thiết để thực hiện một mục đích là phát triển và mở rộng PM</a:t>
            </a:r>
          </a:p>
          <a:p>
            <a:pPr lvl="1" eaLnBrk="1" hangingPunct="1">
              <a:lnSpc>
                <a:spcPct val="150000"/>
              </a:lnSpc>
            </a:pPr>
            <a:r>
              <a:rPr lang="en-GB" altLang="en-US" sz="2000">
                <a:latin typeface="Tahoma" charset="0"/>
                <a:ea typeface="ＭＳ Ｐゴシック" charset="-128"/>
              </a:rPr>
              <a:t>Đặc tả (Specification)</a:t>
            </a:r>
          </a:p>
          <a:p>
            <a:pPr lvl="1" eaLnBrk="1" hangingPunct="1">
              <a:lnSpc>
                <a:spcPct val="150000"/>
              </a:lnSpc>
            </a:pPr>
            <a:r>
              <a:rPr lang="en-GB" altLang="en-US" sz="2000">
                <a:latin typeface="Tahoma" charset="0"/>
                <a:ea typeface="ＭＳ Ｐゴシック" charset="-128"/>
              </a:rPr>
              <a:t>Thiết kế &amp; Hiện thực (Design &amp; Implementation)</a:t>
            </a:r>
          </a:p>
          <a:p>
            <a:pPr lvl="1" eaLnBrk="1" hangingPunct="1">
              <a:lnSpc>
                <a:spcPct val="150000"/>
              </a:lnSpc>
            </a:pPr>
            <a:r>
              <a:rPr lang="en-GB" altLang="en-US" sz="2000">
                <a:latin typeface="Tahoma" charset="0"/>
                <a:ea typeface="ＭＳ Ｐゴシック" charset="-128"/>
              </a:rPr>
              <a:t>Kiểm thử chấp nhận (Validation)</a:t>
            </a:r>
          </a:p>
          <a:p>
            <a:pPr lvl="1" eaLnBrk="1" hangingPunct="1">
              <a:lnSpc>
                <a:spcPct val="150000"/>
              </a:lnSpc>
            </a:pPr>
            <a:r>
              <a:rPr lang="en-GB" altLang="en-US" sz="2000">
                <a:latin typeface="Tahoma" charset="0"/>
                <a:ea typeface="ＭＳ Ｐゴシック" charset="-128"/>
              </a:rPr>
              <a:t>Mở rộng &amp; Phát triển (Evolution)</a:t>
            </a:r>
          </a:p>
        </p:txBody>
      </p:sp>
    </p:spTree>
    <p:extLst>
      <p:ext uri="{BB962C8B-B14F-4D97-AF65-F5344CB8AC3E}">
        <p14:creationId xmlns:p14="http://schemas.microsoft.com/office/powerpoint/2010/main" val="29226504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a:spcBef>
                <a:spcPct val="0"/>
              </a:spcBef>
              <a:buClrTx/>
              <a:buSzTx/>
              <a:buFontTx/>
              <a:buNone/>
            </a:pPr>
            <a:fld id="{5C873E81-B20B-A34F-834C-D71703277CCB}" type="slidenum">
              <a:rPr lang="en-US" altLang="en-US" sz="1000"/>
              <a:pPr>
                <a:spcBef>
                  <a:spcPct val="0"/>
                </a:spcBef>
                <a:buClrTx/>
                <a:buSzTx/>
                <a:buFontTx/>
                <a:buNone/>
              </a:pPr>
              <a:t>10</a:t>
            </a:fld>
            <a:endParaRPr lang="en-US" altLang="en-US" sz="1000"/>
          </a:p>
        </p:txBody>
      </p:sp>
      <p:sp>
        <p:nvSpPr>
          <p:cNvPr id="188418" name="Rectangle 2"/>
          <p:cNvSpPr>
            <a:spLocks noGrp="1" noChangeArrowheads="1"/>
          </p:cNvSpPr>
          <p:nvPr>
            <p:ph type="title"/>
          </p:nvPr>
        </p:nvSpPr>
        <p:spPr/>
        <p:txBody>
          <a:bodyPr/>
          <a:lstStyle/>
          <a:p>
            <a:pPr algn="ctr"/>
            <a:r>
              <a:rPr lang="en-US" altLang="en-US">
                <a:latin typeface="Tahoma" charset="0"/>
              </a:rPr>
              <a:t>Software Development Process</a:t>
            </a:r>
          </a:p>
        </p:txBody>
      </p:sp>
      <p:pic>
        <p:nvPicPr>
          <p:cNvPr id="1884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525588"/>
            <a:ext cx="5257800" cy="519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8418"/>
                                        </p:tgtEl>
                                        <p:attrNameLst>
                                          <p:attrName>style.visibility</p:attrName>
                                        </p:attrNameLst>
                                      </p:cBhvr>
                                      <p:to>
                                        <p:strVal val="visible"/>
                                      </p:to>
                                    </p:set>
                                    <p:animEffect transition="in" filter="blinds(horizontal)">
                                      <p:cBhvr>
                                        <p:cTn id="7" dur="500"/>
                                        <p:tgtEl>
                                          <p:spTgt spid="1884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8419"/>
                                        </p:tgtEl>
                                        <p:attrNameLst>
                                          <p:attrName>style.visibility</p:attrName>
                                        </p:attrNameLst>
                                      </p:cBhvr>
                                      <p:to>
                                        <p:strVal val="visible"/>
                                      </p:to>
                                    </p:set>
                                    <p:animEffect transition="in" filter="blinds(horizontal)">
                                      <p:cBhvr>
                                        <p:cTn id="12" dur="500"/>
                                        <p:tgtEl>
                                          <p:spTgt spid="188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a:spcBef>
                <a:spcPct val="0"/>
              </a:spcBef>
              <a:buClrTx/>
              <a:buSzTx/>
              <a:buFontTx/>
              <a:buNone/>
            </a:pPr>
            <a:fld id="{D6FD91F7-6636-B84E-B90F-37F8DA1F3879}" type="slidenum">
              <a:rPr lang="en-US" altLang="en-US" sz="1000"/>
              <a:pPr>
                <a:spcBef>
                  <a:spcPct val="0"/>
                </a:spcBef>
                <a:buClrTx/>
                <a:buSzTx/>
                <a:buFontTx/>
                <a:buNone/>
              </a:pPr>
              <a:t>11</a:t>
            </a:fld>
            <a:endParaRPr lang="en-US" altLang="en-US" sz="1000"/>
          </a:p>
        </p:txBody>
      </p:sp>
      <p:sp>
        <p:nvSpPr>
          <p:cNvPr id="180226" name="Rectangle 2"/>
          <p:cNvSpPr>
            <a:spLocks noGrp="1" noChangeArrowheads="1"/>
          </p:cNvSpPr>
          <p:nvPr>
            <p:ph type="title"/>
          </p:nvPr>
        </p:nvSpPr>
        <p:spPr>
          <a:noFill/>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840" tIns="44623" rIns="90840" bIns="44623" anchor="b"/>
          <a:lstStyle/>
          <a:p>
            <a:pPr algn="ctr"/>
            <a:r>
              <a:rPr lang="en-US" altLang="en-US">
                <a:latin typeface="Tahoma" charset="0"/>
              </a:rPr>
              <a:t>Software Development Process</a:t>
            </a:r>
            <a:endParaRPr lang="en-GB" altLang="en-US">
              <a:latin typeface="Tahoma" charset="0"/>
            </a:endParaRPr>
          </a:p>
        </p:txBody>
      </p:sp>
      <p:sp>
        <p:nvSpPr>
          <p:cNvPr id="180227" name="Rectangle 3"/>
          <p:cNvSpPr>
            <a:spLocks noGrp="1" noChangeArrowheads="1"/>
          </p:cNvSpPr>
          <p:nvPr>
            <p:ph type="body" idx="1"/>
          </p:nvPr>
        </p:nvSpPr>
        <p:spPr>
          <a:xfrm>
            <a:off x="914400" y="1600200"/>
            <a:ext cx="7848600" cy="5029200"/>
          </a:xfrm>
          <a:noFill/>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840" tIns="44623" rIns="90840" bIns="44623"/>
          <a:lstStyle/>
          <a:p>
            <a:pPr marL="465138" indent="-465138">
              <a:lnSpc>
                <a:spcPct val="140000"/>
              </a:lnSpc>
            </a:pPr>
            <a:r>
              <a:rPr lang="en-GB" altLang="en-US" sz="2400">
                <a:solidFill>
                  <a:schemeClr val="accent2"/>
                </a:solidFill>
                <a:latin typeface="Tahoma" charset="0"/>
              </a:rPr>
              <a:t>A structured set of activities</a:t>
            </a:r>
            <a:r>
              <a:rPr lang="en-GB" altLang="en-US" sz="2400">
                <a:latin typeface="Tahoma" charset="0"/>
              </a:rPr>
              <a:t> required to develop a </a:t>
            </a:r>
            <a:br>
              <a:rPr lang="en-GB" altLang="en-US" sz="2400">
                <a:latin typeface="Tahoma" charset="0"/>
              </a:rPr>
            </a:br>
            <a:r>
              <a:rPr lang="en-GB" altLang="en-US" sz="2400">
                <a:latin typeface="Tahoma" charset="0"/>
              </a:rPr>
              <a:t>software system</a:t>
            </a:r>
          </a:p>
          <a:p>
            <a:pPr marL="1035050" lvl="1" indent="-455613">
              <a:lnSpc>
                <a:spcPct val="140000"/>
              </a:lnSpc>
            </a:pPr>
            <a:r>
              <a:rPr lang="en-GB" altLang="en-US" sz="2400">
                <a:latin typeface="Tahoma" charset="0"/>
              </a:rPr>
              <a:t>Specification;</a:t>
            </a:r>
          </a:p>
          <a:p>
            <a:pPr marL="1035050" lvl="1" indent="-455613">
              <a:lnSpc>
                <a:spcPct val="140000"/>
              </a:lnSpc>
            </a:pPr>
            <a:r>
              <a:rPr lang="en-GB" altLang="en-US" sz="2400">
                <a:latin typeface="Tahoma" charset="0"/>
              </a:rPr>
              <a:t>Development (Design/Implementation);</a:t>
            </a:r>
          </a:p>
          <a:p>
            <a:pPr marL="1035050" lvl="1" indent="-455613">
              <a:lnSpc>
                <a:spcPct val="140000"/>
              </a:lnSpc>
            </a:pPr>
            <a:r>
              <a:rPr lang="en-GB" altLang="en-US" sz="2400">
                <a:latin typeface="Tahoma" charset="0"/>
              </a:rPr>
              <a:t>Validation;</a:t>
            </a:r>
          </a:p>
          <a:p>
            <a:pPr marL="1035050" lvl="1" indent="-455613">
              <a:lnSpc>
                <a:spcPct val="140000"/>
              </a:lnSpc>
            </a:pPr>
            <a:r>
              <a:rPr lang="en-GB" altLang="en-US" sz="2400">
                <a:latin typeface="Tahoma" charset="0"/>
              </a:rPr>
              <a:t>Evolution.</a:t>
            </a:r>
          </a:p>
          <a:p>
            <a:pPr marL="465138" indent="-465138">
              <a:lnSpc>
                <a:spcPct val="140000"/>
              </a:lnSpc>
            </a:pPr>
            <a:r>
              <a:rPr lang="en-GB" altLang="en-US" sz="2400">
                <a:latin typeface="Tahoma" charset="0"/>
              </a:rPr>
              <a:t>A software process model is </a:t>
            </a:r>
            <a:r>
              <a:rPr lang="en-GB" altLang="en-US" sz="2400">
                <a:solidFill>
                  <a:schemeClr val="accent2"/>
                </a:solidFill>
                <a:latin typeface="Tahoma" charset="0"/>
              </a:rPr>
              <a:t>an abstract representation of a process</a:t>
            </a:r>
            <a:r>
              <a:rPr lang="en-GB" altLang="en-US" sz="2400">
                <a:latin typeface="Tahoma" charset="0"/>
              </a:rPr>
              <a:t>. (sometime called </a:t>
            </a:r>
            <a:r>
              <a:rPr lang="en-GB" altLang="en-US" sz="2400">
                <a:solidFill>
                  <a:schemeClr val="accent2"/>
                </a:solidFill>
                <a:latin typeface="Tahoma" charset="0"/>
              </a:rPr>
              <a:t>process paradigms</a:t>
            </a:r>
            <a:r>
              <a:rPr lang="en-GB" altLang="en-US" sz="2400">
                <a:latin typeface="Tahoma"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0226"/>
                                        </p:tgtEl>
                                        <p:attrNameLst>
                                          <p:attrName>style.visibility</p:attrName>
                                        </p:attrNameLst>
                                      </p:cBhvr>
                                      <p:to>
                                        <p:strVal val="visible"/>
                                      </p:to>
                                    </p:set>
                                    <p:animEffect transition="in" filter="blinds(horizontal)">
                                      <p:cBhvr>
                                        <p:cTn id="7" dur="500"/>
                                        <p:tgtEl>
                                          <p:spTgt spid="1802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0227">
                                            <p:txEl>
                                              <p:pRg st="0" end="0"/>
                                            </p:txEl>
                                          </p:spTgt>
                                        </p:tgtEl>
                                        <p:attrNameLst>
                                          <p:attrName>style.visibility</p:attrName>
                                        </p:attrNameLst>
                                      </p:cBhvr>
                                      <p:to>
                                        <p:strVal val="visible"/>
                                      </p:to>
                                    </p:set>
                                    <p:animEffect transition="in" filter="blinds(horizontal)">
                                      <p:cBhvr>
                                        <p:cTn id="12" dur="500"/>
                                        <p:tgtEl>
                                          <p:spTgt spid="180227">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80227">
                                            <p:txEl>
                                              <p:pRg st="1" end="1"/>
                                            </p:txEl>
                                          </p:spTgt>
                                        </p:tgtEl>
                                        <p:attrNameLst>
                                          <p:attrName>style.visibility</p:attrName>
                                        </p:attrNameLst>
                                      </p:cBhvr>
                                      <p:to>
                                        <p:strVal val="visible"/>
                                      </p:to>
                                    </p:set>
                                    <p:animEffect transition="in" filter="blinds(horizontal)">
                                      <p:cBhvr>
                                        <p:cTn id="15" dur="500"/>
                                        <p:tgtEl>
                                          <p:spTgt spid="180227">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80227">
                                            <p:txEl>
                                              <p:pRg st="2" end="2"/>
                                            </p:txEl>
                                          </p:spTgt>
                                        </p:tgtEl>
                                        <p:attrNameLst>
                                          <p:attrName>style.visibility</p:attrName>
                                        </p:attrNameLst>
                                      </p:cBhvr>
                                      <p:to>
                                        <p:strVal val="visible"/>
                                      </p:to>
                                    </p:set>
                                    <p:animEffect transition="in" filter="blinds(horizontal)">
                                      <p:cBhvr>
                                        <p:cTn id="18" dur="500"/>
                                        <p:tgtEl>
                                          <p:spTgt spid="180227">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80227">
                                            <p:txEl>
                                              <p:pRg st="3" end="3"/>
                                            </p:txEl>
                                          </p:spTgt>
                                        </p:tgtEl>
                                        <p:attrNameLst>
                                          <p:attrName>style.visibility</p:attrName>
                                        </p:attrNameLst>
                                      </p:cBhvr>
                                      <p:to>
                                        <p:strVal val="visible"/>
                                      </p:to>
                                    </p:set>
                                    <p:animEffect transition="in" filter="blinds(horizontal)">
                                      <p:cBhvr>
                                        <p:cTn id="21" dur="500"/>
                                        <p:tgtEl>
                                          <p:spTgt spid="180227">
                                            <p:txEl>
                                              <p:pRg st="3" end="3"/>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80227">
                                            <p:txEl>
                                              <p:pRg st="4" end="4"/>
                                            </p:txEl>
                                          </p:spTgt>
                                        </p:tgtEl>
                                        <p:attrNameLst>
                                          <p:attrName>style.visibility</p:attrName>
                                        </p:attrNameLst>
                                      </p:cBhvr>
                                      <p:to>
                                        <p:strVal val="visible"/>
                                      </p:to>
                                    </p:set>
                                    <p:animEffect transition="in" filter="blinds(horizontal)">
                                      <p:cBhvr>
                                        <p:cTn id="24" dur="500"/>
                                        <p:tgtEl>
                                          <p:spTgt spid="180227">
                                            <p:txEl>
                                              <p:pRg st="4" end="4"/>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80227">
                                            <p:txEl>
                                              <p:pRg st="5" end="5"/>
                                            </p:txEl>
                                          </p:spTgt>
                                        </p:tgtEl>
                                        <p:attrNameLst>
                                          <p:attrName>style.visibility</p:attrName>
                                        </p:attrNameLst>
                                      </p:cBhvr>
                                      <p:to>
                                        <p:strVal val="visible"/>
                                      </p:to>
                                    </p:set>
                                    <p:animEffect transition="in" filter="blinds(horizontal)">
                                      <p:cBhvr>
                                        <p:cTn id="27" dur="500"/>
                                        <p:tgtEl>
                                          <p:spTgt spid="1802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a:spcBef>
                <a:spcPct val="0"/>
              </a:spcBef>
              <a:buClrTx/>
              <a:buSzTx/>
              <a:buFontTx/>
              <a:buNone/>
            </a:pPr>
            <a:fld id="{1CB19422-3388-3942-8C1C-0B92E3B1CBF9}" type="slidenum">
              <a:rPr lang="en-US" altLang="en-US" sz="1000"/>
              <a:pPr>
                <a:spcBef>
                  <a:spcPct val="0"/>
                </a:spcBef>
                <a:buClrTx/>
                <a:buSzTx/>
                <a:buFontTx/>
                <a:buNone/>
              </a:pPr>
              <a:t>12</a:t>
            </a:fld>
            <a:endParaRPr lang="en-US" altLang="en-US" sz="1000"/>
          </a:p>
        </p:txBody>
      </p:sp>
      <p:sp>
        <p:nvSpPr>
          <p:cNvPr id="182274" name="Rectangle 2"/>
          <p:cNvSpPr>
            <a:spLocks noGrp="1" noChangeArrowheads="1"/>
          </p:cNvSpPr>
          <p:nvPr>
            <p:ph type="title"/>
          </p:nvPr>
        </p:nvSpPr>
        <p:spPr>
          <a:xfrm>
            <a:off x="381000" y="263525"/>
            <a:ext cx="8551863" cy="1108075"/>
          </a:xfrm>
          <a:noFill/>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840" tIns="44623" rIns="90840" bIns="44623" anchor="b"/>
          <a:lstStyle/>
          <a:p>
            <a:pPr algn="ctr"/>
            <a:r>
              <a:rPr lang="en-GB" altLang="en-US">
                <a:latin typeface="Tahoma" charset="0"/>
              </a:rPr>
              <a:t>Generic software process models</a:t>
            </a:r>
          </a:p>
        </p:txBody>
      </p:sp>
      <p:sp>
        <p:nvSpPr>
          <p:cNvPr id="182275" name="Rectangle 3"/>
          <p:cNvSpPr>
            <a:spLocks noGrp="1" noChangeArrowheads="1"/>
          </p:cNvSpPr>
          <p:nvPr>
            <p:ph type="body" idx="1"/>
          </p:nvPr>
        </p:nvSpPr>
        <p:spPr>
          <a:xfrm>
            <a:off x="914400" y="1600200"/>
            <a:ext cx="7772400" cy="5029200"/>
          </a:xfrm>
          <a:noFill/>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840" tIns="44623" rIns="90840" bIns="44623"/>
          <a:lstStyle/>
          <a:p>
            <a:pPr marL="465138" indent="-465138">
              <a:lnSpc>
                <a:spcPct val="140000"/>
              </a:lnSpc>
            </a:pPr>
            <a:r>
              <a:rPr lang="en-GB" altLang="en-US" sz="2400">
                <a:solidFill>
                  <a:schemeClr val="accent2"/>
                </a:solidFill>
                <a:latin typeface="Tahoma" charset="0"/>
              </a:rPr>
              <a:t>The waterfall model</a:t>
            </a:r>
            <a:r>
              <a:rPr lang="vi-VN" altLang="en-US" sz="2400">
                <a:solidFill>
                  <a:schemeClr val="accent2"/>
                </a:solidFill>
                <a:latin typeface="Tahoma" charset="0"/>
              </a:rPr>
              <a:t>: </a:t>
            </a:r>
            <a:r>
              <a:rPr lang="en-GB" altLang="en-US" sz="2400">
                <a:latin typeface="Tahoma" charset="0"/>
              </a:rPr>
              <a:t>Separate and distinct phases of specification and development.</a:t>
            </a:r>
          </a:p>
          <a:p>
            <a:pPr marL="465138" indent="-465138">
              <a:lnSpc>
                <a:spcPct val="140000"/>
              </a:lnSpc>
            </a:pPr>
            <a:r>
              <a:rPr lang="vi-VN" altLang="en-US" sz="2400">
                <a:solidFill>
                  <a:schemeClr val="accent2"/>
                </a:solidFill>
                <a:latin typeface="Tahoma" charset="0"/>
              </a:rPr>
              <a:t>V-Model</a:t>
            </a:r>
          </a:p>
          <a:p>
            <a:pPr marL="465138" indent="-465138">
              <a:lnSpc>
                <a:spcPct val="140000"/>
              </a:lnSpc>
            </a:pPr>
            <a:r>
              <a:rPr lang="en-GB" altLang="en-US" sz="2400">
                <a:solidFill>
                  <a:schemeClr val="accent2"/>
                </a:solidFill>
                <a:latin typeface="Tahoma" charset="0"/>
              </a:rPr>
              <a:t>Evolutionary development/Iterative development</a:t>
            </a:r>
          </a:p>
          <a:p>
            <a:pPr marL="1035050" lvl="1" indent="-455613">
              <a:lnSpc>
                <a:spcPct val="140000"/>
              </a:lnSpc>
            </a:pPr>
            <a:r>
              <a:rPr lang="en-GB" altLang="en-US" sz="2400">
                <a:latin typeface="Tahoma" charset="0"/>
              </a:rPr>
              <a:t>Specification, development and validation are interleaved.</a:t>
            </a:r>
          </a:p>
          <a:p>
            <a:pPr marL="465138" indent="-465138">
              <a:lnSpc>
                <a:spcPct val="140000"/>
              </a:lnSpc>
            </a:pPr>
            <a:r>
              <a:rPr lang="en-GB" altLang="en-US" sz="2400">
                <a:solidFill>
                  <a:schemeClr val="accent2"/>
                </a:solidFill>
                <a:latin typeface="Tahoma" charset="0"/>
              </a:rPr>
              <a:t>Component-based software engineering</a:t>
            </a:r>
          </a:p>
          <a:p>
            <a:pPr marL="1035050" lvl="1" indent="-455613">
              <a:lnSpc>
                <a:spcPct val="140000"/>
              </a:lnSpc>
            </a:pPr>
            <a:r>
              <a:rPr lang="en-GB" altLang="en-US" sz="2400">
                <a:latin typeface="Tahoma" charset="0"/>
              </a:rPr>
              <a:t>The system is assembled from existing components.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2274"/>
                                        </p:tgtEl>
                                        <p:attrNameLst>
                                          <p:attrName>style.visibility</p:attrName>
                                        </p:attrNameLst>
                                      </p:cBhvr>
                                      <p:to>
                                        <p:strVal val="visible"/>
                                      </p:to>
                                    </p:set>
                                    <p:animEffect transition="in" filter="blinds(horizontal)">
                                      <p:cBhvr>
                                        <p:cTn id="7" dur="500"/>
                                        <p:tgtEl>
                                          <p:spTgt spid="1822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2275">
                                            <p:txEl>
                                              <p:pRg st="0" end="0"/>
                                            </p:txEl>
                                          </p:spTgt>
                                        </p:tgtEl>
                                        <p:attrNameLst>
                                          <p:attrName>style.visibility</p:attrName>
                                        </p:attrNameLst>
                                      </p:cBhvr>
                                      <p:to>
                                        <p:strVal val="visible"/>
                                      </p:to>
                                    </p:set>
                                    <p:animEffect transition="in" filter="blinds(horizontal)">
                                      <p:cBhvr>
                                        <p:cTn id="12" dur="500"/>
                                        <p:tgtEl>
                                          <p:spTgt spid="182275">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82275">
                                            <p:txEl>
                                              <p:pRg st="1" end="1"/>
                                            </p:txEl>
                                          </p:spTgt>
                                        </p:tgtEl>
                                        <p:attrNameLst>
                                          <p:attrName>style.visibility</p:attrName>
                                        </p:attrNameLst>
                                      </p:cBhvr>
                                      <p:to>
                                        <p:strVal val="visible"/>
                                      </p:to>
                                    </p:set>
                                    <p:animEffect transition="in" filter="blinds(horizontal)">
                                      <p:cBhvr>
                                        <p:cTn id="15" dur="500"/>
                                        <p:tgtEl>
                                          <p:spTgt spid="182275">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82275">
                                            <p:txEl>
                                              <p:pRg st="2" end="2"/>
                                            </p:txEl>
                                          </p:spTgt>
                                        </p:tgtEl>
                                        <p:attrNameLst>
                                          <p:attrName>style.visibility</p:attrName>
                                        </p:attrNameLst>
                                      </p:cBhvr>
                                      <p:to>
                                        <p:strVal val="visible"/>
                                      </p:to>
                                    </p:set>
                                    <p:animEffect transition="in" filter="blinds(horizontal)">
                                      <p:cBhvr>
                                        <p:cTn id="18" dur="500"/>
                                        <p:tgtEl>
                                          <p:spTgt spid="182275">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82275">
                                            <p:txEl>
                                              <p:pRg st="3" end="3"/>
                                            </p:txEl>
                                          </p:spTgt>
                                        </p:tgtEl>
                                        <p:attrNameLst>
                                          <p:attrName>style.visibility</p:attrName>
                                        </p:attrNameLst>
                                      </p:cBhvr>
                                      <p:to>
                                        <p:strVal val="visible"/>
                                      </p:to>
                                    </p:set>
                                    <p:animEffect transition="in" filter="blinds(horizontal)">
                                      <p:cBhvr>
                                        <p:cTn id="21" dur="500"/>
                                        <p:tgtEl>
                                          <p:spTgt spid="182275">
                                            <p:txEl>
                                              <p:pRg st="3" end="3"/>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82275">
                                            <p:txEl>
                                              <p:pRg st="4" end="4"/>
                                            </p:txEl>
                                          </p:spTgt>
                                        </p:tgtEl>
                                        <p:attrNameLst>
                                          <p:attrName>style.visibility</p:attrName>
                                        </p:attrNameLst>
                                      </p:cBhvr>
                                      <p:to>
                                        <p:strVal val="visible"/>
                                      </p:to>
                                    </p:set>
                                    <p:animEffect transition="in" filter="blinds(horizontal)">
                                      <p:cBhvr>
                                        <p:cTn id="24" dur="500"/>
                                        <p:tgtEl>
                                          <p:spTgt spid="182275">
                                            <p:txEl>
                                              <p:pRg st="4" end="4"/>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82275">
                                            <p:txEl>
                                              <p:pRg st="5" end="5"/>
                                            </p:txEl>
                                          </p:spTgt>
                                        </p:tgtEl>
                                        <p:attrNameLst>
                                          <p:attrName>style.visibility</p:attrName>
                                        </p:attrNameLst>
                                      </p:cBhvr>
                                      <p:to>
                                        <p:strVal val="visible"/>
                                      </p:to>
                                    </p:set>
                                    <p:animEffect transition="in" filter="blinds(horizontal)">
                                      <p:cBhvr>
                                        <p:cTn id="27" dur="500"/>
                                        <p:tgtEl>
                                          <p:spTgt spid="1822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a:spcBef>
                <a:spcPct val="0"/>
              </a:spcBef>
              <a:buClrTx/>
              <a:buSzTx/>
              <a:buFontTx/>
              <a:buNone/>
            </a:pPr>
            <a:fld id="{10D65014-DADD-3542-AAA6-25BD60537541}" type="slidenum">
              <a:rPr lang="en-US" altLang="en-US" sz="1000"/>
              <a:pPr>
                <a:spcBef>
                  <a:spcPct val="0"/>
                </a:spcBef>
                <a:buClrTx/>
                <a:buSzTx/>
                <a:buFontTx/>
                <a:buNone/>
              </a:pPr>
              <a:t>13</a:t>
            </a:fld>
            <a:endParaRPr lang="en-US" altLang="en-US" sz="1000"/>
          </a:p>
        </p:txBody>
      </p:sp>
      <p:sp>
        <p:nvSpPr>
          <p:cNvPr id="178178" name="Rectangle 2"/>
          <p:cNvSpPr>
            <a:spLocks noGrp="1" noChangeArrowheads="1"/>
          </p:cNvSpPr>
          <p:nvPr>
            <p:ph type="title"/>
          </p:nvPr>
        </p:nvSpPr>
        <p:spPr/>
        <p:txBody>
          <a:bodyPr/>
          <a:lstStyle/>
          <a:p>
            <a:pPr algn="ctr"/>
            <a:r>
              <a:rPr lang="en-GB" altLang="en-US" sz="3800">
                <a:latin typeface="Tahoma" charset="0"/>
              </a:rPr>
              <a:t>Generic software process models</a:t>
            </a:r>
            <a:endParaRPr lang="en-US" altLang="en-US" sz="3800">
              <a:latin typeface="Tahoma" charset="0"/>
            </a:endParaRPr>
          </a:p>
        </p:txBody>
      </p:sp>
      <p:sp>
        <p:nvSpPr>
          <p:cNvPr id="178179" name="Rectangle 3"/>
          <p:cNvSpPr>
            <a:spLocks noGrp="1" noChangeArrowheads="1"/>
          </p:cNvSpPr>
          <p:nvPr>
            <p:ph type="body" idx="1"/>
          </p:nvPr>
        </p:nvSpPr>
        <p:spPr/>
        <p:txBody>
          <a:bodyPr/>
          <a:lstStyle/>
          <a:p>
            <a:pPr algn="just">
              <a:lnSpc>
                <a:spcPct val="150000"/>
              </a:lnSpc>
            </a:pPr>
            <a:r>
              <a:rPr lang="en-GB" altLang="en-US" sz="2400">
                <a:latin typeface="Tahoma" charset="0"/>
              </a:rPr>
              <a:t>There are many variants of these models</a:t>
            </a:r>
          </a:p>
          <a:p>
            <a:pPr algn="just">
              <a:lnSpc>
                <a:spcPct val="150000"/>
              </a:lnSpc>
            </a:pPr>
            <a:r>
              <a:rPr lang="en-GB" altLang="en-US" sz="2400">
                <a:solidFill>
                  <a:schemeClr val="accent2"/>
                </a:solidFill>
                <a:latin typeface="Tahoma" charset="0"/>
              </a:rPr>
              <a:t>In practice, we often combine these models</a:t>
            </a:r>
            <a:r>
              <a:rPr lang="en-GB" altLang="en-US" sz="2400">
                <a:latin typeface="Tahoma" charset="0"/>
              </a:rPr>
              <a:t> for our specific purpose/organization/type of project</a:t>
            </a:r>
            <a:endParaRPr lang="en-US" altLang="en-US" sz="2400">
              <a:latin typeface="Tahoma"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8178"/>
                                        </p:tgtEl>
                                        <p:attrNameLst>
                                          <p:attrName>style.visibility</p:attrName>
                                        </p:attrNameLst>
                                      </p:cBhvr>
                                      <p:to>
                                        <p:strVal val="visible"/>
                                      </p:to>
                                    </p:set>
                                    <p:animEffect transition="in" filter="blinds(horizontal)">
                                      <p:cBhvr>
                                        <p:cTn id="7" dur="500"/>
                                        <p:tgtEl>
                                          <p:spTgt spid="1781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78179">
                                            <p:txEl>
                                              <p:pRg st="0" end="0"/>
                                            </p:txEl>
                                          </p:spTgt>
                                        </p:tgtEl>
                                        <p:attrNameLst>
                                          <p:attrName>style.visibility</p:attrName>
                                        </p:attrNameLst>
                                      </p:cBhvr>
                                      <p:to>
                                        <p:strVal val="visible"/>
                                      </p:to>
                                    </p:set>
                                    <p:animEffect transition="in" filter="blinds(horizontal)">
                                      <p:cBhvr>
                                        <p:cTn id="12" dur="500"/>
                                        <p:tgtEl>
                                          <p:spTgt spid="178179">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78179">
                                            <p:txEl>
                                              <p:pRg st="1" end="1"/>
                                            </p:txEl>
                                          </p:spTgt>
                                        </p:tgtEl>
                                        <p:attrNameLst>
                                          <p:attrName>style.visibility</p:attrName>
                                        </p:attrNameLst>
                                      </p:cBhvr>
                                      <p:to>
                                        <p:strVal val="visible"/>
                                      </p:to>
                                    </p:set>
                                    <p:animEffect transition="in" filter="blinds(horizontal)">
                                      <p:cBhvr>
                                        <p:cTn id="15" dur="500"/>
                                        <p:tgtEl>
                                          <p:spTgt spid="1781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a:spcBef>
                <a:spcPct val="0"/>
              </a:spcBef>
              <a:buClrTx/>
              <a:buSzTx/>
              <a:buFontTx/>
              <a:buNone/>
            </a:pPr>
            <a:fld id="{C4EC5E55-8227-4648-BFD7-869A81D9C407}" type="slidenum">
              <a:rPr lang="en-US" altLang="en-US" sz="1000"/>
              <a:pPr>
                <a:spcBef>
                  <a:spcPct val="0"/>
                </a:spcBef>
                <a:buClrTx/>
                <a:buSzTx/>
                <a:buFontTx/>
                <a:buNone/>
              </a:pPr>
              <a:t>14</a:t>
            </a:fld>
            <a:endParaRPr lang="en-US" altLang="en-US" sz="1000"/>
          </a:p>
        </p:txBody>
      </p:sp>
      <p:sp>
        <p:nvSpPr>
          <p:cNvPr id="10243" name="Rectangle 2"/>
          <p:cNvSpPr>
            <a:spLocks noGrp="1" noChangeArrowheads="1"/>
          </p:cNvSpPr>
          <p:nvPr>
            <p:ph type="title"/>
          </p:nvPr>
        </p:nvSpPr>
        <p:spPr>
          <a:xfrm>
            <a:off x="609600" y="277813"/>
            <a:ext cx="8077200" cy="1143000"/>
          </a:xfrm>
        </p:spPr>
        <p:txBody>
          <a:bodyPr/>
          <a:lstStyle/>
          <a:p>
            <a:pPr algn="ctr"/>
            <a:r>
              <a:rPr lang="en-GB" altLang="en-US" sz="3800">
                <a:latin typeface="Tahoma" charset="0"/>
              </a:rPr>
              <a:t>The classical waterfall model (1970)</a:t>
            </a:r>
            <a:endParaRPr lang="en-US" altLang="en-US" sz="3800">
              <a:latin typeface="Tahoma" charset="0"/>
            </a:endParaRPr>
          </a:p>
        </p:txBody>
      </p:sp>
      <p:sp>
        <p:nvSpPr>
          <p:cNvPr id="10244" name="Text Box 2"/>
          <p:cNvSpPr txBox="1">
            <a:spLocks noChangeArrowheads="1"/>
          </p:cNvSpPr>
          <p:nvPr/>
        </p:nvSpPr>
        <p:spPr bwMode="auto">
          <a:xfrm>
            <a:off x="457200" y="1600200"/>
            <a:ext cx="1830388" cy="990600"/>
          </a:xfrm>
          <a:prstGeom prst="rect">
            <a:avLst/>
          </a:prstGeom>
          <a:solidFill>
            <a:schemeClr val="accent1"/>
          </a:solidFill>
          <a:ln w="12700">
            <a:solidFill>
              <a:schemeClr val="tx1"/>
            </a:solidFill>
            <a:miter lim="800000"/>
            <a:headEnd/>
            <a:tailEnd/>
          </a:ln>
          <a:effectLst>
            <a:outerShdw blurRad="63500" dist="107763" dir="2700000" algn="ctr" rotWithShape="0">
              <a:schemeClr val="bg2">
                <a:alpha val="74998"/>
              </a:schemeClr>
            </a:outerShdw>
          </a:effec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r>
              <a:rPr lang="en-US" altLang="en-US" smtClean="0"/>
              <a:t>Analysis</a:t>
            </a:r>
            <a:br>
              <a:rPr lang="en-US" altLang="en-US" smtClean="0"/>
            </a:br>
            <a:r>
              <a:rPr lang="en-US" altLang="en-US" smtClean="0"/>
              <a:t>and</a:t>
            </a:r>
            <a:br>
              <a:rPr lang="en-US" altLang="en-US" smtClean="0"/>
            </a:br>
            <a:r>
              <a:rPr lang="en-US" altLang="en-US" smtClean="0"/>
              <a:t>Definition</a:t>
            </a:r>
          </a:p>
        </p:txBody>
      </p:sp>
      <p:sp>
        <p:nvSpPr>
          <p:cNvPr id="289796" name="AutoShape 4"/>
          <p:cNvSpPr>
            <a:spLocks noChangeArrowheads="1"/>
          </p:cNvSpPr>
          <p:nvPr/>
        </p:nvSpPr>
        <p:spPr bwMode="auto">
          <a:xfrm rot="10800000" flipH="1">
            <a:off x="2287588" y="1766888"/>
            <a:ext cx="1058862" cy="73342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7301 h 21600"/>
              <a:gd name="T20" fmla="*/ 19067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170" y="0"/>
                </a:moveTo>
                <a:lnTo>
                  <a:pt x="12739" y="7527"/>
                </a:lnTo>
                <a:lnTo>
                  <a:pt x="15272" y="7527"/>
                </a:lnTo>
                <a:lnTo>
                  <a:pt x="15272" y="17301"/>
                </a:lnTo>
                <a:lnTo>
                  <a:pt x="0" y="17301"/>
                </a:lnTo>
                <a:lnTo>
                  <a:pt x="0" y="21600"/>
                </a:lnTo>
                <a:lnTo>
                  <a:pt x="19067" y="21600"/>
                </a:lnTo>
                <a:lnTo>
                  <a:pt x="19067" y="7527"/>
                </a:lnTo>
                <a:lnTo>
                  <a:pt x="21600" y="7527"/>
                </a:lnTo>
                <a:lnTo>
                  <a:pt x="17170" y="0"/>
                </a:lnTo>
                <a:close/>
              </a:path>
            </a:pathLst>
          </a:custGeom>
          <a:solidFill>
            <a:schemeClr val="accent2"/>
          </a:solidFill>
          <a:ln w="12700">
            <a:solidFill>
              <a:schemeClr val="tx1"/>
            </a:solidFill>
            <a:miter lim="800000"/>
            <a:headEnd/>
            <a:tailEnd/>
          </a:ln>
          <a:effectLst>
            <a:outerShdw dist="107763" dir="2700000" algn="ctr" rotWithShape="0">
              <a:schemeClr val="bg2"/>
            </a:outerShdw>
          </a:effectLst>
        </p:spPr>
        <p:txBody>
          <a:bodyPr rot="10800000" wrap="none" anchor="ctr"/>
          <a:lstStyle/>
          <a:p>
            <a:endParaRPr lang="en-US"/>
          </a:p>
        </p:txBody>
      </p:sp>
      <p:sp>
        <p:nvSpPr>
          <p:cNvPr id="10246" name="Text Box 5"/>
          <p:cNvSpPr txBox="1">
            <a:spLocks noChangeArrowheads="1"/>
          </p:cNvSpPr>
          <p:nvPr/>
        </p:nvSpPr>
        <p:spPr bwMode="auto">
          <a:xfrm>
            <a:off x="2438400" y="2500313"/>
            <a:ext cx="1524000" cy="700087"/>
          </a:xfrm>
          <a:prstGeom prst="rect">
            <a:avLst/>
          </a:prstGeom>
          <a:solidFill>
            <a:schemeClr val="accent1"/>
          </a:solidFill>
          <a:ln w="12700">
            <a:solidFill>
              <a:schemeClr val="tx1"/>
            </a:solidFill>
            <a:miter lim="800000"/>
            <a:headEnd/>
            <a:tailEnd/>
          </a:ln>
          <a:effectLst>
            <a:outerShdw blurRad="63500" dist="107763" dir="2700000" algn="ctr" rotWithShape="0">
              <a:schemeClr val="bg2">
                <a:alpha val="74998"/>
              </a:schemeClr>
            </a:outerShdw>
          </a:effectLst>
        </p:spPr>
        <p:txBody>
          <a:bodyPr lIns="54000" rIns="540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r>
              <a:rPr lang="en-US" altLang="en-US" smtClean="0"/>
              <a:t>Design</a:t>
            </a:r>
          </a:p>
        </p:txBody>
      </p:sp>
      <p:sp>
        <p:nvSpPr>
          <p:cNvPr id="289798" name="AutoShape 6"/>
          <p:cNvSpPr>
            <a:spLocks noChangeArrowheads="1"/>
          </p:cNvSpPr>
          <p:nvPr/>
        </p:nvSpPr>
        <p:spPr bwMode="auto">
          <a:xfrm rot="10800000" flipH="1">
            <a:off x="4040188" y="2909888"/>
            <a:ext cx="1058862" cy="73342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7301 h 21600"/>
              <a:gd name="T20" fmla="*/ 19067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170" y="0"/>
                </a:moveTo>
                <a:lnTo>
                  <a:pt x="12739" y="7527"/>
                </a:lnTo>
                <a:lnTo>
                  <a:pt x="15272" y="7527"/>
                </a:lnTo>
                <a:lnTo>
                  <a:pt x="15272" y="17301"/>
                </a:lnTo>
                <a:lnTo>
                  <a:pt x="0" y="17301"/>
                </a:lnTo>
                <a:lnTo>
                  <a:pt x="0" y="21600"/>
                </a:lnTo>
                <a:lnTo>
                  <a:pt x="19067" y="21600"/>
                </a:lnTo>
                <a:lnTo>
                  <a:pt x="19067" y="7527"/>
                </a:lnTo>
                <a:lnTo>
                  <a:pt x="21600" y="7527"/>
                </a:lnTo>
                <a:lnTo>
                  <a:pt x="17170" y="0"/>
                </a:lnTo>
                <a:close/>
              </a:path>
            </a:pathLst>
          </a:custGeom>
          <a:solidFill>
            <a:schemeClr val="accent2"/>
          </a:solidFill>
          <a:ln w="12700">
            <a:solidFill>
              <a:schemeClr val="tx1"/>
            </a:solidFill>
            <a:miter lim="800000"/>
            <a:headEnd/>
            <a:tailEnd/>
          </a:ln>
          <a:effectLst>
            <a:outerShdw dist="107763" dir="2700000" algn="ctr" rotWithShape="0">
              <a:schemeClr val="bg2"/>
            </a:outerShdw>
          </a:effectLst>
        </p:spPr>
        <p:txBody>
          <a:bodyPr rot="10800000" wrap="none" anchor="ctr"/>
          <a:lstStyle/>
          <a:p>
            <a:endParaRPr lang="en-US"/>
          </a:p>
        </p:txBody>
      </p:sp>
      <p:sp>
        <p:nvSpPr>
          <p:cNvPr id="10248" name="Text Box 7"/>
          <p:cNvSpPr txBox="1">
            <a:spLocks noChangeArrowheads="1"/>
          </p:cNvSpPr>
          <p:nvPr/>
        </p:nvSpPr>
        <p:spPr bwMode="auto">
          <a:xfrm>
            <a:off x="4024313" y="3643313"/>
            <a:ext cx="1684337" cy="700087"/>
          </a:xfrm>
          <a:prstGeom prst="rect">
            <a:avLst/>
          </a:prstGeom>
          <a:solidFill>
            <a:schemeClr val="accent1"/>
          </a:solidFill>
          <a:ln w="12700">
            <a:solidFill>
              <a:schemeClr val="tx1"/>
            </a:solidFill>
            <a:miter lim="800000"/>
            <a:headEnd/>
            <a:tailEnd/>
          </a:ln>
          <a:effectLst>
            <a:outerShdw blurRad="63500" dist="107763" dir="2700000" algn="ctr" rotWithShape="0">
              <a:schemeClr val="bg2">
                <a:alpha val="74998"/>
              </a:schemeClr>
            </a:outerShdw>
          </a:effectLst>
        </p:spPr>
        <p:txBody>
          <a:bodyPr lIns="54000" rIns="540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r>
              <a:rPr lang="en-US" altLang="en-US" smtClean="0"/>
              <a:t>Implementation</a:t>
            </a:r>
          </a:p>
        </p:txBody>
      </p:sp>
      <p:sp>
        <p:nvSpPr>
          <p:cNvPr id="289800" name="AutoShape 8"/>
          <p:cNvSpPr>
            <a:spLocks noChangeArrowheads="1"/>
          </p:cNvSpPr>
          <p:nvPr/>
        </p:nvSpPr>
        <p:spPr bwMode="auto">
          <a:xfrm rot="10800000" flipH="1">
            <a:off x="5716588" y="4067175"/>
            <a:ext cx="1058862" cy="73342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7301 h 21600"/>
              <a:gd name="T20" fmla="*/ 19067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170" y="0"/>
                </a:moveTo>
                <a:lnTo>
                  <a:pt x="12739" y="7527"/>
                </a:lnTo>
                <a:lnTo>
                  <a:pt x="15272" y="7527"/>
                </a:lnTo>
                <a:lnTo>
                  <a:pt x="15272" y="17301"/>
                </a:lnTo>
                <a:lnTo>
                  <a:pt x="0" y="17301"/>
                </a:lnTo>
                <a:lnTo>
                  <a:pt x="0" y="21600"/>
                </a:lnTo>
                <a:lnTo>
                  <a:pt x="19067" y="21600"/>
                </a:lnTo>
                <a:lnTo>
                  <a:pt x="19067" y="7527"/>
                </a:lnTo>
                <a:lnTo>
                  <a:pt x="21600" y="7527"/>
                </a:lnTo>
                <a:lnTo>
                  <a:pt x="17170" y="0"/>
                </a:lnTo>
                <a:close/>
              </a:path>
            </a:pathLst>
          </a:custGeom>
          <a:solidFill>
            <a:schemeClr val="accent2"/>
          </a:solidFill>
          <a:ln w="12700">
            <a:solidFill>
              <a:schemeClr val="tx1"/>
            </a:solidFill>
            <a:miter lim="800000"/>
            <a:headEnd/>
            <a:tailEnd/>
          </a:ln>
          <a:effectLst>
            <a:outerShdw dist="107763" dir="2700000" algn="ctr" rotWithShape="0">
              <a:schemeClr val="bg2"/>
            </a:outerShdw>
          </a:effectLst>
        </p:spPr>
        <p:txBody>
          <a:bodyPr rot="10800000" wrap="none" anchor="ctr"/>
          <a:lstStyle/>
          <a:p>
            <a:endParaRPr lang="en-US"/>
          </a:p>
        </p:txBody>
      </p:sp>
      <p:sp>
        <p:nvSpPr>
          <p:cNvPr id="10250" name="Text Box 9"/>
          <p:cNvSpPr txBox="1">
            <a:spLocks noChangeArrowheads="1"/>
          </p:cNvSpPr>
          <p:nvPr/>
        </p:nvSpPr>
        <p:spPr bwMode="auto">
          <a:xfrm>
            <a:off x="5700713" y="4800600"/>
            <a:ext cx="1684337" cy="685800"/>
          </a:xfrm>
          <a:prstGeom prst="rect">
            <a:avLst/>
          </a:prstGeom>
          <a:solidFill>
            <a:schemeClr val="accent1"/>
          </a:solidFill>
          <a:ln w="12700">
            <a:solidFill>
              <a:schemeClr val="tx1"/>
            </a:solidFill>
            <a:miter lim="800000"/>
            <a:headEnd/>
            <a:tailEnd/>
          </a:ln>
          <a:effectLst>
            <a:outerShdw blurRad="63500" dist="107763" dir="2700000" algn="ctr" rotWithShape="0">
              <a:schemeClr val="bg2">
                <a:alpha val="74998"/>
              </a:schemeClr>
            </a:outerShdw>
          </a:effec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r>
              <a:rPr lang="en-US" altLang="en-US" smtClean="0"/>
              <a:t>Test</a:t>
            </a:r>
          </a:p>
        </p:txBody>
      </p:sp>
      <p:sp>
        <p:nvSpPr>
          <p:cNvPr id="289802" name="AutoShape 10"/>
          <p:cNvSpPr>
            <a:spLocks noChangeArrowheads="1"/>
          </p:cNvSpPr>
          <p:nvPr/>
        </p:nvSpPr>
        <p:spPr bwMode="auto">
          <a:xfrm rot="10800000" flipH="1">
            <a:off x="7385050" y="5195888"/>
            <a:ext cx="1058863" cy="73342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7301 h 21600"/>
              <a:gd name="T20" fmla="*/ 19067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170" y="0"/>
                </a:moveTo>
                <a:lnTo>
                  <a:pt x="12739" y="7527"/>
                </a:lnTo>
                <a:lnTo>
                  <a:pt x="15272" y="7527"/>
                </a:lnTo>
                <a:lnTo>
                  <a:pt x="15272" y="17301"/>
                </a:lnTo>
                <a:lnTo>
                  <a:pt x="0" y="17301"/>
                </a:lnTo>
                <a:lnTo>
                  <a:pt x="0" y="21600"/>
                </a:lnTo>
                <a:lnTo>
                  <a:pt x="19067" y="21600"/>
                </a:lnTo>
                <a:lnTo>
                  <a:pt x="19067" y="7527"/>
                </a:lnTo>
                <a:lnTo>
                  <a:pt x="21600" y="7527"/>
                </a:lnTo>
                <a:lnTo>
                  <a:pt x="17170" y="0"/>
                </a:lnTo>
                <a:close/>
              </a:path>
            </a:pathLst>
          </a:custGeom>
          <a:solidFill>
            <a:schemeClr val="accent2"/>
          </a:solidFill>
          <a:ln w="12700">
            <a:solidFill>
              <a:schemeClr val="tx1"/>
            </a:solidFill>
            <a:miter lim="800000"/>
            <a:headEnd/>
            <a:tailEnd/>
          </a:ln>
          <a:effectLst>
            <a:outerShdw dist="107763" dir="2700000" algn="ctr" rotWithShape="0">
              <a:schemeClr val="bg2"/>
            </a:outerShdw>
          </a:effectLst>
        </p:spPr>
        <p:txBody>
          <a:bodyPr rot="10800000" wrap="none" anchor="ctr"/>
          <a:lstStyle/>
          <a:p>
            <a:endParaRPr lang="en-US"/>
          </a:p>
        </p:txBody>
      </p:sp>
      <p:sp>
        <p:nvSpPr>
          <p:cNvPr id="10252" name="Text Box 11"/>
          <p:cNvSpPr txBox="1">
            <a:spLocks noChangeArrowheads="1"/>
          </p:cNvSpPr>
          <p:nvPr/>
        </p:nvSpPr>
        <p:spPr bwMode="auto">
          <a:xfrm>
            <a:off x="7210425" y="5838825"/>
            <a:ext cx="1781175" cy="866775"/>
          </a:xfrm>
          <a:prstGeom prst="rect">
            <a:avLst/>
          </a:prstGeom>
          <a:solidFill>
            <a:schemeClr val="accent1"/>
          </a:solidFill>
          <a:ln w="12700">
            <a:solidFill>
              <a:schemeClr val="tx1"/>
            </a:solidFill>
            <a:miter lim="800000"/>
            <a:headEnd/>
            <a:tailEnd/>
          </a:ln>
          <a:effectLst>
            <a:outerShdw blurRad="63500" dist="107763" dir="2700000" algn="ctr" rotWithShape="0">
              <a:schemeClr val="bg2">
                <a:alpha val="74998"/>
              </a:schemeClr>
            </a:outerShdw>
          </a:effec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r>
              <a:rPr lang="en-US" altLang="en-US" smtClean="0"/>
              <a:t>Usage and Maintenance</a:t>
            </a:r>
          </a:p>
        </p:txBody>
      </p:sp>
      <p:grpSp>
        <p:nvGrpSpPr>
          <p:cNvPr id="2" name="Group 13"/>
          <p:cNvGrpSpPr>
            <a:grpSpLocks/>
          </p:cNvGrpSpPr>
          <p:nvPr/>
        </p:nvGrpSpPr>
        <p:grpSpPr bwMode="auto">
          <a:xfrm>
            <a:off x="174625" y="4267200"/>
            <a:ext cx="4702175" cy="2362200"/>
            <a:chOff x="110" y="2688"/>
            <a:chExt cx="2503" cy="1299"/>
          </a:xfrm>
        </p:grpSpPr>
        <p:sp>
          <p:nvSpPr>
            <p:cNvPr id="10254" name="Cloud"/>
            <p:cNvSpPr>
              <a:spLocks noChangeAspect="1" noEditPoints="1" noChangeArrowheads="1"/>
            </p:cNvSpPr>
            <p:nvPr/>
          </p:nvSpPr>
          <p:spPr bwMode="auto">
            <a:xfrm>
              <a:off x="192" y="2688"/>
              <a:ext cx="2208" cy="129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74 w 21600"/>
                <a:gd name="T13" fmla="*/ 3259 h 21600"/>
                <a:gd name="T14" fmla="*/ 17090 w 21600"/>
                <a:gd name="T15" fmla="*/ 17343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12700">
              <a:solidFill>
                <a:schemeClr val="tx1"/>
              </a:solidFill>
              <a:miter lim="800000"/>
              <a:headEnd/>
              <a:tailEnd/>
            </a:ln>
            <a:effectLst>
              <a:outerShdw dist="107763" dir="2700000" algn="ctr" rotWithShape="0">
                <a:srgbClr val="808080"/>
              </a:outerShdw>
            </a:effectLst>
          </p:spPr>
          <p:txBody>
            <a:bodyPr/>
            <a:lstStyle/>
            <a:p>
              <a:endParaRPr lang="en-US"/>
            </a:p>
          </p:txBody>
        </p:sp>
        <p:sp>
          <p:nvSpPr>
            <p:cNvPr id="10255" name="Text Box 15"/>
            <p:cNvSpPr txBox="1">
              <a:spLocks noChangeArrowheads="1"/>
            </p:cNvSpPr>
            <p:nvPr/>
          </p:nvSpPr>
          <p:spPr bwMode="auto">
            <a:xfrm>
              <a:off x="110" y="3110"/>
              <a:ext cx="2503"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algn="ctr" eaLnBrk="1" hangingPunct="1">
                <a:spcBef>
                  <a:spcPct val="0"/>
                </a:spcBef>
                <a:buClrTx/>
                <a:buSzTx/>
                <a:buFontTx/>
                <a:buNone/>
              </a:pPr>
              <a:r>
                <a:rPr lang="en-US" altLang="en-US" sz="4000" b="1"/>
                <a:t>Disadvantage ?</a:t>
              </a:r>
              <a:endParaRPr lang="en-US" altLang="en-US" sz="1600" b="1"/>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289796"/>
                                        </p:tgtEl>
                                        <p:attrNameLst>
                                          <p:attrName>style.visibility</p:attrName>
                                        </p:attrNameLst>
                                      </p:cBhvr>
                                      <p:to>
                                        <p:strVal val="visible"/>
                                      </p:to>
                                    </p:set>
                                    <p:animEffect transition="in" filter="wipe(left)">
                                      <p:cBhvr>
                                        <p:cTn id="7" dur="500"/>
                                        <p:tgtEl>
                                          <p:spTgt spid="289796"/>
                                        </p:tgtEl>
                                      </p:cBhvr>
                                    </p:animEffect>
                                  </p:childTnLst>
                                </p:cTn>
                              </p:par>
                            </p:childTnLst>
                          </p:cTn>
                        </p:par>
                        <p:par>
                          <p:cTn id="8" fill="hold" nodeType="afterGroup">
                            <p:stCondLst>
                              <p:cond delay="1500"/>
                            </p:stCondLst>
                            <p:childTnLst>
                              <p:par>
                                <p:cTn id="9" presetID="22" presetClass="entr" presetSubtype="8" fill="hold" grpId="0" nodeType="afterEffect">
                                  <p:stCondLst>
                                    <p:cond delay="1000"/>
                                  </p:stCondLst>
                                  <p:childTnLst>
                                    <p:set>
                                      <p:cBhvr>
                                        <p:cTn id="10" dur="1" fill="hold">
                                          <p:stCondLst>
                                            <p:cond delay="0"/>
                                          </p:stCondLst>
                                        </p:cTn>
                                        <p:tgtEl>
                                          <p:spTgt spid="289798"/>
                                        </p:tgtEl>
                                        <p:attrNameLst>
                                          <p:attrName>style.visibility</p:attrName>
                                        </p:attrNameLst>
                                      </p:cBhvr>
                                      <p:to>
                                        <p:strVal val="visible"/>
                                      </p:to>
                                    </p:set>
                                    <p:animEffect transition="in" filter="wipe(left)">
                                      <p:cBhvr>
                                        <p:cTn id="11" dur="500"/>
                                        <p:tgtEl>
                                          <p:spTgt spid="289798"/>
                                        </p:tgtEl>
                                      </p:cBhvr>
                                    </p:animEffect>
                                  </p:childTnLst>
                                </p:cTn>
                              </p:par>
                            </p:childTnLst>
                          </p:cTn>
                        </p:par>
                        <p:par>
                          <p:cTn id="12" fill="hold" nodeType="afterGroup">
                            <p:stCondLst>
                              <p:cond delay="3000"/>
                            </p:stCondLst>
                            <p:childTnLst>
                              <p:par>
                                <p:cTn id="13" presetID="22" presetClass="entr" presetSubtype="8" fill="hold" grpId="0" nodeType="afterEffect">
                                  <p:stCondLst>
                                    <p:cond delay="1000"/>
                                  </p:stCondLst>
                                  <p:childTnLst>
                                    <p:set>
                                      <p:cBhvr>
                                        <p:cTn id="14" dur="1" fill="hold">
                                          <p:stCondLst>
                                            <p:cond delay="0"/>
                                          </p:stCondLst>
                                        </p:cTn>
                                        <p:tgtEl>
                                          <p:spTgt spid="289800"/>
                                        </p:tgtEl>
                                        <p:attrNameLst>
                                          <p:attrName>style.visibility</p:attrName>
                                        </p:attrNameLst>
                                      </p:cBhvr>
                                      <p:to>
                                        <p:strVal val="visible"/>
                                      </p:to>
                                    </p:set>
                                    <p:animEffect transition="in" filter="wipe(left)">
                                      <p:cBhvr>
                                        <p:cTn id="15" dur="500"/>
                                        <p:tgtEl>
                                          <p:spTgt spid="289800"/>
                                        </p:tgtEl>
                                      </p:cBhvr>
                                    </p:animEffect>
                                  </p:childTnLst>
                                </p:cTn>
                              </p:par>
                            </p:childTnLst>
                          </p:cTn>
                        </p:par>
                        <p:par>
                          <p:cTn id="16" fill="hold" nodeType="afterGroup">
                            <p:stCondLst>
                              <p:cond delay="4500"/>
                            </p:stCondLst>
                            <p:childTnLst>
                              <p:par>
                                <p:cTn id="17" presetID="22" presetClass="entr" presetSubtype="8" fill="hold" grpId="0" nodeType="afterEffect">
                                  <p:stCondLst>
                                    <p:cond delay="1000"/>
                                  </p:stCondLst>
                                  <p:childTnLst>
                                    <p:set>
                                      <p:cBhvr>
                                        <p:cTn id="18" dur="1" fill="hold">
                                          <p:stCondLst>
                                            <p:cond delay="0"/>
                                          </p:stCondLst>
                                        </p:cTn>
                                        <p:tgtEl>
                                          <p:spTgt spid="289802"/>
                                        </p:tgtEl>
                                        <p:attrNameLst>
                                          <p:attrName>style.visibility</p:attrName>
                                        </p:attrNameLst>
                                      </p:cBhvr>
                                      <p:to>
                                        <p:strVal val="visible"/>
                                      </p:to>
                                    </p:set>
                                    <p:animEffect transition="in" filter="wipe(left)">
                                      <p:cBhvr>
                                        <p:cTn id="19" dur="500"/>
                                        <p:tgtEl>
                                          <p:spTgt spid="28980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32"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ox(out)">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6" grpId="0" animBg="1"/>
      <p:bldP spid="289798" grpId="0" animBg="1"/>
      <p:bldP spid="289800" grpId="0" animBg="1"/>
      <p:bldP spid="28980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a:spcBef>
                <a:spcPct val="0"/>
              </a:spcBef>
              <a:buClrTx/>
              <a:buSzTx/>
              <a:buFontTx/>
              <a:buNone/>
            </a:pPr>
            <a:fld id="{7948926F-7ACE-3A4F-95F7-0507A6698AEC}" type="slidenum">
              <a:rPr lang="en-US" altLang="en-US" sz="1000"/>
              <a:pPr>
                <a:spcBef>
                  <a:spcPct val="0"/>
                </a:spcBef>
                <a:buClrTx/>
                <a:buSzTx/>
                <a:buFontTx/>
                <a:buNone/>
              </a:pPr>
              <a:t>15</a:t>
            </a:fld>
            <a:endParaRPr lang="en-US" altLang="en-US" sz="1000"/>
          </a:p>
        </p:txBody>
      </p:sp>
      <p:sp>
        <p:nvSpPr>
          <p:cNvPr id="191490" name="Rectangle 2"/>
          <p:cNvSpPr>
            <a:spLocks noGrp="1" noChangeArrowheads="1"/>
          </p:cNvSpPr>
          <p:nvPr>
            <p:ph type="title"/>
          </p:nvPr>
        </p:nvSpPr>
        <p:spPr/>
        <p:txBody>
          <a:bodyPr/>
          <a:lstStyle/>
          <a:p>
            <a:pPr algn="ctr"/>
            <a:r>
              <a:rPr lang="en-GB" altLang="en-US" sz="3800">
                <a:latin typeface="Tahoma" charset="0"/>
              </a:rPr>
              <a:t>The classical waterfall model (1970)</a:t>
            </a:r>
            <a:endParaRPr lang="en-US" altLang="en-US" sz="3800">
              <a:latin typeface="Tahoma" charset="0"/>
            </a:endParaRPr>
          </a:p>
        </p:txBody>
      </p:sp>
      <p:sp>
        <p:nvSpPr>
          <p:cNvPr id="191491" name="Rectangle 3"/>
          <p:cNvSpPr>
            <a:spLocks noChangeArrowheads="1"/>
          </p:cNvSpPr>
          <p:nvPr/>
        </p:nvSpPr>
        <p:spPr bwMode="auto">
          <a:xfrm>
            <a:off x="762000" y="1524000"/>
            <a:ext cx="4800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840" tIns="44623" rIns="90840" bIns="44623"/>
          <a:lstStyle>
            <a:lvl1pPr marL="342900" indent="-342900">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eaLnBrk="1" hangingPunct="1">
              <a:lnSpc>
                <a:spcPct val="150000"/>
              </a:lnSpc>
            </a:pPr>
            <a:r>
              <a:rPr lang="en-GB" altLang="en-US" sz="2400"/>
              <a:t>Requirements analysis and definition</a:t>
            </a:r>
          </a:p>
          <a:p>
            <a:pPr eaLnBrk="1" hangingPunct="1">
              <a:lnSpc>
                <a:spcPct val="150000"/>
              </a:lnSpc>
            </a:pPr>
            <a:r>
              <a:rPr lang="en-GB" altLang="en-US" sz="2400"/>
              <a:t>System and software design</a:t>
            </a:r>
          </a:p>
          <a:p>
            <a:pPr eaLnBrk="1" hangingPunct="1">
              <a:lnSpc>
                <a:spcPct val="150000"/>
              </a:lnSpc>
            </a:pPr>
            <a:r>
              <a:rPr lang="en-GB" altLang="en-US" sz="2400"/>
              <a:t>Implementation and unit testing</a:t>
            </a:r>
          </a:p>
          <a:p>
            <a:pPr eaLnBrk="1" hangingPunct="1">
              <a:lnSpc>
                <a:spcPct val="150000"/>
              </a:lnSpc>
            </a:pPr>
            <a:r>
              <a:rPr lang="en-GB" altLang="en-US" sz="2400"/>
              <a:t>Integration and system testing</a:t>
            </a:r>
          </a:p>
          <a:p>
            <a:pPr eaLnBrk="1" hangingPunct="1">
              <a:lnSpc>
                <a:spcPct val="150000"/>
              </a:lnSpc>
            </a:pPr>
            <a:r>
              <a:rPr lang="en-GB" altLang="en-US" sz="2400"/>
              <a:t>Operation and maintenance</a:t>
            </a:r>
          </a:p>
        </p:txBody>
      </p:sp>
      <p:pic>
        <p:nvPicPr>
          <p:cNvPr id="191492" name="Picture 4" descr="912537"/>
          <p:cNvPicPr>
            <a:picLocks noChangeAspect="1" noChangeArrowheads="1"/>
          </p:cNvPicPr>
          <p:nvPr/>
        </p:nvPicPr>
        <p:blipFill>
          <a:blip r:embed="rId2">
            <a:extLst>
              <a:ext uri="{28A0092B-C50C-407E-A947-70E740481C1C}">
                <a14:useLocalDpi xmlns:a14="http://schemas.microsoft.com/office/drawing/2010/main" val="0"/>
              </a:ext>
            </a:extLst>
          </a:blip>
          <a:srcRect l="-710" t="12360" r="7535" b="33708"/>
          <a:stretch>
            <a:fillRect/>
          </a:stretch>
        </p:blipFill>
        <p:spPr bwMode="auto">
          <a:xfrm>
            <a:off x="5602288" y="1524000"/>
            <a:ext cx="3313112"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1493" name="Text Box 6"/>
          <p:cNvSpPr txBox="1">
            <a:spLocks noChangeArrowheads="1"/>
          </p:cNvSpPr>
          <p:nvPr/>
        </p:nvSpPr>
        <p:spPr bwMode="auto">
          <a:xfrm>
            <a:off x="6858000" y="1905000"/>
            <a:ext cx="1874838" cy="4572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a:spcBef>
                <a:spcPct val="0"/>
              </a:spcBef>
              <a:buClrTx/>
              <a:buSzTx/>
              <a:buFontTx/>
              <a:buNone/>
            </a:pPr>
            <a:r>
              <a:rPr lang="en-US" altLang="en-US" sz="2400">
                <a:latin typeface="Times New Roman" charset="0"/>
                <a:ea typeface="Arial" charset="0"/>
                <a:cs typeface="Arial" charset="0"/>
              </a:rPr>
              <a:t>Requirements</a:t>
            </a:r>
          </a:p>
        </p:txBody>
      </p:sp>
      <p:sp>
        <p:nvSpPr>
          <p:cNvPr id="191494" name="Text Box 7"/>
          <p:cNvSpPr txBox="1">
            <a:spLocks noChangeArrowheads="1"/>
          </p:cNvSpPr>
          <p:nvPr/>
        </p:nvSpPr>
        <p:spPr bwMode="auto">
          <a:xfrm>
            <a:off x="6400800" y="2895600"/>
            <a:ext cx="1789113" cy="4572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a:spcBef>
                <a:spcPct val="0"/>
              </a:spcBef>
              <a:buClrTx/>
              <a:buSzTx/>
              <a:buFontTx/>
              <a:buNone/>
            </a:pPr>
            <a:r>
              <a:rPr lang="en-US" altLang="en-US" sz="2400">
                <a:latin typeface="Times New Roman" charset="0"/>
                <a:ea typeface="Arial" charset="0"/>
                <a:cs typeface="Arial" charset="0"/>
              </a:rPr>
              <a:t>Specification</a:t>
            </a:r>
          </a:p>
        </p:txBody>
      </p:sp>
      <p:sp>
        <p:nvSpPr>
          <p:cNvPr id="191495" name="Text Box 8"/>
          <p:cNvSpPr txBox="1">
            <a:spLocks noChangeArrowheads="1"/>
          </p:cNvSpPr>
          <p:nvPr/>
        </p:nvSpPr>
        <p:spPr bwMode="auto">
          <a:xfrm>
            <a:off x="6096000" y="3886200"/>
            <a:ext cx="1284288" cy="4572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a:spcBef>
                <a:spcPct val="0"/>
              </a:spcBef>
              <a:buClrTx/>
              <a:buSzTx/>
              <a:buFontTx/>
              <a:buNone/>
            </a:pPr>
            <a:r>
              <a:rPr lang="en-US" altLang="en-US" sz="2400">
                <a:latin typeface="Times New Roman" charset="0"/>
                <a:ea typeface="Arial" charset="0"/>
                <a:cs typeface="Arial" charset="0"/>
              </a:rPr>
              <a:t>Software</a:t>
            </a:r>
          </a:p>
        </p:txBody>
      </p:sp>
      <p:sp>
        <p:nvSpPr>
          <p:cNvPr id="191496" name="Text Box 9"/>
          <p:cNvSpPr txBox="1">
            <a:spLocks noChangeArrowheads="1"/>
          </p:cNvSpPr>
          <p:nvPr/>
        </p:nvSpPr>
        <p:spPr bwMode="auto">
          <a:xfrm>
            <a:off x="5791200" y="4953000"/>
            <a:ext cx="1325563" cy="4572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a:spcBef>
                <a:spcPct val="0"/>
              </a:spcBef>
              <a:buClrTx/>
              <a:buSzTx/>
              <a:buFontTx/>
              <a:buNone/>
            </a:pPr>
            <a:r>
              <a:rPr lang="en-US" altLang="en-US" sz="2400">
                <a:latin typeface="Times New Roman" charset="0"/>
                <a:ea typeface="Arial" charset="0"/>
                <a:cs typeface="Arial" charset="0"/>
              </a:rPr>
              <a:t>Test Plan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1490"/>
                                        </p:tgtEl>
                                        <p:attrNameLst>
                                          <p:attrName>style.visibility</p:attrName>
                                        </p:attrNameLst>
                                      </p:cBhvr>
                                      <p:to>
                                        <p:strVal val="visible"/>
                                      </p:to>
                                    </p:set>
                                    <p:animEffect transition="in" filter="blinds(horizontal)">
                                      <p:cBhvr>
                                        <p:cTn id="7" dur="500"/>
                                        <p:tgtEl>
                                          <p:spTgt spid="1914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91492"/>
                                        </p:tgtEl>
                                        <p:attrNameLst>
                                          <p:attrName>style.visibility</p:attrName>
                                        </p:attrNameLst>
                                      </p:cBhvr>
                                      <p:to>
                                        <p:strVal val="visible"/>
                                      </p:to>
                                    </p:set>
                                    <p:animEffect transition="in" filter="blinds(horizontal)">
                                      <p:cBhvr>
                                        <p:cTn id="12" dur="500"/>
                                        <p:tgtEl>
                                          <p:spTgt spid="1914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1493"/>
                                        </p:tgtEl>
                                        <p:attrNameLst>
                                          <p:attrName>style.visibility</p:attrName>
                                        </p:attrNameLst>
                                      </p:cBhvr>
                                      <p:to>
                                        <p:strVal val="visible"/>
                                      </p:to>
                                    </p:set>
                                    <p:animEffect transition="in" filter="blinds(horizontal)">
                                      <p:cBhvr>
                                        <p:cTn id="17" dur="500"/>
                                        <p:tgtEl>
                                          <p:spTgt spid="191493"/>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91494"/>
                                        </p:tgtEl>
                                        <p:attrNameLst>
                                          <p:attrName>style.visibility</p:attrName>
                                        </p:attrNameLst>
                                      </p:cBhvr>
                                      <p:to>
                                        <p:strVal val="visible"/>
                                      </p:to>
                                    </p:set>
                                    <p:animEffect transition="in" filter="blinds(horizontal)">
                                      <p:cBhvr>
                                        <p:cTn id="20" dur="500"/>
                                        <p:tgtEl>
                                          <p:spTgt spid="191494"/>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91495"/>
                                        </p:tgtEl>
                                        <p:attrNameLst>
                                          <p:attrName>style.visibility</p:attrName>
                                        </p:attrNameLst>
                                      </p:cBhvr>
                                      <p:to>
                                        <p:strVal val="visible"/>
                                      </p:to>
                                    </p:set>
                                    <p:animEffect transition="in" filter="blinds(horizontal)">
                                      <p:cBhvr>
                                        <p:cTn id="23" dur="500"/>
                                        <p:tgtEl>
                                          <p:spTgt spid="191495"/>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91496"/>
                                        </p:tgtEl>
                                        <p:attrNameLst>
                                          <p:attrName>style.visibility</p:attrName>
                                        </p:attrNameLst>
                                      </p:cBhvr>
                                      <p:to>
                                        <p:strVal val="visible"/>
                                      </p:to>
                                    </p:set>
                                    <p:animEffect transition="in" filter="blinds(horizontal)">
                                      <p:cBhvr>
                                        <p:cTn id="26" dur="500"/>
                                        <p:tgtEl>
                                          <p:spTgt spid="19149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191491">
                                            <p:txEl>
                                              <p:pRg st="0" end="0"/>
                                            </p:txEl>
                                          </p:spTgt>
                                        </p:tgtEl>
                                        <p:attrNameLst>
                                          <p:attrName>style.visibility</p:attrName>
                                        </p:attrNameLst>
                                      </p:cBhvr>
                                      <p:to>
                                        <p:strVal val="visible"/>
                                      </p:to>
                                    </p:set>
                                    <p:animEffect transition="in" filter="blinds(horizontal)">
                                      <p:cBhvr>
                                        <p:cTn id="31" dur="500"/>
                                        <p:tgtEl>
                                          <p:spTgt spid="191491">
                                            <p:txEl>
                                              <p:pRg st="0" end="0"/>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191491">
                                            <p:txEl>
                                              <p:pRg st="1" end="1"/>
                                            </p:txEl>
                                          </p:spTgt>
                                        </p:tgtEl>
                                        <p:attrNameLst>
                                          <p:attrName>style.visibility</p:attrName>
                                        </p:attrNameLst>
                                      </p:cBhvr>
                                      <p:to>
                                        <p:strVal val="visible"/>
                                      </p:to>
                                    </p:set>
                                    <p:animEffect transition="in" filter="blinds(horizontal)">
                                      <p:cBhvr>
                                        <p:cTn id="34" dur="500"/>
                                        <p:tgtEl>
                                          <p:spTgt spid="191491">
                                            <p:txEl>
                                              <p:pRg st="1" end="1"/>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191491">
                                            <p:txEl>
                                              <p:pRg st="2" end="2"/>
                                            </p:txEl>
                                          </p:spTgt>
                                        </p:tgtEl>
                                        <p:attrNameLst>
                                          <p:attrName>style.visibility</p:attrName>
                                        </p:attrNameLst>
                                      </p:cBhvr>
                                      <p:to>
                                        <p:strVal val="visible"/>
                                      </p:to>
                                    </p:set>
                                    <p:animEffect transition="in" filter="blinds(horizontal)">
                                      <p:cBhvr>
                                        <p:cTn id="37" dur="500"/>
                                        <p:tgtEl>
                                          <p:spTgt spid="191491">
                                            <p:txEl>
                                              <p:pRg st="2" end="2"/>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191491">
                                            <p:txEl>
                                              <p:pRg st="3" end="3"/>
                                            </p:txEl>
                                          </p:spTgt>
                                        </p:tgtEl>
                                        <p:attrNameLst>
                                          <p:attrName>style.visibility</p:attrName>
                                        </p:attrNameLst>
                                      </p:cBhvr>
                                      <p:to>
                                        <p:strVal val="visible"/>
                                      </p:to>
                                    </p:set>
                                    <p:animEffect transition="in" filter="blinds(horizontal)">
                                      <p:cBhvr>
                                        <p:cTn id="40" dur="500"/>
                                        <p:tgtEl>
                                          <p:spTgt spid="191491">
                                            <p:txEl>
                                              <p:pRg st="3" end="3"/>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191491">
                                            <p:txEl>
                                              <p:pRg st="4" end="4"/>
                                            </p:txEl>
                                          </p:spTgt>
                                        </p:tgtEl>
                                        <p:attrNameLst>
                                          <p:attrName>style.visibility</p:attrName>
                                        </p:attrNameLst>
                                      </p:cBhvr>
                                      <p:to>
                                        <p:strVal val="visible"/>
                                      </p:to>
                                    </p:set>
                                    <p:animEffect transition="in" filter="blinds(horizontal)">
                                      <p:cBhvr>
                                        <p:cTn id="43" dur="500"/>
                                        <p:tgtEl>
                                          <p:spTgt spid="1914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0" grpId="0"/>
      <p:bldP spid="191493" grpId="0" animBg="1"/>
      <p:bldP spid="191494" grpId="0" animBg="1"/>
      <p:bldP spid="191495" grpId="0" animBg="1"/>
      <p:bldP spid="19149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a:spcBef>
                <a:spcPct val="0"/>
              </a:spcBef>
              <a:buClrTx/>
              <a:buSzTx/>
              <a:buFontTx/>
              <a:buNone/>
            </a:pPr>
            <a:fld id="{59B7EDC0-0190-E54B-9D3E-FA4B2B7720A7}" type="slidenum">
              <a:rPr lang="en-US" altLang="en-US" sz="1000"/>
              <a:pPr>
                <a:spcBef>
                  <a:spcPct val="0"/>
                </a:spcBef>
                <a:buClrTx/>
                <a:buSzTx/>
                <a:buFontTx/>
                <a:buNone/>
              </a:pPr>
              <a:t>16</a:t>
            </a:fld>
            <a:endParaRPr lang="en-US" altLang="en-US" sz="1000"/>
          </a:p>
        </p:txBody>
      </p:sp>
      <p:sp>
        <p:nvSpPr>
          <p:cNvPr id="192514" name="Rectangle 2"/>
          <p:cNvSpPr>
            <a:spLocks noGrp="1" noChangeArrowheads="1"/>
          </p:cNvSpPr>
          <p:nvPr>
            <p:ph type="title"/>
          </p:nvPr>
        </p:nvSpPr>
        <p:spPr/>
        <p:txBody>
          <a:bodyPr/>
          <a:lstStyle/>
          <a:p>
            <a:pPr algn="ctr"/>
            <a:r>
              <a:rPr lang="en-US" altLang="en-US">
                <a:latin typeface="Tahoma" charset="0"/>
              </a:rPr>
              <a:t>Waterfall Process Model</a:t>
            </a:r>
          </a:p>
        </p:txBody>
      </p:sp>
      <p:pic>
        <p:nvPicPr>
          <p:cNvPr id="20173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1752600"/>
            <a:ext cx="192405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Rectangle 11"/>
          <p:cNvSpPr txBox="1">
            <a:spLocks noChangeArrowheads="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algn="r" eaLnBrk="1" hangingPunct="1">
              <a:spcBef>
                <a:spcPct val="0"/>
              </a:spcBef>
              <a:buClrTx/>
              <a:buSzTx/>
              <a:buFontTx/>
              <a:buNone/>
            </a:pPr>
            <a:fld id="{A9253057-8E1C-4948-B358-A674DED63908}" type="slidenum">
              <a:rPr lang="en-US" altLang="en-US" sz="1000"/>
              <a:pPr algn="r" eaLnBrk="1" hangingPunct="1">
                <a:spcBef>
                  <a:spcPct val="0"/>
                </a:spcBef>
                <a:buClrTx/>
                <a:buSzTx/>
                <a:buFontTx/>
                <a:buNone/>
              </a:pPr>
              <a:t>16</a:t>
            </a:fld>
            <a:endParaRPr lang="en-US" altLang="en-US" sz="1000"/>
          </a:p>
        </p:txBody>
      </p:sp>
      <p:sp>
        <p:nvSpPr>
          <p:cNvPr id="7" name="Text Box 2"/>
          <p:cNvSpPr txBox="1">
            <a:spLocks noChangeArrowheads="1"/>
          </p:cNvSpPr>
          <p:nvPr/>
        </p:nvSpPr>
        <p:spPr bwMode="auto">
          <a:xfrm>
            <a:off x="457200" y="1600200"/>
            <a:ext cx="1830388" cy="990600"/>
          </a:xfrm>
          <a:prstGeom prst="rect">
            <a:avLst/>
          </a:prstGeom>
          <a:solidFill>
            <a:schemeClr val="accent1"/>
          </a:solidFill>
          <a:ln w="12700">
            <a:solidFill>
              <a:schemeClr val="tx1"/>
            </a:solidFill>
            <a:miter lim="800000"/>
            <a:headEnd/>
            <a:tailEnd/>
          </a:ln>
          <a:effectLst>
            <a:outerShdw blurRad="63500" dist="107763" dir="2700000" algn="ctr" rotWithShape="0">
              <a:schemeClr val="bg2">
                <a:alpha val="74998"/>
              </a:schemeClr>
            </a:outerShdw>
          </a:effec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r>
              <a:rPr lang="en-US" altLang="en-US" smtClean="0"/>
              <a:t>Analysis</a:t>
            </a:r>
            <a:br>
              <a:rPr lang="en-US" altLang="en-US" smtClean="0"/>
            </a:br>
            <a:r>
              <a:rPr lang="en-US" altLang="en-US" smtClean="0"/>
              <a:t>and</a:t>
            </a:r>
            <a:br>
              <a:rPr lang="en-US" altLang="en-US" smtClean="0"/>
            </a:br>
            <a:r>
              <a:rPr lang="en-US" altLang="en-US" smtClean="0"/>
              <a:t>Definition</a:t>
            </a:r>
          </a:p>
        </p:txBody>
      </p:sp>
      <p:sp>
        <p:nvSpPr>
          <p:cNvPr id="8" name="AutoShape 4"/>
          <p:cNvSpPr>
            <a:spLocks noChangeArrowheads="1"/>
          </p:cNvSpPr>
          <p:nvPr/>
        </p:nvSpPr>
        <p:spPr bwMode="auto">
          <a:xfrm rot="10800000" flipH="1">
            <a:off x="2287588" y="1766888"/>
            <a:ext cx="1058862" cy="73342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7301 h 21600"/>
              <a:gd name="T20" fmla="*/ 19067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170" y="0"/>
                </a:moveTo>
                <a:lnTo>
                  <a:pt x="12739" y="7527"/>
                </a:lnTo>
                <a:lnTo>
                  <a:pt x="15272" y="7527"/>
                </a:lnTo>
                <a:lnTo>
                  <a:pt x="15272" y="17301"/>
                </a:lnTo>
                <a:lnTo>
                  <a:pt x="0" y="17301"/>
                </a:lnTo>
                <a:lnTo>
                  <a:pt x="0" y="21600"/>
                </a:lnTo>
                <a:lnTo>
                  <a:pt x="19067" y="21600"/>
                </a:lnTo>
                <a:lnTo>
                  <a:pt x="19067" y="7527"/>
                </a:lnTo>
                <a:lnTo>
                  <a:pt x="21600" y="7527"/>
                </a:lnTo>
                <a:lnTo>
                  <a:pt x="17170" y="0"/>
                </a:lnTo>
                <a:close/>
              </a:path>
            </a:pathLst>
          </a:custGeom>
          <a:solidFill>
            <a:schemeClr val="accent2"/>
          </a:solidFill>
          <a:ln w="12700">
            <a:solidFill>
              <a:schemeClr val="tx1"/>
            </a:solidFill>
            <a:miter lim="800000"/>
            <a:headEnd/>
            <a:tailEnd/>
          </a:ln>
          <a:effectLst>
            <a:outerShdw dist="107763" dir="2700000" algn="ctr" rotWithShape="0">
              <a:schemeClr val="bg2"/>
            </a:outerShdw>
          </a:effectLst>
        </p:spPr>
        <p:txBody>
          <a:bodyPr rot="10800000" wrap="none" anchor="ctr"/>
          <a:lstStyle/>
          <a:p>
            <a:endParaRPr lang="en-US"/>
          </a:p>
        </p:txBody>
      </p:sp>
      <p:sp>
        <p:nvSpPr>
          <p:cNvPr id="9" name="Text Box 5"/>
          <p:cNvSpPr txBox="1">
            <a:spLocks noChangeArrowheads="1"/>
          </p:cNvSpPr>
          <p:nvPr/>
        </p:nvSpPr>
        <p:spPr bwMode="auto">
          <a:xfrm>
            <a:off x="2438400" y="2500313"/>
            <a:ext cx="1524000" cy="700087"/>
          </a:xfrm>
          <a:prstGeom prst="rect">
            <a:avLst/>
          </a:prstGeom>
          <a:solidFill>
            <a:schemeClr val="accent1"/>
          </a:solidFill>
          <a:ln w="12700">
            <a:solidFill>
              <a:schemeClr val="tx1"/>
            </a:solidFill>
            <a:miter lim="800000"/>
            <a:headEnd/>
            <a:tailEnd/>
          </a:ln>
          <a:effectLst>
            <a:outerShdw blurRad="63500" dist="107763" dir="2700000" algn="ctr" rotWithShape="0">
              <a:schemeClr val="bg2">
                <a:alpha val="74998"/>
              </a:schemeClr>
            </a:outerShdw>
          </a:effectLst>
        </p:spPr>
        <p:txBody>
          <a:bodyPr lIns="54000" rIns="540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r>
              <a:rPr lang="en-US" altLang="en-US" smtClean="0"/>
              <a:t>Design</a:t>
            </a:r>
          </a:p>
        </p:txBody>
      </p:sp>
      <p:sp>
        <p:nvSpPr>
          <p:cNvPr id="10" name="AutoShape 6"/>
          <p:cNvSpPr>
            <a:spLocks noChangeArrowheads="1"/>
          </p:cNvSpPr>
          <p:nvPr/>
        </p:nvSpPr>
        <p:spPr bwMode="auto">
          <a:xfrm rot="10800000" flipH="1">
            <a:off x="4040188" y="2909888"/>
            <a:ext cx="1058862" cy="73342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7301 h 21600"/>
              <a:gd name="T20" fmla="*/ 19067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170" y="0"/>
                </a:moveTo>
                <a:lnTo>
                  <a:pt x="12739" y="7527"/>
                </a:lnTo>
                <a:lnTo>
                  <a:pt x="15272" y="7527"/>
                </a:lnTo>
                <a:lnTo>
                  <a:pt x="15272" y="17301"/>
                </a:lnTo>
                <a:lnTo>
                  <a:pt x="0" y="17301"/>
                </a:lnTo>
                <a:lnTo>
                  <a:pt x="0" y="21600"/>
                </a:lnTo>
                <a:lnTo>
                  <a:pt x="19067" y="21600"/>
                </a:lnTo>
                <a:lnTo>
                  <a:pt x="19067" y="7527"/>
                </a:lnTo>
                <a:lnTo>
                  <a:pt x="21600" y="7527"/>
                </a:lnTo>
                <a:lnTo>
                  <a:pt x="17170" y="0"/>
                </a:lnTo>
                <a:close/>
              </a:path>
            </a:pathLst>
          </a:custGeom>
          <a:solidFill>
            <a:schemeClr val="accent2"/>
          </a:solidFill>
          <a:ln w="12700">
            <a:solidFill>
              <a:schemeClr val="tx1"/>
            </a:solidFill>
            <a:miter lim="800000"/>
            <a:headEnd/>
            <a:tailEnd/>
          </a:ln>
          <a:effectLst>
            <a:outerShdw dist="107763" dir="2700000" algn="ctr" rotWithShape="0">
              <a:schemeClr val="bg2"/>
            </a:outerShdw>
          </a:effectLst>
        </p:spPr>
        <p:txBody>
          <a:bodyPr rot="10800000" wrap="none" anchor="ctr"/>
          <a:lstStyle/>
          <a:p>
            <a:endParaRPr lang="en-US"/>
          </a:p>
        </p:txBody>
      </p:sp>
      <p:sp>
        <p:nvSpPr>
          <p:cNvPr id="11" name="Text Box 7"/>
          <p:cNvSpPr txBox="1">
            <a:spLocks noChangeArrowheads="1"/>
          </p:cNvSpPr>
          <p:nvPr/>
        </p:nvSpPr>
        <p:spPr bwMode="auto">
          <a:xfrm>
            <a:off x="4024313" y="3643313"/>
            <a:ext cx="1684337" cy="700087"/>
          </a:xfrm>
          <a:prstGeom prst="rect">
            <a:avLst/>
          </a:prstGeom>
          <a:solidFill>
            <a:schemeClr val="accent1"/>
          </a:solidFill>
          <a:ln w="12700">
            <a:solidFill>
              <a:schemeClr val="tx1"/>
            </a:solidFill>
            <a:miter lim="800000"/>
            <a:headEnd/>
            <a:tailEnd/>
          </a:ln>
          <a:effectLst>
            <a:outerShdw blurRad="63500" dist="107763" dir="2700000" algn="ctr" rotWithShape="0">
              <a:schemeClr val="bg2">
                <a:alpha val="74998"/>
              </a:schemeClr>
            </a:outerShdw>
          </a:effectLst>
        </p:spPr>
        <p:txBody>
          <a:bodyPr lIns="54000" rIns="540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r>
              <a:rPr lang="en-US" altLang="en-US" smtClean="0"/>
              <a:t>Implementation</a:t>
            </a:r>
          </a:p>
        </p:txBody>
      </p:sp>
      <p:sp>
        <p:nvSpPr>
          <p:cNvPr id="12" name="AutoShape 8"/>
          <p:cNvSpPr>
            <a:spLocks noChangeArrowheads="1"/>
          </p:cNvSpPr>
          <p:nvPr/>
        </p:nvSpPr>
        <p:spPr bwMode="auto">
          <a:xfrm rot="10800000" flipH="1">
            <a:off x="5716588" y="4067175"/>
            <a:ext cx="1058862" cy="73342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7301 h 21600"/>
              <a:gd name="T20" fmla="*/ 19067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170" y="0"/>
                </a:moveTo>
                <a:lnTo>
                  <a:pt x="12739" y="7527"/>
                </a:lnTo>
                <a:lnTo>
                  <a:pt x="15272" y="7527"/>
                </a:lnTo>
                <a:lnTo>
                  <a:pt x="15272" y="17301"/>
                </a:lnTo>
                <a:lnTo>
                  <a:pt x="0" y="17301"/>
                </a:lnTo>
                <a:lnTo>
                  <a:pt x="0" y="21600"/>
                </a:lnTo>
                <a:lnTo>
                  <a:pt x="19067" y="21600"/>
                </a:lnTo>
                <a:lnTo>
                  <a:pt x="19067" y="7527"/>
                </a:lnTo>
                <a:lnTo>
                  <a:pt x="21600" y="7527"/>
                </a:lnTo>
                <a:lnTo>
                  <a:pt x="17170" y="0"/>
                </a:lnTo>
                <a:close/>
              </a:path>
            </a:pathLst>
          </a:custGeom>
          <a:solidFill>
            <a:schemeClr val="accent2"/>
          </a:solidFill>
          <a:ln w="12700">
            <a:solidFill>
              <a:schemeClr val="tx1"/>
            </a:solidFill>
            <a:miter lim="800000"/>
            <a:headEnd/>
            <a:tailEnd/>
          </a:ln>
          <a:effectLst>
            <a:outerShdw dist="107763" dir="2700000" algn="ctr" rotWithShape="0">
              <a:schemeClr val="bg2"/>
            </a:outerShdw>
          </a:effectLst>
        </p:spPr>
        <p:txBody>
          <a:bodyPr rot="10800000" wrap="none" anchor="ctr"/>
          <a:lstStyle/>
          <a:p>
            <a:endParaRPr lang="en-US"/>
          </a:p>
        </p:txBody>
      </p:sp>
      <p:sp>
        <p:nvSpPr>
          <p:cNvPr id="13" name="Text Box 9"/>
          <p:cNvSpPr txBox="1">
            <a:spLocks noChangeArrowheads="1"/>
          </p:cNvSpPr>
          <p:nvPr/>
        </p:nvSpPr>
        <p:spPr bwMode="auto">
          <a:xfrm>
            <a:off x="5700713" y="4800600"/>
            <a:ext cx="1684337" cy="685800"/>
          </a:xfrm>
          <a:prstGeom prst="rect">
            <a:avLst/>
          </a:prstGeom>
          <a:solidFill>
            <a:schemeClr val="accent1"/>
          </a:solidFill>
          <a:ln w="12700">
            <a:solidFill>
              <a:schemeClr val="tx1"/>
            </a:solidFill>
            <a:miter lim="800000"/>
            <a:headEnd/>
            <a:tailEnd/>
          </a:ln>
          <a:effectLst>
            <a:outerShdw blurRad="63500" dist="107763" dir="2700000" algn="ctr" rotWithShape="0">
              <a:schemeClr val="bg2">
                <a:alpha val="74998"/>
              </a:schemeClr>
            </a:outerShdw>
          </a:effec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r>
              <a:rPr lang="en-US" altLang="en-US" smtClean="0"/>
              <a:t>Test</a:t>
            </a:r>
          </a:p>
        </p:txBody>
      </p:sp>
      <p:sp>
        <p:nvSpPr>
          <p:cNvPr id="14" name="AutoShape 10"/>
          <p:cNvSpPr>
            <a:spLocks noChangeArrowheads="1"/>
          </p:cNvSpPr>
          <p:nvPr/>
        </p:nvSpPr>
        <p:spPr bwMode="auto">
          <a:xfrm rot="10800000" flipH="1">
            <a:off x="7385050" y="5195888"/>
            <a:ext cx="1058863" cy="73342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7301 h 21600"/>
              <a:gd name="T20" fmla="*/ 19067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170" y="0"/>
                </a:moveTo>
                <a:lnTo>
                  <a:pt x="12739" y="7527"/>
                </a:lnTo>
                <a:lnTo>
                  <a:pt x="15272" y="7527"/>
                </a:lnTo>
                <a:lnTo>
                  <a:pt x="15272" y="17301"/>
                </a:lnTo>
                <a:lnTo>
                  <a:pt x="0" y="17301"/>
                </a:lnTo>
                <a:lnTo>
                  <a:pt x="0" y="21600"/>
                </a:lnTo>
                <a:lnTo>
                  <a:pt x="19067" y="21600"/>
                </a:lnTo>
                <a:lnTo>
                  <a:pt x="19067" y="7527"/>
                </a:lnTo>
                <a:lnTo>
                  <a:pt x="21600" y="7527"/>
                </a:lnTo>
                <a:lnTo>
                  <a:pt x="17170" y="0"/>
                </a:lnTo>
                <a:close/>
              </a:path>
            </a:pathLst>
          </a:custGeom>
          <a:solidFill>
            <a:schemeClr val="accent2"/>
          </a:solidFill>
          <a:ln w="12700">
            <a:solidFill>
              <a:schemeClr val="tx1"/>
            </a:solidFill>
            <a:miter lim="800000"/>
            <a:headEnd/>
            <a:tailEnd/>
          </a:ln>
          <a:effectLst>
            <a:outerShdw dist="107763" dir="2700000" algn="ctr" rotWithShape="0">
              <a:schemeClr val="bg2"/>
            </a:outerShdw>
          </a:effectLst>
        </p:spPr>
        <p:txBody>
          <a:bodyPr rot="10800000" wrap="none" anchor="ctr"/>
          <a:lstStyle/>
          <a:p>
            <a:endParaRPr lang="en-US"/>
          </a:p>
        </p:txBody>
      </p:sp>
      <p:sp>
        <p:nvSpPr>
          <p:cNvPr id="15" name="Text Box 11"/>
          <p:cNvSpPr txBox="1">
            <a:spLocks noChangeArrowheads="1"/>
          </p:cNvSpPr>
          <p:nvPr/>
        </p:nvSpPr>
        <p:spPr bwMode="auto">
          <a:xfrm>
            <a:off x="7210425" y="5838825"/>
            <a:ext cx="1781175" cy="866775"/>
          </a:xfrm>
          <a:prstGeom prst="rect">
            <a:avLst/>
          </a:prstGeom>
          <a:solidFill>
            <a:schemeClr val="accent1"/>
          </a:solidFill>
          <a:ln w="12700">
            <a:solidFill>
              <a:schemeClr val="tx1"/>
            </a:solidFill>
            <a:miter lim="800000"/>
            <a:headEnd/>
            <a:tailEnd/>
          </a:ln>
          <a:effectLst>
            <a:outerShdw blurRad="63500" dist="107763" dir="2700000" algn="ctr" rotWithShape="0">
              <a:schemeClr val="bg2">
                <a:alpha val="74998"/>
              </a:schemeClr>
            </a:outerShdw>
          </a:effec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r>
              <a:rPr lang="en-US" altLang="en-US" smtClean="0"/>
              <a:t>Usage and Maintenance</a:t>
            </a:r>
          </a:p>
        </p:txBody>
      </p:sp>
      <p:cxnSp>
        <p:nvCxnSpPr>
          <p:cNvPr id="3" name="Straight Connector 2"/>
          <p:cNvCxnSpPr>
            <a:cxnSpLocks noChangeShapeType="1"/>
            <a:stCxn id="15" idx="1"/>
          </p:cNvCxnSpPr>
          <p:nvPr/>
        </p:nvCxnSpPr>
        <p:spPr bwMode="auto">
          <a:xfrm flipH="1" flipV="1">
            <a:off x="1371600" y="6248400"/>
            <a:ext cx="5838825" cy="23813"/>
          </a:xfrm>
          <a:prstGeom prst="line">
            <a:avLst/>
          </a:prstGeom>
          <a:noFill/>
          <a:ln w="47625">
            <a:solidFill>
              <a:schemeClr val="tx1"/>
            </a:solidFill>
            <a:miter lim="800000"/>
            <a:headEnd/>
            <a:tailEnd/>
          </a:ln>
          <a:extLst>
            <a:ext uri="{909E8E84-426E-40DD-AFC4-6F175D3DCCD1}">
              <a14:hiddenFill xmlns:a14="http://schemas.microsoft.com/office/drawing/2010/main">
                <a:noFill/>
              </a14:hiddenFill>
            </a:ext>
          </a:extLst>
        </p:spPr>
      </p:cxnSp>
      <p:cxnSp>
        <p:nvCxnSpPr>
          <p:cNvPr id="5" name="Straight Arrow Connector 4"/>
          <p:cNvCxnSpPr>
            <a:cxnSpLocks noChangeShapeType="1"/>
          </p:cNvCxnSpPr>
          <p:nvPr/>
        </p:nvCxnSpPr>
        <p:spPr bwMode="auto">
          <a:xfrm flipV="1">
            <a:off x="1371600" y="2590800"/>
            <a:ext cx="0" cy="3657600"/>
          </a:xfrm>
          <a:prstGeom prst="straightConnector1">
            <a:avLst/>
          </a:prstGeom>
          <a:noFill/>
          <a:ln w="476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1" name="Straight Arrow Connector 20"/>
          <p:cNvCxnSpPr>
            <a:cxnSpLocks noChangeShapeType="1"/>
            <a:endCxn id="9" idx="2"/>
          </p:cNvCxnSpPr>
          <p:nvPr/>
        </p:nvCxnSpPr>
        <p:spPr bwMode="auto">
          <a:xfrm flipV="1">
            <a:off x="3200400" y="3200400"/>
            <a:ext cx="0" cy="3048000"/>
          </a:xfrm>
          <a:prstGeom prst="straightConnector1">
            <a:avLst/>
          </a:prstGeom>
          <a:noFill/>
          <a:ln w="476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4" name="Straight Arrow Connector 23"/>
          <p:cNvCxnSpPr>
            <a:cxnSpLocks noChangeShapeType="1"/>
            <a:endCxn id="11" idx="2"/>
          </p:cNvCxnSpPr>
          <p:nvPr/>
        </p:nvCxnSpPr>
        <p:spPr bwMode="auto">
          <a:xfrm flipH="1" flipV="1">
            <a:off x="4867275" y="4343400"/>
            <a:ext cx="9525" cy="1928813"/>
          </a:xfrm>
          <a:prstGeom prst="straightConnector1">
            <a:avLst/>
          </a:prstGeom>
          <a:noFill/>
          <a:ln w="476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6" name="Straight Arrow Connector 25"/>
          <p:cNvCxnSpPr>
            <a:cxnSpLocks noChangeShapeType="1"/>
            <a:endCxn id="13" idx="2"/>
          </p:cNvCxnSpPr>
          <p:nvPr/>
        </p:nvCxnSpPr>
        <p:spPr bwMode="auto">
          <a:xfrm flipH="1" flipV="1">
            <a:off x="6543675" y="5486400"/>
            <a:ext cx="9525" cy="785813"/>
          </a:xfrm>
          <a:prstGeom prst="straightConnector1">
            <a:avLst/>
          </a:prstGeom>
          <a:noFill/>
          <a:ln w="47625">
            <a:solidFill>
              <a:schemeClr val="tx1"/>
            </a:solidFill>
            <a:miter lim="800000"/>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2514"/>
                                        </p:tgtEl>
                                        <p:attrNameLst>
                                          <p:attrName>style.visibility</p:attrName>
                                        </p:attrNameLst>
                                      </p:cBhvr>
                                      <p:to>
                                        <p:strVal val="visible"/>
                                      </p:to>
                                    </p:set>
                                    <p:animEffect transition="in" filter="blinds(horizontal)">
                                      <p:cBhvr>
                                        <p:cTn id="7" dur="500"/>
                                        <p:tgtEl>
                                          <p:spTgt spid="1925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horizontal)">
                                      <p:cBhvr>
                                        <p:cTn id="37" dur="500"/>
                                        <p:tgtEl>
                                          <p:spTgt spid="1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linds(horizontal)">
                                      <p:cBhvr>
                                        <p:cTn id="42" dur="500"/>
                                        <p:tgtEl>
                                          <p:spTgt spid="1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blinds(horizontal)">
                                      <p:cBhvr>
                                        <p:cTn id="47" dur="500"/>
                                        <p:tgtEl>
                                          <p:spTgt spid="1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201735"/>
                                        </p:tgtEl>
                                        <p:attrNameLst>
                                          <p:attrName>style.visibility</p:attrName>
                                        </p:attrNameLst>
                                      </p:cBhvr>
                                      <p:to>
                                        <p:strVal val="visible"/>
                                      </p:to>
                                    </p:set>
                                    <p:animEffect transition="in" filter="blinds(horizontal)">
                                      <p:cBhvr>
                                        <p:cTn id="52" dur="500"/>
                                        <p:tgtEl>
                                          <p:spTgt spid="20173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1"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blinds(horizontal)">
                                      <p:cBhvr>
                                        <p:cTn id="57" dur="500"/>
                                        <p:tgtEl>
                                          <p:spTgt spid="14"/>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blinds(horizontal)">
                                      <p:cBhvr>
                                        <p:cTn id="60" dur="500"/>
                                        <p:tgtEl>
                                          <p:spTgt spid="15"/>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nodeType="clickEffect">
                                  <p:stCondLst>
                                    <p:cond delay="0"/>
                                  </p:stCondLst>
                                  <p:childTnLst>
                                    <p:set>
                                      <p:cBhvr>
                                        <p:cTn id="64" dur="1" fill="hold">
                                          <p:stCondLst>
                                            <p:cond delay="0"/>
                                          </p:stCondLst>
                                        </p:cTn>
                                        <p:tgtEl>
                                          <p:spTgt spid="5"/>
                                        </p:tgtEl>
                                        <p:attrNameLst>
                                          <p:attrName>style.visibility</p:attrName>
                                        </p:attrNameLst>
                                      </p:cBhvr>
                                      <p:to>
                                        <p:strVal val="visible"/>
                                      </p:to>
                                    </p:set>
                                    <p:animEffect transition="in" filter="blinds(horizontal)">
                                      <p:cBhvr>
                                        <p:cTn id="65" dur="500"/>
                                        <p:tgtEl>
                                          <p:spTgt spid="5"/>
                                        </p:tgtEl>
                                      </p:cBhvr>
                                    </p:animEffect>
                                  </p:childTnLst>
                                </p:cTn>
                              </p:par>
                              <p:par>
                                <p:cTn id="66" presetID="3" presetClass="entr" presetSubtype="10" fill="hold" nodeType="with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blinds(horizontal)">
                                      <p:cBhvr>
                                        <p:cTn id="68" dur="500"/>
                                        <p:tgtEl>
                                          <p:spTgt spid="21"/>
                                        </p:tgtEl>
                                      </p:cBhvr>
                                    </p:animEffect>
                                  </p:childTnLst>
                                </p:cTn>
                              </p:par>
                              <p:par>
                                <p:cTn id="69" presetID="3" presetClass="entr" presetSubtype="10" fill="hold" nodeType="with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blinds(horizontal)">
                                      <p:cBhvr>
                                        <p:cTn id="71" dur="500"/>
                                        <p:tgtEl>
                                          <p:spTgt spid="24"/>
                                        </p:tgtEl>
                                      </p:cBhvr>
                                    </p:animEffect>
                                  </p:childTnLst>
                                </p:cTn>
                              </p:par>
                              <p:par>
                                <p:cTn id="72" presetID="3" presetClass="entr" presetSubtype="10" fill="hold" nodeType="with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blinds(horizontal)">
                                      <p:cBhvr>
                                        <p:cTn id="74" dur="500"/>
                                        <p:tgtEl>
                                          <p:spTgt spid="26"/>
                                        </p:tgtEl>
                                      </p:cBhvr>
                                    </p:animEffect>
                                  </p:childTnLst>
                                </p:cTn>
                              </p:par>
                              <p:par>
                                <p:cTn id="75" presetID="3" presetClass="entr" presetSubtype="10" fill="hold" nodeType="withEffect">
                                  <p:stCondLst>
                                    <p:cond delay="0"/>
                                  </p:stCondLst>
                                  <p:childTnLst>
                                    <p:set>
                                      <p:cBhvr>
                                        <p:cTn id="76" dur="1" fill="hold">
                                          <p:stCondLst>
                                            <p:cond delay="0"/>
                                          </p:stCondLst>
                                        </p:cTn>
                                        <p:tgtEl>
                                          <p:spTgt spid="3"/>
                                        </p:tgtEl>
                                        <p:attrNameLst>
                                          <p:attrName>style.visibility</p:attrName>
                                        </p:attrNameLst>
                                      </p:cBhvr>
                                      <p:to>
                                        <p:strVal val="visible"/>
                                      </p:to>
                                    </p:set>
                                    <p:animEffect transition="in" filter="blinds(horizontal)">
                                      <p:cBhvr>
                                        <p:cTn id="7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4" grpId="0"/>
      <p:bldP spid="7" grpId="0" animBg="1"/>
      <p:bldP spid="8" grpId="0" animBg="1"/>
      <p:bldP spid="9" grpId="0" animBg="1"/>
      <p:bldP spid="10" grpId="0" animBg="1"/>
      <p:bldP spid="11" grpId="0" animBg="1"/>
      <p:bldP spid="12" grpId="0" animBg="1"/>
      <p:bldP spid="13" grpId="0" animBg="1"/>
      <p:bldP spid="14" grpId="0" animBg="1"/>
      <p:bldP spid="14" grpId="1"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a:spcBef>
                <a:spcPct val="0"/>
              </a:spcBef>
              <a:buClrTx/>
              <a:buSzTx/>
              <a:buFontTx/>
              <a:buNone/>
            </a:pPr>
            <a:fld id="{A139D57B-8D4B-3444-A282-5F821A6494D4}" type="slidenum">
              <a:rPr lang="en-US" altLang="en-US" sz="1000"/>
              <a:pPr>
                <a:spcBef>
                  <a:spcPct val="0"/>
                </a:spcBef>
                <a:buClrTx/>
                <a:buSzTx/>
                <a:buFontTx/>
                <a:buNone/>
              </a:pPr>
              <a:t>17</a:t>
            </a:fld>
            <a:endParaRPr lang="en-US" altLang="en-US" sz="1000"/>
          </a:p>
        </p:txBody>
      </p:sp>
      <p:sp>
        <p:nvSpPr>
          <p:cNvPr id="187394" name="Rectangle 2"/>
          <p:cNvSpPr>
            <a:spLocks noGrp="1" noChangeArrowheads="1"/>
          </p:cNvSpPr>
          <p:nvPr>
            <p:ph type="title"/>
          </p:nvPr>
        </p:nvSpPr>
        <p:spPr>
          <a:noFill/>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840" tIns="44623" rIns="90840" bIns="44623" anchor="b"/>
          <a:lstStyle/>
          <a:p>
            <a:pPr algn="ctr"/>
            <a:r>
              <a:rPr lang="en-GB" altLang="en-US">
                <a:latin typeface="Tahoma" charset="0"/>
              </a:rPr>
              <a:t>Disadvantage of the waterfall</a:t>
            </a:r>
          </a:p>
        </p:txBody>
      </p:sp>
      <p:sp>
        <p:nvSpPr>
          <p:cNvPr id="187395" name="Rectangle 3"/>
          <p:cNvSpPr>
            <a:spLocks noGrp="1" noChangeArrowheads="1"/>
          </p:cNvSpPr>
          <p:nvPr>
            <p:ph type="body" idx="1"/>
          </p:nvPr>
        </p:nvSpPr>
        <p:spPr>
          <a:xfrm>
            <a:off x="914400" y="1600200"/>
            <a:ext cx="7924800" cy="5029200"/>
          </a:xfrm>
          <a:noFill/>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840" tIns="44623" rIns="90840" bIns="44623"/>
          <a:lstStyle/>
          <a:p>
            <a:pPr marL="465138" indent="-465138" algn="just">
              <a:lnSpc>
                <a:spcPct val="150000"/>
              </a:lnSpc>
            </a:pPr>
            <a:r>
              <a:rPr lang="en-GB" altLang="en-US" sz="2400">
                <a:latin typeface="Tahoma" charset="0"/>
              </a:rPr>
              <a:t>The main drawback of the waterfall model is the difficulty of accommodating/easy change after the process is underway. </a:t>
            </a:r>
            <a:r>
              <a:rPr lang="en-GB" altLang="en-US" sz="2400">
                <a:solidFill>
                  <a:schemeClr val="accent2"/>
                </a:solidFill>
                <a:latin typeface="Tahoma" charset="0"/>
              </a:rPr>
              <a:t>One phase has to be complete before moving onto the next phase.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7394"/>
                                        </p:tgtEl>
                                        <p:attrNameLst>
                                          <p:attrName>style.visibility</p:attrName>
                                        </p:attrNameLst>
                                      </p:cBhvr>
                                      <p:to>
                                        <p:strVal val="visible"/>
                                      </p:to>
                                    </p:set>
                                    <p:animEffect transition="in" filter="blinds(horizontal)">
                                      <p:cBhvr>
                                        <p:cTn id="7" dur="500"/>
                                        <p:tgtEl>
                                          <p:spTgt spid="1873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7395">
                                            <p:txEl>
                                              <p:pRg st="0" end="0"/>
                                            </p:txEl>
                                          </p:spTgt>
                                        </p:tgtEl>
                                        <p:attrNameLst>
                                          <p:attrName>style.visibility</p:attrName>
                                        </p:attrNameLst>
                                      </p:cBhvr>
                                      <p:to>
                                        <p:strVal val="visible"/>
                                      </p:to>
                                    </p:set>
                                    <p:animEffect transition="in" filter="blinds(horizontal)">
                                      <p:cBhvr>
                                        <p:cTn id="12" dur="500"/>
                                        <p:tgtEl>
                                          <p:spTgt spid="18739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a:spcBef>
                <a:spcPct val="0"/>
              </a:spcBef>
              <a:buClrTx/>
              <a:buSzTx/>
              <a:buFontTx/>
              <a:buNone/>
            </a:pPr>
            <a:fld id="{6838287D-CF51-914D-BD59-1EFD8EFE4B1B}" type="slidenum">
              <a:rPr lang="en-US" altLang="en-US" sz="1000"/>
              <a:pPr>
                <a:spcBef>
                  <a:spcPct val="0"/>
                </a:spcBef>
                <a:buClrTx/>
                <a:buSzTx/>
                <a:buFontTx/>
                <a:buNone/>
              </a:pPr>
              <a:t>18</a:t>
            </a:fld>
            <a:endParaRPr lang="en-US" altLang="en-US" sz="1000"/>
          </a:p>
        </p:txBody>
      </p:sp>
      <p:sp>
        <p:nvSpPr>
          <p:cNvPr id="194562" name="Rectangle 2"/>
          <p:cNvSpPr>
            <a:spLocks noGrp="1" noChangeArrowheads="1"/>
          </p:cNvSpPr>
          <p:nvPr>
            <p:ph type="title"/>
          </p:nvPr>
        </p:nvSpPr>
        <p:spPr/>
        <p:txBody>
          <a:bodyPr/>
          <a:lstStyle/>
          <a:p>
            <a:pPr algn="ctr"/>
            <a:r>
              <a:rPr lang="en-GB" altLang="en-US">
                <a:latin typeface="Tahoma" charset="0"/>
              </a:rPr>
              <a:t>Disadvantage of the waterfall</a:t>
            </a:r>
            <a:endParaRPr lang="en-US" altLang="en-US">
              <a:latin typeface="Tahoma" charset="0"/>
            </a:endParaRPr>
          </a:p>
        </p:txBody>
      </p:sp>
      <p:sp>
        <p:nvSpPr>
          <p:cNvPr id="194563" name="Rectangle 3"/>
          <p:cNvSpPr>
            <a:spLocks noGrp="1" noChangeArrowheads="1"/>
          </p:cNvSpPr>
          <p:nvPr>
            <p:ph type="body" idx="1"/>
          </p:nvPr>
        </p:nvSpPr>
        <p:spPr/>
        <p:txBody>
          <a:bodyPr/>
          <a:lstStyle/>
          <a:p>
            <a:pPr algn="just" eaLnBrk="1" hangingPunct="1">
              <a:lnSpc>
                <a:spcPct val="150000"/>
              </a:lnSpc>
            </a:pPr>
            <a:r>
              <a:rPr lang="en-GB" altLang="en-US" sz="2400">
                <a:latin typeface="Tahoma" charset="0"/>
              </a:rPr>
              <a:t>Inflexible partitioning of the project into distinct stages makes it </a:t>
            </a:r>
            <a:r>
              <a:rPr lang="en-GB" altLang="en-US" sz="2400">
                <a:solidFill>
                  <a:srgbClr val="FF3300"/>
                </a:solidFill>
                <a:latin typeface="Tahoma" charset="0"/>
              </a:rPr>
              <a:t>difficult to</a:t>
            </a:r>
            <a:r>
              <a:rPr lang="en-GB" altLang="en-US" sz="2400">
                <a:latin typeface="Tahoma" charset="0"/>
              </a:rPr>
              <a:t> </a:t>
            </a:r>
            <a:r>
              <a:rPr lang="en-GB" altLang="en-US" sz="2400">
                <a:solidFill>
                  <a:srgbClr val="FF3300"/>
                </a:solidFill>
                <a:latin typeface="Tahoma" charset="0"/>
              </a:rPr>
              <a:t>respond</a:t>
            </a:r>
            <a:r>
              <a:rPr lang="en-GB" altLang="en-US" sz="2400">
                <a:latin typeface="Tahoma" charset="0"/>
              </a:rPr>
              <a:t> </a:t>
            </a:r>
            <a:r>
              <a:rPr lang="en-GB" altLang="en-US" sz="2400">
                <a:solidFill>
                  <a:schemeClr val="accent2"/>
                </a:solidFill>
                <a:latin typeface="Tahoma" charset="0"/>
              </a:rPr>
              <a:t>to changing customer requirements</a:t>
            </a:r>
            <a:r>
              <a:rPr lang="en-GB" altLang="en-US" sz="2400">
                <a:latin typeface="Tahoma" charset="0"/>
              </a:rPr>
              <a:t>.</a:t>
            </a:r>
          </a:p>
          <a:p>
            <a:pPr algn="just" eaLnBrk="1" hangingPunct="1">
              <a:lnSpc>
                <a:spcPct val="150000"/>
              </a:lnSpc>
            </a:pPr>
            <a:r>
              <a:rPr lang="en-GB" altLang="en-US" sz="2400">
                <a:latin typeface="Tahoma" charset="0"/>
              </a:rPr>
              <a:t>Therefore, this model is only appropriate when the requirements are </a:t>
            </a:r>
            <a:r>
              <a:rPr lang="en-GB" altLang="en-US" sz="2400">
                <a:solidFill>
                  <a:srgbClr val="FF3300"/>
                </a:solidFill>
                <a:latin typeface="Tahoma" charset="0"/>
              </a:rPr>
              <a:t>well-understood</a:t>
            </a:r>
            <a:r>
              <a:rPr lang="en-GB" altLang="en-US" sz="2400">
                <a:latin typeface="Tahoma" charset="0"/>
              </a:rPr>
              <a:t> and </a:t>
            </a:r>
            <a:r>
              <a:rPr lang="en-GB" altLang="en-US" sz="2400">
                <a:solidFill>
                  <a:schemeClr val="accent2"/>
                </a:solidFill>
                <a:latin typeface="Tahoma" charset="0"/>
              </a:rPr>
              <a:t>changes will be fairly limited</a:t>
            </a:r>
            <a:r>
              <a:rPr lang="en-GB" altLang="en-US" sz="2400">
                <a:latin typeface="Tahoma" charset="0"/>
              </a:rPr>
              <a:t> during the design process. </a:t>
            </a:r>
          </a:p>
          <a:p>
            <a:pPr>
              <a:lnSpc>
                <a:spcPct val="150000"/>
              </a:lnSpc>
              <a:buFont typeface="Wingdings" charset="2"/>
              <a:buNone/>
            </a:pPr>
            <a:endParaRPr lang="en-US" altLang="en-US" sz="2400">
              <a:latin typeface="Tahoma"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562"/>
                                        </p:tgtEl>
                                        <p:attrNameLst>
                                          <p:attrName>style.visibility</p:attrName>
                                        </p:attrNameLst>
                                      </p:cBhvr>
                                      <p:to>
                                        <p:strVal val="visible"/>
                                      </p:to>
                                    </p:set>
                                    <p:animEffect transition="in" filter="blinds(horizontal)">
                                      <p:cBhvr>
                                        <p:cTn id="7" dur="500"/>
                                        <p:tgtEl>
                                          <p:spTgt spid="1945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94563">
                                            <p:txEl>
                                              <p:pRg st="0" end="0"/>
                                            </p:txEl>
                                          </p:spTgt>
                                        </p:tgtEl>
                                        <p:attrNameLst>
                                          <p:attrName>style.visibility</p:attrName>
                                        </p:attrNameLst>
                                      </p:cBhvr>
                                      <p:to>
                                        <p:strVal val="visible"/>
                                      </p:to>
                                    </p:set>
                                    <p:animEffect transition="in" filter="blinds(horizontal)">
                                      <p:cBhvr>
                                        <p:cTn id="12" dur="500"/>
                                        <p:tgtEl>
                                          <p:spTgt spid="194563">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94563">
                                            <p:txEl>
                                              <p:pRg st="1" end="1"/>
                                            </p:txEl>
                                          </p:spTgt>
                                        </p:tgtEl>
                                        <p:attrNameLst>
                                          <p:attrName>style.visibility</p:attrName>
                                        </p:attrNameLst>
                                      </p:cBhvr>
                                      <p:to>
                                        <p:strVal val="visible"/>
                                      </p:to>
                                    </p:set>
                                    <p:animEffect transition="in" filter="blinds(horizontal)">
                                      <p:cBhvr>
                                        <p:cTn id="15" dur="500"/>
                                        <p:tgtEl>
                                          <p:spTgt spid="19456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a:spcBef>
                <a:spcPct val="0"/>
              </a:spcBef>
              <a:buClrTx/>
              <a:buSzTx/>
              <a:buFontTx/>
              <a:buNone/>
            </a:pPr>
            <a:fld id="{C3CD9FCE-2D28-6D47-8D96-5064FA730234}" type="slidenum">
              <a:rPr lang="en-US" altLang="en-US" sz="1000"/>
              <a:pPr>
                <a:spcBef>
                  <a:spcPct val="0"/>
                </a:spcBef>
                <a:buClrTx/>
                <a:buSzTx/>
                <a:buFontTx/>
                <a:buNone/>
              </a:pPr>
              <a:t>19</a:t>
            </a:fld>
            <a:endParaRPr lang="en-US" altLang="en-US" sz="1000"/>
          </a:p>
        </p:txBody>
      </p:sp>
      <p:sp>
        <p:nvSpPr>
          <p:cNvPr id="207874" name="Rectangle 2"/>
          <p:cNvSpPr>
            <a:spLocks noGrp="1" noChangeArrowheads="1"/>
          </p:cNvSpPr>
          <p:nvPr>
            <p:ph type="title"/>
          </p:nvPr>
        </p:nvSpPr>
        <p:spPr/>
        <p:txBody>
          <a:bodyPr/>
          <a:lstStyle/>
          <a:p>
            <a:pPr algn="ctr"/>
            <a:r>
              <a:rPr lang="en-GB" altLang="en-US">
                <a:latin typeface="Tahoma" charset="0"/>
              </a:rPr>
              <a:t>Disadvantage of the waterfall</a:t>
            </a:r>
          </a:p>
        </p:txBody>
      </p:sp>
      <p:sp>
        <p:nvSpPr>
          <p:cNvPr id="207875" name="Rectangle 3"/>
          <p:cNvSpPr>
            <a:spLocks noGrp="1" noChangeArrowheads="1"/>
          </p:cNvSpPr>
          <p:nvPr>
            <p:ph type="body" idx="1"/>
          </p:nvPr>
        </p:nvSpPr>
        <p:spPr/>
        <p:txBody>
          <a:bodyPr/>
          <a:lstStyle/>
          <a:p>
            <a:pPr marL="465138" indent="-465138" algn="just">
              <a:lnSpc>
                <a:spcPct val="150000"/>
              </a:lnSpc>
            </a:pPr>
            <a:r>
              <a:rPr lang="en-GB" altLang="en-US" sz="2400">
                <a:solidFill>
                  <a:schemeClr val="accent2"/>
                </a:solidFill>
                <a:latin typeface="Tahoma" charset="0"/>
              </a:rPr>
              <a:t>Just a few business systems have stable requirements</a:t>
            </a:r>
            <a:r>
              <a:rPr lang="en-GB" altLang="en-US" sz="2400">
                <a:latin typeface="Tahoma" charset="0"/>
              </a:rPr>
              <a:t>.</a:t>
            </a:r>
          </a:p>
          <a:p>
            <a:pPr marL="465138" indent="-465138" algn="just">
              <a:lnSpc>
                <a:spcPct val="150000"/>
              </a:lnSpc>
            </a:pPr>
            <a:r>
              <a:rPr lang="en-GB" altLang="en-US" sz="2400">
                <a:solidFill>
                  <a:schemeClr val="accent2"/>
                </a:solidFill>
                <a:latin typeface="Tahoma" charset="0"/>
              </a:rPr>
              <a:t>The waterfall model is mostly used for large systems</a:t>
            </a:r>
            <a:r>
              <a:rPr lang="en-GB" altLang="en-US" sz="2400">
                <a:latin typeface="Tahoma" charset="0"/>
              </a:rPr>
              <a:t> engineering projects where a system is developed at several sites.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7874"/>
                                        </p:tgtEl>
                                        <p:attrNameLst>
                                          <p:attrName>style.visibility</p:attrName>
                                        </p:attrNameLst>
                                      </p:cBhvr>
                                      <p:to>
                                        <p:strVal val="visible"/>
                                      </p:to>
                                    </p:set>
                                    <p:animEffect transition="in" filter="blinds(horizontal)">
                                      <p:cBhvr>
                                        <p:cTn id="7" dur="500"/>
                                        <p:tgtEl>
                                          <p:spTgt spid="2078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7875">
                                            <p:txEl>
                                              <p:pRg st="0" end="0"/>
                                            </p:txEl>
                                          </p:spTgt>
                                        </p:tgtEl>
                                        <p:attrNameLst>
                                          <p:attrName>style.visibility</p:attrName>
                                        </p:attrNameLst>
                                      </p:cBhvr>
                                      <p:to>
                                        <p:strVal val="visible"/>
                                      </p:to>
                                    </p:set>
                                    <p:animEffect transition="in" filter="blinds(horizontal)">
                                      <p:cBhvr>
                                        <p:cTn id="12" dur="500"/>
                                        <p:tgtEl>
                                          <p:spTgt spid="207875">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07875">
                                            <p:txEl>
                                              <p:pRg st="1" end="1"/>
                                            </p:txEl>
                                          </p:spTgt>
                                        </p:tgtEl>
                                        <p:attrNameLst>
                                          <p:attrName>style.visibility</p:attrName>
                                        </p:attrNameLst>
                                      </p:cBhvr>
                                      <p:to>
                                        <p:strVal val="visible"/>
                                      </p:to>
                                    </p:set>
                                    <p:animEffect transition="in" filter="blinds(horizontal)">
                                      <p:cBhvr>
                                        <p:cTn id="15" dur="500"/>
                                        <p:tgtEl>
                                          <p:spTgt spid="20787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lgn="ctr"/>
            <a:r>
              <a:rPr lang="en-GB" altLang="en-US" sz="3500">
                <a:latin typeface="Tahoma" charset="0"/>
                <a:ea typeface="ＭＳ Ｐゴシック" charset="-128"/>
              </a:rPr>
              <a:t>Qui trình phát triển PM tính đến 1970: vẫn được xem là 1 black box</a:t>
            </a:r>
            <a:endParaRPr lang="en-US" altLang="en-US" sz="3500">
              <a:latin typeface="Tahoma" charset="0"/>
              <a:ea typeface="ＭＳ Ｐゴシック" charset="-128"/>
            </a:endParaRPr>
          </a:p>
        </p:txBody>
      </p:sp>
      <p:grpSp>
        <p:nvGrpSpPr>
          <p:cNvPr id="34819" name="Group 3"/>
          <p:cNvGrpSpPr>
            <a:grpSpLocks/>
          </p:cNvGrpSpPr>
          <p:nvPr/>
        </p:nvGrpSpPr>
        <p:grpSpPr bwMode="auto">
          <a:xfrm>
            <a:off x="381000" y="1524000"/>
            <a:ext cx="8551863" cy="3741738"/>
            <a:chOff x="99" y="1105"/>
            <a:chExt cx="5387" cy="2357"/>
          </a:xfrm>
        </p:grpSpPr>
        <p:grpSp>
          <p:nvGrpSpPr>
            <p:cNvPr id="34824" name="Group 4"/>
            <p:cNvGrpSpPr>
              <a:grpSpLocks/>
            </p:cNvGrpSpPr>
            <p:nvPr/>
          </p:nvGrpSpPr>
          <p:grpSpPr bwMode="auto">
            <a:xfrm>
              <a:off x="109" y="1105"/>
              <a:ext cx="5377" cy="2357"/>
              <a:chOff x="109" y="1105"/>
              <a:chExt cx="5377" cy="2357"/>
            </a:xfrm>
          </p:grpSpPr>
          <p:grpSp>
            <p:nvGrpSpPr>
              <p:cNvPr id="34833" name="Group 5"/>
              <p:cNvGrpSpPr>
                <a:grpSpLocks/>
              </p:cNvGrpSpPr>
              <p:nvPr/>
            </p:nvGrpSpPr>
            <p:grpSpPr bwMode="auto">
              <a:xfrm>
                <a:off x="109" y="1105"/>
                <a:ext cx="5377" cy="2357"/>
                <a:chOff x="109" y="847"/>
                <a:chExt cx="5377" cy="2357"/>
              </a:xfrm>
            </p:grpSpPr>
            <p:pic>
              <p:nvPicPr>
                <p:cNvPr id="34836" name="Picture 6" descr="01_dokumen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 y="847"/>
                  <a:ext cx="5376" cy="2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37" name="Rectangle 7"/>
                <p:cNvSpPr>
                  <a:spLocks noChangeArrowheads="1"/>
                </p:cNvSpPr>
                <p:nvPr/>
              </p:nvSpPr>
              <p:spPr bwMode="auto">
                <a:xfrm>
                  <a:off x="1469" y="909"/>
                  <a:ext cx="4017" cy="221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90000"/>
                    <a:buFont typeface="Wingdings" charset="2"/>
                    <a:buChar char="n"/>
                    <a:defRPr sz="2800">
                      <a:solidFill>
                        <a:schemeClr val="tx1"/>
                      </a:solidFill>
                      <a:latin typeface="Arial" charset="0"/>
                      <a:ea typeface="ＭＳ Ｐゴシック" charset="-128"/>
                    </a:defRPr>
                  </a:lvl1pPr>
                  <a:lvl2pPr marL="742950" indent="-285750">
                    <a:spcBef>
                      <a:spcPct val="20000"/>
                    </a:spcBef>
                    <a:buClr>
                      <a:schemeClr val="accent1"/>
                    </a:buClr>
                    <a:buSzPct val="75000"/>
                    <a:buFont typeface="Wingdings" charset="2"/>
                    <a:buChar char="n"/>
                    <a:defRPr sz="2600">
                      <a:solidFill>
                        <a:schemeClr val="tx1"/>
                      </a:solidFill>
                      <a:latin typeface="Arial" charset="0"/>
                      <a:ea typeface="ＭＳ Ｐゴシック" charset="-128"/>
                    </a:defRPr>
                  </a:lvl2pPr>
                  <a:lvl3pPr marL="1143000" indent="-228600">
                    <a:spcBef>
                      <a:spcPct val="20000"/>
                    </a:spcBef>
                    <a:buClr>
                      <a:schemeClr val="folHlink"/>
                    </a:buClr>
                    <a:buSzPct val="55000"/>
                    <a:buFont typeface="Wingdings" charset="2"/>
                    <a:buChar char="n"/>
                    <a:defRPr sz="2300">
                      <a:solidFill>
                        <a:schemeClr val="tx1"/>
                      </a:solidFill>
                      <a:latin typeface="Arial" charset="0"/>
                      <a:ea typeface="ＭＳ Ｐゴシック" charset="-128"/>
                    </a:defRPr>
                  </a:lvl3pPr>
                  <a:lvl4pPr marL="1600200" indent="-228600">
                    <a:spcBef>
                      <a:spcPct val="20000"/>
                    </a:spcBef>
                    <a:buClr>
                      <a:schemeClr val="accent1"/>
                    </a:buClr>
                    <a:buFont typeface="Wingdings" charset="2"/>
                    <a:buChar char="§"/>
                    <a:defRPr sz="2000">
                      <a:solidFill>
                        <a:schemeClr val="tx1"/>
                      </a:solidFill>
                      <a:latin typeface="Arial" charset="0"/>
                      <a:ea typeface="ＭＳ Ｐゴシック" charset="-128"/>
                    </a:defRPr>
                  </a:lvl4pPr>
                  <a:lvl5pPr marL="2057400" indent="-228600">
                    <a:spcBef>
                      <a:spcPct val="20000"/>
                    </a:spcBef>
                    <a:buClr>
                      <a:schemeClr val="accent1"/>
                    </a:buClr>
                    <a:buFont typeface="Wingdings" charset="2"/>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ＭＳ Ｐゴシック" charset="-128"/>
                    </a:defRPr>
                  </a:lvl9pPr>
                </a:lstStyle>
                <a:p>
                  <a:pPr eaLnBrk="1" hangingPunct="1">
                    <a:spcBef>
                      <a:spcPct val="0"/>
                    </a:spcBef>
                    <a:buClrTx/>
                    <a:buSzTx/>
                    <a:buFontTx/>
                    <a:buNone/>
                  </a:pPr>
                  <a:endParaRPr lang="en-US" altLang="en-US" sz="1800"/>
                </a:p>
              </p:txBody>
            </p:sp>
            <p:sp>
              <p:nvSpPr>
                <p:cNvPr id="34838" name="Rectangle 8"/>
                <p:cNvSpPr>
                  <a:spLocks noChangeArrowheads="1"/>
                </p:cNvSpPr>
                <p:nvPr/>
              </p:nvSpPr>
              <p:spPr bwMode="auto">
                <a:xfrm>
                  <a:off x="1319" y="2152"/>
                  <a:ext cx="485" cy="83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90000"/>
                    <a:buFont typeface="Wingdings" charset="2"/>
                    <a:buChar char="n"/>
                    <a:defRPr sz="2800">
                      <a:solidFill>
                        <a:schemeClr val="tx1"/>
                      </a:solidFill>
                      <a:latin typeface="Arial" charset="0"/>
                      <a:ea typeface="ＭＳ Ｐゴシック" charset="-128"/>
                    </a:defRPr>
                  </a:lvl1pPr>
                  <a:lvl2pPr marL="742950" indent="-285750">
                    <a:spcBef>
                      <a:spcPct val="20000"/>
                    </a:spcBef>
                    <a:buClr>
                      <a:schemeClr val="accent1"/>
                    </a:buClr>
                    <a:buSzPct val="75000"/>
                    <a:buFont typeface="Wingdings" charset="2"/>
                    <a:buChar char="n"/>
                    <a:defRPr sz="2600">
                      <a:solidFill>
                        <a:schemeClr val="tx1"/>
                      </a:solidFill>
                      <a:latin typeface="Arial" charset="0"/>
                      <a:ea typeface="ＭＳ Ｐゴシック" charset="-128"/>
                    </a:defRPr>
                  </a:lvl2pPr>
                  <a:lvl3pPr marL="1143000" indent="-228600">
                    <a:spcBef>
                      <a:spcPct val="20000"/>
                    </a:spcBef>
                    <a:buClr>
                      <a:schemeClr val="folHlink"/>
                    </a:buClr>
                    <a:buSzPct val="55000"/>
                    <a:buFont typeface="Wingdings" charset="2"/>
                    <a:buChar char="n"/>
                    <a:defRPr sz="2300">
                      <a:solidFill>
                        <a:schemeClr val="tx1"/>
                      </a:solidFill>
                      <a:latin typeface="Arial" charset="0"/>
                      <a:ea typeface="ＭＳ Ｐゴシック" charset="-128"/>
                    </a:defRPr>
                  </a:lvl3pPr>
                  <a:lvl4pPr marL="1600200" indent="-228600">
                    <a:spcBef>
                      <a:spcPct val="20000"/>
                    </a:spcBef>
                    <a:buClr>
                      <a:schemeClr val="accent1"/>
                    </a:buClr>
                    <a:buFont typeface="Wingdings" charset="2"/>
                    <a:buChar char="§"/>
                    <a:defRPr sz="2000">
                      <a:solidFill>
                        <a:schemeClr val="tx1"/>
                      </a:solidFill>
                      <a:latin typeface="Arial" charset="0"/>
                      <a:ea typeface="ＭＳ Ｐゴシック" charset="-128"/>
                    </a:defRPr>
                  </a:lvl4pPr>
                  <a:lvl5pPr marL="2057400" indent="-228600">
                    <a:spcBef>
                      <a:spcPct val="20000"/>
                    </a:spcBef>
                    <a:buClr>
                      <a:schemeClr val="accent1"/>
                    </a:buClr>
                    <a:buFont typeface="Wingdings" charset="2"/>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ＭＳ Ｐゴシック" charset="-128"/>
                    </a:defRPr>
                  </a:lvl9pPr>
                </a:lstStyle>
                <a:p>
                  <a:pPr eaLnBrk="1" hangingPunct="1">
                    <a:spcBef>
                      <a:spcPct val="0"/>
                    </a:spcBef>
                    <a:buClrTx/>
                    <a:buSzTx/>
                    <a:buFontTx/>
                    <a:buNone/>
                  </a:pPr>
                  <a:endParaRPr lang="en-US" altLang="en-US" sz="1800"/>
                </a:p>
              </p:txBody>
            </p:sp>
          </p:grpSp>
          <p:sp>
            <p:nvSpPr>
              <p:cNvPr id="34834" name="Rectangle 9"/>
              <p:cNvSpPr>
                <a:spLocks noChangeArrowheads="1"/>
              </p:cNvSpPr>
              <p:nvPr/>
            </p:nvSpPr>
            <p:spPr bwMode="auto">
              <a:xfrm>
                <a:off x="493" y="1660"/>
                <a:ext cx="848" cy="379"/>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90000"/>
                  <a:buFont typeface="Wingdings" charset="2"/>
                  <a:buChar char="n"/>
                  <a:defRPr sz="2800">
                    <a:solidFill>
                      <a:schemeClr val="tx1"/>
                    </a:solidFill>
                    <a:latin typeface="Arial" charset="0"/>
                    <a:ea typeface="ＭＳ Ｐゴシック" charset="-128"/>
                  </a:defRPr>
                </a:lvl1pPr>
                <a:lvl2pPr marL="742950" indent="-285750">
                  <a:spcBef>
                    <a:spcPct val="20000"/>
                  </a:spcBef>
                  <a:buClr>
                    <a:schemeClr val="accent1"/>
                  </a:buClr>
                  <a:buSzPct val="75000"/>
                  <a:buFont typeface="Wingdings" charset="2"/>
                  <a:buChar char="n"/>
                  <a:defRPr sz="2600">
                    <a:solidFill>
                      <a:schemeClr val="tx1"/>
                    </a:solidFill>
                    <a:latin typeface="Arial" charset="0"/>
                    <a:ea typeface="ＭＳ Ｐゴシック" charset="-128"/>
                  </a:defRPr>
                </a:lvl2pPr>
                <a:lvl3pPr marL="1143000" indent="-228600">
                  <a:spcBef>
                    <a:spcPct val="20000"/>
                  </a:spcBef>
                  <a:buClr>
                    <a:schemeClr val="folHlink"/>
                  </a:buClr>
                  <a:buSzPct val="55000"/>
                  <a:buFont typeface="Wingdings" charset="2"/>
                  <a:buChar char="n"/>
                  <a:defRPr sz="2300">
                    <a:solidFill>
                      <a:schemeClr val="tx1"/>
                    </a:solidFill>
                    <a:latin typeface="Arial" charset="0"/>
                    <a:ea typeface="ＭＳ Ｐゴシック" charset="-128"/>
                  </a:defRPr>
                </a:lvl3pPr>
                <a:lvl4pPr marL="1600200" indent="-228600">
                  <a:spcBef>
                    <a:spcPct val="20000"/>
                  </a:spcBef>
                  <a:buClr>
                    <a:schemeClr val="accent1"/>
                  </a:buClr>
                  <a:buFont typeface="Wingdings" charset="2"/>
                  <a:buChar char="§"/>
                  <a:defRPr sz="2000">
                    <a:solidFill>
                      <a:schemeClr val="tx1"/>
                    </a:solidFill>
                    <a:latin typeface="Arial" charset="0"/>
                    <a:ea typeface="ＭＳ Ｐゴシック" charset="-128"/>
                  </a:defRPr>
                </a:lvl4pPr>
                <a:lvl5pPr marL="2057400" indent="-228600">
                  <a:spcBef>
                    <a:spcPct val="20000"/>
                  </a:spcBef>
                  <a:buClr>
                    <a:schemeClr val="accent1"/>
                  </a:buClr>
                  <a:buFont typeface="Wingdings" charset="2"/>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ＭＳ Ｐゴシック" charset="-128"/>
                  </a:defRPr>
                </a:lvl9pPr>
              </a:lstStyle>
              <a:p>
                <a:pPr eaLnBrk="1" hangingPunct="1">
                  <a:spcBef>
                    <a:spcPct val="0"/>
                  </a:spcBef>
                  <a:buClrTx/>
                  <a:buSzTx/>
                  <a:buFontTx/>
                  <a:buNone/>
                </a:pPr>
                <a:endParaRPr lang="en-US" altLang="en-US" sz="1800"/>
              </a:p>
            </p:txBody>
          </p:sp>
          <p:sp>
            <p:nvSpPr>
              <p:cNvPr id="34835" name="Text Box 10"/>
              <p:cNvSpPr txBox="1">
                <a:spLocks noChangeArrowheads="1"/>
              </p:cNvSpPr>
              <p:nvPr/>
            </p:nvSpPr>
            <p:spPr bwMode="auto">
              <a:xfrm>
                <a:off x="454" y="1660"/>
                <a:ext cx="948"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90000"/>
                  <a:buFont typeface="Wingdings" charset="2"/>
                  <a:buChar char="n"/>
                  <a:defRPr sz="2800">
                    <a:solidFill>
                      <a:schemeClr val="tx1"/>
                    </a:solidFill>
                    <a:latin typeface="Arial" charset="0"/>
                    <a:ea typeface="ＭＳ Ｐゴシック" charset="-128"/>
                  </a:defRPr>
                </a:lvl1pPr>
                <a:lvl2pPr marL="742950" indent="-285750">
                  <a:spcBef>
                    <a:spcPct val="20000"/>
                  </a:spcBef>
                  <a:buClr>
                    <a:schemeClr val="accent1"/>
                  </a:buClr>
                  <a:buSzPct val="75000"/>
                  <a:buFont typeface="Wingdings" charset="2"/>
                  <a:buChar char="n"/>
                  <a:defRPr sz="2600">
                    <a:solidFill>
                      <a:schemeClr val="tx1"/>
                    </a:solidFill>
                    <a:latin typeface="Arial" charset="0"/>
                    <a:ea typeface="ＭＳ Ｐゴシック" charset="-128"/>
                  </a:defRPr>
                </a:lvl2pPr>
                <a:lvl3pPr marL="1143000" indent="-228600">
                  <a:spcBef>
                    <a:spcPct val="20000"/>
                  </a:spcBef>
                  <a:buClr>
                    <a:schemeClr val="folHlink"/>
                  </a:buClr>
                  <a:buSzPct val="55000"/>
                  <a:buFont typeface="Wingdings" charset="2"/>
                  <a:buChar char="n"/>
                  <a:defRPr sz="2300">
                    <a:solidFill>
                      <a:schemeClr val="tx1"/>
                    </a:solidFill>
                    <a:latin typeface="Arial" charset="0"/>
                    <a:ea typeface="ＭＳ Ｐゴシック" charset="-128"/>
                  </a:defRPr>
                </a:lvl3pPr>
                <a:lvl4pPr marL="1600200" indent="-228600">
                  <a:spcBef>
                    <a:spcPct val="20000"/>
                  </a:spcBef>
                  <a:buClr>
                    <a:schemeClr val="accent1"/>
                  </a:buClr>
                  <a:buFont typeface="Wingdings" charset="2"/>
                  <a:buChar char="§"/>
                  <a:defRPr sz="2000">
                    <a:solidFill>
                      <a:schemeClr val="tx1"/>
                    </a:solidFill>
                    <a:latin typeface="Arial" charset="0"/>
                    <a:ea typeface="ＭＳ Ｐゴシック" charset="-128"/>
                  </a:defRPr>
                </a:lvl4pPr>
                <a:lvl5pPr marL="2057400" indent="-228600">
                  <a:spcBef>
                    <a:spcPct val="20000"/>
                  </a:spcBef>
                  <a:buClr>
                    <a:schemeClr val="accent1"/>
                  </a:buClr>
                  <a:buFont typeface="Wingdings" charset="2"/>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ＭＳ Ｐゴシック" charset="-128"/>
                  </a:defRPr>
                </a:lvl9pPr>
              </a:lstStyle>
              <a:p>
                <a:pPr algn="ctr" eaLnBrk="1" hangingPunct="1">
                  <a:spcBef>
                    <a:spcPct val="50000"/>
                  </a:spcBef>
                  <a:buClrTx/>
                  <a:buSzTx/>
                  <a:buFontTx/>
                  <a:buNone/>
                </a:pPr>
                <a:r>
                  <a:rPr lang="en-US" altLang="en-US" sz="1600" b="1"/>
                  <a:t>informal requirements</a:t>
                </a:r>
              </a:p>
            </p:txBody>
          </p:sp>
        </p:grpSp>
        <p:grpSp>
          <p:nvGrpSpPr>
            <p:cNvPr id="34825" name="Group 11"/>
            <p:cNvGrpSpPr>
              <a:grpSpLocks/>
            </p:cNvGrpSpPr>
            <p:nvPr/>
          </p:nvGrpSpPr>
          <p:grpSpPr bwMode="auto">
            <a:xfrm>
              <a:off x="1378" y="2371"/>
              <a:ext cx="2487" cy="1031"/>
              <a:chOff x="1378" y="2371"/>
              <a:chExt cx="2487" cy="1031"/>
            </a:xfrm>
          </p:grpSpPr>
          <p:sp>
            <p:nvSpPr>
              <p:cNvPr id="34831" name="Rectangle 12"/>
              <p:cNvSpPr>
                <a:spLocks noChangeArrowheads="1"/>
              </p:cNvSpPr>
              <p:nvPr/>
            </p:nvSpPr>
            <p:spPr bwMode="auto">
              <a:xfrm>
                <a:off x="1378" y="2371"/>
                <a:ext cx="2487" cy="1031"/>
              </a:xfrm>
              <a:prstGeom prst="rect">
                <a:avLst/>
              </a:prstGeom>
              <a:solidFill>
                <a:schemeClr val="accent1">
                  <a:alpha val="50195"/>
                </a:schemeClr>
              </a:solidFill>
              <a:ln w="12700">
                <a:solidFill>
                  <a:schemeClr val="tx1"/>
                </a:solidFill>
                <a:miter lim="800000"/>
                <a:headEnd/>
                <a:tailEnd/>
              </a:ln>
            </p:spPr>
            <p:txBody>
              <a:bodyPr wrap="none" anchor="ctr"/>
              <a:lstStyle>
                <a:lvl1pPr>
                  <a:spcBef>
                    <a:spcPct val="20000"/>
                  </a:spcBef>
                  <a:buClr>
                    <a:schemeClr val="folHlink"/>
                  </a:buClr>
                  <a:buSzPct val="90000"/>
                  <a:buFont typeface="Wingdings" charset="2"/>
                  <a:buChar char="n"/>
                  <a:defRPr sz="2800">
                    <a:solidFill>
                      <a:schemeClr val="tx1"/>
                    </a:solidFill>
                    <a:latin typeface="Arial" charset="0"/>
                    <a:ea typeface="ＭＳ Ｐゴシック" charset="-128"/>
                  </a:defRPr>
                </a:lvl1pPr>
                <a:lvl2pPr marL="742950" indent="-285750">
                  <a:spcBef>
                    <a:spcPct val="20000"/>
                  </a:spcBef>
                  <a:buClr>
                    <a:schemeClr val="accent1"/>
                  </a:buClr>
                  <a:buSzPct val="75000"/>
                  <a:buFont typeface="Wingdings" charset="2"/>
                  <a:buChar char="n"/>
                  <a:defRPr sz="2600">
                    <a:solidFill>
                      <a:schemeClr val="tx1"/>
                    </a:solidFill>
                    <a:latin typeface="Arial" charset="0"/>
                    <a:ea typeface="ＭＳ Ｐゴシック" charset="-128"/>
                  </a:defRPr>
                </a:lvl2pPr>
                <a:lvl3pPr marL="1143000" indent="-228600">
                  <a:spcBef>
                    <a:spcPct val="20000"/>
                  </a:spcBef>
                  <a:buClr>
                    <a:schemeClr val="folHlink"/>
                  </a:buClr>
                  <a:buSzPct val="55000"/>
                  <a:buFont typeface="Wingdings" charset="2"/>
                  <a:buChar char="n"/>
                  <a:defRPr sz="2300">
                    <a:solidFill>
                      <a:schemeClr val="tx1"/>
                    </a:solidFill>
                    <a:latin typeface="Arial" charset="0"/>
                    <a:ea typeface="ＭＳ Ｐゴシック" charset="-128"/>
                  </a:defRPr>
                </a:lvl3pPr>
                <a:lvl4pPr marL="1600200" indent="-228600">
                  <a:spcBef>
                    <a:spcPct val="20000"/>
                  </a:spcBef>
                  <a:buClr>
                    <a:schemeClr val="accent1"/>
                  </a:buClr>
                  <a:buFont typeface="Wingdings" charset="2"/>
                  <a:buChar char="§"/>
                  <a:defRPr sz="2000">
                    <a:solidFill>
                      <a:schemeClr val="tx1"/>
                    </a:solidFill>
                    <a:latin typeface="Arial" charset="0"/>
                    <a:ea typeface="ＭＳ Ｐゴシック" charset="-128"/>
                  </a:defRPr>
                </a:lvl4pPr>
                <a:lvl5pPr marL="2057400" indent="-228600">
                  <a:spcBef>
                    <a:spcPct val="20000"/>
                  </a:spcBef>
                  <a:buClr>
                    <a:schemeClr val="accent1"/>
                  </a:buClr>
                  <a:buFont typeface="Wingdings" charset="2"/>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ＭＳ Ｐゴシック" charset="-128"/>
                  </a:defRPr>
                </a:lvl9pPr>
              </a:lstStyle>
              <a:p>
                <a:pPr eaLnBrk="1" hangingPunct="1">
                  <a:spcBef>
                    <a:spcPct val="0"/>
                  </a:spcBef>
                  <a:buClrTx/>
                  <a:buSzTx/>
                  <a:buFontTx/>
                  <a:buNone/>
                </a:pPr>
                <a:endParaRPr lang="en-US" altLang="en-US" sz="1800"/>
              </a:p>
            </p:txBody>
          </p:sp>
          <p:sp>
            <p:nvSpPr>
              <p:cNvPr id="34832" name="Text Box 13"/>
              <p:cNvSpPr txBox="1">
                <a:spLocks noChangeArrowheads="1"/>
              </p:cNvSpPr>
              <p:nvPr/>
            </p:nvSpPr>
            <p:spPr bwMode="auto">
              <a:xfrm>
                <a:off x="1523" y="2622"/>
                <a:ext cx="218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90000"/>
                  <a:buFont typeface="Wingdings" charset="2"/>
                  <a:buChar char="n"/>
                  <a:defRPr sz="2800">
                    <a:solidFill>
                      <a:schemeClr val="tx1"/>
                    </a:solidFill>
                    <a:latin typeface="Arial" charset="0"/>
                    <a:ea typeface="ＭＳ Ｐゴシック" charset="-128"/>
                  </a:defRPr>
                </a:lvl1pPr>
                <a:lvl2pPr marL="742950" indent="-285750">
                  <a:spcBef>
                    <a:spcPct val="20000"/>
                  </a:spcBef>
                  <a:buClr>
                    <a:schemeClr val="accent1"/>
                  </a:buClr>
                  <a:buSzPct val="75000"/>
                  <a:buFont typeface="Wingdings" charset="2"/>
                  <a:buChar char="n"/>
                  <a:defRPr sz="2600">
                    <a:solidFill>
                      <a:schemeClr val="tx1"/>
                    </a:solidFill>
                    <a:latin typeface="Arial" charset="0"/>
                    <a:ea typeface="ＭＳ Ｐゴシック" charset="-128"/>
                  </a:defRPr>
                </a:lvl2pPr>
                <a:lvl3pPr marL="1143000" indent="-228600">
                  <a:spcBef>
                    <a:spcPct val="20000"/>
                  </a:spcBef>
                  <a:buClr>
                    <a:schemeClr val="folHlink"/>
                  </a:buClr>
                  <a:buSzPct val="55000"/>
                  <a:buFont typeface="Wingdings" charset="2"/>
                  <a:buChar char="n"/>
                  <a:defRPr sz="2300">
                    <a:solidFill>
                      <a:schemeClr val="tx1"/>
                    </a:solidFill>
                    <a:latin typeface="Arial" charset="0"/>
                    <a:ea typeface="ＭＳ Ｐゴシック" charset="-128"/>
                  </a:defRPr>
                </a:lvl3pPr>
                <a:lvl4pPr marL="1600200" indent="-228600">
                  <a:spcBef>
                    <a:spcPct val="20000"/>
                  </a:spcBef>
                  <a:buClr>
                    <a:schemeClr val="accent1"/>
                  </a:buClr>
                  <a:buFont typeface="Wingdings" charset="2"/>
                  <a:buChar char="§"/>
                  <a:defRPr sz="2000">
                    <a:solidFill>
                      <a:schemeClr val="tx1"/>
                    </a:solidFill>
                    <a:latin typeface="Arial" charset="0"/>
                    <a:ea typeface="ＭＳ Ｐゴシック" charset="-128"/>
                  </a:defRPr>
                </a:lvl4pPr>
                <a:lvl5pPr marL="2057400" indent="-228600">
                  <a:spcBef>
                    <a:spcPct val="20000"/>
                  </a:spcBef>
                  <a:buClr>
                    <a:schemeClr val="accent1"/>
                  </a:buClr>
                  <a:buFont typeface="Wingdings" charset="2"/>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ＭＳ Ｐゴシック" charset="-128"/>
                  </a:defRPr>
                </a:lvl9pPr>
              </a:lstStyle>
              <a:p>
                <a:pPr algn="ctr" eaLnBrk="1" hangingPunct="1">
                  <a:spcBef>
                    <a:spcPct val="50000"/>
                  </a:spcBef>
                  <a:buClrTx/>
                  <a:buSzTx/>
                  <a:buFontTx/>
                  <a:buNone/>
                </a:pPr>
                <a:r>
                  <a:rPr lang="en-US" altLang="en-US" sz="2000" b="1"/>
                  <a:t>Software development process</a:t>
                </a:r>
              </a:p>
            </p:txBody>
          </p:sp>
        </p:grpSp>
        <p:grpSp>
          <p:nvGrpSpPr>
            <p:cNvPr id="34826" name="Group 14"/>
            <p:cNvGrpSpPr>
              <a:grpSpLocks/>
            </p:cNvGrpSpPr>
            <p:nvPr/>
          </p:nvGrpSpPr>
          <p:grpSpPr bwMode="auto">
            <a:xfrm>
              <a:off x="4419" y="2517"/>
              <a:ext cx="924" cy="651"/>
              <a:chOff x="4419" y="2517"/>
              <a:chExt cx="924" cy="651"/>
            </a:xfrm>
          </p:grpSpPr>
          <p:sp>
            <p:nvSpPr>
              <p:cNvPr id="34829" name="AutoShape 15"/>
              <p:cNvSpPr>
                <a:spLocks noChangeArrowheads="1"/>
              </p:cNvSpPr>
              <p:nvPr/>
            </p:nvSpPr>
            <p:spPr bwMode="auto">
              <a:xfrm>
                <a:off x="4532" y="2517"/>
                <a:ext cx="652" cy="651"/>
              </a:xfrm>
              <a:prstGeom prst="flowChartPunchedCard">
                <a:avLst/>
              </a:prstGeom>
              <a:solidFill>
                <a:schemeClr val="accent1">
                  <a:alpha val="50195"/>
                </a:schemeClr>
              </a:solidFill>
              <a:ln w="12700">
                <a:solidFill>
                  <a:schemeClr val="tx1"/>
                </a:solidFill>
                <a:miter lim="800000"/>
                <a:headEnd/>
                <a:tailEnd/>
              </a:ln>
            </p:spPr>
            <p:txBody>
              <a:bodyPr wrap="none" anchor="ctr"/>
              <a:lstStyle>
                <a:lvl1pPr>
                  <a:spcBef>
                    <a:spcPct val="20000"/>
                  </a:spcBef>
                  <a:buClr>
                    <a:schemeClr val="folHlink"/>
                  </a:buClr>
                  <a:buSzPct val="90000"/>
                  <a:buFont typeface="Wingdings" charset="2"/>
                  <a:buChar char="n"/>
                  <a:defRPr sz="2800">
                    <a:solidFill>
                      <a:schemeClr val="tx1"/>
                    </a:solidFill>
                    <a:latin typeface="Arial" charset="0"/>
                    <a:ea typeface="ＭＳ Ｐゴシック" charset="-128"/>
                  </a:defRPr>
                </a:lvl1pPr>
                <a:lvl2pPr marL="742950" indent="-285750">
                  <a:spcBef>
                    <a:spcPct val="20000"/>
                  </a:spcBef>
                  <a:buClr>
                    <a:schemeClr val="accent1"/>
                  </a:buClr>
                  <a:buSzPct val="75000"/>
                  <a:buFont typeface="Wingdings" charset="2"/>
                  <a:buChar char="n"/>
                  <a:defRPr sz="2600">
                    <a:solidFill>
                      <a:schemeClr val="tx1"/>
                    </a:solidFill>
                    <a:latin typeface="Arial" charset="0"/>
                    <a:ea typeface="ＭＳ Ｐゴシック" charset="-128"/>
                  </a:defRPr>
                </a:lvl2pPr>
                <a:lvl3pPr marL="1143000" indent="-228600">
                  <a:spcBef>
                    <a:spcPct val="20000"/>
                  </a:spcBef>
                  <a:buClr>
                    <a:schemeClr val="folHlink"/>
                  </a:buClr>
                  <a:buSzPct val="55000"/>
                  <a:buFont typeface="Wingdings" charset="2"/>
                  <a:buChar char="n"/>
                  <a:defRPr sz="2300">
                    <a:solidFill>
                      <a:schemeClr val="tx1"/>
                    </a:solidFill>
                    <a:latin typeface="Arial" charset="0"/>
                    <a:ea typeface="ＭＳ Ｐゴシック" charset="-128"/>
                  </a:defRPr>
                </a:lvl3pPr>
                <a:lvl4pPr marL="1600200" indent="-228600">
                  <a:spcBef>
                    <a:spcPct val="20000"/>
                  </a:spcBef>
                  <a:buClr>
                    <a:schemeClr val="accent1"/>
                  </a:buClr>
                  <a:buFont typeface="Wingdings" charset="2"/>
                  <a:buChar char="§"/>
                  <a:defRPr sz="2000">
                    <a:solidFill>
                      <a:schemeClr val="tx1"/>
                    </a:solidFill>
                    <a:latin typeface="Arial" charset="0"/>
                    <a:ea typeface="ＭＳ Ｐゴシック" charset="-128"/>
                  </a:defRPr>
                </a:lvl4pPr>
                <a:lvl5pPr marL="2057400" indent="-228600">
                  <a:spcBef>
                    <a:spcPct val="20000"/>
                  </a:spcBef>
                  <a:buClr>
                    <a:schemeClr val="accent1"/>
                  </a:buClr>
                  <a:buFont typeface="Wingdings" charset="2"/>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ＭＳ Ｐゴシック" charset="-128"/>
                  </a:defRPr>
                </a:lvl9pPr>
              </a:lstStyle>
              <a:p>
                <a:pPr eaLnBrk="1" hangingPunct="1">
                  <a:spcBef>
                    <a:spcPct val="0"/>
                  </a:spcBef>
                  <a:buClrTx/>
                  <a:buSzTx/>
                  <a:buFontTx/>
                  <a:buNone/>
                </a:pPr>
                <a:endParaRPr lang="en-US" altLang="en-US" sz="1800"/>
              </a:p>
            </p:txBody>
          </p:sp>
          <p:sp>
            <p:nvSpPr>
              <p:cNvPr id="34830" name="Text Box 16"/>
              <p:cNvSpPr txBox="1">
                <a:spLocks noChangeArrowheads="1"/>
              </p:cNvSpPr>
              <p:nvPr/>
            </p:nvSpPr>
            <p:spPr bwMode="auto">
              <a:xfrm>
                <a:off x="4419" y="2660"/>
                <a:ext cx="92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90000"/>
                  <a:buFont typeface="Wingdings" charset="2"/>
                  <a:buChar char="n"/>
                  <a:defRPr sz="2800">
                    <a:solidFill>
                      <a:schemeClr val="tx1"/>
                    </a:solidFill>
                    <a:latin typeface="Arial" charset="0"/>
                    <a:ea typeface="ＭＳ Ｐゴシック" charset="-128"/>
                  </a:defRPr>
                </a:lvl1pPr>
                <a:lvl2pPr marL="742950" indent="-285750">
                  <a:spcBef>
                    <a:spcPct val="20000"/>
                  </a:spcBef>
                  <a:buClr>
                    <a:schemeClr val="accent1"/>
                  </a:buClr>
                  <a:buSzPct val="75000"/>
                  <a:buFont typeface="Wingdings" charset="2"/>
                  <a:buChar char="n"/>
                  <a:defRPr sz="2600">
                    <a:solidFill>
                      <a:schemeClr val="tx1"/>
                    </a:solidFill>
                    <a:latin typeface="Arial" charset="0"/>
                    <a:ea typeface="ＭＳ Ｐゴシック" charset="-128"/>
                  </a:defRPr>
                </a:lvl2pPr>
                <a:lvl3pPr marL="1143000" indent="-228600">
                  <a:spcBef>
                    <a:spcPct val="20000"/>
                  </a:spcBef>
                  <a:buClr>
                    <a:schemeClr val="folHlink"/>
                  </a:buClr>
                  <a:buSzPct val="55000"/>
                  <a:buFont typeface="Wingdings" charset="2"/>
                  <a:buChar char="n"/>
                  <a:defRPr sz="2300">
                    <a:solidFill>
                      <a:schemeClr val="tx1"/>
                    </a:solidFill>
                    <a:latin typeface="Arial" charset="0"/>
                    <a:ea typeface="ＭＳ Ｐゴシック" charset="-128"/>
                  </a:defRPr>
                </a:lvl3pPr>
                <a:lvl4pPr marL="1600200" indent="-228600">
                  <a:spcBef>
                    <a:spcPct val="20000"/>
                  </a:spcBef>
                  <a:buClr>
                    <a:schemeClr val="accent1"/>
                  </a:buClr>
                  <a:buFont typeface="Wingdings" charset="2"/>
                  <a:buChar char="§"/>
                  <a:defRPr sz="2000">
                    <a:solidFill>
                      <a:schemeClr val="tx1"/>
                    </a:solidFill>
                    <a:latin typeface="Arial" charset="0"/>
                    <a:ea typeface="ＭＳ Ｐゴシック" charset="-128"/>
                  </a:defRPr>
                </a:lvl4pPr>
                <a:lvl5pPr marL="2057400" indent="-228600">
                  <a:spcBef>
                    <a:spcPct val="20000"/>
                  </a:spcBef>
                  <a:buClr>
                    <a:schemeClr val="accent1"/>
                  </a:buClr>
                  <a:buFont typeface="Wingdings" charset="2"/>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ＭＳ Ｐゴシック" charset="-128"/>
                  </a:defRPr>
                </a:lvl9pPr>
              </a:lstStyle>
              <a:p>
                <a:pPr algn="ctr" eaLnBrk="1" hangingPunct="1">
                  <a:spcBef>
                    <a:spcPct val="50000"/>
                  </a:spcBef>
                  <a:buClrTx/>
                  <a:buSzTx/>
                  <a:buFontTx/>
                  <a:buNone/>
                </a:pPr>
                <a:r>
                  <a:rPr lang="en-US" altLang="en-US" sz="1600" b="1"/>
                  <a:t>Program code</a:t>
                </a:r>
              </a:p>
            </p:txBody>
          </p:sp>
        </p:grpSp>
        <p:sp>
          <p:nvSpPr>
            <p:cNvPr id="34827" name="Line 17"/>
            <p:cNvSpPr>
              <a:spLocks noChangeShapeType="1"/>
            </p:cNvSpPr>
            <p:nvPr/>
          </p:nvSpPr>
          <p:spPr bwMode="auto">
            <a:xfrm>
              <a:off x="3964" y="2864"/>
              <a:ext cx="500" cy="1"/>
            </a:xfrm>
            <a:prstGeom prst="line">
              <a:avLst/>
            </a:prstGeom>
            <a:noFill/>
            <a:ln w="3810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34828" name="Text Box 18"/>
            <p:cNvSpPr txBox="1">
              <a:spLocks noChangeArrowheads="1"/>
            </p:cNvSpPr>
            <p:nvPr/>
          </p:nvSpPr>
          <p:spPr bwMode="auto">
            <a:xfrm>
              <a:off x="99" y="3198"/>
              <a:ext cx="84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90000"/>
                <a:buFont typeface="Wingdings" charset="2"/>
                <a:buChar char="n"/>
                <a:defRPr sz="2800">
                  <a:solidFill>
                    <a:schemeClr val="tx1"/>
                  </a:solidFill>
                  <a:latin typeface="Arial" charset="0"/>
                  <a:ea typeface="ＭＳ Ｐゴシック" charset="-128"/>
                </a:defRPr>
              </a:lvl1pPr>
              <a:lvl2pPr marL="742950" indent="-285750">
                <a:spcBef>
                  <a:spcPct val="20000"/>
                </a:spcBef>
                <a:buClr>
                  <a:schemeClr val="accent1"/>
                </a:buClr>
                <a:buSzPct val="75000"/>
                <a:buFont typeface="Wingdings" charset="2"/>
                <a:buChar char="n"/>
                <a:defRPr sz="2600">
                  <a:solidFill>
                    <a:schemeClr val="tx1"/>
                  </a:solidFill>
                  <a:latin typeface="Arial" charset="0"/>
                  <a:ea typeface="ＭＳ Ｐゴシック" charset="-128"/>
                </a:defRPr>
              </a:lvl2pPr>
              <a:lvl3pPr marL="1143000" indent="-228600">
                <a:spcBef>
                  <a:spcPct val="20000"/>
                </a:spcBef>
                <a:buClr>
                  <a:schemeClr val="folHlink"/>
                </a:buClr>
                <a:buSzPct val="55000"/>
                <a:buFont typeface="Wingdings" charset="2"/>
                <a:buChar char="n"/>
                <a:defRPr sz="2300">
                  <a:solidFill>
                    <a:schemeClr val="tx1"/>
                  </a:solidFill>
                  <a:latin typeface="Arial" charset="0"/>
                  <a:ea typeface="ＭＳ Ｐゴシック" charset="-128"/>
                </a:defRPr>
              </a:lvl3pPr>
              <a:lvl4pPr marL="1600200" indent="-228600">
                <a:spcBef>
                  <a:spcPct val="20000"/>
                </a:spcBef>
                <a:buClr>
                  <a:schemeClr val="accent1"/>
                </a:buClr>
                <a:buFont typeface="Wingdings" charset="2"/>
                <a:buChar char="§"/>
                <a:defRPr sz="2000">
                  <a:solidFill>
                    <a:schemeClr val="tx1"/>
                  </a:solidFill>
                  <a:latin typeface="Arial" charset="0"/>
                  <a:ea typeface="ＭＳ Ｐゴシック" charset="-128"/>
                </a:defRPr>
              </a:lvl4pPr>
              <a:lvl5pPr marL="2057400" indent="-228600">
                <a:spcBef>
                  <a:spcPct val="20000"/>
                </a:spcBef>
                <a:buClr>
                  <a:schemeClr val="accent1"/>
                </a:buClr>
                <a:buFont typeface="Wingdings" charset="2"/>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ＭＳ Ｐゴシック" charset="-128"/>
                </a:defRPr>
              </a:lvl9pPr>
            </a:lstStyle>
            <a:p>
              <a:pPr algn="ctr" eaLnBrk="1" hangingPunct="1">
                <a:spcBef>
                  <a:spcPct val="50000"/>
                </a:spcBef>
                <a:buClrTx/>
                <a:buSzTx/>
                <a:buFontTx/>
                <a:buNone/>
              </a:pPr>
              <a:r>
                <a:rPr lang="en-US" altLang="en-US" sz="1600" b="1"/>
                <a:t>customer</a:t>
              </a:r>
            </a:p>
          </p:txBody>
        </p:sp>
      </p:grpSp>
      <p:sp>
        <p:nvSpPr>
          <p:cNvPr id="285715" name="AutoShape 19"/>
          <p:cNvSpPr>
            <a:spLocks noChangeArrowheads="1"/>
          </p:cNvSpPr>
          <p:nvPr/>
        </p:nvSpPr>
        <p:spPr bwMode="auto">
          <a:xfrm>
            <a:off x="3425825" y="5461000"/>
            <a:ext cx="2706688" cy="1049338"/>
          </a:xfrm>
          <a:prstGeom prst="cloudCallout">
            <a:avLst>
              <a:gd name="adj1" fmla="val -38565"/>
              <a:gd name="adj2" fmla="val -79500"/>
            </a:avLst>
          </a:prstGeom>
          <a:solidFill>
            <a:schemeClr val="accent1"/>
          </a:solidFill>
          <a:ln w="12700">
            <a:solidFill>
              <a:schemeClr val="tx1"/>
            </a:solidFill>
            <a:round/>
            <a:headEnd/>
            <a:tailEnd/>
          </a:ln>
        </p:spPr>
        <p:txBody>
          <a:bodyPr lIns="90000" tIns="46800" rIns="90000" bIns="46800" anchor="ctr"/>
          <a:lstStyle>
            <a:lvl1pPr>
              <a:spcBef>
                <a:spcPct val="20000"/>
              </a:spcBef>
              <a:buClr>
                <a:schemeClr val="folHlink"/>
              </a:buClr>
              <a:buSzPct val="90000"/>
              <a:buFont typeface="Wingdings" charset="2"/>
              <a:buChar char="n"/>
              <a:defRPr sz="2800">
                <a:solidFill>
                  <a:schemeClr val="tx1"/>
                </a:solidFill>
                <a:latin typeface="Arial" charset="0"/>
                <a:ea typeface="ＭＳ Ｐゴシック" charset="-128"/>
              </a:defRPr>
            </a:lvl1pPr>
            <a:lvl2pPr marL="742950" indent="-285750">
              <a:spcBef>
                <a:spcPct val="20000"/>
              </a:spcBef>
              <a:buClr>
                <a:schemeClr val="accent1"/>
              </a:buClr>
              <a:buSzPct val="75000"/>
              <a:buFont typeface="Wingdings" charset="2"/>
              <a:buChar char="n"/>
              <a:defRPr sz="2600">
                <a:solidFill>
                  <a:schemeClr val="tx1"/>
                </a:solidFill>
                <a:latin typeface="Arial" charset="0"/>
                <a:ea typeface="ＭＳ Ｐゴシック" charset="-128"/>
              </a:defRPr>
            </a:lvl2pPr>
            <a:lvl3pPr marL="1143000" indent="-228600">
              <a:spcBef>
                <a:spcPct val="20000"/>
              </a:spcBef>
              <a:buClr>
                <a:schemeClr val="folHlink"/>
              </a:buClr>
              <a:buSzPct val="55000"/>
              <a:buFont typeface="Wingdings" charset="2"/>
              <a:buChar char="n"/>
              <a:defRPr sz="2300">
                <a:solidFill>
                  <a:schemeClr val="tx1"/>
                </a:solidFill>
                <a:latin typeface="Arial" charset="0"/>
                <a:ea typeface="ＭＳ Ｐゴシック" charset="-128"/>
              </a:defRPr>
            </a:lvl3pPr>
            <a:lvl4pPr marL="1600200" indent="-228600">
              <a:spcBef>
                <a:spcPct val="20000"/>
              </a:spcBef>
              <a:buClr>
                <a:schemeClr val="accent1"/>
              </a:buClr>
              <a:buFont typeface="Wingdings" charset="2"/>
              <a:buChar char="§"/>
              <a:defRPr sz="2000">
                <a:solidFill>
                  <a:schemeClr val="tx1"/>
                </a:solidFill>
                <a:latin typeface="Arial" charset="0"/>
                <a:ea typeface="ＭＳ Ｐゴシック" charset="-128"/>
              </a:defRPr>
            </a:lvl4pPr>
            <a:lvl5pPr marL="2057400" indent="-228600">
              <a:spcBef>
                <a:spcPct val="20000"/>
              </a:spcBef>
              <a:buClr>
                <a:schemeClr val="accent1"/>
              </a:buClr>
              <a:buFont typeface="Wingdings" charset="2"/>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ＭＳ Ｐゴシック" charset="-128"/>
              </a:defRPr>
            </a:lvl9pPr>
          </a:lstStyle>
          <a:p>
            <a:pPr algn="ctr" eaLnBrk="1" hangingPunct="1">
              <a:spcBef>
                <a:spcPct val="0"/>
              </a:spcBef>
              <a:buClrTx/>
              <a:buSzTx/>
              <a:buFontTx/>
              <a:buNone/>
            </a:pPr>
            <a:r>
              <a:rPr lang="en-US" altLang="en-US" sz="1600" b="1"/>
              <a:t>What happens inside?</a:t>
            </a:r>
          </a:p>
        </p:txBody>
      </p:sp>
      <p:grpSp>
        <p:nvGrpSpPr>
          <p:cNvPr id="7" name="Group 20"/>
          <p:cNvGrpSpPr>
            <a:grpSpLocks/>
          </p:cNvGrpSpPr>
          <p:nvPr/>
        </p:nvGrpSpPr>
        <p:grpSpPr bwMode="auto">
          <a:xfrm>
            <a:off x="4876800" y="1677988"/>
            <a:ext cx="3505200" cy="1598612"/>
            <a:chOff x="3222" y="694"/>
            <a:chExt cx="2208" cy="1007"/>
          </a:xfrm>
        </p:grpSpPr>
        <p:sp>
          <p:nvSpPr>
            <p:cNvPr id="34822" name="Cloud"/>
            <p:cNvSpPr>
              <a:spLocks noChangeAspect="1" noEditPoints="1" noChangeArrowheads="1"/>
            </p:cNvSpPr>
            <p:nvPr/>
          </p:nvSpPr>
          <p:spPr bwMode="auto">
            <a:xfrm>
              <a:off x="3222" y="694"/>
              <a:ext cx="2208" cy="10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74 w 21600"/>
                <a:gd name="T13" fmla="*/ 3260 h 21600"/>
                <a:gd name="T14" fmla="*/ 17090 w 21600"/>
                <a:gd name="T15" fmla="*/ 17331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12700">
              <a:solidFill>
                <a:schemeClr val="tx1"/>
              </a:solidFill>
              <a:miter lim="800000"/>
              <a:headEnd/>
              <a:tailEnd/>
            </a:ln>
            <a:effectLst>
              <a:outerShdw dist="107763" dir="2700000" algn="ctr" rotWithShape="0">
                <a:srgbClr val="808080"/>
              </a:outerShdw>
            </a:effectLst>
          </p:spPr>
          <p:txBody>
            <a:bodyPr/>
            <a:lstStyle/>
            <a:p>
              <a:endParaRPr lang="en-US"/>
            </a:p>
          </p:txBody>
        </p:sp>
        <p:sp>
          <p:nvSpPr>
            <p:cNvPr id="34823" name="Text Box 22"/>
            <p:cNvSpPr txBox="1">
              <a:spLocks noChangeArrowheads="1"/>
            </p:cNvSpPr>
            <p:nvPr/>
          </p:nvSpPr>
          <p:spPr bwMode="auto">
            <a:xfrm>
              <a:off x="3760" y="1042"/>
              <a:ext cx="127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90000"/>
                <a:buFont typeface="Wingdings" charset="2"/>
                <a:buChar char="n"/>
                <a:defRPr sz="2800">
                  <a:solidFill>
                    <a:schemeClr val="tx1"/>
                  </a:solidFill>
                  <a:latin typeface="Arial" charset="0"/>
                  <a:ea typeface="ＭＳ Ｐゴシック" charset="-128"/>
                </a:defRPr>
              </a:lvl1pPr>
              <a:lvl2pPr marL="742950" indent="-285750">
                <a:spcBef>
                  <a:spcPct val="20000"/>
                </a:spcBef>
                <a:buClr>
                  <a:schemeClr val="accent1"/>
                </a:buClr>
                <a:buSzPct val="75000"/>
                <a:buFont typeface="Wingdings" charset="2"/>
                <a:buChar char="n"/>
                <a:defRPr sz="2600">
                  <a:solidFill>
                    <a:schemeClr val="tx1"/>
                  </a:solidFill>
                  <a:latin typeface="Arial" charset="0"/>
                  <a:ea typeface="ＭＳ Ｐゴシック" charset="-128"/>
                </a:defRPr>
              </a:lvl2pPr>
              <a:lvl3pPr marL="1143000" indent="-228600">
                <a:spcBef>
                  <a:spcPct val="20000"/>
                </a:spcBef>
                <a:buClr>
                  <a:schemeClr val="folHlink"/>
                </a:buClr>
                <a:buSzPct val="55000"/>
                <a:buFont typeface="Wingdings" charset="2"/>
                <a:buChar char="n"/>
                <a:defRPr sz="2300">
                  <a:solidFill>
                    <a:schemeClr val="tx1"/>
                  </a:solidFill>
                  <a:latin typeface="Arial" charset="0"/>
                  <a:ea typeface="ＭＳ Ｐゴシック" charset="-128"/>
                </a:defRPr>
              </a:lvl3pPr>
              <a:lvl4pPr marL="1600200" indent="-228600">
                <a:spcBef>
                  <a:spcPct val="20000"/>
                </a:spcBef>
                <a:buClr>
                  <a:schemeClr val="accent1"/>
                </a:buClr>
                <a:buFont typeface="Wingdings" charset="2"/>
                <a:buChar char="§"/>
                <a:defRPr sz="2000">
                  <a:solidFill>
                    <a:schemeClr val="tx1"/>
                  </a:solidFill>
                  <a:latin typeface="Arial" charset="0"/>
                  <a:ea typeface="ＭＳ Ｐゴシック" charset="-128"/>
                </a:defRPr>
              </a:lvl4pPr>
              <a:lvl5pPr marL="2057400" indent="-228600">
                <a:spcBef>
                  <a:spcPct val="20000"/>
                </a:spcBef>
                <a:buClr>
                  <a:schemeClr val="accent1"/>
                </a:buClr>
                <a:buFont typeface="Wingdings" charset="2"/>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ＭＳ Ｐゴシック" charset="-128"/>
                </a:defRPr>
              </a:lvl9pPr>
            </a:lstStyle>
            <a:p>
              <a:pPr algn="ctr" eaLnBrk="1" hangingPunct="1">
                <a:spcBef>
                  <a:spcPct val="0"/>
                </a:spcBef>
                <a:buClrTx/>
                <a:buSzTx/>
                <a:buFontTx/>
                <a:buNone/>
              </a:pPr>
              <a:r>
                <a:rPr lang="en-US" altLang="en-US" sz="2000"/>
                <a:t>Only until 1970?</a:t>
              </a:r>
            </a:p>
            <a:p>
              <a:pPr algn="ctr" eaLnBrk="1" hangingPunct="1">
                <a:spcBef>
                  <a:spcPct val="0"/>
                </a:spcBef>
                <a:buClrTx/>
                <a:buSzTx/>
                <a:buFontTx/>
                <a:buNone/>
              </a:pPr>
              <a:endParaRPr lang="en-US" altLang="en-US" sz="2000"/>
            </a:p>
          </p:txBody>
        </p:sp>
      </p:grpSp>
    </p:spTree>
    <p:extLst>
      <p:ext uri="{BB962C8B-B14F-4D97-AF65-F5344CB8AC3E}">
        <p14:creationId xmlns:p14="http://schemas.microsoft.com/office/powerpoint/2010/main" val="7663338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5715"/>
                                        </p:tgtEl>
                                        <p:attrNameLst>
                                          <p:attrName>style.visibility</p:attrName>
                                        </p:attrNameLst>
                                      </p:cBhvr>
                                      <p:to>
                                        <p:strVal val="visible"/>
                                      </p:to>
                                    </p:set>
                                    <p:animEffect transition="in" filter="wipe(up)">
                                      <p:cBhvr>
                                        <p:cTn id="7" dur="500"/>
                                        <p:tgtEl>
                                          <p:spTgt spid="2857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righ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15"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a:spcBef>
                <a:spcPct val="0"/>
              </a:spcBef>
              <a:buClrTx/>
              <a:buSzTx/>
              <a:buFontTx/>
              <a:buNone/>
            </a:pPr>
            <a:fld id="{B2997216-F634-D248-A3CC-0111B071CB1F}" type="slidenum">
              <a:rPr lang="en-US" altLang="en-US" sz="1000"/>
              <a:pPr>
                <a:spcBef>
                  <a:spcPct val="0"/>
                </a:spcBef>
                <a:buClrTx/>
                <a:buSzTx/>
                <a:buFontTx/>
                <a:buNone/>
              </a:pPr>
              <a:t>20</a:t>
            </a:fld>
            <a:endParaRPr lang="en-US" altLang="en-US" sz="1000"/>
          </a:p>
        </p:txBody>
      </p:sp>
      <p:sp>
        <p:nvSpPr>
          <p:cNvPr id="200706" name="Rectangle 2"/>
          <p:cNvSpPr>
            <a:spLocks noGrp="1" noChangeArrowheads="1"/>
          </p:cNvSpPr>
          <p:nvPr>
            <p:ph type="title"/>
          </p:nvPr>
        </p:nvSpPr>
        <p:spPr/>
        <p:txBody>
          <a:bodyPr/>
          <a:lstStyle/>
          <a:p>
            <a:pPr algn="ctr"/>
            <a:r>
              <a:rPr lang="en-US" altLang="en-US">
                <a:latin typeface="Tahoma" charset="0"/>
              </a:rPr>
              <a:t>The V-Model Process</a:t>
            </a:r>
          </a:p>
        </p:txBody>
      </p:sp>
      <p:pic>
        <p:nvPicPr>
          <p:cNvPr id="20070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1676400"/>
            <a:ext cx="8991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0706"/>
                                        </p:tgtEl>
                                        <p:attrNameLst>
                                          <p:attrName>style.visibility</p:attrName>
                                        </p:attrNameLst>
                                      </p:cBhvr>
                                      <p:to>
                                        <p:strVal val="visible"/>
                                      </p:to>
                                    </p:set>
                                    <p:animEffect transition="in" filter="blinds(horizontal)">
                                      <p:cBhvr>
                                        <p:cTn id="7" dur="500"/>
                                        <p:tgtEl>
                                          <p:spTgt spid="2007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0707"/>
                                        </p:tgtEl>
                                        <p:attrNameLst>
                                          <p:attrName>style.visibility</p:attrName>
                                        </p:attrNameLst>
                                      </p:cBhvr>
                                      <p:to>
                                        <p:strVal val="visible"/>
                                      </p:to>
                                    </p:set>
                                    <p:animEffect transition="in" filter="blinds(horizontal)">
                                      <p:cBhvr>
                                        <p:cTn id="12" dur="500"/>
                                        <p:tgtEl>
                                          <p:spTgt spid="2007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a:spcBef>
                <a:spcPct val="0"/>
              </a:spcBef>
              <a:buClrTx/>
              <a:buSzTx/>
              <a:buFontTx/>
              <a:buNone/>
            </a:pPr>
            <a:fld id="{BF1D6E19-B2E6-1E49-A9D9-DC2CCB2CA5BF}" type="slidenum">
              <a:rPr lang="en-US" altLang="en-US" sz="1000"/>
              <a:pPr>
                <a:spcBef>
                  <a:spcPct val="0"/>
                </a:spcBef>
                <a:buClrTx/>
                <a:buSzTx/>
                <a:buFontTx/>
                <a:buNone/>
              </a:pPr>
              <a:t>21</a:t>
            </a:fld>
            <a:endParaRPr lang="en-US" altLang="en-US" sz="1000"/>
          </a:p>
        </p:txBody>
      </p:sp>
      <p:sp>
        <p:nvSpPr>
          <p:cNvPr id="214018" name="Rectangle 2"/>
          <p:cNvSpPr>
            <a:spLocks noGrp="1" noChangeArrowheads="1"/>
          </p:cNvSpPr>
          <p:nvPr>
            <p:ph type="title"/>
          </p:nvPr>
        </p:nvSpPr>
        <p:spPr/>
        <p:txBody>
          <a:bodyPr/>
          <a:lstStyle/>
          <a:p>
            <a:pPr algn="ctr"/>
            <a:r>
              <a:rPr lang="en-GB" altLang="en-US">
                <a:latin typeface="Tahoma" charset="0"/>
              </a:rPr>
              <a:t>Reuse-oriented development</a:t>
            </a:r>
          </a:p>
        </p:txBody>
      </p:sp>
      <p:sp>
        <p:nvSpPr>
          <p:cNvPr id="214019" name="Rectangle 3"/>
          <p:cNvSpPr>
            <a:spLocks noChangeArrowheads="1"/>
          </p:cNvSpPr>
          <p:nvPr/>
        </p:nvSpPr>
        <p:spPr bwMode="auto">
          <a:xfrm>
            <a:off x="685800" y="2141538"/>
            <a:ext cx="7924800" cy="3116262"/>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eaLnBrk="1" hangingPunct="1">
              <a:spcBef>
                <a:spcPct val="0"/>
              </a:spcBef>
              <a:buClrTx/>
              <a:buSzTx/>
              <a:buFontTx/>
              <a:buNone/>
            </a:pPr>
            <a:endParaRPr lang="en-US" altLang="en-US" sz="1800"/>
          </a:p>
        </p:txBody>
      </p:sp>
      <p:pic>
        <p:nvPicPr>
          <p:cNvPr id="2140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888" y="2752725"/>
            <a:ext cx="8061325" cy="168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6" name="Text Box 5"/>
          <p:cNvSpPr txBox="1">
            <a:spLocks noChangeArrowheads="1"/>
          </p:cNvSpPr>
          <p:nvPr/>
        </p:nvSpPr>
        <p:spPr bwMode="auto">
          <a:xfrm>
            <a:off x="685800" y="5410200"/>
            <a:ext cx="8077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buFontTx/>
              <a:buChar char="•"/>
              <a:defRPr/>
            </a:pPr>
            <a:r>
              <a:rPr lang="en-US" altLang="en-US" sz="2000" smtClean="0">
                <a:latin typeface="Tahoma" charset="0"/>
              </a:rPr>
              <a:t>Ex: Integrating web services from a range of suppliers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4018"/>
                                        </p:tgtEl>
                                        <p:attrNameLst>
                                          <p:attrName>style.visibility</p:attrName>
                                        </p:attrNameLst>
                                      </p:cBhvr>
                                      <p:to>
                                        <p:strVal val="visible"/>
                                      </p:to>
                                    </p:set>
                                    <p:animEffect transition="in" filter="blinds(horizontal)">
                                      <p:cBhvr>
                                        <p:cTn id="7" dur="500"/>
                                        <p:tgtEl>
                                          <p:spTgt spid="2140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4019"/>
                                        </p:tgtEl>
                                        <p:attrNameLst>
                                          <p:attrName>style.visibility</p:attrName>
                                        </p:attrNameLst>
                                      </p:cBhvr>
                                      <p:to>
                                        <p:strVal val="visible"/>
                                      </p:to>
                                    </p:set>
                                    <p:animEffect transition="in" filter="blinds(horizontal)">
                                      <p:cBhvr>
                                        <p:cTn id="12" dur="500"/>
                                        <p:tgtEl>
                                          <p:spTgt spid="214019"/>
                                        </p:tgtEl>
                                      </p:cBhvr>
                                    </p:animEffect>
                                  </p:childTnLst>
                                </p:cTn>
                              </p:par>
                              <p:par>
                                <p:cTn id="13" presetID="3" presetClass="entr" presetSubtype="10" fill="hold" nodeType="withEffect">
                                  <p:stCondLst>
                                    <p:cond delay="0"/>
                                  </p:stCondLst>
                                  <p:childTnLst>
                                    <p:set>
                                      <p:cBhvr>
                                        <p:cTn id="14" dur="1" fill="hold">
                                          <p:stCondLst>
                                            <p:cond delay="0"/>
                                          </p:stCondLst>
                                        </p:cTn>
                                        <p:tgtEl>
                                          <p:spTgt spid="214020"/>
                                        </p:tgtEl>
                                        <p:attrNameLst>
                                          <p:attrName>style.visibility</p:attrName>
                                        </p:attrNameLst>
                                      </p:cBhvr>
                                      <p:to>
                                        <p:strVal val="visible"/>
                                      </p:to>
                                    </p:set>
                                    <p:animEffect transition="in" filter="blinds(horizontal)">
                                      <p:cBhvr>
                                        <p:cTn id="15" dur="500"/>
                                        <p:tgtEl>
                                          <p:spTgt spid="214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8" grpId="0"/>
      <p:bldP spid="21401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a:spcBef>
                <a:spcPct val="0"/>
              </a:spcBef>
              <a:buClrTx/>
              <a:buSzTx/>
              <a:buFontTx/>
              <a:buNone/>
            </a:pPr>
            <a:fld id="{A7ABDA75-6BAE-DE4F-86E1-9AE314D217BF}" type="slidenum">
              <a:rPr lang="en-US" altLang="en-US" sz="1000"/>
              <a:pPr>
                <a:spcBef>
                  <a:spcPct val="0"/>
                </a:spcBef>
                <a:buClrTx/>
                <a:buSzTx/>
                <a:buFontTx/>
                <a:buNone/>
              </a:pPr>
              <a:t>22</a:t>
            </a:fld>
            <a:endParaRPr lang="en-US" altLang="en-US" sz="1000"/>
          </a:p>
        </p:txBody>
      </p:sp>
      <p:sp>
        <p:nvSpPr>
          <p:cNvPr id="208898" name="Rectangle 2"/>
          <p:cNvSpPr>
            <a:spLocks noGrp="1" noChangeArrowheads="1"/>
          </p:cNvSpPr>
          <p:nvPr>
            <p:ph type="title"/>
          </p:nvPr>
        </p:nvSpPr>
        <p:spPr>
          <a:noFill/>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840" tIns="44623" rIns="90840" bIns="44623" anchor="b"/>
          <a:lstStyle/>
          <a:p>
            <a:pPr algn="ctr"/>
            <a:r>
              <a:rPr lang="en-GB" altLang="en-US">
                <a:latin typeface="Tahoma" charset="0"/>
              </a:rPr>
              <a:t>Evolutionary development</a:t>
            </a:r>
          </a:p>
        </p:txBody>
      </p:sp>
      <p:sp>
        <p:nvSpPr>
          <p:cNvPr id="208899" name="Rectangle 3"/>
          <p:cNvSpPr>
            <a:spLocks noGrp="1" noChangeArrowheads="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840" tIns="44623" rIns="90840" bIns="44623"/>
          <a:lstStyle/>
          <a:p>
            <a:pPr marL="465138" indent="-465138">
              <a:lnSpc>
                <a:spcPct val="150000"/>
              </a:lnSpc>
            </a:pPr>
            <a:r>
              <a:rPr lang="en-GB" altLang="en-US" sz="2000">
                <a:latin typeface="Tahoma" charset="0"/>
              </a:rPr>
              <a:t>Exploratory development </a:t>
            </a:r>
          </a:p>
          <a:p>
            <a:pPr marL="1035050" lvl="1" indent="-455613">
              <a:lnSpc>
                <a:spcPct val="150000"/>
              </a:lnSpc>
            </a:pPr>
            <a:r>
              <a:rPr lang="en-GB" altLang="en-US" sz="2000">
                <a:latin typeface="Tahoma" charset="0"/>
              </a:rPr>
              <a:t>Objective is to work with customers and to evolve a final system from an initial outline specification. Should </a:t>
            </a:r>
            <a:r>
              <a:rPr lang="en-GB" altLang="en-US" sz="2000">
                <a:solidFill>
                  <a:schemeClr val="accent2"/>
                </a:solidFill>
                <a:latin typeface="Tahoma" charset="0"/>
              </a:rPr>
              <a:t>start with well-understood requirements and add new features as proposed by the customer</a:t>
            </a:r>
            <a:r>
              <a:rPr lang="en-GB" altLang="en-US" sz="2000">
                <a:latin typeface="Tahoma" charset="0"/>
              </a:rPr>
              <a:t>.</a:t>
            </a:r>
          </a:p>
          <a:p>
            <a:pPr marL="465138" indent="-465138">
              <a:lnSpc>
                <a:spcPct val="150000"/>
              </a:lnSpc>
            </a:pPr>
            <a:r>
              <a:rPr lang="en-GB" altLang="en-US" sz="2000">
                <a:latin typeface="Tahoma" charset="0"/>
              </a:rPr>
              <a:t>Throw-away prototyping</a:t>
            </a:r>
          </a:p>
          <a:p>
            <a:pPr marL="1035050" lvl="1" indent="-455613">
              <a:lnSpc>
                <a:spcPct val="150000"/>
              </a:lnSpc>
            </a:pPr>
            <a:r>
              <a:rPr lang="en-GB" altLang="en-US" sz="2000">
                <a:solidFill>
                  <a:schemeClr val="accent2"/>
                </a:solidFill>
                <a:latin typeface="Tahoma" charset="0"/>
              </a:rPr>
              <a:t>Objective is to understand the system requirements</a:t>
            </a:r>
            <a:r>
              <a:rPr lang="en-GB" altLang="en-US" sz="2000">
                <a:latin typeface="Tahoma" charset="0"/>
              </a:rPr>
              <a:t>. Should start with poorly understood requirements to clarify what is really needed.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8898"/>
                                        </p:tgtEl>
                                        <p:attrNameLst>
                                          <p:attrName>style.visibility</p:attrName>
                                        </p:attrNameLst>
                                      </p:cBhvr>
                                      <p:to>
                                        <p:strVal val="visible"/>
                                      </p:to>
                                    </p:set>
                                    <p:animEffect transition="in" filter="blinds(horizontal)">
                                      <p:cBhvr>
                                        <p:cTn id="7" dur="500"/>
                                        <p:tgtEl>
                                          <p:spTgt spid="2088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8899">
                                            <p:txEl>
                                              <p:pRg st="0" end="0"/>
                                            </p:txEl>
                                          </p:spTgt>
                                        </p:tgtEl>
                                        <p:attrNameLst>
                                          <p:attrName>style.visibility</p:attrName>
                                        </p:attrNameLst>
                                      </p:cBhvr>
                                      <p:to>
                                        <p:strVal val="visible"/>
                                      </p:to>
                                    </p:set>
                                    <p:animEffect transition="in" filter="blinds(horizontal)">
                                      <p:cBhvr>
                                        <p:cTn id="12" dur="500"/>
                                        <p:tgtEl>
                                          <p:spTgt spid="208899">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08899">
                                            <p:txEl>
                                              <p:pRg st="1" end="1"/>
                                            </p:txEl>
                                          </p:spTgt>
                                        </p:tgtEl>
                                        <p:attrNameLst>
                                          <p:attrName>style.visibility</p:attrName>
                                        </p:attrNameLst>
                                      </p:cBhvr>
                                      <p:to>
                                        <p:strVal val="visible"/>
                                      </p:to>
                                    </p:set>
                                    <p:animEffect transition="in" filter="blinds(horizontal)">
                                      <p:cBhvr>
                                        <p:cTn id="15" dur="500"/>
                                        <p:tgtEl>
                                          <p:spTgt spid="208899">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08899">
                                            <p:txEl>
                                              <p:pRg st="2" end="2"/>
                                            </p:txEl>
                                          </p:spTgt>
                                        </p:tgtEl>
                                        <p:attrNameLst>
                                          <p:attrName>style.visibility</p:attrName>
                                        </p:attrNameLst>
                                      </p:cBhvr>
                                      <p:to>
                                        <p:strVal val="visible"/>
                                      </p:to>
                                    </p:set>
                                    <p:animEffect transition="in" filter="blinds(horizontal)">
                                      <p:cBhvr>
                                        <p:cTn id="18" dur="500"/>
                                        <p:tgtEl>
                                          <p:spTgt spid="208899">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08899">
                                            <p:txEl>
                                              <p:pRg st="3" end="3"/>
                                            </p:txEl>
                                          </p:spTgt>
                                        </p:tgtEl>
                                        <p:attrNameLst>
                                          <p:attrName>style.visibility</p:attrName>
                                        </p:attrNameLst>
                                      </p:cBhvr>
                                      <p:to>
                                        <p:strVal val="visible"/>
                                      </p:to>
                                    </p:set>
                                    <p:animEffect transition="in" filter="blinds(horizontal)">
                                      <p:cBhvr>
                                        <p:cTn id="21" dur="500"/>
                                        <p:tgtEl>
                                          <p:spTgt spid="2088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a:spcBef>
                <a:spcPct val="0"/>
              </a:spcBef>
              <a:buClrTx/>
              <a:buSzTx/>
              <a:buFontTx/>
              <a:buNone/>
            </a:pPr>
            <a:fld id="{D99D7680-491E-3748-ABBD-F597341E57DC}" type="slidenum">
              <a:rPr lang="en-US" altLang="en-US" sz="1000"/>
              <a:pPr>
                <a:spcBef>
                  <a:spcPct val="0"/>
                </a:spcBef>
                <a:buClrTx/>
                <a:buSzTx/>
                <a:buFontTx/>
                <a:buNone/>
              </a:pPr>
              <a:t>23</a:t>
            </a:fld>
            <a:endParaRPr lang="en-US" altLang="en-US" sz="1000"/>
          </a:p>
        </p:txBody>
      </p:sp>
      <p:sp>
        <p:nvSpPr>
          <p:cNvPr id="210946" name="Rectangle 2"/>
          <p:cNvSpPr>
            <a:spLocks noGrp="1" noChangeArrowheads="1"/>
          </p:cNvSpPr>
          <p:nvPr>
            <p:ph type="title"/>
          </p:nvPr>
        </p:nvSpPr>
        <p:spPr>
          <a:noFill/>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840" tIns="44623" rIns="90840" bIns="44623" anchor="b"/>
          <a:lstStyle/>
          <a:p>
            <a:pPr algn="ctr"/>
            <a:r>
              <a:rPr lang="en-GB" altLang="en-US">
                <a:latin typeface="Tahoma" charset="0"/>
              </a:rPr>
              <a:t>Evolutionary development</a:t>
            </a:r>
          </a:p>
        </p:txBody>
      </p:sp>
      <p:sp>
        <p:nvSpPr>
          <p:cNvPr id="210947" name="Rectangle 3"/>
          <p:cNvSpPr>
            <a:spLocks noChangeArrowheads="1"/>
          </p:cNvSpPr>
          <p:nvPr/>
        </p:nvSpPr>
        <p:spPr bwMode="auto">
          <a:xfrm>
            <a:off x="995363" y="1758950"/>
            <a:ext cx="7727950" cy="4513263"/>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eaLnBrk="1" hangingPunct="1">
              <a:spcBef>
                <a:spcPct val="0"/>
              </a:spcBef>
              <a:buClrTx/>
              <a:buSzTx/>
              <a:buFontTx/>
              <a:buNone/>
            </a:pPr>
            <a:endParaRPr lang="en-US" altLang="en-US" sz="1800"/>
          </a:p>
        </p:txBody>
      </p:sp>
      <p:pic>
        <p:nvPicPr>
          <p:cNvPr id="2109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0163" y="2065338"/>
            <a:ext cx="6964362" cy="375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0946"/>
                                        </p:tgtEl>
                                        <p:attrNameLst>
                                          <p:attrName>style.visibility</p:attrName>
                                        </p:attrNameLst>
                                      </p:cBhvr>
                                      <p:to>
                                        <p:strVal val="visible"/>
                                      </p:to>
                                    </p:set>
                                    <p:animEffect transition="in" filter="blinds(horizontal)">
                                      <p:cBhvr>
                                        <p:cTn id="7" dur="500"/>
                                        <p:tgtEl>
                                          <p:spTgt spid="2109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0947"/>
                                        </p:tgtEl>
                                        <p:attrNameLst>
                                          <p:attrName>style.visibility</p:attrName>
                                        </p:attrNameLst>
                                      </p:cBhvr>
                                      <p:to>
                                        <p:strVal val="visible"/>
                                      </p:to>
                                    </p:set>
                                    <p:animEffect transition="in" filter="blinds(horizontal)">
                                      <p:cBhvr>
                                        <p:cTn id="12" dur="500"/>
                                        <p:tgtEl>
                                          <p:spTgt spid="210947"/>
                                        </p:tgtEl>
                                      </p:cBhvr>
                                    </p:animEffect>
                                  </p:childTnLst>
                                </p:cTn>
                              </p:par>
                              <p:par>
                                <p:cTn id="13" presetID="3" presetClass="entr" presetSubtype="10" fill="hold" nodeType="withEffect">
                                  <p:stCondLst>
                                    <p:cond delay="0"/>
                                  </p:stCondLst>
                                  <p:childTnLst>
                                    <p:set>
                                      <p:cBhvr>
                                        <p:cTn id="14" dur="1" fill="hold">
                                          <p:stCondLst>
                                            <p:cond delay="0"/>
                                          </p:stCondLst>
                                        </p:cTn>
                                        <p:tgtEl>
                                          <p:spTgt spid="210948"/>
                                        </p:tgtEl>
                                        <p:attrNameLst>
                                          <p:attrName>style.visibility</p:attrName>
                                        </p:attrNameLst>
                                      </p:cBhvr>
                                      <p:to>
                                        <p:strVal val="visible"/>
                                      </p:to>
                                    </p:set>
                                    <p:animEffect transition="in" filter="blinds(horizontal)">
                                      <p:cBhvr>
                                        <p:cTn id="15" dur="500"/>
                                        <p:tgtEl>
                                          <p:spTgt spid="210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6" grpId="0"/>
      <p:bldP spid="21094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a:spcBef>
                <a:spcPct val="0"/>
              </a:spcBef>
              <a:buClrTx/>
              <a:buSzTx/>
              <a:buFontTx/>
              <a:buNone/>
            </a:pPr>
            <a:fld id="{2B0463A1-99E3-7B4E-AB4C-15B567879AA6}" type="slidenum">
              <a:rPr lang="en-US" altLang="en-US" sz="1000"/>
              <a:pPr>
                <a:spcBef>
                  <a:spcPct val="0"/>
                </a:spcBef>
                <a:buClrTx/>
                <a:buSzTx/>
                <a:buFontTx/>
                <a:buNone/>
              </a:pPr>
              <a:t>24</a:t>
            </a:fld>
            <a:endParaRPr lang="en-US" altLang="en-US" sz="1000"/>
          </a:p>
        </p:txBody>
      </p:sp>
      <p:sp>
        <p:nvSpPr>
          <p:cNvPr id="211970" name="Rectangle 2"/>
          <p:cNvSpPr>
            <a:spLocks noGrp="1" noChangeArrowheads="1"/>
          </p:cNvSpPr>
          <p:nvPr>
            <p:ph type="title"/>
          </p:nvPr>
        </p:nvSpPr>
        <p:spPr>
          <a:xfrm>
            <a:off x="381000" y="263525"/>
            <a:ext cx="8551863" cy="1108075"/>
          </a:xfrm>
          <a:noFill/>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840" tIns="44623" rIns="90840" bIns="44623" anchor="b"/>
          <a:lstStyle/>
          <a:p>
            <a:pPr algn="ctr"/>
            <a:r>
              <a:rPr lang="en-GB" altLang="en-US"/>
              <a:t>Evolutionary development</a:t>
            </a:r>
          </a:p>
        </p:txBody>
      </p:sp>
      <p:sp>
        <p:nvSpPr>
          <p:cNvPr id="211971" name="Rectangle 3"/>
          <p:cNvSpPr>
            <a:spLocks noGrp="1" noChangeArrowheads="1"/>
          </p:cNvSpPr>
          <p:nvPr>
            <p:ph type="body" idx="1"/>
          </p:nvPr>
        </p:nvSpPr>
        <p:spPr>
          <a:xfrm>
            <a:off x="914400" y="1600200"/>
            <a:ext cx="7924800" cy="4800600"/>
          </a:xfrm>
          <a:noFill/>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840" tIns="44623" rIns="90840" bIns="44623"/>
          <a:lstStyle/>
          <a:p>
            <a:pPr marL="465138" indent="-465138">
              <a:lnSpc>
                <a:spcPct val="120000"/>
              </a:lnSpc>
            </a:pPr>
            <a:r>
              <a:rPr lang="en-GB" altLang="en-US" sz="2400">
                <a:latin typeface="Tahoma" charset="0"/>
              </a:rPr>
              <a:t>Disadvantages</a:t>
            </a:r>
          </a:p>
          <a:p>
            <a:pPr marL="1035050" lvl="1" indent="-455613">
              <a:lnSpc>
                <a:spcPct val="120000"/>
              </a:lnSpc>
            </a:pPr>
            <a:r>
              <a:rPr lang="en-GB" altLang="en-US" sz="2400">
                <a:latin typeface="Tahoma" charset="0"/>
              </a:rPr>
              <a:t>Systems are often </a:t>
            </a:r>
            <a:r>
              <a:rPr lang="en-GB" altLang="en-US" sz="2400">
                <a:solidFill>
                  <a:schemeClr val="accent2"/>
                </a:solidFill>
                <a:latin typeface="Tahoma" charset="0"/>
              </a:rPr>
              <a:t>poorly structured</a:t>
            </a:r>
            <a:r>
              <a:rPr lang="en-GB" altLang="en-US" sz="2400">
                <a:latin typeface="Tahoma" charset="0"/>
              </a:rPr>
              <a:t>;</a:t>
            </a:r>
          </a:p>
          <a:p>
            <a:pPr marL="1035050" lvl="1" indent="-455613">
              <a:lnSpc>
                <a:spcPct val="120000"/>
              </a:lnSpc>
            </a:pPr>
            <a:r>
              <a:rPr lang="en-GB" altLang="en-US" sz="2400">
                <a:solidFill>
                  <a:schemeClr val="accent2"/>
                </a:solidFill>
                <a:latin typeface="Tahoma" charset="0"/>
              </a:rPr>
              <a:t>Special skills</a:t>
            </a:r>
            <a:r>
              <a:rPr lang="en-GB" altLang="en-US" sz="2400">
                <a:latin typeface="Tahoma" charset="0"/>
              </a:rPr>
              <a:t> (e.g. in languages for rapid prototyping) may be required.</a:t>
            </a:r>
          </a:p>
          <a:p>
            <a:pPr marL="465138" indent="-465138">
              <a:lnSpc>
                <a:spcPct val="120000"/>
              </a:lnSpc>
            </a:pPr>
            <a:r>
              <a:rPr lang="en-GB" altLang="en-US" sz="2400">
                <a:latin typeface="Tahoma" charset="0"/>
              </a:rPr>
              <a:t>Applicability</a:t>
            </a:r>
          </a:p>
          <a:p>
            <a:pPr marL="1035050" lvl="1" indent="-455613">
              <a:lnSpc>
                <a:spcPct val="120000"/>
              </a:lnSpc>
            </a:pPr>
            <a:r>
              <a:rPr lang="en-GB" altLang="en-US" sz="2400">
                <a:solidFill>
                  <a:schemeClr val="accent2"/>
                </a:solidFill>
                <a:latin typeface="Tahoma" charset="0"/>
              </a:rPr>
              <a:t>For</a:t>
            </a:r>
            <a:r>
              <a:rPr lang="en-GB" altLang="en-US" sz="2400">
                <a:latin typeface="Tahoma" charset="0"/>
              </a:rPr>
              <a:t> </a:t>
            </a:r>
            <a:r>
              <a:rPr lang="en-GB" altLang="en-US" sz="2400">
                <a:solidFill>
                  <a:schemeClr val="accent2"/>
                </a:solidFill>
                <a:latin typeface="Tahoma" charset="0"/>
              </a:rPr>
              <a:t>small or medium-size</a:t>
            </a:r>
            <a:r>
              <a:rPr lang="en-GB" altLang="en-US" sz="2400">
                <a:latin typeface="Tahoma" charset="0"/>
              </a:rPr>
              <a:t> interactive </a:t>
            </a:r>
            <a:r>
              <a:rPr lang="en-GB" altLang="en-US" sz="2400">
                <a:solidFill>
                  <a:schemeClr val="accent2"/>
                </a:solidFill>
                <a:latin typeface="Tahoma" charset="0"/>
              </a:rPr>
              <a:t>systems</a:t>
            </a:r>
            <a:r>
              <a:rPr lang="en-GB" altLang="en-US" sz="2400">
                <a:latin typeface="Tahoma" charset="0"/>
              </a:rPr>
              <a:t>;</a:t>
            </a:r>
          </a:p>
          <a:p>
            <a:pPr marL="1035050" lvl="1" indent="-455613">
              <a:lnSpc>
                <a:spcPct val="120000"/>
              </a:lnSpc>
            </a:pPr>
            <a:r>
              <a:rPr lang="en-GB" altLang="en-US" sz="2400">
                <a:solidFill>
                  <a:schemeClr val="accent2"/>
                </a:solidFill>
                <a:latin typeface="Tahoma" charset="0"/>
              </a:rPr>
              <a:t>For parts of large systems</a:t>
            </a:r>
            <a:r>
              <a:rPr lang="en-GB" altLang="en-US" sz="2400">
                <a:latin typeface="Tahoma" charset="0"/>
              </a:rPr>
              <a:t> (e.g. the user interface);</a:t>
            </a:r>
          </a:p>
          <a:p>
            <a:pPr marL="1035050" lvl="1" indent="-455613">
              <a:lnSpc>
                <a:spcPct val="120000"/>
              </a:lnSpc>
            </a:pPr>
            <a:r>
              <a:rPr lang="en-GB" altLang="en-US" sz="2400">
                <a:solidFill>
                  <a:schemeClr val="accent2"/>
                </a:solidFill>
                <a:latin typeface="Tahoma" charset="0"/>
              </a:rPr>
              <a:t>For short-lifetime systems</a:t>
            </a:r>
            <a:r>
              <a:rPr lang="en-GB" altLang="en-US" sz="2400">
                <a:latin typeface="Tahoma"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1970"/>
                                        </p:tgtEl>
                                        <p:attrNameLst>
                                          <p:attrName>style.visibility</p:attrName>
                                        </p:attrNameLst>
                                      </p:cBhvr>
                                      <p:to>
                                        <p:strVal val="visible"/>
                                      </p:to>
                                    </p:set>
                                    <p:animEffect transition="in" filter="blinds(horizontal)">
                                      <p:cBhvr>
                                        <p:cTn id="7" dur="500"/>
                                        <p:tgtEl>
                                          <p:spTgt spid="2119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1971">
                                            <p:txEl>
                                              <p:pRg st="0" end="0"/>
                                            </p:txEl>
                                          </p:spTgt>
                                        </p:tgtEl>
                                        <p:attrNameLst>
                                          <p:attrName>style.visibility</p:attrName>
                                        </p:attrNameLst>
                                      </p:cBhvr>
                                      <p:to>
                                        <p:strVal val="visible"/>
                                      </p:to>
                                    </p:set>
                                    <p:animEffect transition="in" filter="blinds(horizontal)">
                                      <p:cBhvr>
                                        <p:cTn id="12" dur="500"/>
                                        <p:tgtEl>
                                          <p:spTgt spid="211971">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11971">
                                            <p:txEl>
                                              <p:pRg st="1" end="1"/>
                                            </p:txEl>
                                          </p:spTgt>
                                        </p:tgtEl>
                                        <p:attrNameLst>
                                          <p:attrName>style.visibility</p:attrName>
                                        </p:attrNameLst>
                                      </p:cBhvr>
                                      <p:to>
                                        <p:strVal val="visible"/>
                                      </p:to>
                                    </p:set>
                                    <p:animEffect transition="in" filter="blinds(horizontal)">
                                      <p:cBhvr>
                                        <p:cTn id="15" dur="500"/>
                                        <p:tgtEl>
                                          <p:spTgt spid="211971">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11971">
                                            <p:txEl>
                                              <p:pRg st="2" end="2"/>
                                            </p:txEl>
                                          </p:spTgt>
                                        </p:tgtEl>
                                        <p:attrNameLst>
                                          <p:attrName>style.visibility</p:attrName>
                                        </p:attrNameLst>
                                      </p:cBhvr>
                                      <p:to>
                                        <p:strVal val="visible"/>
                                      </p:to>
                                    </p:set>
                                    <p:animEffect transition="in" filter="blinds(horizontal)">
                                      <p:cBhvr>
                                        <p:cTn id="18" dur="500"/>
                                        <p:tgtEl>
                                          <p:spTgt spid="211971">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11971">
                                            <p:txEl>
                                              <p:pRg st="3" end="3"/>
                                            </p:txEl>
                                          </p:spTgt>
                                        </p:tgtEl>
                                        <p:attrNameLst>
                                          <p:attrName>style.visibility</p:attrName>
                                        </p:attrNameLst>
                                      </p:cBhvr>
                                      <p:to>
                                        <p:strVal val="visible"/>
                                      </p:to>
                                    </p:set>
                                    <p:animEffect transition="in" filter="blinds(horizontal)">
                                      <p:cBhvr>
                                        <p:cTn id="21" dur="500"/>
                                        <p:tgtEl>
                                          <p:spTgt spid="211971">
                                            <p:txEl>
                                              <p:pRg st="3" end="3"/>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11971">
                                            <p:txEl>
                                              <p:pRg st="4" end="4"/>
                                            </p:txEl>
                                          </p:spTgt>
                                        </p:tgtEl>
                                        <p:attrNameLst>
                                          <p:attrName>style.visibility</p:attrName>
                                        </p:attrNameLst>
                                      </p:cBhvr>
                                      <p:to>
                                        <p:strVal val="visible"/>
                                      </p:to>
                                    </p:set>
                                    <p:animEffect transition="in" filter="blinds(horizontal)">
                                      <p:cBhvr>
                                        <p:cTn id="24" dur="500"/>
                                        <p:tgtEl>
                                          <p:spTgt spid="211971">
                                            <p:txEl>
                                              <p:pRg st="4" end="4"/>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11971">
                                            <p:txEl>
                                              <p:pRg st="5" end="5"/>
                                            </p:txEl>
                                          </p:spTgt>
                                        </p:tgtEl>
                                        <p:attrNameLst>
                                          <p:attrName>style.visibility</p:attrName>
                                        </p:attrNameLst>
                                      </p:cBhvr>
                                      <p:to>
                                        <p:strVal val="visible"/>
                                      </p:to>
                                    </p:set>
                                    <p:animEffect transition="in" filter="blinds(horizontal)">
                                      <p:cBhvr>
                                        <p:cTn id="27" dur="500"/>
                                        <p:tgtEl>
                                          <p:spTgt spid="211971">
                                            <p:txEl>
                                              <p:pRg st="5" end="5"/>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211971">
                                            <p:txEl>
                                              <p:pRg st="6" end="6"/>
                                            </p:txEl>
                                          </p:spTgt>
                                        </p:tgtEl>
                                        <p:attrNameLst>
                                          <p:attrName>style.visibility</p:attrName>
                                        </p:attrNameLst>
                                      </p:cBhvr>
                                      <p:to>
                                        <p:strVal val="visible"/>
                                      </p:to>
                                    </p:set>
                                    <p:animEffect transition="in" filter="blinds(horizontal)">
                                      <p:cBhvr>
                                        <p:cTn id="30" dur="500"/>
                                        <p:tgtEl>
                                          <p:spTgt spid="2119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a:spcBef>
                <a:spcPct val="0"/>
              </a:spcBef>
              <a:buClrTx/>
              <a:buSzTx/>
              <a:buFontTx/>
              <a:buNone/>
            </a:pPr>
            <a:fld id="{7307E8EA-B4BC-D246-AE19-9B4207FF1887}" type="slidenum">
              <a:rPr lang="en-US" altLang="en-US" sz="1000"/>
              <a:pPr>
                <a:spcBef>
                  <a:spcPct val="0"/>
                </a:spcBef>
                <a:buClrTx/>
                <a:buSzTx/>
                <a:buFontTx/>
                <a:buNone/>
              </a:pPr>
              <a:t>25</a:t>
            </a:fld>
            <a:endParaRPr lang="en-US" altLang="en-US" sz="1000"/>
          </a:p>
        </p:txBody>
      </p:sp>
      <p:sp>
        <p:nvSpPr>
          <p:cNvPr id="212994" name="Rectangle 2"/>
          <p:cNvSpPr>
            <a:spLocks noGrp="1" noChangeArrowheads="1"/>
          </p:cNvSpPr>
          <p:nvPr>
            <p:ph type="title"/>
          </p:nvPr>
        </p:nvSpPr>
        <p:spPr/>
        <p:txBody>
          <a:bodyPr/>
          <a:lstStyle/>
          <a:p>
            <a:pPr algn="ctr"/>
            <a:r>
              <a:rPr lang="en-GB" altLang="en-US" sz="3600">
                <a:latin typeface="Tahoma" charset="0"/>
              </a:rPr>
              <a:t>Component-based </a:t>
            </a:r>
            <a:br>
              <a:rPr lang="en-GB" altLang="en-US" sz="3600">
                <a:latin typeface="Tahoma" charset="0"/>
              </a:rPr>
            </a:br>
            <a:r>
              <a:rPr lang="en-GB" altLang="en-US" sz="3600">
                <a:latin typeface="Tahoma" charset="0"/>
              </a:rPr>
              <a:t>software engineering</a:t>
            </a:r>
            <a:endParaRPr lang="en-GB" altLang="en-US">
              <a:latin typeface="Tahoma" charset="0"/>
            </a:endParaRPr>
          </a:p>
        </p:txBody>
      </p:sp>
      <p:sp>
        <p:nvSpPr>
          <p:cNvPr id="212995" name="Rectangle 3"/>
          <p:cNvSpPr>
            <a:spLocks noGrp="1" noChangeArrowheads="1"/>
          </p:cNvSpPr>
          <p:nvPr>
            <p:ph type="body" idx="1"/>
          </p:nvPr>
        </p:nvSpPr>
        <p:spPr>
          <a:xfrm>
            <a:off x="914400" y="1600200"/>
            <a:ext cx="7696200" cy="4953000"/>
          </a:xfrm>
        </p:spPr>
        <p:txBody>
          <a:bodyPr/>
          <a:lstStyle/>
          <a:p>
            <a:pPr marL="465138" indent="-465138">
              <a:lnSpc>
                <a:spcPct val="150000"/>
              </a:lnSpc>
            </a:pPr>
            <a:r>
              <a:rPr lang="en-GB" altLang="en-US" sz="2000">
                <a:latin typeface="Tahoma" charset="0"/>
              </a:rPr>
              <a:t>Based on systematic </a:t>
            </a:r>
            <a:r>
              <a:rPr lang="en-GB" altLang="en-US" sz="2000">
                <a:solidFill>
                  <a:schemeClr val="accent2"/>
                </a:solidFill>
                <a:latin typeface="Tahoma" charset="0"/>
              </a:rPr>
              <a:t>reuse</a:t>
            </a:r>
            <a:r>
              <a:rPr lang="en-GB" altLang="en-US" sz="2000">
                <a:latin typeface="Tahoma" charset="0"/>
              </a:rPr>
              <a:t> where systems are </a:t>
            </a:r>
            <a:r>
              <a:rPr lang="en-GB" altLang="en-US" sz="2000">
                <a:solidFill>
                  <a:schemeClr val="accent2"/>
                </a:solidFill>
                <a:latin typeface="Tahoma" charset="0"/>
              </a:rPr>
              <a:t>integrated from existing components</a:t>
            </a:r>
            <a:r>
              <a:rPr lang="en-GB" altLang="en-US" sz="2000">
                <a:latin typeface="Tahoma" charset="0"/>
              </a:rPr>
              <a:t> or COTS (Commercial-off-the-shelf) systems.</a:t>
            </a:r>
          </a:p>
          <a:p>
            <a:pPr marL="465138" indent="-465138">
              <a:lnSpc>
                <a:spcPct val="150000"/>
              </a:lnSpc>
            </a:pPr>
            <a:r>
              <a:rPr lang="en-GB" altLang="en-US" sz="2000">
                <a:latin typeface="Tahoma" charset="0"/>
              </a:rPr>
              <a:t>Processing stages</a:t>
            </a:r>
          </a:p>
          <a:p>
            <a:pPr marL="1035050" lvl="1" indent="-455613">
              <a:lnSpc>
                <a:spcPct val="150000"/>
              </a:lnSpc>
            </a:pPr>
            <a:r>
              <a:rPr lang="en-GB" altLang="en-US" sz="2000">
                <a:solidFill>
                  <a:schemeClr val="accent2"/>
                </a:solidFill>
                <a:latin typeface="Tahoma" charset="0"/>
              </a:rPr>
              <a:t>Component analysis;</a:t>
            </a:r>
          </a:p>
          <a:p>
            <a:pPr marL="1035050" lvl="1" indent="-455613">
              <a:lnSpc>
                <a:spcPct val="150000"/>
              </a:lnSpc>
            </a:pPr>
            <a:r>
              <a:rPr lang="en-GB" altLang="en-US" sz="2000">
                <a:solidFill>
                  <a:schemeClr val="accent2"/>
                </a:solidFill>
                <a:latin typeface="Tahoma" charset="0"/>
              </a:rPr>
              <a:t>Requirements modification;</a:t>
            </a:r>
          </a:p>
          <a:p>
            <a:pPr marL="1035050" lvl="1" indent="-455613">
              <a:lnSpc>
                <a:spcPct val="150000"/>
              </a:lnSpc>
            </a:pPr>
            <a:r>
              <a:rPr lang="en-GB" altLang="en-US" sz="2000">
                <a:solidFill>
                  <a:schemeClr val="accent2"/>
                </a:solidFill>
                <a:latin typeface="Tahoma" charset="0"/>
              </a:rPr>
              <a:t>System design with reuse;</a:t>
            </a:r>
          </a:p>
          <a:p>
            <a:pPr marL="1035050" lvl="1" indent="-455613">
              <a:lnSpc>
                <a:spcPct val="150000"/>
              </a:lnSpc>
            </a:pPr>
            <a:r>
              <a:rPr lang="en-GB" altLang="en-US" sz="2000">
                <a:solidFill>
                  <a:schemeClr val="accent2"/>
                </a:solidFill>
                <a:latin typeface="Tahoma" charset="0"/>
              </a:rPr>
              <a:t>Development and integration</a:t>
            </a:r>
            <a:r>
              <a:rPr lang="en-GB" altLang="en-US" sz="2000">
                <a:latin typeface="Tahoma" charset="0"/>
              </a:rPr>
              <a:t>.</a:t>
            </a:r>
          </a:p>
          <a:p>
            <a:pPr marL="465138" indent="-465138">
              <a:lnSpc>
                <a:spcPct val="150000"/>
              </a:lnSpc>
            </a:pPr>
            <a:r>
              <a:rPr lang="en-GB" altLang="en-US" sz="2000">
                <a:latin typeface="Tahoma" charset="0"/>
              </a:rPr>
              <a:t>This approach is becoming increasingly used as component standards have emerged.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2994"/>
                                        </p:tgtEl>
                                        <p:attrNameLst>
                                          <p:attrName>style.visibility</p:attrName>
                                        </p:attrNameLst>
                                      </p:cBhvr>
                                      <p:to>
                                        <p:strVal val="visible"/>
                                      </p:to>
                                    </p:set>
                                    <p:animEffect transition="in" filter="blinds(horizontal)">
                                      <p:cBhvr>
                                        <p:cTn id="7" dur="500"/>
                                        <p:tgtEl>
                                          <p:spTgt spid="2129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2995">
                                            <p:txEl>
                                              <p:pRg st="0" end="0"/>
                                            </p:txEl>
                                          </p:spTgt>
                                        </p:tgtEl>
                                        <p:attrNameLst>
                                          <p:attrName>style.visibility</p:attrName>
                                        </p:attrNameLst>
                                      </p:cBhvr>
                                      <p:to>
                                        <p:strVal val="visible"/>
                                      </p:to>
                                    </p:set>
                                    <p:animEffect transition="in" filter="blinds(horizontal)">
                                      <p:cBhvr>
                                        <p:cTn id="12" dur="500"/>
                                        <p:tgtEl>
                                          <p:spTgt spid="21299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12995">
                                            <p:txEl>
                                              <p:pRg st="1" end="1"/>
                                            </p:txEl>
                                          </p:spTgt>
                                        </p:tgtEl>
                                        <p:attrNameLst>
                                          <p:attrName>style.visibility</p:attrName>
                                        </p:attrNameLst>
                                      </p:cBhvr>
                                      <p:to>
                                        <p:strVal val="visible"/>
                                      </p:to>
                                    </p:set>
                                    <p:animEffect transition="in" filter="blinds(horizontal)">
                                      <p:cBhvr>
                                        <p:cTn id="17" dur="500"/>
                                        <p:tgtEl>
                                          <p:spTgt spid="212995">
                                            <p:txEl>
                                              <p:pRg st="1" end="1"/>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212995">
                                            <p:txEl>
                                              <p:pRg st="2" end="2"/>
                                            </p:txEl>
                                          </p:spTgt>
                                        </p:tgtEl>
                                        <p:attrNameLst>
                                          <p:attrName>style.visibility</p:attrName>
                                        </p:attrNameLst>
                                      </p:cBhvr>
                                      <p:to>
                                        <p:strVal val="visible"/>
                                      </p:to>
                                    </p:set>
                                    <p:animEffect transition="in" filter="blinds(horizontal)">
                                      <p:cBhvr>
                                        <p:cTn id="20" dur="500"/>
                                        <p:tgtEl>
                                          <p:spTgt spid="212995">
                                            <p:txEl>
                                              <p:pRg st="2" end="2"/>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212995">
                                            <p:txEl>
                                              <p:pRg st="3" end="3"/>
                                            </p:txEl>
                                          </p:spTgt>
                                        </p:tgtEl>
                                        <p:attrNameLst>
                                          <p:attrName>style.visibility</p:attrName>
                                        </p:attrNameLst>
                                      </p:cBhvr>
                                      <p:to>
                                        <p:strVal val="visible"/>
                                      </p:to>
                                    </p:set>
                                    <p:animEffect transition="in" filter="blinds(horizontal)">
                                      <p:cBhvr>
                                        <p:cTn id="23" dur="500"/>
                                        <p:tgtEl>
                                          <p:spTgt spid="212995">
                                            <p:txEl>
                                              <p:pRg st="3" end="3"/>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12995">
                                            <p:txEl>
                                              <p:pRg st="4" end="4"/>
                                            </p:txEl>
                                          </p:spTgt>
                                        </p:tgtEl>
                                        <p:attrNameLst>
                                          <p:attrName>style.visibility</p:attrName>
                                        </p:attrNameLst>
                                      </p:cBhvr>
                                      <p:to>
                                        <p:strVal val="visible"/>
                                      </p:to>
                                    </p:set>
                                    <p:animEffect transition="in" filter="blinds(horizontal)">
                                      <p:cBhvr>
                                        <p:cTn id="26" dur="500"/>
                                        <p:tgtEl>
                                          <p:spTgt spid="212995">
                                            <p:txEl>
                                              <p:pRg st="4" end="4"/>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212995">
                                            <p:txEl>
                                              <p:pRg st="5" end="5"/>
                                            </p:txEl>
                                          </p:spTgt>
                                        </p:tgtEl>
                                        <p:attrNameLst>
                                          <p:attrName>style.visibility</p:attrName>
                                        </p:attrNameLst>
                                      </p:cBhvr>
                                      <p:to>
                                        <p:strVal val="visible"/>
                                      </p:to>
                                    </p:set>
                                    <p:animEffect transition="in" filter="blinds(horizontal)">
                                      <p:cBhvr>
                                        <p:cTn id="29" dur="500"/>
                                        <p:tgtEl>
                                          <p:spTgt spid="212995">
                                            <p:txEl>
                                              <p:pRg st="5" end="5"/>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212995">
                                            <p:txEl>
                                              <p:pRg st="6" end="6"/>
                                            </p:txEl>
                                          </p:spTgt>
                                        </p:tgtEl>
                                        <p:attrNameLst>
                                          <p:attrName>style.visibility</p:attrName>
                                        </p:attrNameLst>
                                      </p:cBhvr>
                                      <p:to>
                                        <p:strVal val="visible"/>
                                      </p:to>
                                    </p:set>
                                    <p:animEffect transition="in" filter="blinds(horizontal)">
                                      <p:cBhvr>
                                        <p:cTn id="32" dur="500"/>
                                        <p:tgtEl>
                                          <p:spTgt spid="2129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a:spcBef>
                <a:spcPct val="0"/>
              </a:spcBef>
              <a:buClrTx/>
              <a:buSzTx/>
              <a:buFontTx/>
              <a:buNone/>
            </a:pPr>
            <a:fld id="{98A53360-69EE-CE4A-B601-3F29EC761077}" type="slidenum">
              <a:rPr lang="en-US" altLang="en-US" sz="1000"/>
              <a:pPr>
                <a:spcBef>
                  <a:spcPct val="0"/>
                </a:spcBef>
                <a:buClrTx/>
                <a:buSzTx/>
                <a:buFontTx/>
                <a:buNone/>
              </a:pPr>
              <a:t>26</a:t>
            </a:fld>
            <a:endParaRPr lang="en-US" altLang="en-US" sz="1000"/>
          </a:p>
        </p:txBody>
      </p:sp>
      <p:sp>
        <p:nvSpPr>
          <p:cNvPr id="215042" name="Rectangle 2"/>
          <p:cNvSpPr>
            <a:spLocks noGrp="1" noChangeArrowheads="1"/>
          </p:cNvSpPr>
          <p:nvPr>
            <p:ph type="title"/>
          </p:nvPr>
        </p:nvSpPr>
        <p:spPr/>
        <p:txBody>
          <a:bodyPr/>
          <a:lstStyle/>
          <a:p>
            <a:pPr algn="ctr"/>
            <a:r>
              <a:rPr lang="en-GB" altLang="en-US">
                <a:latin typeface="Tahoma" charset="0"/>
              </a:rPr>
              <a:t>Process iteration</a:t>
            </a:r>
          </a:p>
        </p:txBody>
      </p:sp>
      <p:sp>
        <p:nvSpPr>
          <p:cNvPr id="215043" name="Rectangle 3"/>
          <p:cNvSpPr>
            <a:spLocks noGrp="1" noChangeArrowheads="1"/>
          </p:cNvSpPr>
          <p:nvPr>
            <p:ph type="body" idx="1"/>
          </p:nvPr>
        </p:nvSpPr>
        <p:spPr>
          <a:xfrm>
            <a:off x="825500" y="1549400"/>
            <a:ext cx="7924800" cy="5257800"/>
          </a:xfrm>
        </p:spPr>
        <p:txBody>
          <a:bodyPr/>
          <a:lstStyle/>
          <a:p>
            <a:pPr marL="465138" indent="-465138" algn="just">
              <a:lnSpc>
                <a:spcPct val="140000"/>
              </a:lnSpc>
            </a:pPr>
            <a:r>
              <a:rPr lang="en-GB" altLang="en-US" sz="2400">
                <a:latin typeface="Tahoma" charset="0"/>
              </a:rPr>
              <a:t>System requirements ALWAYS evolve in the course of a project so </a:t>
            </a:r>
            <a:r>
              <a:rPr lang="en-GB" altLang="en-US" sz="2400">
                <a:solidFill>
                  <a:schemeClr val="accent2"/>
                </a:solidFill>
                <a:latin typeface="Tahoma" charset="0"/>
              </a:rPr>
              <a:t>process iteration where earlier stages are reworked is always part of the process for large systems</a:t>
            </a:r>
            <a:r>
              <a:rPr lang="en-GB" altLang="en-US" sz="2400">
                <a:latin typeface="Tahoma" charset="0"/>
              </a:rPr>
              <a:t>.</a:t>
            </a:r>
          </a:p>
          <a:p>
            <a:pPr marL="465138" indent="-465138">
              <a:lnSpc>
                <a:spcPct val="140000"/>
              </a:lnSpc>
            </a:pPr>
            <a:r>
              <a:rPr lang="en-GB" altLang="en-US" sz="2400">
                <a:solidFill>
                  <a:srgbClr val="006600"/>
                </a:solidFill>
                <a:latin typeface="Tahoma" charset="0"/>
              </a:rPr>
              <a:t>Iteration can be applied to any of the generic process models.</a:t>
            </a:r>
          </a:p>
          <a:p>
            <a:pPr marL="465138" indent="-465138">
              <a:lnSpc>
                <a:spcPct val="140000"/>
              </a:lnSpc>
            </a:pPr>
            <a:r>
              <a:rPr lang="en-GB" altLang="en-US" sz="2400">
                <a:latin typeface="Tahoma" charset="0"/>
              </a:rPr>
              <a:t>Two (related) approaches</a:t>
            </a:r>
          </a:p>
          <a:p>
            <a:pPr marL="1035050" lvl="1" indent="-455613">
              <a:lnSpc>
                <a:spcPct val="140000"/>
              </a:lnSpc>
            </a:pPr>
            <a:r>
              <a:rPr lang="en-GB" altLang="en-US" sz="2400">
                <a:solidFill>
                  <a:schemeClr val="accent2"/>
                </a:solidFill>
                <a:latin typeface="Tahoma" charset="0"/>
              </a:rPr>
              <a:t>Incremental delivery;</a:t>
            </a:r>
          </a:p>
          <a:p>
            <a:pPr marL="1035050" lvl="1" indent="-455613">
              <a:lnSpc>
                <a:spcPct val="140000"/>
              </a:lnSpc>
            </a:pPr>
            <a:r>
              <a:rPr lang="en-GB" altLang="en-US" sz="2400">
                <a:solidFill>
                  <a:schemeClr val="accent2"/>
                </a:solidFill>
                <a:latin typeface="Tahoma" charset="0"/>
              </a:rPr>
              <a:t>Spiral development.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042"/>
                                        </p:tgtEl>
                                        <p:attrNameLst>
                                          <p:attrName>style.visibility</p:attrName>
                                        </p:attrNameLst>
                                      </p:cBhvr>
                                      <p:to>
                                        <p:strVal val="visible"/>
                                      </p:to>
                                    </p:set>
                                    <p:animEffect transition="in" filter="blinds(horizontal)">
                                      <p:cBhvr>
                                        <p:cTn id="7" dur="500"/>
                                        <p:tgtEl>
                                          <p:spTgt spid="2150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5043">
                                            <p:txEl>
                                              <p:pRg st="0" end="0"/>
                                            </p:txEl>
                                          </p:spTgt>
                                        </p:tgtEl>
                                        <p:attrNameLst>
                                          <p:attrName>style.visibility</p:attrName>
                                        </p:attrNameLst>
                                      </p:cBhvr>
                                      <p:to>
                                        <p:strVal val="visible"/>
                                      </p:to>
                                    </p:set>
                                    <p:animEffect transition="in" filter="blinds(horizontal)">
                                      <p:cBhvr>
                                        <p:cTn id="12" dur="500"/>
                                        <p:tgtEl>
                                          <p:spTgt spid="215043">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15043">
                                            <p:txEl>
                                              <p:pRg st="1" end="1"/>
                                            </p:txEl>
                                          </p:spTgt>
                                        </p:tgtEl>
                                        <p:attrNameLst>
                                          <p:attrName>style.visibility</p:attrName>
                                        </p:attrNameLst>
                                      </p:cBhvr>
                                      <p:to>
                                        <p:strVal val="visible"/>
                                      </p:to>
                                    </p:set>
                                    <p:animEffect transition="in" filter="blinds(horizontal)">
                                      <p:cBhvr>
                                        <p:cTn id="15" dur="500"/>
                                        <p:tgtEl>
                                          <p:spTgt spid="215043">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15043">
                                            <p:txEl>
                                              <p:pRg st="2" end="2"/>
                                            </p:txEl>
                                          </p:spTgt>
                                        </p:tgtEl>
                                        <p:attrNameLst>
                                          <p:attrName>style.visibility</p:attrName>
                                        </p:attrNameLst>
                                      </p:cBhvr>
                                      <p:to>
                                        <p:strVal val="visible"/>
                                      </p:to>
                                    </p:set>
                                    <p:animEffect transition="in" filter="blinds(horizontal)">
                                      <p:cBhvr>
                                        <p:cTn id="18" dur="500"/>
                                        <p:tgtEl>
                                          <p:spTgt spid="215043">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15043">
                                            <p:txEl>
                                              <p:pRg st="3" end="3"/>
                                            </p:txEl>
                                          </p:spTgt>
                                        </p:tgtEl>
                                        <p:attrNameLst>
                                          <p:attrName>style.visibility</p:attrName>
                                        </p:attrNameLst>
                                      </p:cBhvr>
                                      <p:to>
                                        <p:strVal val="visible"/>
                                      </p:to>
                                    </p:set>
                                    <p:animEffect transition="in" filter="blinds(horizontal)">
                                      <p:cBhvr>
                                        <p:cTn id="21" dur="500"/>
                                        <p:tgtEl>
                                          <p:spTgt spid="215043">
                                            <p:txEl>
                                              <p:pRg st="3" end="3"/>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15043">
                                            <p:txEl>
                                              <p:pRg st="4" end="4"/>
                                            </p:txEl>
                                          </p:spTgt>
                                        </p:tgtEl>
                                        <p:attrNameLst>
                                          <p:attrName>style.visibility</p:attrName>
                                        </p:attrNameLst>
                                      </p:cBhvr>
                                      <p:to>
                                        <p:strVal val="visible"/>
                                      </p:to>
                                    </p:set>
                                    <p:animEffect transition="in" filter="blinds(horizontal)">
                                      <p:cBhvr>
                                        <p:cTn id="24" dur="500"/>
                                        <p:tgtEl>
                                          <p:spTgt spid="2150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a:spcBef>
                <a:spcPct val="0"/>
              </a:spcBef>
              <a:buClrTx/>
              <a:buSzTx/>
              <a:buFontTx/>
              <a:buNone/>
            </a:pPr>
            <a:fld id="{8C7C7647-DFE6-B24A-8651-1E99DFD2E97A}" type="slidenum">
              <a:rPr lang="en-US" altLang="en-US" sz="1000"/>
              <a:pPr>
                <a:spcBef>
                  <a:spcPct val="0"/>
                </a:spcBef>
                <a:buClrTx/>
                <a:buSzTx/>
                <a:buFontTx/>
                <a:buNone/>
              </a:pPr>
              <a:t>27</a:t>
            </a:fld>
            <a:endParaRPr lang="en-US" altLang="en-US" sz="1000"/>
          </a:p>
        </p:txBody>
      </p:sp>
      <p:sp>
        <p:nvSpPr>
          <p:cNvPr id="216066" name="Rectangle 2"/>
          <p:cNvSpPr>
            <a:spLocks noGrp="1" noChangeArrowheads="1"/>
          </p:cNvSpPr>
          <p:nvPr>
            <p:ph type="title"/>
          </p:nvPr>
        </p:nvSpPr>
        <p:spPr/>
        <p:txBody>
          <a:bodyPr/>
          <a:lstStyle/>
          <a:p>
            <a:pPr algn="ctr"/>
            <a:r>
              <a:rPr lang="en-GB" altLang="en-US">
                <a:latin typeface="Tahoma" charset="0"/>
              </a:rPr>
              <a:t>Incremental delivery</a:t>
            </a:r>
          </a:p>
        </p:txBody>
      </p:sp>
      <p:sp>
        <p:nvSpPr>
          <p:cNvPr id="216067" name="Rectangle 3"/>
          <p:cNvSpPr>
            <a:spLocks noGrp="1" noChangeArrowheads="1"/>
          </p:cNvSpPr>
          <p:nvPr>
            <p:ph type="body" idx="1"/>
          </p:nvPr>
        </p:nvSpPr>
        <p:spPr>
          <a:xfrm>
            <a:off x="688975" y="1606550"/>
            <a:ext cx="7804150" cy="4129088"/>
          </a:xfrm>
        </p:spPr>
        <p:txBody>
          <a:bodyPr/>
          <a:lstStyle/>
          <a:p>
            <a:pPr marL="465138" indent="-465138" algn="just">
              <a:lnSpc>
                <a:spcPct val="150000"/>
              </a:lnSpc>
            </a:pPr>
            <a:r>
              <a:rPr lang="en-GB" altLang="en-US" sz="2000">
                <a:latin typeface="Tahoma" charset="0"/>
              </a:rPr>
              <a:t>Rather than deliver the system as a single delivery, </a:t>
            </a:r>
            <a:r>
              <a:rPr lang="en-GB" altLang="en-US" sz="2000">
                <a:solidFill>
                  <a:schemeClr val="accent2"/>
                </a:solidFill>
                <a:latin typeface="Tahoma" charset="0"/>
              </a:rPr>
              <a:t>the development and delivery is broken down into increments with each increment delivering part of the required functionality</a:t>
            </a:r>
            <a:r>
              <a:rPr lang="en-GB" altLang="en-US" sz="2000">
                <a:latin typeface="Tahoma" charset="0"/>
              </a:rPr>
              <a:t>.</a:t>
            </a:r>
          </a:p>
          <a:p>
            <a:pPr marL="465138" indent="-465138" algn="just">
              <a:lnSpc>
                <a:spcPct val="150000"/>
              </a:lnSpc>
            </a:pPr>
            <a:r>
              <a:rPr lang="en-GB" altLang="en-US" sz="2000">
                <a:solidFill>
                  <a:schemeClr val="accent2"/>
                </a:solidFill>
                <a:latin typeface="Tahoma" charset="0"/>
              </a:rPr>
              <a:t>User requirements</a:t>
            </a:r>
            <a:r>
              <a:rPr lang="en-GB" altLang="en-US" sz="2000">
                <a:latin typeface="Tahoma" charset="0"/>
              </a:rPr>
              <a:t> are prioritised and the </a:t>
            </a:r>
            <a:r>
              <a:rPr lang="en-GB" altLang="en-US" sz="2000">
                <a:solidFill>
                  <a:schemeClr val="accent2"/>
                </a:solidFill>
                <a:latin typeface="Tahoma" charset="0"/>
              </a:rPr>
              <a:t>highest priority requirements are included in early increments</a:t>
            </a:r>
            <a:r>
              <a:rPr lang="en-GB" altLang="en-US" sz="2000">
                <a:latin typeface="Tahoma" charset="0"/>
              </a:rPr>
              <a:t>.</a:t>
            </a:r>
          </a:p>
          <a:p>
            <a:pPr marL="465138" indent="-465138" algn="just">
              <a:lnSpc>
                <a:spcPct val="150000"/>
              </a:lnSpc>
            </a:pPr>
            <a:r>
              <a:rPr lang="en-GB" altLang="en-US" sz="2000">
                <a:latin typeface="Tahoma" charset="0"/>
              </a:rPr>
              <a:t>Once the development of an increment is started, the requirements are frozen though requirements for later increments can continue to evolve.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6066"/>
                                        </p:tgtEl>
                                        <p:attrNameLst>
                                          <p:attrName>style.visibility</p:attrName>
                                        </p:attrNameLst>
                                      </p:cBhvr>
                                      <p:to>
                                        <p:strVal val="visible"/>
                                      </p:to>
                                    </p:set>
                                    <p:animEffect transition="in" filter="blinds(horizontal)">
                                      <p:cBhvr>
                                        <p:cTn id="7" dur="500"/>
                                        <p:tgtEl>
                                          <p:spTgt spid="2160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6067">
                                            <p:txEl>
                                              <p:pRg st="0" end="0"/>
                                            </p:txEl>
                                          </p:spTgt>
                                        </p:tgtEl>
                                        <p:attrNameLst>
                                          <p:attrName>style.visibility</p:attrName>
                                        </p:attrNameLst>
                                      </p:cBhvr>
                                      <p:to>
                                        <p:strVal val="visible"/>
                                      </p:to>
                                    </p:set>
                                    <p:animEffect transition="in" filter="blinds(horizontal)">
                                      <p:cBhvr>
                                        <p:cTn id="12" dur="500"/>
                                        <p:tgtEl>
                                          <p:spTgt spid="216067">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16067">
                                            <p:txEl>
                                              <p:pRg st="1" end="1"/>
                                            </p:txEl>
                                          </p:spTgt>
                                        </p:tgtEl>
                                        <p:attrNameLst>
                                          <p:attrName>style.visibility</p:attrName>
                                        </p:attrNameLst>
                                      </p:cBhvr>
                                      <p:to>
                                        <p:strVal val="visible"/>
                                      </p:to>
                                    </p:set>
                                    <p:animEffect transition="in" filter="blinds(horizontal)">
                                      <p:cBhvr>
                                        <p:cTn id="15" dur="500"/>
                                        <p:tgtEl>
                                          <p:spTgt spid="216067">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16067">
                                            <p:txEl>
                                              <p:pRg st="2" end="2"/>
                                            </p:txEl>
                                          </p:spTgt>
                                        </p:tgtEl>
                                        <p:attrNameLst>
                                          <p:attrName>style.visibility</p:attrName>
                                        </p:attrNameLst>
                                      </p:cBhvr>
                                      <p:to>
                                        <p:strVal val="visible"/>
                                      </p:to>
                                    </p:set>
                                    <p:animEffect transition="in" filter="blinds(horizontal)">
                                      <p:cBhvr>
                                        <p:cTn id="18" dur="500"/>
                                        <p:tgtEl>
                                          <p:spTgt spid="2160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a:spcBef>
                <a:spcPct val="0"/>
              </a:spcBef>
              <a:buClrTx/>
              <a:buSzTx/>
              <a:buFontTx/>
              <a:buNone/>
            </a:pPr>
            <a:fld id="{EB755433-7068-7442-ADC6-DFDB8EBE736A}" type="slidenum">
              <a:rPr lang="en-US" altLang="en-US" sz="1000"/>
              <a:pPr>
                <a:spcBef>
                  <a:spcPct val="0"/>
                </a:spcBef>
                <a:buClrTx/>
                <a:buSzTx/>
                <a:buFontTx/>
                <a:buNone/>
              </a:pPr>
              <a:t>28</a:t>
            </a:fld>
            <a:endParaRPr lang="en-US" altLang="en-US" sz="1000"/>
          </a:p>
        </p:txBody>
      </p:sp>
      <p:sp>
        <p:nvSpPr>
          <p:cNvPr id="217090" name="Rectangle 2"/>
          <p:cNvSpPr>
            <a:spLocks noGrp="1" noChangeArrowheads="1"/>
          </p:cNvSpPr>
          <p:nvPr>
            <p:ph type="title"/>
          </p:nvPr>
        </p:nvSpPr>
        <p:spPr/>
        <p:txBody>
          <a:bodyPr/>
          <a:lstStyle/>
          <a:p>
            <a:pPr algn="ctr"/>
            <a:r>
              <a:rPr lang="en-GB" altLang="en-US">
                <a:latin typeface="Tahoma" charset="0"/>
              </a:rPr>
              <a:t>Incremental development</a:t>
            </a:r>
          </a:p>
        </p:txBody>
      </p:sp>
      <p:sp>
        <p:nvSpPr>
          <p:cNvPr id="217091" name="Rectangle 3"/>
          <p:cNvSpPr>
            <a:spLocks noChangeArrowheads="1"/>
          </p:cNvSpPr>
          <p:nvPr/>
        </p:nvSpPr>
        <p:spPr bwMode="auto">
          <a:xfrm>
            <a:off x="765175" y="2371725"/>
            <a:ext cx="7881938" cy="2905125"/>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eaLnBrk="1" hangingPunct="1">
              <a:spcBef>
                <a:spcPct val="0"/>
              </a:spcBef>
              <a:buClrTx/>
              <a:buSzTx/>
              <a:buFontTx/>
              <a:buNone/>
            </a:pPr>
            <a:endParaRPr lang="en-US" altLang="en-US" sz="1800"/>
          </a:p>
        </p:txBody>
      </p:sp>
      <p:pic>
        <p:nvPicPr>
          <p:cNvPr id="2170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375" y="2676525"/>
            <a:ext cx="7727950" cy="225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7090"/>
                                        </p:tgtEl>
                                        <p:attrNameLst>
                                          <p:attrName>style.visibility</p:attrName>
                                        </p:attrNameLst>
                                      </p:cBhvr>
                                      <p:to>
                                        <p:strVal val="visible"/>
                                      </p:to>
                                    </p:set>
                                    <p:animEffect transition="in" filter="blinds(horizontal)">
                                      <p:cBhvr>
                                        <p:cTn id="7" dur="500"/>
                                        <p:tgtEl>
                                          <p:spTgt spid="2170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7091"/>
                                        </p:tgtEl>
                                        <p:attrNameLst>
                                          <p:attrName>style.visibility</p:attrName>
                                        </p:attrNameLst>
                                      </p:cBhvr>
                                      <p:to>
                                        <p:strVal val="visible"/>
                                      </p:to>
                                    </p:set>
                                    <p:animEffect transition="in" filter="blinds(horizontal)">
                                      <p:cBhvr>
                                        <p:cTn id="12" dur="500"/>
                                        <p:tgtEl>
                                          <p:spTgt spid="217091"/>
                                        </p:tgtEl>
                                      </p:cBhvr>
                                    </p:animEffect>
                                  </p:childTnLst>
                                </p:cTn>
                              </p:par>
                              <p:par>
                                <p:cTn id="13" presetID="3" presetClass="entr" presetSubtype="10" fill="hold" nodeType="withEffect">
                                  <p:stCondLst>
                                    <p:cond delay="0"/>
                                  </p:stCondLst>
                                  <p:childTnLst>
                                    <p:set>
                                      <p:cBhvr>
                                        <p:cTn id="14" dur="1" fill="hold">
                                          <p:stCondLst>
                                            <p:cond delay="0"/>
                                          </p:stCondLst>
                                        </p:cTn>
                                        <p:tgtEl>
                                          <p:spTgt spid="217092"/>
                                        </p:tgtEl>
                                        <p:attrNameLst>
                                          <p:attrName>style.visibility</p:attrName>
                                        </p:attrNameLst>
                                      </p:cBhvr>
                                      <p:to>
                                        <p:strVal val="visible"/>
                                      </p:to>
                                    </p:set>
                                    <p:animEffect transition="in" filter="blinds(horizontal)">
                                      <p:cBhvr>
                                        <p:cTn id="15" dur="500"/>
                                        <p:tgtEl>
                                          <p:spTgt spid="2170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0" grpId="0"/>
      <p:bldP spid="21709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a:spcBef>
                <a:spcPct val="0"/>
              </a:spcBef>
              <a:buClrTx/>
              <a:buSzTx/>
              <a:buFontTx/>
              <a:buNone/>
            </a:pPr>
            <a:fld id="{16572E16-F09F-4B41-886F-145DFD887A3D}" type="slidenum">
              <a:rPr lang="en-US" altLang="en-US" sz="1000"/>
              <a:pPr>
                <a:spcBef>
                  <a:spcPct val="0"/>
                </a:spcBef>
                <a:buClrTx/>
                <a:buSzTx/>
                <a:buFontTx/>
                <a:buNone/>
              </a:pPr>
              <a:t>29</a:t>
            </a:fld>
            <a:endParaRPr lang="en-US" altLang="en-US" sz="1000"/>
          </a:p>
        </p:txBody>
      </p:sp>
      <p:sp>
        <p:nvSpPr>
          <p:cNvPr id="218114" name="Rectangle 2"/>
          <p:cNvSpPr>
            <a:spLocks noGrp="1" noChangeArrowheads="1"/>
          </p:cNvSpPr>
          <p:nvPr>
            <p:ph type="title"/>
          </p:nvPr>
        </p:nvSpPr>
        <p:spPr/>
        <p:txBody>
          <a:bodyPr/>
          <a:lstStyle/>
          <a:p>
            <a:pPr algn="ctr"/>
            <a:r>
              <a:rPr lang="vi-VN" altLang="en-US" sz="3800">
                <a:latin typeface="Tahoma" charset="0"/>
              </a:rPr>
              <a:t>Advantages of the </a:t>
            </a:r>
            <a:r>
              <a:rPr lang="en-GB" altLang="en-US" sz="3800">
                <a:latin typeface="Tahoma" charset="0"/>
              </a:rPr>
              <a:t>Incremental development</a:t>
            </a:r>
            <a:endParaRPr lang="en-GB" altLang="en-US">
              <a:latin typeface="Tahoma" charset="0"/>
            </a:endParaRPr>
          </a:p>
        </p:txBody>
      </p:sp>
      <p:sp>
        <p:nvSpPr>
          <p:cNvPr id="218115" name="Rectangle 3"/>
          <p:cNvSpPr>
            <a:spLocks noGrp="1" noChangeArrowheads="1"/>
          </p:cNvSpPr>
          <p:nvPr>
            <p:ph type="body" idx="1"/>
          </p:nvPr>
        </p:nvSpPr>
        <p:spPr/>
        <p:txBody>
          <a:bodyPr/>
          <a:lstStyle/>
          <a:p>
            <a:pPr marL="465138" indent="-465138">
              <a:lnSpc>
                <a:spcPct val="150000"/>
              </a:lnSpc>
            </a:pPr>
            <a:r>
              <a:rPr lang="en-GB" altLang="en-US" sz="2400">
                <a:solidFill>
                  <a:schemeClr val="accent2"/>
                </a:solidFill>
                <a:latin typeface="Tahoma" charset="0"/>
              </a:rPr>
              <a:t>Customer value can be delivered with each increment</a:t>
            </a:r>
            <a:r>
              <a:rPr lang="en-GB" altLang="en-US" sz="2400">
                <a:latin typeface="Tahoma" charset="0"/>
              </a:rPr>
              <a:t> so system functionality is available earlier.</a:t>
            </a:r>
          </a:p>
          <a:p>
            <a:pPr marL="465138" indent="-465138">
              <a:lnSpc>
                <a:spcPct val="150000"/>
              </a:lnSpc>
            </a:pPr>
            <a:r>
              <a:rPr lang="en-GB" altLang="en-US" sz="2400">
                <a:latin typeface="Tahoma" charset="0"/>
              </a:rPr>
              <a:t>Early increments act as a prototype to help </a:t>
            </a:r>
            <a:r>
              <a:rPr lang="en-GB" altLang="en-US" sz="2400">
                <a:solidFill>
                  <a:schemeClr val="accent2"/>
                </a:solidFill>
                <a:latin typeface="Tahoma" charset="0"/>
              </a:rPr>
              <a:t>suggest requirements for later increments</a:t>
            </a:r>
            <a:r>
              <a:rPr lang="en-GB" altLang="en-US" sz="2400">
                <a:latin typeface="Tahoma" charset="0"/>
              </a:rPr>
              <a:t>.</a:t>
            </a:r>
          </a:p>
          <a:p>
            <a:pPr marL="465138" indent="-465138">
              <a:lnSpc>
                <a:spcPct val="150000"/>
              </a:lnSpc>
            </a:pPr>
            <a:r>
              <a:rPr lang="en-GB" altLang="en-US" sz="2400">
                <a:solidFill>
                  <a:schemeClr val="accent2"/>
                </a:solidFill>
                <a:latin typeface="Tahoma" charset="0"/>
              </a:rPr>
              <a:t>Lower risk</a:t>
            </a:r>
            <a:r>
              <a:rPr lang="en-GB" altLang="en-US" sz="2400">
                <a:latin typeface="Tahoma" charset="0"/>
              </a:rPr>
              <a:t> of overall project failure.</a:t>
            </a:r>
          </a:p>
          <a:p>
            <a:pPr marL="465138" indent="-465138">
              <a:lnSpc>
                <a:spcPct val="150000"/>
              </a:lnSpc>
            </a:pPr>
            <a:r>
              <a:rPr lang="en-GB" altLang="en-US" sz="2400">
                <a:solidFill>
                  <a:schemeClr val="accent2"/>
                </a:solidFill>
                <a:latin typeface="Tahoma" charset="0"/>
              </a:rPr>
              <a:t>The highest priority system services are delivered first</a:t>
            </a:r>
            <a:r>
              <a:rPr lang="en-GB" altLang="en-US" sz="2400">
                <a:latin typeface="Tahoma" charset="0"/>
              </a:rPr>
              <a:t> and tend to receive the most testing.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8114"/>
                                        </p:tgtEl>
                                        <p:attrNameLst>
                                          <p:attrName>style.visibility</p:attrName>
                                        </p:attrNameLst>
                                      </p:cBhvr>
                                      <p:to>
                                        <p:strVal val="visible"/>
                                      </p:to>
                                    </p:set>
                                    <p:animEffect transition="in" filter="blinds(horizontal)">
                                      <p:cBhvr>
                                        <p:cTn id="7" dur="500"/>
                                        <p:tgtEl>
                                          <p:spTgt spid="2181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8115">
                                            <p:txEl>
                                              <p:pRg st="0" end="0"/>
                                            </p:txEl>
                                          </p:spTgt>
                                        </p:tgtEl>
                                        <p:attrNameLst>
                                          <p:attrName>style.visibility</p:attrName>
                                        </p:attrNameLst>
                                      </p:cBhvr>
                                      <p:to>
                                        <p:strVal val="visible"/>
                                      </p:to>
                                    </p:set>
                                    <p:animEffect transition="in" filter="blinds(horizontal)">
                                      <p:cBhvr>
                                        <p:cTn id="12" dur="500"/>
                                        <p:tgtEl>
                                          <p:spTgt spid="218115">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18115">
                                            <p:txEl>
                                              <p:pRg st="1" end="1"/>
                                            </p:txEl>
                                          </p:spTgt>
                                        </p:tgtEl>
                                        <p:attrNameLst>
                                          <p:attrName>style.visibility</p:attrName>
                                        </p:attrNameLst>
                                      </p:cBhvr>
                                      <p:to>
                                        <p:strVal val="visible"/>
                                      </p:to>
                                    </p:set>
                                    <p:animEffect transition="in" filter="blinds(horizontal)">
                                      <p:cBhvr>
                                        <p:cTn id="15" dur="500"/>
                                        <p:tgtEl>
                                          <p:spTgt spid="218115">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18115">
                                            <p:txEl>
                                              <p:pRg st="2" end="2"/>
                                            </p:txEl>
                                          </p:spTgt>
                                        </p:tgtEl>
                                        <p:attrNameLst>
                                          <p:attrName>style.visibility</p:attrName>
                                        </p:attrNameLst>
                                      </p:cBhvr>
                                      <p:to>
                                        <p:strVal val="visible"/>
                                      </p:to>
                                    </p:set>
                                    <p:animEffect transition="in" filter="blinds(horizontal)">
                                      <p:cBhvr>
                                        <p:cTn id="18" dur="500"/>
                                        <p:tgtEl>
                                          <p:spTgt spid="218115">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18115">
                                            <p:txEl>
                                              <p:pRg st="3" end="3"/>
                                            </p:txEl>
                                          </p:spTgt>
                                        </p:tgtEl>
                                        <p:attrNameLst>
                                          <p:attrName>style.visibility</p:attrName>
                                        </p:attrNameLst>
                                      </p:cBhvr>
                                      <p:to>
                                        <p:strVal val="visible"/>
                                      </p:to>
                                    </p:set>
                                    <p:animEffect transition="in" filter="blinds(horizontal)">
                                      <p:cBhvr>
                                        <p:cTn id="21" dur="500"/>
                                        <p:tgtEl>
                                          <p:spTgt spid="2181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lgn="ctr"/>
            <a:r>
              <a:rPr lang="en-US" altLang="en-US" sz="3600">
                <a:latin typeface="Calibri" charset="0"/>
                <a:ea typeface="ＭＳ Ｐゴシック" charset="-128"/>
              </a:rPr>
              <a:t>Mô hình Qui trình PM</a:t>
            </a:r>
            <a:br>
              <a:rPr lang="en-US" altLang="en-US" sz="3600">
                <a:latin typeface="Calibri" charset="0"/>
                <a:ea typeface="ＭＳ Ｐゴシック" charset="-128"/>
              </a:rPr>
            </a:br>
            <a:r>
              <a:rPr lang="en-US" altLang="en-US" sz="3600">
                <a:latin typeface="Calibri" charset="0"/>
                <a:ea typeface="ＭＳ Ｐゴシック" charset="-128"/>
              </a:rPr>
              <a:t>(Software process model)</a:t>
            </a:r>
          </a:p>
        </p:txBody>
      </p:sp>
      <p:sp>
        <p:nvSpPr>
          <p:cNvPr id="35843" name="Content Placeholder 1"/>
          <p:cNvSpPr>
            <a:spLocks noGrp="1"/>
          </p:cNvSpPr>
          <p:nvPr>
            <p:ph idx="1"/>
          </p:nvPr>
        </p:nvSpPr>
        <p:spPr/>
        <p:txBody>
          <a:bodyPr/>
          <a:lstStyle/>
          <a:p>
            <a:pPr>
              <a:lnSpc>
                <a:spcPct val="150000"/>
              </a:lnSpc>
            </a:pPr>
            <a:r>
              <a:rPr lang="en-US" altLang="en-US" sz="2400">
                <a:latin typeface="Calibri" charset="0"/>
                <a:ea typeface="ＭＳ Ｐゴシック" charset="-128"/>
              </a:rPr>
              <a:t>Một thể hiện đơn giản của qui trình phần mềm.</a:t>
            </a:r>
          </a:p>
          <a:p>
            <a:pPr lvl="1">
              <a:lnSpc>
                <a:spcPct val="150000"/>
              </a:lnSpc>
              <a:buFont typeface="Wingdings" charset="2"/>
              <a:buChar char="Ø"/>
            </a:pPr>
            <a:r>
              <a:rPr lang="en-US" altLang="en-US" sz="2400">
                <a:latin typeface="Calibri" charset="0"/>
                <a:ea typeface="ＭＳ Ｐゴシック" charset="-128"/>
              </a:rPr>
              <a:t>Các hoạt động </a:t>
            </a:r>
          </a:p>
          <a:p>
            <a:pPr lvl="1">
              <a:lnSpc>
                <a:spcPct val="150000"/>
              </a:lnSpc>
              <a:buFont typeface="Wingdings" charset="2"/>
              <a:buChar char="Ø"/>
            </a:pPr>
            <a:r>
              <a:rPr lang="en-US" altLang="en-US" sz="2400">
                <a:latin typeface="Calibri" charset="0"/>
                <a:ea typeface="ＭＳ Ｐゴシック" charset="-128"/>
              </a:rPr>
              <a:t>Biến đổi dữ liệu</a:t>
            </a:r>
          </a:p>
          <a:p>
            <a:pPr lvl="1">
              <a:lnSpc>
                <a:spcPct val="150000"/>
              </a:lnSpc>
              <a:buFont typeface="Wingdings" charset="2"/>
              <a:buChar char="Ø"/>
            </a:pPr>
            <a:r>
              <a:rPr lang="en-US" altLang="en-US" sz="2400">
                <a:latin typeface="Calibri" charset="0"/>
                <a:ea typeface="ＭＳ Ｐゴシック" charset="-128"/>
              </a:rPr>
              <a:t>Vai trò của những người tham gia vào CNPM</a:t>
            </a:r>
          </a:p>
        </p:txBody>
      </p:sp>
    </p:spTree>
    <p:extLst>
      <p:ext uri="{BB962C8B-B14F-4D97-AF65-F5344CB8AC3E}">
        <p14:creationId xmlns:p14="http://schemas.microsoft.com/office/powerpoint/2010/main" val="36891220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a:spcBef>
                <a:spcPct val="0"/>
              </a:spcBef>
              <a:buClrTx/>
              <a:buSzTx/>
              <a:buFontTx/>
              <a:buNone/>
            </a:pPr>
            <a:fld id="{D61D5260-AD6A-7B44-ABB3-0CC16FD7B90D}" type="slidenum">
              <a:rPr lang="en-US" altLang="en-US" sz="1000"/>
              <a:pPr>
                <a:spcBef>
                  <a:spcPct val="0"/>
                </a:spcBef>
                <a:buClrTx/>
                <a:buSzTx/>
                <a:buFontTx/>
                <a:buNone/>
              </a:pPr>
              <a:t>30</a:t>
            </a:fld>
            <a:endParaRPr lang="en-US" altLang="en-US" sz="1000"/>
          </a:p>
        </p:txBody>
      </p:sp>
      <p:sp>
        <p:nvSpPr>
          <p:cNvPr id="26627" name="Rectangle 2"/>
          <p:cNvSpPr>
            <a:spLocks noGrp="1" noChangeArrowheads="1"/>
          </p:cNvSpPr>
          <p:nvPr>
            <p:ph type="title"/>
          </p:nvPr>
        </p:nvSpPr>
        <p:spPr/>
        <p:txBody>
          <a:bodyPr/>
          <a:lstStyle/>
          <a:p>
            <a:pPr algn="ctr"/>
            <a:r>
              <a:rPr lang="vi-VN" altLang="en-US" sz="3800">
                <a:latin typeface="Tahoma" charset="0"/>
              </a:rPr>
              <a:t>Disadvantages </a:t>
            </a:r>
            <a:r>
              <a:rPr lang="en-GB" altLang="en-US" sz="3800">
                <a:latin typeface="Tahoma" charset="0"/>
              </a:rPr>
              <a:t>of</a:t>
            </a:r>
            <a:br>
              <a:rPr lang="en-GB" altLang="en-US" sz="3800">
                <a:latin typeface="Tahoma" charset="0"/>
              </a:rPr>
            </a:br>
            <a:r>
              <a:rPr lang="vi-VN" altLang="en-US" sz="3800">
                <a:latin typeface="Tahoma" charset="0"/>
              </a:rPr>
              <a:t>the </a:t>
            </a:r>
            <a:r>
              <a:rPr lang="en-GB" altLang="en-US" sz="3800">
                <a:latin typeface="Tahoma" charset="0"/>
              </a:rPr>
              <a:t>Incremental development</a:t>
            </a:r>
            <a:endParaRPr lang="en-US" altLang="en-US" sz="3800">
              <a:latin typeface="Tahoma" charset="0"/>
            </a:endParaRPr>
          </a:p>
        </p:txBody>
      </p:sp>
      <p:sp>
        <p:nvSpPr>
          <p:cNvPr id="26628" name="Rectangle 3"/>
          <p:cNvSpPr>
            <a:spLocks noGrp="1" noChangeArrowheads="1"/>
          </p:cNvSpPr>
          <p:nvPr>
            <p:ph type="body" idx="1"/>
          </p:nvPr>
        </p:nvSpPr>
        <p:spPr/>
        <p:txBody>
          <a:bodyPr/>
          <a:lstStyle/>
          <a:p>
            <a:pPr>
              <a:lnSpc>
                <a:spcPct val="150000"/>
              </a:lnSpc>
            </a:pPr>
            <a:r>
              <a:rPr lang="en-US" altLang="en-US" sz="2400">
                <a:latin typeface="Tahoma" charset="0"/>
              </a:rPr>
              <a:t>Increments should be relatively small (&lt;20,000 lines of code)</a:t>
            </a:r>
          </a:p>
          <a:p>
            <a:pPr>
              <a:lnSpc>
                <a:spcPct val="150000"/>
              </a:lnSpc>
            </a:pPr>
            <a:r>
              <a:rPr lang="en-US" altLang="en-US" sz="2400">
                <a:latin typeface="Tahoma" charset="0"/>
              </a:rPr>
              <a:t>It’s hard to map the client’s requirements onto increments of the right size.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a:spcBef>
                <a:spcPct val="0"/>
              </a:spcBef>
              <a:buClrTx/>
              <a:buSzTx/>
              <a:buFontTx/>
              <a:buNone/>
            </a:pPr>
            <a:fld id="{C8EC4141-5AEB-394F-862F-D3735E7BBED5}" type="slidenum">
              <a:rPr lang="en-US" altLang="en-US" sz="1000"/>
              <a:pPr>
                <a:spcBef>
                  <a:spcPct val="0"/>
                </a:spcBef>
                <a:buClrTx/>
                <a:buSzTx/>
                <a:buFontTx/>
                <a:buNone/>
              </a:pPr>
              <a:t>31</a:t>
            </a:fld>
            <a:endParaRPr lang="en-US" altLang="en-US" sz="1000"/>
          </a:p>
        </p:txBody>
      </p:sp>
      <p:sp>
        <p:nvSpPr>
          <p:cNvPr id="201730" name="Rectangle 2"/>
          <p:cNvSpPr>
            <a:spLocks noGrp="1" noChangeArrowheads="1"/>
          </p:cNvSpPr>
          <p:nvPr>
            <p:ph type="title"/>
          </p:nvPr>
        </p:nvSpPr>
        <p:spPr/>
        <p:txBody>
          <a:bodyPr/>
          <a:lstStyle/>
          <a:p>
            <a:pPr algn="ctr"/>
            <a:r>
              <a:rPr lang="en-US" altLang="en-US">
                <a:latin typeface="Tahoma" charset="0"/>
              </a:rPr>
              <a:t>The Prototyping-Model Process</a:t>
            </a:r>
          </a:p>
        </p:txBody>
      </p:sp>
      <p:sp>
        <p:nvSpPr>
          <p:cNvPr id="27652" name="Text Box 3"/>
          <p:cNvSpPr txBox="1">
            <a:spLocks noChangeArrowheads="1"/>
          </p:cNvSpPr>
          <p:nvPr/>
        </p:nvSpPr>
        <p:spPr bwMode="auto">
          <a:xfrm>
            <a:off x="304800" y="5105400"/>
            <a:ext cx="2209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a:spcBef>
                <a:spcPct val="50000"/>
              </a:spcBef>
              <a:buClrTx/>
              <a:buSzTx/>
              <a:buFontTx/>
              <a:buNone/>
            </a:pPr>
            <a:r>
              <a:rPr lang="en-US" altLang="en-US" sz="1200">
                <a:latin typeface="Times" charset="0"/>
              </a:rPr>
              <a:t>[Pressman 97]</a:t>
            </a:r>
            <a:endParaRPr lang="en-US" altLang="en-US" sz="2400">
              <a:latin typeface="Times" charset="0"/>
            </a:endParaRPr>
          </a:p>
        </p:txBody>
      </p:sp>
      <p:sp>
        <p:nvSpPr>
          <p:cNvPr id="201732" name="AutoShape 4"/>
          <p:cNvSpPr>
            <a:spLocks noChangeArrowheads="1"/>
          </p:cNvSpPr>
          <p:nvPr/>
        </p:nvSpPr>
        <p:spPr bwMode="auto">
          <a:xfrm flipH="1">
            <a:off x="3124200" y="1676400"/>
            <a:ext cx="3048000" cy="3276600"/>
          </a:xfrm>
          <a:prstGeom prst="curvedRightArrow">
            <a:avLst>
              <a:gd name="adj1" fmla="val 21500"/>
              <a:gd name="adj2" fmla="val 43000"/>
              <a:gd name="adj3" fmla="val 33333"/>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eaLnBrk="1" hangingPunct="1">
              <a:spcBef>
                <a:spcPct val="0"/>
              </a:spcBef>
              <a:buClrTx/>
              <a:buSzTx/>
              <a:buFontTx/>
              <a:buNone/>
            </a:pPr>
            <a:endParaRPr lang="en-US" altLang="en-US" sz="1800"/>
          </a:p>
        </p:txBody>
      </p:sp>
      <p:sp>
        <p:nvSpPr>
          <p:cNvPr id="27654" name="AutoShape 5"/>
          <p:cNvSpPr>
            <a:spLocks noChangeArrowheads="1"/>
          </p:cNvSpPr>
          <p:nvPr/>
        </p:nvSpPr>
        <p:spPr bwMode="auto">
          <a:xfrm flipV="1">
            <a:off x="990600" y="1371600"/>
            <a:ext cx="3048000" cy="3276600"/>
          </a:xfrm>
          <a:prstGeom prst="curvedRightArrow">
            <a:avLst>
              <a:gd name="adj1" fmla="val 21500"/>
              <a:gd name="adj2" fmla="val 43000"/>
              <a:gd name="adj3" fmla="val 33333"/>
            </a:avLst>
          </a:prstGeom>
          <a:solidFill>
            <a:schemeClr val="accent1"/>
          </a:solidFill>
          <a:ln w="12700" cap="sq">
            <a:solidFill>
              <a:schemeClr val="tx1"/>
            </a:solidFill>
            <a:miter lim="800000"/>
            <a:headEnd type="none" w="sm" len="sm"/>
            <a:tailEnd type="none" w="sm" len="sm"/>
          </a:ln>
        </p:spPr>
        <p:txBody>
          <a:bodyPr rot="10800000" wrap="none" anchor="ct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eaLnBrk="1" hangingPunct="1">
              <a:spcBef>
                <a:spcPct val="0"/>
              </a:spcBef>
              <a:buClrTx/>
              <a:buSzTx/>
              <a:buFontTx/>
              <a:buNone/>
            </a:pPr>
            <a:endParaRPr lang="en-US" altLang="en-US" sz="1800"/>
          </a:p>
        </p:txBody>
      </p:sp>
      <p:sp>
        <p:nvSpPr>
          <p:cNvPr id="201734" name="Text Box 6"/>
          <p:cNvSpPr txBox="1">
            <a:spLocks noChangeArrowheads="1"/>
          </p:cNvSpPr>
          <p:nvPr/>
        </p:nvSpPr>
        <p:spPr bwMode="auto">
          <a:xfrm>
            <a:off x="762000" y="2133600"/>
            <a:ext cx="1905000" cy="835025"/>
          </a:xfrm>
          <a:prstGeom prst="rect">
            <a:avLst/>
          </a:prstGeom>
          <a:gradFill rotWithShape="1">
            <a:gsLst>
              <a:gs pos="0">
                <a:srgbClr val="5E5E00"/>
              </a:gs>
              <a:gs pos="50000">
                <a:srgbClr val="CCCC00"/>
              </a:gs>
              <a:gs pos="100000">
                <a:srgbClr val="5E5E00"/>
              </a:gs>
            </a:gsLst>
            <a:lin ang="5400000" scaled="1"/>
          </a:gradFill>
          <a:ln w="12700" cap="sq">
            <a:solidFill>
              <a:schemeClr val="bg2"/>
            </a:solidFill>
            <a:miter lim="800000"/>
            <a:headEnd type="none" w="sm" len="sm"/>
            <a:tailEnd type="none" w="sm" len="sm"/>
          </a:ln>
        </p:spPr>
        <p:txBody>
          <a:bodyPr>
            <a:spAutoFit/>
          </a:bodyP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algn="ctr">
              <a:spcBef>
                <a:spcPct val="0"/>
              </a:spcBef>
              <a:buClrTx/>
              <a:buSzTx/>
              <a:buFontTx/>
              <a:buNone/>
            </a:pPr>
            <a:r>
              <a:rPr lang="en-US" altLang="en-US" sz="2400">
                <a:solidFill>
                  <a:schemeClr val="bg2"/>
                </a:solidFill>
                <a:latin typeface="Times" charset="0"/>
              </a:rPr>
              <a:t>Listen to </a:t>
            </a:r>
          </a:p>
          <a:p>
            <a:pPr algn="ctr">
              <a:spcBef>
                <a:spcPct val="0"/>
              </a:spcBef>
              <a:buClrTx/>
              <a:buSzTx/>
              <a:buFontTx/>
              <a:buNone/>
            </a:pPr>
            <a:r>
              <a:rPr lang="en-US" altLang="en-US" sz="2400">
                <a:solidFill>
                  <a:schemeClr val="bg2"/>
                </a:solidFill>
                <a:latin typeface="Times" charset="0"/>
              </a:rPr>
              <a:t>Customer</a:t>
            </a:r>
          </a:p>
        </p:txBody>
      </p:sp>
      <p:sp>
        <p:nvSpPr>
          <p:cNvPr id="201735" name="Text Box 7"/>
          <p:cNvSpPr txBox="1">
            <a:spLocks noChangeArrowheads="1"/>
          </p:cNvSpPr>
          <p:nvPr/>
        </p:nvSpPr>
        <p:spPr bwMode="auto">
          <a:xfrm>
            <a:off x="2667000" y="4114800"/>
            <a:ext cx="1905000" cy="1200150"/>
          </a:xfrm>
          <a:prstGeom prst="rect">
            <a:avLst/>
          </a:prstGeom>
          <a:gradFill rotWithShape="1">
            <a:gsLst>
              <a:gs pos="0">
                <a:srgbClr val="5E5E00"/>
              </a:gs>
              <a:gs pos="50000">
                <a:srgbClr val="CCCC00"/>
              </a:gs>
              <a:gs pos="100000">
                <a:srgbClr val="5E5E00"/>
              </a:gs>
            </a:gsLst>
            <a:lin ang="5400000" scaled="1"/>
          </a:gradFill>
          <a:ln w="12700" cap="sq">
            <a:solidFill>
              <a:schemeClr val="bg2"/>
            </a:solidFill>
            <a:miter lim="800000"/>
            <a:headEnd type="none" w="sm" len="sm"/>
            <a:tailEnd type="none" w="sm" len="sm"/>
          </a:ln>
        </p:spPr>
        <p:txBody>
          <a:bodyPr>
            <a:spAutoFit/>
          </a:bodyP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algn="ctr">
              <a:spcBef>
                <a:spcPct val="0"/>
              </a:spcBef>
              <a:buClrTx/>
              <a:buSzTx/>
              <a:buFontTx/>
              <a:buNone/>
            </a:pPr>
            <a:r>
              <a:rPr lang="en-US" altLang="en-US" sz="2400">
                <a:solidFill>
                  <a:schemeClr val="bg2"/>
                </a:solidFill>
                <a:latin typeface="Times" charset="0"/>
              </a:rPr>
              <a:t>Customer</a:t>
            </a:r>
          </a:p>
          <a:p>
            <a:pPr algn="ctr">
              <a:spcBef>
                <a:spcPct val="0"/>
              </a:spcBef>
              <a:buClrTx/>
              <a:buSzTx/>
              <a:buFontTx/>
              <a:buNone/>
            </a:pPr>
            <a:r>
              <a:rPr lang="en-US" altLang="en-US" sz="2400">
                <a:solidFill>
                  <a:schemeClr val="bg2"/>
                </a:solidFill>
                <a:latin typeface="Times" charset="0"/>
              </a:rPr>
              <a:t>Test-drives</a:t>
            </a:r>
          </a:p>
          <a:p>
            <a:pPr algn="ctr">
              <a:spcBef>
                <a:spcPct val="0"/>
              </a:spcBef>
              <a:buClrTx/>
              <a:buSzTx/>
              <a:buFontTx/>
              <a:buNone/>
            </a:pPr>
            <a:r>
              <a:rPr lang="en-US" altLang="en-US" sz="2400">
                <a:solidFill>
                  <a:schemeClr val="bg2"/>
                </a:solidFill>
                <a:latin typeface="Times" charset="0"/>
              </a:rPr>
              <a:t>Mock-up</a:t>
            </a:r>
          </a:p>
        </p:txBody>
      </p:sp>
      <p:sp>
        <p:nvSpPr>
          <p:cNvPr id="201736" name="Text Box 8"/>
          <p:cNvSpPr txBox="1">
            <a:spLocks noChangeArrowheads="1"/>
          </p:cNvSpPr>
          <p:nvPr/>
        </p:nvSpPr>
        <p:spPr bwMode="auto">
          <a:xfrm>
            <a:off x="4876800" y="2133600"/>
            <a:ext cx="1905000" cy="835025"/>
          </a:xfrm>
          <a:prstGeom prst="rect">
            <a:avLst/>
          </a:prstGeom>
          <a:gradFill rotWithShape="1">
            <a:gsLst>
              <a:gs pos="0">
                <a:srgbClr val="5E5E00"/>
              </a:gs>
              <a:gs pos="50000">
                <a:srgbClr val="CCCC00"/>
              </a:gs>
              <a:gs pos="100000">
                <a:srgbClr val="5E5E00"/>
              </a:gs>
            </a:gsLst>
            <a:lin ang="5400000" scaled="1"/>
          </a:gradFill>
          <a:ln w="12700" cap="sq">
            <a:solidFill>
              <a:schemeClr val="bg2"/>
            </a:solidFill>
            <a:miter lim="800000"/>
            <a:headEnd type="none" w="sm" len="sm"/>
            <a:tailEnd type="none" w="sm" len="sm"/>
          </a:ln>
        </p:spPr>
        <p:txBody>
          <a:bodyPr>
            <a:spAutoFit/>
          </a:bodyP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algn="ctr">
              <a:spcBef>
                <a:spcPct val="0"/>
              </a:spcBef>
              <a:buClrTx/>
              <a:buSzTx/>
              <a:buFontTx/>
              <a:buNone/>
            </a:pPr>
            <a:r>
              <a:rPr lang="en-US" altLang="en-US" sz="2400">
                <a:solidFill>
                  <a:schemeClr val="bg2"/>
                </a:solidFill>
                <a:latin typeface="Times" charset="0"/>
              </a:rPr>
              <a:t>Build/Revise</a:t>
            </a:r>
          </a:p>
          <a:p>
            <a:pPr algn="ctr">
              <a:spcBef>
                <a:spcPct val="0"/>
              </a:spcBef>
              <a:buClrTx/>
              <a:buSzTx/>
              <a:buFontTx/>
              <a:buNone/>
            </a:pPr>
            <a:r>
              <a:rPr lang="en-US" altLang="en-US" sz="2400">
                <a:solidFill>
                  <a:schemeClr val="bg2"/>
                </a:solidFill>
                <a:latin typeface="Times" charset="0"/>
              </a:rPr>
              <a:t>Mock-Up</a:t>
            </a:r>
          </a:p>
        </p:txBody>
      </p:sp>
      <p:pic>
        <p:nvPicPr>
          <p:cNvPr id="201737"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3829050"/>
            <a:ext cx="2819400" cy="272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1730"/>
                                        </p:tgtEl>
                                        <p:attrNameLst>
                                          <p:attrName>style.visibility</p:attrName>
                                        </p:attrNameLst>
                                      </p:cBhvr>
                                      <p:to>
                                        <p:strVal val="visible"/>
                                      </p:to>
                                    </p:set>
                                    <p:animEffect transition="in" filter="blinds(horizontal)">
                                      <p:cBhvr>
                                        <p:cTn id="7" dur="500"/>
                                        <p:tgtEl>
                                          <p:spTgt spid="2017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1732"/>
                                        </p:tgtEl>
                                        <p:attrNameLst>
                                          <p:attrName>style.visibility</p:attrName>
                                        </p:attrNameLst>
                                      </p:cBhvr>
                                      <p:to>
                                        <p:strVal val="visible"/>
                                      </p:to>
                                    </p:set>
                                    <p:animEffect transition="in" filter="blinds(horizontal)">
                                      <p:cBhvr>
                                        <p:cTn id="12" dur="500"/>
                                        <p:tgtEl>
                                          <p:spTgt spid="20173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01734"/>
                                        </p:tgtEl>
                                        <p:attrNameLst>
                                          <p:attrName>style.visibility</p:attrName>
                                        </p:attrNameLst>
                                      </p:cBhvr>
                                      <p:to>
                                        <p:strVal val="visible"/>
                                      </p:to>
                                    </p:set>
                                    <p:animEffect transition="in" filter="blinds(horizontal)">
                                      <p:cBhvr>
                                        <p:cTn id="15" dur="500"/>
                                        <p:tgtEl>
                                          <p:spTgt spid="20173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01735"/>
                                        </p:tgtEl>
                                        <p:attrNameLst>
                                          <p:attrName>style.visibility</p:attrName>
                                        </p:attrNameLst>
                                      </p:cBhvr>
                                      <p:to>
                                        <p:strVal val="visible"/>
                                      </p:to>
                                    </p:set>
                                    <p:animEffect transition="in" filter="blinds(horizontal)">
                                      <p:cBhvr>
                                        <p:cTn id="18" dur="500"/>
                                        <p:tgtEl>
                                          <p:spTgt spid="20173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01736"/>
                                        </p:tgtEl>
                                        <p:attrNameLst>
                                          <p:attrName>style.visibility</p:attrName>
                                        </p:attrNameLst>
                                      </p:cBhvr>
                                      <p:to>
                                        <p:strVal val="visible"/>
                                      </p:to>
                                    </p:set>
                                    <p:animEffect transition="in" filter="blinds(horizontal)">
                                      <p:cBhvr>
                                        <p:cTn id="21" dur="500"/>
                                        <p:tgtEl>
                                          <p:spTgt spid="201736"/>
                                        </p:tgtEl>
                                      </p:cBhvr>
                                    </p:animEffect>
                                  </p:childTnLst>
                                </p:cTn>
                              </p:par>
                              <p:par>
                                <p:cTn id="22" presetID="3" presetClass="entr" presetSubtype="10" fill="hold" nodeType="withEffect">
                                  <p:stCondLst>
                                    <p:cond delay="0"/>
                                  </p:stCondLst>
                                  <p:childTnLst>
                                    <p:set>
                                      <p:cBhvr>
                                        <p:cTn id="23" dur="1" fill="hold">
                                          <p:stCondLst>
                                            <p:cond delay="0"/>
                                          </p:stCondLst>
                                        </p:cTn>
                                        <p:tgtEl>
                                          <p:spTgt spid="201737"/>
                                        </p:tgtEl>
                                        <p:attrNameLst>
                                          <p:attrName>style.visibility</p:attrName>
                                        </p:attrNameLst>
                                      </p:cBhvr>
                                      <p:to>
                                        <p:strVal val="visible"/>
                                      </p:to>
                                    </p:set>
                                    <p:animEffect transition="in" filter="blinds(horizontal)">
                                      <p:cBhvr>
                                        <p:cTn id="24" dur="500"/>
                                        <p:tgtEl>
                                          <p:spTgt spid="201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p:bldP spid="201732" grpId="0" animBg="1"/>
      <p:bldP spid="201734" grpId="0" animBg="1"/>
      <p:bldP spid="201735" grpId="0" animBg="1"/>
      <p:bldP spid="20173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a:spcBef>
                <a:spcPct val="0"/>
              </a:spcBef>
              <a:buClrTx/>
              <a:buSzTx/>
              <a:buFontTx/>
              <a:buNone/>
            </a:pPr>
            <a:fld id="{5163BAFB-22A1-1148-BC87-7978CF23A954}" type="slidenum">
              <a:rPr lang="en-US" altLang="en-US" sz="1000"/>
              <a:pPr>
                <a:spcBef>
                  <a:spcPct val="0"/>
                </a:spcBef>
                <a:buClrTx/>
                <a:buSzTx/>
                <a:buFontTx/>
                <a:buNone/>
              </a:pPr>
              <a:t>32</a:t>
            </a:fld>
            <a:endParaRPr lang="en-US" altLang="en-US" sz="1000"/>
          </a:p>
        </p:txBody>
      </p:sp>
      <p:sp>
        <p:nvSpPr>
          <p:cNvPr id="202754" name="Rectangle 2"/>
          <p:cNvSpPr>
            <a:spLocks noGrp="1" noChangeArrowheads="1"/>
          </p:cNvSpPr>
          <p:nvPr>
            <p:ph type="title"/>
          </p:nvPr>
        </p:nvSpPr>
        <p:spPr/>
        <p:txBody>
          <a:bodyPr/>
          <a:lstStyle/>
          <a:p>
            <a:pPr algn="ctr"/>
            <a:r>
              <a:rPr lang="en-US" altLang="en-US">
                <a:latin typeface="Tahoma" charset="0"/>
              </a:rPr>
              <a:t>The Rapid Prototyping Model</a:t>
            </a:r>
          </a:p>
        </p:txBody>
      </p:sp>
      <p:sp>
        <p:nvSpPr>
          <p:cNvPr id="202755" name="Rectangle 3"/>
          <p:cNvSpPr>
            <a:spLocks noGrp="1" noChangeArrowheads="1"/>
          </p:cNvSpPr>
          <p:nvPr>
            <p:ph type="body" idx="1"/>
          </p:nvPr>
        </p:nvSpPr>
        <p:spPr>
          <a:xfrm>
            <a:off x="914400" y="1600200"/>
            <a:ext cx="7848600" cy="5029200"/>
          </a:xfrm>
        </p:spPr>
        <p:txBody>
          <a:bodyPr/>
          <a:lstStyle/>
          <a:p>
            <a:pPr eaLnBrk="1" hangingPunct="1">
              <a:lnSpc>
                <a:spcPct val="150000"/>
              </a:lnSpc>
            </a:pPr>
            <a:r>
              <a:rPr lang="en-US" altLang="en-US" sz="2200">
                <a:solidFill>
                  <a:schemeClr val="accent2"/>
                </a:solidFill>
                <a:latin typeface="Tahoma" charset="0"/>
              </a:rPr>
              <a:t>Goal: </a:t>
            </a:r>
            <a:r>
              <a:rPr lang="en-US" altLang="en-US" sz="2200" u="sng">
                <a:solidFill>
                  <a:schemeClr val="accent2"/>
                </a:solidFill>
                <a:latin typeface="Tahoma" charset="0"/>
              </a:rPr>
              <a:t>explore</a:t>
            </a:r>
            <a:r>
              <a:rPr lang="en-US" altLang="en-US" sz="2200">
                <a:solidFill>
                  <a:schemeClr val="accent2"/>
                </a:solidFill>
                <a:latin typeface="Tahoma" charset="0"/>
              </a:rPr>
              <a:t> requirements without building the complete product</a:t>
            </a:r>
            <a:r>
              <a:rPr lang="en-US" altLang="en-US" sz="2200">
                <a:latin typeface="Tahoma" charset="0"/>
              </a:rPr>
              <a:t>. T</a:t>
            </a:r>
            <a:r>
              <a:rPr lang="en-GB" altLang="en-US" sz="2200"/>
              <a:t>o understand the system requirements and to clarify what is really needed</a:t>
            </a:r>
            <a:endParaRPr lang="en-US" altLang="en-US" sz="2200">
              <a:latin typeface="Tahoma" charset="0"/>
            </a:endParaRPr>
          </a:p>
          <a:p>
            <a:pPr eaLnBrk="1" hangingPunct="1">
              <a:lnSpc>
                <a:spcPct val="150000"/>
              </a:lnSpc>
            </a:pPr>
            <a:r>
              <a:rPr lang="en-US" altLang="en-US" sz="2200">
                <a:solidFill>
                  <a:schemeClr val="accent2"/>
                </a:solidFill>
                <a:latin typeface="Tahoma" charset="0"/>
              </a:rPr>
              <a:t>Start with </a:t>
            </a:r>
            <a:r>
              <a:rPr lang="en-US" altLang="en-US" sz="2200" u="sng">
                <a:solidFill>
                  <a:schemeClr val="accent2"/>
                </a:solidFill>
                <a:latin typeface="Tahoma" charset="0"/>
              </a:rPr>
              <a:t>part</a:t>
            </a:r>
            <a:r>
              <a:rPr lang="en-US" altLang="en-US" sz="2200">
                <a:solidFill>
                  <a:schemeClr val="accent2"/>
                </a:solidFill>
                <a:latin typeface="Tahoma" charset="0"/>
              </a:rPr>
              <a:t> of the functionality</a:t>
            </a:r>
            <a:r>
              <a:rPr lang="en-US" altLang="en-US" sz="2200">
                <a:latin typeface="Tahoma" charset="0"/>
              </a:rPr>
              <a:t> that will (hopefully) yield significant insight</a:t>
            </a:r>
          </a:p>
          <a:p>
            <a:pPr eaLnBrk="1" hangingPunct="1">
              <a:lnSpc>
                <a:spcPct val="150000"/>
              </a:lnSpc>
            </a:pPr>
            <a:r>
              <a:rPr lang="en-US" altLang="en-US" sz="2200">
                <a:solidFill>
                  <a:schemeClr val="accent2"/>
                </a:solidFill>
                <a:latin typeface="Tahoma" charset="0"/>
              </a:rPr>
              <a:t>Build a prototype</a:t>
            </a:r>
            <a:r>
              <a:rPr lang="en-US" altLang="en-US" sz="2200">
                <a:latin typeface="Tahoma" charset="0"/>
              </a:rPr>
              <a:t>: focus on core functionality, not in efficiency</a:t>
            </a:r>
          </a:p>
          <a:p>
            <a:pPr eaLnBrk="1" hangingPunct="1">
              <a:lnSpc>
                <a:spcPct val="150000"/>
              </a:lnSpc>
            </a:pPr>
            <a:r>
              <a:rPr lang="en-US" altLang="en-US" sz="2200">
                <a:solidFill>
                  <a:schemeClr val="accent2"/>
                </a:solidFill>
                <a:latin typeface="Tahoma" charset="0"/>
              </a:rPr>
              <a:t>Use the prototype to refine the </a:t>
            </a:r>
            <a:r>
              <a:rPr lang="en-US" altLang="en-US" sz="2200" u="sng">
                <a:solidFill>
                  <a:schemeClr val="accent2"/>
                </a:solidFill>
                <a:latin typeface="Tahoma" charset="0"/>
              </a:rPr>
              <a:t>requirements</a:t>
            </a:r>
          </a:p>
          <a:p>
            <a:pPr eaLnBrk="1" hangingPunct="1">
              <a:lnSpc>
                <a:spcPct val="150000"/>
              </a:lnSpc>
            </a:pPr>
            <a:r>
              <a:rPr lang="en-US" altLang="en-US" sz="2200">
                <a:solidFill>
                  <a:schemeClr val="accent2"/>
                </a:solidFill>
                <a:latin typeface="Tahoma" charset="0"/>
              </a:rPr>
              <a:t>Repeat the process</a:t>
            </a:r>
            <a:r>
              <a:rPr lang="en-US" altLang="en-US" sz="2200">
                <a:latin typeface="Tahoma" charset="0"/>
              </a:rPr>
              <a:t>, expanding functionality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2754"/>
                                        </p:tgtEl>
                                        <p:attrNameLst>
                                          <p:attrName>style.visibility</p:attrName>
                                        </p:attrNameLst>
                                      </p:cBhvr>
                                      <p:to>
                                        <p:strVal val="visible"/>
                                      </p:to>
                                    </p:set>
                                    <p:animEffect transition="in" filter="blinds(horizontal)">
                                      <p:cBhvr>
                                        <p:cTn id="7" dur="500"/>
                                        <p:tgtEl>
                                          <p:spTgt spid="2027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2755">
                                            <p:txEl>
                                              <p:pRg st="0" end="0"/>
                                            </p:txEl>
                                          </p:spTgt>
                                        </p:tgtEl>
                                        <p:attrNameLst>
                                          <p:attrName>style.visibility</p:attrName>
                                        </p:attrNameLst>
                                      </p:cBhvr>
                                      <p:to>
                                        <p:strVal val="visible"/>
                                      </p:to>
                                    </p:set>
                                    <p:animEffect transition="in" filter="blinds(horizontal)">
                                      <p:cBhvr>
                                        <p:cTn id="12" dur="500"/>
                                        <p:tgtEl>
                                          <p:spTgt spid="202755">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02755">
                                            <p:txEl>
                                              <p:pRg st="1" end="1"/>
                                            </p:txEl>
                                          </p:spTgt>
                                        </p:tgtEl>
                                        <p:attrNameLst>
                                          <p:attrName>style.visibility</p:attrName>
                                        </p:attrNameLst>
                                      </p:cBhvr>
                                      <p:to>
                                        <p:strVal val="visible"/>
                                      </p:to>
                                    </p:set>
                                    <p:animEffect transition="in" filter="blinds(horizontal)">
                                      <p:cBhvr>
                                        <p:cTn id="15" dur="500"/>
                                        <p:tgtEl>
                                          <p:spTgt spid="202755">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02755">
                                            <p:txEl>
                                              <p:pRg st="2" end="2"/>
                                            </p:txEl>
                                          </p:spTgt>
                                        </p:tgtEl>
                                        <p:attrNameLst>
                                          <p:attrName>style.visibility</p:attrName>
                                        </p:attrNameLst>
                                      </p:cBhvr>
                                      <p:to>
                                        <p:strVal val="visible"/>
                                      </p:to>
                                    </p:set>
                                    <p:animEffect transition="in" filter="blinds(horizontal)">
                                      <p:cBhvr>
                                        <p:cTn id="18" dur="500"/>
                                        <p:tgtEl>
                                          <p:spTgt spid="202755">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02755">
                                            <p:txEl>
                                              <p:pRg st="3" end="3"/>
                                            </p:txEl>
                                          </p:spTgt>
                                        </p:tgtEl>
                                        <p:attrNameLst>
                                          <p:attrName>style.visibility</p:attrName>
                                        </p:attrNameLst>
                                      </p:cBhvr>
                                      <p:to>
                                        <p:strVal val="visible"/>
                                      </p:to>
                                    </p:set>
                                    <p:animEffect transition="in" filter="blinds(horizontal)">
                                      <p:cBhvr>
                                        <p:cTn id="21" dur="500"/>
                                        <p:tgtEl>
                                          <p:spTgt spid="202755">
                                            <p:txEl>
                                              <p:pRg st="3" end="3"/>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02755">
                                            <p:txEl>
                                              <p:pRg st="4" end="4"/>
                                            </p:txEl>
                                          </p:spTgt>
                                        </p:tgtEl>
                                        <p:attrNameLst>
                                          <p:attrName>style.visibility</p:attrName>
                                        </p:attrNameLst>
                                      </p:cBhvr>
                                      <p:to>
                                        <p:strVal val="visible"/>
                                      </p:to>
                                    </p:set>
                                    <p:animEffect transition="in" filter="blinds(horizontal)">
                                      <p:cBhvr>
                                        <p:cTn id="24" dur="500"/>
                                        <p:tgtEl>
                                          <p:spTgt spid="2027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a:spcBef>
                <a:spcPct val="0"/>
              </a:spcBef>
              <a:buClrTx/>
              <a:buSzTx/>
              <a:buFontTx/>
              <a:buNone/>
            </a:pPr>
            <a:fld id="{BE4130F8-15FB-1842-8099-2AFF10C4EF47}" type="slidenum">
              <a:rPr lang="en-US" altLang="en-US" sz="1000"/>
              <a:pPr>
                <a:spcBef>
                  <a:spcPct val="0"/>
                </a:spcBef>
                <a:buClrTx/>
                <a:buSzTx/>
                <a:buFontTx/>
                <a:buNone/>
              </a:pPr>
              <a:t>33</a:t>
            </a:fld>
            <a:endParaRPr lang="en-US" altLang="en-US" sz="1000"/>
          </a:p>
        </p:txBody>
      </p:sp>
      <p:sp>
        <p:nvSpPr>
          <p:cNvPr id="203778" name="Rectangle 2"/>
          <p:cNvSpPr>
            <a:spLocks noGrp="1" noChangeArrowheads="1"/>
          </p:cNvSpPr>
          <p:nvPr>
            <p:ph type="title"/>
          </p:nvPr>
        </p:nvSpPr>
        <p:spPr/>
        <p:txBody>
          <a:bodyPr/>
          <a:lstStyle/>
          <a:p>
            <a:pPr algn="ctr"/>
            <a:r>
              <a:rPr lang="en-US" altLang="en-US">
                <a:latin typeface="Tahoma" charset="0"/>
              </a:rPr>
              <a:t>Rapid Prototyping + Waterfall</a:t>
            </a:r>
          </a:p>
        </p:txBody>
      </p:sp>
      <p:sp>
        <p:nvSpPr>
          <p:cNvPr id="203779" name="Rectangle 3"/>
          <p:cNvSpPr>
            <a:spLocks noChangeArrowheads="1"/>
          </p:cNvSpPr>
          <p:nvPr/>
        </p:nvSpPr>
        <p:spPr bwMode="auto">
          <a:xfrm>
            <a:off x="2667000" y="1828800"/>
            <a:ext cx="1752600" cy="762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algn="ctr">
              <a:spcBef>
                <a:spcPct val="0"/>
              </a:spcBef>
              <a:buClrTx/>
              <a:buSzTx/>
              <a:buFontTx/>
              <a:buNone/>
            </a:pPr>
            <a:r>
              <a:rPr lang="en-US" altLang="en-US" sz="2400">
                <a:latin typeface="Times New Roman" charset="0"/>
                <a:ea typeface="Arial" charset="0"/>
                <a:cs typeface="Arial" charset="0"/>
              </a:rPr>
              <a:t>Update</a:t>
            </a:r>
          </a:p>
          <a:p>
            <a:pPr algn="ctr">
              <a:spcBef>
                <a:spcPct val="0"/>
              </a:spcBef>
              <a:buClrTx/>
              <a:buSzTx/>
              <a:buFontTx/>
              <a:buNone/>
            </a:pPr>
            <a:r>
              <a:rPr lang="en-US" altLang="en-US" sz="2400">
                <a:latin typeface="Times New Roman" charset="0"/>
                <a:ea typeface="Arial" charset="0"/>
                <a:cs typeface="Arial" charset="0"/>
              </a:rPr>
              <a:t>Requirements</a:t>
            </a:r>
          </a:p>
        </p:txBody>
      </p:sp>
      <p:sp>
        <p:nvSpPr>
          <p:cNvPr id="203780" name="Rectangle 4"/>
          <p:cNvSpPr>
            <a:spLocks noChangeArrowheads="1"/>
          </p:cNvSpPr>
          <p:nvPr/>
        </p:nvSpPr>
        <p:spPr bwMode="auto">
          <a:xfrm>
            <a:off x="2667000" y="3276600"/>
            <a:ext cx="1752600" cy="762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algn="ctr">
              <a:spcBef>
                <a:spcPct val="0"/>
              </a:spcBef>
              <a:buClrTx/>
              <a:buSzTx/>
              <a:buFontTx/>
              <a:buNone/>
            </a:pPr>
            <a:r>
              <a:rPr lang="en-US" altLang="en-US" sz="2400">
                <a:latin typeface="Times New Roman" charset="0"/>
                <a:ea typeface="Arial" charset="0"/>
                <a:cs typeface="Arial" charset="0"/>
              </a:rPr>
              <a:t>Choose</a:t>
            </a:r>
          </a:p>
          <a:p>
            <a:pPr algn="ctr">
              <a:spcBef>
                <a:spcPct val="0"/>
              </a:spcBef>
              <a:buClrTx/>
              <a:buSzTx/>
              <a:buFontTx/>
              <a:buNone/>
            </a:pPr>
            <a:r>
              <a:rPr lang="en-US" altLang="en-US" sz="2400">
                <a:latin typeface="Times New Roman" charset="0"/>
                <a:ea typeface="Arial" charset="0"/>
                <a:cs typeface="Arial" charset="0"/>
              </a:rPr>
              <a:t>Functionality</a:t>
            </a:r>
          </a:p>
        </p:txBody>
      </p:sp>
      <p:sp>
        <p:nvSpPr>
          <p:cNvPr id="203781" name="Rectangle 5"/>
          <p:cNvSpPr>
            <a:spLocks noChangeArrowheads="1"/>
          </p:cNvSpPr>
          <p:nvPr/>
        </p:nvSpPr>
        <p:spPr bwMode="auto">
          <a:xfrm>
            <a:off x="2667000" y="4724400"/>
            <a:ext cx="1752600" cy="762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algn="ctr">
              <a:spcBef>
                <a:spcPct val="0"/>
              </a:spcBef>
              <a:buClrTx/>
              <a:buSzTx/>
              <a:buFontTx/>
              <a:buNone/>
            </a:pPr>
            <a:r>
              <a:rPr lang="en-US" altLang="en-US" sz="2400">
                <a:latin typeface="Times New Roman" charset="0"/>
                <a:ea typeface="Arial" charset="0"/>
                <a:cs typeface="Arial" charset="0"/>
              </a:rPr>
              <a:t>Build</a:t>
            </a:r>
          </a:p>
          <a:p>
            <a:pPr algn="ctr">
              <a:spcBef>
                <a:spcPct val="0"/>
              </a:spcBef>
              <a:buClrTx/>
              <a:buSzTx/>
              <a:buFontTx/>
              <a:buNone/>
            </a:pPr>
            <a:r>
              <a:rPr lang="en-US" altLang="en-US" sz="2400">
                <a:latin typeface="Times New Roman" charset="0"/>
                <a:ea typeface="Arial" charset="0"/>
                <a:cs typeface="Arial" charset="0"/>
              </a:rPr>
              <a:t>Prototype</a:t>
            </a:r>
          </a:p>
        </p:txBody>
      </p:sp>
      <p:sp>
        <p:nvSpPr>
          <p:cNvPr id="29703" name="Rectangle 6"/>
          <p:cNvSpPr>
            <a:spLocks noChangeArrowheads="1"/>
          </p:cNvSpPr>
          <p:nvPr/>
        </p:nvSpPr>
        <p:spPr bwMode="auto">
          <a:xfrm>
            <a:off x="304800" y="3276600"/>
            <a:ext cx="1752600" cy="762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algn="ctr">
              <a:spcBef>
                <a:spcPct val="0"/>
              </a:spcBef>
              <a:buClrTx/>
              <a:buSzTx/>
              <a:buFontTx/>
              <a:buNone/>
            </a:pPr>
            <a:r>
              <a:rPr lang="en-US" altLang="en-US" sz="2400">
                <a:latin typeface="Times New Roman" charset="0"/>
                <a:ea typeface="Arial" charset="0"/>
                <a:cs typeface="Arial" charset="0"/>
              </a:rPr>
              <a:t>Initial</a:t>
            </a:r>
          </a:p>
          <a:p>
            <a:pPr algn="ctr">
              <a:spcBef>
                <a:spcPct val="0"/>
              </a:spcBef>
              <a:buClrTx/>
              <a:buSzTx/>
              <a:buFontTx/>
              <a:buNone/>
            </a:pPr>
            <a:r>
              <a:rPr lang="en-US" altLang="en-US" sz="2400">
                <a:latin typeface="Times New Roman" charset="0"/>
                <a:ea typeface="Arial" charset="0"/>
                <a:cs typeface="Arial" charset="0"/>
              </a:rPr>
              <a:t>Requirements</a:t>
            </a:r>
          </a:p>
        </p:txBody>
      </p:sp>
      <p:sp>
        <p:nvSpPr>
          <p:cNvPr id="203783" name="Line 7"/>
          <p:cNvSpPr>
            <a:spLocks noChangeShapeType="1"/>
          </p:cNvSpPr>
          <p:nvPr/>
        </p:nvSpPr>
        <p:spPr bwMode="auto">
          <a:xfrm>
            <a:off x="3581400" y="2590800"/>
            <a:ext cx="0" cy="685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3784" name="Line 8"/>
          <p:cNvSpPr>
            <a:spLocks noChangeShapeType="1"/>
          </p:cNvSpPr>
          <p:nvPr/>
        </p:nvSpPr>
        <p:spPr bwMode="auto">
          <a:xfrm>
            <a:off x="3581400" y="4038600"/>
            <a:ext cx="0" cy="685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3785" name="Line 9"/>
          <p:cNvSpPr>
            <a:spLocks noChangeShapeType="1"/>
          </p:cNvSpPr>
          <p:nvPr/>
        </p:nvSpPr>
        <p:spPr bwMode="auto">
          <a:xfrm>
            <a:off x="2057400" y="3657600"/>
            <a:ext cx="609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3786" name="Line 10"/>
          <p:cNvSpPr>
            <a:spLocks noChangeShapeType="1"/>
          </p:cNvSpPr>
          <p:nvPr/>
        </p:nvSpPr>
        <p:spPr bwMode="auto">
          <a:xfrm>
            <a:off x="3581400" y="5486400"/>
            <a:ext cx="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787" name="Line 11"/>
          <p:cNvSpPr>
            <a:spLocks noChangeShapeType="1"/>
          </p:cNvSpPr>
          <p:nvPr/>
        </p:nvSpPr>
        <p:spPr bwMode="auto">
          <a:xfrm>
            <a:off x="3581400" y="5867400"/>
            <a:ext cx="1143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788" name="Line 12"/>
          <p:cNvSpPr>
            <a:spLocks noChangeShapeType="1"/>
          </p:cNvSpPr>
          <p:nvPr/>
        </p:nvSpPr>
        <p:spPr bwMode="auto">
          <a:xfrm flipV="1">
            <a:off x="4724400" y="2362200"/>
            <a:ext cx="0" cy="3505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789" name="Line 13"/>
          <p:cNvSpPr>
            <a:spLocks noChangeShapeType="1"/>
          </p:cNvSpPr>
          <p:nvPr/>
        </p:nvSpPr>
        <p:spPr bwMode="auto">
          <a:xfrm flipH="1">
            <a:off x="4419600" y="2362200"/>
            <a:ext cx="304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3790" name="Rectangle 14"/>
          <p:cNvSpPr>
            <a:spLocks noChangeArrowheads="1"/>
          </p:cNvSpPr>
          <p:nvPr/>
        </p:nvSpPr>
        <p:spPr bwMode="auto">
          <a:xfrm>
            <a:off x="5181600" y="2438400"/>
            <a:ext cx="1752600" cy="762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algn="ctr">
              <a:spcBef>
                <a:spcPct val="0"/>
              </a:spcBef>
              <a:buClrTx/>
              <a:buSzTx/>
              <a:buFontTx/>
              <a:buNone/>
            </a:pPr>
            <a:r>
              <a:rPr lang="en-US" altLang="en-US" sz="2400">
                <a:latin typeface="Times New Roman" charset="0"/>
                <a:ea typeface="Arial" charset="0"/>
                <a:cs typeface="Arial" charset="0"/>
              </a:rPr>
              <a:t>Write</a:t>
            </a:r>
          </a:p>
          <a:p>
            <a:pPr algn="ctr">
              <a:spcBef>
                <a:spcPct val="0"/>
              </a:spcBef>
              <a:buClrTx/>
              <a:buSzTx/>
              <a:buFontTx/>
              <a:buNone/>
            </a:pPr>
            <a:r>
              <a:rPr lang="en-US" altLang="en-US" sz="2400">
                <a:latin typeface="Times New Roman" charset="0"/>
                <a:ea typeface="Arial" charset="0"/>
                <a:cs typeface="Arial" charset="0"/>
              </a:rPr>
              <a:t>Specification</a:t>
            </a:r>
          </a:p>
        </p:txBody>
      </p:sp>
      <p:sp>
        <p:nvSpPr>
          <p:cNvPr id="203791" name="Rectangle 15"/>
          <p:cNvSpPr>
            <a:spLocks noChangeArrowheads="1"/>
          </p:cNvSpPr>
          <p:nvPr/>
        </p:nvSpPr>
        <p:spPr bwMode="auto">
          <a:xfrm>
            <a:off x="6248400" y="3733800"/>
            <a:ext cx="1752600" cy="762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algn="ctr">
              <a:spcBef>
                <a:spcPct val="0"/>
              </a:spcBef>
              <a:buClrTx/>
              <a:buSzTx/>
              <a:buFontTx/>
              <a:buNone/>
            </a:pPr>
            <a:r>
              <a:rPr lang="en-US" altLang="en-US" sz="2400">
                <a:latin typeface="Times New Roman" charset="0"/>
                <a:ea typeface="Arial" charset="0"/>
                <a:cs typeface="Arial" charset="0"/>
              </a:rPr>
              <a:t>Create</a:t>
            </a:r>
          </a:p>
          <a:p>
            <a:pPr algn="ctr">
              <a:spcBef>
                <a:spcPct val="0"/>
              </a:spcBef>
              <a:buClrTx/>
              <a:buSzTx/>
              <a:buFontTx/>
              <a:buNone/>
            </a:pPr>
            <a:r>
              <a:rPr lang="en-US" altLang="en-US" sz="2400">
                <a:latin typeface="Times New Roman" charset="0"/>
                <a:ea typeface="Arial" charset="0"/>
                <a:cs typeface="Arial" charset="0"/>
              </a:rPr>
              <a:t>Software</a:t>
            </a:r>
          </a:p>
        </p:txBody>
      </p:sp>
      <p:sp>
        <p:nvSpPr>
          <p:cNvPr id="203792" name="Rectangle 16"/>
          <p:cNvSpPr>
            <a:spLocks noChangeArrowheads="1"/>
          </p:cNvSpPr>
          <p:nvPr/>
        </p:nvSpPr>
        <p:spPr bwMode="auto">
          <a:xfrm>
            <a:off x="7315200" y="5029200"/>
            <a:ext cx="1752600" cy="762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algn="ctr">
              <a:spcBef>
                <a:spcPct val="0"/>
              </a:spcBef>
              <a:buClrTx/>
              <a:buSzTx/>
              <a:buFontTx/>
              <a:buNone/>
            </a:pPr>
            <a:r>
              <a:rPr lang="en-US" altLang="en-US" sz="2400">
                <a:latin typeface="Times New Roman" charset="0"/>
                <a:ea typeface="Arial" charset="0"/>
                <a:cs typeface="Arial" charset="0"/>
              </a:rPr>
              <a:t>Write</a:t>
            </a:r>
          </a:p>
          <a:p>
            <a:pPr algn="ctr">
              <a:spcBef>
                <a:spcPct val="0"/>
              </a:spcBef>
              <a:buClrTx/>
              <a:buSzTx/>
              <a:buFontTx/>
              <a:buNone/>
            </a:pPr>
            <a:r>
              <a:rPr lang="en-US" altLang="en-US" sz="2400">
                <a:latin typeface="Times New Roman" charset="0"/>
                <a:ea typeface="Arial" charset="0"/>
                <a:cs typeface="Arial" charset="0"/>
              </a:rPr>
              <a:t>Test Plan</a:t>
            </a:r>
          </a:p>
        </p:txBody>
      </p:sp>
      <p:sp>
        <p:nvSpPr>
          <p:cNvPr id="203793" name="Line 17"/>
          <p:cNvSpPr>
            <a:spLocks noChangeShapeType="1"/>
          </p:cNvSpPr>
          <p:nvPr/>
        </p:nvSpPr>
        <p:spPr bwMode="auto">
          <a:xfrm>
            <a:off x="4419600" y="2057400"/>
            <a:ext cx="3810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794" name="Line 18"/>
          <p:cNvSpPr>
            <a:spLocks noChangeShapeType="1"/>
          </p:cNvSpPr>
          <p:nvPr/>
        </p:nvSpPr>
        <p:spPr bwMode="auto">
          <a:xfrm>
            <a:off x="6096000" y="2057400"/>
            <a:ext cx="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3795" name="Line 19"/>
          <p:cNvSpPr>
            <a:spLocks noChangeShapeType="1"/>
          </p:cNvSpPr>
          <p:nvPr/>
        </p:nvSpPr>
        <p:spPr bwMode="auto">
          <a:xfrm>
            <a:off x="6934200" y="2819400"/>
            <a:ext cx="228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796" name="Line 20"/>
          <p:cNvSpPr>
            <a:spLocks noChangeShapeType="1"/>
          </p:cNvSpPr>
          <p:nvPr/>
        </p:nvSpPr>
        <p:spPr bwMode="auto">
          <a:xfrm flipH="1">
            <a:off x="7162800" y="2819400"/>
            <a:ext cx="0" cy="914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3797" name="Line 21"/>
          <p:cNvSpPr>
            <a:spLocks noChangeShapeType="1"/>
          </p:cNvSpPr>
          <p:nvPr/>
        </p:nvSpPr>
        <p:spPr bwMode="auto">
          <a:xfrm>
            <a:off x="8229600" y="2057400"/>
            <a:ext cx="0" cy="2971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3778"/>
                                        </p:tgtEl>
                                        <p:attrNameLst>
                                          <p:attrName>style.visibility</p:attrName>
                                        </p:attrNameLst>
                                      </p:cBhvr>
                                      <p:to>
                                        <p:strVal val="visible"/>
                                      </p:to>
                                    </p:set>
                                    <p:animEffect transition="in" filter="blinds(horizontal)">
                                      <p:cBhvr>
                                        <p:cTn id="7" dur="500"/>
                                        <p:tgtEl>
                                          <p:spTgt spid="2037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3779"/>
                                        </p:tgtEl>
                                        <p:attrNameLst>
                                          <p:attrName>style.visibility</p:attrName>
                                        </p:attrNameLst>
                                      </p:cBhvr>
                                      <p:to>
                                        <p:strVal val="visible"/>
                                      </p:to>
                                    </p:set>
                                    <p:animEffect transition="in" filter="blinds(horizontal)">
                                      <p:cBhvr>
                                        <p:cTn id="12" dur="500"/>
                                        <p:tgtEl>
                                          <p:spTgt spid="20377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03780"/>
                                        </p:tgtEl>
                                        <p:attrNameLst>
                                          <p:attrName>style.visibility</p:attrName>
                                        </p:attrNameLst>
                                      </p:cBhvr>
                                      <p:to>
                                        <p:strVal val="visible"/>
                                      </p:to>
                                    </p:set>
                                    <p:animEffect transition="in" filter="blinds(horizontal)">
                                      <p:cBhvr>
                                        <p:cTn id="15" dur="500"/>
                                        <p:tgtEl>
                                          <p:spTgt spid="20378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03781"/>
                                        </p:tgtEl>
                                        <p:attrNameLst>
                                          <p:attrName>style.visibility</p:attrName>
                                        </p:attrNameLst>
                                      </p:cBhvr>
                                      <p:to>
                                        <p:strVal val="visible"/>
                                      </p:to>
                                    </p:set>
                                    <p:animEffect transition="in" filter="blinds(horizontal)">
                                      <p:cBhvr>
                                        <p:cTn id="18" dur="500"/>
                                        <p:tgtEl>
                                          <p:spTgt spid="203781"/>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03783"/>
                                        </p:tgtEl>
                                        <p:attrNameLst>
                                          <p:attrName>style.visibility</p:attrName>
                                        </p:attrNameLst>
                                      </p:cBhvr>
                                      <p:to>
                                        <p:strVal val="visible"/>
                                      </p:to>
                                    </p:set>
                                    <p:animEffect transition="in" filter="blinds(horizontal)">
                                      <p:cBhvr>
                                        <p:cTn id="21" dur="500"/>
                                        <p:tgtEl>
                                          <p:spTgt spid="203783"/>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03784"/>
                                        </p:tgtEl>
                                        <p:attrNameLst>
                                          <p:attrName>style.visibility</p:attrName>
                                        </p:attrNameLst>
                                      </p:cBhvr>
                                      <p:to>
                                        <p:strVal val="visible"/>
                                      </p:to>
                                    </p:set>
                                    <p:animEffect transition="in" filter="blinds(horizontal)">
                                      <p:cBhvr>
                                        <p:cTn id="24" dur="500"/>
                                        <p:tgtEl>
                                          <p:spTgt spid="203784"/>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03785"/>
                                        </p:tgtEl>
                                        <p:attrNameLst>
                                          <p:attrName>style.visibility</p:attrName>
                                        </p:attrNameLst>
                                      </p:cBhvr>
                                      <p:to>
                                        <p:strVal val="visible"/>
                                      </p:to>
                                    </p:set>
                                    <p:animEffect transition="in" filter="blinds(horizontal)">
                                      <p:cBhvr>
                                        <p:cTn id="27" dur="500"/>
                                        <p:tgtEl>
                                          <p:spTgt spid="203785"/>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203786"/>
                                        </p:tgtEl>
                                        <p:attrNameLst>
                                          <p:attrName>style.visibility</p:attrName>
                                        </p:attrNameLst>
                                      </p:cBhvr>
                                      <p:to>
                                        <p:strVal val="visible"/>
                                      </p:to>
                                    </p:set>
                                    <p:animEffect transition="in" filter="blinds(horizontal)">
                                      <p:cBhvr>
                                        <p:cTn id="30" dur="500"/>
                                        <p:tgtEl>
                                          <p:spTgt spid="203786"/>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03787"/>
                                        </p:tgtEl>
                                        <p:attrNameLst>
                                          <p:attrName>style.visibility</p:attrName>
                                        </p:attrNameLst>
                                      </p:cBhvr>
                                      <p:to>
                                        <p:strVal val="visible"/>
                                      </p:to>
                                    </p:set>
                                    <p:animEffect transition="in" filter="blinds(horizontal)">
                                      <p:cBhvr>
                                        <p:cTn id="33" dur="500"/>
                                        <p:tgtEl>
                                          <p:spTgt spid="203787"/>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203788"/>
                                        </p:tgtEl>
                                        <p:attrNameLst>
                                          <p:attrName>style.visibility</p:attrName>
                                        </p:attrNameLst>
                                      </p:cBhvr>
                                      <p:to>
                                        <p:strVal val="visible"/>
                                      </p:to>
                                    </p:set>
                                    <p:animEffect transition="in" filter="blinds(horizontal)">
                                      <p:cBhvr>
                                        <p:cTn id="36" dur="500"/>
                                        <p:tgtEl>
                                          <p:spTgt spid="203788"/>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203789"/>
                                        </p:tgtEl>
                                        <p:attrNameLst>
                                          <p:attrName>style.visibility</p:attrName>
                                        </p:attrNameLst>
                                      </p:cBhvr>
                                      <p:to>
                                        <p:strVal val="visible"/>
                                      </p:to>
                                    </p:set>
                                    <p:animEffect transition="in" filter="blinds(horizontal)">
                                      <p:cBhvr>
                                        <p:cTn id="39" dur="500"/>
                                        <p:tgtEl>
                                          <p:spTgt spid="203789"/>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203790"/>
                                        </p:tgtEl>
                                        <p:attrNameLst>
                                          <p:attrName>style.visibility</p:attrName>
                                        </p:attrNameLst>
                                      </p:cBhvr>
                                      <p:to>
                                        <p:strVal val="visible"/>
                                      </p:to>
                                    </p:set>
                                    <p:animEffect transition="in" filter="blinds(horizontal)">
                                      <p:cBhvr>
                                        <p:cTn id="42" dur="500"/>
                                        <p:tgtEl>
                                          <p:spTgt spid="203790"/>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203791"/>
                                        </p:tgtEl>
                                        <p:attrNameLst>
                                          <p:attrName>style.visibility</p:attrName>
                                        </p:attrNameLst>
                                      </p:cBhvr>
                                      <p:to>
                                        <p:strVal val="visible"/>
                                      </p:to>
                                    </p:set>
                                    <p:animEffect transition="in" filter="blinds(horizontal)">
                                      <p:cBhvr>
                                        <p:cTn id="45" dur="500"/>
                                        <p:tgtEl>
                                          <p:spTgt spid="203791"/>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203792"/>
                                        </p:tgtEl>
                                        <p:attrNameLst>
                                          <p:attrName>style.visibility</p:attrName>
                                        </p:attrNameLst>
                                      </p:cBhvr>
                                      <p:to>
                                        <p:strVal val="visible"/>
                                      </p:to>
                                    </p:set>
                                    <p:animEffect transition="in" filter="blinds(horizontal)">
                                      <p:cBhvr>
                                        <p:cTn id="48" dur="500"/>
                                        <p:tgtEl>
                                          <p:spTgt spid="203792"/>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203793"/>
                                        </p:tgtEl>
                                        <p:attrNameLst>
                                          <p:attrName>style.visibility</p:attrName>
                                        </p:attrNameLst>
                                      </p:cBhvr>
                                      <p:to>
                                        <p:strVal val="visible"/>
                                      </p:to>
                                    </p:set>
                                    <p:animEffect transition="in" filter="blinds(horizontal)">
                                      <p:cBhvr>
                                        <p:cTn id="51" dur="500"/>
                                        <p:tgtEl>
                                          <p:spTgt spid="203793"/>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203794"/>
                                        </p:tgtEl>
                                        <p:attrNameLst>
                                          <p:attrName>style.visibility</p:attrName>
                                        </p:attrNameLst>
                                      </p:cBhvr>
                                      <p:to>
                                        <p:strVal val="visible"/>
                                      </p:to>
                                    </p:set>
                                    <p:animEffect transition="in" filter="blinds(horizontal)">
                                      <p:cBhvr>
                                        <p:cTn id="54" dur="500"/>
                                        <p:tgtEl>
                                          <p:spTgt spid="203794"/>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203795"/>
                                        </p:tgtEl>
                                        <p:attrNameLst>
                                          <p:attrName>style.visibility</p:attrName>
                                        </p:attrNameLst>
                                      </p:cBhvr>
                                      <p:to>
                                        <p:strVal val="visible"/>
                                      </p:to>
                                    </p:set>
                                    <p:animEffect transition="in" filter="blinds(horizontal)">
                                      <p:cBhvr>
                                        <p:cTn id="57" dur="500"/>
                                        <p:tgtEl>
                                          <p:spTgt spid="203795"/>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203796"/>
                                        </p:tgtEl>
                                        <p:attrNameLst>
                                          <p:attrName>style.visibility</p:attrName>
                                        </p:attrNameLst>
                                      </p:cBhvr>
                                      <p:to>
                                        <p:strVal val="visible"/>
                                      </p:to>
                                    </p:set>
                                    <p:animEffect transition="in" filter="blinds(horizontal)">
                                      <p:cBhvr>
                                        <p:cTn id="60" dur="500"/>
                                        <p:tgtEl>
                                          <p:spTgt spid="203796"/>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203797"/>
                                        </p:tgtEl>
                                        <p:attrNameLst>
                                          <p:attrName>style.visibility</p:attrName>
                                        </p:attrNameLst>
                                      </p:cBhvr>
                                      <p:to>
                                        <p:strVal val="visible"/>
                                      </p:to>
                                    </p:set>
                                    <p:animEffect transition="in" filter="blinds(horizontal)">
                                      <p:cBhvr>
                                        <p:cTn id="63" dur="500"/>
                                        <p:tgtEl>
                                          <p:spTgt spid="203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8" grpId="0"/>
      <p:bldP spid="203779" grpId="0" animBg="1"/>
      <p:bldP spid="203780" grpId="0" animBg="1"/>
      <p:bldP spid="203781" grpId="0" animBg="1"/>
      <p:bldP spid="203783" grpId="0" animBg="1"/>
      <p:bldP spid="203784" grpId="0" animBg="1"/>
      <p:bldP spid="203785" grpId="0" animBg="1"/>
      <p:bldP spid="203786" grpId="0" animBg="1"/>
      <p:bldP spid="203787" grpId="0" animBg="1"/>
      <p:bldP spid="203788" grpId="0" animBg="1"/>
      <p:bldP spid="203789" grpId="0" animBg="1"/>
      <p:bldP spid="203790" grpId="0" animBg="1"/>
      <p:bldP spid="203791" grpId="0" animBg="1"/>
      <p:bldP spid="203792" grpId="0" animBg="1"/>
      <p:bldP spid="203793" grpId="0" animBg="1"/>
      <p:bldP spid="203794" grpId="0" animBg="1"/>
      <p:bldP spid="203795" grpId="0" animBg="1"/>
      <p:bldP spid="203796" grpId="0" animBg="1"/>
      <p:bldP spid="20379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a:spcBef>
                <a:spcPct val="0"/>
              </a:spcBef>
              <a:buClrTx/>
              <a:buSzTx/>
              <a:buFontTx/>
              <a:buNone/>
            </a:pPr>
            <a:fld id="{4949611C-8943-AF46-BC36-159BA4D76ADD}" type="slidenum">
              <a:rPr lang="en-US" altLang="en-US" sz="1000"/>
              <a:pPr>
                <a:spcBef>
                  <a:spcPct val="0"/>
                </a:spcBef>
                <a:buClrTx/>
                <a:buSzTx/>
                <a:buFontTx/>
                <a:buNone/>
              </a:pPr>
              <a:t>34</a:t>
            </a:fld>
            <a:endParaRPr lang="en-US" altLang="en-US" sz="1000"/>
          </a:p>
        </p:txBody>
      </p:sp>
      <p:sp>
        <p:nvSpPr>
          <p:cNvPr id="240642" name="Rectangle 2"/>
          <p:cNvSpPr>
            <a:spLocks noGrp="1" noChangeArrowheads="1"/>
          </p:cNvSpPr>
          <p:nvPr>
            <p:ph type="title"/>
          </p:nvPr>
        </p:nvSpPr>
        <p:spPr/>
        <p:txBody>
          <a:bodyPr/>
          <a:lstStyle/>
          <a:p>
            <a:pPr algn="ctr"/>
            <a:r>
              <a:rPr lang="en-GB" altLang="en-US">
                <a:latin typeface="Tahoma" charset="0"/>
              </a:rPr>
              <a:t>Spiral development</a:t>
            </a:r>
          </a:p>
        </p:txBody>
      </p:sp>
      <p:sp>
        <p:nvSpPr>
          <p:cNvPr id="240643" name="Rectangle 3"/>
          <p:cNvSpPr>
            <a:spLocks noGrp="1" noChangeArrowheads="1"/>
          </p:cNvSpPr>
          <p:nvPr>
            <p:ph type="body" idx="1"/>
          </p:nvPr>
        </p:nvSpPr>
        <p:spPr>
          <a:xfrm>
            <a:off x="622300" y="1549400"/>
            <a:ext cx="7759700" cy="4318000"/>
          </a:xfrm>
        </p:spPr>
        <p:txBody>
          <a:bodyPr/>
          <a:lstStyle/>
          <a:p>
            <a:pPr marL="465138" indent="-465138" algn="just">
              <a:lnSpc>
                <a:spcPct val="150000"/>
              </a:lnSpc>
              <a:buFont typeface="Wingdings" pitchFamily="2" charset="2"/>
              <a:buChar char="n"/>
              <a:defRPr/>
            </a:pPr>
            <a:r>
              <a:rPr lang="en-US" sz="2000" dirty="0">
                <a:latin typeface="+mj-lt"/>
              </a:rPr>
              <a:t>The </a:t>
            </a:r>
            <a:r>
              <a:rPr lang="en-US" sz="2000" b="1" dirty="0">
                <a:latin typeface="+mj-lt"/>
              </a:rPr>
              <a:t>spiral model</a:t>
            </a:r>
            <a:r>
              <a:rPr lang="en-US" sz="2000" dirty="0">
                <a:latin typeface="+mj-lt"/>
              </a:rPr>
              <a:t> is a risk-driven </a:t>
            </a:r>
            <a:r>
              <a:rPr lang="en-US" sz="2000" dirty="0">
                <a:latin typeface="+mj-lt"/>
                <a:hlinkClick r:id="rId2" tooltip="Software development process"/>
              </a:rPr>
              <a:t>process </a:t>
            </a:r>
            <a:r>
              <a:rPr lang="en-US" sz="2000" dirty="0" smtClean="0">
                <a:latin typeface="+mj-lt"/>
                <a:hlinkClick r:id="rId2" tooltip="Software development process"/>
              </a:rPr>
              <a:t>model</a:t>
            </a:r>
            <a:r>
              <a:rPr lang="en-US" sz="2000" dirty="0" smtClean="0">
                <a:latin typeface="+mj-lt"/>
              </a:rPr>
              <a:t> generator </a:t>
            </a:r>
            <a:r>
              <a:rPr lang="en-US" sz="2000" dirty="0">
                <a:latin typeface="+mj-lt"/>
              </a:rPr>
              <a:t>for software </a:t>
            </a:r>
            <a:r>
              <a:rPr lang="en-US" sz="2000" dirty="0" smtClean="0">
                <a:latin typeface="+mj-lt"/>
              </a:rPr>
              <a:t>projects.</a:t>
            </a:r>
            <a:endParaRPr lang="en-GB" altLang="en-US" sz="2000" dirty="0" smtClean="0">
              <a:solidFill>
                <a:schemeClr val="accent2"/>
              </a:solidFill>
              <a:latin typeface="+mj-lt"/>
            </a:endParaRPr>
          </a:p>
          <a:p>
            <a:pPr marL="465138" indent="-465138" algn="just">
              <a:lnSpc>
                <a:spcPct val="150000"/>
              </a:lnSpc>
              <a:buFont typeface="Wingdings" pitchFamily="2" charset="2"/>
              <a:buChar char="n"/>
              <a:defRPr/>
            </a:pPr>
            <a:r>
              <a:rPr lang="en-GB" altLang="en-US" sz="2000" dirty="0" smtClean="0">
                <a:solidFill>
                  <a:schemeClr val="accent2"/>
                </a:solidFill>
                <a:latin typeface="+mj-lt"/>
              </a:rPr>
              <a:t>Process is represented as a spiral</a:t>
            </a:r>
            <a:r>
              <a:rPr lang="en-GB" altLang="en-US" sz="2000" dirty="0" smtClean="0">
                <a:latin typeface="+mj-lt"/>
              </a:rPr>
              <a:t> rather than as a sequence of activities with backtracking.</a:t>
            </a:r>
          </a:p>
          <a:p>
            <a:pPr marL="465138" indent="-465138" algn="just">
              <a:lnSpc>
                <a:spcPct val="150000"/>
              </a:lnSpc>
              <a:buFont typeface="Wingdings" pitchFamily="2" charset="2"/>
              <a:buChar char="n"/>
              <a:defRPr/>
            </a:pPr>
            <a:r>
              <a:rPr lang="en-GB" altLang="en-US" sz="2000" dirty="0" smtClean="0">
                <a:solidFill>
                  <a:schemeClr val="accent2"/>
                </a:solidFill>
                <a:latin typeface="+mj-lt"/>
              </a:rPr>
              <a:t>Each loop in the spiral represents a phase in the process</a:t>
            </a:r>
            <a:r>
              <a:rPr lang="en-GB" altLang="en-US" sz="2000" dirty="0" smtClean="0">
                <a:latin typeface="+mj-lt"/>
              </a:rPr>
              <a:t>. </a:t>
            </a:r>
          </a:p>
          <a:p>
            <a:pPr marL="465138" indent="-465138" algn="just">
              <a:lnSpc>
                <a:spcPct val="150000"/>
              </a:lnSpc>
              <a:buFont typeface="Wingdings" pitchFamily="2" charset="2"/>
              <a:buChar char="n"/>
              <a:defRPr/>
            </a:pPr>
            <a:r>
              <a:rPr lang="en-GB" altLang="en-US" sz="2000" dirty="0" smtClean="0">
                <a:solidFill>
                  <a:schemeClr val="accent2"/>
                </a:solidFill>
                <a:latin typeface="+mj-lt"/>
              </a:rPr>
              <a:t>No fixed phases</a:t>
            </a:r>
            <a:r>
              <a:rPr lang="en-GB" altLang="en-US" sz="2000" dirty="0" smtClean="0">
                <a:latin typeface="+mj-lt"/>
              </a:rPr>
              <a:t> such as specification or design - loops in the spiral are chosen depending on what is required.</a:t>
            </a:r>
          </a:p>
          <a:p>
            <a:pPr marL="465138" indent="-465138" algn="just">
              <a:lnSpc>
                <a:spcPct val="150000"/>
              </a:lnSpc>
              <a:buFont typeface="Wingdings" pitchFamily="2" charset="2"/>
              <a:buChar char="n"/>
              <a:defRPr/>
            </a:pPr>
            <a:r>
              <a:rPr lang="en-GB" altLang="en-US" sz="2000" dirty="0" smtClean="0">
                <a:solidFill>
                  <a:schemeClr val="accent2"/>
                </a:solidFill>
                <a:latin typeface="+mj-lt"/>
              </a:rPr>
              <a:t>Risks are explicitly assessed and resolved</a:t>
            </a:r>
            <a:r>
              <a:rPr lang="en-GB" altLang="en-US" sz="2000" dirty="0" smtClean="0">
                <a:latin typeface="+mj-lt"/>
              </a:rPr>
              <a:t> throughout the process.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0642"/>
                                        </p:tgtEl>
                                        <p:attrNameLst>
                                          <p:attrName>style.visibility</p:attrName>
                                        </p:attrNameLst>
                                      </p:cBhvr>
                                      <p:to>
                                        <p:strVal val="visible"/>
                                      </p:to>
                                    </p:set>
                                    <p:animEffect transition="in" filter="blinds(horizontal)">
                                      <p:cBhvr>
                                        <p:cTn id="7" dur="500"/>
                                        <p:tgtEl>
                                          <p:spTgt spid="2406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0643">
                                            <p:txEl>
                                              <p:pRg st="1" end="1"/>
                                            </p:txEl>
                                          </p:spTgt>
                                        </p:tgtEl>
                                        <p:attrNameLst>
                                          <p:attrName>style.visibility</p:attrName>
                                        </p:attrNameLst>
                                      </p:cBhvr>
                                      <p:to>
                                        <p:strVal val="visible"/>
                                      </p:to>
                                    </p:set>
                                    <p:animEffect transition="in" filter="blinds(horizontal)">
                                      <p:cBhvr>
                                        <p:cTn id="12" dur="500"/>
                                        <p:tgtEl>
                                          <p:spTgt spid="2406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40643">
                                            <p:txEl>
                                              <p:pRg st="0" end="0"/>
                                            </p:txEl>
                                          </p:spTgt>
                                        </p:tgtEl>
                                        <p:attrNameLst>
                                          <p:attrName>style.visibility</p:attrName>
                                        </p:attrNameLst>
                                      </p:cBhvr>
                                      <p:to>
                                        <p:strVal val="visible"/>
                                      </p:to>
                                    </p:set>
                                    <p:animEffect transition="in" filter="blinds(horizontal)">
                                      <p:cBhvr>
                                        <p:cTn id="17" dur="500"/>
                                        <p:tgtEl>
                                          <p:spTgt spid="240643">
                                            <p:txEl>
                                              <p:pRg st="0" end="0"/>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240643">
                                            <p:txEl>
                                              <p:pRg st="2" end="2"/>
                                            </p:txEl>
                                          </p:spTgt>
                                        </p:tgtEl>
                                        <p:attrNameLst>
                                          <p:attrName>style.visibility</p:attrName>
                                        </p:attrNameLst>
                                      </p:cBhvr>
                                      <p:to>
                                        <p:strVal val="visible"/>
                                      </p:to>
                                    </p:set>
                                    <p:animEffect transition="in" filter="blinds(horizontal)">
                                      <p:cBhvr>
                                        <p:cTn id="20" dur="500"/>
                                        <p:tgtEl>
                                          <p:spTgt spid="240643">
                                            <p:txEl>
                                              <p:pRg st="2" end="2"/>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240643">
                                            <p:txEl>
                                              <p:pRg st="3" end="3"/>
                                            </p:txEl>
                                          </p:spTgt>
                                        </p:tgtEl>
                                        <p:attrNameLst>
                                          <p:attrName>style.visibility</p:attrName>
                                        </p:attrNameLst>
                                      </p:cBhvr>
                                      <p:to>
                                        <p:strVal val="visible"/>
                                      </p:to>
                                    </p:set>
                                    <p:animEffect transition="in" filter="blinds(horizontal)">
                                      <p:cBhvr>
                                        <p:cTn id="23" dur="500"/>
                                        <p:tgtEl>
                                          <p:spTgt spid="240643">
                                            <p:txEl>
                                              <p:pRg st="3" end="3"/>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40643">
                                            <p:txEl>
                                              <p:pRg st="4" end="4"/>
                                            </p:txEl>
                                          </p:spTgt>
                                        </p:tgtEl>
                                        <p:attrNameLst>
                                          <p:attrName>style.visibility</p:attrName>
                                        </p:attrNameLst>
                                      </p:cBhvr>
                                      <p:to>
                                        <p:strVal val="visible"/>
                                      </p:to>
                                    </p:set>
                                    <p:animEffect transition="in" filter="blinds(horizontal)">
                                      <p:cBhvr>
                                        <p:cTn id="26" dur="500"/>
                                        <p:tgtEl>
                                          <p:spTgt spid="2406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2" grpId="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a:spcBef>
                <a:spcPct val="0"/>
              </a:spcBef>
              <a:buClrTx/>
              <a:buSzTx/>
              <a:buFontTx/>
              <a:buNone/>
            </a:pPr>
            <a:fld id="{23272BF4-3872-1145-B59A-DA845E6286E4}" type="slidenum">
              <a:rPr lang="en-US" altLang="en-US" sz="1000"/>
              <a:pPr>
                <a:spcBef>
                  <a:spcPct val="0"/>
                </a:spcBef>
                <a:buClrTx/>
                <a:buSzTx/>
                <a:buFontTx/>
                <a:buNone/>
              </a:pPr>
              <a:t>35</a:t>
            </a:fld>
            <a:endParaRPr lang="en-US" altLang="en-US" sz="1000"/>
          </a:p>
        </p:txBody>
      </p:sp>
      <p:sp>
        <p:nvSpPr>
          <p:cNvPr id="241666" name="Rectangle 2"/>
          <p:cNvSpPr>
            <a:spLocks noGrp="1" noChangeArrowheads="1"/>
          </p:cNvSpPr>
          <p:nvPr>
            <p:ph type="title"/>
          </p:nvPr>
        </p:nvSpPr>
        <p:spPr>
          <a:xfrm>
            <a:off x="381000" y="263525"/>
            <a:ext cx="8475663" cy="1108075"/>
          </a:xfrm>
          <a:noFill/>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840" tIns="44623" rIns="90840" bIns="44623" anchor="b"/>
          <a:lstStyle/>
          <a:p>
            <a:pPr algn="ctr"/>
            <a:r>
              <a:rPr lang="en-GB" altLang="en-US" sz="3800">
                <a:latin typeface="Tahoma" charset="0"/>
              </a:rPr>
              <a:t>Spiral model of the software process</a:t>
            </a:r>
          </a:p>
        </p:txBody>
      </p:sp>
      <p:pic>
        <p:nvPicPr>
          <p:cNvPr id="31748" name="Picture 6" descr="https://upload.wikimedia.org/wikipedia/commons/thumb/e/ec/Spiral_model_%28Boehm%2C_1988%29.svg/600px-Spiral_model_%28Boehm%2C_1988%29.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704975"/>
            <a:ext cx="5715000" cy="476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1666"/>
                                        </p:tgtEl>
                                        <p:attrNameLst>
                                          <p:attrName>style.visibility</p:attrName>
                                        </p:attrNameLst>
                                      </p:cBhvr>
                                      <p:to>
                                        <p:strVal val="visible"/>
                                      </p:to>
                                    </p:set>
                                    <p:animEffect transition="in" filter="blinds(horizontal)">
                                      <p:cBhvr>
                                        <p:cTn id="7" dur="500"/>
                                        <p:tgtEl>
                                          <p:spTgt spid="241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6"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a:spcBef>
                <a:spcPct val="0"/>
              </a:spcBef>
              <a:buClrTx/>
              <a:buSzTx/>
              <a:buFontTx/>
              <a:buNone/>
            </a:pPr>
            <a:fld id="{29469E88-7971-9642-8DF8-C468ECD40256}" type="slidenum">
              <a:rPr lang="en-US" altLang="en-US" sz="1000"/>
              <a:pPr>
                <a:spcBef>
                  <a:spcPct val="0"/>
                </a:spcBef>
                <a:buClrTx/>
                <a:buSzTx/>
                <a:buFontTx/>
                <a:buNone/>
              </a:pPr>
              <a:t>36</a:t>
            </a:fld>
            <a:endParaRPr lang="en-US" altLang="en-US" sz="1000"/>
          </a:p>
        </p:txBody>
      </p:sp>
      <p:sp>
        <p:nvSpPr>
          <p:cNvPr id="243714" name="Rectangle 2"/>
          <p:cNvSpPr>
            <a:spLocks noGrp="1" noChangeArrowheads="1"/>
          </p:cNvSpPr>
          <p:nvPr>
            <p:ph type="title"/>
          </p:nvPr>
        </p:nvSpPr>
        <p:spPr/>
        <p:txBody>
          <a:bodyPr/>
          <a:lstStyle/>
          <a:p>
            <a:pPr algn="ctr"/>
            <a:r>
              <a:rPr lang="en-GB" altLang="en-US">
                <a:latin typeface="Tahoma" charset="0"/>
              </a:rPr>
              <a:t>Spiral model sectors</a:t>
            </a:r>
          </a:p>
        </p:txBody>
      </p:sp>
      <p:sp>
        <p:nvSpPr>
          <p:cNvPr id="243715" name="Rectangle 3"/>
          <p:cNvSpPr>
            <a:spLocks noGrp="1" noChangeArrowheads="1"/>
          </p:cNvSpPr>
          <p:nvPr>
            <p:ph type="body" idx="1"/>
          </p:nvPr>
        </p:nvSpPr>
        <p:spPr>
          <a:xfrm>
            <a:off x="914400" y="1600200"/>
            <a:ext cx="7848600" cy="5029200"/>
          </a:xfrm>
        </p:spPr>
        <p:txBody>
          <a:bodyPr/>
          <a:lstStyle/>
          <a:p>
            <a:pPr marL="465138" indent="-465138">
              <a:lnSpc>
                <a:spcPct val="120000"/>
              </a:lnSpc>
            </a:pPr>
            <a:r>
              <a:rPr lang="en-GB" altLang="en-US" sz="2200">
                <a:solidFill>
                  <a:schemeClr val="accent2"/>
                </a:solidFill>
                <a:latin typeface="Tahoma" charset="0"/>
              </a:rPr>
              <a:t>Objective setting</a:t>
            </a:r>
          </a:p>
          <a:p>
            <a:pPr marL="1035050" lvl="1" indent="-455613">
              <a:lnSpc>
                <a:spcPct val="120000"/>
              </a:lnSpc>
            </a:pPr>
            <a:r>
              <a:rPr lang="en-GB" altLang="en-US" sz="2200">
                <a:latin typeface="Tahoma" charset="0"/>
              </a:rPr>
              <a:t>Specific objectives for the phase are identified.</a:t>
            </a:r>
          </a:p>
          <a:p>
            <a:pPr marL="465138" indent="-465138">
              <a:lnSpc>
                <a:spcPct val="120000"/>
              </a:lnSpc>
            </a:pPr>
            <a:r>
              <a:rPr lang="en-GB" altLang="en-US" sz="2200">
                <a:solidFill>
                  <a:schemeClr val="accent2"/>
                </a:solidFill>
                <a:latin typeface="Tahoma" charset="0"/>
              </a:rPr>
              <a:t>Risk assessment and reduction</a:t>
            </a:r>
          </a:p>
          <a:p>
            <a:pPr marL="1035050" lvl="1" indent="-455613">
              <a:lnSpc>
                <a:spcPct val="120000"/>
              </a:lnSpc>
            </a:pPr>
            <a:r>
              <a:rPr lang="en-GB" altLang="en-US" sz="2200">
                <a:latin typeface="Tahoma" charset="0"/>
              </a:rPr>
              <a:t>Risks are assessed and activities put in place to reduce the key risks.</a:t>
            </a:r>
          </a:p>
          <a:p>
            <a:pPr marL="465138" indent="-465138">
              <a:lnSpc>
                <a:spcPct val="120000"/>
              </a:lnSpc>
            </a:pPr>
            <a:r>
              <a:rPr lang="en-GB" altLang="en-US" sz="2200">
                <a:solidFill>
                  <a:schemeClr val="accent2"/>
                </a:solidFill>
                <a:latin typeface="Tahoma" charset="0"/>
              </a:rPr>
              <a:t>Development and validation</a:t>
            </a:r>
          </a:p>
          <a:p>
            <a:pPr marL="1035050" lvl="1" indent="-455613">
              <a:lnSpc>
                <a:spcPct val="120000"/>
              </a:lnSpc>
            </a:pPr>
            <a:r>
              <a:rPr lang="en-GB" altLang="en-US" sz="2200">
                <a:latin typeface="Tahoma" charset="0"/>
              </a:rPr>
              <a:t>A development model for the system is chosen  which can be any of the generic models.</a:t>
            </a:r>
          </a:p>
          <a:p>
            <a:pPr marL="465138" indent="-465138">
              <a:lnSpc>
                <a:spcPct val="120000"/>
              </a:lnSpc>
            </a:pPr>
            <a:r>
              <a:rPr lang="en-GB" altLang="en-US" sz="2200">
                <a:solidFill>
                  <a:schemeClr val="accent2"/>
                </a:solidFill>
                <a:latin typeface="Tahoma" charset="0"/>
              </a:rPr>
              <a:t>Planning</a:t>
            </a:r>
          </a:p>
          <a:p>
            <a:pPr marL="1035050" lvl="1" indent="-455613">
              <a:lnSpc>
                <a:spcPct val="120000"/>
              </a:lnSpc>
            </a:pPr>
            <a:r>
              <a:rPr lang="en-GB" altLang="en-US" sz="2200">
                <a:latin typeface="Tahoma" charset="0"/>
              </a:rPr>
              <a:t>The project is reviewed and the next phase of the spiral is planned.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3714"/>
                                        </p:tgtEl>
                                        <p:attrNameLst>
                                          <p:attrName>style.visibility</p:attrName>
                                        </p:attrNameLst>
                                      </p:cBhvr>
                                      <p:to>
                                        <p:strVal val="visible"/>
                                      </p:to>
                                    </p:set>
                                    <p:animEffect transition="in" filter="blinds(horizontal)">
                                      <p:cBhvr>
                                        <p:cTn id="7" dur="500"/>
                                        <p:tgtEl>
                                          <p:spTgt spid="2437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3715">
                                            <p:txEl>
                                              <p:pRg st="0" end="0"/>
                                            </p:txEl>
                                          </p:spTgt>
                                        </p:tgtEl>
                                        <p:attrNameLst>
                                          <p:attrName>style.visibility</p:attrName>
                                        </p:attrNameLst>
                                      </p:cBhvr>
                                      <p:to>
                                        <p:strVal val="visible"/>
                                      </p:to>
                                    </p:set>
                                    <p:animEffect transition="in" filter="blinds(horizontal)">
                                      <p:cBhvr>
                                        <p:cTn id="12" dur="500"/>
                                        <p:tgtEl>
                                          <p:spTgt spid="243715">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43715">
                                            <p:txEl>
                                              <p:pRg st="1" end="1"/>
                                            </p:txEl>
                                          </p:spTgt>
                                        </p:tgtEl>
                                        <p:attrNameLst>
                                          <p:attrName>style.visibility</p:attrName>
                                        </p:attrNameLst>
                                      </p:cBhvr>
                                      <p:to>
                                        <p:strVal val="visible"/>
                                      </p:to>
                                    </p:set>
                                    <p:animEffect transition="in" filter="blinds(horizontal)">
                                      <p:cBhvr>
                                        <p:cTn id="15" dur="500"/>
                                        <p:tgtEl>
                                          <p:spTgt spid="243715">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43715">
                                            <p:txEl>
                                              <p:pRg st="2" end="2"/>
                                            </p:txEl>
                                          </p:spTgt>
                                        </p:tgtEl>
                                        <p:attrNameLst>
                                          <p:attrName>style.visibility</p:attrName>
                                        </p:attrNameLst>
                                      </p:cBhvr>
                                      <p:to>
                                        <p:strVal val="visible"/>
                                      </p:to>
                                    </p:set>
                                    <p:animEffect transition="in" filter="blinds(horizontal)">
                                      <p:cBhvr>
                                        <p:cTn id="18" dur="500"/>
                                        <p:tgtEl>
                                          <p:spTgt spid="243715">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43715">
                                            <p:txEl>
                                              <p:pRg st="3" end="3"/>
                                            </p:txEl>
                                          </p:spTgt>
                                        </p:tgtEl>
                                        <p:attrNameLst>
                                          <p:attrName>style.visibility</p:attrName>
                                        </p:attrNameLst>
                                      </p:cBhvr>
                                      <p:to>
                                        <p:strVal val="visible"/>
                                      </p:to>
                                    </p:set>
                                    <p:animEffect transition="in" filter="blinds(horizontal)">
                                      <p:cBhvr>
                                        <p:cTn id="21" dur="500"/>
                                        <p:tgtEl>
                                          <p:spTgt spid="243715">
                                            <p:txEl>
                                              <p:pRg st="3" end="3"/>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43715">
                                            <p:txEl>
                                              <p:pRg st="4" end="4"/>
                                            </p:txEl>
                                          </p:spTgt>
                                        </p:tgtEl>
                                        <p:attrNameLst>
                                          <p:attrName>style.visibility</p:attrName>
                                        </p:attrNameLst>
                                      </p:cBhvr>
                                      <p:to>
                                        <p:strVal val="visible"/>
                                      </p:to>
                                    </p:set>
                                    <p:animEffect transition="in" filter="blinds(horizontal)">
                                      <p:cBhvr>
                                        <p:cTn id="24" dur="500"/>
                                        <p:tgtEl>
                                          <p:spTgt spid="243715">
                                            <p:txEl>
                                              <p:pRg st="4" end="4"/>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43715">
                                            <p:txEl>
                                              <p:pRg st="5" end="5"/>
                                            </p:txEl>
                                          </p:spTgt>
                                        </p:tgtEl>
                                        <p:attrNameLst>
                                          <p:attrName>style.visibility</p:attrName>
                                        </p:attrNameLst>
                                      </p:cBhvr>
                                      <p:to>
                                        <p:strVal val="visible"/>
                                      </p:to>
                                    </p:set>
                                    <p:animEffect transition="in" filter="blinds(horizontal)">
                                      <p:cBhvr>
                                        <p:cTn id="27" dur="500"/>
                                        <p:tgtEl>
                                          <p:spTgt spid="243715">
                                            <p:txEl>
                                              <p:pRg st="5" end="5"/>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243715">
                                            <p:txEl>
                                              <p:pRg st="6" end="6"/>
                                            </p:txEl>
                                          </p:spTgt>
                                        </p:tgtEl>
                                        <p:attrNameLst>
                                          <p:attrName>style.visibility</p:attrName>
                                        </p:attrNameLst>
                                      </p:cBhvr>
                                      <p:to>
                                        <p:strVal val="visible"/>
                                      </p:to>
                                    </p:set>
                                    <p:animEffect transition="in" filter="blinds(horizontal)">
                                      <p:cBhvr>
                                        <p:cTn id="30" dur="500"/>
                                        <p:tgtEl>
                                          <p:spTgt spid="243715">
                                            <p:txEl>
                                              <p:pRg st="6" end="6"/>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243715">
                                            <p:txEl>
                                              <p:pRg st="7" end="7"/>
                                            </p:txEl>
                                          </p:spTgt>
                                        </p:tgtEl>
                                        <p:attrNameLst>
                                          <p:attrName>style.visibility</p:attrName>
                                        </p:attrNameLst>
                                      </p:cBhvr>
                                      <p:to>
                                        <p:strVal val="visible"/>
                                      </p:to>
                                    </p:set>
                                    <p:animEffect transition="in" filter="blinds(horizontal)">
                                      <p:cBhvr>
                                        <p:cTn id="33" dur="500"/>
                                        <p:tgtEl>
                                          <p:spTgt spid="243715">
                                            <p:txEl>
                                              <p:pRg st="7" end="7"/>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243715">
                                            <p:txEl>
                                              <p:pRg st="2" end="2"/>
                                            </p:txEl>
                                          </p:spTgt>
                                        </p:tgtEl>
                                        <p:attrNameLst>
                                          <p:attrName>style.visibility</p:attrName>
                                        </p:attrNameLst>
                                      </p:cBhvr>
                                      <p:to>
                                        <p:strVal val="visible"/>
                                      </p:to>
                                    </p:set>
                                    <p:animEffect transition="in" filter="blinds(horizontal)">
                                      <p:cBhvr>
                                        <p:cTn id="38" dur="500"/>
                                        <p:tgtEl>
                                          <p:spTgt spid="2437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a:spcBef>
                <a:spcPct val="0"/>
              </a:spcBef>
              <a:buClrTx/>
              <a:buSzTx/>
              <a:buFontTx/>
              <a:buNone/>
            </a:pPr>
            <a:fld id="{F55098D8-1D99-EA48-BCA3-E69F6AA53D4F}" type="slidenum">
              <a:rPr lang="en-US" altLang="en-US" sz="1000"/>
              <a:pPr>
                <a:spcBef>
                  <a:spcPct val="0"/>
                </a:spcBef>
                <a:buClrTx/>
                <a:buSzTx/>
                <a:buFontTx/>
                <a:buNone/>
              </a:pPr>
              <a:t>37</a:t>
            </a:fld>
            <a:endParaRPr lang="en-US" altLang="en-US" sz="1000"/>
          </a:p>
        </p:txBody>
      </p:sp>
      <p:sp>
        <p:nvSpPr>
          <p:cNvPr id="219138" name="Rectangle 2"/>
          <p:cNvSpPr>
            <a:spLocks noGrp="1" noChangeArrowheads="1"/>
          </p:cNvSpPr>
          <p:nvPr>
            <p:ph type="title"/>
          </p:nvPr>
        </p:nvSpPr>
        <p:spPr/>
        <p:txBody>
          <a:bodyPr/>
          <a:lstStyle/>
          <a:p>
            <a:pPr algn="ctr"/>
            <a:r>
              <a:rPr lang="en-GB" altLang="en-US">
                <a:latin typeface="Tahoma" charset="0"/>
              </a:rPr>
              <a:t>Extreme programming</a:t>
            </a:r>
          </a:p>
        </p:txBody>
      </p:sp>
      <p:sp>
        <p:nvSpPr>
          <p:cNvPr id="219139" name="Rectangle 3"/>
          <p:cNvSpPr>
            <a:spLocks noGrp="1" noChangeArrowheads="1"/>
          </p:cNvSpPr>
          <p:nvPr>
            <p:ph type="body" idx="1"/>
          </p:nvPr>
        </p:nvSpPr>
        <p:spPr>
          <a:xfrm>
            <a:off x="914400" y="1600200"/>
            <a:ext cx="7772400" cy="5029200"/>
          </a:xfrm>
        </p:spPr>
        <p:txBody>
          <a:bodyPr/>
          <a:lstStyle/>
          <a:p>
            <a:pPr marL="465138" indent="-465138" algn="just">
              <a:lnSpc>
                <a:spcPct val="150000"/>
              </a:lnSpc>
            </a:pPr>
            <a:r>
              <a:rPr lang="en-GB" altLang="en-US" sz="2400">
                <a:solidFill>
                  <a:schemeClr val="accent2"/>
                </a:solidFill>
                <a:latin typeface="Tahoma" charset="0"/>
              </a:rPr>
              <a:t>A variant of this incremental approach. </a:t>
            </a:r>
            <a:r>
              <a:rPr lang="en-GB" altLang="en-US" sz="2400">
                <a:latin typeface="Tahoma" charset="0"/>
              </a:rPr>
              <a:t>An approach to development based on the development and delivery of very small increments of functionality.</a:t>
            </a:r>
          </a:p>
          <a:p>
            <a:pPr marL="465138" indent="-465138" algn="just">
              <a:lnSpc>
                <a:spcPct val="150000"/>
              </a:lnSpc>
            </a:pPr>
            <a:r>
              <a:rPr lang="en-GB" altLang="en-US" sz="2400">
                <a:solidFill>
                  <a:schemeClr val="accent2"/>
                </a:solidFill>
                <a:latin typeface="Tahoma" charset="0"/>
              </a:rPr>
              <a:t>Relies on</a:t>
            </a:r>
            <a:r>
              <a:rPr lang="en-GB" altLang="en-US" sz="2400">
                <a:latin typeface="Tahoma" charset="0"/>
              </a:rPr>
              <a:t> constant code improvement, </a:t>
            </a:r>
            <a:r>
              <a:rPr lang="en-GB" altLang="en-US" sz="2400">
                <a:solidFill>
                  <a:schemeClr val="accent2"/>
                </a:solidFill>
                <a:latin typeface="Tahoma" charset="0"/>
              </a:rPr>
              <a:t>user involvement in the development team</a:t>
            </a:r>
            <a:r>
              <a:rPr lang="en-GB" altLang="en-US" sz="2400">
                <a:latin typeface="Tahoma" charset="0"/>
              </a:rPr>
              <a:t> and </a:t>
            </a:r>
            <a:r>
              <a:rPr lang="en-GB" altLang="en-US" sz="2400">
                <a:solidFill>
                  <a:schemeClr val="accent2"/>
                </a:solidFill>
                <a:latin typeface="Tahoma" charset="0"/>
              </a:rPr>
              <a:t>pair programming</a:t>
            </a:r>
            <a:r>
              <a:rPr lang="en-GB" altLang="en-US" sz="2400">
                <a:latin typeface="Tahoma" charset="0"/>
              </a:rPr>
              <a:t>.</a:t>
            </a:r>
          </a:p>
          <a:p>
            <a:pPr marL="465138" indent="-465138" algn="just">
              <a:lnSpc>
                <a:spcPct val="150000"/>
              </a:lnSpc>
            </a:pPr>
            <a:r>
              <a:rPr lang="en-GB" altLang="en-US" sz="2400">
                <a:latin typeface="Tahoma" charset="0"/>
              </a:rPr>
              <a:t>Covered in Chapter </a:t>
            </a:r>
            <a:r>
              <a:rPr lang="en-GB" altLang="en-US" sz="2400">
                <a:solidFill>
                  <a:schemeClr val="accent2"/>
                </a:solidFill>
                <a:latin typeface="Tahoma" charset="0"/>
              </a:rPr>
              <a:t>Agile development method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9138"/>
                                        </p:tgtEl>
                                        <p:attrNameLst>
                                          <p:attrName>style.visibility</p:attrName>
                                        </p:attrNameLst>
                                      </p:cBhvr>
                                      <p:to>
                                        <p:strVal val="visible"/>
                                      </p:to>
                                    </p:set>
                                    <p:animEffect transition="in" filter="blinds(horizontal)">
                                      <p:cBhvr>
                                        <p:cTn id="7" dur="500"/>
                                        <p:tgtEl>
                                          <p:spTgt spid="2191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9139">
                                            <p:txEl>
                                              <p:pRg st="0" end="0"/>
                                            </p:txEl>
                                          </p:spTgt>
                                        </p:tgtEl>
                                        <p:attrNameLst>
                                          <p:attrName>style.visibility</p:attrName>
                                        </p:attrNameLst>
                                      </p:cBhvr>
                                      <p:to>
                                        <p:strVal val="visible"/>
                                      </p:to>
                                    </p:set>
                                    <p:animEffect transition="in" filter="blinds(horizontal)">
                                      <p:cBhvr>
                                        <p:cTn id="12" dur="500"/>
                                        <p:tgtEl>
                                          <p:spTgt spid="219139">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19139">
                                            <p:txEl>
                                              <p:pRg st="1" end="1"/>
                                            </p:txEl>
                                          </p:spTgt>
                                        </p:tgtEl>
                                        <p:attrNameLst>
                                          <p:attrName>style.visibility</p:attrName>
                                        </p:attrNameLst>
                                      </p:cBhvr>
                                      <p:to>
                                        <p:strVal val="visible"/>
                                      </p:to>
                                    </p:set>
                                    <p:animEffect transition="in" filter="blinds(horizontal)">
                                      <p:cBhvr>
                                        <p:cTn id="15" dur="500"/>
                                        <p:tgtEl>
                                          <p:spTgt spid="219139">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19139">
                                            <p:txEl>
                                              <p:pRg st="2" end="2"/>
                                            </p:txEl>
                                          </p:spTgt>
                                        </p:tgtEl>
                                        <p:attrNameLst>
                                          <p:attrName>style.visibility</p:attrName>
                                        </p:attrNameLst>
                                      </p:cBhvr>
                                      <p:to>
                                        <p:strVal val="visible"/>
                                      </p:to>
                                    </p:set>
                                    <p:animEffect transition="in" filter="blinds(horizontal)">
                                      <p:cBhvr>
                                        <p:cTn id="18" dur="500"/>
                                        <p:tgtEl>
                                          <p:spTgt spid="2191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a:spcBef>
                <a:spcPct val="0"/>
              </a:spcBef>
              <a:buClrTx/>
              <a:buSzTx/>
              <a:buFontTx/>
              <a:buNone/>
            </a:pPr>
            <a:fld id="{57AA57F6-AD4C-A045-966E-95E10AAD563F}" type="slidenum">
              <a:rPr lang="en-US" altLang="en-US" sz="1000"/>
              <a:pPr>
                <a:spcBef>
                  <a:spcPct val="0"/>
                </a:spcBef>
                <a:buClrTx/>
                <a:buSzTx/>
                <a:buFontTx/>
                <a:buNone/>
              </a:pPr>
              <a:t>38</a:t>
            </a:fld>
            <a:endParaRPr lang="en-US" altLang="en-US" sz="1000"/>
          </a:p>
        </p:txBody>
      </p:sp>
      <p:sp>
        <p:nvSpPr>
          <p:cNvPr id="221186" name="Rectangle 2"/>
          <p:cNvSpPr>
            <a:spLocks noGrp="1" noChangeArrowheads="1"/>
          </p:cNvSpPr>
          <p:nvPr>
            <p:ph type="title"/>
          </p:nvPr>
        </p:nvSpPr>
        <p:spPr/>
        <p:txBody>
          <a:bodyPr/>
          <a:lstStyle/>
          <a:p>
            <a:pPr algn="ctr"/>
            <a:r>
              <a:rPr lang="en-US" altLang="en-US">
                <a:latin typeface="Tahoma" charset="0"/>
              </a:rPr>
              <a:t>Process activities</a:t>
            </a:r>
          </a:p>
        </p:txBody>
      </p:sp>
      <p:sp>
        <p:nvSpPr>
          <p:cNvPr id="221187" name="Rectangle 3"/>
          <p:cNvSpPr>
            <a:spLocks noGrp="1" noChangeArrowheads="1"/>
          </p:cNvSpPr>
          <p:nvPr>
            <p:ph type="body" idx="1"/>
          </p:nvPr>
        </p:nvSpPr>
        <p:spPr/>
        <p:txBody>
          <a:bodyPr/>
          <a:lstStyle/>
          <a:p>
            <a:pPr marL="465138" indent="-465138">
              <a:lnSpc>
                <a:spcPct val="150000"/>
              </a:lnSpc>
            </a:pPr>
            <a:r>
              <a:rPr lang="en-US" altLang="en-US">
                <a:latin typeface="Tahoma" charset="0"/>
              </a:rPr>
              <a:t>Software specification</a:t>
            </a:r>
          </a:p>
          <a:p>
            <a:pPr marL="465138" indent="-465138">
              <a:lnSpc>
                <a:spcPct val="150000"/>
              </a:lnSpc>
            </a:pPr>
            <a:r>
              <a:rPr lang="en-US" altLang="en-US">
                <a:latin typeface="Tahoma" charset="0"/>
              </a:rPr>
              <a:t>Software design and implementation</a:t>
            </a:r>
          </a:p>
          <a:p>
            <a:pPr marL="465138" indent="-465138">
              <a:lnSpc>
                <a:spcPct val="150000"/>
              </a:lnSpc>
            </a:pPr>
            <a:r>
              <a:rPr lang="en-US" altLang="en-US">
                <a:latin typeface="Tahoma" charset="0"/>
              </a:rPr>
              <a:t>Software validation</a:t>
            </a:r>
          </a:p>
          <a:p>
            <a:pPr marL="465138" indent="-465138">
              <a:lnSpc>
                <a:spcPct val="150000"/>
              </a:lnSpc>
            </a:pPr>
            <a:r>
              <a:rPr lang="en-US" altLang="en-US">
                <a:latin typeface="Tahoma" charset="0"/>
              </a:rPr>
              <a:t>Software evolution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1186"/>
                                        </p:tgtEl>
                                        <p:attrNameLst>
                                          <p:attrName>style.visibility</p:attrName>
                                        </p:attrNameLst>
                                      </p:cBhvr>
                                      <p:to>
                                        <p:strVal val="visible"/>
                                      </p:to>
                                    </p:set>
                                    <p:animEffect transition="in" filter="blinds(horizontal)">
                                      <p:cBhvr>
                                        <p:cTn id="7" dur="500"/>
                                        <p:tgtEl>
                                          <p:spTgt spid="2211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1187">
                                            <p:txEl>
                                              <p:pRg st="0" end="0"/>
                                            </p:txEl>
                                          </p:spTgt>
                                        </p:tgtEl>
                                        <p:attrNameLst>
                                          <p:attrName>style.visibility</p:attrName>
                                        </p:attrNameLst>
                                      </p:cBhvr>
                                      <p:to>
                                        <p:strVal val="visible"/>
                                      </p:to>
                                    </p:set>
                                    <p:animEffect transition="in" filter="blinds(horizontal)">
                                      <p:cBhvr>
                                        <p:cTn id="12" dur="500"/>
                                        <p:tgtEl>
                                          <p:spTgt spid="221187">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21187">
                                            <p:txEl>
                                              <p:pRg st="1" end="1"/>
                                            </p:txEl>
                                          </p:spTgt>
                                        </p:tgtEl>
                                        <p:attrNameLst>
                                          <p:attrName>style.visibility</p:attrName>
                                        </p:attrNameLst>
                                      </p:cBhvr>
                                      <p:to>
                                        <p:strVal val="visible"/>
                                      </p:to>
                                    </p:set>
                                    <p:animEffect transition="in" filter="blinds(horizontal)">
                                      <p:cBhvr>
                                        <p:cTn id="15" dur="500"/>
                                        <p:tgtEl>
                                          <p:spTgt spid="221187">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21187">
                                            <p:txEl>
                                              <p:pRg st="2" end="2"/>
                                            </p:txEl>
                                          </p:spTgt>
                                        </p:tgtEl>
                                        <p:attrNameLst>
                                          <p:attrName>style.visibility</p:attrName>
                                        </p:attrNameLst>
                                      </p:cBhvr>
                                      <p:to>
                                        <p:strVal val="visible"/>
                                      </p:to>
                                    </p:set>
                                    <p:animEffect transition="in" filter="blinds(horizontal)">
                                      <p:cBhvr>
                                        <p:cTn id="18" dur="500"/>
                                        <p:tgtEl>
                                          <p:spTgt spid="221187">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21187">
                                            <p:txEl>
                                              <p:pRg st="3" end="3"/>
                                            </p:txEl>
                                          </p:spTgt>
                                        </p:tgtEl>
                                        <p:attrNameLst>
                                          <p:attrName>style.visibility</p:attrName>
                                        </p:attrNameLst>
                                      </p:cBhvr>
                                      <p:to>
                                        <p:strVal val="visible"/>
                                      </p:to>
                                    </p:set>
                                    <p:animEffect transition="in" filter="blinds(horizontal)">
                                      <p:cBhvr>
                                        <p:cTn id="21" dur="500"/>
                                        <p:tgtEl>
                                          <p:spTgt spid="2211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a:spcBef>
                <a:spcPct val="0"/>
              </a:spcBef>
              <a:buClrTx/>
              <a:buSzTx/>
              <a:buFontTx/>
              <a:buNone/>
            </a:pPr>
            <a:fld id="{D0201B8D-746A-F047-880C-677FEF594055}" type="slidenum">
              <a:rPr lang="en-US" altLang="en-US" sz="1000"/>
              <a:pPr>
                <a:spcBef>
                  <a:spcPct val="0"/>
                </a:spcBef>
                <a:buClrTx/>
                <a:buSzTx/>
                <a:buFontTx/>
                <a:buNone/>
              </a:pPr>
              <a:t>39</a:t>
            </a:fld>
            <a:endParaRPr lang="en-US" altLang="en-US" sz="1000"/>
          </a:p>
        </p:txBody>
      </p:sp>
      <p:sp>
        <p:nvSpPr>
          <p:cNvPr id="222210" name="Rectangle 2"/>
          <p:cNvSpPr>
            <a:spLocks noGrp="1" noChangeArrowheads="1"/>
          </p:cNvSpPr>
          <p:nvPr>
            <p:ph type="title"/>
          </p:nvPr>
        </p:nvSpPr>
        <p:spPr/>
        <p:txBody>
          <a:bodyPr/>
          <a:lstStyle/>
          <a:p>
            <a:pPr algn="ctr"/>
            <a:r>
              <a:rPr lang="en-GB" altLang="en-US">
                <a:latin typeface="Tahoma" charset="0"/>
              </a:rPr>
              <a:t>Software specification</a:t>
            </a:r>
          </a:p>
        </p:txBody>
      </p:sp>
      <p:sp>
        <p:nvSpPr>
          <p:cNvPr id="222211" name="Rectangle 3"/>
          <p:cNvSpPr>
            <a:spLocks noGrp="1" noChangeArrowheads="1"/>
          </p:cNvSpPr>
          <p:nvPr>
            <p:ph type="body" idx="1"/>
          </p:nvPr>
        </p:nvSpPr>
        <p:spPr>
          <a:xfrm>
            <a:off x="914400" y="1600200"/>
            <a:ext cx="7848600" cy="4876800"/>
          </a:xfrm>
        </p:spPr>
        <p:txBody>
          <a:bodyPr/>
          <a:lstStyle/>
          <a:p>
            <a:pPr marL="465138" indent="-465138">
              <a:lnSpc>
                <a:spcPct val="150000"/>
              </a:lnSpc>
            </a:pPr>
            <a:r>
              <a:rPr lang="en-GB" altLang="en-US" sz="2400">
                <a:solidFill>
                  <a:schemeClr val="accent2"/>
                </a:solidFill>
                <a:latin typeface="Tahoma" charset="0"/>
              </a:rPr>
              <a:t>The process of establishing what services are required and the constraints on the system’s operation and development</a:t>
            </a:r>
            <a:r>
              <a:rPr lang="en-GB" altLang="en-US" sz="2400">
                <a:latin typeface="Tahoma" charset="0"/>
              </a:rPr>
              <a:t>.</a:t>
            </a:r>
          </a:p>
          <a:p>
            <a:pPr marL="465138" indent="-465138">
              <a:lnSpc>
                <a:spcPct val="150000"/>
              </a:lnSpc>
            </a:pPr>
            <a:r>
              <a:rPr lang="en-GB" altLang="en-US" sz="2400">
                <a:latin typeface="Tahoma" charset="0"/>
              </a:rPr>
              <a:t>Requirements engineering process</a:t>
            </a:r>
          </a:p>
          <a:p>
            <a:pPr marL="1035050" lvl="1" indent="-455613">
              <a:lnSpc>
                <a:spcPct val="150000"/>
              </a:lnSpc>
            </a:pPr>
            <a:r>
              <a:rPr lang="en-GB" altLang="en-US" sz="2400">
                <a:solidFill>
                  <a:srgbClr val="006600"/>
                </a:solidFill>
                <a:latin typeface="Tahoma" charset="0"/>
              </a:rPr>
              <a:t>Feasibility study;</a:t>
            </a:r>
          </a:p>
          <a:p>
            <a:pPr marL="1035050" lvl="1" indent="-455613">
              <a:lnSpc>
                <a:spcPct val="150000"/>
              </a:lnSpc>
            </a:pPr>
            <a:r>
              <a:rPr lang="en-GB" altLang="en-US" sz="2400">
                <a:solidFill>
                  <a:srgbClr val="006600"/>
                </a:solidFill>
                <a:latin typeface="Tahoma" charset="0"/>
              </a:rPr>
              <a:t>Requirements analysis &amp; elicitation;</a:t>
            </a:r>
          </a:p>
          <a:p>
            <a:pPr marL="1035050" lvl="1" indent="-455613">
              <a:lnSpc>
                <a:spcPct val="150000"/>
              </a:lnSpc>
            </a:pPr>
            <a:r>
              <a:rPr lang="en-GB" altLang="en-US" sz="2400">
                <a:solidFill>
                  <a:srgbClr val="006600"/>
                </a:solidFill>
                <a:latin typeface="Tahoma" charset="0"/>
              </a:rPr>
              <a:t>Requirements specification;</a:t>
            </a:r>
          </a:p>
          <a:p>
            <a:pPr marL="1035050" lvl="1" indent="-455613">
              <a:lnSpc>
                <a:spcPct val="150000"/>
              </a:lnSpc>
            </a:pPr>
            <a:r>
              <a:rPr lang="en-GB" altLang="en-US" sz="2400">
                <a:solidFill>
                  <a:srgbClr val="006600"/>
                </a:solidFill>
                <a:latin typeface="Tahoma" charset="0"/>
              </a:rPr>
              <a:t>Requirements validation.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2210"/>
                                        </p:tgtEl>
                                        <p:attrNameLst>
                                          <p:attrName>style.visibility</p:attrName>
                                        </p:attrNameLst>
                                      </p:cBhvr>
                                      <p:to>
                                        <p:strVal val="visible"/>
                                      </p:to>
                                    </p:set>
                                    <p:animEffect transition="in" filter="blinds(horizontal)">
                                      <p:cBhvr>
                                        <p:cTn id="7" dur="500"/>
                                        <p:tgtEl>
                                          <p:spTgt spid="2222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2211">
                                            <p:txEl>
                                              <p:pRg st="0" end="0"/>
                                            </p:txEl>
                                          </p:spTgt>
                                        </p:tgtEl>
                                        <p:attrNameLst>
                                          <p:attrName>style.visibility</p:attrName>
                                        </p:attrNameLst>
                                      </p:cBhvr>
                                      <p:to>
                                        <p:strVal val="visible"/>
                                      </p:to>
                                    </p:set>
                                    <p:animEffect transition="in" filter="blinds(horizontal)">
                                      <p:cBhvr>
                                        <p:cTn id="12" dur="500"/>
                                        <p:tgtEl>
                                          <p:spTgt spid="222211">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22211">
                                            <p:txEl>
                                              <p:pRg st="1" end="1"/>
                                            </p:txEl>
                                          </p:spTgt>
                                        </p:tgtEl>
                                        <p:attrNameLst>
                                          <p:attrName>style.visibility</p:attrName>
                                        </p:attrNameLst>
                                      </p:cBhvr>
                                      <p:to>
                                        <p:strVal val="visible"/>
                                      </p:to>
                                    </p:set>
                                    <p:animEffect transition="in" filter="blinds(horizontal)">
                                      <p:cBhvr>
                                        <p:cTn id="15" dur="500"/>
                                        <p:tgtEl>
                                          <p:spTgt spid="222211">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22211">
                                            <p:txEl>
                                              <p:pRg st="2" end="2"/>
                                            </p:txEl>
                                          </p:spTgt>
                                        </p:tgtEl>
                                        <p:attrNameLst>
                                          <p:attrName>style.visibility</p:attrName>
                                        </p:attrNameLst>
                                      </p:cBhvr>
                                      <p:to>
                                        <p:strVal val="visible"/>
                                      </p:to>
                                    </p:set>
                                    <p:animEffect transition="in" filter="blinds(horizontal)">
                                      <p:cBhvr>
                                        <p:cTn id="18" dur="500"/>
                                        <p:tgtEl>
                                          <p:spTgt spid="222211">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22211">
                                            <p:txEl>
                                              <p:pRg st="3" end="3"/>
                                            </p:txEl>
                                          </p:spTgt>
                                        </p:tgtEl>
                                        <p:attrNameLst>
                                          <p:attrName>style.visibility</p:attrName>
                                        </p:attrNameLst>
                                      </p:cBhvr>
                                      <p:to>
                                        <p:strVal val="visible"/>
                                      </p:to>
                                    </p:set>
                                    <p:animEffect transition="in" filter="blinds(horizontal)">
                                      <p:cBhvr>
                                        <p:cTn id="21" dur="500"/>
                                        <p:tgtEl>
                                          <p:spTgt spid="222211">
                                            <p:txEl>
                                              <p:pRg st="3" end="3"/>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22211">
                                            <p:txEl>
                                              <p:pRg st="4" end="4"/>
                                            </p:txEl>
                                          </p:spTgt>
                                        </p:tgtEl>
                                        <p:attrNameLst>
                                          <p:attrName>style.visibility</p:attrName>
                                        </p:attrNameLst>
                                      </p:cBhvr>
                                      <p:to>
                                        <p:strVal val="visible"/>
                                      </p:to>
                                    </p:set>
                                    <p:animEffect transition="in" filter="blinds(horizontal)">
                                      <p:cBhvr>
                                        <p:cTn id="24" dur="500"/>
                                        <p:tgtEl>
                                          <p:spTgt spid="222211">
                                            <p:txEl>
                                              <p:pRg st="4" end="4"/>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22211">
                                            <p:txEl>
                                              <p:pRg st="5" end="5"/>
                                            </p:txEl>
                                          </p:spTgt>
                                        </p:tgtEl>
                                        <p:attrNameLst>
                                          <p:attrName>style.visibility</p:attrName>
                                        </p:attrNameLst>
                                      </p:cBhvr>
                                      <p:to>
                                        <p:strVal val="visible"/>
                                      </p:to>
                                    </p:set>
                                    <p:animEffect transition="in" filter="blinds(horizontal)">
                                      <p:cBhvr>
                                        <p:cTn id="27" dur="500"/>
                                        <p:tgtEl>
                                          <p:spTgt spid="2222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ctr"/>
            <a:r>
              <a:rPr lang="en-US" altLang="en-US" sz="3600">
                <a:latin typeface="Calibri" charset="0"/>
                <a:ea typeface="ＭＳ Ｐゴシック" charset="-128"/>
              </a:rPr>
              <a:t>Mô hình Qui trình PM</a:t>
            </a:r>
            <a:br>
              <a:rPr lang="en-US" altLang="en-US" sz="3600">
                <a:latin typeface="Calibri" charset="0"/>
                <a:ea typeface="ＭＳ Ｐゴシック" charset="-128"/>
              </a:rPr>
            </a:br>
            <a:r>
              <a:rPr lang="en-US" altLang="en-US" sz="3600">
                <a:latin typeface="Calibri" charset="0"/>
                <a:ea typeface="ＭＳ Ｐゴシック" charset="-128"/>
              </a:rPr>
              <a:t>(Software process model)</a:t>
            </a:r>
          </a:p>
        </p:txBody>
      </p:sp>
      <p:sp>
        <p:nvSpPr>
          <p:cNvPr id="36867" name="Content Placeholder 1"/>
          <p:cNvSpPr>
            <a:spLocks noGrp="1"/>
          </p:cNvSpPr>
          <p:nvPr>
            <p:ph idx="1"/>
          </p:nvPr>
        </p:nvSpPr>
        <p:spPr>
          <a:xfrm>
            <a:off x="914400" y="1600200"/>
            <a:ext cx="7772400" cy="5029200"/>
          </a:xfrm>
        </p:spPr>
        <p:txBody>
          <a:bodyPr/>
          <a:lstStyle/>
          <a:p>
            <a:pPr>
              <a:lnSpc>
                <a:spcPct val="150000"/>
              </a:lnSpc>
            </a:pPr>
            <a:r>
              <a:rPr lang="en-US" altLang="en-US" sz="2400">
                <a:latin typeface="Calibri" charset="0"/>
                <a:ea typeface="ＭＳ Ｐゴシック" charset="-128"/>
              </a:rPr>
              <a:t>Ví dụ: thể hiện của qui trình.</a:t>
            </a:r>
          </a:p>
          <a:p>
            <a:pPr marL="1089025" lvl="1" indent="-479425">
              <a:lnSpc>
                <a:spcPct val="150000"/>
              </a:lnSpc>
            </a:pPr>
            <a:r>
              <a:rPr lang="en-GB" altLang="en-US" sz="2200">
                <a:latin typeface="Tahoma" charset="0"/>
                <a:ea typeface="ＭＳ Ｐゴシック" charset="-128"/>
              </a:rPr>
              <a:t>Workflow - </a:t>
            </a:r>
            <a:r>
              <a:rPr lang="en-GB" altLang="en-US" sz="2200">
                <a:solidFill>
                  <a:schemeClr val="accent2"/>
                </a:solidFill>
                <a:latin typeface="Tahoma" charset="0"/>
                <a:ea typeface="ＭＳ Ｐゴシック" charset="-128"/>
              </a:rPr>
              <a:t>sequence of activities</a:t>
            </a:r>
            <a:r>
              <a:rPr lang="en-GB" altLang="en-US" sz="2200">
                <a:latin typeface="Tahoma" charset="0"/>
                <a:ea typeface="ＭＳ Ｐゴシック" charset="-128"/>
              </a:rPr>
              <a:t>;</a:t>
            </a:r>
          </a:p>
          <a:p>
            <a:pPr marL="1089025" lvl="1" indent="-479425">
              <a:lnSpc>
                <a:spcPct val="150000"/>
              </a:lnSpc>
            </a:pPr>
            <a:r>
              <a:rPr lang="en-GB" altLang="en-US" sz="2200">
                <a:latin typeface="Tahoma" charset="0"/>
                <a:ea typeface="ＭＳ Ｐゴシック" charset="-128"/>
              </a:rPr>
              <a:t>Data-flow - </a:t>
            </a:r>
            <a:r>
              <a:rPr lang="en-GB" altLang="en-US" sz="2200">
                <a:solidFill>
                  <a:schemeClr val="accent2"/>
                </a:solidFill>
                <a:latin typeface="Tahoma" charset="0"/>
                <a:ea typeface="ＭＳ Ｐゴシック" charset="-128"/>
              </a:rPr>
              <a:t>information flow</a:t>
            </a:r>
            <a:r>
              <a:rPr lang="en-GB" altLang="en-US" sz="2200">
                <a:latin typeface="Tahoma" charset="0"/>
                <a:ea typeface="ＭＳ Ｐゴシック" charset="-128"/>
              </a:rPr>
              <a:t>;</a:t>
            </a:r>
          </a:p>
          <a:p>
            <a:pPr marL="1089025" lvl="1" indent="-479425">
              <a:lnSpc>
                <a:spcPct val="150000"/>
              </a:lnSpc>
            </a:pPr>
            <a:r>
              <a:rPr lang="en-GB" altLang="en-US" sz="2200">
                <a:latin typeface="Tahoma" charset="0"/>
                <a:ea typeface="ＭＳ Ｐゴシック" charset="-128"/>
              </a:rPr>
              <a:t>Role/action - </a:t>
            </a:r>
            <a:r>
              <a:rPr lang="en-GB" altLang="en-US" sz="2200">
                <a:solidFill>
                  <a:schemeClr val="accent2"/>
                </a:solidFill>
                <a:latin typeface="Tahoma" charset="0"/>
                <a:ea typeface="ＭＳ Ｐゴシック" charset="-128"/>
              </a:rPr>
              <a:t>who does what</a:t>
            </a:r>
            <a:r>
              <a:rPr lang="en-GB" altLang="en-US" sz="2200">
                <a:latin typeface="Tahoma" charset="0"/>
                <a:ea typeface="ＭＳ Ｐゴシック" charset="-128"/>
              </a:rPr>
              <a:t>.</a:t>
            </a:r>
          </a:p>
          <a:p>
            <a:pPr>
              <a:lnSpc>
                <a:spcPct val="150000"/>
              </a:lnSpc>
            </a:pPr>
            <a:r>
              <a:rPr lang="en-US" altLang="en-US" sz="2400">
                <a:latin typeface="Calibri" charset="0"/>
                <a:ea typeface="ＭＳ Ｐゴシック" charset="-128"/>
              </a:rPr>
              <a:t>Các Mô hình Qui trình </a:t>
            </a:r>
          </a:p>
          <a:p>
            <a:pPr marL="1089025" lvl="1" indent="-479425">
              <a:lnSpc>
                <a:spcPct val="150000"/>
              </a:lnSpc>
              <a:buFont typeface="Wingdings" charset="2"/>
              <a:buChar char="Ø"/>
            </a:pPr>
            <a:r>
              <a:rPr lang="en-US" altLang="en-US" sz="2400">
                <a:latin typeface="Calibri" charset="0"/>
                <a:ea typeface="ＭＳ Ｐゴシック" charset="-128"/>
              </a:rPr>
              <a:t>Thác nước (Waterfall)</a:t>
            </a:r>
          </a:p>
          <a:p>
            <a:pPr marL="1089025" lvl="1" indent="-479425">
              <a:lnSpc>
                <a:spcPct val="150000"/>
              </a:lnSpc>
              <a:buFont typeface="Wingdings" charset="2"/>
              <a:buChar char="Ø"/>
            </a:pPr>
            <a:r>
              <a:rPr lang="en-US" altLang="en-US" sz="2400">
                <a:latin typeface="Calibri" charset="0"/>
                <a:ea typeface="ＭＳ Ｐゴシック" charset="-128"/>
              </a:rPr>
              <a:t>Phát triển lặp (Iterative development)</a:t>
            </a:r>
          </a:p>
          <a:p>
            <a:pPr marL="1089025" lvl="1" indent="-479425">
              <a:lnSpc>
                <a:spcPct val="150000"/>
              </a:lnSpc>
              <a:buFont typeface="Wingdings" charset="2"/>
              <a:buChar char="Ø"/>
            </a:pPr>
            <a:r>
              <a:rPr lang="en-US" altLang="en-US" sz="2400">
                <a:latin typeface="Calibri" charset="0"/>
                <a:ea typeface="ＭＳ Ｐゴシック" charset="-128"/>
              </a:rPr>
              <a:t>CNPM thành phần (Component-based SE)</a:t>
            </a:r>
          </a:p>
        </p:txBody>
      </p:sp>
    </p:spTree>
    <p:extLst>
      <p:ext uri="{BB962C8B-B14F-4D97-AF65-F5344CB8AC3E}">
        <p14:creationId xmlns:p14="http://schemas.microsoft.com/office/powerpoint/2010/main" val="5586512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a:spcBef>
                <a:spcPct val="0"/>
              </a:spcBef>
              <a:buClrTx/>
              <a:buSzTx/>
              <a:buFontTx/>
              <a:buNone/>
            </a:pPr>
            <a:fld id="{E36EE044-A523-DB48-AB96-FE0286851DCD}" type="slidenum">
              <a:rPr lang="en-US" altLang="en-US" sz="1000"/>
              <a:pPr>
                <a:spcBef>
                  <a:spcPct val="0"/>
                </a:spcBef>
                <a:buClrTx/>
                <a:buSzTx/>
                <a:buFontTx/>
                <a:buNone/>
              </a:pPr>
              <a:t>40</a:t>
            </a:fld>
            <a:endParaRPr lang="en-US" altLang="en-US" sz="1000"/>
          </a:p>
        </p:txBody>
      </p:sp>
      <p:sp>
        <p:nvSpPr>
          <p:cNvPr id="223234" name="Rectangle 2"/>
          <p:cNvSpPr>
            <a:spLocks noGrp="1" noChangeArrowheads="1"/>
          </p:cNvSpPr>
          <p:nvPr>
            <p:ph type="title"/>
          </p:nvPr>
        </p:nvSpPr>
        <p:spPr>
          <a:xfrm>
            <a:off x="381000" y="263525"/>
            <a:ext cx="8418513" cy="1108075"/>
          </a:xfrm>
        </p:spPr>
        <p:txBody>
          <a:bodyPr/>
          <a:lstStyle/>
          <a:p>
            <a:pPr algn="ctr"/>
            <a:r>
              <a:rPr lang="en-GB" altLang="en-US" sz="3800">
                <a:latin typeface="Tahoma" charset="0"/>
              </a:rPr>
              <a:t>The requirements engineering process</a:t>
            </a:r>
            <a:endParaRPr lang="en-GB" altLang="en-US">
              <a:latin typeface="Tahoma" charset="0"/>
            </a:endParaRPr>
          </a:p>
        </p:txBody>
      </p:sp>
      <p:sp>
        <p:nvSpPr>
          <p:cNvPr id="223235" name="Rectangle 3"/>
          <p:cNvSpPr>
            <a:spLocks noChangeArrowheads="1"/>
          </p:cNvSpPr>
          <p:nvPr/>
        </p:nvSpPr>
        <p:spPr bwMode="auto">
          <a:xfrm>
            <a:off x="534988" y="1682750"/>
            <a:ext cx="8112125" cy="4665663"/>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eaLnBrk="1" hangingPunct="1">
              <a:spcBef>
                <a:spcPct val="0"/>
              </a:spcBef>
              <a:buClrTx/>
              <a:buSzTx/>
              <a:buFontTx/>
              <a:buNone/>
            </a:pPr>
            <a:endParaRPr lang="en-US" altLang="en-US" sz="1800"/>
          </a:p>
        </p:txBody>
      </p:sp>
      <p:pic>
        <p:nvPicPr>
          <p:cNvPr id="2232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175" y="1989138"/>
            <a:ext cx="7651750" cy="399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3234"/>
                                        </p:tgtEl>
                                        <p:attrNameLst>
                                          <p:attrName>style.visibility</p:attrName>
                                        </p:attrNameLst>
                                      </p:cBhvr>
                                      <p:to>
                                        <p:strVal val="visible"/>
                                      </p:to>
                                    </p:set>
                                    <p:animEffect transition="in" filter="blinds(horizontal)">
                                      <p:cBhvr>
                                        <p:cTn id="7" dur="500"/>
                                        <p:tgtEl>
                                          <p:spTgt spid="2232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3235"/>
                                        </p:tgtEl>
                                        <p:attrNameLst>
                                          <p:attrName>style.visibility</p:attrName>
                                        </p:attrNameLst>
                                      </p:cBhvr>
                                      <p:to>
                                        <p:strVal val="visible"/>
                                      </p:to>
                                    </p:set>
                                    <p:animEffect transition="in" filter="blinds(horizontal)">
                                      <p:cBhvr>
                                        <p:cTn id="12" dur="500"/>
                                        <p:tgtEl>
                                          <p:spTgt spid="223235"/>
                                        </p:tgtEl>
                                      </p:cBhvr>
                                    </p:animEffect>
                                  </p:childTnLst>
                                </p:cTn>
                              </p:par>
                              <p:par>
                                <p:cTn id="13" presetID="3" presetClass="entr" presetSubtype="10" fill="hold" nodeType="withEffect">
                                  <p:stCondLst>
                                    <p:cond delay="0"/>
                                  </p:stCondLst>
                                  <p:childTnLst>
                                    <p:set>
                                      <p:cBhvr>
                                        <p:cTn id="14" dur="1" fill="hold">
                                          <p:stCondLst>
                                            <p:cond delay="0"/>
                                          </p:stCondLst>
                                        </p:cTn>
                                        <p:tgtEl>
                                          <p:spTgt spid="223236"/>
                                        </p:tgtEl>
                                        <p:attrNameLst>
                                          <p:attrName>style.visibility</p:attrName>
                                        </p:attrNameLst>
                                      </p:cBhvr>
                                      <p:to>
                                        <p:strVal val="visible"/>
                                      </p:to>
                                    </p:set>
                                    <p:animEffect transition="in" filter="blinds(horizontal)">
                                      <p:cBhvr>
                                        <p:cTn id="15" dur="500"/>
                                        <p:tgtEl>
                                          <p:spTgt spid="223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4" grpId="0"/>
      <p:bldP spid="22323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a:spcBef>
                <a:spcPct val="0"/>
              </a:spcBef>
              <a:buClrTx/>
              <a:buSzTx/>
              <a:buFontTx/>
              <a:buNone/>
            </a:pPr>
            <a:fld id="{67EB1F52-CE44-234D-B581-24FEBB77248B}" type="slidenum">
              <a:rPr lang="en-US" altLang="en-US" sz="1000"/>
              <a:pPr>
                <a:spcBef>
                  <a:spcPct val="0"/>
                </a:spcBef>
                <a:buClrTx/>
                <a:buSzTx/>
                <a:buFontTx/>
                <a:buNone/>
              </a:pPr>
              <a:t>41</a:t>
            </a:fld>
            <a:endParaRPr lang="en-US" altLang="en-US" sz="1000"/>
          </a:p>
        </p:txBody>
      </p:sp>
      <p:sp>
        <p:nvSpPr>
          <p:cNvPr id="224258" name="Rectangle 2"/>
          <p:cNvSpPr>
            <a:spLocks noGrp="1" noChangeArrowheads="1"/>
          </p:cNvSpPr>
          <p:nvPr>
            <p:ph type="title"/>
          </p:nvPr>
        </p:nvSpPr>
        <p:spPr/>
        <p:txBody>
          <a:bodyPr/>
          <a:lstStyle/>
          <a:p>
            <a:pPr algn="ctr"/>
            <a:r>
              <a:rPr lang="en-GB" altLang="en-US" sz="3800">
                <a:latin typeface="Tahoma" charset="0"/>
              </a:rPr>
              <a:t>Software design and implementation</a:t>
            </a:r>
            <a:endParaRPr lang="en-GB" altLang="en-US">
              <a:latin typeface="Tahoma" charset="0"/>
            </a:endParaRPr>
          </a:p>
        </p:txBody>
      </p:sp>
      <p:sp>
        <p:nvSpPr>
          <p:cNvPr id="224259" name="Rectangle 3"/>
          <p:cNvSpPr>
            <a:spLocks noGrp="1" noChangeArrowheads="1"/>
          </p:cNvSpPr>
          <p:nvPr>
            <p:ph type="body" idx="1"/>
          </p:nvPr>
        </p:nvSpPr>
        <p:spPr/>
        <p:txBody>
          <a:bodyPr/>
          <a:lstStyle/>
          <a:p>
            <a:pPr marL="465138" indent="-465138">
              <a:lnSpc>
                <a:spcPct val="140000"/>
              </a:lnSpc>
            </a:pPr>
            <a:r>
              <a:rPr lang="en-GB" altLang="en-US" sz="2200">
                <a:solidFill>
                  <a:schemeClr val="accent2"/>
                </a:solidFill>
                <a:latin typeface="Tahoma" charset="0"/>
              </a:rPr>
              <a:t>The process of converting the system specification into an executable system</a:t>
            </a:r>
            <a:r>
              <a:rPr lang="en-GB" altLang="en-US" sz="2200">
                <a:latin typeface="Tahoma" charset="0"/>
              </a:rPr>
              <a:t>.</a:t>
            </a:r>
          </a:p>
          <a:p>
            <a:pPr marL="465138" indent="-465138">
              <a:lnSpc>
                <a:spcPct val="140000"/>
              </a:lnSpc>
            </a:pPr>
            <a:r>
              <a:rPr lang="en-GB" altLang="en-US" sz="2200">
                <a:solidFill>
                  <a:schemeClr val="accent2"/>
                </a:solidFill>
                <a:latin typeface="Tahoma" charset="0"/>
              </a:rPr>
              <a:t>Software design</a:t>
            </a:r>
          </a:p>
          <a:p>
            <a:pPr marL="1035050" lvl="1" indent="-455613">
              <a:lnSpc>
                <a:spcPct val="140000"/>
              </a:lnSpc>
            </a:pPr>
            <a:r>
              <a:rPr lang="en-GB" altLang="en-US" sz="2200">
                <a:latin typeface="Tahoma" charset="0"/>
              </a:rPr>
              <a:t>Design a software structure that realises the specification;</a:t>
            </a:r>
          </a:p>
          <a:p>
            <a:pPr marL="465138" indent="-465138">
              <a:lnSpc>
                <a:spcPct val="140000"/>
              </a:lnSpc>
            </a:pPr>
            <a:r>
              <a:rPr lang="en-GB" altLang="en-US" sz="2200">
                <a:solidFill>
                  <a:schemeClr val="accent2"/>
                </a:solidFill>
                <a:latin typeface="Tahoma" charset="0"/>
              </a:rPr>
              <a:t>Implementation</a:t>
            </a:r>
          </a:p>
          <a:p>
            <a:pPr marL="1035050" lvl="1" indent="-455613">
              <a:lnSpc>
                <a:spcPct val="140000"/>
              </a:lnSpc>
            </a:pPr>
            <a:r>
              <a:rPr lang="en-GB" altLang="en-US" sz="2200">
                <a:latin typeface="Tahoma" charset="0"/>
              </a:rPr>
              <a:t>Translate this structure into an executable program;</a:t>
            </a:r>
          </a:p>
          <a:p>
            <a:pPr marL="465138" indent="-465138">
              <a:lnSpc>
                <a:spcPct val="140000"/>
              </a:lnSpc>
            </a:pPr>
            <a:r>
              <a:rPr lang="en-GB" altLang="en-US" sz="2200">
                <a:solidFill>
                  <a:schemeClr val="accent2"/>
                </a:solidFill>
                <a:latin typeface="Tahoma" charset="0"/>
              </a:rPr>
              <a:t>The activities of design and implementation are closely related and may be inter-leaved</a:t>
            </a:r>
            <a:r>
              <a:rPr lang="en-GB" altLang="en-US" sz="2200">
                <a:latin typeface="Tahoma"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4258"/>
                                        </p:tgtEl>
                                        <p:attrNameLst>
                                          <p:attrName>style.visibility</p:attrName>
                                        </p:attrNameLst>
                                      </p:cBhvr>
                                      <p:to>
                                        <p:strVal val="visible"/>
                                      </p:to>
                                    </p:set>
                                    <p:animEffect transition="in" filter="blinds(horizontal)">
                                      <p:cBhvr>
                                        <p:cTn id="7" dur="500"/>
                                        <p:tgtEl>
                                          <p:spTgt spid="2242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4259">
                                            <p:txEl>
                                              <p:pRg st="0" end="0"/>
                                            </p:txEl>
                                          </p:spTgt>
                                        </p:tgtEl>
                                        <p:attrNameLst>
                                          <p:attrName>style.visibility</p:attrName>
                                        </p:attrNameLst>
                                      </p:cBhvr>
                                      <p:to>
                                        <p:strVal val="visible"/>
                                      </p:to>
                                    </p:set>
                                    <p:animEffect transition="in" filter="blinds(horizontal)">
                                      <p:cBhvr>
                                        <p:cTn id="12" dur="500"/>
                                        <p:tgtEl>
                                          <p:spTgt spid="224259">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24259">
                                            <p:txEl>
                                              <p:pRg st="1" end="1"/>
                                            </p:txEl>
                                          </p:spTgt>
                                        </p:tgtEl>
                                        <p:attrNameLst>
                                          <p:attrName>style.visibility</p:attrName>
                                        </p:attrNameLst>
                                      </p:cBhvr>
                                      <p:to>
                                        <p:strVal val="visible"/>
                                      </p:to>
                                    </p:set>
                                    <p:animEffect transition="in" filter="blinds(horizontal)">
                                      <p:cBhvr>
                                        <p:cTn id="15" dur="500"/>
                                        <p:tgtEl>
                                          <p:spTgt spid="224259">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24259">
                                            <p:txEl>
                                              <p:pRg st="2" end="2"/>
                                            </p:txEl>
                                          </p:spTgt>
                                        </p:tgtEl>
                                        <p:attrNameLst>
                                          <p:attrName>style.visibility</p:attrName>
                                        </p:attrNameLst>
                                      </p:cBhvr>
                                      <p:to>
                                        <p:strVal val="visible"/>
                                      </p:to>
                                    </p:set>
                                    <p:animEffect transition="in" filter="blinds(horizontal)">
                                      <p:cBhvr>
                                        <p:cTn id="18" dur="500"/>
                                        <p:tgtEl>
                                          <p:spTgt spid="224259">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24259">
                                            <p:txEl>
                                              <p:pRg st="3" end="3"/>
                                            </p:txEl>
                                          </p:spTgt>
                                        </p:tgtEl>
                                        <p:attrNameLst>
                                          <p:attrName>style.visibility</p:attrName>
                                        </p:attrNameLst>
                                      </p:cBhvr>
                                      <p:to>
                                        <p:strVal val="visible"/>
                                      </p:to>
                                    </p:set>
                                    <p:animEffect transition="in" filter="blinds(horizontal)">
                                      <p:cBhvr>
                                        <p:cTn id="21" dur="500"/>
                                        <p:tgtEl>
                                          <p:spTgt spid="224259">
                                            <p:txEl>
                                              <p:pRg st="3" end="3"/>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24259">
                                            <p:txEl>
                                              <p:pRg st="4" end="4"/>
                                            </p:txEl>
                                          </p:spTgt>
                                        </p:tgtEl>
                                        <p:attrNameLst>
                                          <p:attrName>style.visibility</p:attrName>
                                        </p:attrNameLst>
                                      </p:cBhvr>
                                      <p:to>
                                        <p:strVal val="visible"/>
                                      </p:to>
                                    </p:set>
                                    <p:animEffect transition="in" filter="blinds(horizontal)">
                                      <p:cBhvr>
                                        <p:cTn id="24" dur="500"/>
                                        <p:tgtEl>
                                          <p:spTgt spid="224259">
                                            <p:txEl>
                                              <p:pRg st="4" end="4"/>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24259">
                                            <p:txEl>
                                              <p:pRg st="5" end="5"/>
                                            </p:txEl>
                                          </p:spTgt>
                                        </p:tgtEl>
                                        <p:attrNameLst>
                                          <p:attrName>style.visibility</p:attrName>
                                        </p:attrNameLst>
                                      </p:cBhvr>
                                      <p:to>
                                        <p:strVal val="visible"/>
                                      </p:to>
                                    </p:set>
                                    <p:animEffect transition="in" filter="blinds(horizontal)">
                                      <p:cBhvr>
                                        <p:cTn id="27" dur="500"/>
                                        <p:tgtEl>
                                          <p:spTgt spid="2242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a:spcBef>
                <a:spcPct val="0"/>
              </a:spcBef>
              <a:buClrTx/>
              <a:buSzTx/>
              <a:buFontTx/>
              <a:buNone/>
            </a:pPr>
            <a:fld id="{68CD4FCA-6A87-1F46-A1EF-5664B18C1FF1}" type="slidenum">
              <a:rPr lang="en-US" altLang="en-US" sz="1000"/>
              <a:pPr>
                <a:spcBef>
                  <a:spcPct val="0"/>
                </a:spcBef>
                <a:buClrTx/>
                <a:buSzTx/>
                <a:buFontTx/>
                <a:buNone/>
              </a:pPr>
              <a:t>42</a:t>
            </a:fld>
            <a:endParaRPr lang="en-US" altLang="en-US" sz="1000"/>
          </a:p>
        </p:txBody>
      </p:sp>
      <p:sp>
        <p:nvSpPr>
          <p:cNvPr id="225282" name="Rectangle 2"/>
          <p:cNvSpPr>
            <a:spLocks noGrp="1" noChangeArrowheads="1"/>
          </p:cNvSpPr>
          <p:nvPr>
            <p:ph type="title"/>
          </p:nvPr>
        </p:nvSpPr>
        <p:spPr/>
        <p:txBody>
          <a:bodyPr/>
          <a:lstStyle/>
          <a:p>
            <a:pPr algn="ctr"/>
            <a:r>
              <a:rPr lang="en-GB" altLang="en-US">
                <a:latin typeface="Tahoma" charset="0"/>
              </a:rPr>
              <a:t>Design process activities</a:t>
            </a:r>
          </a:p>
        </p:txBody>
      </p:sp>
      <p:sp>
        <p:nvSpPr>
          <p:cNvPr id="225283" name="Rectangle 3"/>
          <p:cNvSpPr>
            <a:spLocks noGrp="1" noChangeArrowheads="1"/>
          </p:cNvSpPr>
          <p:nvPr>
            <p:ph type="body" idx="1"/>
          </p:nvPr>
        </p:nvSpPr>
        <p:spPr>
          <a:xfrm>
            <a:off x="914400" y="1600200"/>
            <a:ext cx="7924800" cy="4876800"/>
          </a:xfrm>
        </p:spPr>
        <p:txBody>
          <a:bodyPr/>
          <a:lstStyle/>
          <a:p>
            <a:pPr marL="465138" indent="-465138" algn="just">
              <a:lnSpc>
                <a:spcPct val="150000"/>
              </a:lnSpc>
            </a:pPr>
            <a:r>
              <a:rPr lang="en-GB" altLang="en-US" sz="2400">
                <a:solidFill>
                  <a:schemeClr val="accent2"/>
                </a:solidFill>
                <a:latin typeface="Tahoma" charset="0"/>
              </a:rPr>
              <a:t>General model of the design process and real, practical processes may adapt it in different ways.</a:t>
            </a:r>
          </a:p>
          <a:p>
            <a:pPr marL="1035050" lvl="1" indent="-455613">
              <a:lnSpc>
                <a:spcPct val="150000"/>
              </a:lnSpc>
            </a:pPr>
            <a:r>
              <a:rPr lang="en-GB" altLang="en-US" sz="2200">
                <a:solidFill>
                  <a:srgbClr val="006600"/>
                </a:solidFill>
                <a:latin typeface="Tahoma" charset="0"/>
              </a:rPr>
              <a:t>Architectural design</a:t>
            </a:r>
            <a:r>
              <a:rPr lang="en-GB" altLang="en-US" sz="2200">
                <a:latin typeface="Tahoma" charset="0"/>
              </a:rPr>
              <a:t>: the sub-systems building up the system and their relationships.</a:t>
            </a:r>
          </a:p>
          <a:p>
            <a:pPr marL="1035050" lvl="1" indent="-455613">
              <a:lnSpc>
                <a:spcPct val="150000"/>
              </a:lnSpc>
            </a:pPr>
            <a:r>
              <a:rPr lang="en-GB" altLang="en-US" sz="2200">
                <a:solidFill>
                  <a:srgbClr val="006600"/>
                </a:solidFill>
                <a:latin typeface="Tahoma" charset="0"/>
              </a:rPr>
              <a:t>Abstract specification</a:t>
            </a:r>
            <a:r>
              <a:rPr lang="en-GB" altLang="en-US" sz="2200">
                <a:latin typeface="Tahoma" charset="0"/>
              </a:rPr>
              <a:t>: it can be skipped, it is an essential part of critical systems design</a:t>
            </a:r>
          </a:p>
          <a:p>
            <a:pPr marL="1035050" lvl="1" indent="-455613">
              <a:lnSpc>
                <a:spcPct val="150000"/>
              </a:lnSpc>
            </a:pPr>
            <a:r>
              <a:rPr lang="en-GB" altLang="en-US" sz="2200">
                <a:solidFill>
                  <a:srgbClr val="006600"/>
                </a:solidFill>
                <a:latin typeface="Tahoma" charset="0"/>
              </a:rPr>
              <a:t>Interface design</a:t>
            </a:r>
            <a:r>
              <a:rPr lang="en-GB" altLang="en-US" sz="2200">
                <a:latin typeface="Tahoma" charset="0"/>
              </a:rPr>
              <a:t>: for each sub-system, its interface with other sub-systems is designed and documented.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282"/>
                                        </p:tgtEl>
                                        <p:attrNameLst>
                                          <p:attrName>style.visibility</p:attrName>
                                        </p:attrNameLst>
                                      </p:cBhvr>
                                      <p:to>
                                        <p:strVal val="visible"/>
                                      </p:to>
                                    </p:set>
                                    <p:animEffect transition="in" filter="blinds(horizontal)">
                                      <p:cBhvr>
                                        <p:cTn id="7" dur="500"/>
                                        <p:tgtEl>
                                          <p:spTgt spid="2252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5283">
                                            <p:txEl>
                                              <p:pRg st="1" end="1"/>
                                            </p:txEl>
                                          </p:spTgt>
                                        </p:tgtEl>
                                        <p:attrNameLst>
                                          <p:attrName>style.visibility</p:attrName>
                                        </p:attrNameLst>
                                      </p:cBhvr>
                                      <p:to>
                                        <p:strVal val="visible"/>
                                      </p:to>
                                    </p:set>
                                    <p:animEffect transition="in" filter="blinds(horizontal)">
                                      <p:cBhvr>
                                        <p:cTn id="12" dur="500"/>
                                        <p:tgtEl>
                                          <p:spTgt spid="2252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25283">
                                            <p:txEl>
                                              <p:pRg st="0" end="0"/>
                                            </p:txEl>
                                          </p:spTgt>
                                        </p:tgtEl>
                                        <p:attrNameLst>
                                          <p:attrName>style.visibility</p:attrName>
                                        </p:attrNameLst>
                                      </p:cBhvr>
                                      <p:to>
                                        <p:strVal val="visible"/>
                                      </p:to>
                                    </p:set>
                                    <p:animEffect transition="in" filter="blinds(horizontal)">
                                      <p:cBhvr>
                                        <p:cTn id="17" dur="500"/>
                                        <p:tgtEl>
                                          <p:spTgt spid="225283">
                                            <p:txEl>
                                              <p:pRg st="0" end="0"/>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225283">
                                            <p:txEl>
                                              <p:pRg st="2" end="2"/>
                                            </p:txEl>
                                          </p:spTgt>
                                        </p:tgtEl>
                                        <p:attrNameLst>
                                          <p:attrName>style.visibility</p:attrName>
                                        </p:attrNameLst>
                                      </p:cBhvr>
                                      <p:to>
                                        <p:strVal val="visible"/>
                                      </p:to>
                                    </p:set>
                                    <p:animEffect transition="in" filter="blinds(horizontal)">
                                      <p:cBhvr>
                                        <p:cTn id="20" dur="500"/>
                                        <p:tgtEl>
                                          <p:spTgt spid="225283">
                                            <p:txEl>
                                              <p:pRg st="2" end="2"/>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225283">
                                            <p:txEl>
                                              <p:pRg st="3" end="3"/>
                                            </p:txEl>
                                          </p:spTgt>
                                        </p:tgtEl>
                                        <p:attrNameLst>
                                          <p:attrName>style.visibility</p:attrName>
                                        </p:attrNameLst>
                                      </p:cBhvr>
                                      <p:to>
                                        <p:strVal val="visible"/>
                                      </p:to>
                                    </p:set>
                                    <p:animEffect transition="in" filter="blinds(horizontal)">
                                      <p:cBhvr>
                                        <p:cTn id="23" dur="500"/>
                                        <p:tgtEl>
                                          <p:spTgt spid="2252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a:spcBef>
                <a:spcPct val="0"/>
              </a:spcBef>
              <a:buClrTx/>
              <a:buSzTx/>
              <a:buFontTx/>
              <a:buNone/>
            </a:pPr>
            <a:fld id="{CC3CA0F4-1BF7-104B-9875-3D8B00CE501F}" type="slidenum">
              <a:rPr lang="en-US" altLang="en-US" sz="1000"/>
              <a:pPr>
                <a:spcBef>
                  <a:spcPct val="0"/>
                </a:spcBef>
                <a:buClrTx/>
                <a:buSzTx/>
                <a:buFontTx/>
                <a:buNone/>
              </a:pPr>
              <a:t>43</a:t>
            </a:fld>
            <a:endParaRPr lang="en-US" altLang="en-US" sz="1000"/>
          </a:p>
        </p:txBody>
      </p:sp>
      <p:sp>
        <p:nvSpPr>
          <p:cNvPr id="39939" name="Rectangle 2"/>
          <p:cNvSpPr>
            <a:spLocks noGrp="1" noChangeArrowheads="1"/>
          </p:cNvSpPr>
          <p:nvPr>
            <p:ph type="title"/>
          </p:nvPr>
        </p:nvSpPr>
        <p:spPr/>
        <p:txBody>
          <a:bodyPr/>
          <a:lstStyle/>
          <a:p>
            <a:pPr algn="ctr"/>
            <a:r>
              <a:rPr lang="en-GB" altLang="en-US">
                <a:latin typeface="Tahoma" charset="0"/>
              </a:rPr>
              <a:t>Design process activities</a:t>
            </a:r>
            <a:endParaRPr lang="en-US" altLang="en-US">
              <a:latin typeface="Tahoma" charset="0"/>
            </a:endParaRPr>
          </a:p>
        </p:txBody>
      </p:sp>
      <p:sp>
        <p:nvSpPr>
          <p:cNvPr id="39940" name="Rectangle 3"/>
          <p:cNvSpPr>
            <a:spLocks noGrp="1" noChangeArrowheads="1"/>
          </p:cNvSpPr>
          <p:nvPr>
            <p:ph type="body" idx="1"/>
          </p:nvPr>
        </p:nvSpPr>
        <p:spPr/>
        <p:txBody>
          <a:bodyPr/>
          <a:lstStyle/>
          <a:p>
            <a:pPr lvl="1" algn="just">
              <a:lnSpc>
                <a:spcPct val="150000"/>
              </a:lnSpc>
            </a:pPr>
            <a:r>
              <a:rPr lang="en-GB" altLang="en-US">
                <a:solidFill>
                  <a:srgbClr val="006600"/>
                </a:solidFill>
                <a:latin typeface="Tahoma" charset="0"/>
              </a:rPr>
              <a:t>Component design</a:t>
            </a:r>
            <a:r>
              <a:rPr lang="en-GB" altLang="en-US">
                <a:latin typeface="Tahoma" charset="0"/>
              </a:rPr>
              <a:t>: services are allocated to components and the interfaces of these components are designed.</a:t>
            </a:r>
          </a:p>
          <a:p>
            <a:pPr lvl="1">
              <a:lnSpc>
                <a:spcPct val="150000"/>
              </a:lnSpc>
            </a:pPr>
            <a:r>
              <a:rPr lang="en-GB" altLang="en-US">
                <a:latin typeface="Tahoma" charset="0"/>
              </a:rPr>
              <a:t>Data structure design</a:t>
            </a:r>
          </a:p>
          <a:p>
            <a:pPr lvl="1">
              <a:lnSpc>
                <a:spcPct val="150000"/>
              </a:lnSpc>
            </a:pPr>
            <a:r>
              <a:rPr lang="en-GB" altLang="en-US">
                <a:latin typeface="Tahoma" charset="0"/>
              </a:rPr>
              <a:t>Algorithm design</a:t>
            </a:r>
          </a:p>
          <a:p>
            <a:pPr>
              <a:buFont typeface="Wingdings" charset="2"/>
              <a:buNone/>
            </a:pPr>
            <a:endParaRPr lang="en-US"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a:spcBef>
                <a:spcPct val="0"/>
              </a:spcBef>
              <a:buClrTx/>
              <a:buSzTx/>
              <a:buFontTx/>
              <a:buNone/>
            </a:pPr>
            <a:fld id="{4E17EF47-9E0B-E54E-96F9-CAD2F94A8B86}" type="slidenum">
              <a:rPr lang="en-US" altLang="en-US" sz="1000"/>
              <a:pPr>
                <a:spcBef>
                  <a:spcPct val="0"/>
                </a:spcBef>
                <a:buClrTx/>
                <a:buSzTx/>
                <a:buFontTx/>
                <a:buNone/>
              </a:pPr>
              <a:t>44</a:t>
            </a:fld>
            <a:endParaRPr lang="en-US" altLang="en-US" sz="1000"/>
          </a:p>
        </p:txBody>
      </p:sp>
      <p:sp>
        <p:nvSpPr>
          <p:cNvPr id="226306" name="Rectangle 2"/>
          <p:cNvSpPr>
            <a:spLocks noGrp="1" noChangeArrowheads="1"/>
          </p:cNvSpPr>
          <p:nvPr>
            <p:ph type="title"/>
          </p:nvPr>
        </p:nvSpPr>
        <p:spPr/>
        <p:txBody>
          <a:bodyPr/>
          <a:lstStyle/>
          <a:p>
            <a:pPr algn="ctr"/>
            <a:r>
              <a:rPr lang="en-GB" altLang="en-US">
                <a:latin typeface="Tahoma" charset="0"/>
              </a:rPr>
              <a:t>The software design process</a:t>
            </a:r>
          </a:p>
        </p:txBody>
      </p:sp>
      <p:sp>
        <p:nvSpPr>
          <p:cNvPr id="226307" name="Rectangle 3"/>
          <p:cNvSpPr>
            <a:spLocks noChangeArrowheads="1"/>
          </p:cNvSpPr>
          <p:nvPr/>
        </p:nvSpPr>
        <p:spPr bwMode="auto">
          <a:xfrm>
            <a:off x="382588" y="1989138"/>
            <a:ext cx="8569325" cy="4129087"/>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eaLnBrk="1" hangingPunct="1">
              <a:spcBef>
                <a:spcPct val="0"/>
              </a:spcBef>
              <a:buClrTx/>
              <a:buSzTx/>
              <a:buFontTx/>
              <a:buNone/>
            </a:pPr>
            <a:endParaRPr lang="en-US" altLang="en-US" sz="1800"/>
          </a:p>
        </p:txBody>
      </p:sp>
      <p:pic>
        <p:nvPicPr>
          <p:cNvPr id="2263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988" y="2371725"/>
            <a:ext cx="8340725" cy="323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6306"/>
                                        </p:tgtEl>
                                        <p:attrNameLst>
                                          <p:attrName>style.visibility</p:attrName>
                                        </p:attrNameLst>
                                      </p:cBhvr>
                                      <p:to>
                                        <p:strVal val="visible"/>
                                      </p:to>
                                    </p:set>
                                    <p:animEffect transition="in" filter="blinds(horizontal)">
                                      <p:cBhvr>
                                        <p:cTn id="7" dur="500"/>
                                        <p:tgtEl>
                                          <p:spTgt spid="2263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6307"/>
                                        </p:tgtEl>
                                        <p:attrNameLst>
                                          <p:attrName>style.visibility</p:attrName>
                                        </p:attrNameLst>
                                      </p:cBhvr>
                                      <p:to>
                                        <p:strVal val="visible"/>
                                      </p:to>
                                    </p:set>
                                    <p:animEffect transition="in" filter="blinds(horizontal)">
                                      <p:cBhvr>
                                        <p:cTn id="12" dur="500"/>
                                        <p:tgtEl>
                                          <p:spTgt spid="226307"/>
                                        </p:tgtEl>
                                      </p:cBhvr>
                                    </p:animEffect>
                                  </p:childTnLst>
                                </p:cTn>
                              </p:par>
                              <p:par>
                                <p:cTn id="13" presetID="3" presetClass="entr" presetSubtype="10" fill="hold" nodeType="withEffect">
                                  <p:stCondLst>
                                    <p:cond delay="0"/>
                                  </p:stCondLst>
                                  <p:childTnLst>
                                    <p:set>
                                      <p:cBhvr>
                                        <p:cTn id="14" dur="1" fill="hold">
                                          <p:stCondLst>
                                            <p:cond delay="0"/>
                                          </p:stCondLst>
                                        </p:cTn>
                                        <p:tgtEl>
                                          <p:spTgt spid="226308"/>
                                        </p:tgtEl>
                                        <p:attrNameLst>
                                          <p:attrName>style.visibility</p:attrName>
                                        </p:attrNameLst>
                                      </p:cBhvr>
                                      <p:to>
                                        <p:strVal val="visible"/>
                                      </p:to>
                                    </p:set>
                                    <p:animEffect transition="in" filter="blinds(horizontal)">
                                      <p:cBhvr>
                                        <p:cTn id="15" dur="500"/>
                                        <p:tgtEl>
                                          <p:spTgt spid="226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6" grpId="0"/>
      <p:bldP spid="22630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a:spcBef>
                <a:spcPct val="0"/>
              </a:spcBef>
              <a:buClrTx/>
              <a:buSzTx/>
              <a:buFontTx/>
              <a:buNone/>
            </a:pPr>
            <a:fld id="{CE392412-BA05-D24E-8FEC-C33EDBA4FC31}" type="slidenum">
              <a:rPr lang="en-US" altLang="en-US" sz="1000"/>
              <a:pPr>
                <a:spcBef>
                  <a:spcPct val="0"/>
                </a:spcBef>
                <a:buClrTx/>
                <a:buSzTx/>
                <a:buFontTx/>
                <a:buNone/>
              </a:pPr>
              <a:t>45</a:t>
            </a:fld>
            <a:endParaRPr lang="en-US" altLang="en-US" sz="1000"/>
          </a:p>
        </p:txBody>
      </p:sp>
      <p:sp>
        <p:nvSpPr>
          <p:cNvPr id="227330" name="Rectangle 2"/>
          <p:cNvSpPr>
            <a:spLocks noGrp="1" noChangeArrowheads="1"/>
          </p:cNvSpPr>
          <p:nvPr>
            <p:ph type="title"/>
          </p:nvPr>
        </p:nvSpPr>
        <p:spPr/>
        <p:txBody>
          <a:bodyPr/>
          <a:lstStyle/>
          <a:p>
            <a:pPr algn="ctr"/>
            <a:r>
              <a:rPr lang="en-GB" altLang="en-US">
                <a:latin typeface="Tahoma" charset="0"/>
              </a:rPr>
              <a:t>Structured methods</a:t>
            </a:r>
          </a:p>
        </p:txBody>
      </p:sp>
      <p:sp>
        <p:nvSpPr>
          <p:cNvPr id="227331" name="Rectangle 3"/>
          <p:cNvSpPr>
            <a:spLocks noGrp="1" noChangeArrowheads="1"/>
          </p:cNvSpPr>
          <p:nvPr>
            <p:ph type="body" idx="1"/>
          </p:nvPr>
        </p:nvSpPr>
        <p:spPr>
          <a:xfrm>
            <a:off x="914400" y="1600200"/>
            <a:ext cx="7848600" cy="5257800"/>
          </a:xfrm>
        </p:spPr>
        <p:txBody>
          <a:bodyPr/>
          <a:lstStyle/>
          <a:p>
            <a:pPr marL="465138" indent="-465138">
              <a:lnSpc>
                <a:spcPct val="150000"/>
              </a:lnSpc>
            </a:pPr>
            <a:r>
              <a:rPr lang="en-GB" altLang="en-US" sz="2200">
                <a:latin typeface="Tahoma" charset="0"/>
              </a:rPr>
              <a:t>Systematic approaches to developing a software design.</a:t>
            </a:r>
          </a:p>
          <a:p>
            <a:pPr marL="465138" indent="-465138">
              <a:lnSpc>
                <a:spcPct val="150000"/>
              </a:lnSpc>
            </a:pPr>
            <a:r>
              <a:rPr lang="en-GB" altLang="en-US" sz="2200">
                <a:latin typeface="Tahoma" charset="0"/>
              </a:rPr>
              <a:t>The design is usually documented as a set of graphical models.</a:t>
            </a:r>
          </a:p>
          <a:p>
            <a:pPr marL="465138" indent="-465138">
              <a:lnSpc>
                <a:spcPct val="150000"/>
              </a:lnSpc>
            </a:pPr>
            <a:r>
              <a:rPr lang="en-GB" altLang="en-US" sz="2200">
                <a:latin typeface="Tahoma" charset="0"/>
              </a:rPr>
              <a:t>Possible models</a:t>
            </a:r>
          </a:p>
          <a:p>
            <a:pPr marL="1035050" lvl="1" indent="-455613">
              <a:lnSpc>
                <a:spcPct val="150000"/>
              </a:lnSpc>
            </a:pPr>
            <a:r>
              <a:rPr lang="en-GB" altLang="en-US" sz="2200">
                <a:latin typeface="Tahoma" charset="0"/>
              </a:rPr>
              <a:t>Object model;</a:t>
            </a:r>
          </a:p>
          <a:p>
            <a:pPr marL="1035050" lvl="1" indent="-455613">
              <a:lnSpc>
                <a:spcPct val="150000"/>
              </a:lnSpc>
            </a:pPr>
            <a:r>
              <a:rPr lang="en-GB" altLang="en-US" sz="2200">
                <a:latin typeface="Tahoma" charset="0"/>
              </a:rPr>
              <a:t>Sequence model;</a:t>
            </a:r>
          </a:p>
          <a:p>
            <a:pPr marL="1035050" lvl="1" indent="-455613">
              <a:lnSpc>
                <a:spcPct val="150000"/>
              </a:lnSpc>
            </a:pPr>
            <a:r>
              <a:rPr lang="en-GB" altLang="en-US" sz="2200">
                <a:latin typeface="Tahoma" charset="0"/>
              </a:rPr>
              <a:t>State transition model;</a:t>
            </a:r>
          </a:p>
          <a:p>
            <a:pPr marL="1035050" lvl="1" indent="-455613">
              <a:lnSpc>
                <a:spcPct val="150000"/>
              </a:lnSpc>
            </a:pPr>
            <a:r>
              <a:rPr lang="en-GB" altLang="en-US" sz="2200">
                <a:latin typeface="Tahoma" charset="0"/>
              </a:rPr>
              <a:t>Structural model;</a:t>
            </a:r>
          </a:p>
          <a:p>
            <a:pPr marL="1035050" lvl="1" indent="-455613">
              <a:lnSpc>
                <a:spcPct val="150000"/>
              </a:lnSpc>
            </a:pPr>
            <a:r>
              <a:rPr lang="en-GB" altLang="en-US" sz="2200">
                <a:latin typeface="Tahoma" charset="0"/>
              </a:rPr>
              <a:t>Data-flow model.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7330"/>
                                        </p:tgtEl>
                                        <p:attrNameLst>
                                          <p:attrName>style.visibility</p:attrName>
                                        </p:attrNameLst>
                                      </p:cBhvr>
                                      <p:to>
                                        <p:strVal val="visible"/>
                                      </p:to>
                                    </p:set>
                                    <p:animEffect transition="in" filter="blinds(horizontal)">
                                      <p:cBhvr>
                                        <p:cTn id="7" dur="500"/>
                                        <p:tgtEl>
                                          <p:spTgt spid="2273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7331">
                                            <p:txEl>
                                              <p:pRg st="0" end="0"/>
                                            </p:txEl>
                                          </p:spTgt>
                                        </p:tgtEl>
                                        <p:attrNameLst>
                                          <p:attrName>style.visibility</p:attrName>
                                        </p:attrNameLst>
                                      </p:cBhvr>
                                      <p:to>
                                        <p:strVal val="visible"/>
                                      </p:to>
                                    </p:set>
                                    <p:animEffect transition="in" filter="blinds(horizontal)">
                                      <p:cBhvr>
                                        <p:cTn id="12" dur="500"/>
                                        <p:tgtEl>
                                          <p:spTgt spid="227331">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27331">
                                            <p:txEl>
                                              <p:pRg st="1" end="1"/>
                                            </p:txEl>
                                          </p:spTgt>
                                        </p:tgtEl>
                                        <p:attrNameLst>
                                          <p:attrName>style.visibility</p:attrName>
                                        </p:attrNameLst>
                                      </p:cBhvr>
                                      <p:to>
                                        <p:strVal val="visible"/>
                                      </p:to>
                                    </p:set>
                                    <p:animEffect transition="in" filter="blinds(horizontal)">
                                      <p:cBhvr>
                                        <p:cTn id="15" dur="500"/>
                                        <p:tgtEl>
                                          <p:spTgt spid="227331">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27331">
                                            <p:txEl>
                                              <p:pRg st="2" end="2"/>
                                            </p:txEl>
                                          </p:spTgt>
                                        </p:tgtEl>
                                        <p:attrNameLst>
                                          <p:attrName>style.visibility</p:attrName>
                                        </p:attrNameLst>
                                      </p:cBhvr>
                                      <p:to>
                                        <p:strVal val="visible"/>
                                      </p:to>
                                    </p:set>
                                    <p:animEffect transition="in" filter="blinds(horizontal)">
                                      <p:cBhvr>
                                        <p:cTn id="18" dur="500"/>
                                        <p:tgtEl>
                                          <p:spTgt spid="227331">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27331">
                                            <p:txEl>
                                              <p:pRg st="3" end="3"/>
                                            </p:txEl>
                                          </p:spTgt>
                                        </p:tgtEl>
                                        <p:attrNameLst>
                                          <p:attrName>style.visibility</p:attrName>
                                        </p:attrNameLst>
                                      </p:cBhvr>
                                      <p:to>
                                        <p:strVal val="visible"/>
                                      </p:to>
                                    </p:set>
                                    <p:animEffect transition="in" filter="blinds(horizontal)">
                                      <p:cBhvr>
                                        <p:cTn id="21" dur="500"/>
                                        <p:tgtEl>
                                          <p:spTgt spid="227331">
                                            <p:txEl>
                                              <p:pRg st="3" end="3"/>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27331">
                                            <p:txEl>
                                              <p:pRg st="4" end="4"/>
                                            </p:txEl>
                                          </p:spTgt>
                                        </p:tgtEl>
                                        <p:attrNameLst>
                                          <p:attrName>style.visibility</p:attrName>
                                        </p:attrNameLst>
                                      </p:cBhvr>
                                      <p:to>
                                        <p:strVal val="visible"/>
                                      </p:to>
                                    </p:set>
                                    <p:animEffect transition="in" filter="blinds(horizontal)">
                                      <p:cBhvr>
                                        <p:cTn id="24" dur="500"/>
                                        <p:tgtEl>
                                          <p:spTgt spid="227331">
                                            <p:txEl>
                                              <p:pRg st="4" end="4"/>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27331">
                                            <p:txEl>
                                              <p:pRg st="5" end="5"/>
                                            </p:txEl>
                                          </p:spTgt>
                                        </p:tgtEl>
                                        <p:attrNameLst>
                                          <p:attrName>style.visibility</p:attrName>
                                        </p:attrNameLst>
                                      </p:cBhvr>
                                      <p:to>
                                        <p:strVal val="visible"/>
                                      </p:to>
                                    </p:set>
                                    <p:animEffect transition="in" filter="blinds(horizontal)">
                                      <p:cBhvr>
                                        <p:cTn id="27" dur="500"/>
                                        <p:tgtEl>
                                          <p:spTgt spid="227331">
                                            <p:txEl>
                                              <p:pRg st="5" end="5"/>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227331">
                                            <p:txEl>
                                              <p:pRg st="6" end="6"/>
                                            </p:txEl>
                                          </p:spTgt>
                                        </p:tgtEl>
                                        <p:attrNameLst>
                                          <p:attrName>style.visibility</p:attrName>
                                        </p:attrNameLst>
                                      </p:cBhvr>
                                      <p:to>
                                        <p:strVal val="visible"/>
                                      </p:to>
                                    </p:set>
                                    <p:animEffect transition="in" filter="blinds(horizontal)">
                                      <p:cBhvr>
                                        <p:cTn id="30" dur="500"/>
                                        <p:tgtEl>
                                          <p:spTgt spid="227331">
                                            <p:txEl>
                                              <p:pRg st="6" end="6"/>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227331">
                                            <p:txEl>
                                              <p:pRg st="7" end="7"/>
                                            </p:txEl>
                                          </p:spTgt>
                                        </p:tgtEl>
                                        <p:attrNameLst>
                                          <p:attrName>style.visibility</p:attrName>
                                        </p:attrNameLst>
                                      </p:cBhvr>
                                      <p:to>
                                        <p:strVal val="visible"/>
                                      </p:to>
                                    </p:set>
                                    <p:animEffect transition="in" filter="blinds(horizontal)">
                                      <p:cBhvr>
                                        <p:cTn id="33" dur="500"/>
                                        <p:tgtEl>
                                          <p:spTgt spid="22733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a:spcBef>
                <a:spcPct val="0"/>
              </a:spcBef>
              <a:buClrTx/>
              <a:buSzTx/>
              <a:buFontTx/>
              <a:buNone/>
            </a:pPr>
            <a:fld id="{0466DF34-BF8E-CC42-BE80-3025C49DB25A}" type="slidenum">
              <a:rPr lang="en-US" altLang="en-US" sz="1000"/>
              <a:pPr>
                <a:spcBef>
                  <a:spcPct val="0"/>
                </a:spcBef>
                <a:buClrTx/>
                <a:buSzTx/>
                <a:buFontTx/>
                <a:buNone/>
              </a:pPr>
              <a:t>46</a:t>
            </a:fld>
            <a:endParaRPr lang="en-US" altLang="en-US" sz="1000"/>
          </a:p>
        </p:txBody>
      </p:sp>
      <p:sp>
        <p:nvSpPr>
          <p:cNvPr id="228354" name="Rectangle 2"/>
          <p:cNvSpPr>
            <a:spLocks noGrp="1" noChangeArrowheads="1"/>
          </p:cNvSpPr>
          <p:nvPr>
            <p:ph type="title"/>
          </p:nvPr>
        </p:nvSpPr>
        <p:spPr/>
        <p:txBody>
          <a:bodyPr/>
          <a:lstStyle/>
          <a:p>
            <a:pPr algn="ctr"/>
            <a:r>
              <a:rPr lang="en-GB" altLang="en-US">
                <a:latin typeface="Tahoma" charset="0"/>
              </a:rPr>
              <a:t>Programming and debugging</a:t>
            </a:r>
          </a:p>
        </p:txBody>
      </p:sp>
      <p:sp>
        <p:nvSpPr>
          <p:cNvPr id="228355" name="Rectangle 3"/>
          <p:cNvSpPr>
            <a:spLocks noGrp="1" noChangeArrowheads="1"/>
          </p:cNvSpPr>
          <p:nvPr>
            <p:ph type="body" idx="1"/>
          </p:nvPr>
        </p:nvSpPr>
        <p:spPr/>
        <p:txBody>
          <a:bodyPr/>
          <a:lstStyle/>
          <a:p>
            <a:pPr marL="465138" indent="-465138">
              <a:lnSpc>
                <a:spcPct val="150000"/>
              </a:lnSpc>
            </a:pPr>
            <a:r>
              <a:rPr lang="en-GB" altLang="en-US" sz="2400">
                <a:solidFill>
                  <a:schemeClr val="accent2"/>
                </a:solidFill>
                <a:latin typeface="Tahoma" charset="0"/>
              </a:rPr>
              <a:t>Translating a design into a program</a:t>
            </a:r>
            <a:r>
              <a:rPr lang="en-GB" altLang="en-US" sz="2400">
                <a:latin typeface="Tahoma" charset="0"/>
              </a:rPr>
              <a:t> and removing errors from that program.</a:t>
            </a:r>
          </a:p>
          <a:p>
            <a:pPr marL="465138" indent="-465138">
              <a:lnSpc>
                <a:spcPct val="150000"/>
              </a:lnSpc>
            </a:pPr>
            <a:r>
              <a:rPr lang="en-GB" altLang="en-US" sz="2400">
                <a:solidFill>
                  <a:schemeClr val="accent2"/>
                </a:solidFill>
                <a:latin typeface="Tahoma" charset="0"/>
              </a:rPr>
              <a:t>Programming is a personal activity</a:t>
            </a:r>
            <a:r>
              <a:rPr lang="en-GB" altLang="en-US" sz="2400">
                <a:latin typeface="Tahoma" charset="0"/>
              </a:rPr>
              <a:t> - there is no generic programming process.</a:t>
            </a:r>
          </a:p>
          <a:p>
            <a:pPr marL="465138" indent="-465138">
              <a:lnSpc>
                <a:spcPct val="150000"/>
              </a:lnSpc>
            </a:pPr>
            <a:r>
              <a:rPr lang="en-GB" altLang="en-US" sz="2400">
                <a:latin typeface="Tahoma" charset="0"/>
              </a:rPr>
              <a:t>Programmers carry out some program testing to discover faults in the program and remove these faults in the debugging process.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8354"/>
                                        </p:tgtEl>
                                        <p:attrNameLst>
                                          <p:attrName>style.visibility</p:attrName>
                                        </p:attrNameLst>
                                      </p:cBhvr>
                                      <p:to>
                                        <p:strVal val="visible"/>
                                      </p:to>
                                    </p:set>
                                    <p:animEffect transition="in" filter="blinds(horizontal)">
                                      <p:cBhvr>
                                        <p:cTn id="7" dur="500"/>
                                        <p:tgtEl>
                                          <p:spTgt spid="2283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8355">
                                            <p:txEl>
                                              <p:pRg st="0" end="0"/>
                                            </p:txEl>
                                          </p:spTgt>
                                        </p:tgtEl>
                                        <p:attrNameLst>
                                          <p:attrName>style.visibility</p:attrName>
                                        </p:attrNameLst>
                                      </p:cBhvr>
                                      <p:to>
                                        <p:strVal val="visible"/>
                                      </p:to>
                                    </p:set>
                                    <p:animEffect transition="in" filter="blinds(horizontal)">
                                      <p:cBhvr>
                                        <p:cTn id="12" dur="500"/>
                                        <p:tgtEl>
                                          <p:spTgt spid="228355">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28355">
                                            <p:txEl>
                                              <p:pRg st="1" end="1"/>
                                            </p:txEl>
                                          </p:spTgt>
                                        </p:tgtEl>
                                        <p:attrNameLst>
                                          <p:attrName>style.visibility</p:attrName>
                                        </p:attrNameLst>
                                      </p:cBhvr>
                                      <p:to>
                                        <p:strVal val="visible"/>
                                      </p:to>
                                    </p:set>
                                    <p:animEffect transition="in" filter="blinds(horizontal)">
                                      <p:cBhvr>
                                        <p:cTn id="15" dur="500"/>
                                        <p:tgtEl>
                                          <p:spTgt spid="228355">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28355">
                                            <p:txEl>
                                              <p:pRg st="2" end="2"/>
                                            </p:txEl>
                                          </p:spTgt>
                                        </p:tgtEl>
                                        <p:attrNameLst>
                                          <p:attrName>style.visibility</p:attrName>
                                        </p:attrNameLst>
                                      </p:cBhvr>
                                      <p:to>
                                        <p:strVal val="visible"/>
                                      </p:to>
                                    </p:set>
                                    <p:animEffect transition="in" filter="blinds(horizontal)">
                                      <p:cBhvr>
                                        <p:cTn id="18" dur="500"/>
                                        <p:tgtEl>
                                          <p:spTgt spid="2283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a:spcBef>
                <a:spcPct val="0"/>
              </a:spcBef>
              <a:buClrTx/>
              <a:buSzTx/>
              <a:buFontTx/>
              <a:buNone/>
            </a:pPr>
            <a:fld id="{3B7A4B93-DD4F-8741-B4E6-81D0F8315828}" type="slidenum">
              <a:rPr lang="en-US" altLang="en-US" sz="1000"/>
              <a:pPr>
                <a:spcBef>
                  <a:spcPct val="0"/>
                </a:spcBef>
                <a:buClrTx/>
                <a:buSzTx/>
                <a:buFontTx/>
                <a:buNone/>
              </a:pPr>
              <a:t>47</a:t>
            </a:fld>
            <a:endParaRPr lang="en-US" altLang="en-US" sz="1000"/>
          </a:p>
        </p:txBody>
      </p:sp>
      <p:sp>
        <p:nvSpPr>
          <p:cNvPr id="229378" name="Rectangle 2"/>
          <p:cNvSpPr>
            <a:spLocks noGrp="1" noChangeArrowheads="1"/>
          </p:cNvSpPr>
          <p:nvPr>
            <p:ph type="title"/>
          </p:nvPr>
        </p:nvSpPr>
        <p:spPr/>
        <p:txBody>
          <a:bodyPr/>
          <a:lstStyle/>
          <a:p>
            <a:pPr algn="ctr"/>
            <a:r>
              <a:rPr lang="en-GB" altLang="en-US">
                <a:latin typeface="Tahoma" charset="0"/>
              </a:rPr>
              <a:t>The debugging process</a:t>
            </a:r>
          </a:p>
        </p:txBody>
      </p:sp>
      <p:sp>
        <p:nvSpPr>
          <p:cNvPr id="229379" name="Rectangle 3"/>
          <p:cNvSpPr>
            <a:spLocks noChangeArrowheads="1"/>
          </p:cNvSpPr>
          <p:nvPr/>
        </p:nvSpPr>
        <p:spPr bwMode="auto">
          <a:xfrm>
            <a:off x="612775" y="2293938"/>
            <a:ext cx="8034338" cy="2600325"/>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eaLnBrk="1" hangingPunct="1">
              <a:spcBef>
                <a:spcPct val="0"/>
              </a:spcBef>
              <a:buClrTx/>
              <a:buSzTx/>
              <a:buFontTx/>
              <a:buNone/>
            </a:pPr>
            <a:endParaRPr lang="en-US" altLang="en-US" sz="1800"/>
          </a:p>
        </p:txBody>
      </p:sp>
      <p:pic>
        <p:nvPicPr>
          <p:cNvPr id="2293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375" y="3211513"/>
            <a:ext cx="75755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9378"/>
                                        </p:tgtEl>
                                        <p:attrNameLst>
                                          <p:attrName>style.visibility</p:attrName>
                                        </p:attrNameLst>
                                      </p:cBhvr>
                                      <p:to>
                                        <p:strVal val="visible"/>
                                      </p:to>
                                    </p:set>
                                    <p:animEffect transition="in" filter="blinds(horizontal)">
                                      <p:cBhvr>
                                        <p:cTn id="7" dur="500"/>
                                        <p:tgtEl>
                                          <p:spTgt spid="2293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9379"/>
                                        </p:tgtEl>
                                        <p:attrNameLst>
                                          <p:attrName>style.visibility</p:attrName>
                                        </p:attrNameLst>
                                      </p:cBhvr>
                                      <p:to>
                                        <p:strVal val="visible"/>
                                      </p:to>
                                    </p:set>
                                    <p:animEffect transition="in" filter="blinds(horizontal)">
                                      <p:cBhvr>
                                        <p:cTn id="12" dur="500"/>
                                        <p:tgtEl>
                                          <p:spTgt spid="229379"/>
                                        </p:tgtEl>
                                      </p:cBhvr>
                                    </p:animEffect>
                                  </p:childTnLst>
                                </p:cTn>
                              </p:par>
                              <p:par>
                                <p:cTn id="13" presetID="3" presetClass="entr" presetSubtype="10" fill="hold" nodeType="withEffect">
                                  <p:stCondLst>
                                    <p:cond delay="0"/>
                                  </p:stCondLst>
                                  <p:childTnLst>
                                    <p:set>
                                      <p:cBhvr>
                                        <p:cTn id="14" dur="1" fill="hold">
                                          <p:stCondLst>
                                            <p:cond delay="0"/>
                                          </p:stCondLst>
                                        </p:cTn>
                                        <p:tgtEl>
                                          <p:spTgt spid="229380"/>
                                        </p:tgtEl>
                                        <p:attrNameLst>
                                          <p:attrName>style.visibility</p:attrName>
                                        </p:attrNameLst>
                                      </p:cBhvr>
                                      <p:to>
                                        <p:strVal val="visible"/>
                                      </p:to>
                                    </p:set>
                                    <p:animEffect transition="in" filter="blinds(horizontal)">
                                      <p:cBhvr>
                                        <p:cTn id="15" dur="500"/>
                                        <p:tgtEl>
                                          <p:spTgt spid="229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8" grpId="0"/>
      <p:bldP spid="22937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a:spcBef>
                <a:spcPct val="0"/>
              </a:spcBef>
              <a:buClrTx/>
              <a:buSzTx/>
              <a:buFontTx/>
              <a:buNone/>
            </a:pPr>
            <a:fld id="{849A62D1-B64E-D646-BEA0-C9505EF3FB0A}" type="slidenum">
              <a:rPr lang="en-US" altLang="en-US" sz="1000"/>
              <a:pPr>
                <a:spcBef>
                  <a:spcPct val="0"/>
                </a:spcBef>
                <a:buClrTx/>
                <a:buSzTx/>
                <a:buFontTx/>
                <a:buNone/>
              </a:pPr>
              <a:t>48</a:t>
            </a:fld>
            <a:endParaRPr lang="en-US" altLang="en-US" sz="1000"/>
          </a:p>
        </p:txBody>
      </p:sp>
      <p:sp>
        <p:nvSpPr>
          <p:cNvPr id="230402" name="Rectangle 2"/>
          <p:cNvSpPr>
            <a:spLocks noGrp="1" noChangeArrowheads="1"/>
          </p:cNvSpPr>
          <p:nvPr>
            <p:ph type="title"/>
          </p:nvPr>
        </p:nvSpPr>
        <p:spPr/>
        <p:txBody>
          <a:bodyPr/>
          <a:lstStyle/>
          <a:p>
            <a:pPr algn="ctr"/>
            <a:r>
              <a:rPr lang="en-GB" altLang="en-US">
                <a:latin typeface="Tahoma" charset="0"/>
              </a:rPr>
              <a:t>Software validation</a:t>
            </a:r>
          </a:p>
        </p:txBody>
      </p:sp>
      <p:sp>
        <p:nvSpPr>
          <p:cNvPr id="230403" name="Rectangle 3"/>
          <p:cNvSpPr>
            <a:spLocks noGrp="1" noChangeArrowheads="1"/>
          </p:cNvSpPr>
          <p:nvPr>
            <p:ph type="body" idx="1"/>
          </p:nvPr>
        </p:nvSpPr>
        <p:spPr/>
        <p:txBody>
          <a:bodyPr/>
          <a:lstStyle/>
          <a:p>
            <a:pPr marL="465138" indent="-465138">
              <a:lnSpc>
                <a:spcPct val="150000"/>
              </a:lnSpc>
            </a:pPr>
            <a:r>
              <a:rPr lang="en-GB" altLang="en-US" sz="2400">
                <a:solidFill>
                  <a:schemeClr val="accent2"/>
                </a:solidFill>
                <a:latin typeface="Tahoma" charset="0"/>
              </a:rPr>
              <a:t>Verification and validation (V &amp; V)</a:t>
            </a:r>
            <a:r>
              <a:rPr lang="en-GB" altLang="en-US" sz="2400">
                <a:latin typeface="Tahoma" charset="0"/>
              </a:rPr>
              <a:t> is intended to show that a system </a:t>
            </a:r>
            <a:r>
              <a:rPr lang="en-GB" altLang="en-US" sz="2400">
                <a:solidFill>
                  <a:schemeClr val="accent2"/>
                </a:solidFill>
                <a:latin typeface="Tahoma" charset="0"/>
              </a:rPr>
              <a:t>conforms to its specification</a:t>
            </a:r>
            <a:r>
              <a:rPr lang="en-GB" altLang="en-US" sz="2400">
                <a:latin typeface="Tahoma" charset="0"/>
              </a:rPr>
              <a:t> and </a:t>
            </a:r>
            <a:r>
              <a:rPr lang="en-GB" altLang="en-US" sz="2400">
                <a:solidFill>
                  <a:schemeClr val="accent2"/>
                </a:solidFill>
                <a:latin typeface="Tahoma" charset="0"/>
              </a:rPr>
              <a:t>meets the requirements of the system customer</a:t>
            </a:r>
            <a:r>
              <a:rPr lang="en-GB" altLang="en-US" sz="2400">
                <a:latin typeface="Tahoma" charset="0"/>
              </a:rPr>
              <a:t>.</a:t>
            </a:r>
          </a:p>
          <a:p>
            <a:pPr marL="465138" indent="-465138">
              <a:lnSpc>
                <a:spcPct val="150000"/>
              </a:lnSpc>
            </a:pPr>
            <a:r>
              <a:rPr lang="en-GB" altLang="en-US" sz="2400">
                <a:latin typeface="Tahoma" charset="0"/>
              </a:rPr>
              <a:t>Involves checking and review processes and system testing.</a:t>
            </a:r>
          </a:p>
          <a:p>
            <a:pPr marL="465138" indent="-465138">
              <a:lnSpc>
                <a:spcPct val="150000"/>
              </a:lnSpc>
            </a:pPr>
            <a:r>
              <a:rPr lang="en-GB" altLang="en-US" sz="2400">
                <a:latin typeface="Tahoma" charset="0"/>
              </a:rPr>
              <a:t>System testing involves executing the system with </a:t>
            </a:r>
            <a:r>
              <a:rPr lang="en-GB" altLang="en-US" sz="2400">
                <a:solidFill>
                  <a:schemeClr val="accent2"/>
                </a:solidFill>
                <a:latin typeface="Tahoma" charset="0"/>
              </a:rPr>
              <a:t>test cases</a:t>
            </a:r>
            <a:r>
              <a:rPr lang="en-GB" altLang="en-US" sz="2400">
                <a:latin typeface="Tahoma" charset="0"/>
              </a:rPr>
              <a:t> that are derived from the specification of the real data to be processed by the system.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0402"/>
                                        </p:tgtEl>
                                        <p:attrNameLst>
                                          <p:attrName>style.visibility</p:attrName>
                                        </p:attrNameLst>
                                      </p:cBhvr>
                                      <p:to>
                                        <p:strVal val="visible"/>
                                      </p:to>
                                    </p:set>
                                    <p:animEffect transition="in" filter="blinds(horizontal)">
                                      <p:cBhvr>
                                        <p:cTn id="7" dur="500"/>
                                        <p:tgtEl>
                                          <p:spTgt spid="2304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30403">
                                            <p:txEl>
                                              <p:pRg st="0" end="0"/>
                                            </p:txEl>
                                          </p:spTgt>
                                        </p:tgtEl>
                                        <p:attrNameLst>
                                          <p:attrName>style.visibility</p:attrName>
                                        </p:attrNameLst>
                                      </p:cBhvr>
                                      <p:to>
                                        <p:strVal val="visible"/>
                                      </p:to>
                                    </p:set>
                                    <p:animEffect transition="in" filter="blinds(horizontal)">
                                      <p:cBhvr>
                                        <p:cTn id="12" dur="500"/>
                                        <p:tgtEl>
                                          <p:spTgt spid="230403">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30403">
                                            <p:txEl>
                                              <p:pRg st="1" end="1"/>
                                            </p:txEl>
                                          </p:spTgt>
                                        </p:tgtEl>
                                        <p:attrNameLst>
                                          <p:attrName>style.visibility</p:attrName>
                                        </p:attrNameLst>
                                      </p:cBhvr>
                                      <p:to>
                                        <p:strVal val="visible"/>
                                      </p:to>
                                    </p:set>
                                    <p:animEffect transition="in" filter="blinds(horizontal)">
                                      <p:cBhvr>
                                        <p:cTn id="15" dur="500"/>
                                        <p:tgtEl>
                                          <p:spTgt spid="230403">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30403">
                                            <p:txEl>
                                              <p:pRg st="2" end="2"/>
                                            </p:txEl>
                                          </p:spTgt>
                                        </p:tgtEl>
                                        <p:attrNameLst>
                                          <p:attrName>style.visibility</p:attrName>
                                        </p:attrNameLst>
                                      </p:cBhvr>
                                      <p:to>
                                        <p:strVal val="visible"/>
                                      </p:to>
                                    </p:set>
                                    <p:animEffect transition="in" filter="blinds(horizontal)">
                                      <p:cBhvr>
                                        <p:cTn id="18" dur="500"/>
                                        <p:tgtEl>
                                          <p:spTgt spid="2304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a:spcBef>
                <a:spcPct val="0"/>
              </a:spcBef>
              <a:buClrTx/>
              <a:buSzTx/>
              <a:buFontTx/>
              <a:buNone/>
            </a:pPr>
            <a:fld id="{A82A8A9A-5EB3-F942-A53B-C39FE6E99F4B}" type="slidenum">
              <a:rPr lang="en-US" altLang="en-US" sz="1000"/>
              <a:pPr>
                <a:spcBef>
                  <a:spcPct val="0"/>
                </a:spcBef>
                <a:buClrTx/>
                <a:buSzTx/>
                <a:buFontTx/>
                <a:buNone/>
              </a:pPr>
              <a:t>49</a:t>
            </a:fld>
            <a:endParaRPr lang="en-US" altLang="en-US" sz="1000"/>
          </a:p>
        </p:txBody>
      </p:sp>
      <p:sp>
        <p:nvSpPr>
          <p:cNvPr id="231426" name="Rectangle 2"/>
          <p:cNvSpPr>
            <a:spLocks noGrp="1" noChangeArrowheads="1"/>
          </p:cNvSpPr>
          <p:nvPr>
            <p:ph type="title"/>
          </p:nvPr>
        </p:nvSpPr>
        <p:spPr/>
        <p:txBody>
          <a:bodyPr/>
          <a:lstStyle/>
          <a:p>
            <a:pPr algn="ctr"/>
            <a:r>
              <a:rPr lang="en-GB" altLang="en-US">
                <a:latin typeface="Tahoma" charset="0"/>
              </a:rPr>
              <a:t>The testing process</a:t>
            </a:r>
          </a:p>
        </p:txBody>
      </p:sp>
      <p:sp>
        <p:nvSpPr>
          <p:cNvPr id="231427" name="Rectangle 3"/>
          <p:cNvSpPr>
            <a:spLocks noChangeArrowheads="1"/>
          </p:cNvSpPr>
          <p:nvPr/>
        </p:nvSpPr>
        <p:spPr bwMode="auto">
          <a:xfrm>
            <a:off x="612775" y="2293938"/>
            <a:ext cx="7956550" cy="2678112"/>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eaLnBrk="1" hangingPunct="1">
              <a:spcBef>
                <a:spcPct val="0"/>
              </a:spcBef>
              <a:buClrTx/>
              <a:buSzTx/>
              <a:buFontTx/>
              <a:buNone/>
            </a:pPr>
            <a:endParaRPr lang="en-US" altLang="en-US" sz="1800"/>
          </a:p>
        </p:txBody>
      </p:sp>
      <p:pic>
        <p:nvPicPr>
          <p:cNvPr id="2314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7763" y="2600325"/>
            <a:ext cx="7345362"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1429" name="Line 5"/>
          <p:cNvSpPr>
            <a:spLocks noChangeShapeType="1"/>
          </p:cNvSpPr>
          <p:nvPr/>
        </p:nvSpPr>
        <p:spPr bwMode="auto">
          <a:xfrm>
            <a:off x="5049838" y="4283075"/>
            <a:ext cx="260191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1426"/>
                                        </p:tgtEl>
                                        <p:attrNameLst>
                                          <p:attrName>style.visibility</p:attrName>
                                        </p:attrNameLst>
                                      </p:cBhvr>
                                      <p:to>
                                        <p:strVal val="visible"/>
                                      </p:to>
                                    </p:set>
                                    <p:animEffect transition="in" filter="blinds(horizontal)">
                                      <p:cBhvr>
                                        <p:cTn id="7" dur="500"/>
                                        <p:tgtEl>
                                          <p:spTgt spid="2314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1427"/>
                                        </p:tgtEl>
                                        <p:attrNameLst>
                                          <p:attrName>style.visibility</p:attrName>
                                        </p:attrNameLst>
                                      </p:cBhvr>
                                      <p:to>
                                        <p:strVal val="visible"/>
                                      </p:to>
                                    </p:set>
                                    <p:animEffect transition="in" filter="blinds(horizontal)">
                                      <p:cBhvr>
                                        <p:cTn id="12" dur="500"/>
                                        <p:tgtEl>
                                          <p:spTgt spid="231427"/>
                                        </p:tgtEl>
                                      </p:cBhvr>
                                    </p:animEffect>
                                  </p:childTnLst>
                                </p:cTn>
                              </p:par>
                              <p:par>
                                <p:cTn id="13" presetID="3" presetClass="entr" presetSubtype="10" fill="hold" nodeType="withEffect">
                                  <p:stCondLst>
                                    <p:cond delay="0"/>
                                  </p:stCondLst>
                                  <p:childTnLst>
                                    <p:set>
                                      <p:cBhvr>
                                        <p:cTn id="14" dur="1" fill="hold">
                                          <p:stCondLst>
                                            <p:cond delay="0"/>
                                          </p:stCondLst>
                                        </p:cTn>
                                        <p:tgtEl>
                                          <p:spTgt spid="231428"/>
                                        </p:tgtEl>
                                        <p:attrNameLst>
                                          <p:attrName>style.visibility</p:attrName>
                                        </p:attrNameLst>
                                      </p:cBhvr>
                                      <p:to>
                                        <p:strVal val="visible"/>
                                      </p:to>
                                    </p:set>
                                    <p:animEffect transition="in" filter="blinds(horizontal)">
                                      <p:cBhvr>
                                        <p:cTn id="15" dur="500"/>
                                        <p:tgtEl>
                                          <p:spTgt spid="23142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31429"/>
                                        </p:tgtEl>
                                        <p:attrNameLst>
                                          <p:attrName>style.visibility</p:attrName>
                                        </p:attrNameLst>
                                      </p:cBhvr>
                                      <p:to>
                                        <p:strVal val="visible"/>
                                      </p:to>
                                    </p:set>
                                    <p:animEffect transition="in" filter="blinds(horizontal)">
                                      <p:cBhvr>
                                        <p:cTn id="18" dur="500"/>
                                        <p:tgtEl>
                                          <p:spTgt spid="231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6" grpId="0"/>
      <p:bldP spid="231427" grpId="0" animBg="1"/>
      <p:bldP spid="23142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charset="2"/>
              <a:buChar char="n"/>
              <a:defRPr sz="2800">
                <a:solidFill>
                  <a:schemeClr val="tx1"/>
                </a:solidFill>
                <a:latin typeface="Arial" charset="0"/>
                <a:ea typeface="ＭＳ Ｐゴシック" charset="-128"/>
              </a:defRPr>
            </a:lvl1pPr>
            <a:lvl2pPr marL="742950" indent="-285750">
              <a:spcBef>
                <a:spcPct val="20000"/>
              </a:spcBef>
              <a:buClr>
                <a:schemeClr val="accent1"/>
              </a:buClr>
              <a:buSzPct val="75000"/>
              <a:buFont typeface="Wingdings" charset="2"/>
              <a:buChar char="n"/>
              <a:defRPr sz="2600">
                <a:solidFill>
                  <a:schemeClr val="tx1"/>
                </a:solidFill>
                <a:latin typeface="Arial" charset="0"/>
                <a:ea typeface="ＭＳ Ｐゴシック" charset="-128"/>
              </a:defRPr>
            </a:lvl2pPr>
            <a:lvl3pPr marL="1143000" indent="-228600">
              <a:spcBef>
                <a:spcPct val="20000"/>
              </a:spcBef>
              <a:buClr>
                <a:schemeClr val="folHlink"/>
              </a:buClr>
              <a:buSzPct val="55000"/>
              <a:buFont typeface="Wingdings" charset="2"/>
              <a:buChar char="n"/>
              <a:defRPr sz="2300">
                <a:solidFill>
                  <a:schemeClr val="tx1"/>
                </a:solidFill>
                <a:latin typeface="Arial" charset="0"/>
                <a:ea typeface="ＭＳ Ｐゴシック" charset="-128"/>
              </a:defRPr>
            </a:lvl3pPr>
            <a:lvl4pPr marL="1600200" indent="-228600">
              <a:spcBef>
                <a:spcPct val="20000"/>
              </a:spcBef>
              <a:buClr>
                <a:schemeClr val="accent1"/>
              </a:buClr>
              <a:buFont typeface="Wingdings" charset="2"/>
              <a:buChar char="§"/>
              <a:defRPr sz="2000">
                <a:solidFill>
                  <a:schemeClr val="tx1"/>
                </a:solidFill>
                <a:latin typeface="Arial" charset="0"/>
                <a:ea typeface="ＭＳ Ｐゴシック" charset="-128"/>
              </a:defRPr>
            </a:lvl4pPr>
            <a:lvl5pPr marL="2057400" indent="-228600">
              <a:spcBef>
                <a:spcPct val="20000"/>
              </a:spcBef>
              <a:buClr>
                <a:schemeClr val="accent1"/>
              </a:buClr>
              <a:buFont typeface="Wingdings" charset="2"/>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ＭＳ Ｐゴシック" charset="-128"/>
              </a:defRPr>
            </a:lvl9pPr>
          </a:lstStyle>
          <a:p>
            <a:pPr>
              <a:spcBef>
                <a:spcPct val="0"/>
              </a:spcBef>
              <a:buClrTx/>
              <a:buSzTx/>
              <a:buFontTx/>
              <a:buNone/>
            </a:pPr>
            <a:fld id="{C9FFCAFD-3E5E-9848-A915-0A4544821A81}" type="slidenum">
              <a:rPr lang="en-US" altLang="en-US" sz="1000"/>
              <a:pPr>
                <a:spcBef>
                  <a:spcPct val="0"/>
                </a:spcBef>
                <a:buClrTx/>
                <a:buSzTx/>
                <a:buFontTx/>
                <a:buNone/>
              </a:pPr>
              <a:t>5</a:t>
            </a:fld>
            <a:endParaRPr lang="en-US" altLang="en-US" sz="1000"/>
          </a:p>
        </p:txBody>
      </p:sp>
      <p:sp>
        <p:nvSpPr>
          <p:cNvPr id="164866" name="Rectangle 2"/>
          <p:cNvSpPr>
            <a:spLocks noGrp="1" noChangeArrowheads="1"/>
          </p:cNvSpPr>
          <p:nvPr>
            <p:ph type="title"/>
          </p:nvPr>
        </p:nvSpPr>
        <p:spPr/>
        <p:txBody>
          <a:bodyPr/>
          <a:lstStyle/>
          <a:p>
            <a:pPr algn="ctr" defTabSz="962025"/>
            <a:r>
              <a:rPr lang="en-GB" altLang="en-US" sz="3400">
                <a:ea typeface="ＭＳ Ｐゴシック" charset="-128"/>
              </a:rPr>
              <a:t>CASE Tools là gì?</a:t>
            </a:r>
            <a:br>
              <a:rPr lang="en-GB" altLang="en-US" sz="3400">
                <a:ea typeface="ＭＳ Ｐゴシック" charset="-128"/>
              </a:rPr>
            </a:br>
            <a:r>
              <a:rPr lang="en-GB" altLang="en-US" sz="3400">
                <a:ea typeface="ＭＳ Ｐゴシック" charset="-128"/>
              </a:rPr>
              <a:t>(Computer-Aided Software Engineering)</a:t>
            </a:r>
            <a:endParaRPr lang="en-GB" altLang="en-US">
              <a:ea typeface="ＭＳ Ｐゴシック" charset="-128"/>
            </a:endParaRPr>
          </a:p>
        </p:txBody>
      </p:sp>
      <p:sp>
        <p:nvSpPr>
          <p:cNvPr id="164867" name="Rectangle 3"/>
          <p:cNvSpPr>
            <a:spLocks noGrp="1" noChangeArrowheads="1"/>
          </p:cNvSpPr>
          <p:nvPr>
            <p:ph type="body" idx="1"/>
          </p:nvPr>
        </p:nvSpPr>
        <p:spPr/>
        <p:txBody>
          <a:bodyPr/>
          <a:lstStyle/>
          <a:p>
            <a:pPr marL="488950" indent="-488950" algn="just" defTabSz="962025">
              <a:lnSpc>
                <a:spcPct val="120000"/>
              </a:lnSpc>
            </a:pPr>
            <a:r>
              <a:rPr lang="en-GB" altLang="en-US" sz="2400">
                <a:latin typeface="Calibri" charset="0"/>
                <a:ea typeface="ＭＳ Ｐゴシック" charset="-128"/>
              </a:rPr>
              <a:t>Những phầmn mềm, công cụ cung cấp hỗ trợ tự động cho những họat động trong qui trình làm phần mềm. </a:t>
            </a:r>
          </a:p>
          <a:p>
            <a:pPr marL="488950" indent="-488950" algn="just" defTabSz="962025">
              <a:lnSpc>
                <a:spcPct val="120000"/>
              </a:lnSpc>
            </a:pPr>
            <a:r>
              <a:rPr lang="en-GB" altLang="en-US" sz="2400" b="1">
                <a:latin typeface="Calibri" charset="0"/>
                <a:ea typeface="ＭＳ Ｐゴシック" charset="-128"/>
              </a:rPr>
              <a:t>Upper-CASE: </a:t>
            </a:r>
            <a:r>
              <a:rPr lang="en-GB" altLang="en-US" sz="2400">
                <a:latin typeface="Calibri" charset="0"/>
                <a:ea typeface="ＭＳ Ｐゴシック" charset="-128"/>
              </a:rPr>
              <a:t>những công cụ hỗ trợ giai đoạn requirement &amp; design;</a:t>
            </a:r>
          </a:p>
          <a:p>
            <a:pPr marL="488950" indent="-488950" algn="just" defTabSz="962025">
              <a:lnSpc>
                <a:spcPct val="120000"/>
              </a:lnSpc>
            </a:pPr>
            <a:r>
              <a:rPr lang="en-GB" altLang="en-US" sz="2400" b="1">
                <a:latin typeface="Calibri" charset="0"/>
                <a:ea typeface="ＭＳ Ｐゴシック" charset="-128"/>
              </a:rPr>
              <a:t>Lower-CASE</a:t>
            </a:r>
            <a:r>
              <a:rPr lang="en-GB" altLang="en-US" sz="2400">
                <a:latin typeface="Calibri" charset="0"/>
                <a:ea typeface="ＭＳ Ｐゴシック" charset="-128"/>
              </a:rPr>
              <a:t>: những công cụ hỗ trợ giai đoạn programming, debugging &amp; testing.</a:t>
            </a:r>
          </a:p>
        </p:txBody>
      </p:sp>
    </p:spTree>
    <p:extLst>
      <p:ext uri="{BB962C8B-B14F-4D97-AF65-F5344CB8AC3E}">
        <p14:creationId xmlns:p14="http://schemas.microsoft.com/office/powerpoint/2010/main" val="30916026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4866"/>
                                        </p:tgtEl>
                                        <p:attrNameLst>
                                          <p:attrName>style.visibility</p:attrName>
                                        </p:attrNameLst>
                                      </p:cBhvr>
                                      <p:to>
                                        <p:strVal val="visible"/>
                                      </p:to>
                                    </p:set>
                                    <p:animEffect transition="in" filter="blinds(horizontal)">
                                      <p:cBhvr>
                                        <p:cTn id="7" dur="500"/>
                                        <p:tgtEl>
                                          <p:spTgt spid="1648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64867">
                                            <p:txEl>
                                              <p:pRg st="0" end="0"/>
                                            </p:txEl>
                                          </p:spTgt>
                                        </p:tgtEl>
                                        <p:attrNameLst>
                                          <p:attrName>style.visibility</p:attrName>
                                        </p:attrNameLst>
                                      </p:cBhvr>
                                      <p:to>
                                        <p:strVal val="visible"/>
                                      </p:to>
                                    </p:set>
                                    <p:animEffect transition="in" filter="blinds(horizontal)">
                                      <p:cBhvr>
                                        <p:cTn id="12" dur="500"/>
                                        <p:tgtEl>
                                          <p:spTgt spid="164867">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64867">
                                            <p:txEl>
                                              <p:pRg st="1" end="1"/>
                                            </p:txEl>
                                          </p:spTgt>
                                        </p:tgtEl>
                                        <p:attrNameLst>
                                          <p:attrName>style.visibility</p:attrName>
                                        </p:attrNameLst>
                                      </p:cBhvr>
                                      <p:to>
                                        <p:strVal val="visible"/>
                                      </p:to>
                                    </p:set>
                                    <p:animEffect transition="in" filter="blinds(horizontal)">
                                      <p:cBhvr>
                                        <p:cTn id="15" dur="500"/>
                                        <p:tgtEl>
                                          <p:spTgt spid="164867">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64867">
                                            <p:txEl>
                                              <p:pRg st="2" end="2"/>
                                            </p:txEl>
                                          </p:spTgt>
                                        </p:tgtEl>
                                        <p:attrNameLst>
                                          <p:attrName>style.visibility</p:attrName>
                                        </p:attrNameLst>
                                      </p:cBhvr>
                                      <p:to>
                                        <p:strVal val="visible"/>
                                      </p:to>
                                    </p:set>
                                    <p:animEffect transition="in" filter="blinds(horizontal)">
                                      <p:cBhvr>
                                        <p:cTn id="18" dur="500"/>
                                        <p:tgtEl>
                                          <p:spTgt spid="1648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a:spcBef>
                <a:spcPct val="0"/>
              </a:spcBef>
              <a:buClrTx/>
              <a:buSzTx/>
              <a:buFontTx/>
              <a:buNone/>
            </a:pPr>
            <a:fld id="{CDBA5F60-924F-F646-946C-38067F343381}" type="slidenum">
              <a:rPr lang="en-US" altLang="en-US" sz="1000"/>
              <a:pPr>
                <a:spcBef>
                  <a:spcPct val="0"/>
                </a:spcBef>
                <a:buClrTx/>
                <a:buSzTx/>
                <a:buFontTx/>
                <a:buNone/>
              </a:pPr>
              <a:t>50</a:t>
            </a:fld>
            <a:endParaRPr lang="en-US" altLang="en-US" sz="1000"/>
          </a:p>
        </p:txBody>
      </p:sp>
      <p:sp>
        <p:nvSpPr>
          <p:cNvPr id="232450" name="Rectangle 2"/>
          <p:cNvSpPr>
            <a:spLocks noGrp="1" noChangeArrowheads="1"/>
          </p:cNvSpPr>
          <p:nvPr>
            <p:ph type="title"/>
          </p:nvPr>
        </p:nvSpPr>
        <p:spPr/>
        <p:txBody>
          <a:bodyPr/>
          <a:lstStyle/>
          <a:p>
            <a:pPr algn="ctr"/>
            <a:r>
              <a:rPr lang="en-GB" altLang="en-US">
                <a:latin typeface="Tahoma" charset="0"/>
              </a:rPr>
              <a:t>Testing stages</a:t>
            </a:r>
          </a:p>
        </p:txBody>
      </p:sp>
      <p:sp>
        <p:nvSpPr>
          <p:cNvPr id="232451" name="Rectangle 3"/>
          <p:cNvSpPr>
            <a:spLocks noGrp="1" noChangeArrowheads="1"/>
          </p:cNvSpPr>
          <p:nvPr>
            <p:ph type="body" idx="1"/>
          </p:nvPr>
        </p:nvSpPr>
        <p:spPr>
          <a:xfrm>
            <a:off x="688975" y="1530350"/>
            <a:ext cx="8074025" cy="5175250"/>
          </a:xfrm>
        </p:spPr>
        <p:txBody>
          <a:bodyPr/>
          <a:lstStyle/>
          <a:p>
            <a:pPr marL="465138" indent="-465138">
              <a:lnSpc>
                <a:spcPct val="150000"/>
              </a:lnSpc>
            </a:pPr>
            <a:r>
              <a:rPr lang="en-GB" altLang="en-US" sz="2000">
                <a:solidFill>
                  <a:schemeClr val="accent2"/>
                </a:solidFill>
                <a:latin typeface="Tahoma" charset="0"/>
              </a:rPr>
              <a:t>Component or unit testing</a:t>
            </a:r>
          </a:p>
          <a:p>
            <a:pPr marL="1035050" lvl="1" indent="-455613">
              <a:lnSpc>
                <a:spcPct val="150000"/>
              </a:lnSpc>
            </a:pPr>
            <a:r>
              <a:rPr lang="en-GB" altLang="en-US" sz="2000">
                <a:latin typeface="Tahoma" charset="0"/>
              </a:rPr>
              <a:t>Individual components are tested independently; </a:t>
            </a:r>
          </a:p>
          <a:p>
            <a:pPr marL="1035050" lvl="1" indent="-455613">
              <a:lnSpc>
                <a:spcPct val="150000"/>
              </a:lnSpc>
            </a:pPr>
            <a:r>
              <a:rPr lang="en-GB" altLang="en-US" sz="2000">
                <a:latin typeface="Tahoma" charset="0"/>
              </a:rPr>
              <a:t>Components may be functions or objects or coherent groupings of these entities.</a:t>
            </a:r>
          </a:p>
          <a:p>
            <a:pPr marL="465138" indent="-465138">
              <a:lnSpc>
                <a:spcPct val="150000"/>
              </a:lnSpc>
            </a:pPr>
            <a:r>
              <a:rPr lang="en-GB" altLang="en-US" sz="2000">
                <a:solidFill>
                  <a:schemeClr val="accent2"/>
                </a:solidFill>
                <a:latin typeface="Tahoma" charset="0"/>
              </a:rPr>
              <a:t>System testing</a:t>
            </a:r>
          </a:p>
          <a:p>
            <a:pPr marL="1035050" lvl="1" indent="-455613">
              <a:lnSpc>
                <a:spcPct val="150000"/>
              </a:lnSpc>
            </a:pPr>
            <a:r>
              <a:rPr lang="en-GB" altLang="en-US" sz="2000">
                <a:latin typeface="Tahoma" charset="0"/>
              </a:rPr>
              <a:t>Testing of the system as a whole. Testing of emergent properties is particularly important.</a:t>
            </a:r>
          </a:p>
          <a:p>
            <a:pPr marL="465138" indent="-465138">
              <a:lnSpc>
                <a:spcPct val="150000"/>
              </a:lnSpc>
            </a:pPr>
            <a:r>
              <a:rPr lang="en-GB" altLang="en-US" sz="2000">
                <a:solidFill>
                  <a:schemeClr val="accent2"/>
                </a:solidFill>
                <a:latin typeface="Tahoma" charset="0"/>
              </a:rPr>
              <a:t>Acceptance testing</a:t>
            </a:r>
          </a:p>
          <a:p>
            <a:pPr marL="1035050" lvl="1" indent="-455613">
              <a:lnSpc>
                <a:spcPct val="150000"/>
              </a:lnSpc>
            </a:pPr>
            <a:r>
              <a:rPr lang="en-GB" altLang="en-US" sz="2000">
                <a:latin typeface="Tahoma" charset="0"/>
              </a:rPr>
              <a:t>Testing with customer data to check that the system meets the customer’s needs.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2450"/>
                                        </p:tgtEl>
                                        <p:attrNameLst>
                                          <p:attrName>style.visibility</p:attrName>
                                        </p:attrNameLst>
                                      </p:cBhvr>
                                      <p:to>
                                        <p:strVal val="visible"/>
                                      </p:to>
                                    </p:set>
                                    <p:animEffect transition="in" filter="blinds(horizontal)">
                                      <p:cBhvr>
                                        <p:cTn id="7" dur="500"/>
                                        <p:tgtEl>
                                          <p:spTgt spid="2324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32451">
                                            <p:txEl>
                                              <p:pRg st="0" end="0"/>
                                            </p:txEl>
                                          </p:spTgt>
                                        </p:tgtEl>
                                        <p:attrNameLst>
                                          <p:attrName>style.visibility</p:attrName>
                                        </p:attrNameLst>
                                      </p:cBhvr>
                                      <p:to>
                                        <p:strVal val="visible"/>
                                      </p:to>
                                    </p:set>
                                    <p:animEffect transition="in" filter="blinds(horizontal)">
                                      <p:cBhvr>
                                        <p:cTn id="12" dur="500"/>
                                        <p:tgtEl>
                                          <p:spTgt spid="232451">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32451">
                                            <p:txEl>
                                              <p:pRg st="1" end="1"/>
                                            </p:txEl>
                                          </p:spTgt>
                                        </p:tgtEl>
                                        <p:attrNameLst>
                                          <p:attrName>style.visibility</p:attrName>
                                        </p:attrNameLst>
                                      </p:cBhvr>
                                      <p:to>
                                        <p:strVal val="visible"/>
                                      </p:to>
                                    </p:set>
                                    <p:animEffect transition="in" filter="blinds(horizontal)">
                                      <p:cBhvr>
                                        <p:cTn id="15" dur="500"/>
                                        <p:tgtEl>
                                          <p:spTgt spid="232451">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32451">
                                            <p:txEl>
                                              <p:pRg st="2" end="2"/>
                                            </p:txEl>
                                          </p:spTgt>
                                        </p:tgtEl>
                                        <p:attrNameLst>
                                          <p:attrName>style.visibility</p:attrName>
                                        </p:attrNameLst>
                                      </p:cBhvr>
                                      <p:to>
                                        <p:strVal val="visible"/>
                                      </p:to>
                                    </p:set>
                                    <p:animEffect transition="in" filter="blinds(horizontal)">
                                      <p:cBhvr>
                                        <p:cTn id="18" dur="500"/>
                                        <p:tgtEl>
                                          <p:spTgt spid="232451">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32451">
                                            <p:txEl>
                                              <p:pRg st="3" end="3"/>
                                            </p:txEl>
                                          </p:spTgt>
                                        </p:tgtEl>
                                        <p:attrNameLst>
                                          <p:attrName>style.visibility</p:attrName>
                                        </p:attrNameLst>
                                      </p:cBhvr>
                                      <p:to>
                                        <p:strVal val="visible"/>
                                      </p:to>
                                    </p:set>
                                    <p:animEffect transition="in" filter="blinds(horizontal)">
                                      <p:cBhvr>
                                        <p:cTn id="21" dur="500"/>
                                        <p:tgtEl>
                                          <p:spTgt spid="232451">
                                            <p:txEl>
                                              <p:pRg st="3" end="3"/>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32451">
                                            <p:txEl>
                                              <p:pRg st="4" end="4"/>
                                            </p:txEl>
                                          </p:spTgt>
                                        </p:tgtEl>
                                        <p:attrNameLst>
                                          <p:attrName>style.visibility</p:attrName>
                                        </p:attrNameLst>
                                      </p:cBhvr>
                                      <p:to>
                                        <p:strVal val="visible"/>
                                      </p:to>
                                    </p:set>
                                    <p:animEffect transition="in" filter="blinds(horizontal)">
                                      <p:cBhvr>
                                        <p:cTn id="24" dur="500"/>
                                        <p:tgtEl>
                                          <p:spTgt spid="232451">
                                            <p:txEl>
                                              <p:pRg st="4" end="4"/>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32451">
                                            <p:txEl>
                                              <p:pRg st="5" end="5"/>
                                            </p:txEl>
                                          </p:spTgt>
                                        </p:tgtEl>
                                        <p:attrNameLst>
                                          <p:attrName>style.visibility</p:attrName>
                                        </p:attrNameLst>
                                      </p:cBhvr>
                                      <p:to>
                                        <p:strVal val="visible"/>
                                      </p:to>
                                    </p:set>
                                    <p:animEffect transition="in" filter="blinds(horizontal)">
                                      <p:cBhvr>
                                        <p:cTn id="27" dur="500"/>
                                        <p:tgtEl>
                                          <p:spTgt spid="232451">
                                            <p:txEl>
                                              <p:pRg st="5" end="5"/>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232451">
                                            <p:txEl>
                                              <p:pRg st="6" end="6"/>
                                            </p:txEl>
                                          </p:spTgt>
                                        </p:tgtEl>
                                        <p:attrNameLst>
                                          <p:attrName>style.visibility</p:attrName>
                                        </p:attrNameLst>
                                      </p:cBhvr>
                                      <p:to>
                                        <p:strVal val="visible"/>
                                      </p:to>
                                    </p:set>
                                    <p:animEffect transition="in" filter="blinds(horizontal)">
                                      <p:cBhvr>
                                        <p:cTn id="30" dur="500"/>
                                        <p:tgtEl>
                                          <p:spTgt spid="2324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a:spcBef>
                <a:spcPct val="0"/>
              </a:spcBef>
              <a:buClrTx/>
              <a:buSzTx/>
              <a:buFontTx/>
              <a:buNone/>
            </a:pPr>
            <a:fld id="{C05231CD-DD69-D647-A725-A9EA289E3B88}" type="slidenum">
              <a:rPr lang="en-US" altLang="en-US" sz="1000"/>
              <a:pPr>
                <a:spcBef>
                  <a:spcPct val="0"/>
                </a:spcBef>
                <a:buClrTx/>
                <a:buSzTx/>
                <a:buFontTx/>
                <a:buNone/>
              </a:pPr>
              <a:t>51</a:t>
            </a:fld>
            <a:endParaRPr lang="en-US" altLang="en-US" sz="1000"/>
          </a:p>
        </p:txBody>
      </p:sp>
      <p:sp>
        <p:nvSpPr>
          <p:cNvPr id="233474" name="Rectangle 2"/>
          <p:cNvSpPr>
            <a:spLocks noGrp="1" noChangeArrowheads="1"/>
          </p:cNvSpPr>
          <p:nvPr>
            <p:ph type="title"/>
          </p:nvPr>
        </p:nvSpPr>
        <p:spPr/>
        <p:txBody>
          <a:bodyPr/>
          <a:lstStyle/>
          <a:p>
            <a:pPr algn="ctr"/>
            <a:r>
              <a:rPr lang="en-GB" altLang="en-US">
                <a:latin typeface="Tahoma" charset="0"/>
              </a:rPr>
              <a:t>Testing phases</a:t>
            </a:r>
          </a:p>
        </p:txBody>
      </p:sp>
      <p:sp>
        <p:nvSpPr>
          <p:cNvPr id="233475" name="Rectangle 3"/>
          <p:cNvSpPr>
            <a:spLocks noChangeArrowheads="1"/>
          </p:cNvSpPr>
          <p:nvPr/>
        </p:nvSpPr>
        <p:spPr bwMode="auto">
          <a:xfrm>
            <a:off x="458788" y="2141538"/>
            <a:ext cx="8493125" cy="3900487"/>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eaLnBrk="1" hangingPunct="1">
              <a:spcBef>
                <a:spcPct val="0"/>
              </a:spcBef>
              <a:buClrTx/>
              <a:buSzTx/>
              <a:buFontTx/>
              <a:buNone/>
            </a:pPr>
            <a:endParaRPr lang="en-US" altLang="en-US" sz="1800"/>
          </a:p>
        </p:txBody>
      </p:sp>
      <p:pic>
        <p:nvPicPr>
          <p:cNvPr id="2334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988" y="2676525"/>
            <a:ext cx="8264525"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3474"/>
                                        </p:tgtEl>
                                        <p:attrNameLst>
                                          <p:attrName>style.visibility</p:attrName>
                                        </p:attrNameLst>
                                      </p:cBhvr>
                                      <p:to>
                                        <p:strVal val="visible"/>
                                      </p:to>
                                    </p:set>
                                    <p:animEffect transition="in" filter="blinds(horizontal)">
                                      <p:cBhvr>
                                        <p:cTn id="7" dur="500"/>
                                        <p:tgtEl>
                                          <p:spTgt spid="2334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3475"/>
                                        </p:tgtEl>
                                        <p:attrNameLst>
                                          <p:attrName>style.visibility</p:attrName>
                                        </p:attrNameLst>
                                      </p:cBhvr>
                                      <p:to>
                                        <p:strVal val="visible"/>
                                      </p:to>
                                    </p:set>
                                    <p:animEffect transition="in" filter="blinds(horizontal)">
                                      <p:cBhvr>
                                        <p:cTn id="12" dur="500"/>
                                        <p:tgtEl>
                                          <p:spTgt spid="233475"/>
                                        </p:tgtEl>
                                      </p:cBhvr>
                                    </p:animEffect>
                                  </p:childTnLst>
                                </p:cTn>
                              </p:par>
                              <p:par>
                                <p:cTn id="13" presetID="3" presetClass="entr" presetSubtype="10" fill="hold" nodeType="withEffect">
                                  <p:stCondLst>
                                    <p:cond delay="0"/>
                                  </p:stCondLst>
                                  <p:childTnLst>
                                    <p:set>
                                      <p:cBhvr>
                                        <p:cTn id="14" dur="1" fill="hold">
                                          <p:stCondLst>
                                            <p:cond delay="0"/>
                                          </p:stCondLst>
                                        </p:cTn>
                                        <p:tgtEl>
                                          <p:spTgt spid="233476"/>
                                        </p:tgtEl>
                                        <p:attrNameLst>
                                          <p:attrName>style.visibility</p:attrName>
                                        </p:attrNameLst>
                                      </p:cBhvr>
                                      <p:to>
                                        <p:strVal val="visible"/>
                                      </p:to>
                                    </p:set>
                                    <p:animEffect transition="in" filter="blinds(horizontal)">
                                      <p:cBhvr>
                                        <p:cTn id="15" dur="500"/>
                                        <p:tgtEl>
                                          <p:spTgt spid="2334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4" grpId="0"/>
      <p:bldP spid="23347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a:spcBef>
                <a:spcPct val="0"/>
              </a:spcBef>
              <a:buClrTx/>
              <a:buSzTx/>
              <a:buFontTx/>
              <a:buNone/>
            </a:pPr>
            <a:fld id="{A9B2CF41-DED2-9942-B854-AB6752B76420}" type="slidenum">
              <a:rPr lang="en-US" altLang="en-US" sz="1000"/>
              <a:pPr>
                <a:spcBef>
                  <a:spcPct val="0"/>
                </a:spcBef>
                <a:buClrTx/>
                <a:buSzTx/>
                <a:buFontTx/>
                <a:buNone/>
              </a:pPr>
              <a:t>52</a:t>
            </a:fld>
            <a:endParaRPr lang="en-US" altLang="en-US" sz="1000"/>
          </a:p>
        </p:txBody>
      </p:sp>
      <p:sp>
        <p:nvSpPr>
          <p:cNvPr id="234498" name="Rectangle 2"/>
          <p:cNvSpPr>
            <a:spLocks noGrp="1" noChangeArrowheads="1"/>
          </p:cNvSpPr>
          <p:nvPr>
            <p:ph type="title"/>
          </p:nvPr>
        </p:nvSpPr>
        <p:spPr/>
        <p:txBody>
          <a:bodyPr/>
          <a:lstStyle/>
          <a:p>
            <a:pPr algn="ctr"/>
            <a:r>
              <a:rPr lang="en-GB" altLang="en-US">
                <a:latin typeface="Tahoma" charset="0"/>
              </a:rPr>
              <a:t>Software evolution</a:t>
            </a:r>
          </a:p>
        </p:txBody>
      </p:sp>
      <p:sp>
        <p:nvSpPr>
          <p:cNvPr id="234499" name="Rectangle 3"/>
          <p:cNvSpPr>
            <a:spLocks noGrp="1" noChangeArrowheads="1"/>
          </p:cNvSpPr>
          <p:nvPr>
            <p:ph type="body" idx="1"/>
          </p:nvPr>
        </p:nvSpPr>
        <p:spPr/>
        <p:txBody>
          <a:bodyPr/>
          <a:lstStyle/>
          <a:p>
            <a:pPr marL="465138" indent="-465138" algn="just">
              <a:lnSpc>
                <a:spcPct val="150000"/>
              </a:lnSpc>
            </a:pPr>
            <a:r>
              <a:rPr lang="en-GB" altLang="en-US" sz="2400">
                <a:solidFill>
                  <a:schemeClr val="accent2"/>
                </a:solidFill>
                <a:latin typeface="Tahoma" charset="0"/>
              </a:rPr>
              <a:t>Software is inherently flexible and can change</a:t>
            </a:r>
            <a:r>
              <a:rPr lang="en-GB" altLang="en-US" sz="2400">
                <a:latin typeface="Tahoma" charset="0"/>
              </a:rPr>
              <a:t>. </a:t>
            </a:r>
          </a:p>
          <a:p>
            <a:pPr marL="465138" indent="-465138" algn="just">
              <a:lnSpc>
                <a:spcPct val="150000"/>
              </a:lnSpc>
            </a:pPr>
            <a:r>
              <a:rPr lang="en-GB" altLang="en-US" sz="2400">
                <a:solidFill>
                  <a:schemeClr val="accent2"/>
                </a:solidFill>
                <a:latin typeface="Tahoma" charset="0"/>
              </a:rPr>
              <a:t>As requirements change through changing business circumstances</a:t>
            </a:r>
            <a:r>
              <a:rPr lang="en-GB" altLang="en-US" sz="2400">
                <a:latin typeface="Tahoma" charset="0"/>
              </a:rPr>
              <a:t>, the software that supports the business must also evolve and change.</a:t>
            </a:r>
          </a:p>
          <a:p>
            <a:pPr marL="465138" indent="-465138" algn="just">
              <a:lnSpc>
                <a:spcPct val="150000"/>
              </a:lnSpc>
            </a:pPr>
            <a:r>
              <a:rPr lang="en-GB" altLang="en-US" sz="2400">
                <a:latin typeface="Tahoma" charset="0"/>
              </a:rPr>
              <a:t>Although there has been a demarcation between development and evolution (maintenance) this is increasingly irrelevant as fewer and fewer systems are completely new.</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4498"/>
                                        </p:tgtEl>
                                        <p:attrNameLst>
                                          <p:attrName>style.visibility</p:attrName>
                                        </p:attrNameLst>
                                      </p:cBhvr>
                                      <p:to>
                                        <p:strVal val="visible"/>
                                      </p:to>
                                    </p:set>
                                    <p:animEffect transition="in" filter="blinds(horizontal)">
                                      <p:cBhvr>
                                        <p:cTn id="7" dur="500"/>
                                        <p:tgtEl>
                                          <p:spTgt spid="2344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34499">
                                            <p:txEl>
                                              <p:pRg st="0" end="0"/>
                                            </p:txEl>
                                          </p:spTgt>
                                        </p:tgtEl>
                                        <p:attrNameLst>
                                          <p:attrName>style.visibility</p:attrName>
                                        </p:attrNameLst>
                                      </p:cBhvr>
                                      <p:to>
                                        <p:strVal val="visible"/>
                                      </p:to>
                                    </p:set>
                                    <p:animEffect transition="in" filter="blinds(horizontal)">
                                      <p:cBhvr>
                                        <p:cTn id="12" dur="500"/>
                                        <p:tgtEl>
                                          <p:spTgt spid="234499">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34499">
                                            <p:txEl>
                                              <p:pRg st="1" end="1"/>
                                            </p:txEl>
                                          </p:spTgt>
                                        </p:tgtEl>
                                        <p:attrNameLst>
                                          <p:attrName>style.visibility</p:attrName>
                                        </p:attrNameLst>
                                      </p:cBhvr>
                                      <p:to>
                                        <p:strVal val="visible"/>
                                      </p:to>
                                    </p:set>
                                    <p:animEffect transition="in" filter="blinds(horizontal)">
                                      <p:cBhvr>
                                        <p:cTn id="15" dur="500"/>
                                        <p:tgtEl>
                                          <p:spTgt spid="234499">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34499">
                                            <p:txEl>
                                              <p:pRg st="2" end="2"/>
                                            </p:txEl>
                                          </p:spTgt>
                                        </p:tgtEl>
                                        <p:attrNameLst>
                                          <p:attrName>style.visibility</p:attrName>
                                        </p:attrNameLst>
                                      </p:cBhvr>
                                      <p:to>
                                        <p:strVal val="visible"/>
                                      </p:to>
                                    </p:set>
                                    <p:animEffect transition="in" filter="blinds(horizontal)">
                                      <p:cBhvr>
                                        <p:cTn id="18" dur="500"/>
                                        <p:tgtEl>
                                          <p:spTgt spid="2344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a:spcBef>
                <a:spcPct val="0"/>
              </a:spcBef>
              <a:buClrTx/>
              <a:buSzTx/>
              <a:buFontTx/>
              <a:buNone/>
            </a:pPr>
            <a:fld id="{6B56240C-0DCE-4D4A-B9FF-AD3E3DB04100}" type="slidenum">
              <a:rPr lang="en-US" altLang="en-US" sz="1000"/>
              <a:pPr>
                <a:spcBef>
                  <a:spcPct val="0"/>
                </a:spcBef>
                <a:buClrTx/>
                <a:buSzTx/>
                <a:buFontTx/>
                <a:buNone/>
              </a:pPr>
              <a:t>53</a:t>
            </a:fld>
            <a:endParaRPr lang="en-US" altLang="en-US" sz="1000"/>
          </a:p>
        </p:txBody>
      </p:sp>
      <p:sp>
        <p:nvSpPr>
          <p:cNvPr id="235522" name="Rectangle 2"/>
          <p:cNvSpPr>
            <a:spLocks noGrp="1" noChangeArrowheads="1"/>
          </p:cNvSpPr>
          <p:nvPr>
            <p:ph type="title"/>
          </p:nvPr>
        </p:nvSpPr>
        <p:spPr/>
        <p:txBody>
          <a:bodyPr/>
          <a:lstStyle/>
          <a:p>
            <a:pPr algn="ctr"/>
            <a:r>
              <a:rPr lang="en-GB" altLang="en-US">
                <a:latin typeface="Tahoma" charset="0"/>
              </a:rPr>
              <a:t>System evolution</a:t>
            </a:r>
          </a:p>
        </p:txBody>
      </p:sp>
      <p:sp>
        <p:nvSpPr>
          <p:cNvPr id="235523" name="Rectangle 3"/>
          <p:cNvSpPr>
            <a:spLocks noChangeArrowheads="1"/>
          </p:cNvSpPr>
          <p:nvPr/>
        </p:nvSpPr>
        <p:spPr bwMode="auto">
          <a:xfrm>
            <a:off x="612775" y="2217738"/>
            <a:ext cx="8262938" cy="3517900"/>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eaLnBrk="1" hangingPunct="1">
              <a:spcBef>
                <a:spcPct val="0"/>
              </a:spcBef>
              <a:buClrTx/>
              <a:buSzTx/>
              <a:buFontTx/>
              <a:buNone/>
            </a:pPr>
            <a:endParaRPr lang="en-US" altLang="en-US" sz="1800"/>
          </a:p>
        </p:txBody>
      </p:sp>
      <p:pic>
        <p:nvPicPr>
          <p:cNvPr id="2355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175" y="2676525"/>
            <a:ext cx="7958138"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2" name="Line 5"/>
          <p:cNvSpPr>
            <a:spLocks noChangeShapeType="1"/>
          </p:cNvSpPr>
          <p:nvPr/>
        </p:nvSpPr>
        <p:spPr bwMode="auto">
          <a:xfrm>
            <a:off x="7848600" y="3810000"/>
            <a:ext cx="0" cy="609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522"/>
                                        </p:tgtEl>
                                        <p:attrNameLst>
                                          <p:attrName>style.visibility</p:attrName>
                                        </p:attrNameLst>
                                      </p:cBhvr>
                                      <p:to>
                                        <p:strVal val="visible"/>
                                      </p:to>
                                    </p:set>
                                    <p:animEffect transition="in" filter="blinds(horizontal)">
                                      <p:cBhvr>
                                        <p:cTn id="7" dur="500"/>
                                        <p:tgtEl>
                                          <p:spTgt spid="2355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5523"/>
                                        </p:tgtEl>
                                        <p:attrNameLst>
                                          <p:attrName>style.visibility</p:attrName>
                                        </p:attrNameLst>
                                      </p:cBhvr>
                                      <p:to>
                                        <p:strVal val="visible"/>
                                      </p:to>
                                    </p:set>
                                    <p:animEffect transition="in" filter="blinds(horizontal)">
                                      <p:cBhvr>
                                        <p:cTn id="12" dur="500"/>
                                        <p:tgtEl>
                                          <p:spTgt spid="235523"/>
                                        </p:tgtEl>
                                      </p:cBhvr>
                                    </p:animEffect>
                                  </p:childTnLst>
                                </p:cTn>
                              </p:par>
                              <p:par>
                                <p:cTn id="13" presetID="3" presetClass="entr" presetSubtype="10" fill="hold" nodeType="withEffect">
                                  <p:stCondLst>
                                    <p:cond delay="0"/>
                                  </p:stCondLst>
                                  <p:childTnLst>
                                    <p:set>
                                      <p:cBhvr>
                                        <p:cTn id="14" dur="1" fill="hold">
                                          <p:stCondLst>
                                            <p:cond delay="0"/>
                                          </p:stCondLst>
                                        </p:cTn>
                                        <p:tgtEl>
                                          <p:spTgt spid="235524"/>
                                        </p:tgtEl>
                                        <p:attrNameLst>
                                          <p:attrName>style.visibility</p:attrName>
                                        </p:attrNameLst>
                                      </p:cBhvr>
                                      <p:to>
                                        <p:strVal val="visible"/>
                                      </p:to>
                                    </p:set>
                                    <p:animEffect transition="in" filter="blinds(horizontal)">
                                      <p:cBhvr>
                                        <p:cTn id="15" dur="500"/>
                                        <p:tgtEl>
                                          <p:spTgt spid="235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2" grpId="0"/>
      <p:bldP spid="23552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a:spcBef>
                <a:spcPct val="0"/>
              </a:spcBef>
              <a:buClrTx/>
              <a:buSzTx/>
              <a:buFontTx/>
              <a:buNone/>
            </a:pPr>
            <a:fld id="{B25A0CD2-5199-884A-A97A-A875C92E2202}" type="slidenum">
              <a:rPr lang="en-US" altLang="en-US" sz="1000"/>
              <a:pPr>
                <a:spcBef>
                  <a:spcPct val="0"/>
                </a:spcBef>
                <a:buClrTx/>
                <a:buSzTx/>
                <a:buFontTx/>
                <a:buNone/>
              </a:pPr>
              <a:t>54</a:t>
            </a:fld>
            <a:endParaRPr lang="en-US" altLang="en-US" sz="1000"/>
          </a:p>
        </p:txBody>
      </p:sp>
      <p:sp>
        <p:nvSpPr>
          <p:cNvPr id="236546" name="Rectangle 2"/>
          <p:cNvSpPr>
            <a:spLocks noGrp="1" noChangeArrowheads="1"/>
          </p:cNvSpPr>
          <p:nvPr>
            <p:ph type="title"/>
          </p:nvPr>
        </p:nvSpPr>
        <p:spPr/>
        <p:txBody>
          <a:bodyPr/>
          <a:lstStyle/>
          <a:p>
            <a:pPr algn="ctr"/>
            <a:r>
              <a:rPr lang="en-GB" altLang="en-US">
                <a:latin typeface="Tahoma" charset="0"/>
              </a:rPr>
              <a:t>Key points</a:t>
            </a:r>
          </a:p>
        </p:txBody>
      </p:sp>
      <p:sp>
        <p:nvSpPr>
          <p:cNvPr id="236547" name="Rectangle 3"/>
          <p:cNvSpPr>
            <a:spLocks noGrp="1" noChangeArrowheads="1"/>
          </p:cNvSpPr>
          <p:nvPr>
            <p:ph type="body" idx="1"/>
          </p:nvPr>
        </p:nvSpPr>
        <p:spPr/>
        <p:txBody>
          <a:bodyPr/>
          <a:lstStyle/>
          <a:p>
            <a:pPr marL="465138" indent="-465138">
              <a:lnSpc>
                <a:spcPct val="150000"/>
              </a:lnSpc>
            </a:pPr>
            <a:r>
              <a:rPr lang="en-GB" altLang="en-US" sz="2400">
                <a:latin typeface="Tahoma" charset="0"/>
              </a:rPr>
              <a:t>Software processes are the activities involved in producing and evolving a software system. </a:t>
            </a:r>
          </a:p>
          <a:p>
            <a:pPr marL="465138" indent="-465138">
              <a:lnSpc>
                <a:spcPct val="150000"/>
              </a:lnSpc>
            </a:pPr>
            <a:r>
              <a:rPr lang="en-GB" altLang="en-US" sz="2400">
                <a:latin typeface="Tahoma" charset="0"/>
              </a:rPr>
              <a:t>Software process models are abstract representations of these processes.</a:t>
            </a:r>
          </a:p>
          <a:p>
            <a:pPr marL="465138" indent="-465138">
              <a:lnSpc>
                <a:spcPct val="150000"/>
              </a:lnSpc>
            </a:pPr>
            <a:r>
              <a:rPr lang="en-GB" altLang="en-US" sz="2400">
                <a:latin typeface="Tahoma" charset="0"/>
              </a:rPr>
              <a:t>General activities are specification, design and implementation, validation and evolution.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6546"/>
                                        </p:tgtEl>
                                        <p:attrNameLst>
                                          <p:attrName>style.visibility</p:attrName>
                                        </p:attrNameLst>
                                      </p:cBhvr>
                                      <p:to>
                                        <p:strVal val="visible"/>
                                      </p:to>
                                    </p:set>
                                    <p:animEffect transition="in" filter="blinds(horizontal)">
                                      <p:cBhvr>
                                        <p:cTn id="7" dur="500"/>
                                        <p:tgtEl>
                                          <p:spTgt spid="2365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36547">
                                            <p:txEl>
                                              <p:pRg st="0" end="0"/>
                                            </p:txEl>
                                          </p:spTgt>
                                        </p:tgtEl>
                                        <p:attrNameLst>
                                          <p:attrName>style.visibility</p:attrName>
                                        </p:attrNameLst>
                                      </p:cBhvr>
                                      <p:to>
                                        <p:strVal val="visible"/>
                                      </p:to>
                                    </p:set>
                                    <p:animEffect transition="in" filter="blinds(horizontal)">
                                      <p:cBhvr>
                                        <p:cTn id="12" dur="500"/>
                                        <p:tgtEl>
                                          <p:spTgt spid="236547">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36547">
                                            <p:txEl>
                                              <p:pRg st="1" end="1"/>
                                            </p:txEl>
                                          </p:spTgt>
                                        </p:tgtEl>
                                        <p:attrNameLst>
                                          <p:attrName>style.visibility</p:attrName>
                                        </p:attrNameLst>
                                      </p:cBhvr>
                                      <p:to>
                                        <p:strVal val="visible"/>
                                      </p:to>
                                    </p:set>
                                    <p:animEffect transition="in" filter="blinds(horizontal)">
                                      <p:cBhvr>
                                        <p:cTn id="15" dur="500"/>
                                        <p:tgtEl>
                                          <p:spTgt spid="236547">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36547">
                                            <p:txEl>
                                              <p:pRg st="2" end="2"/>
                                            </p:txEl>
                                          </p:spTgt>
                                        </p:tgtEl>
                                        <p:attrNameLst>
                                          <p:attrName>style.visibility</p:attrName>
                                        </p:attrNameLst>
                                      </p:cBhvr>
                                      <p:to>
                                        <p:strVal val="visible"/>
                                      </p:to>
                                    </p:set>
                                    <p:animEffect transition="in" filter="blinds(horizontal)">
                                      <p:cBhvr>
                                        <p:cTn id="18" dur="500"/>
                                        <p:tgtEl>
                                          <p:spTgt spid="2365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a:spcBef>
                <a:spcPct val="0"/>
              </a:spcBef>
              <a:buClrTx/>
              <a:buSzTx/>
              <a:buFontTx/>
              <a:buNone/>
            </a:pPr>
            <a:fld id="{49871269-A2E6-514A-9851-C2AB613FC9AD}" type="slidenum">
              <a:rPr lang="en-US" altLang="en-US" sz="1000"/>
              <a:pPr>
                <a:spcBef>
                  <a:spcPct val="0"/>
                </a:spcBef>
                <a:buClrTx/>
                <a:buSzTx/>
                <a:buFontTx/>
                <a:buNone/>
              </a:pPr>
              <a:t>55</a:t>
            </a:fld>
            <a:endParaRPr lang="en-US" altLang="en-US" sz="1000"/>
          </a:p>
        </p:txBody>
      </p:sp>
      <p:sp>
        <p:nvSpPr>
          <p:cNvPr id="237570" name="Rectangle 2"/>
          <p:cNvSpPr>
            <a:spLocks noGrp="1" noChangeArrowheads="1"/>
          </p:cNvSpPr>
          <p:nvPr>
            <p:ph type="title"/>
          </p:nvPr>
        </p:nvSpPr>
        <p:spPr/>
        <p:txBody>
          <a:bodyPr/>
          <a:lstStyle/>
          <a:p>
            <a:pPr algn="ctr"/>
            <a:r>
              <a:rPr lang="en-GB" altLang="en-US">
                <a:latin typeface="Tahoma" charset="0"/>
              </a:rPr>
              <a:t>Key points</a:t>
            </a:r>
            <a:endParaRPr lang="en-US" altLang="en-US">
              <a:latin typeface="Tahoma" charset="0"/>
            </a:endParaRPr>
          </a:p>
        </p:txBody>
      </p:sp>
      <p:sp>
        <p:nvSpPr>
          <p:cNvPr id="237571" name="Rectangle 3"/>
          <p:cNvSpPr>
            <a:spLocks noGrp="1" noChangeArrowheads="1"/>
          </p:cNvSpPr>
          <p:nvPr>
            <p:ph type="body" idx="1"/>
          </p:nvPr>
        </p:nvSpPr>
        <p:spPr/>
        <p:txBody>
          <a:bodyPr/>
          <a:lstStyle/>
          <a:p>
            <a:pPr>
              <a:lnSpc>
                <a:spcPct val="150000"/>
              </a:lnSpc>
            </a:pPr>
            <a:r>
              <a:rPr lang="en-GB" altLang="en-US" sz="2400">
                <a:latin typeface="Tahoma" charset="0"/>
              </a:rPr>
              <a:t>Generic process models describe the organisation of software processes. Examples include the waterfall model, evolutionary development and component-based software engineering.</a:t>
            </a:r>
          </a:p>
          <a:p>
            <a:pPr>
              <a:lnSpc>
                <a:spcPct val="150000"/>
              </a:lnSpc>
            </a:pPr>
            <a:r>
              <a:rPr lang="en-GB" altLang="en-US" sz="2400">
                <a:latin typeface="Tahoma" charset="0"/>
              </a:rPr>
              <a:t>Iterative process models describe the software process as a cycle of activities.</a:t>
            </a:r>
            <a:endParaRPr lang="en-US" altLang="en-US" sz="2400">
              <a:latin typeface="Tahoma"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7570"/>
                                        </p:tgtEl>
                                        <p:attrNameLst>
                                          <p:attrName>style.visibility</p:attrName>
                                        </p:attrNameLst>
                                      </p:cBhvr>
                                      <p:to>
                                        <p:strVal val="visible"/>
                                      </p:to>
                                    </p:set>
                                    <p:animEffect transition="in" filter="blinds(horizontal)">
                                      <p:cBhvr>
                                        <p:cTn id="7" dur="500"/>
                                        <p:tgtEl>
                                          <p:spTgt spid="2375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37571">
                                            <p:txEl>
                                              <p:pRg st="0" end="0"/>
                                            </p:txEl>
                                          </p:spTgt>
                                        </p:tgtEl>
                                        <p:attrNameLst>
                                          <p:attrName>style.visibility</p:attrName>
                                        </p:attrNameLst>
                                      </p:cBhvr>
                                      <p:to>
                                        <p:strVal val="visible"/>
                                      </p:to>
                                    </p:set>
                                    <p:animEffect transition="in" filter="blinds(horizontal)">
                                      <p:cBhvr>
                                        <p:cTn id="12" dur="500"/>
                                        <p:tgtEl>
                                          <p:spTgt spid="237571">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37571">
                                            <p:txEl>
                                              <p:pRg st="1" end="1"/>
                                            </p:txEl>
                                          </p:spTgt>
                                        </p:tgtEl>
                                        <p:attrNameLst>
                                          <p:attrName>style.visibility</p:attrName>
                                        </p:attrNameLst>
                                      </p:cBhvr>
                                      <p:to>
                                        <p:strVal val="visible"/>
                                      </p:to>
                                    </p:set>
                                    <p:animEffect transition="in" filter="blinds(horizontal)">
                                      <p:cBhvr>
                                        <p:cTn id="15" dur="500"/>
                                        <p:tgtEl>
                                          <p:spTgt spid="23757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a:spcBef>
                <a:spcPct val="0"/>
              </a:spcBef>
              <a:buClrTx/>
              <a:buSzTx/>
              <a:buFontTx/>
              <a:buNone/>
            </a:pPr>
            <a:fld id="{B92E870E-56BF-4144-8A7F-2F9DB2FE8E83}" type="slidenum">
              <a:rPr lang="en-US" altLang="en-US" sz="1000"/>
              <a:pPr>
                <a:spcBef>
                  <a:spcPct val="0"/>
                </a:spcBef>
                <a:buClrTx/>
                <a:buSzTx/>
                <a:buFontTx/>
                <a:buNone/>
              </a:pPr>
              <a:t>56</a:t>
            </a:fld>
            <a:endParaRPr lang="en-US" altLang="en-US" sz="1000"/>
          </a:p>
        </p:txBody>
      </p:sp>
      <p:sp>
        <p:nvSpPr>
          <p:cNvPr id="53251" name="Rectangle 2"/>
          <p:cNvSpPr>
            <a:spLocks noGrp="1" noChangeArrowheads="1"/>
          </p:cNvSpPr>
          <p:nvPr>
            <p:ph type="title"/>
          </p:nvPr>
        </p:nvSpPr>
        <p:spPr/>
        <p:txBody>
          <a:bodyPr/>
          <a:lstStyle/>
          <a:p>
            <a:pPr algn="ctr"/>
            <a:r>
              <a:rPr lang="en-GB" altLang="en-US">
                <a:latin typeface="Tahoma" charset="0"/>
              </a:rPr>
              <a:t>Key points</a:t>
            </a:r>
          </a:p>
        </p:txBody>
      </p:sp>
      <p:sp>
        <p:nvSpPr>
          <p:cNvPr id="53252" name="Rectangle 3"/>
          <p:cNvSpPr>
            <a:spLocks noGrp="1" noChangeArrowheads="1"/>
          </p:cNvSpPr>
          <p:nvPr>
            <p:ph type="body" idx="1"/>
          </p:nvPr>
        </p:nvSpPr>
        <p:spPr>
          <a:xfrm>
            <a:off x="914400" y="1600200"/>
            <a:ext cx="7772400" cy="4953000"/>
          </a:xfrm>
        </p:spPr>
        <p:txBody>
          <a:bodyPr/>
          <a:lstStyle/>
          <a:p>
            <a:pPr marL="465138" indent="-465138">
              <a:lnSpc>
                <a:spcPct val="150000"/>
              </a:lnSpc>
            </a:pPr>
            <a:r>
              <a:rPr lang="en-GB" altLang="en-US" sz="2400">
                <a:latin typeface="Tahoma" charset="0"/>
              </a:rPr>
              <a:t>Requirements engineering is the process of developing a software specification.</a:t>
            </a:r>
          </a:p>
          <a:p>
            <a:pPr marL="465138" indent="-465138">
              <a:lnSpc>
                <a:spcPct val="150000"/>
              </a:lnSpc>
            </a:pPr>
            <a:r>
              <a:rPr lang="en-GB" altLang="en-US" sz="2400">
                <a:latin typeface="Tahoma" charset="0"/>
              </a:rPr>
              <a:t>Design and implementation processes transform the specification to an executable program.</a:t>
            </a:r>
          </a:p>
          <a:p>
            <a:pPr marL="465138" indent="-465138">
              <a:lnSpc>
                <a:spcPct val="150000"/>
              </a:lnSpc>
            </a:pPr>
            <a:r>
              <a:rPr lang="en-GB" altLang="en-US" sz="2400">
                <a:latin typeface="Tahoma" charset="0"/>
              </a:rPr>
              <a:t>Validation involves checking that the system meets to its specification and user needs.</a:t>
            </a:r>
          </a:p>
          <a:p>
            <a:pPr marL="465138" indent="-465138">
              <a:lnSpc>
                <a:spcPct val="150000"/>
              </a:lnSpc>
            </a:pPr>
            <a:r>
              <a:rPr lang="en-GB" altLang="en-US" sz="2400">
                <a:latin typeface="Tahoma" charset="0"/>
              </a:rPr>
              <a:t>Evolution is concerned with modifying the system after it is in use.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a:spcBef>
                <a:spcPct val="0"/>
              </a:spcBef>
              <a:buClrTx/>
              <a:buSzTx/>
              <a:buFontTx/>
              <a:buNone/>
            </a:pPr>
            <a:fld id="{64653EF6-E8D7-2244-9B7B-76079A86C594}" type="slidenum">
              <a:rPr lang="en-US" altLang="en-US" sz="1000"/>
              <a:pPr>
                <a:spcBef>
                  <a:spcPct val="0"/>
                </a:spcBef>
                <a:buClrTx/>
                <a:buSzTx/>
                <a:buFontTx/>
                <a:buNone/>
              </a:pPr>
              <a:t>57</a:t>
            </a:fld>
            <a:endParaRPr lang="en-US" altLang="en-US" sz="1000"/>
          </a:p>
        </p:txBody>
      </p:sp>
      <p:pic>
        <p:nvPicPr>
          <p:cNvPr id="5427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524000"/>
            <a:ext cx="37338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endParaRPr lang="vi-VN"/>
          </a:p>
        </p:txBody>
      </p:sp>
      <p:sp>
        <p:nvSpPr>
          <p:cNvPr id="4" name="Slide Number Placeholder 3"/>
          <p:cNvSpPr>
            <a:spLocks noGrp="1"/>
          </p:cNvSpPr>
          <p:nvPr>
            <p:ph type="sldNum" sz="quarter" idx="12"/>
          </p:nvPr>
        </p:nvSpPr>
        <p:spPr/>
        <p:txBody>
          <a:bodyPr/>
          <a:lstStyle/>
          <a:p>
            <a:fld id="{C77786F9-D0A0-9748-AA7D-152C842686D1}" type="slidenum">
              <a:rPr lang="en-US" altLang="en-US" smtClean="0"/>
              <a:pPr/>
              <a:t>6</a:t>
            </a:fld>
            <a:endParaRPr lang="en-US" altLang="en-US"/>
          </a:p>
        </p:txBody>
      </p:sp>
    </p:spTree>
    <p:extLst>
      <p:ext uri="{BB962C8B-B14F-4D97-AF65-F5344CB8AC3E}">
        <p14:creationId xmlns:p14="http://schemas.microsoft.com/office/powerpoint/2010/main" val="939774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a:spcBef>
                <a:spcPct val="0"/>
              </a:spcBef>
              <a:buClrTx/>
              <a:buSzTx/>
              <a:buFontTx/>
              <a:buNone/>
            </a:pPr>
            <a:fld id="{E1F41CF3-F184-4F40-9DB5-A1E49F688824}" type="slidenum">
              <a:rPr lang="en-US" altLang="en-US" sz="1000"/>
              <a:pPr>
                <a:spcBef>
                  <a:spcPct val="0"/>
                </a:spcBef>
                <a:buClrTx/>
                <a:buSzTx/>
                <a:buFontTx/>
                <a:buNone/>
              </a:pPr>
              <a:t>7</a:t>
            </a:fld>
            <a:endParaRPr lang="en-US" altLang="en-US" sz="1000"/>
          </a:p>
        </p:txBody>
      </p:sp>
      <p:sp>
        <p:nvSpPr>
          <p:cNvPr id="146435" name="Rectangle 3"/>
          <p:cNvSpPr>
            <a:spLocks noGrp="1" noChangeArrowheads="1"/>
          </p:cNvSpPr>
          <p:nvPr>
            <p:ph type="body" idx="1"/>
          </p:nvPr>
        </p:nvSpPr>
        <p:spPr>
          <a:xfrm>
            <a:off x="838200" y="1752600"/>
            <a:ext cx="7696200" cy="3581400"/>
          </a:xfrm>
        </p:spPr>
        <p:txBody>
          <a:bodyPr/>
          <a:lstStyle/>
          <a:p>
            <a:pPr algn="ctr">
              <a:buFont typeface="Wingdings" charset="2"/>
              <a:buNone/>
            </a:pPr>
            <a:r>
              <a:rPr lang="en-US" altLang="en-US" sz="5400">
                <a:latin typeface="Tahoma" charset="0"/>
              </a:rPr>
              <a:t>Software Development Process</a:t>
            </a:r>
          </a:p>
          <a:p>
            <a:pPr algn="ctr">
              <a:buFont typeface="Wingdings" charset="2"/>
              <a:buNone/>
            </a:pPr>
            <a:endParaRPr lang="en-US" altLang="en-US" sz="5400">
              <a:latin typeface="Tahoma" charset="0"/>
            </a:endParaRPr>
          </a:p>
          <a:p>
            <a:pPr>
              <a:buFont typeface="Wingdings" charset="2"/>
              <a:buNone/>
            </a:pPr>
            <a:r>
              <a:rPr lang="en-US" altLang="en-US" sz="2000">
                <a:latin typeface="Tahoma" charset="0"/>
              </a:rPr>
              <a:t>Reference: </a:t>
            </a:r>
            <a:r>
              <a:rPr lang="en-US" altLang="en-US" sz="2000"/>
              <a:t>http://www.comp.lancs.ac.uk/computing/resources/IanS/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6435">
                                            <p:txEl>
                                              <p:pRg st="0" end="0"/>
                                            </p:txEl>
                                          </p:spTgt>
                                        </p:tgtEl>
                                        <p:attrNameLst>
                                          <p:attrName>style.visibility</p:attrName>
                                        </p:attrNameLst>
                                      </p:cBhvr>
                                      <p:to>
                                        <p:strVal val="visible"/>
                                      </p:to>
                                    </p:set>
                                    <p:animEffect transition="in" filter="blinds(horizontal)">
                                      <p:cBhvr>
                                        <p:cTn id="7" dur="500"/>
                                        <p:tgtEl>
                                          <p:spTgt spid="1464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6435">
                                            <p:txEl>
                                              <p:pRg st="2" end="2"/>
                                            </p:txEl>
                                          </p:spTgt>
                                        </p:tgtEl>
                                        <p:attrNameLst>
                                          <p:attrName>style.visibility</p:attrName>
                                        </p:attrNameLst>
                                      </p:cBhvr>
                                      <p:to>
                                        <p:strVal val="visible"/>
                                      </p:to>
                                    </p:set>
                                    <p:animEffect transition="in" filter="blinds(horizontal)">
                                      <p:cBhvr>
                                        <p:cTn id="12" dur="500"/>
                                        <p:tgtEl>
                                          <p:spTgt spid="1464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a:spcBef>
                <a:spcPct val="0"/>
              </a:spcBef>
              <a:buClrTx/>
              <a:buSzTx/>
              <a:buFontTx/>
              <a:buNone/>
            </a:pPr>
            <a:fld id="{0DFAB7F9-F690-B44E-A70F-1BA1B54AB98A}" type="slidenum">
              <a:rPr lang="en-US" altLang="en-US" sz="1000"/>
              <a:pPr>
                <a:spcBef>
                  <a:spcPct val="0"/>
                </a:spcBef>
                <a:buClrTx/>
                <a:buSzTx/>
                <a:buFontTx/>
                <a:buNone/>
              </a:pPr>
              <a:t>8</a:t>
            </a:fld>
            <a:endParaRPr lang="en-US" altLang="en-US" sz="1000"/>
          </a:p>
        </p:txBody>
      </p:sp>
      <p:sp>
        <p:nvSpPr>
          <p:cNvPr id="108546" name="Rectangle 2"/>
          <p:cNvSpPr>
            <a:spLocks noGrp="1" noChangeArrowheads="1"/>
          </p:cNvSpPr>
          <p:nvPr>
            <p:ph type="title"/>
          </p:nvPr>
        </p:nvSpPr>
        <p:spPr/>
        <p:txBody>
          <a:bodyPr/>
          <a:lstStyle/>
          <a:p>
            <a:pPr algn="ctr"/>
            <a:r>
              <a:rPr lang="en-US" altLang="en-US">
                <a:latin typeface="Tahoma" charset="0"/>
              </a:rPr>
              <a:t>Objective</a:t>
            </a:r>
          </a:p>
        </p:txBody>
      </p:sp>
      <p:sp>
        <p:nvSpPr>
          <p:cNvPr id="108547" name="Rectangle 3"/>
          <p:cNvSpPr>
            <a:spLocks noGrp="1" noChangeArrowheads="1"/>
          </p:cNvSpPr>
          <p:nvPr>
            <p:ph type="body" idx="1"/>
          </p:nvPr>
        </p:nvSpPr>
        <p:spPr/>
        <p:txBody>
          <a:bodyPr/>
          <a:lstStyle/>
          <a:p>
            <a:pPr eaLnBrk="1" hangingPunct="1">
              <a:lnSpc>
                <a:spcPct val="150000"/>
              </a:lnSpc>
            </a:pPr>
            <a:r>
              <a:rPr lang="vi-VN" altLang="en-US">
                <a:latin typeface="Tahoma" charset="0"/>
              </a:rPr>
              <a:t>Nắm khái niệm cơ bản qui trình. Hiểu được các bước trong qui trình phần mềm</a:t>
            </a:r>
          </a:p>
          <a:p>
            <a:pPr eaLnBrk="1" hangingPunct="1">
              <a:lnSpc>
                <a:spcPct val="150000"/>
              </a:lnSpc>
            </a:pPr>
            <a:r>
              <a:rPr lang="vi-VN" altLang="en-US">
                <a:latin typeface="Tahoma" charset="0"/>
              </a:rPr>
              <a:t>Nắm được một số qui trình cổ điển.</a:t>
            </a:r>
          </a:p>
          <a:p>
            <a:pPr eaLnBrk="1" hangingPunct="1">
              <a:lnSpc>
                <a:spcPct val="150000"/>
              </a:lnSpc>
            </a:pPr>
            <a:r>
              <a:rPr lang="vi-VN" altLang="en-US">
                <a:latin typeface="Tahoma" charset="0"/>
              </a:rPr>
              <a:t>Hiểu và có khả năng áp dụng mô hình thác nước vào đồ án.</a:t>
            </a:r>
            <a:endParaRPr lang="en-GB" altLang="en-US">
              <a:latin typeface="Tahoma"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8546"/>
                                        </p:tgtEl>
                                        <p:attrNameLst>
                                          <p:attrName>style.visibility</p:attrName>
                                        </p:attrNameLst>
                                      </p:cBhvr>
                                      <p:to>
                                        <p:strVal val="visible"/>
                                      </p:to>
                                    </p:set>
                                    <p:animEffect transition="in" filter="blinds(horizontal)">
                                      <p:cBhvr>
                                        <p:cTn id="7" dur="500"/>
                                        <p:tgtEl>
                                          <p:spTgt spid="108546"/>
                                        </p:tgtEl>
                                      </p:cBhvr>
                                    </p:animEffect>
                                  </p:childTnLst>
                                </p:cTn>
                              </p:par>
                              <p:par>
                                <p:cTn id="8" presetID="3" presetClass="entr" presetSubtype="10" fill="hold" nodeType="withEffect">
                                  <p:stCondLst>
                                    <p:cond delay="0"/>
                                  </p:stCondLst>
                                  <p:childTnLst>
                                    <p:set>
                                      <p:cBhvr>
                                        <p:cTn id="9" dur="1" fill="hold">
                                          <p:stCondLst>
                                            <p:cond delay="0"/>
                                          </p:stCondLst>
                                        </p:cTn>
                                        <p:tgtEl>
                                          <p:spTgt spid="108547">
                                            <p:txEl>
                                              <p:pRg st="0" end="0"/>
                                            </p:txEl>
                                          </p:spTgt>
                                        </p:tgtEl>
                                        <p:attrNameLst>
                                          <p:attrName>style.visibility</p:attrName>
                                        </p:attrNameLst>
                                      </p:cBhvr>
                                      <p:to>
                                        <p:strVal val="visible"/>
                                      </p:to>
                                    </p:set>
                                    <p:animEffect transition="in" filter="blinds(horizontal)">
                                      <p:cBhvr>
                                        <p:cTn id="10" dur="500"/>
                                        <p:tgtEl>
                                          <p:spTgt spid="108547">
                                            <p:txEl>
                                              <p:pRg st="0" end="0"/>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08547">
                                            <p:txEl>
                                              <p:pRg st="1" end="1"/>
                                            </p:txEl>
                                          </p:spTgt>
                                        </p:tgtEl>
                                        <p:attrNameLst>
                                          <p:attrName>style.visibility</p:attrName>
                                        </p:attrNameLst>
                                      </p:cBhvr>
                                      <p:to>
                                        <p:strVal val="visible"/>
                                      </p:to>
                                    </p:set>
                                    <p:animEffect transition="in" filter="blinds(horizontal)">
                                      <p:cBhvr>
                                        <p:cTn id="13" dur="500"/>
                                        <p:tgtEl>
                                          <p:spTgt spid="108547">
                                            <p:txEl>
                                              <p:pRg st="1" end="1"/>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08547">
                                            <p:txEl>
                                              <p:pRg st="2" end="2"/>
                                            </p:txEl>
                                          </p:spTgt>
                                        </p:tgtEl>
                                        <p:attrNameLst>
                                          <p:attrName>style.visibility</p:attrName>
                                        </p:attrNameLst>
                                      </p:cBhvr>
                                      <p:to>
                                        <p:strVal val="visible"/>
                                      </p:to>
                                    </p:set>
                                    <p:animEffect transition="in" filter="blinds(horizontal)">
                                      <p:cBhvr>
                                        <p:cTn id="16" dur="500"/>
                                        <p:tgtEl>
                                          <p:spTgt spid="1085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charset="2"/>
              <a:buChar char="n"/>
              <a:defRPr sz="2800">
                <a:solidFill>
                  <a:schemeClr val="tx1"/>
                </a:solidFill>
                <a:latin typeface="Arial" charset="0"/>
              </a:defRPr>
            </a:lvl1pPr>
            <a:lvl2pPr marL="742950" indent="-285750">
              <a:spcBef>
                <a:spcPct val="20000"/>
              </a:spcBef>
              <a:buClr>
                <a:schemeClr val="accent1"/>
              </a:buClr>
              <a:buSzPct val="75000"/>
              <a:buFont typeface="Wingdings" charset="2"/>
              <a:buChar char="n"/>
              <a:defRPr sz="2600">
                <a:solidFill>
                  <a:schemeClr val="tx1"/>
                </a:solidFill>
                <a:latin typeface="Arial" charset="0"/>
              </a:defRPr>
            </a:lvl2pPr>
            <a:lvl3pPr marL="1143000" indent="-228600">
              <a:spcBef>
                <a:spcPct val="20000"/>
              </a:spcBef>
              <a:buClr>
                <a:schemeClr val="folHlink"/>
              </a:buClr>
              <a:buSzPct val="55000"/>
              <a:buFont typeface="Wingdings" charset="2"/>
              <a:buChar char="n"/>
              <a:defRPr sz="2300">
                <a:solidFill>
                  <a:schemeClr val="tx1"/>
                </a:solidFill>
                <a:latin typeface="Arial" charset="0"/>
              </a:defRPr>
            </a:lvl3pPr>
            <a:lvl4pPr marL="1600200" indent="-228600">
              <a:spcBef>
                <a:spcPct val="20000"/>
              </a:spcBef>
              <a:buClr>
                <a:schemeClr val="accent1"/>
              </a:buClr>
              <a:buFont typeface="Wingdings" charset="2"/>
              <a:buChar char="§"/>
              <a:defRPr sz="2000">
                <a:solidFill>
                  <a:schemeClr val="tx1"/>
                </a:solidFill>
                <a:latin typeface="Arial" charset="0"/>
              </a:defRPr>
            </a:lvl4pPr>
            <a:lvl5pPr marL="2057400" indent="-228600">
              <a:spcBef>
                <a:spcPct val="20000"/>
              </a:spcBef>
              <a:buClr>
                <a:schemeClr val="accent1"/>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defRPr>
            </a:lvl9pPr>
          </a:lstStyle>
          <a:p>
            <a:pPr>
              <a:spcBef>
                <a:spcPct val="0"/>
              </a:spcBef>
              <a:buClrTx/>
              <a:buSzTx/>
              <a:buFontTx/>
              <a:buNone/>
            </a:pPr>
            <a:fld id="{8FE44327-4E02-7240-8CDB-A3718D227C89}" type="slidenum">
              <a:rPr lang="en-US" altLang="en-US" sz="1000"/>
              <a:pPr>
                <a:spcBef>
                  <a:spcPct val="0"/>
                </a:spcBef>
                <a:buClrTx/>
                <a:buSzTx/>
                <a:buFontTx/>
                <a:buNone/>
              </a:pPr>
              <a:t>9</a:t>
            </a:fld>
            <a:endParaRPr lang="en-US" altLang="en-US" sz="1000"/>
          </a:p>
        </p:txBody>
      </p:sp>
      <p:sp>
        <p:nvSpPr>
          <p:cNvPr id="179202" name="Rectangle 2"/>
          <p:cNvSpPr>
            <a:spLocks noGrp="1" noChangeArrowheads="1"/>
          </p:cNvSpPr>
          <p:nvPr>
            <p:ph type="title"/>
          </p:nvPr>
        </p:nvSpPr>
        <p:spPr>
          <a:noFill/>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840" tIns="44623" rIns="90840" bIns="44623" anchor="b"/>
          <a:lstStyle/>
          <a:p>
            <a:pPr algn="ctr"/>
            <a:r>
              <a:rPr lang="en-GB" altLang="en-US">
                <a:latin typeface="Tahoma" charset="0"/>
              </a:rPr>
              <a:t>Topics covered</a:t>
            </a:r>
          </a:p>
        </p:txBody>
      </p:sp>
      <p:sp>
        <p:nvSpPr>
          <p:cNvPr id="179203" name="Rectangle 3"/>
          <p:cNvSpPr>
            <a:spLocks noGrp="1" noChangeArrowheads="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840" tIns="44623" rIns="90840" bIns="44623"/>
          <a:lstStyle/>
          <a:p>
            <a:pPr marL="465138" indent="-465138">
              <a:lnSpc>
                <a:spcPct val="150000"/>
              </a:lnSpc>
            </a:pPr>
            <a:r>
              <a:rPr lang="en-GB" altLang="en-US">
                <a:latin typeface="Tahoma" charset="0"/>
              </a:rPr>
              <a:t>Some popular software process models</a:t>
            </a:r>
          </a:p>
          <a:p>
            <a:pPr marL="465138" indent="-465138">
              <a:lnSpc>
                <a:spcPct val="150000"/>
              </a:lnSpc>
            </a:pPr>
            <a:r>
              <a:rPr lang="en-GB" altLang="en-US">
                <a:latin typeface="Tahoma" charset="0"/>
              </a:rPr>
              <a:t>Process iteration</a:t>
            </a:r>
          </a:p>
          <a:p>
            <a:pPr marL="465138" indent="-465138">
              <a:lnSpc>
                <a:spcPct val="150000"/>
              </a:lnSpc>
            </a:pPr>
            <a:r>
              <a:rPr lang="en-GB" altLang="en-US">
                <a:latin typeface="Tahoma" charset="0"/>
              </a:rPr>
              <a:t>Process activities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9202"/>
                                        </p:tgtEl>
                                        <p:attrNameLst>
                                          <p:attrName>style.visibility</p:attrName>
                                        </p:attrNameLst>
                                      </p:cBhvr>
                                      <p:to>
                                        <p:strVal val="visible"/>
                                      </p:to>
                                    </p:set>
                                    <p:animEffect transition="in" filter="blinds(horizontal)">
                                      <p:cBhvr>
                                        <p:cTn id="7" dur="500"/>
                                        <p:tgtEl>
                                          <p:spTgt spid="179202"/>
                                        </p:tgtEl>
                                      </p:cBhvr>
                                    </p:animEffect>
                                  </p:childTnLst>
                                </p:cTn>
                              </p:par>
                              <p:par>
                                <p:cTn id="8" presetID="3" presetClass="entr" presetSubtype="10" fill="hold" nodeType="withEffect">
                                  <p:stCondLst>
                                    <p:cond delay="0"/>
                                  </p:stCondLst>
                                  <p:childTnLst>
                                    <p:set>
                                      <p:cBhvr>
                                        <p:cTn id="9" dur="1" fill="hold">
                                          <p:stCondLst>
                                            <p:cond delay="0"/>
                                          </p:stCondLst>
                                        </p:cTn>
                                        <p:tgtEl>
                                          <p:spTgt spid="179203">
                                            <p:txEl>
                                              <p:pRg st="0" end="0"/>
                                            </p:txEl>
                                          </p:spTgt>
                                        </p:tgtEl>
                                        <p:attrNameLst>
                                          <p:attrName>style.visibility</p:attrName>
                                        </p:attrNameLst>
                                      </p:cBhvr>
                                      <p:to>
                                        <p:strVal val="visible"/>
                                      </p:to>
                                    </p:set>
                                    <p:animEffect transition="in" filter="blinds(horizontal)">
                                      <p:cBhvr>
                                        <p:cTn id="10" dur="500"/>
                                        <p:tgtEl>
                                          <p:spTgt spid="179203">
                                            <p:txEl>
                                              <p:pRg st="0" end="0"/>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79203">
                                            <p:txEl>
                                              <p:pRg st="1" end="1"/>
                                            </p:txEl>
                                          </p:spTgt>
                                        </p:tgtEl>
                                        <p:attrNameLst>
                                          <p:attrName>style.visibility</p:attrName>
                                        </p:attrNameLst>
                                      </p:cBhvr>
                                      <p:to>
                                        <p:strVal val="visible"/>
                                      </p:to>
                                    </p:set>
                                    <p:animEffect transition="in" filter="blinds(horizontal)">
                                      <p:cBhvr>
                                        <p:cTn id="13" dur="500"/>
                                        <p:tgtEl>
                                          <p:spTgt spid="179203">
                                            <p:txEl>
                                              <p:pRg st="1" end="1"/>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79203">
                                            <p:txEl>
                                              <p:pRg st="2" end="2"/>
                                            </p:txEl>
                                          </p:spTgt>
                                        </p:tgtEl>
                                        <p:attrNameLst>
                                          <p:attrName>style.visibility</p:attrName>
                                        </p:attrNameLst>
                                      </p:cBhvr>
                                      <p:to>
                                        <p:strVal val="visible"/>
                                      </p:to>
                                    </p:set>
                                    <p:animEffect transition="in" filter="blinds(horizontal)">
                                      <p:cBhvr>
                                        <p:cTn id="16" dur="500"/>
                                        <p:tgtEl>
                                          <p:spTgt spid="1792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2" grpId="0"/>
    </p:bldLst>
  </p:timing>
</p:sld>
</file>

<file path=ppt/theme/theme1.xml><?xml version="1.0" encoding="utf-8"?>
<a:theme xmlns:a="http://schemas.openxmlformats.org/drawingml/2006/main" name="Layers">
  <a:themeElements>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fontScheme name="Layers">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6382</TotalTime>
  <Words>2194</Words>
  <Application>Microsoft Office PowerPoint</Application>
  <PresentationFormat>On-screen Show (4:3)</PresentationFormat>
  <Paragraphs>333</Paragraphs>
  <Slides>57</Slides>
  <Notes>7</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Layers</vt:lpstr>
      <vt:lpstr>Qui trình Phát triển PM Software Process</vt:lpstr>
      <vt:lpstr>Qui trình phát triển PM tính đến 1970: vẫn được xem là 1 black box</vt:lpstr>
      <vt:lpstr>Mô hình Qui trình PM (Software process model)</vt:lpstr>
      <vt:lpstr>Mô hình Qui trình PM (Software process model)</vt:lpstr>
      <vt:lpstr>CASE Tools là gì? (Computer-Aided Software Engineering)</vt:lpstr>
      <vt:lpstr>PowerPoint Presentation</vt:lpstr>
      <vt:lpstr>PowerPoint Presentation</vt:lpstr>
      <vt:lpstr>Objective</vt:lpstr>
      <vt:lpstr>Topics covered</vt:lpstr>
      <vt:lpstr>Software Development Process</vt:lpstr>
      <vt:lpstr>Software Development Process</vt:lpstr>
      <vt:lpstr>Generic software process models</vt:lpstr>
      <vt:lpstr>Generic software process models</vt:lpstr>
      <vt:lpstr>The classical waterfall model (1970)</vt:lpstr>
      <vt:lpstr>The classical waterfall model (1970)</vt:lpstr>
      <vt:lpstr>Waterfall Process Model</vt:lpstr>
      <vt:lpstr>Disadvantage of the waterfall</vt:lpstr>
      <vt:lpstr>Disadvantage of the waterfall</vt:lpstr>
      <vt:lpstr>Disadvantage of the waterfall</vt:lpstr>
      <vt:lpstr>The V-Model Process</vt:lpstr>
      <vt:lpstr>Reuse-oriented development</vt:lpstr>
      <vt:lpstr>Evolutionary development</vt:lpstr>
      <vt:lpstr>Evolutionary development</vt:lpstr>
      <vt:lpstr>Evolutionary development</vt:lpstr>
      <vt:lpstr>Component-based  software engineering</vt:lpstr>
      <vt:lpstr>Process iteration</vt:lpstr>
      <vt:lpstr>Incremental delivery</vt:lpstr>
      <vt:lpstr>Incremental development</vt:lpstr>
      <vt:lpstr>Advantages of the Incremental development</vt:lpstr>
      <vt:lpstr>Disadvantages of the Incremental development</vt:lpstr>
      <vt:lpstr>The Prototyping-Model Process</vt:lpstr>
      <vt:lpstr>The Rapid Prototyping Model</vt:lpstr>
      <vt:lpstr>Rapid Prototyping + Waterfall</vt:lpstr>
      <vt:lpstr>Spiral development</vt:lpstr>
      <vt:lpstr>Spiral model of the software process</vt:lpstr>
      <vt:lpstr>Spiral model sectors</vt:lpstr>
      <vt:lpstr>Extreme programming</vt:lpstr>
      <vt:lpstr>Process activities</vt:lpstr>
      <vt:lpstr>Software specification</vt:lpstr>
      <vt:lpstr>The requirements engineering process</vt:lpstr>
      <vt:lpstr>Software design and implementation</vt:lpstr>
      <vt:lpstr>Design process activities</vt:lpstr>
      <vt:lpstr>Design process activities</vt:lpstr>
      <vt:lpstr>The software design process</vt:lpstr>
      <vt:lpstr>Structured methods</vt:lpstr>
      <vt:lpstr>Programming and debugging</vt:lpstr>
      <vt:lpstr>The debugging process</vt:lpstr>
      <vt:lpstr>Software validation</vt:lpstr>
      <vt:lpstr>The testing process</vt:lpstr>
      <vt:lpstr>Testing stages</vt:lpstr>
      <vt:lpstr>Testing phases</vt:lpstr>
      <vt:lpstr>Software evolution</vt:lpstr>
      <vt:lpstr>System evolution</vt:lpstr>
      <vt:lpstr>Key points</vt:lpstr>
      <vt:lpstr>Key points</vt:lpstr>
      <vt:lpstr>Key points</vt:lpstr>
      <vt:lpstr>PowerPoint Presentation</vt:lpstr>
    </vt:vector>
  </TitlesOfParts>
  <Company>citd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hntin</dc:creator>
  <cp:lastModifiedBy>Windows User</cp:lastModifiedBy>
  <cp:revision>1132</cp:revision>
  <dcterms:created xsi:type="dcterms:W3CDTF">2006-03-23T07:20:30Z</dcterms:created>
  <dcterms:modified xsi:type="dcterms:W3CDTF">2018-01-20T05:28:20Z</dcterms:modified>
</cp:coreProperties>
</file>