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07" r:id="rId1"/>
  </p:sldMasterIdLst>
  <p:notesMasterIdLst>
    <p:notesMasterId r:id="rId31"/>
  </p:notesMasterIdLst>
  <p:handoutMasterIdLst>
    <p:handoutMasterId r:id="rId32"/>
  </p:handoutMasterIdLst>
  <p:sldIdLst>
    <p:sldId id="317" r:id="rId2"/>
    <p:sldId id="374" r:id="rId3"/>
    <p:sldId id="358" r:id="rId4"/>
    <p:sldId id="348" r:id="rId5"/>
    <p:sldId id="377" r:id="rId6"/>
    <p:sldId id="378" r:id="rId7"/>
    <p:sldId id="379" r:id="rId8"/>
    <p:sldId id="380" r:id="rId9"/>
    <p:sldId id="381" r:id="rId10"/>
    <p:sldId id="382" r:id="rId11"/>
    <p:sldId id="369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5" r:id="rId20"/>
    <p:sldId id="367" r:id="rId21"/>
    <p:sldId id="368" r:id="rId22"/>
    <p:sldId id="352" r:id="rId23"/>
    <p:sldId id="372" r:id="rId24"/>
    <p:sldId id="375" r:id="rId25"/>
    <p:sldId id="376" r:id="rId26"/>
    <p:sldId id="371" r:id="rId27"/>
    <p:sldId id="370" r:id="rId28"/>
    <p:sldId id="354" r:id="rId29"/>
    <p:sldId id="346" r:id="rId30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hlink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hlink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hlink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hlink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hlink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CC00"/>
    <a:srgbClr val="D00045"/>
    <a:srgbClr val="FF8588"/>
    <a:srgbClr val="FFB9BB"/>
    <a:srgbClr val="FFABAD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58" autoAdjust="0"/>
  </p:normalViewPr>
  <p:slideViewPr>
    <p:cSldViewPr>
      <p:cViewPr varScale="1">
        <p:scale>
          <a:sx n="58" d="100"/>
          <a:sy n="58" d="100"/>
        </p:scale>
        <p:origin x="1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420AB2D-E6E6-9047-9159-9E92DCB67B3B}" type="datetimeFigureOut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3760812-ABF6-FA47-8736-76960F6B4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079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BBE63C2-044C-0545-A671-2FFAD1440237}" type="datetimeFigureOut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268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421188"/>
            <a:ext cx="5564188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5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ACA128B-0F11-B742-830B-4B69BE6ED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4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hlink"/>
                  </a:solidFill>
                  <a:latin typeface="Tahoma" charset="0"/>
                </a:defRPr>
              </a:lvl1pPr>
              <a:lvl2pPr marL="742950" indent="-285750" algn="ctr">
                <a:defRPr sz="2000">
                  <a:solidFill>
                    <a:schemeClr val="hlink"/>
                  </a:solidFill>
                  <a:latin typeface="Tahoma" charset="0"/>
                </a:defRPr>
              </a:lvl2pPr>
              <a:lvl3pPr marL="11430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3pPr>
              <a:lvl4pPr marL="16002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4pPr>
              <a:lvl5pPr marL="20574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fr-FR" alt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1pPr>
                <a:lvl2pPr marL="742950" indent="-28575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2pPr>
                <a:lvl3pPr marL="11430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3pPr>
                <a:lvl4pPr marL="16002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4pPr>
                <a:lvl5pPr marL="20574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1pPr>
                <a:lvl2pPr marL="742950" indent="-28575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2pPr>
                <a:lvl3pPr marL="11430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3pPr>
                <a:lvl4pPr marL="16002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4pPr>
                <a:lvl5pPr marL="20574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1pPr>
                <a:lvl2pPr marL="742950" indent="-28575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2pPr>
                <a:lvl3pPr marL="11430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3pPr>
                <a:lvl4pPr marL="16002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4pPr>
                <a:lvl5pPr marL="20574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1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1939A4-9463-7245-84FF-DA2896ABD378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BE8897-4A1B-6445-B4B6-CDAD22A8E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3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E4F23-A617-974A-8A5D-EC0F7C837903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5359-B934-8F4B-9CCB-8A75CE317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925CF-6ED0-3346-B3B4-73AFA110BB75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5559-E038-914C-84F4-D30213F94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19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EF89-4043-E445-933A-E7C048DE7C72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EB5F9-6076-7C4C-BCFE-595CA6AF5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0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531A-45AB-E74D-9A1F-DF766842CF55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2CF7-917C-8B49-8F7A-15664543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3263-9E55-274E-AFF6-9C42869D3C0D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F54F-5DB7-A546-9661-C076CBDAF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5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EA2F5-42F6-2B43-9552-662EB606A1A8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BED55-05DF-4346-AB9C-7DD0DE5EE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7D623-D4A2-CD40-B494-8E1FFCB0E6DB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9F2AA-B2FF-BF48-A11D-0865A75C0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1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90DFA-1EC1-D640-8318-E12EE5698EF0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BAFB5-B5B2-7D4C-8B91-437ECB3CA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8267-C1E6-7945-8F1D-A16ECDA06CAF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31B5-42BF-524F-BD9A-06B9DC274F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0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A311B-F6BA-5044-A332-1BAFB748E2BE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02324-0A64-7A43-860F-9B2B7DC19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8227F-A39C-BC4E-9AC7-35BC6F3B0074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3A11E-891A-A048-90A2-D0D6F1DB9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A6FAE-C957-124F-B387-188EC7368D49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DD586-F160-1A49-9868-33CCC620B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79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000">
                  <a:solidFill>
                    <a:schemeClr val="hlink"/>
                  </a:solidFill>
                  <a:latin typeface="Tahoma" charset="0"/>
                </a:defRPr>
              </a:lvl1pPr>
              <a:lvl2pPr marL="742950" indent="-285750" algn="ctr">
                <a:defRPr sz="2000">
                  <a:solidFill>
                    <a:schemeClr val="hlink"/>
                  </a:solidFill>
                  <a:latin typeface="Tahoma" charset="0"/>
                </a:defRPr>
              </a:lvl2pPr>
              <a:lvl3pPr marL="11430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3pPr>
              <a:lvl4pPr marL="16002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4pPr>
              <a:lvl5pPr marL="2057400" indent="-228600" algn="ctr">
                <a:defRPr sz="2000">
                  <a:solidFill>
                    <a:schemeClr val="hlink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hlink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fr-FR" alt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1pPr>
                <a:lvl2pPr marL="742950" indent="-28575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2pPr>
                <a:lvl3pPr marL="11430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3pPr>
                <a:lvl4pPr marL="16002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4pPr>
                <a:lvl5pPr marL="2057400" indent="-228600" algn="ctr">
                  <a:defRPr sz="2000">
                    <a:solidFill>
                      <a:schemeClr val="hlink"/>
                    </a:solidFill>
                    <a:latin typeface="Tahoma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hlink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fr-FR" altLang="en-US" sz="24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016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6705018-6A2C-EE4B-A998-0D4B63CBA7AC}" type="datetime1">
              <a:rPr lang="en-US" altLang="en-US"/>
              <a:pPr>
                <a:defRPr/>
              </a:pPr>
              <a:t>4/24/17</a:t>
            </a:fld>
            <a:endParaRPr lang="en-US" altLang="en-US"/>
          </a:p>
        </p:txBody>
      </p:sp>
      <p:sp>
        <p:nvSpPr>
          <p:cNvPr id="2201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017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4661E91-BD6B-A64D-956A-D0EBB6709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ystal_Clear_%28software_development%29" TargetMode="External"/><Relationship Id="rId4" Type="http://schemas.openxmlformats.org/officeDocument/2006/relationships/hyperlink" Target="http://en.wikipedia.org/wiki/Extreme_Programming" TargetMode="External"/><Relationship Id="rId5" Type="http://schemas.openxmlformats.org/officeDocument/2006/relationships/hyperlink" Target="http://en.wikipedia.org/wiki/Adaptive_Software_Development" TargetMode="External"/><Relationship Id="rId6" Type="http://schemas.openxmlformats.org/officeDocument/2006/relationships/hyperlink" Target="http://en.wikipedia.org/wiki/Feature_Driven_Development" TargetMode="External"/><Relationship Id="rId7" Type="http://schemas.openxmlformats.org/officeDocument/2006/relationships/hyperlink" Target="http://en.wikipedia.org/wiki/Dynamic_Systems_Development_Method" TargetMode="External"/><Relationship Id="rId8" Type="http://schemas.openxmlformats.org/officeDocument/2006/relationships/hyperlink" Target="http://en.wikipedia.org/wiki/Snowbird,_Utah" TargetMode="External"/><Relationship Id="rId9" Type="http://schemas.openxmlformats.org/officeDocument/2006/relationships/hyperlink" Target="http://en.wikipedia.org/wiki/Uta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crum_%28management%2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BDCCD296-889D-B241-95CD-776799BA1AEA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charset="2"/>
              <a:buNone/>
            </a:pPr>
            <a:r>
              <a:rPr lang="en-US" altLang="en-US" sz="3200" b="1">
                <a:solidFill>
                  <a:srgbClr val="CC3300"/>
                </a:solidFill>
                <a:latin typeface="Tahoma" charset="0"/>
              </a:rPr>
              <a:t>AGILE METHODOLOGIES</a:t>
            </a:r>
          </a:p>
          <a:p>
            <a:pPr>
              <a:buFont typeface="Wingdings" charset="2"/>
              <a:buNone/>
            </a:pPr>
            <a:endParaRPr lang="en-US" altLang="en-US" sz="1400" b="1"/>
          </a:p>
          <a:p>
            <a:pPr>
              <a:buFont typeface="Wingdings" charset="2"/>
              <a:buNone/>
            </a:pPr>
            <a:r>
              <a:rPr lang="en-US" altLang="en-US" sz="1400" b="1"/>
              <a:t>	</a:t>
            </a:r>
          </a:p>
          <a:p>
            <a:pPr>
              <a:buFont typeface="Wingdings" charset="2"/>
              <a:buNone/>
            </a:pPr>
            <a:endParaRPr lang="en-US" altLang="en-US" sz="1400" b="1"/>
          </a:p>
          <a:p>
            <a:pPr>
              <a:buFont typeface="Wingdings" charset="2"/>
              <a:buNone/>
            </a:pPr>
            <a:r>
              <a:rPr lang="en-US" altLang="en-US" sz="1600" b="1"/>
              <a:t>References:</a:t>
            </a:r>
          </a:p>
          <a:p>
            <a:pPr>
              <a:buFont typeface="Wingdings" charset="2"/>
              <a:buNone/>
            </a:pPr>
            <a:r>
              <a:rPr lang="en-US" altLang="en-US" sz="1600" b="1"/>
              <a:t>	R.S. Pressman &amp; Associates, Inc. </a:t>
            </a:r>
            <a:r>
              <a:rPr lang="en-US" altLang="en-US" sz="1600" i="1"/>
              <a:t>Software Engineering: A Practitioner’s Approach, 6/e .</a:t>
            </a:r>
            <a:r>
              <a:rPr lang="en-US" altLang="en-US" sz="1600"/>
              <a:t>copyright © 1996, 2001, 2005</a:t>
            </a:r>
            <a:r>
              <a:rPr lang="en-US" altLang="en-US" sz="1600" b="1"/>
              <a:t>.</a:t>
            </a:r>
            <a:endParaRPr lang="en-US" altLang="en-US" sz="1600" b="1">
              <a:latin typeface="Tahoma" charset="0"/>
            </a:endParaRPr>
          </a:p>
          <a:p>
            <a:pPr algn="ctr">
              <a:buFont typeface="Wingdings" charset="2"/>
              <a:buNone/>
            </a:pPr>
            <a:endParaRPr lang="en-US" altLang="en-US" sz="3200" b="1">
              <a:solidFill>
                <a:srgbClr val="CC3300"/>
              </a:solidFill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07675F5E-0E24-D343-9EBF-9926A5D5AD2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Principles</a:t>
            </a:r>
            <a:r>
              <a:rPr lang="en-US" altLang="en-US" sz="3400">
                <a:latin typeface="Tahoma" charset="0"/>
              </a:rPr>
              <a:t> </a:t>
            </a:r>
            <a:br>
              <a:rPr lang="en-US" altLang="en-US" sz="3400"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behind the Agile Manifesto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Simplicity--the art of maximizing the amount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of work not done--is essential.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The best architectures, requirements, and designs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emerge from self-organizing teams.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At regular intervals, the team reflects on how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to become more effective, then tunes and adjusts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its behavior accordingly.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C7EE7258-0E00-0F47-A449-638F9272A97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Agile Processes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Extreme Programming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ASD (Adaptive Software Development)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DSDM (Dynamic Systems Development Method)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Scrum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Crystal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Feature Driven Development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Agile 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80D0EEDD-CF29-6E48-8AFA-0CF613EEE4D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is “heartbeat” of Agile development.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Can delivery tested/checked codes in a short time/period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A Period for one Iteration: </a:t>
            </a: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2 weeks?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2000">
                <a:latin typeface="Tahoma" charset="0"/>
              </a:rPr>
              <a:t>The period of one iteration: </a:t>
            </a: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should be fixed </a:t>
            </a:r>
            <a:r>
              <a:rPr lang="en-US" altLang="en-US" sz="2000">
                <a:latin typeface="Tahoma" charset="0"/>
              </a:rPr>
              <a:t>during the process.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2000">
                <a:latin typeface="Tahoma" charset="0"/>
              </a:rPr>
              <a:t>For long Iterations, team can built a water-fall process for each Iteration.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900">
                <a:solidFill>
                  <a:schemeClr val="accent2"/>
                </a:solidFill>
                <a:latin typeface="Tahoma" charset="0"/>
              </a:rPr>
              <a:t>XP suggest 1 – 4 weeks/iteration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900">
                <a:solidFill>
                  <a:schemeClr val="accent2"/>
                </a:solidFill>
                <a:latin typeface="Tahoma" charset="0"/>
              </a:rPr>
              <a:t>Scrum suggest 30 days/Sprint(iteration)</a:t>
            </a:r>
          </a:p>
          <a:p>
            <a:pPr lvl="2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900">
                <a:solidFill>
                  <a:schemeClr val="accent2"/>
                </a:solidFill>
                <a:latin typeface="Tahoma" charset="0"/>
              </a:rPr>
              <a:t>RUP suggest 2 – 6 weeks/iteration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AD6E79D4-0278-8545-BF88-94610D16603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7150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5C94C75A-36EF-2844-A679-D102741D8DA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Iteration planning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Iteration Execution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Deliver &amp; accept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5373573F-9C90-DC48-93E7-DD77435EF10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 Planning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495800" cy="3962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Consider choose the priority for each item in the back-blog.</a:t>
            </a:r>
          </a:p>
          <a:p>
            <a:pPr>
              <a:lnSpc>
                <a:spcPct val="12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Define and estimate essential tasks to deliver.</a:t>
            </a:r>
          </a:p>
          <a:p>
            <a:pPr>
              <a:lnSpc>
                <a:spcPct val="12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Discuss, deal and negotiate the scope of selected tasks.</a:t>
            </a:r>
          </a:p>
          <a:p>
            <a:pPr>
              <a:lnSpc>
                <a:spcPct val="12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All team members should have responsibility for Iteration planning</a:t>
            </a:r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7528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5426075" y="4495800"/>
            <a:ext cx="323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solidFill>
                  <a:srgbClr val="0000CC"/>
                </a:solidFill>
              </a:rPr>
              <a:t>Iteration planning: &lt; 1 day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762000" y="57912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2"/>
              <a:buNone/>
              <a:defRPr/>
            </a:pPr>
            <a:r>
              <a:rPr lang="en-US" altLang="en-US">
                <a:solidFill>
                  <a:srgbClr val="0000CC"/>
                </a:solidFill>
              </a:rPr>
              <a:t>Agile team leader/Scrum Master; product owner/business analyst; developer; test, QA, and documentation personnel; and architect.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A294BC13-0AA3-5949-9398-E8279975363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 Planning</a:t>
            </a:r>
          </a:p>
        </p:txBody>
      </p:sp>
      <p:graphicFrame>
        <p:nvGraphicFramePr>
          <p:cNvPr id="241756" name="Group 92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077200" cy="4557713"/>
        </p:xfrm>
        <a:graphic>
          <a:graphicData uri="http://schemas.openxmlformats.org/drawingml/2006/table">
            <a:tbl>
              <a:tblPr/>
              <a:tblGrid>
                <a:gridCol w="3886200"/>
                <a:gridCol w="4191000"/>
              </a:tblGrid>
              <a:tr h="36578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The Product Owner’s responsibility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817E0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817E00"/>
                        </a:gs>
                        <a:gs pos="100000">
                          <a:srgbClr val="817E0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</a:rPr>
                        <a:t>The Development team’s responsibility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817E0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817E00"/>
                        </a:gs>
                        <a:gs pos="100000">
                          <a:srgbClr val="817E0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87318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 and approve Iteration planning.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 the high priority items in backblog and prepare questions.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402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Review items in back-blog to re-assign the priority in case.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Consider technical issues, constraints, dependencies, … and share with the  team.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5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Understand the need of clients, the business value of each iteration.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Think about tasks to do estimate in the meeting.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6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Prepare carefully the details of requirements.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5A09C469-859E-C745-89AF-493CFB628205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 Execution</a:t>
            </a:r>
          </a:p>
        </p:txBody>
      </p:sp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42672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295400" y="5638800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/>
              <a:t>Iteration cycle will be repeated until finishing all backblog items.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B26929B1-300C-A944-90F4-BDE7D7BDDFA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Iteration Execution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>
                <a:latin typeface="Tahoma" charset="0"/>
              </a:rPr>
              <a:t>Each developer or the pair of developers: </a:t>
            </a:r>
          </a:p>
          <a:p>
            <a:pPr>
              <a:buFont typeface="Wingdings" charset="2"/>
              <a:buChar char="ü"/>
            </a:pP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Take “responsibility”</a:t>
            </a:r>
            <a:r>
              <a:rPr lang="en-US" altLang="en-US" sz="2000">
                <a:latin typeface="Tahoma" charset="0"/>
              </a:rPr>
              <a:t> for each backblog item.</a:t>
            </a:r>
          </a:p>
          <a:p>
            <a:pPr>
              <a:buFont typeface="Wingdings" charset="2"/>
              <a:buChar char="ü"/>
            </a:pP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Develop each backblog item</a:t>
            </a:r>
            <a:r>
              <a:rPr lang="en-US" altLang="en-US" sz="2000">
                <a:latin typeface="Tahoma" charset="0"/>
              </a:rPr>
              <a:t> (design, code, integrate, and test).</a:t>
            </a:r>
          </a:p>
          <a:p>
            <a:pPr>
              <a:buFont typeface="Wingdings" charset="2"/>
              <a:buChar char="ü"/>
            </a:pP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Delivery and Integrate</a:t>
            </a:r>
            <a:r>
              <a:rPr lang="en-US" altLang="en-US" sz="2000">
                <a:latin typeface="Tahoma" charset="0"/>
              </a:rPr>
              <a:t> backblog item into the system</a:t>
            </a:r>
          </a:p>
          <a:p>
            <a:pPr>
              <a:buFont typeface="Wingdings" charset="2"/>
              <a:buChar char="ü"/>
            </a:pP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Notify that</a:t>
            </a:r>
            <a:r>
              <a:rPr lang="en-US" altLang="en-US" sz="2000">
                <a:latin typeface="Tahoma" charset="0"/>
              </a:rPr>
              <a:t> the backblog item have been finished and ready for testing.</a:t>
            </a:r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21431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7810D3EF-B0AF-5E4F-9326-0CA022425904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19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Accepting Iteration</a:t>
            </a:r>
          </a:p>
        </p:txBody>
      </p:sp>
      <p:sp>
        <p:nvSpPr>
          <p:cNvPr id="33795" name="AutoShape 3"/>
          <p:cNvSpPr>
            <a:spLocks noChangeAspect="1" noChangeArrowheads="1"/>
          </p:cNvSpPr>
          <p:nvPr>
            <p:ph type="body" sz="half" idx="1"/>
          </p:nvPr>
        </p:nvSpPr>
        <p:spPr>
          <a:xfrm>
            <a:off x="685800" y="1600200"/>
            <a:ext cx="4572000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1800">
                <a:latin typeface="Tahoma" charset="0"/>
              </a:rPr>
              <a:t>Meeting to accept the Iteration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800">
                <a:latin typeface="Tahoma" charset="0"/>
              </a:rPr>
              <a:t>Present the result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800">
                <a:latin typeface="Tahoma" charset="0"/>
              </a:rPr>
              <a:t>Discuss and get the feedbacks from the customers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1800">
                <a:latin typeface="Tahoma" charset="0"/>
              </a:rPr>
              <a:t>Product owners decide the accepted status for tasks what have been done and what is the remain or next tasks for next Iteration.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2743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474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752600"/>
            <a:ext cx="2743200" cy="2057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CFA6A2F7-F6D4-704C-9FED-31184B9831A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latin typeface="Tahoma" charset="0"/>
              </a:rPr>
              <a:t>Questions &amp; discussion?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>
                <a:solidFill>
                  <a:srgbClr val="006600"/>
                </a:solidFill>
                <a:latin typeface="Tahoma" charset="0"/>
              </a:rPr>
              <a:t>Can anyone determine all requirements of the system at the beginning of the software development process?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solidFill>
                  <a:srgbClr val="006600"/>
                </a:solidFill>
                <a:latin typeface="Tahoma" charset="0"/>
              </a:rPr>
              <a:t>What should we do if the requirements change at the later stage?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411F166A-B6C2-1A49-868D-CC488540D80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Daily stand-ups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Have the meeting at the same time every day; the team decides when this should be.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Have the meeting in the same location every day; this avoids the frustration of having to secure a room, find the room, and communicate room shifts to team members.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Make sure everyone stands up; sitting promotes problem solving, discussions that should be held after the stand-up.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Limit the meeting to a 15-minute time box; stick to 1 to 2 minutes per report.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Start on time; late-comers can adversely affect your ability to keep the meeting to 15 minutes.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/>
              <a:t>Participants should include all members of the development team: the folks who have their hands on the keyboards and the folks who understand the details behind the user stories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3EA4B33F-23C0-4740-AC2D-8EBF7F28D74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Daily stand-ups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What I did yesterday</a:t>
            </a:r>
          </a:p>
          <a:p>
            <a:pPr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What I am doing today. </a:t>
            </a:r>
          </a:p>
          <a:p>
            <a:pPr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What is getting in my way? (Am I blocked?)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30B0D4D8-4C56-1D4C-95B1-B6EC1D94474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Extreme Programming - XP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most widely used agile process, originally proposed by Kent Beck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XP Planning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Begins with the creation of “</a:t>
            </a:r>
            <a:r>
              <a:rPr lang="en-US" altLang="en-US" sz="2200">
                <a:solidFill>
                  <a:schemeClr val="accent2"/>
                </a:solidFill>
              </a:rPr>
              <a:t>user stories</a:t>
            </a:r>
            <a:r>
              <a:rPr lang="en-US" altLang="en-US" sz="2200"/>
              <a:t>” </a:t>
            </a:r>
            <a:r>
              <a:rPr lang="en-US" altLang="en-US" sz="1800" i="1">
                <a:solidFill>
                  <a:schemeClr val="accent2"/>
                </a:solidFill>
              </a:rPr>
              <a:t>(Features &amp; Functionalities)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Agile team assesses each story and assigns a </a:t>
            </a:r>
            <a:r>
              <a:rPr lang="en-US" altLang="en-US" sz="2200">
                <a:solidFill>
                  <a:schemeClr val="accent2"/>
                </a:solidFill>
              </a:rPr>
              <a:t>cost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Stories are grouped to for a </a:t>
            </a:r>
            <a:r>
              <a:rPr lang="en-US" altLang="en-US" sz="2200">
                <a:solidFill>
                  <a:schemeClr val="accent2"/>
                </a:solidFill>
              </a:rPr>
              <a:t>deliverable increment</a:t>
            </a:r>
            <a:r>
              <a:rPr lang="en-US" altLang="en-US" sz="2200">
                <a:solidFill>
                  <a:schemeClr val="folHlink"/>
                </a:solidFill>
              </a:rPr>
              <a:t> </a:t>
            </a: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/>
              <a:t>A </a:t>
            </a:r>
            <a:r>
              <a:rPr lang="en-US" altLang="en-US" sz="2200">
                <a:solidFill>
                  <a:schemeClr val="accent2"/>
                </a:solidFill>
              </a:rPr>
              <a:t>commitment</a:t>
            </a:r>
            <a:r>
              <a:rPr lang="en-US" altLang="en-US" sz="2200"/>
              <a:t> is made on delivery date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>
                <a:solidFill>
                  <a:schemeClr val="accent2"/>
                </a:solidFill>
              </a:rPr>
              <a:t>Order the stories (all, riskiest, highest value)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After the first increment “</a:t>
            </a:r>
            <a:r>
              <a:rPr lang="en-US" altLang="en-US" sz="2200">
                <a:solidFill>
                  <a:schemeClr val="accent2"/>
                </a:solidFill>
              </a:rPr>
              <a:t>project velocity</a:t>
            </a:r>
            <a:r>
              <a:rPr lang="en-US" altLang="en-US" sz="2200"/>
              <a:t>” is used to help define subsequent delivery dates for other increments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829514E5-C468-7643-A87F-A655902DCDC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Extreme Programming - XP</a:t>
            </a:r>
          </a:p>
        </p:txBody>
      </p:sp>
      <p:pic>
        <p:nvPicPr>
          <p:cNvPr id="2529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61000" cy="453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0207A6B2-102C-BE43-B49F-0ABCB01E1FE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latin typeface="Tahoma" charset="0"/>
              </a:rPr>
              <a:t>Pair programming</a:t>
            </a:r>
          </a:p>
        </p:txBody>
      </p:sp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8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429000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1FBA2908-D7B0-D34A-85FA-4EE24D2D49D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latin typeface="Tahoma" charset="0"/>
              </a:rPr>
              <a:t>Pair programming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181600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42AE7EFD-5FE7-5547-8EB9-C9CBA4AE672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Scrum Process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 b="1">
                <a:latin typeface="Tahoma" charset="0"/>
              </a:rPr>
              <a:t>"Pig" roles:</a:t>
            </a:r>
            <a:r>
              <a:rPr lang="en-US" altLang="en-US" sz="2000">
                <a:latin typeface="Tahoma" charset="0"/>
              </a:rPr>
              <a:t> </a:t>
            </a:r>
            <a:r>
              <a:rPr lang="en-US" altLang="en-US" sz="2000" i="1">
                <a:latin typeface="Tahoma" charset="0"/>
              </a:rPr>
              <a:t>Pigs</a:t>
            </a:r>
            <a:r>
              <a:rPr lang="en-US" altLang="en-US" sz="2000">
                <a:latin typeface="Tahoma" charset="0"/>
              </a:rPr>
              <a:t> are the ones committed to the project and the Scrum process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 b="1">
                <a:latin typeface="Tahoma" charset="0"/>
              </a:rPr>
              <a:t>Product Owner</a:t>
            </a:r>
            <a:r>
              <a:rPr lang="en-US" altLang="en-US" sz="2000">
                <a:latin typeface="Tahoma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 b="1">
                <a:latin typeface="Tahoma" charset="0"/>
              </a:rPr>
              <a:t>ScrumMaster</a:t>
            </a:r>
            <a:r>
              <a:rPr lang="en-US" altLang="en-US" sz="2000">
                <a:latin typeface="Tahoma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 b="1">
                <a:latin typeface="Tahoma" charset="0"/>
              </a:rPr>
              <a:t>Team</a:t>
            </a:r>
            <a:r>
              <a:rPr lang="en-US" altLang="en-US" sz="2000">
                <a:latin typeface="Tahoma" charset="0"/>
              </a:rPr>
              <a:t>: A small team of 5-9 people with cross-functional skills to do the actual work (designer, developer etc.). 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 b="1">
                <a:latin typeface="Tahoma" charset="0"/>
              </a:rPr>
              <a:t>"Chicken" roles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>
                <a:latin typeface="Tahoma" charset="0"/>
              </a:rPr>
              <a:t>ideas, needs, desires 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>
                <a:latin typeface="Tahoma" charset="0"/>
              </a:rPr>
              <a:t>planning of each sprint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n-US" altLang="en-US" sz="2000">
                <a:latin typeface="Tahoma" charset="0"/>
              </a:rPr>
              <a:t>Review, feedback  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 b="1">
                <a:latin typeface="Tahoma" charset="0"/>
              </a:rPr>
              <a:t>Users 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 b="1">
                <a:latin typeface="Tahoma" charset="0"/>
              </a:rPr>
              <a:t>Stakeholders</a:t>
            </a:r>
            <a:r>
              <a:rPr lang="en-US" altLang="en-US" sz="2000">
                <a:latin typeface="Tahoma" charset="0"/>
              </a:rPr>
              <a:t> (Customers, Vendors) </a:t>
            </a:r>
          </a:p>
          <a:p>
            <a:pPr lvl="1">
              <a:lnSpc>
                <a:spcPct val="90000"/>
              </a:lnSpc>
              <a:buFont typeface="Wingdings" charset="2"/>
              <a:buChar char="v"/>
            </a:pPr>
            <a:r>
              <a:rPr lang="en-US" altLang="en-US" sz="2000" b="1">
                <a:latin typeface="Tahoma" charset="0"/>
              </a:rPr>
              <a:t>Managers</a:t>
            </a:r>
            <a:r>
              <a:rPr lang="en-US" altLang="en-US" sz="2000">
                <a:latin typeface="Tahoma" charset="0"/>
              </a:rPr>
              <a:t>: people that will set up the environment for the product development organizations.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EB35ACCE-5BD0-CD45-88EA-3FB52E97A83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Scrum Process</a:t>
            </a:r>
          </a:p>
        </p:txBody>
      </p:sp>
      <p:pic>
        <p:nvPicPr>
          <p:cNvPr id="41987" name="Picture 5" descr="400px-Scrum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50875" y="1600200"/>
            <a:ext cx="346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Schwaber &amp; Beedle: 1986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3F4BADEB-F105-3A4E-864E-71636DD1C2DA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Scrum Process</a:t>
            </a: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>
            <p:ph idx="1"/>
          </p:nvPr>
        </p:nvGraphicFramePr>
        <p:xfrm>
          <a:off x="838200" y="1676400"/>
          <a:ext cx="73914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Bitmap Image" r:id="rId3" imgW="8802329" imgH="5361905" progId="Paint.Picture">
                  <p:embed/>
                </p:oleObj>
              </mc:Choice>
              <mc:Fallback>
                <p:oleObj name="Bitmap Image" r:id="rId3" imgW="8802329" imgH="53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3914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B78778F1-DD83-FA4D-9D1E-5328C08C0C6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29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733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ECDF6D13-B8A0-7443-AB95-972F5D267DD8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Agile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01000" cy="5105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An adaptive software development process was introduced in a paper by Edmonds (1974)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Notable early Agile methods include </a:t>
            </a:r>
            <a:r>
              <a:rPr lang="en-US" altLang="en-US" sz="2000">
                <a:latin typeface="Tahoma" charset="0"/>
                <a:hlinkClick r:id="rId2" tooltip="Scrum (management)"/>
              </a:rPr>
              <a:t>Scrum</a:t>
            </a:r>
            <a:r>
              <a:rPr lang="en-US" altLang="en-US" sz="2000">
                <a:latin typeface="Tahoma" charset="0"/>
              </a:rPr>
              <a:t> (1986),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  <a:hlinkClick r:id="rId3" tooltip="Crystal Clear (software development)"/>
              </a:rPr>
              <a:t>Crystal Clear</a:t>
            </a:r>
            <a:r>
              <a:rPr lang="en-US" altLang="en-US" sz="2000">
                <a:latin typeface="Tahoma" charset="0"/>
              </a:rPr>
              <a:t>, </a:t>
            </a:r>
            <a:r>
              <a:rPr lang="en-US" altLang="en-US" sz="2000">
                <a:latin typeface="Tahoma" charset="0"/>
                <a:hlinkClick r:id="rId4" tooltip="Extreme Programming"/>
              </a:rPr>
              <a:t>Extreme Programming</a:t>
            </a:r>
            <a:r>
              <a:rPr lang="en-US" altLang="en-US" sz="2000">
                <a:latin typeface="Tahoma" charset="0"/>
              </a:rPr>
              <a:t> (1996)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  <a:hlinkClick r:id="rId5" tooltip="Adaptive Software Development"/>
              </a:rPr>
              <a:t>Adaptive Software Development</a:t>
            </a:r>
            <a:r>
              <a:rPr lang="en-US" altLang="en-US" sz="2000">
                <a:latin typeface="Tahoma" charset="0"/>
              </a:rPr>
              <a:t>, </a:t>
            </a:r>
            <a:r>
              <a:rPr lang="en-US" altLang="en-US" sz="2000">
                <a:latin typeface="Tahoma" charset="0"/>
                <a:hlinkClick r:id="rId6" tooltip="Feature Driven Development"/>
              </a:rPr>
              <a:t>Feature Driven Development</a:t>
            </a:r>
            <a:r>
              <a:rPr lang="en-US" altLang="en-US" sz="2000">
                <a:latin typeface="Tahoma" charset="0"/>
              </a:rPr>
              <a:t>, and </a:t>
            </a:r>
            <a:r>
              <a:rPr lang="en-US" altLang="en-US" sz="2000">
                <a:latin typeface="Tahoma" charset="0"/>
                <a:hlinkClick r:id="rId7" tooltip="Dynamic Systems Development Method"/>
              </a:rPr>
              <a:t>Dynamic Systems Development Method</a:t>
            </a:r>
            <a:r>
              <a:rPr lang="en-US" altLang="en-US" sz="2000">
                <a:latin typeface="Tahoma" charset="0"/>
              </a:rPr>
              <a:t> (DSDM) (1995)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These are typically referred to as Agile Methodologies since the </a:t>
            </a:r>
            <a:r>
              <a:rPr lang="en-US" altLang="en-US" sz="2000">
                <a:solidFill>
                  <a:schemeClr val="accent2"/>
                </a:solidFill>
                <a:latin typeface="Tahoma" charset="0"/>
              </a:rPr>
              <a:t>Agile Manifesto was published in 2001</a:t>
            </a:r>
            <a:r>
              <a:rPr lang="en-US" altLang="en-US" sz="2000">
                <a:latin typeface="Tahoma" charset="0"/>
              </a:rPr>
              <a:t>.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000">
                <a:latin typeface="Tahoma" charset="0"/>
              </a:rPr>
              <a:t>In 2001, prominent members of the community met at </a:t>
            </a:r>
            <a:r>
              <a:rPr lang="en-US" altLang="en-US" sz="2000">
                <a:latin typeface="Tahoma" charset="0"/>
                <a:hlinkClick r:id="rId8" tooltip="Snowbird, Utah"/>
              </a:rPr>
              <a:t>Snowbird</a:t>
            </a:r>
            <a:r>
              <a:rPr lang="en-US" altLang="en-US" sz="2000">
                <a:latin typeface="Tahoma" charset="0"/>
              </a:rPr>
              <a:t>, </a:t>
            </a:r>
            <a:r>
              <a:rPr lang="en-US" altLang="en-US" sz="2000">
                <a:latin typeface="Tahoma" charset="0"/>
                <a:hlinkClick r:id="rId9" tooltip="Utah"/>
              </a:rPr>
              <a:t>Utah</a:t>
            </a:r>
            <a:r>
              <a:rPr lang="en-US" altLang="en-US" sz="2000">
                <a:latin typeface="Tahoma" charset="0"/>
              </a:rPr>
              <a:t>, and adopted the name "agile methods”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8610B17C-225C-C141-B09F-6AC2CD16226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latin typeface="Tahoma" charset="0"/>
              </a:rPr>
              <a:t>What is Agile?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46760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400">
                <a:latin typeface="Tahoma" charset="0"/>
              </a:rPr>
              <a:t>The approach of </a:t>
            </a:r>
            <a:r>
              <a:rPr lang="en-US" altLang="en-US" sz="2400">
                <a:solidFill>
                  <a:schemeClr val="accent2"/>
                </a:solidFill>
                <a:latin typeface="Tahoma" charset="0"/>
              </a:rPr>
              <a:t>Practitioners</a:t>
            </a:r>
            <a:r>
              <a:rPr lang="en-US" altLang="en-US" sz="2400">
                <a:latin typeface="Tahoma" charset="0"/>
              </a:rPr>
              <a:t>.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en-US" sz="2400">
                <a:latin typeface="Tahoma" charset="0"/>
              </a:rPr>
              <a:t>A set of methodologies which base on basic principles to delivery the product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2400">
                <a:solidFill>
                  <a:schemeClr val="accent2"/>
                </a:solidFill>
                <a:latin typeface="Tahoma" charset="0"/>
              </a:rPr>
              <a:t>quickly, </a:t>
            </a:r>
            <a:r>
              <a:rPr lang="en-US" altLang="zh-CN" sz="2400">
                <a:solidFill>
                  <a:schemeClr val="accent2"/>
                </a:solidFill>
                <a:latin typeface="Tahoma" charset="0"/>
                <a:ea typeface="宋体" charset="-122"/>
              </a:rPr>
              <a:t>reliably</a:t>
            </a:r>
            <a:endParaRPr lang="en-US" altLang="en-US" sz="2400">
              <a:solidFill>
                <a:schemeClr val="accent2"/>
              </a:solidFill>
              <a:latin typeface="Tahoma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altLang="en-US" sz="2400">
                <a:solidFill>
                  <a:schemeClr val="accent2"/>
                </a:solidFill>
                <a:latin typeface="Tahoma" charset="0"/>
              </a:rPr>
              <a:t>Meet with user’s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E6E5C8B4-E911-9446-A965-EACE3637909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Manifesto</a:t>
            </a:r>
            <a:r>
              <a:rPr lang="en-US" altLang="en-US" sz="3400">
                <a:latin typeface="Tahoma" charset="0"/>
              </a:rPr>
              <a:t> for </a:t>
            </a:r>
            <a:br>
              <a:rPr lang="en-US" altLang="en-US" sz="3400"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Agile Software Development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None/>
            </a:pPr>
            <a:r>
              <a:rPr lang="en-US" altLang="en-US" sz="2400">
                <a:latin typeface="Tahoma" charset="0"/>
              </a:rPr>
              <a:t>We are uncovering better ways of developing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software by doing it and helping others do it.</a:t>
            </a:r>
          </a:p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chemeClr val="accent2"/>
                </a:solidFill>
                <a:latin typeface="Tahoma" charset="0"/>
              </a:rPr>
              <a:t>Individuals and interactions</a:t>
            </a:r>
            <a:r>
              <a:rPr lang="en-US" altLang="en-US" sz="2400">
                <a:latin typeface="Tahoma" charset="0"/>
              </a:rPr>
              <a:t> over processes and tools</a:t>
            </a:r>
          </a:p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chemeClr val="accent2"/>
                </a:solidFill>
                <a:latin typeface="Tahoma" charset="0"/>
              </a:rPr>
              <a:t>Working software</a:t>
            </a:r>
            <a:r>
              <a:rPr lang="en-US" altLang="en-US" sz="2400">
                <a:latin typeface="Tahoma" charset="0"/>
              </a:rPr>
              <a:t> over comprehensive documentation</a:t>
            </a:r>
          </a:p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chemeClr val="accent2"/>
                </a:solidFill>
                <a:latin typeface="Tahoma" charset="0"/>
              </a:rPr>
              <a:t>Customer collaboration</a:t>
            </a:r>
            <a:r>
              <a:rPr lang="en-US" altLang="en-US" sz="2400">
                <a:latin typeface="Tahoma" charset="0"/>
              </a:rPr>
              <a:t> over contract negotiation</a:t>
            </a:r>
          </a:p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chemeClr val="accent2"/>
                </a:solidFill>
                <a:latin typeface="Tahoma" charset="0"/>
              </a:rPr>
              <a:t>Responding to change</a:t>
            </a:r>
            <a:r>
              <a:rPr lang="en-US" altLang="en-US" sz="2400">
                <a:latin typeface="Tahoma" charset="0"/>
              </a:rPr>
              <a:t> over following a plan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10D8EB13-7109-8141-94E1-AD5BB781984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Principles </a:t>
            </a:r>
            <a:br>
              <a:rPr lang="en-US" altLang="en-US" sz="3400">
                <a:solidFill>
                  <a:schemeClr val="accent2"/>
                </a:solidFill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behind the Agile Manifesto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Our highest priority is to satisfy the customer through early and continuous delivery of valuable software.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Welcome changing requirements, even late in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development. Agile processes harness change for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the customer's competitive advantage.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0181A873-39EB-D344-8CE0-475375FD8FC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Principles</a:t>
            </a:r>
            <a:r>
              <a:rPr lang="en-US" altLang="en-US" sz="3400">
                <a:latin typeface="Tahoma" charset="0"/>
              </a:rPr>
              <a:t> </a:t>
            </a:r>
            <a:br>
              <a:rPr lang="en-US" altLang="en-US" sz="3400"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behind the Agile Manifesto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530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Deliver working software frequently, from a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couple of weeks to a couple of months, with a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preference to the shorter timescale.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Business people and developers must work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together daily throughout the project.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6D3A5DC4-8FF8-8444-A77D-FB6043F67C96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Principles</a:t>
            </a:r>
            <a:r>
              <a:rPr lang="en-US" altLang="en-US" sz="3400">
                <a:latin typeface="Tahoma" charset="0"/>
              </a:rPr>
              <a:t> </a:t>
            </a:r>
            <a:br>
              <a:rPr lang="en-US" altLang="en-US" sz="3400"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behind the Agile Manifesto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Business people and developers must work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together daily throughout the project.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Build projects around motivated individuals.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Give them the environment and support they need,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and trust them to get the job done.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The most efficient and effective method of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conveying information to and within a development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team is face-to-face conversation.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>
                <a:solidFill>
                  <a:schemeClr val="hlink"/>
                </a:solidFill>
                <a:latin typeface="Tahoma" charset="0"/>
              </a:defRPr>
            </a:lvl1pPr>
            <a:lvl2pPr marL="742950" indent="-285750" algn="ctr">
              <a:defRPr sz="2000">
                <a:solidFill>
                  <a:schemeClr val="hlink"/>
                </a:solidFill>
                <a:latin typeface="Tahoma" charset="0"/>
              </a:defRPr>
            </a:lvl2pPr>
            <a:lvl3pPr marL="1143000" indent="-228600" algn="ctr">
              <a:defRPr sz="2000">
                <a:solidFill>
                  <a:schemeClr val="hlink"/>
                </a:solidFill>
                <a:latin typeface="Tahoma" charset="0"/>
              </a:defRPr>
            </a:lvl3pPr>
            <a:lvl4pPr marL="1600200" indent="-228600" algn="ctr">
              <a:defRPr sz="2000">
                <a:solidFill>
                  <a:schemeClr val="hlink"/>
                </a:solidFill>
                <a:latin typeface="Tahoma" charset="0"/>
              </a:defRPr>
            </a:lvl4pPr>
            <a:lvl5pPr marL="2057400" indent="-228600" algn="ctr">
              <a:defRPr sz="2000">
                <a:solidFill>
                  <a:schemeClr val="hlink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Tahoma" charset="0"/>
              </a:defRPr>
            </a:lvl9pPr>
          </a:lstStyle>
          <a:p>
            <a:pPr algn="r"/>
            <a:fld id="{78AE5912-1BAC-9B48-A17B-0D4D3E0DD4F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 algn="r"/>
              <a:t>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>
                <a:solidFill>
                  <a:schemeClr val="accent2"/>
                </a:solidFill>
                <a:latin typeface="Tahoma" charset="0"/>
              </a:rPr>
              <a:t>Principles</a:t>
            </a:r>
            <a:r>
              <a:rPr lang="en-US" altLang="en-US" sz="3400">
                <a:latin typeface="Tahoma" charset="0"/>
              </a:rPr>
              <a:t> </a:t>
            </a:r>
            <a:br>
              <a:rPr lang="en-US" altLang="en-US" sz="3400">
                <a:latin typeface="Tahoma" charset="0"/>
              </a:rPr>
            </a:br>
            <a:r>
              <a:rPr lang="en-US" altLang="en-US" sz="3400">
                <a:latin typeface="Tahoma" charset="0"/>
              </a:rPr>
              <a:t>behind the Agile Manifesto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Working software is the primary measure of progress.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Agile processes promote sustainable development.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The sponsors, developers, and users should be able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to maintain a constant pace indefinitely. </a:t>
            </a:r>
          </a:p>
          <a:p>
            <a:pPr>
              <a:lnSpc>
                <a:spcPct val="150000"/>
              </a:lnSpc>
            </a:pPr>
            <a:r>
              <a:rPr lang="en-US" altLang="en-US" sz="2400">
                <a:latin typeface="Tahoma" charset="0"/>
              </a:rPr>
              <a:t>Continuous attention to technical excellence </a:t>
            </a:r>
            <a:br>
              <a:rPr lang="en-US" altLang="en-US" sz="2400">
                <a:latin typeface="Tahoma" charset="0"/>
              </a:rPr>
            </a:br>
            <a:r>
              <a:rPr lang="en-US" altLang="en-US" sz="2400">
                <a:latin typeface="Tahoma" charset="0"/>
              </a:rPr>
              <a:t>and good design enhances agility.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973</Words>
  <Application>Microsoft Macintosh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Tahoma</vt:lpstr>
      <vt:lpstr>Arial</vt:lpstr>
      <vt:lpstr>Times New Roman</vt:lpstr>
      <vt:lpstr>Wingdings</vt:lpstr>
      <vt:lpstr>Calibri</vt:lpstr>
      <vt:lpstr>宋体</vt:lpstr>
      <vt:lpstr>Layers</vt:lpstr>
      <vt:lpstr>Bitmap Image</vt:lpstr>
      <vt:lpstr>PowerPoint Presentation</vt:lpstr>
      <vt:lpstr>Questions &amp; discussion?</vt:lpstr>
      <vt:lpstr>Agile</vt:lpstr>
      <vt:lpstr>What is Agile?</vt:lpstr>
      <vt:lpstr>Manifesto for  Agile Software Development</vt:lpstr>
      <vt:lpstr>Principles  behind the Agile Manifesto</vt:lpstr>
      <vt:lpstr>Principles  behind the Agile Manifesto</vt:lpstr>
      <vt:lpstr>Principles  behind the Agile Manifesto</vt:lpstr>
      <vt:lpstr>Principles  behind the Agile Manifesto</vt:lpstr>
      <vt:lpstr>Principles  behind the Agile Manifesto</vt:lpstr>
      <vt:lpstr>Agile Processes</vt:lpstr>
      <vt:lpstr>Iteration</vt:lpstr>
      <vt:lpstr>Iteration</vt:lpstr>
      <vt:lpstr>Iteration</vt:lpstr>
      <vt:lpstr>Iteration Planning</vt:lpstr>
      <vt:lpstr>Iteration Planning</vt:lpstr>
      <vt:lpstr>Iteration Execution</vt:lpstr>
      <vt:lpstr>Iteration Execution</vt:lpstr>
      <vt:lpstr>Accepting Iteration</vt:lpstr>
      <vt:lpstr>Daily stand-ups</vt:lpstr>
      <vt:lpstr>Daily stand-ups</vt:lpstr>
      <vt:lpstr>Extreme Programming - XP</vt:lpstr>
      <vt:lpstr>Extreme Programming - XP</vt:lpstr>
      <vt:lpstr>Pair programming</vt:lpstr>
      <vt:lpstr>Pair programming</vt:lpstr>
      <vt:lpstr>Scrum Process</vt:lpstr>
      <vt:lpstr>Scrum Process</vt:lpstr>
      <vt:lpstr>Scrum Process</vt:lpstr>
      <vt:lpstr>PowerPoint Presentation</vt:lpstr>
    </vt:vector>
  </TitlesOfParts>
  <Company>citd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hntin</dc:creator>
  <cp:lastModifiedBy>Huỳnh Ngọc Tín</cp:lastModifiedBy>
  <cp:revision>1258</cp:revision>
  <dcterms:created xsi:type="dcterms:W3CDTF">2006-03-23T07:20:30Z</dcterms:created>
  <dcterms:modified xsi:type="dcterms:W3CDTF">2017-04-24T06:38:33Z</dcterms:modified>
</cp:coreProperties>
</file>