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5"/>
  </p:notesMasterIdLst>
  <p:handoutMasterIdLst>
    <p:handoutMasterId r:id="rId26"/>
  </p:handoutMasterIdLst>
  <p:sldIdLst>
    <p:sldId id="390" r:id="rId2"/>
    <p:sldId id="554" r:id="rId3"/>
    <p:sldId id="805" r:id="rId4"/>
    <p:sldId id="808" r:id="rId5"/>
    <p:sldId id="573" r:id="rId6"/>
    <p:sldId id="787" r:id="rId7"/>
    <p:sldId id="788" r:id="rId8"/>
    <p:sldId id="789" r:id="rId9"/>
    <p:sldId id="790" r:id="rId10"/>
    <p:sldId id="791" r:id="rId11"/>
    <p:sldId id="792" r:id="rId12"/>
    <p:sldId id="794" r:id="rId13"/>
    <p:sldId id="795" r:id="rId14"/>
    <p:sldId id="796" r:id="rId15"/>
    <p:sldId id="797" r:id="rId16"/>
    <p:sldId id="800" r:id="rId17"/>
    <p:sldId id="798" r:id="rId18"/>
    <p:sldId id="801" r:id="rId19"/>
    <p:sldId id="802" r:id="rId20"/>
    <p:sldId id="803" r:id="rId21"/>
    <p:sldId id="804" r:id="rId22"/>
    <p:sldId id="786" r:id="rId23"/>
    <p:sldId id="784" r:id="rId24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CC3300"/>
    <a:srgbClr val="B0EFDD"/>
    <a:srgbClr val="006600"/>
    <a:srgbClr val="CCCC00"/>
    <a:srgbClr val="D9D4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9" autoAdjust="0"/>
    <p:restoredTop sz="74923" autoAdjust="0"/>
  </p:normalViewPr>
  <p:slideViewPr>
    <p:cSldViewPr>
      <p:cViewPr>
        <p:scale>
          <a:sx n="77" d="100"/>
          <a:sy n="77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14086AEB-DC46-A243-8D3B-A57E15ECEED9}" type="datetimeFigureOut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/>
            </a:lvl1pPr>
          </a:lstStyle>
          <a:p>
            <a:pPr>
              <a:defRPr/>
            </a:pPr>
            <a:fld id="{7DDD338E-F698-274F-8DE4-FFB628DB7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22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B7BE4F67-C41D-0B40-9DCE-50F457E30ED6}" type="datetimeFigureOut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pPr>
              <a:defRPr/>
            </a:pPr>
            <a:fld id="{8AE56CC7-52C1-BD4D-830C-11CF6965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 marL="171450" indent="-171450">
              <a:buFontTx/>
              <a:buChar char="-"/>
              <a:defRPr/>
            </a:pPr>
            <a:r>
              <a:rPr lang="vi-VN" altLang="en-US" dirty="0" smtClean="0"/>
              <a:t>Tương tác, thuyết giảng nêu vấn đề, </a:t>
            </a:r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r>
              <a:rPr lang="vi-VN" altLang="en-US" dirty="0" smtClean="0"/>
              <a:t>Yêu cầu sinh viên nhắc lại các công đoạn chính trong qui trình làm phần mềm thác nước, Agile. ((1) Phân tích, xác định và đặc tả yêu cầu; (2) Thiết kế phần mềm; </a:t>
            </a:r>
            <a:r>
              <a:rPr lang="is-IS" altLang="en-US" dirty="0" smtClean="0"/>
              <a:t>(</a:t>
            </a:r>
            <a:r>
              <a:rPr lang="vi-VN" altLang="en-US" dirty="0" smtClean="0"/>
              <a:t>3</a:t>
            </a:r>
            <a:r>
              <a:rPr lang="is-IS" altLang="en-US" dirty="0" smtClean="0"/>
              <a:t>) </a:t>
            </a:r>
            <a:r>
              <a:rPr lang="vi-VN" altLang="en-US" dirty="0" smtClean="0"/>
              <a:t>Lập trình, kiểm thử đơn vị; (4) Kiểm thử hệ thống; (5) Triển khai bào trì).</a:t>
            </a:r>
          </a:p>
          <a:p>
            <a:pPr marL="171450" indent="-171450">
              <a:buFontTx/>
              <a:buChar char="-"/>
              <a:defRPr/>
            </a:pPr>
            <a:r>
              <a:rPr lang="vi-VN" altLang="en-US" dirty="0" smtClean="0"/>
              <a:t>Thiết kế là gì? </a:t>
            </a:r>
            <a:r>
              <a:rPr lang="en-US" altLang="en-US" dirty="0" smtClean="0"/>
              <a:t>V</a:t>
            </a:r>
            <a:r>
              <a:rPr lang="vi-VN" altLang="en-US" dirty="0" smtClean="0"/>
              <a:t>ai trò của thiết kế như thế nào? Thông thường phải làm gì trong công đoạn thiết kế</a:t>
            </a:r>
            <a:r>
              <a:rPr lang="vi-VN" altLang="en-US" baseline="0" dirty="0" smtClean="0"/>
              <a:t> (DL, XL, GD, Kiến trúc)</a:t>
            </a:r>
          </a:p>
          <a:p>
            <a:pPr marL="171450" indent="-171450">
              <a:buFontTx/>
              <a:buChar char="-"/>
              <a:defRPr/>
            </a:pPr>
            <a:endParaRPr lang="vi-VN" altLang="en-US" baseline="0" dirty="0" smtClean="0"/>
          </a:p>
          <a:p>
            <a:pPr marL="171450" indent="-171450">
              <a:buFontTx/>
              <a:buChar char="-"/>
              <a:defRPr/>
            </a:pPr>
            <a:r>
              <a:rPr lang="vi-VN" altLang="en-US" baseline="0" dirty="0" smtClean="0"/>
              <a:t>Nội dung buổi học: </a:t>
            </a:r>
            <a:r>
              <a:rPr lang="vi-VN" altLang="en-US" dirty="0" smtClean="0"/>
              <a:t>Thiết kế xử lý là gì? Tại sao phải thiết kế xử lý?</a:t>
            </a:r>
            <a:r>
              <a:rPr lang="vi-VN" altLang="en-US" baseline="0" dirty="0" smtClean="0"/>
              <a:t> </a:t>
            </a:r>
            <a:r>
              <a:rPr lang="vi-VN" altLang="en-US" dirty="0" smtClean="0"/>
              <a:t>Thiết kế XL như thế nào? Đàu vào, đầu ra như thế nào?</a:t>
            </a:r>
          </a:p>
          <a:p>
            <a:pPr marL="171450" indent="-171450">
              <a:buFontTx/>
              <a:buChar char="-"/>
              <a:defRPr/>
            </a:pPr>
            <a:r>
              <a:rPr lang="vi-VN" altLang="en-US" dirty="0" smtClean="0"/>
              <a:t>Phương pháp thiết kế xử lý?</a:t>
            </a:r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 marL="171450" indent="-171450">
              <a:buFontTx/>
              <a:buChar char="-"/>
              <a:defRPr/>
            </a:pPr>
            <a:endParaRPr lang="vi-VN" altLang="en-US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dirty="0" smtClean="0"/>
              <a:t>Yêu cầu chức năng hệ thống: thoát, làm tươi, </a:t>
            </a:r>
          </a:p>
          <a:p>
            <a:r>
              <a:rPr lang="vi-VN" sz="2000" dirty="0" smtClean="0"/>
              <a:t>Yêu cầu chức năng nghiệp vụ: thêm,</a:t>
            </a:r>
            <a:r>
              <a:rPr lang="vi-VN" sz="2000" baseline="0" dirty="0" smtClean="0"/>
              <a:t> xoá, sửa, tìm kiếm</a:t>
            </a:r>
          </a:p>
          <a:p>
            <a:r>
              <a:rPr lang="vi-VN" sz="2000" dirty="0" smtClean="0"/>
              <a:t>Yêu cầu chất lượng: chức năng giúp tiện dụng, hiệu quả hơn khi dùng: loád thông tin tự động, sinh mã tự động, tự động tính toán.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E56CC7-52C1-BD4D-830C-11CF6965998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7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body" idx="1"/>
          </p:nvPr>
        </p:nvSpPr>
        <p:spPr>
          <a:xfrm>
            <a:off x="838200" y="4424363"/>
            <a:ext cx="5278438" cy="39274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962" tIns="45175" rIns="91962" bIns="45175"/>
          <a:lstStyle/>
          <a:p>
            <a:pPr>
              <a:defRPr/>
            </a:pPr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04975" y="792163"/>
            <a:ext cx="3522663" cy="2641600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1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87C9-506C-3E4A-A80B-EB4BA34EE497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D1C7-CCCB-3846-BFAE-2D9879011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00079-7F87-B045-870D-145A0EF7C9CD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71EB-7253-5849-B4C2-22B66AA1B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32CA-BE8D-9D4A-90DB-6889F9C07470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A7E6B-7852-BE49-9ACE-02B012C51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6F7B-D333-0A4A-83BE-47FC4F02502D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C2F5-46AB-494C-9D11-D89BF6425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56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5346-69CF-AA47-A478-83481394519F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4F2F-5C85-914E-A2AE-39A892966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87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11C1-C45A-DD4D-9286-7B310B139199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340F1-6B57-9D43-B95A-70FC453F2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5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4361-F0A2-E143-BFBD-A83E8DDA9F44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B5F5F-910A-0B48-AC52-830343C45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B405-83D7-4B43-8B2D-0D7B6602DE06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1565-B5F1-2D4F-9FB0-F670AEBA2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B0CB-BB07-8646-88B4-BCD81BF258E5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2FA9-5E36-2643-B958-60C2A11F2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4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137B-6A6B-BD44-BD57-3B3096EB6016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F1F0-943A-5C46-8329-1E589C9C9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2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EABA-F2CE-8348-9D93-4A46B2E87BB9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F2082-2514-A043-98D2-DC3B9B537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C106-0EC3-734F-AD91-208350E1D7F3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40552-9DC2-064A-8D30-2922BF18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BF0B-F1DB-1C48-921A-A6BB3646FB67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5BAA-EFC6-E34A-A348-873A06BBC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2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CD6A-2E17-BB48-8F35-4673AB21ED98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2F7BF-042B-8C42-B9D6-31EDAD6FF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fr-FR" altLang="en-US" sz="2400" smtClean="0"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fr-FR" altLang="en-US" sz="2400" smtClean="0"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1B56D449-5154-C04A-A63D-54323536A33A}" type="datetime1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1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61E07F9-1CE8-8048-87C9-552D77504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25888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endParaRPr lang="vi-VN" altLang="en-US" sz="4400" b="1" dirty="0" smtClean="0">
              <a:solidFill>
                <a:srgbClr val="0000CC"/>
              </a:solidFill>
              <a:latin typeface="Tahoma" charset="0"/>
            </a:endParaRP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Màn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hình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lập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thẻ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độc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giả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với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4191000" cy="457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Màn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hình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lập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thẻ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độc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giả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với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hiệu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quả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599" y="2057400"/>
            <a:ext cx="442894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Màn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hình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lập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thẻ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độc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giả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với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tiện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dụng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4191000" cy="457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1: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Thêm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các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nút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endParaRPr lang="en-US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628650" lvl="2" algn="just"/>
            <a:r>
              <a:rPr lang="en-US" b="1" dirty="0" err="1" smtClean="0">
                <a:latin typeface="Calibri" pitchFamily="34" charset="0"/>
              </a:rPr>
              <a:t>Yêu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cầu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hệ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thống</a:t>
            </a:r>
            <a:r>
              <a:rPr lang="en-US" b="1" dirty="0" smtClean="0">
                <a:latin typeface="Calibri" pitchFamily="34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8775" y="1600200"/>
            <a:ext cx="38852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628650" lvl="2" algn="just"/>
            <a:r>
              <a:rPr lang="en-US" b="1" dirty="0" err="1" smtClean="0">
                <a:latin typeface="Calibri" pitchFamily="34" charset="0"/>
              </a:rPr>
              <a:t>Yêu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cầu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chức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năng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nghiệp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vụ</a:t>
            </a:r>
            <a:r>
              <a:rPr lang="en-US" b="1" dirty="0" smtClean="0">
                <a:latin typeface="Calibri" pitchFamily="34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4" y="2286000"/>
            <a:ext cx="3695978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628650" lvl="2" algn="just"/>
            <a:r>
              <a:rPr lang="en-US" b="1" dirty="0" err="1" smtClean="0">
                <a:latin typeface="Calibri" pitchFamily="34" charset="0"/>
              </a:rPr>
              <a:t>Yêu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cầu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chức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năng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nghiệp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vụ</a:t>
            </a:r>
            <a:r>
              <a:rPr lang="en-US" b="1" dirty="0" smtClean="0">
                <a:latin typeface="Calibri" pitchFamily="34" charset="0"/>
              </a:rPr>
              <a:t>?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3686175" cy="459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2362200" cy="4530725"/>
          </a:xfrm>
        </p:spPr>
        <p:txBody>
          <a:bodyPr/>
          <a:lstStyle/>
          <a:p>
            <a:pPr marL="228600" lvl="1" indent="-228600" algn="just"/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danh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sách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các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cho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màn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hình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thẻ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độc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giả</a:t>
            </a:r>
            <a:endParaRPr lang="en-US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76400"/>
            <a:ext cx="419748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30725"/>
          </a:xfrm>
        </p:spPr>
        <p:txBody>
          <a:bodyPr/>
          <a:lstStyle/>
          <a:p>
            <a:pPr marL="228600" lvl="1" indent="-228600" algn="just"/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2: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danh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sách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các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cho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màn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hình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thẻ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độc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giả</a:t>
            </a:r>
            <a:endParaRPr lang="en-US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124200"/>
          <a:ext cx="721893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/>
                <a:gridCol w="1912620"/>
                <a:gridCol w="1524000"/>
                <a:gridCol w="1676400"/>
                <a:gridCol w="14277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STT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lý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Ý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nghĩa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kiện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gọi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chú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Sau</a:t>
                      </a:r>
                      <a:r>
                        <a:rPr lang="en-US" sz="1600" b="1" i="1" dirty="0" smtClean="0"/>
                        <a:t> </a:t>
                      </a:r>
                      <a:r>
                        <a:rPr lang="en-US" sz="1600" b="1" i="1" dirty="0" err="1" smtClean="0"/>
                        <a:t>khi</a:t>
                      </a:r>
                      <a:r>
                        <a:rPr lang="en-US" sz="1600" b="1" i="1" dirty="0" smtClean="0"/>
                        <a:t> </a:t>
                      </a:r>
                      <a:r>
                        <a:rPr lang="en-US" sz="1600" b="1" i="1" dirty="0" err="1" smtClean="0"/>
                        <a:t>nhập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xong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err="1" smtClean="0"/>
                        <a:t>thông</a:t>
                      </a:r>
                      <a:r>
                        <a:rPr lang="en-US" sz="1600" b="1" i="1" baseline="0" dirty="0" smtClean="0"/>
                        <a:t> tin</a:t>
                      </a:r>
                      <a:r>
                        <a:rPr lang="en-US" sz="1600" b="1" i="1" dirty="0" smtClean="0"/>
                        <a:t>?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…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 marL="228600" lvl="1" indent="-228600" algn="just"/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Bước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3: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Mô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tả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chi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tiết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thẻ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628650" lvl="2" algn="just"/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Tên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xử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lý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: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thẻ</a:t>
            </a:r>
            <a:endParaRPr lang="en-US" b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628650" lvl="2" algn="just"/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Ý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nghĩa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: …?</a:t>
            </a:r>
          </a:p>
          <a:p>
            <a:pPr marL="628650" lvl="2" algn="just"/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Điều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kiện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thực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thi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: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nhấn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nút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lập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thẻ</a:t>
            </a:r>
            <a:endParaRPr lang="en-US" b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628650" lvl="2" algn="just"/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Sơ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đồ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luồng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: …</a:t>
            </a:r>
          </a:p>
          <a:p>
            <a:pPr marL="628650" lvl="2" algn="just"/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Thuật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alibri" pitchFamily="34" charset="0"/>
              </a:rPr>
              <a:t>giải</a:t>
            </a:r>
            <a:r>
              <a:rPr lang="en-US" b="1" dirty="0" smtClean="0">
                <a:solidFill>
                  <a:srgbClr val="000099"/>
                </a:solidFill>
                <a:latin typeface="Calibri" pitchFamily="34" charset="0"/>
              </a:rPr>
              <a:t>: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05400" y="3886200"/>
            <a:ext cx="2847975" cy="2257426"/>
            <a:chOff x="5686425" y="2895600"/>
            <a:chExt cx="2847975" cy="2257426"/>
          </a:xfrm>
        </p:grpSpPr>
        <p:grpSp>
          <p:nvGrpSpPr>
            <p:cNvPr id="7" name="Group 40"/>
            <p:cNvGrpSpPr/>
            <p:nvPr/>
          </p:nvGrpSpPr>
          <p:grpSpPr>
            <a:xfrm>
              <a:off x="5686425" y="2905126"/>
              <a:ext cx="2362200" cy="2247900"/>
              <a:chOff x="5715000" y="2905126"/>
              <a:chExt cx="2362200" cy="2247900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6324600" y="3429000"/>
                <a:ext cx="1143000" cy="76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Tên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xử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US" sz="1800" b="0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lý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 rot="5400000">
                <a:off x="6467478" y="3181351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rot="5400000">
                <a:off x="6819902" y="4457698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rot="5400000">
                <a:off x="6515102" y="4457698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 rot="5400000">
                <a:off x="6772277" y="3171823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4" name="Straight Arrow Connector 13"/>
              <p:cNvCxnSpPr>
                <a:endCxn id="9" idx="2"/>
              </p:cNvCxnSpPr>
              <p:nvPr/>
            </p:nvCxnSpPr>
            <p:spPr bwMode="auto">
              <a:xfrm>
                <a:off x="5943600" y="3810000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7467600" y="3810000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943600" y="4724400"/>
                <a:ext cx="1981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V="1">
                <a:off x="6010275" y="5153025"/>
                <a:ext cx="190500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6000750" y="4743450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Bảng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dữ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liệu</a:t>
                </a:r>
                <a:r>
                  <a:rPr lang="en-US" sz="1600" dirty="0" smtClean="0"/>
                  <a:t> A, B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96000" y="2971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86600" y="2971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15000" y="3352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72200" y="4191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62800" y="4191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43800" y="3352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001000" y="2895600"/>
              <a:ext cx="533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30000" dirty="0" smtClean="0"/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4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5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6</a:t>
              </a:r>
              <a:endParaRPr lang="en-US" dirty="0" smtClean="0"/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pPr marL="234950" lvl="2" indent="-234950" algn="just"/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</a:rPr>
              <a:t>Sơ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</a:rPr>
              <a:t>đồ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</a:rPr>
              <a:t>luồng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: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đã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làm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phần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mô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hình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hóa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yêu</a:t>
            </a:r>
            <a:r>
              <a:rPr lang="en-US" sz="2800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libri" pitchFamily="34" charset="0"/>
              </a:rPr>
              <a:t>cầu</a:t>
            </a:r>
            <a:endParaRPr lang="en-US" sz="2800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234950" lvl="2" indent="-234950" algn="just"/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</a:rPr>
              <a:t>Thuật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  <a:latin typeface="Calibri" pitchFamily="34" charset="0"/>
              </a:rPr>
              <a:t>giải</a:t>
            </a:r>
            <a:r>
              <a:rPr lang="en-US" sz="2800" b="1" dirty="0" smtClean="0">
                <a:solidFill>
                  <a:srgbClr val="000099"/>
                </a:solidFill>
                <a:latin typeface="Calibri" pitchFamily="34" charset="0"/>
              </a:rPr>
              <a:t>:</a:t>
            </a: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1: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Nhận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D</a:t>
            </a:r>
            <a:r>
              <a:rPr lang="en-US" sz="2400" b="1" i="1" baseline="-25000" dirty="0" smtClean="0">
                <a:solidFill>
                  <a:srgbClr val="000099"/>
                </a:solidFill>
                <a:latin typeface="Calibri" pitchFamily="34" charset="0"/>
              </a:rPr>
              <a:t>1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từ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người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dùng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 </a:t>
            </a: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2: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Kết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nối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CSDL</a:t>
            </a: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3: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Đọc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D</a:t>
            </a:r>
            <a:r>
              <a:rPr lang="en-US" sz="2400" b="1" i="1" baseline="-25000" dirty="0" smtClean="0">
                <a:solidFill>
                  <a:srgbClr val="000099"/>
                </a:solidFill>
                <a:latin typeface="Calibri" pitchFamily="34" charset="0"/>
              </a:rPr>
              <a:t>3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từ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bảng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qui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định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/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tham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số</a:t>
            </a:r>
            <a:endParaRPr lang="en-US" sz="2400" b="1" i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4: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Kiểm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tra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qui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định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tuổi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tối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thiểu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,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tối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đa</a:t>
            </a:r>
            <a:endParaRPr lang="en-US" sz="2400" b="1" i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5: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Nếu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không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thỏa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qui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định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thì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qua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7</a:t>
            </a: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6: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Lưu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D</a:t>
            </a:r>
            <a:r>
              <a:rPr lang="en-US" sz="2400" b="1" i="1" baseline="-25000" dirty="0" smtClean="0">
                <a:solidFill>
                  <a:srgbClr val="000099"/>
                </a:solidFill>
                <a:latin typeface="Calibri" pitchFamily="34" charset="0"/>
              </a:rPr>
              <a:t>4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xuống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bảng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độc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giả</a:t>
            </a:r>
            <a:endParaRPr lang="en-US" sz="2400" b="1" i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7: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Đóng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kết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nối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CSDL</a:t>
            </a:r>
          </a:p>
          <a:p>
            <a:pPr marL="1085850" lvl="3" algn="just"/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Bước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8: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Kết</a:t>
            </a:r>
            <a:r>
              <a:rPr lang="en-US" sz="2400" b="1" i="1" dirty="0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b="1" i="1" dirty="0" err="1" smtClean="0">
                <a:solidFill>
                  <a:srgbClr val="000099"/>
                </a:solidFill>
                <a:latin typeface="Calibri" pitchFamily="34" charset="0"/>
              </a:rPr>
              <a:t>thúc</a:t>
            </a:r>
            <a:endParaRPr lang="en-US" sz="2400" b="1" i="1" dirty="0" smtClean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1.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Mục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đích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36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3600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b="1" dirty="0" err="1" smtClean="0">
                <a:latin typeface="Calibri" pitchFamily="34" charset="0"/>
              </a:rPr>
              <a:t>Liệt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kê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mô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tả</a:t>
            </a:r>
            <a:r>
              <a:rPr lang="en-US" sz="3200" b="1" dirty="0" smtClean="0">
                <a:latin typeface="Calibri" pitchFamily="34" charset="0"/>
              </a:rPr>
              <a:t> chi </a:t>
            </a:r>
            <a:r>
              <a:rPr lang="en-US" sz="3200" b="1" dirty="0" err="1" smtClean="0">
                <a:latin typeface="Calibri" pitchFamily="34" charset="0"/>
              </a:rPr>
              <a:t>tiết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các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lý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tương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ứng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với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phần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mềm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AutoShape 2" descr="data:image/png;base64,iVBORw0KGgoAAAANSUhEUgAAAS0AAACnCAMAAABzYfrWAAAAbFBMVEUAAABsbGxvb29ycnKJiYmQkJB+fn57e3s3Nzd3d3dbW1tnZ2eDg4NgYGCGhoZmZmalpaU+Pj6VlZUnJycvLy9cXFxOTk5ERESfn59WVlYVFRUbGxsqKio6OjqZmZmhoaFISEgODg6srKy0tLQuUFchAAAW2ElEQVR4nO1dDZucqg4OAoLfIg6K3zr//z/eADOzu21vt/u0PZ1tfU/3jI6KmsGQvAkRNIwDIPQI38LwWNKtHF5t0G0Lu8Sj33z7t6OG5OI+U/bNzc1jyTY0fbVh6/Ou2ZZhnflvvb7nQg80YzQCVQKlbGcZm9Z9tWVu3Nas3nZOYrco1wrysh94VWomCs0z20MzFvGfvf7/Fr3IRVMJJ61lcF2t1gtvREmLsBmmBr9EyMVCVcBQp6XhhIxBWlruyx+9/v8WV9UTTiqoVoixby3V0nJoCiY2v3kx+5L5h7RAmbEc9qUQLafW1lyybNn7ovle8ydOnDhx4sSJEydOnDhx4sSJEydO/Fbs7X5buP////LsYcPQvll1GAOnr18feaP59bjr9jXlj6v47QTQavz7djDgebFsq/8Us//oIau+veO+0PCxBbK0EY9NrSdXgSYve7NA84+1hNq+4QvrgquSZpSIDbLPxumvMCpBu7kXQCIGx3GtyogUKd+zhI155e/6kjkxRm5x7APxDEWQ1sY6x0+bmLWGl3tXej4fzE1aKNmmBMk5KWhorhl7S7p45ArF/Pmk1XYx/syshSZjep2JKGGpLsu+xxaO1PcLK1AgqZcWqEuQlgk9aYkjJ62hSTND2LQk4Wv5Slqx2wF4VMoam7tLC1Bc02eTVpP2mscEaAxxFsMBEeVZ3jHeVVU/NDb3e5F1GkquAW++xDsmFva88QrMsfbyOgwr6yjl01IFASS9dB/joQD/tdcRkij2zdWEzVwUkUBpJZ9NWkFZ7y+L4XPH/wZ4o/L3/c1e99Vw9LTeG7l/9TJ43Jb32wiyh8UdvjOg/OWQ9p+485Fsj2UVPmSGWsmGZWseW/2jBTshEqrID/0ysl+1p37PZT4L+mHQaocZde7RgnZ3e4TRSkkYiqCt1QS6DoLgw9HlgKq9Qt2/oOGE5hZuUQokftrls5lQH8MyQG9LxS+qRePINH6IwzEfcstkfwlaPq5HvXZ+kZEGCvy2QvOr81v31cZVFNuqSbRd9J+7lf8AKK16bMAyL6W6C+M99i1Oqa7b0u1TkEbDGjQTn0FtqkydsMrQRD2yxBSZwa8+nU3wMQwcba1RtLGQgGqIFjG0aBtYDjaK96jySSE6Jj4JwoFbXE02Zz6wKvISrCMjRTy67JI9nv/cvXwK6Ov0py/hxDMiyby/58yD9i8f/X8BViDuf8aNbkzhyqYKIpVNzLuH/oPob59eXD2aWlncGPxsT239DdROXo7iMhmUBqqYz01LbqzMiS+gooe2ap35ib6MJXrOzmHuxIkTJ06cOHHixH+P6kZb3aDId11r84YZnUhwJi9kAJI9vp79pDTQxLP2owGzods+kHAiQ1r4AjMZt+ptiHzc7sdDSjRkGYwkxasL/C2u3psDKaEiPqgk3eWkAF3229juuMthbLU7KUiNfmIPWsKwg5fLBMOg5T4OcgSJd5m1MPpVfyx6TW4vE2te6Yr4A1wyxBHuElwYG4am5YSrI1fGyVb3gCeEaZcDtGMQPi1AN1kBfrpjuNM+xwtpnK+qin3J0oLwgXdVaDqrbMLaroWqBXlcUqpK6Cy224/FFTw78JuQHLD3CU0TYUvLNfqHU2NZ0VfutHhxleBbs9dJUcTYKZoOlm6BPvMR6V4c7nYnnqCkuL9Nfunh7mQWPAjjCkV91CC8OF3Mv6DYcN5DTBbfKegF3AQ+vi1Dv4WEAZVDI47wo8SmKteKxbUC4kPnBeujPBH4Aw7jUhWKRTG4ZBQXJlh/q7REtru7oznpGkKHGohksBRJ6m+Zt7ldi+Bku9BF3g2Op6ilZ+RXhfLYwQjNgQfWPpb1XVoDlP65SQQtKqjxt3d9a7zAapelFl0NVRoiRDRFaVVpXyX73ZvHG19MOQdhAckt4Wnc7aFvVWxLmBYWUr1TFuPDnsNs3KTBcO7fJ60Sn4JFwSzitiDxnmQxxFFhLYRwBDcQZ6RdJrBJrIEX2CEoCtHn2xDcWeLFxomtRFB4Ik5AhrhPRWMnizbGXpUCx+O9aHKSYf9ptkRMBQsdqcgHw+Mxw+ZEFmaHCibxctwvILHXtXEs0yje40BdTrFQvrkNTySoLhPjqExeRWCaChSXv0tavxh99r2tGYm6V6tl/puv5sSJEydOnDhx4hnwT+T0/So0zrFT4BIhW+fIkfx18ZoTb7G6FIgctJMQeg4iFi53S5Wc/Okre0asbo6J+9fsrlPVc8h2O2PV34SfueI8aH0ZmhH6gsN4HfR1f/fIfxGPWVGo71F3DVrj3zDqU/mf+AXQHRjfwdKvGHMwLxR3eyvtlr7ZQVXhIL09mrsUm7wUYIpiSPGvqDQUFQxVOHCrJrhUoIrq67N9BmwMlhGfQMePj/vg56zoW7gicw9mWBwP0DsuJ4D7jPc9aggz9hTKYgqirccY1pQYUc3CMujbpSCWlp2fqaAXWCzdRL79x3f5q9Dl0GRxbiEq4Ojy9mquVSxCDKaXsFw8jZqQGmLG9+GAVECdRWxzX6+3Rqoc4ijx4uoXlBhNu6MAeoyw6KaoTAKxb9GZKqYkoqLic85DmBpoEptSIAXUSrQ84qLMQvCLobRGLxE21ZC5qFTtph40QoTErxqCWF0EgYY5eSse2q+w5Wak0YbHL05aBsoNvLQqGFPcO0m/vpTPAF3vc57PkLsOkE8xxFseB0q4SaEcfd9yvLwQLsQ1w9yDSXKvd/IbkV5xoKR03WXEHTq2VRXjbZn0sNBsKmN1SXL/7OYkmUqxWZH/3bM2fh5f8PIn/npIAkHjiq+yvkn2MrN8C6F0HUJnF0jve+sv5/a8FJolWbQzN6Ol3NM894puYDCKZLZ5rCJBf91d/FfoXKlTgl40jomF3kYDFkhwqhe3Qqa5Q21dGZewcHchxRKl6WBRat1YZ6M7IO3CtMUZZUCCwq/hCouywI5dxcaH+dIDCqLyiW2yunzC+XkbWhCxvVAnrbqLp2t+FTTEOUEQ3bc1HGoD3MG6idA3abGrWdF4upZHt2pOqyQzfAs3f4Aqle9IR3lAcwChSztfM6e33PFTHgt9jQDHgT90yz+BnRWC3qWl4pZNLE6sT3BpoNa9iryEcIdjfEgrV8Ku4wKrFlutGY3Szt6f2gNkx2RYOqDX0ahWqfLxvrWdOuxbZvuUfQvcTNYI/9CcMrYaU7gMUZhLt0UWUqIkbd0kReiKAjT1vcZMnZyrdKjAtFU07Xj85UaJzXTaaUgS2ogZKJpxA+3MTUdZ/E2wdRPRtvjGTOMTJ/5ZjFcqYH5b+Tzbvrnr4o2DmccRjBouv/3SnhHr2Dilk8W8xbENveNKLjFYGu8iWcY42E8miUd5eG2E6lxCV0GRfL/dvxPr6OIWYLB7HWndMthxyAM+xhtq5Ht9edYm9jYeorQC4Xr5B8W1H7YEuzjHGPqZ6sYQSBLIL0zmOFLm1OdkiYp1Y+hbW4mutHH2Z/XvecaDm7k5SfcPRqVhmgeXnwtz6zNzo7th0IK+vTLknOr5/zCeNtGJEydOnDhx4sTPQETlUEabTsRoouQXZNaosYwM2BwKQaF9ST7pKIUiENijSOR8i74SN3MueVSfIGGPVojBRs/H2gtbQD1yYi8k3uTPT5AhETa3wMxcxLGbXtIM+dh0dXA0zdjl+bw7aQ39foCoH+etoXUFYiwUUQtcWvNclYiS6w6r9tJy0fmfhfOzV92AQmk1fHRpDzeUS6MYuqIRdqaxgVzwtiDRcOS9yUOSgMNxq5cquQvo7nH3XGl3wro0Dx65vhWmX/4cmPJ9y0lLLPuryW+8E90R+pYLqTHpX8c41HDAtjy8K7cK3HVNMNi3hHouaVELOonkjlpFRf+noPWHEI3YnCN1LsZO5kX8LXrnJvK5D4qSTd+c9QvZsIM/Apmpm+2rcUcyd3g5Ij4LW/042K/4/U78IRSNVSVq+WbpKeVDI2rU0Y05BCWJr1u917QEzoe8aT6QRz9dcXTkw1E9EsmjhGte+SYUiy+FYD5Hp3H1Z1/GxKYq3ZNoc1Shaf91u38YK15qrvkoS2j2UtJcQtpYqO3AJ+mZ0ebC0kzFo41+PFTalitaWHw8toclxedaNZ0fIls0vOJQrGBYbA3sZWrv4VI3Oe4hrE0WEMVz2Vx1gdIKvHwzoLR6HPWvIxwJ8FteaDM3lsfiXl/+h0DzWsHI0KZ6jGlsibse+t1ZEEZAbmLjLIhrum58edSkuFlkruLD4pIRn2xMxCF74oaBbYAZPrFiGRbo28PQ2HL/86+mScmWQ/Qha+wYq423iXzcbW6Y7Fv/cHWL1KLwU/j3Zerd22Xve60tdsoFCob9WtfYt57raZTuv253c973ToJSam+hbedOQ+efj111Ln1+AvkRs3pQesDj9fYS5uhmGMPqqLoWutDc5DJN1CO9WYfEE63w/JOC+PeVDfkL8WyJEmhCQmcHsBaUMXKy7WCscquz8U4aro4gzT6B/PFw2GSsdO+hae2j1+x2A23l7aSPyvXSalfk5r6XvB2A5x/t82VdlmaVDB24jBR5nCT1zqFuy5RmJBbCa6p+7kH2UKbJj//QlOhBHwXw4UXLd/l8S65PL64QjJfc3u81qOtjTFwHNDkyIBstCv18VTCEYHMeOAiXAa6YhmUJL/WpQiUMTv2EvPjof9wLKeJk9Pni96Lqri794b3qDvUXxF0sIpi7bujztWX5iwXhZmw49wglhV41z57rTeuirYO00EBAabng/VLorBjVXVrNvjppleoD0sI7TrzwH8ICRpPO9a1tQ+W9QdnSdN624TrWbbI88k+8V21dHoE7pBXzc1kQXJQDo5kqyw5KAbxisEa8ZaWBOLyZoKcCzAq5jH5cWh02pxnb6+phpFXu7UfhJfSWZ1t6s+WZo4lepMUylC9Ba4VIGrFdxOzrxk/8HzTF+/ucuKN9sqyUgrg0UGV2N2iD1fmERmEk4+RxnQSNnoRO1uuT78FEBLJQoG5MkrGLKFTkQbkoGkEaVgdBW0kTbzZkrt5d9PAmbwdMCW4dn8tHdKghV6jlM/TKeMxy9Hr0VS1Qm/sr7CYcDi+kQw0SvzM+rTiQqVBPLLGWNAOa87eqeBB4+Rt3arTj5X0ZPF/8LDle8fKz83xSKKK9WdAoey4jonfTvxyV0vSsaURdHHo5ODqH90Q2F4goyJaIpnknu52SvgXid0ItXzHK9W3VoWyWBy+/O16eTc6rrst+i8uHHXqEl+q5ugE9Gnn59lxjYg1MlWhBpFDzQeY11BNrv+hbuetbaBO907cU9q0Nu8qENvyekmYvu+1V33rh5ccXXh5t02M3X/DyzL8ir0ufj4NIUU4kmk0HtBqmC4VkrIBIQR96q0LLgVJdtMM7JSJMlKHeSWGjoFHvKFRjBXnYBnMUgQ1araNka2nQSoUj4sVDWoVTYy3YiChQMVoQT+Yo/nr8whAgP3n5TwxUvAOnJJNpRnijYLW4+jp3fuBZnBKoi4T9+Pi0oS0fUaaH+iVmn7CRhdjqzGJ7udny3BHxL7y8Xx0DL2+ey0d0WMF0aEFU1zjbmBmBa9Swr6mSnW1acyu2ePxxU/FCqeXtodr+wdhwWatmvvHyF5JXPtN3WAyOM82LBdENbi6WRBvEoMWSFM9VTsdbEGhv0aPqVtTBTlrdW+esoOAY4pH/uLQqQlLWoGHAH32rXPJuGRfPy2855DbePC9fraZ5xcvfiPwigv4Jefle1y3byijFwdERBv3c8vk1Ga77KfBbNv9xr7qKooIpNg8vjHu5lfOqPb/VLXoU9sbLu4oAzXbfa3WrPaRs0oCCi9P168b/ILTRgH7PpLWeN7z6TcL81oCW+Hy22w7mI1SmMbAbBXJ7SGvH47XxD6be8Ay35loXEtseJ2xDlfF2M2i0bRCTJ3MUnxr0ycytbuuGDn3qbYMBO0O3aexbg1uVm//J9y30Lf2R97xj72ld7ZbJPPSW62q3vgWux7mi83DrWy9JcfcD/Nbnm/HB7ALHVhYRvXCVyPKyaq64TUiVx7FnPvtugXlFtfwRXp62o+fl9UNLlyaf11C2JK0Kmtgi8PL4lXzFy+sIVTwQmxRQPlcs0SGp/Rwyx8vvaOMkMZ8YNEWBXvUXvPz1A0xzldPB8/LzY3hl1RW9ajQO3NwhYWJBoJVyWOJ1esPLGyctxzLnaG815LlqGCbxEKSVEjfeJwq9aliqV9K68/Ld+nFeXr7i5YXn5XeDD5kwnpfvjBmuupbiC14ez1POvszQs/HyTYUjNY26kqmEolkf851HiXS8fH57YzCa9mhClvIDKheb2zRne509eHlC+ciyUBKnybZChPiXCwRA/5AWd8w9hYhl6FWjtOJPWAPhj4GfvPwHMD9Z/bdE01GQSgm6Gyg0de9TeGuGVpHpDNA2ou9l048ERMh3HyhqeYuDBnk8iZLiFnmrhUPQk0y8geD5rexhgxa319LMF+ii774H4Y8glgc6ZxX0lvAkl4lFB+2NVMYFsq2Enlq0rb+LoVnuVCm1lo518cKcOl6eG70GrZ83OO6FnGbHy0eveXmf0wyNe0MNk1v3XJ0rOYwrxAY1m/lybel1/EJa0PIW0nV4P5u+bxegIb66MbY5CyLKHhZEyXtVK+Z5+cFRETX63nde/iVPvKp96WiVQxL1U26ea0wUaNXU+gIL3xtYsG9l+KO+1q2a4n2NDZDxvdJ1W+EiNoez4V3fchbE/IqX34QxNFBW2F8hpJvv2LOHdHm0LN0BpS+sJ11k/8k4CKHFmBOiqDJkr3QS5Xv8doJNFBkw+a7ou3qry3c3bWejPp444d/reKLTezbwjCTe4BZT8vHEF/adOCJfwk6FNJErG/3XD4q/kpd/PkV/4tdhZySEFhPU9qKDu588Bf09vmtsu0Tdvd6zhE2+uUxMTNh7jk1/Iyno35FgOi1heB8OfMLi1o1laE0p6Ae4ZKjg0veyFXBYG9i6yzDnSnO7AuozmqLuAuc+pnM6VaqmYNFWI9nnfvamJYQe/Dvm885Jy3LqihWDzdX+vrTwAIJmAiTeGdTXrAf9Ii0+1gbdUmjQuU9rtI6fy8D6KHSjA89Ua/8SNxziTd5ZZwFkctmhfI+AHo7B8VaU6gEi0MvQTzZNhAkDIe/WkeFAih5h32Y7MZ/cjVbWq5TRsfVW4WcLxu6OV9Fu9d0RcDOOlpWzsRri0Jx9yWme8dsczYRR+iTm2Z6vrH/gmxab/KQFm7+NmxOn5QuBfvv8ol+NYVxzUzu67n7grlwScwtTp/xBbTeC6vzUDN/ETYDDW0Huz5cr/2MI7zQF/zrXIkhO3bw/+sbS1ofXRJJvZUovnSexcXWREjh3s4j8uzkXSdqqopEJ4cl7MJu9DYXl4rmmn/84brO6BH4uCni5QGIhLUvp/b1XCI5kl3NWlQR38qNDu2TKTyqHxglE17ja5Re4zVFjSWmSuVQrhTxroLn57qtF+26ZeMEHHgn4RAjScvXlnQXh4vsu+uMqvn0hrUBFq8O9fNRGlBw3i3OFifuSveDry9feaWZBnfMBLYjWWxB9UY7qVkcdTVdXIPVImVyqz1Rvzx6+y2SimdyLSuvUMVmDFWi18jcRv7ZhA1r4mtOkY8yAPAa09Ef3xl+xdn7SyoKHknJieSpyEnj5hEGJshEJlFkJ7JZ6WV8gaVwGeD5w8lyZI78Q49u40PBF4OObo9/+gXSUE/oU1okTJ06cOHHib0ae+fCxc/nfi0WfQH+kcCSyT/r+QNLyP4p7tqIXV/93BF5+H1ZHCTiHt8tela078W3I4hFkmWaAbds+K2v5BxDH8fPNZn4a/A/uxG6YxnGM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AutoShape 12" descr="Kết quả hình ảnh cho MAC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91293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tập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phiếu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xuất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.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phiếu</a:t>
            </a:r>
            <a:r>
              <a:rPr lang="en-US" altLang="en-US" sz="4000" b="1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ahoma" charset="0"/>
              </a:rPr>
              <a:t>xuất</a:t>
            </a:r>
            <a:r>
              <a:rPr lang="en-US" altLang="en-US" sz="4000" b="1" dirty="0" smtClean="0">
                <a:solidFill>
                  <a:srgbClr val="0000CC"/>
                </a:solidFill>
                <a:latin typeface="Tahoma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579" y="3124200"/>
            <a:ext cx="77672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pPr marL="234950" lvl="2" indent="-234950" algn="just"/>
            <a:r>
              <a:rPr lang="vi-VN" sz="2800" b="1" dirty="0" smtClean="0">
                <a:solidFill>
                  <a:srgbClr val="000099"/>
                </a:solidFill>
                <a:latin typeface="Calibri" pitchFamily="34" charset="0"/>
              </a:rPr>
              <a:t>Thiết kế màn hình lập phiếu xuất</a:t>
            </a:r>
            <a:endParaRPr lang="vi-VN" sz="2800" b="1" i="1" dirty="0" smtClean="0">
              <a:solidFill>
                <a:srgbClr val="000099"/>
              </a:solidFill>
              <a:latin typeface="Calibri" pitchFamily="34" charset="0"/>
            </a:endParaRPr>
          </a:p>
          <a:p>
            <a:pPr marL="234950" lvl="2" indent="-234950" algn="just"/>
            <a:r>
              <a:rPr lang="vi-VN" sz="2800" b="1" dirty="0" smtClean="0">
                <a:solidFill>
                  <a:srgbClr val="000099"/>
                </a:solidFill>
                <a:latin typeface="Calibri" pitchFamily="34" charset="0"/>
              </a:rPr>
              <a:t>Thiết kế xử lý cho màn hình lập phiếu xuất</a:t>
            </a:r>
            <a:endParaRPr lang="en-US" sz="2400" b="1" dirty="0" smtClean="0">
              <a:solidFill>
                <a:srgbClr val="0000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charset="2"/>
              <a:buChar char="n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59733-E666-7F44-ADA9-F3A8A9BAC5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9163" y="2278063"/>
            <a:ext cx="7772400" cy="1912937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840" tIns="44623" rIns="90840" bIns="44623"/>
          <a:lstStyle/>
          <a:p>
            <a:pPr marL="465138" indent="-465138" algn="ctr">
              <a:lnSpc>
                <a:spcPct val="80000"/>
              </a:lnSpc>
              <a:buFontTx/>
              <a:buNone/>
              <a:defRPr/>
            </a:pP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tập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đồ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án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nhóm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&amp;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nộp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bài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trên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web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môn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sz="4400" b="1" dirty="0" err="1" smtClean="0">
                <a:solidFill>
                  <a:srgbClr val="0000CC"/>
                </a:solidFill>
                <a:latin typeface="Tahoma" charset="0"/>
              </a:rPr>
              <a:t>học</a:t>
            </a:r>
            <a:r>
              <a:rPr lang="en-US" altLang="en-US" sz="4400" b="1" dirty="0" smtClean="0">
                <a:solidFill>
                  <a:srgbClr val="0000CC"/>
                </a:solidFill>
                <a:latin typeface="Tahoma" charset="0"/>
              </a:rPr>
              <a:t>.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0" y="4283075"/>
            <a:ext cx="9144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5778" name="Picture 2" descr="http://www.corecomconsulting.co.uk/files/cache/cd798227891a025d01f3b8a759ded59d_f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2.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Đầu vào &amp; Đầu ra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vi-VN" sz="3600" b="1" dirty="0" smtClean="0">
                <a:latin typeface="Calibri" pitchFamily="34" charset="0"/>
              </a:rPr>
              <a:t>Đầu vào?</a:t>
            </a:r>
            <a:endParaRPr lang="vi-VN" sz="3600" b="1" dirty="0">
              <a:latin typeface="Calibri" pitchFamily="34" charset="0"/>
              <a:sym typeface="Wingdings"/>
            </a:endParaRPr>
          </a:p>
          <a:p>
            <a:pPr marL="571500" lvl="1" indent="-571500">
              <a:lnSpc>
                <a:spcPct val="150000"/>
              </a:lnSpc>
              <a:buFont typeface="Wingdings" charset="2"/>
              <a:buChar char="à"/>
            </a:pPr>
            <a:r>
              <a:rPr lang="vi-VN" sz="3600" dirty="0" smtClean="0">
                <a:latin typeface="Calibri" pitchFamily="34" charset="0"/>
              </a:rPr>
              <a:t>Danh sách yêu cầu từ giai đoạn phân tích xác định yêu cầu?</a:t>
            </a:r>
          </a:p>
          <a:p>
            <a:pPr marL="571500" lvl="1" indent="-571500">
              <a:lnSpc>
                <a:spcPct val="150000"/>
              </a:lnSpc>
              <a:buFont typeface="Wingdings" charset="2"/>
              <a:buChar char="à"/>
            </a:pPr>
            <a:r>
              <a:rPr lang="vi-VN" sz="3600" dirty="0" smtClean="0">
                <a:latin typeface="Calibri" pitchFamily="34" charset="0"/>
              </a:rPr>
              <a:t>Danh sách các màn hình đã thiết kế dựa trên ds các yêu cầu?</a:t>
            </a:r>
            <a:endParaRPr lang="en-US" sz="36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87164"/>
            <a:ext cx="4088870" cy="446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0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2.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Đầu vào &amp; Đầu ra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lnSpc>
                <a:spcPct val="150000"/>
              </a:lnSpc>
              <a:buNone/>
            </a:pPr>
            <a:r>
              <a:rPr lang="vi-VN" sz="2800" dirty="0" smtClean="0">
                <a:solidFill>
                  <a:srgbClr val="C00000"/>
                </a:solidFill>
                <a:latin typeface="Calibri" pitchFamily="34" charset="0"/>
              </a:rPr>
              <a:t>Đầu ra là gì? Trình bày như thế nào?</a:t>
            </a:r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228600" lvl="1" indent="-228600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(1)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Danh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sách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các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endParaRPr lang="en-US" sz="2800" dirty="0" smtClean="0">
              <a:solidFill>
                <a:srgbClr val="C00000"/>
              </a:solidFill>
              <a:latin typeface="Calibri" pitchFamily="34" charset="0"/>
            </a:endParaRPr>
          </a:p>
          <a:p>
            <a:pPr marL="228600" lvl="1" indent="-228600">
              <a:lnSpc>
                <a:spcPct val="150000"/>
              </a:lnSpc>
              <a:buNone/>
            </a:pP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94541"/>
              </p:ext>
            </p:extLst>
          </p:nvPr>
        </p:nvGraphicFramePr>
        <p:xfrm>
          <a:off x="914400" y="3429000"/>
          <a:ext cx="7315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48"/>
                <a:gridCol w="1705526"/>
                <a:gridCol w="1224034"/>
                <a:gridCol w="1905665"/>
                <a:gridCol w="17055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STT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lý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Ý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nghĩa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Điều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kiện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99"/>
                          </a:solidFill>
                        </a:rPr>
                        <a:t>gọi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chú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Từ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baseline="0" dirty="0" err="1" smtClean="0"/>
                        <a:t>người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baseline="0" dirty="0" err="1" smtClean="0"/>
                        <a:t>dùng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Từ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baseline="0" dirty="0" err="1" smtClean="0"/>
                        <a:t>xử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baseline="0" dirty="0" err="1" smtClean="0"/>
                        <a:t>lý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1" baseline="0" dirty="0" err="1" smtClean="0"/>
                        <a:t>khác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2. </a:t>
            </a:r>
            <a:r>
              <a:rPr lang="vi-VN" altLang="en-US" b="1" dirty="0" smtClean="0">
                <a:solidFill>
                  <a:srgbClr val="0000CC"/>
                </a:solidFill>
                <a:latin typeface="Tahoma" charset="0"/>
              </a:rPr>
              <a:t>Đầu vào &amp; Đầu ra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(2) Chi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</a:rPr>
              <a:t>tiết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</a:rPr>
              <a:t>các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có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thể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chỉ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cần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chi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tiết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một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số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xử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lý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phức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tạp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và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quan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alibri" pitchFamily="34" charset="0"/>
              </a:rPr>
              <a:t>trọng</a:t>
            </a: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628650" lvl="2">
              <a:buFont typeface="Wingdings" pitchFamily="2" charset="2"/>
              <a:buChar char="Ø"/>
            </a:pPr>
            <a:r>
              <a:rPr lang="en-US" sz="2500" dirty="0" err="1" smtClean="0">
                <a:latin typeface="Calibri" pitchFamily="34" charset="0"/>
              </a:rPr>
              <a:t>Tên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xử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lý</a:t>
            </a:r>
            <a:endParaRPr lang="en-US" sz="2500" dirty="0" smtClean="0">
              <a:latin typeface="Calibri" pitchFamily="34" charset="0"/>
            </a:endParaRPr>
          </a:p>
          <a:p>
            <a:pPr marL="628650" lvl="2">
              <a:buFont typeface="Wingdings" pitchFamily="2" charset="2"/>
              <a:buChar char="Ø"/>
            </a:pPr>
            <a:r>
              <a:rPr lang="en-US" sz="2500" dirty="0" smtClean="0">
                <a:latin typeface="Calibri" pitchFamily="34" charset="0"/>
              </a:rPr>
              <a:t>Ý </a:t>
            </a:r>
            <a:r>
              <a:rPr lang="en-US" sz="2500" dirty="0" err="1" smtClean="0">
                <a:latin typeface="Calibri" pitchFamily="34" charset="0"/>
              </a:rPr>
              <a:t>nghĩa</a:t>
            </a:r>
            <a:endParaRPr lang="en-US" sz="2500" dirty="0" smtClean="0">
              <a:latin typeface="Calibri" pitchFamily="34" charset="0"/>
            </a:endParaRPr>
          </a:p>
          <a:p>
            <a:pPr marL="628650" lvl="2">
              <a:buFont typeface="Wingdings" pitchFamily="2" charset="2"/>
              <a:buChar char="Ø"/>
            </a:pPr>
            <a:r>
              <a:rPr lang="en-US" sz="2500" dirty="0" err="1" smtClean="0">
                <a:latin typeface="Calibri" pitchFamily="34" charset="0"/>
              </a:rPr>
              <a:t>Điều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kiện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thực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hiện</a:t>
            </a:r>
            <a:endParaRPr lang="en-US" sz="2500" dirty="0" smtClean="0">
              <a:latin typeface="Calibri" pitchFamily="34" charset="0"/>
            </a:endParaRPr>
          </a:p>
          <a:p>
            <a:pPr marL="628650" lvl="2">
              <a:buFont typeface="Wingdings" pitchFamily="2" charset="2"/>
              <a:buChar char="Ø"/>
            </a:pPr>
            <a:r>
              <a:rPr lang="en-US" sz="2500" dirty="0" err="1" smtClean="0">
                <a:latin typeface="Calibri" pitchFamily="34" charset="0"/>
              </a:rPr>
              <a:t>Sơ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đồ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luồng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dữ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liệu</a:t>
            </a:r>
            <a:endParaRPr lang="en-US" sz="2500" dirty="0" smtClean="0">
              <a:latin typeface="Calibri" pitchFamily="34" charset="0"/>
            </a:endParaRPr>
          </a:p>
          <a:p>
            <a:pPr marL="628650" lvl="2">
              <a:buFont typeface="Wingdings" pitchFamily="2" charset="2"/>
              <a:buChar char="Ø"/>
            </a:pPr>
            <a:r>
              <a:rPr lang="en-US" sz="2500" dirty="0" err="1" smtClean="0">
                <a:latin typeface="Calibri" pitchFamily="34" charset="0"/>
              </a:rPr>
              <a:t>Thuật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giải</a:t>
            </a:r>
            <a:r>
              <a:rPr lang="en-US" sz="2500" dirty="0" smtClean="0">
                <a:latin typeface="Calibri" pitchFamily="34" charset="0"/>
              </a:rPr>
              <a:t> (chi </a:t>
            </a:r>
            <a:r>
              <a:rPr lang="en-US" sz="2500" dirty="0" err="1" smtClean="0">
                <a:latin typeface="Calibri" pitchFamily="34" charset="0"/>
              </a:rPr>
              <a:t>tiết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các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bước</a:t>
            </a:r>
            <a:r>
              <a:rPr lang="en-US" sz="2500" dirty="0" smtClean="0">
                <a:latin typeface="Calibri" pitchFamily="34" charset="0"/>
              </a:rPr>
              <a:t> XL)</a:t>
            </a:r>
          </a:p>
          <a:p>
            <a:pPr marL="1085850" lvl="3">
              <a:buFont typeface="Wingdings" pitchFamily="2" charset="2"/>
              <a:buChar char="Ø"/>
            </a:pPr>
            <a:r>
              <a:rPr lang="en-US" sz="2200" dirty="0" err="1" smtClean="0">
                <a:latin typeface="Calibri" pitchFamily="34" charset="0"/>
              </a:rPr>
              <a:t>Bước</a:t>
            </a:r>
            <a:r>
              <a:rPr lang="en-US" sz="2200" dirty="0" smtClean="0">
                <a:latin typeface="Calibri" pitchFamily="34" charset="0"/>
              </a:rPr>
              <a:t> 1: …</a:t>
            </a:r>
          </a:p>
          <a:p>
            <a:pPr marL="1085850" lvl="3">
              <a:buFont typeface="Wingdings" pitchFamily="2" charset="2"/>
              <a:buChar char="Ø"/>
            </a:pPr>
            <a:r>
              <a:rPr lang="en-US" sz="2200" dirty="0" err="1" smtClean="0">
                <a:latin typeface="Calibri" pitchFamily="34" charset="0"/>
              </a:rPr>
              <a:t>Bước</a:t>
            </a:r>
            <a:r>
              <a:rPr lang="en-US" sz="2200" dirty="0" smtClean="0">
                <a:latin typeface="Calibri" pitchFamily="34" charset="0"/>
              </a:rPr>
              <a:t> 2: …</a:t>
            </a:r>
          </a:p>
          <a:p>
            <a:pPr marL="1085850" lvl="3">
              <a:buFont typeface="Wingdings" pitchFamily="2" charset="2"/>
              <a:buChar char="Ø"/>
            </a:pPr>
            <a:r>
              <a:rPr lang="en-US" sz="2200" dirty="0" err="1" smtClean="0">
                <a:latin typeface="Calibri" pitchFamily="34" charset="0"/>
              </a:rPr>
              <a:t>Bước</a:t>
            </a:r>
            <a:r>
              <a:rPr lang="en-US" sz="2200" dirty="0" smtClean="0">
                <a:latin typeface="Calibri" pitchFamily="34" charset="0"/>
              </a:rPr>
              <a:t> n: …</a:t>
            </a:r>
          </a:p>
          <a:p>
            <a:pPr marL="228600" lvl="1" indent="-228600">
              <a:buNone/>
            </a:pPr>
            <a:r>
              <a:rPr lang="en-US" sz="2800" dirty="0" smtClean="0">
                <a:latin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686425" y="2895600"/>
            <a:ext cx="2847975" cy="2257426"/>
            <a:chOff x="5686425" y="2895600"/>
            <a:chExt cx="2847975" cy="2257426"/>
          </a:xfrm>
        </p:grpSpPr>
        <p:grpSp>
          <p:nvGrpSpPr>
            <p:cNvPr id="41" name="Group 40"/>
            <p:cNvGrpSpPr/>
            <p:nvPr/>
          </p:nvGrpSpPr>
          <p:grpSpPr>
            <a:xfrm>
              <a:off x="5686425" y="2905126"/>
              <a:ext cx="2362200" cy="2247900"/>
              <a:chOff x="5715000" y="2905126"/>
              <a:chExt cx="2362200" cy="224790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6324600" y="3429000"/>
                <a:ext cx="1143000" cy="76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Tên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xử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US" sz="1800" b="0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lý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 rot="5400000">
                <a:off x="6467478" y="3181351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rot="5400000">
                <a:off x="6819902" y="4457698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rot="5400000">
                <a:off x="6515102" y="4457698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 rot="5400000">
                <a:off x="6772277" y="3171823"/>
                <a:ext cx="533398" cy="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5" name="Straight Arrow Connector 14"/>
              <p:cNvCxnSpPr>
                <a:endCxn id="6" idx="2"/>
              </p:cNvCxnSpPr>
              <p:nvPr/>
            </p:nvCxnSpPr>
            <p:spPr bwMode="auto">
              <a:xfrm>
                <a:off x="5943600" y="3810000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7467600" y="3810000"/>
                <a:ext cx="381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943600" y="4724400"/>
                <a:ext cx="1981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 flipV="1">
                <a:off x="6010275" y="5153025"/>
                <a:ext cx="190500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6000750" y="4743450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Bảng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dữ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liệu</a:t>
                </a:r>
                <a:r>
                  <a:rPr lang="en-US" sz="1600" dirty="0" smtClean="0"/>
                  <a:t> A, B</a:t>
                </a:r>
                <a:endParaRPr 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96000" y="2971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086600" y="2971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15000" y="3352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172200" y="4191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62800" y="41910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543800" y="33528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001000" y="2895600"/>
              <a:ext cx="533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30000" dirty="0" smtClean="0"/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4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5</a:t>
              </a:r>
            </a:p>
            <a:p>
              <a:r>
                <a:rPr lang="en-US" dirty="0" smtClean="0"/>
                <a:t>D</a:t>
              </a:r>
              <a:r>
                <a:rPr lang="en-US" baseline="-25000" dirty="0" smtClean="0"/>
                <a:t>6</a:t>
              </a:r>
              <a:endParaRPr lang="en-US" dirty="0" smtClean="0"/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3.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Phân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loại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các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/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Xử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lý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chức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nghiệp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vụ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marL="228600" lvl="1" indent="-228600"/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Xử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lý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chất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lượng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marL="228600" lvl="1" indent="-228600"/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Xử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lý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yêu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cầu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chức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năng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hệ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thống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4.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Phương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pháp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Bước</a:t>
            </a:r>
            <a:r>
              <a:rPr lang="en-US" b="1" dirty="0" smtClean="0">
                <a:latin typeface="Calibri" pitchFamily="34" charset="0"/>
              </a:rPr>
              <a:t> 1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Bổ</a:t>
            </a:r>
            <a:r>
              <a:rPr lang="en-US" dirty="0" smtClean="0">
                <a:latin typeface="Calibri" pitchFamily="34" charset="0"/>
              </a:rPr>
              <a:t> sung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nút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xử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lý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trên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từng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giao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diện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đã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thiết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kế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628650" lvl="2" algn="just"/>
            <a:r>
              <a:rPr lang="en-US" sz="2600" dirty="0" err="1" smtClean="0">
                <a:latin typeface="Calibri" pitchFamily="34" charset="0"/>
              </a:rPr>
              <a:t>Nút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xử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lý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nghiệp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vụ</a:t>
            </a:r>
            <a:endParaRPr lang="en-US" sz="2600" dirty="0" smtClean="0">
              <a:latin typeface="Calibri" pitchFamily="34" charset="0"/>
            </a:endParaRPr>
          </a:p>
          <a:p>
            <a:pPr marL="628650" lvl="2" algn="just"/>
            <a:r>
              <a:rPr lang="en-US" sz="2600" dirty="0" err="1" smtClean="0">
                <a:latin typeface="Calibri" pitchFamily="34" charset="0"/>
              </a:rPr>
              <a:t>Nút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xử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lý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chất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lượng</a:t>
            </a:r>
            <a:endParaRPr lang="en-US" sz="2600" dirty="0" smtClean="0">
              <a:latin typeface="Calibri" pitchFamily="34" charset="0"/>
            </a:endParaRPr>
          </a:p>
          <a:p>
            <a:pPr marL="628650" lvl="2" algn="just"/>
            <a:r>
              <a:rPr lang="en-US" sz="2600" dirty="0" err="1" smtClean="0">
                <a:latin typeface="Calibri" pitchFamily="34" charset="0"/>
              </a:rPr>
              <a:t>Nút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xử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lý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hệ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</a:rPr>
              <a:t>thống</a:t>
            </a:r>
            <a:endParaRPr lang="en-US" sz="2600" dirty="0" smtClean="0">
              <a:latin typeface="Calibri" pitchFamily="34" charset="0"/>
            </a:endParaRPr>
          </a:p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Bước</a:t>
            </a:r>
            <a:r>
              <a:rPr lang="en-US" b="1" dirty="0" smtClean="0">
                <a:latin typeface="Calibri" pitchFamily="34" charset="0"/>
              </a:rPr>
              <a:t> 2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Lập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sách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xử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lý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trên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mỗi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hình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Bước</a:t>
            </a:r>
            <a:r>
              <a:rPr lang="en-US" b="1" dirty="0" smtClean="0">
                <a:latin typeface="Calibri" pitchFamily="34" charset="0"/>
              </a:rPr>
              <a:t> 3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Mô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tả</a:t>
            </a:r>
            <a:r>
              <a:rPr lang="en-US" dirty="0" smtClean="0">
                <a:latin typeface="Calibri" pitchFamily="34" charset="0"/>
              </a:rPr>
              <a:t> chi </a:t>
            </a:r>
            <a:r>
              <a:rPr lang="en-US" dirty="0" err="1" smtClean="0">
                <a:latin typeface="Calibri" pitchFamily="34" charset="0"/>
              </a:rPr>
              <a:t>tiết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số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xử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lý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phức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tạp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quan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trọng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Bước</a:t>
            </a:r>
            <a:r>
              <a:rPr lang="en-US" b="1" dirty="0" smtClean="0">
                <a:latin typeface="Calibri" pitchFamily="34" charset="0"/>
              </a:rPr>
              <a:t> 4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Rà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soát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yêu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cầu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cải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tiến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thuật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giải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nếu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cần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5.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Ví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dụ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: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thiết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kế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xử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lý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cho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màn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hình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lập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thẻ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độc</a:t>
            </a:r>
            <a:r>
              <a:rPr lang="en-US" altLang="en-US" b="1" dirty="0" smtClean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altLang="en-US" b="1" dirty="0" err="1" smtClean="0">
                <a:solidFill>
                  <a:srgbClr val="0000CC"/>
                </a:solidFill>
                <a:latin typeface="Tahoma" charset="0"/>
              </a:rPr>
              <a:t>giả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 marL="228600" lvl="1" indent="-228600" algn="just"/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Màn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hình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lập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thẻ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độc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giả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với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tính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đúng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</a:rPr>
              <a:t>đắn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B5F5F-910A-0B48-AC52-830343C45C4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4088870" cy="446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12068</TotalTime>
  <Words>1094</Words>
  <Application>Microsoft Macintosh PowerPoint</Application>
  <PresentationFormat>On-screen Show (4:3)</PresentationFormat>
  <Paragraphs>165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Wingdings</vt:lpstr>
      <vt:lpstr>Layers</vt:lpstr>
      <vt:lpstr>PowerPoint Presentation</vt:lpstr>
      <vt:lpstr>1. Mục đích thiết kế xử lý?</vt:lpstr>
      <vt:lpstr>2. Đầu vào &amp; Đầu ra?</vt:lpstr>
      <vt:lpstr>PowerPoint Presentation</vt:lpstr>
      <vt:lpstr>2. Đầu vào &amp; Đầu ra?</vt:lpstr>
      <vt:lpstr>2. Đầu vào &amp; Đầu ra?</vt:lpstr>
      <vt:lpstr>3. Phân loại các xử lý?</vt:lpstr>
      <vt:lpstr>4. Phương pháp ?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5. Ví dụ: thiết kế xử lý cho màn hình lập thẻ độc giả</vt:lpstr>
      <vt:lpstr>PowerPoint Presentation</vt:lpstr>
      <vt:lpstr>Thiết kế xử lý cho màn hình lập phiếu xuất.</vt:lpstr>
      <vt:lpstr>PowerPoint Presentation</vt:lpstr>
      <vt:lpstr>PowerPoint Presentation</vt:lpstr>
    </vt:vector>
  </TitlesOfParts>
  <Company>citd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hntin</dc:creator>
  <cp:lastModifiedBy>Huỳnh Ngọc Tín</cp:lastModifiedBy>
  <cp:revision>2111</cp:revision>
  <cp:lastPrinted>2016-03-21T02:35:29Z</cp:lastPrinted>
  <dcterms:created xsi:type="dcterms:W3CDTF">2006-03-23T07:20:30Z</dcterms:created>
  <dcterms:modified xsi:type="dcterms:W3CDTF">2017-12-11T05:04:38Z</dcterms:modified>
</cp:coreProperties>
</file>