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52"/>
  </p:notesMasterIdLst>
  <p:handoutMasterIdLst>
    <p:handoutMasterId r:id="rId53"/>
  </p:handoutMasterIdLst>
  <p:sldIdLst>
    <p:sldId id="390" r:id="rId2"/>
    <p:sldId id="553" r:id="rId3"/>
    <p:sldId id="554" r:id="rId4"/>
    <p:sldId id="788" r:id="rId5"/>
    <p:sldId id="573" r:id="rId6"/>
    <p:sldId id="737" r:id="rId7"/>
    <p:sldId id="738" r:id="rId8"/>
    <p:sldId id="739" r:id="rId9"/>
    <p:sldId id="741" r:id="rId10"/>
    <p:sldId id="747" r:id="rId11"/>
    <p:sldId id="743" r:id="rId12"/>
    <p:sldId id="744" r:id="rId13"/>
    <p:sldId id="745" r:id="rId14"/>
    <p:sldId id="748" r:id="rId15"/>
    <p:sldId id="749" r:id="rId16"/>
    <p:sldId id="750" r:id="rId17"/>
    <p:sldId id="753" r:id="rId18"/>
    <p:sldId id="754" r:id="rId19"/>
    <p:sldId id="755" r:id="rId20"/>
    <p:sldId id="735" r:id="rId21"/>
    <p:sldId id="757" r:id="rId22"/>
    <p:sldId id="759" r:id="rId23"/>
    <p:sldId id="760" r:id="rId24"/>
    <p:sldId id="761" r:id="rId25"/>
    <p:sldId id="762" r:id="rId26"/>
    <p:sldId id="763" r:id="rId27"/>
    <p:sldId id="764" r:id="rId28"/>
    <p:sldId id="765" r:id="rId29"/>
    <p:sldId id="766" r:id="rId30"/>
    <p:sldId id="767" r:id="rId31"/>
    <p:sldId id="787" r:id="rId32"/>
    <p:sldId id="768" r:id="rId33"/>
    <p:sldId id="769" r:id="rId34"/>
    <p:sldId id="770" r:id="rId35"/>
    <p:sldId id="771" r:id="rId36"/>
    <p:sldId id="772" r:id="rId37"/>
    <p:sldId id="774" r:id="rId38"/>
    <p:sldId id="773" r:id="rId39"/>
    <p:sldId id="775" r:id="rId40"/>
    <p:sldId id="776" r:id="rId41"/>
    <p:sldId id="777" r:id="rId42"/>
    <p:sldId id="778" r:id="rId43"/>
    <p:sldId id="779" r:id="rId44"/>
    <p:sldId id="781" r:id="rId45"/>
    <p:sldId id="780" r:id="rId46"/>
    <p:sldId id="782" r:id="rId47"/>
    <p:sldId id="783" r:id="rId48"/>
    <p:sldId id="786" r:id="rId49"/>
    <p:sldId id="790" r:id="rId50"/>
    <p:sldId id="784" r:id="rId51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CC3300"/>
    <a:srgbClr val="B0EFDD"/>
    <a:srgbClr val="006600"/>
    <a:srgbClr val="CCCC00"/>
    <a:srgbClr val="D9D4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2276" autoAdjust="0"/>
  </p:normalViewPr>
  <p:slideViewPr>
    <p:cSldViewPr>
      <p:cViewPr>
        <p:scale>
          <a:sx n="100" d="100"/>
          <a:sy n="100" d="100"/>
        </p:scale>
        <p:origin x="1784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pPr>
              <a:defRPr/>
            </a:pPr>
            <a:fld id="{14086AEB-DC46-A243-8D3B-A57E15ECEED9}" type="datetimeFigureOut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pPr>
              <a:defRPr/>
            </a:pPr>
            <a:fld id="{7DDD338E-F698-274F-8DE4-FFB628DB7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22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fld id="{B7BE4F67-C41D-0B40-9DCE-50F457E30ED6}" type="datetimeFigureOut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fld id="{8AE56CC7-52C1-BD4D-830C-11CF69659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11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>
              <a:defRPr/>
            </a:pPr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35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>
              <a:defRPr/>
            </a:pPr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35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>
              <a:defRPr/>
            </a:pPr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35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E56CC7-52C1-BD4D-830C-11CF6965998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06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>
              <a:defRPr/>
            </a:pPr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35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>
              <a:defRPr/>
            </a:pPr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640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fr-FR" altLang="en-US" sz="2400" smtClean="0">
                <a:latin typeface="Times New Roman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11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11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87C9-506C-3E4A-A80B-EB4BA34EE497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D1C7-CCCB-3846-BFAE-2D9879011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00079-7F87-B045-870D-145A0EF7C9CD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71EB-7253-5849-B4C2-22B66AA1B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D32CA-BE8D-9D4A-90DB-6889F9C07470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A7E6B-7852-BE49-9ACE-02B012C51B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3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6F7B-D333-0A4A-83BE-47FC4F02502D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8C2F5-46AB-494C-9D11-D89BF6425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56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F5346-69CF-AA47-A478-83481394519F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4F2F-5C85-914E-A2AE-39A892966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87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11C1-C45A-DD4D-9286-7B310B139199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340F1-6B57-9D43-B95A-70FC453F25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5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4361-F0A2-E143-BFBD-A83E8DDA9F44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B5F5F-910A-0B48-AC52-830343C45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AB405-83D7-4B43-8B2D-0D7B6602DE06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71565-B5F1-2D4F-9FB0-F670AEBA2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47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B0CB-BB07-8646-88B4-BCD81BF258E5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2FA9-5E36-2643-B958-60C2A11F2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4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0137B-6A6B-BD44-BD57-3B3096EB6016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4F1F0-943A-5C46-8329-1E589C9C9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2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6EABA-F2CE-8348-9D93-4A46B2E87BB9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F2082-2514-A043-98D2-DC3B9B537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2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2C106-0EC3-734F-AD91-208350E1D7F3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40552-9DC2-064A-8D30-2922BF18E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BF0B-F1DB-1C48-921A-A6BB3646FB67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5BAA-EFC6-E34A-A348-873A06BBC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2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ACD6A-2E17-BB48-8F35-4673AB21ED98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2F7BF-042B-8C42-B9D6-31EDAD6FF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0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fr-FR" altLang="en-US" sz="2400" smtClean="0">
                <a:latin typeface="Times New Roman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016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1B56D449-5154-C04A-A63D-54323536A33A}" type="datetime1">
              <a:rPr lang="en-US" altLang="en-US"/>
              <a:pPr>
                <a:defRPr/>
              </a:pPr>
              <a:t>12/4/17</a:t>
            </a:fld>
            <a:endParaRPr lang="en-US" altLang="en-US"/>
          </a:p>
        </p:txBody>
      </p:sp>
      <p:sp>
        <p:nvSpPr>
          <p:cNvPr id="2201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017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61E07F9-1CE8-8048-87C9-552D77504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2278063"/>
            <a:ext cx="7772400" cy="1258887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giao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diện</a:t>
            </a:r>
            <a:endParaRPr lang="vi-VN" altLang="en-US" sz="4400" b="1" dirty="0" smtClean="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0" y="4283075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4.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Phương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pháp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30725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400" dirty="0" err="1" smtClean="0">
                <a:latin typeface="Calibri" pitchFamily="34" charset="0"/>
              </a:rPr>
              <a:t>Duyệt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các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yêu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cầu</a:t>
            </a:r>
            <a:r>
              <a:rPr lang="en-US" sz="2400" dirty="0" smtClean="0">
                <a:latin typeface="Calibri" pitchFamily="34" charset="0"/>
              </a:rPr>
              <a:t> (</a:t>
            </a:r>
            <a:r>
              <a:rPr lang="en-US" sz="2400" dirty="0" err="1" smtClean="0">
                <a:latin typeface="Calibri" pitchFamily="34" charset="0"/>
              </a:rPr>
              <a:t>sơ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đồ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luồng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dữ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liệu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err="1" smtClean="0">
                <a:latin typeface="Calibri" pitchFamily="34" charset="0"/>
              </a:rPr>
              <a:t>Thiết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kế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màn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hình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đảm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bảo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tính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đúng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đắn</a:t>
            </a:r>
            <a:endParaRPr lang="en-US" sz="2100" dirty="0" smtClean="0">
              <a:latin typeface="Calibri" pitchFamily="34" charset="0"/>
            </a:endParaRP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err="1" smtClean="0">
                <a:latin typeface="Calibri" pitchFamily="34" charset="0"/>
              </a:rPr>
              <a:t>Thiết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kế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màn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hình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đảm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bảo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tính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tiện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dụng</a:t>
            </a:r>
            <a:r>
              <a:rPr lang="en-US" sz="2100" dirty="0" smtClean="0">
                <a:latin typeface="Calibri" pitchFamily="34" charset="0"/>
              </a:rPr>
              <a:t>, </a:t>
            </a:r>
            <a:r>
              <a:rPr lang="en-US" sz="2100" dirty="0" err="1" smtClean="0">
                <a:latin typeface="Calibri" pitchFamily="34" charset="0"/>
              </a:rPr>
              <a:t>hiệu</a:t>
            </a:r>
            <a:r>
              <a:rPr lang="en-US" sz="2100" dirty="0" smtClean="0">
                <a:latin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</a:rPr>
              <a:t>quả</a:t>
            </a:r>
            <a:endParaRPr lang="en-US" sz="21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981200" y="4343400"/>
            <a:ext cx="14478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" tIns="45720" rIns="9144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MH </a:t>
            </a:r>
            <a:r>
              <a:rPr lang="en-US" sz="1600" dirty="0" err="1" smtClean="0"/>
              <a:t>đảm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 smtClean="0"/>
              <a:t> </a:t>
            </a:r>
            <a:r>
              <a:rPr lang="en-US" sz="1600" dirty="0" err="1" smtClean="0"/>
              <a:t>đúng</a:t>
            </a:r>
            <a:r>
              <a:rPr lang="en-US" sz="1600" dirty="0" smtClean="0"/>
              <a:t> </a:t>
            </a:r>
            <a:r>
              <a:rPr lang="en-US" sz="1600" dirty="0" err="1" smtClean="0"/>
              <a:t>đắn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 bwMode="auto">
          <a:xfrm>
            <a:off x="914400" y="4800600"/>
            <a:ext cx="1066800" cy="158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2000" y="4419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DS </a:t>
            </a:r>
            <a:r>
              <a:rPr lang="en-US" sz="1400" i="1" dirty="0" err="1" smtClean="0"/>
              <a:t>yêu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cầu</a:t>
            </a:r>
            <a:endParaRPr lang="en-US" sz="1400" i="1" dirty="0"/>
          </a:p>
        </p:txBody>
      </p:sp>
      <p:cxnSp>
        <p:nvCxnSpPr>
          <p:cNvPr id="13" name="Straight Arrow Connector 12"/>
          <p:cNvCxnSpPr>
            <a:endCxn id="15" idx="1"/>
          </p:cNvCxnSpPr>
          <p:nvPr/>
        </p:nvCxnSpPr>
        <p:spPr bwMode="auto">
          <a:xfrm>
            <a:off x="3429000" y="4800600"/>
            <a:ext cx="1295400" cy="158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4724400" y="4343400"/>
            <a:ext cx="1752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" tIns="45720" rIns="9144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MH </a:t>
            </a:r>
            <a:r>
              <a:rPr lang="en-US" sz="1600" dirty="0" err="1" smtClean="0"/>
              <a:t>đảm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 smtClean="0"/>
              <a:t> </a:t>
            </a:r>
            <a:r>
              <a:rPr lang="en-US" sz="1600" dirty="0" err="1" smtClean="0"/>
              <a:t>tiện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hiệu</a:t>
            </a:r>
            <a:r>
              <a:rPr lang="en-US" sz="1600" dirty="0" smtClean="0"/>
              <a:t> </a:t>
            </a:r>
            <a:r>
              <a:rPr lang="en-US" sz="1600" dirty="0" err="1" smtClean="0"/>
              <a:t>quả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239000" y="4800600"/>
            <a:ext cx="762000" cy="158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391400" y="4114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DS MH </a:t>
            </a:r>
            <a:r>
              <a:rPr lang="en-US" sz="1400" i="1" dirty="0" err="1" smtClean="0"/>
              <a:t>kết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quả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39624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DS MH </a:t>
            </a:r>
            <a:r>
              <a:rPr lang="en-US" sz="1400" i="1" dirty="0" err="1" smtClean="0"/>
              <a:t>đảm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bảo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đúng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đắn</a:t>
            </a:r>
            <a:endParaRPr lang="en-US" sz="1400" i="1" dirty="0"/>
          </a:p>
        </p:txBody>
      </p:sp>
      <p:cxnSp>
        <p:nvCxnSpPr>
          <p:cNvPr id="26" name="Straight Connector 25"/>
          <p:cNvCxnSpPr>
            <a:stCxn id="15" idx="3"/>
          </p:cNvCxnSpPr>
          <p:nvPr/>
        </p:nvCxnSpPr>
        <p:spPr bwMode="auto">
          <a:xfrm>
            <a:off x="6477000" y="4800600"/>
            <a:ext cx="762000" cy="158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 flipH="1" flipV="1">
            <a:off x="6744494" y="4304506"/>
            <a:ext cx="990600" cy="158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0800000">
            <a:off x="5695950" y="3810000"/>
            <a:ext cx="1543050" cy="158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>
            <a:off x="5448300" y="4076700"/>
            <a:ext cx="533400" cy="158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553200" y="4876800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DS MH </a:t>
            </a:r>
            <a:r>
              <a:rPr lang="en-US" sz="1400" i="1" dirty="0" err="1" smtClean="0"/>
              <a:t>hiệu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quả</a:t>
            </a:r>
            <a:r>
              <a:rPr lang="en-US" sz="1400" i="1" dirty="0" smtClean="0"/>
              <a:t>,  </a:t>
            </a:r>
            <a:r>
              <a:rPr lang="en-US" sz="1400" i="1" dirty="0" err="1" smtClean="0"/>
              <a:t>tiện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dụng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11" grpId="0"/>
      <p:bldP spid="15" grpId="0" animBg="1"/>
      <p:bldP spid="20" grpId="0"/>
      <p:bldP spid="23" grpId="0"/>
      <p:bldP spid="34" grpId="0"/>
      <p:bldP spid="34" grpId="1"/>
      <p:bldP spid="3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Lưu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30725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800" dirty="0" err="1" smtClean="0">
                <a:latin typeface="Calibri" pitchFamily="34" charset="0"/>
              </a:rPr>
              <a:t>Việc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thiết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kế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nút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xử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lý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thực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hiện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khâu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thiết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kế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xử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lý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6.1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30725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400" dirty="0" err="1" smtClean="0">
                <a:latin typeface="Calibri" pitchFamily="34" charset="0"/>
              </a:rPr>
              <a:t>Thiết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kế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màn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hình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cho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yêu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cầu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phần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mềm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lập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phiếu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mượn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với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tính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đúng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đắn</a:t>
            </a:r>
            <a:r>
              <a:rPr lang="en-US" sz="2400" dirty="0" smtClean="0">
                <a:latin typeface="Calibri" pitchFamily="34" charset="0"/>
              </a:rPr>
              <a:t>.</a:t>
            </a:r>
            <a:endParaRPr lang="en-US" sz="21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mượn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sách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với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tính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đúng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đắn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981200" y="2057400"/>
            <a:ext cx="5257800" cy="3505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Cho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mượn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sách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2819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3276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3810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mượn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2895600"/>
            <a:ext cx="1600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14800" y="3352800"/>
            <a:ext cx="1600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14800" y="3810000"/>
            <a:ext cx="1600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8077200" cy="1143000"/>
          </a:xfrm>
        </p:spPr>
        <p:txBody>
          <a:bodyPr/>
          <a:lstStyle/>
          <a:p>
            <a:pPr algn="ctr"/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mượn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sách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với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tính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tiện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dụng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,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hiệu quả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1676400"/>
            <a:ext cx="3048000" cy="1828800"/>
            <a:chOff x="762000" y="1676400"/>
            <a:chExt cx="3048000" cy="1828800"/>
          </a:xfrm>
        </p:grpSpPr>
        <p:sp>
          <p:nvSpPr>
            <p:cNvPr id="6" name="Rectangle 5"/>
            <p:cNvSpPr/>
            <p:nvPr/>
          </p:nvSpPr>
          <p:spPr bwMode="auto">
            <a:xfrm>
              <a:off x="762000" y="1676400"/>
              <a:ext cx="3048000" cy="1828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              Cho 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mượn</a:t>
              </a:r>
              <a:r>
                <a:rPr kumimoji="0" lang="en-US" sz="14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sách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20574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Mã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độc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giả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25146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sách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" y="30480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Ngày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mượn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09800" y="21336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209800" y="25908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209800" y="3048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 rot="5400000">
            <a:off x="1067594" y="4114006"/>
            <a:ext cx="1219200" cy="158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76400" y="4724400"/>
            <a:ext cx="1905000" cy="158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752600" y="43434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 smtClean="0">
                <a:solidFill>
                  <a:srgbClr val="0000CC"/>
                </a:solidFill>
              </a:rPr>
              <a:t>Tính</a:t>
            </a:r>
            <a:r>
              <a:rPr lang="en-US" sz="1600" b="1" i="1" dirty="0" smtClean="0">
                <a:solidFill>
                  <a:srgbClr val="0000CC"/>
                </a:solidFill>
              </a:rPr>
              <a:t> </a:t>
            </a:r>
            <a:r>
              <a:rPr lang="en-US" sz="1600" b="1" i="1" dirty="0" err="1" smtClean="0">
                <a:solidFill>
                  <a:srgbClr val="0000CC"/>
                </a:solidFill>
              </a:rPr>
              <a:t>tiện</a:t>
            </a:r>
            <a:r>
              <a:rPr lang="en-US" sz="1600" b="1" i="1" dirty="0" smtClean="0">
                <a:solidFill>
                  <a:srgbClr val="0000CC"/>
                </a:solidFill>
              </a:rPr>
              <a:t> </a:t>
            </a:r>
            <a:r>
              <a:rPr lang="en-US" sz="1600" b="1" i="1" dirty="0" err="1" smtClean="0">
                <a:solidFill>
                  <a:srgbClr val="0000CC"/>
                </a:solidFill>
              </a:rPr>
              <a:t>dụng</a:t>
            </a:r>
            <a:r>
              <a:rPr lang="en-US" sz="1600" b="1" i="1" dirty="0" smtClean="0">
                <a:solidFill>
                  <a:srgbClr val="0000CC"/>
                </a:solidFill>
              </a:rPr>
              <a:t>, </a:t>
            </a:r>
            <a:r>
              <a:rPr lang="vi-VN" sz="1600" b="1" i="1" dirty="0" smtClean="0">
                <a:solidFill>
                  <a:srgbClr val="0000CC"/>
                </a:solidFill>
              </a:rPr>
              <a:t>hiệu quả</a:t>
            </a:r>
            <a:endParaRPr lang="en-US" sz="1600" b="1" i="1" dirty="0">
              <a:solidFill>
                <a:srgbClr val="0000C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2600" y="48006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 smtClean="0">
                <a:solidFill>
                  <a:srgbClr val="FF0000"/>
                </a:solidFill>
              </a:rPr>
              <a:t>Cung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cấp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thêm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thông</a:t>
            </a:r>
            <a:r>
              <a:rPr lang="en-US" sz="1600" b="1" i="1" dirty="0" smtClean="0">
                <a:solidFill>
                  <a:srgbClr val="FF0000"/>
                </a:solidFill>
              </a:rPr>
              <a:t> tin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cho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người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dùng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419600" y="1828800"/>
            <a:ext cx="3048000" cy="4876800"/>
            <a:chOff x="4419600" y="1828800"/>
            <a:chExt cx="3048000" cy="48768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19600" y="1828800"/>
              <a:ext cx="3048000" cy="4876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              Cho 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mượn</a:t>
              </a:r>
              <a:r>
                <a:rPr kumimoji="0" lang="en-US" sz="14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sách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22098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Mã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độc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giả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0" y="26670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Họ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tên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318135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Loại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độc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giả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867400" y="2286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867400" y="272415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867400" y="31623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35814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Ngày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sinh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867400" y="35814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0" y="40386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sách</a:t>
              </a:r>
              <a:endParaRPr lang="en-US" sz="1600" dirty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867400" y="40386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2000" y="44958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Tên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sách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867400" y="44958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0" y="49530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Loại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sách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867400" y="4953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4102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DS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Tác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giả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867400" y="54102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0" y="58674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NS</a:t>
              </a:r>
              <a:r>
                <a:rPr lang="vi-VN" sz="1600" dirty="0" smtClean="0">
                  <a:solidFill>
                    <a:srgbClr val="FF0000"/>
                  </a:solidFill>
                </a:rPr>
                <a:t>B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867400" y="58674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63246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Ngày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mượn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867400" y="63246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mượn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sách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/>
            </a:r>
            <a:b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</a:b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tiện dụng,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hiệu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quả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762000" y="1676400"/>
            <a:ext cx="3048000" cy="1828800"/>
            <a:chOff x="762000" y="1676400"/>
            <a:chExt cx="3048000" cy="1828800"/>
          </a:xfrm>
        </p:grpSpPr>
        <p:sp>
          <p:nvSpPr>
            <p:cNvPr id="6" name="Rectangle 5"/>
            <p:cNvSpPr/>
            <p:nvPr/>
          </p:nvSpPr>
          <p:spPr bwMode="auto">
            <a:xfrm>
              <a:off x="762000" y="1676400"/>
              <a:ext cx="3048000" cy="1828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              Cho 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mượn</a:t>
              </a:r>
              <a:r>
                <a:rPr kumimoji="0" lang="en-US" sz="14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sách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20574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Mã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độc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giả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25146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sách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" y="30480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Ngày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mượn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09800" y="21336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209800" y="25908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209800" y="3048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 rot="5400000">
            <a:off x="838994" y="4114006"/>
            <a:ext cx="1219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447800" y="4724400"/>
            <a:ext cx="2286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524000" y="4343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 smtClean="0">
                <a:solidFill>
                  <a:srgbClr val="0000CC"/>
                </a:solidFill>
              </a:rPr>
              <a:t>Tính</a:t>
            </a:r>
            <a:r>
              <a:rPr lang="en-US" sz="1600" b="1" i="1" dirty="0" smtClean="0">
                <a:solidFill>
                  <a:srgbClr val="0000CC"/>
                </a:solidFill>
              </a:rPr>
              <a:t> </a:t>
            </a:r>
            <a:r>
              <a:rPr lang="vi-VN" sz="1600" b="1" i="1" dirty="0" smtClean="0">
                <a:solidFill>
                  <a:srgbClr val="0000CC"/>
                </a:solidFill>
              </a:rPr>
              <a:t>tiện dụng, </a:t>
            </a:r>
            <a:r>
              <a:rPr lang="en-US" sz="1600" b="1" i="1" dirty="0" err="1" smtClean="0">
                <a:solidFill>
                  <a:srgbClr val="0000CC"/>
                </a:solidFill>
              </a:rPr>
              <a:t>hiệu</a:t>
            </a:r>
            <a:r>
              <a:rPr lang="en-US" sz="1600" b="1" i="1" dirty="0" smtClean="0">
                <a:solidFill>
                  <a:srgbClr val="0000CC"/>
                </a:solidFill>
              </a:rPr>
              <a:t> </a:t>
            </a:r>
            <a:r>
              <a:rPr lang="en-US" sz="1600" b="1" i="1" dirty="0" err="1" smtClean="0">
                <a:solidFill>
                  <a:srgbClr val="0000CC"/>
                </a:solidFill>
              </a:rPr>
              <a:t>quả</a:t>
            </a:r>
            <a:endParaRPr lang="en-US" sz="1600" b="1" i="1" dirty="0">
              <a:solidFill>
                <a:srgbClr val="0000C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0" y="48006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 smtClean="0">
                <a:solidFill>
                  <a:srgbClr val="FF0000"/>
                </a:solidFill>
              </a:rPr>
              <a:t>Cung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cấp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giá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trị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định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sẵn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cho</a:t>
            </a:r>
            <a:r>
              <a:rPr lang="en-US" sz="1600" b="1" i="1" dirty="0" smtClean="0">
                <a:solidFill>
                  <a:srgbClr val="FF0000"/>
                </a:solidFill>
              </a:rPr>
              <a:t> ô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nhập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liệu</a:t>
            </a:r>
            <a:r>
              <a:rPr lang="en-US" sz="1600" b="1" i="1" dirty="0" smtClean="0">
                <a:solidFill>
                  <a:srgbClr val="FF0000"/>
                </a:solidFill>
              </a:rPr>
              <a:t>.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19600" y="1828800"/>
            <a:ext cx="3657600" cy="487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Cho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mượn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sách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2480" y="22098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Mã</a:t>
            </a:r>
            <a:r>
              <a:rPr lang="en-US" sz="1400" dirty="0" smtClean="0"/>
              <a:t> </a:t>
            </a:r>
            <a:r>
              <a:rPr lang="en-US" sz="1400" dirty="0" err="1" smtClean="0"/>
              <a:t>độc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602480" y="26670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Họ</a:t>
            </a:r>
            <a:r>
              <a:rPr lang="en-US" sz="1600" dirty="0" smtClean="0"/>
              <a:t> </a:t>
            </a:r>
            <a:r>
              <a:rPr lang="en-US" sz="1600" dirty="0" err="1" smtClean="0"/>
              <a:t>tên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602480" y="318135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Loại</a:t>
            </a:r>
            <a:r>
              <a:rPr lang="en-US" sz="1600" dirty="0" smtClean="0"/>
              <a:t> </a:t>
            </a:r>
            <a:r>
              <a:rPr lang="en-US" sz="1600" dirty="0" err="1" smtClean="0"/>
              <a:t>độc</a:t>
            </a:r>
            <a:r>
              <a:rPr lang="en-US" sz="1600" dirty="0" smtClean="0"/>
              <a:t> </a:t>
            </a:r>
            <a:r>
              <a:rPr lang="en-US" sz="1600" dirty="0" err="1" smtClean="0"/>
              <a:t>giả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156960" y="2286000"/>
            <a:ext cx="184404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156960" y="2724150"/>
            <a:ext cx="184404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156960" y="3162300"/>
            <a:ext cx="184404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02480" y="35814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Ngày</a:t>
            </a:r>
            <a:r>
              <a:rPr lang="en-US" sz="1600" dirty="0" smtClean="0"/>
              <a:t> </a:t>
            </a:r>
            <a:r>
              <a:rPr lang="en-US" sz="1600" dirty="0" err="1" smtClean="0"/>
              <a:t>sinh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6156960" y="3581400"/>
            <a:ext cx="184404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02480" y="40386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Mã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6156960" y="4038600"/>
            <a:ext cx="184404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02480" y="4495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Tên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156960" y="4495800"/>
            <a:ext cx="184404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02480" y="49530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Loại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156960" y="4953000"/>
            <a:ext cx="184404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02480" y="54102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DS </a:t>
            </a:r>
            <a:r>
              <a:rPr lang="en-US" sz="1600" dirty="0" err="1" smtClean="0"/>
              <a:t>Tác</a:t>
            </a:r>
            <a:r>
              <a:rPr lang="en-US" sz="1600" dirty="0" smtClean="0"/>
              <a:t> </a:t>
            </a:r>
            <a:r>
              <a:rPr lang="en-US" sz="1600" dirty="0" err="1" smtClean="0"/>
              <a:t>giả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156960" y="5410200"/>
            <a:ext cx="184404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02480" y="58674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NS</a:t>
            </a:r>
            <a:r>
              <a:rPr lang="vi-VN" sz="1600" dirty="0" smtClean="0"/>
              <a:t>B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156960" y="5867400"/>
            <a:ext cx="184404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02480" y="63246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Ngày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mượn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56960" y="6324600"/>
            <a:ext cx="1828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Ngày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hệ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thống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Cải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tiến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MH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mượn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sách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tiện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dụng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,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hiệu quả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3695700" y="3694906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95400" y="350440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>
                <a:solidFill>
                  <a:srgbClr val="0000CC"/>
                </a:solidFill>
              </a:rPr>
              <a:t>T</a:t>
            </a:r>
            <a:r>
              <a:rPr lang="en-US" sz="1600" b="1" i="1" dirty="0" err="1" smtClean="0">
                <a:solidFill>
                  <a:srgbClr val="0000CC"/>
                </a:solidFill>
              </a:rPr>
              <a:t>iện</a:t>
            </a:r>
            <a:r>
              <a:rPr lang="en-US" sz="1600" b="1" i="1" dirty="0" smtClean="0">
                <a:solidFill>
                  <a:srgbClr val="0000CC"/>
                </a:solidFill>
              </a:rPr>
              <a:t> </a:t>
            </a:r>
            <a:r>
              <a:rPr lang="en-US" sz="1600" b="1" i="1" dirty="0" err="1" smtClean="0">
                <a:solidFill>
                  <a:srgbClr val="0000CC"/>
                </a:solidFill>
              </a:rPr>
              <a:t>dụng</a:t>
            </a:r>
            <a:r>
              <a:rPr lang="en-US" sz="1600" b="1" i="1" dirty="0" smtClean="0">
                <a:solidFill>
                  <a:srgbClr val="0000CC"/>
                </a:solidFill>
              </a:rPr>
              <a:t>, </a:t>
            </a:r>
            <a:r>
              <a:rPr lang="vi-VN" sz="1600" b="1" i="1" dirty="0" smtClean="0">
                <a:solidFill>
                  <a:srgbClr val="0000CC"/>
                </a:solidFill>
              </a:rPr>
              <a:t>hiệu quả</a:t>
            </a:r>
            <a:endParaRPr lang="en-US" sz="1600" b="1" i="1" dirty="0">
              <a:solidFill>
                <a:srgbClr val="0000C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3504406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Cho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phép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nhập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nhiều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giá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trị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đồng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thời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057400" y="1599406"/>
            <a:ext cx="3657600" cy="1905000"/>
            <a:chOff x="2057400" y="1599406"/>
            <a:chExt cx="3657600" cy="19050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057400" y="1599406"/>
              <a:ext cx="3657600" cy="1905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              Cho 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mượn</a:t>
              </a:r>
              <a:r>
                <a:rPr kumimoji="0" lang="en-US" sz="14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sách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9320" y="1904206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Mã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độc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giả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2266156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733800" y="1980406"/>
              <a:ext cx="184404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40280" y="2590006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NSX</a:t>
              </a:r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794760" y="2590006"/>
              <a:ext cx="184404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40280" y="3047206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FF0000"/>
                  </a:solidFill>
                </a:rPr>
                <a:t>Ngày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FF0000"/>
                  </a:solidFill>
                </a:rPr>
                <a:t>mượn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794760" y="3047206"/>
              <a:ext cx="18288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&lt;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Ngày</a:t>
              </a:r>
              <a:r>
                <a:rPr kumimoji="0" lang="en-US" sz="1400" b="1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1" i="0" u="none" strike="noStrike" cap="none" normalizeH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hệ</a:t>
              </a:r>
              <a:r>
                <a:rPr kumimoji="0" lang="en-US" sz="1400" b="1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1" i="0" u="none" strike="noStrike" cap="none" normalizeH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thống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&gt;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33800" y="2285206"/>
              <a:ext cx="1417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</p:grpSp>
      <p:sp>
        <p:nvSpPr>
          <p:cNvPr id="50" name="Rectangle 49"/>
          <p:cNvSpPr/>
          <p:nvPr/>
        </p:nvSpPr>
        <p:spPr bwMode="auto">
          <a:xfrm>
            <a:off x="1143000" y="3886200"/>
            <a:ext cx="6934200" cy="2743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Cho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mượn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sách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295400" y="4305300"/>
            <a:ext cx="6248400" cy="593527"/>
            <a:chOff x="1295400" y="4305300"/>
            <a:chExt cx="6248400" cy="593527"/>
          </a:xfrm>
        </p:grpSpPr>
        <p:sp>
          <p:nvSpPr>
            <p:cNvPr id="51" name="TextBox 50"/>
            <p:cNvSpPr txBox="1"/>
            <p:nvPr/>
          </p:nvSpPr>
          <p:spPr>
            <a:xfrm>
              <a:off x="1295400" y="4305300"/>
              <a:ext cx="124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Mã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phiếu</a:t>
              </a:r>
              <a:endParaRPr lang="en-US" sz="1400" dirty="0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438400" y="43434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95400" y="4591050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Mã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độc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giả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438400" y="46482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19600" y="4572000"/>
              <a:ext cx="1325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</a:rPr>
                <a:t>Ngày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mượn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715000" y="4619625"/>
              <a:ext cx="18288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&lt;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Ngày</a:t>
              </a:r>
              <a:r>
                <a:rPr kumimoji="0" lang="en-US" sz="140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i="0" u="none" strike="noStrike" cap="none" normalizeH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hệ</a:t>
              </a:r>
              <a:r>
                <a:rPr kumimoji="0" lang="en-US" sz="140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i="0" u="none" strike="noStrike" cap="none" normalizeH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thống</a:t>
              </a: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&gt;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3434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…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38650" y="4305300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Họ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tên</a:t>
              </a:r>
              <a:endParaRPr lang="en-US" sz="1400" dirty="0"/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715000" y="4343400"/>
              <a:ext cx="1143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304"/>
              </p:ext>
            </p:extLst>
          </p:nvPr>
        </p:nvGraphicFramePr>
        <p:xfrm>
          <a:off x="1371600" y="5334000"/>
          <a:ext cx="6400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STT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Mã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</a:rPr>
                        <a:t>sách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</a:rPr>
                        <a:t>sách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Loại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</a:rPr>
                        <a:t>sách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DS 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</a:rPr>
                        <a:t>tác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</a:rPr>
                        <a:t>giả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NS</a:t>
                      </a:r>
                      <a:r>
                        <a:rPr lang="vi-VN" sz="1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Cải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tiến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MH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mượn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sách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tiện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dụng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,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hiệu quả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914400" y="1905000"/>
            <a:ext cx="69342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Phiếu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cho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mượn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sách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6800" y="2095500"/>
            <a:ext cx="124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 err="1" smtClean="0">
                <a:solidFill>
                  <a:srgbClr val="FF0000"/>
                </a:solidFill>
              </a:rPr>
              <a:t>Mã</a:t>
            </a:r>
            <a:r>
              <a:rPr lang="en-US" sz="1400" strike="sngStrike" dirty="0" smtClean="0">
                <a:solidFill>
                  <a:srgbClr val="FF0000"/>
                </a:solidFill>
              </a:rPr>
              <a:t> </a:t>
            </a:r>
            <a:r>
              <a:rPr lang="en-US" sz="1400" strike="sngStrike" dirty="0" err="1" smtClean="0">
                <a:solidFill>
                  <a:srgbClr val="FF0000"/>
                </a:solidFill>
              </a:rPr>
              <a:t>phiếu</a:t>
            </a:r>
            <a:endParaRPr 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209800" y="2133600"/>
            <a:ext cx="1143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238125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Mã</a:t>
            </a:r>
            <a:r>
              <a:rPr lang="en-US" sz="1400" dirty="0" smtClean="0"/>
              <a:t> </a:t>
            </a:r>
            <a:r>
              <a:rPr lang="en-US" sz="1400" dirty="0" err="1" smtClean="0"/>
              <a:t>độc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2209800" y="2438400"/>
            <a:ext cx="1143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91000" y="2590800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Ngày</a:t>
            </a:r>
            <a:r>
              <a:rPr lang="en-US" sz="1400" dirty="0" smtClean="0"/>
              <a:t> </a:t>
            </a:r>
            <a:r>
              <a:rPr lang="en-US" sz="1400" dirty="0" err="1" smtClean="0"/>
              <a:t>trả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5486400" y="2638425"/>
            <a:ext cx="1828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/>
              <a:t>d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d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/mm/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yyyy</a:t>
            </a:r>
            <a:endParaRPr kumimoji="0" lang="en-US" sz="120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66800" y="2667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Họ</a:t>
            </a:r>
            <a:r>
              <a:rPr lang="en-US" sz="1400" dirty="0" smtClean="0"/>
              <a:t> </a:t>
            </a:r>
            <a:r>
              <a:rPr lang="en-US" sz="1400" dirty="0" err="1" smtClean="0"/>
              <a:t>tên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2743200"/>
            <a:ext cx="1143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54143"/>
              </p:ext>
            </p:extLst>
          </p:nvPr>
        </p:nvGraphicFramePr>
        <p:xfrm>
          <a:off x="1219200" y="3276600"/>
          <a:ext cx="6095999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85"/>
                <a:gridCol w="809418"/>
                <a:gridCol w="860952"/>
                <a:gridCol w="886719"/>
                <a:gridCol w="936534"/>
                <a:gridCol w="551751"/>
                <a:gridCol w="934444"/>
                <a:gridCol w="590196"/>
              </a:tblGrid>
              <a:tr h="224589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Mã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DS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tác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giả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NS</a:t>
                      </a:r>
                      <a:r>
                        <a:rPr lang="vi-VN" sz="11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kiến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Tình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25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250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  <a:tr h="1925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25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25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191000" y="2324100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Ngày</a:t>
            </a:r>
            <a:r>
              <a:rPr lang="en-US" sz="1400" dirty="0" smtClean="0"/>
              <a:t> </a:t>
            </a:r>
            <a:r>
              <a:rPr lang="en-US" sz="1400" dirty="0" err="1" smtClean="0"/>
              <a:t>mượn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486400" y="2371725"/>
            <a:ext cx="1828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&lt;</a:t>
            </a: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Ngày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en-US" sz="120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hệ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en-US" sz="120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thống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&gt;</a:t>
            </a:r>
          </a:p>
        </p:txBody>
      </p:sp>
      <p:sp>
        <p:nvSpPr>
          <p:cNvPr id="34" name="Oval Callout 33"/>
          <p:cNvSpPr/>
          <p:nvPr/>
        </p:nvSpPr>
        <p:spPr bwMode="auto">
          <a:xfrm>
            <a:off x="7467600" y="2590800"/>
            <a:ext cx="1524000" cy="533400"/>
          </a:xfrm>
          <a:prstGeom prst="wedgeEllipseCallout">
            <a:avLst>
              <a:gd name="adj1" fmla="val -70521"/>
              <a:gd name="adj2" fmla="val 20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Sách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quá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hạn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5" name="Oval Callout 34"/>
          <p:cNvSpPr/>
          <p:nvPr/>
        </p:nvSpPr>
        <p:spPr bwMode="auto">
          <a:xfrm>
            <a:off x="7620000" y="3505200"/>
            <a:ext cx="1524000" cy="533400"/>
          </a:xfrm>
          <a:prstGeom prst="wedgeEllipseCallout">
            <a:avLst>
              <a:gd name="adj1" fmla="val -81771"/>
              <a:gd name="adj2" fmla="val 880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Sách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chưa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quá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hạn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37" name="Oval Callout 36"/>
          <p:cNvSpPr/>
          <p:nvPr/>
        </p:nvSpPr>
        <p:spPr bwMode="auto">
          <a:xfrm>
            <a:off x="7620000" y="4267200"/>
            <a:ext cx="1524000" cy="533400"/>
          </a:xfrm>
          <a:prstGeom prst="wedgeEllipseCallout">
            <a:avLst>
              <a:gd name="adj1" fmla="val -81771"/>
              <a:gd name="adj2" fmla="val 880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Sách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đăng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ký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mới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Cải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tiến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đảm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bảo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hiệu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quả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,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tiện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dụng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nhắc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kỹ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vụ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cải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tiến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phục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vụ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6.2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2 (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Bài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sinh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viên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làm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tại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lớp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30725"/>
          </a:xfrm>
        </p:spPr>
        <p:txBody>
          <a:bodyPr/>
          <a:lstStyle/>
          <a:p>
            <a:pPr lvl="1" algn="just"/>
            <a:r>
              <a:rPr lang="en-US" sz="2800" dirty="0" err="1" smtClean="0">
                <a:latin typeface="Calibri" pitchFamily="34" charset="0"/>
              </a:rPr>
              <a:t>Thiết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kế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hình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lập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phiếu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xuất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hàng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i="1" dirty="0" err="1" smtClean="0">
                <a:latin typeface="Calibri" pitchFamily="34" charset="0"/>
              </a:rPr>
              <a:t>Đảm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bảo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tính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đúng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đắn</a:t>
            </a:r>
            <a:endParaRPr lang="en-US" sz="2800" i="1" dirty="0" smtClean="0">
              <a:latin typeface="Calibri" pitchFamily="34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vi-VN" sz="2800" i="1" dirty="0" smtClean="0">
                <a:latin typeface="Calibri" pitchFamily="34" charset="0"/>
              </a:rPr>
              <a:t>Cải tiến </a:t>
            </a:r>
            <a:r>
              <a:rPr lang="vi-VN" sz="2800" i="1" dirty="0" smtClean="0">
                <a:latin typeface="Calibri" pitchFamily="34" charset="0"/>
                <a:sym typeface="Wingdings"/>
              </a:rPr>
              <a:t> </a:t>
            </a:r>
            <a:r>
              <a:rPr lang="vi-VN" sz="2800" i="1" dirty="0" smtClean="0">
                <a:latin typeface="Calibri" pitchFamily="34" charset="0"/>
              </a:rPr>
              <a:t>nâng cao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tính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hiệu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quả</a:t>
            </a:r>
            <a:r>
              <a:rPr lang="en-US" sz="2800" i="1" dirty="0" smtClean="0">
                <a:latin typeface="Calibri" pitchFamily="34" charset="0"/>
              </a:rPr>
              <a:t>, </a:t>
            </a:r>
            <a:r>
              <a:rPr lang="en-US" sz="2800" i="1" dirty="0" err="1" smtClean="0">
                <a:latin typeface="Calibri" pitchFamily="34" charset="0"/>
              </a:rPr>
              <a:t>tiện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err="1" smtClean="0">
                <a:latin typeface="Calibri" pitchFamily="34" charset="0"/>
              </a:rPr>
              <a:t>dụng</a:t>
            </a:r>
            <a:r>
              <a:rPr lang="en-US" sz="2800" i="1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290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Hoạt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động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2000" y="1981200"/>
            <a:ext cx="34290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57647"/>
                  <a:invGamma/>
                </a:srgbClr>
              </a:gs>
              <a:gs pos="50000">
                <a:srgbClr val="0099FF">
                  <a:alpha val="20000"/>
                </a:srgbClr>
              </a:gs>
              <a:gs pos="100000">
                <a:srgbClr val="0099FF">
                  <a:gamma/>
                  <a:tint val="57647"/>
                  <a:invGamma/>
                </a:srgbClr>
              </a:gs>
            </a:gsLst>
            <a:lin ang="5400000" scaled="1"/>
          </a:gradFill>
          <a:ln w="9525" algn="ctr">
            <a:solidFill>
              <a:srgbClr val="0099FF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hangingPunct="0">
              <a:defRPr/>
            </a:pPr>
            <a:r>
              <a:rPr lang="en-US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ea typeface="Arial Unicode MS" pitchFamily="34" charset="-128"/>
                <a:cs typeface="Times New Roman" pitchFamily="18" charset="0"/>
              </a:rPr>
              <a:t>Người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ea typeface="Arial Unicode MS" pitchFamily="34" charset="-128"/>
                <a:cs typeface="Times New Roman" pitchFamily="18" charset="0"/>
              </a:rPr>
              <a:t>dùng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62000" y="5638800"/>
            <a:ext cx="34290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57647"/>
                  <a:invGamma/>
                </a:srgbClr>
              </a:gs>
              <a:gs pos="50000">
                <a:srgbClr val="0099FF">
                  <a:alpha val="20000"/>
                </a:srgbClr>
              </a:gs>
              <a:gs pos="100000">
                <a:srgbClr val="0099FF">
                  <a:gamma/>
                  <a:tint val="57647"/>
                  <a:invGamma/>
                </a:srgbClr>
              </a:gs>
            </a:gsLst>
            <a:lin ang="5400000" scaled="1"/>
          </a:gradFill>
          <a:ln w="9525" algn="ctr">
            <a:solidFill>
              <a:srgbClr val="0099FF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hangingPunct="0">
              <a:defRPr/>
            </a:pPr>
            <a:r>
              <a:rPr lang="en-US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ea typeface="Arial Unicode MS" pitchFamily="34" charset="-128"/>
                <a:cs typeface="Times New Roman" pitchFamily="18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ea typeface="Arial Unicode MS" pitchFamily="34" charset="-128"/>
                <a:cs typeface="Times New Roman" pitchFamily="18" charset="0"/>
              </a:rPr>
              <a:t>cứng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2000" y="2590800"/>
            <a:ext cx="3429000" cy="28956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57647"/>
                  <a:invGamma/>
                </a:srgbClr>
              </a:gs>
              <a:gs pos="50000">
                <a:srgbClr val="0099FF">
                  <a:alpha val="20000"/>
                </a:srgbClr>
              </a:gs>
              <a:gs pos="100000">
                <a:srgbClr val="0099FF">
                  <a:gamma/>
                  <a:tint val="57647"/>
                  <a:invGamma/>
                </a:srgbClr>
              </a:gs>
            </a:gsLst>
            <a:lin ang="5400000" scaled="1"/>
          </a:gradFill>
          <a:ln w="9525" algn="ctr">
            <a:solidFill>
              <a:srgbClr val="0099FF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hangingPunct="0"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rot="5400000">
            <a:off x="2667000" y="3810000"/>
            <a:ext cx="2286000" cy="457200"/>
          </a:xfrm>
          <a:prstGeom prst="rect">
            <a:avLst/>
          </a:prstGeom>
          <a:gradFill rotWithShape="1">
            <a:gsLst>
              <a:gs pos="0">
                <a:srgbClr val="008000">
                  <a:gamma/>
                  <a:tint val="57647"/>
                  <a:invGamma/>
                </a:srgbClr>
              </a:gs>
              <a:gs pos="50000">
                <a:srgbClr val="008000">
                  <a:alpha val="20000"/>
                </a:srgbClr>
              </a:gs>
              <a:gs pos="100000">
                <a:srgbClr val="008000">
                  <a:gamma/>
                  <a:tint val="57647"/>
                  <a:invGamma/>
                </a:srgbClr>
              </a:gs>
            </a:gsLst>
            <a:lin ang="5400000" scaled="1"/>
          </a:gradFill>
          <a:ln w="9525" algn="ctr">
            <a:solidFill>
              <a:srgbClr val="008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hangingPunct="0">
              <a:defRPr/>
            </a:pP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kiến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90600" y="2895600"/>
            <a:ext cx="2286000" cy="457200"/>
          </a:xfrm>
          <a:prstGeom prst="rect">
            <a:avLst/>
          </a:prstGeom>
          <a:gradFill rotWithShape="1">
            <a:gsLst>
              <a:gs pos="0">
                <a:srgbClr val="008000">
                  <a:gamma/>
                  <a:tint val="57647"/>
                  <a:invGamma/>
                </a:srgbClr>
              </a:gs>
              <a:gs pos="50000">
                <a:srgbClr val="008000">
                  <a:alpha val="20000"/>
                </a:srgbClr>
              </a:gs>
              <a:gs pos="100000">
                <a:srgbClr val="008000">
                  <a:gamma/>
                  <a:tint val="57647"/>
                  <a:invGamma/>
                </a:srgbClr>
              </a:gs>
            </a:gsLst>
            <a:lin ang="5400000" scaled="1"/>
          </a:gradFill>
          <a:ln w="9525" algn="ctr">
            <a:solidFill>
              <a:srgbClr val="008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hangingPunct="0">
              <a:defRPr/>
            </a:pP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600" y="3810000"/>
            <a:ext cx="2286000" cy="457200"/>
          </a:xfrm>
          <a:prstGeom prst="rect">
            <a:avLst/>
          </a:prstGeom>
          <a:gradFill rotWithShape="1">
            <a:gsLst>
              <a:gs pos="0">
                <a:srgbClr val="008000">
                  <a:gamma/>
                  <a:tint val="57647"/>
                  <a:invGamma/>
                </a:srgbClr>
              </a:gs>
              <a:gs pos="50000">
                <a:srgbClr val="008000">
                  <a:alpha val="20000"/>
                </a:srgbClr>
              </a:gs>
              <a:gs pos="100000">
                <a:srgbClr val="008000">
                  <a:gamma/>
                  <a:tint val="57647"/>
                  <a:invGamma/>
                </a:srgbClr>
              </a:gs>
            </a:gsLst>
            <a:lin ang="5400000" scaled="1"/>
          </a:gradFill>
          <a:ln w="9525" algn="ctr">
            <a:solidFill>
              <a:srgbClr val="008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hangingPunct="0">
              <a:defRPr/>
            </a:pP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xử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4724400"/>
            <a:ext cx="2286000" cy="457200"/>
          </a:xfrm>
          <a:prstGeom prst="rect">
            <a:avLst/>
          </a:prstGeom>
          <a:gradFill rotWithShape="1">
            <a:gsLst>
              <a:gs pos="0">
                <a:srgbClr val="008000">
                  <a:gamma/>
                  <a:tint val="57647"/>
                  <a:invGamma/>
                </a:srgbClr>
              </a:gs>
              <a:gs pos="50000">
                <a:srgbClr val="008000">
                  <a:alpha val="20000"/>
                </a:srgbClr>
              </a:gs>
              <a:gs pos="100000">
                <a:srgbClr val="008000">
                  <a:gamma/>
                  <a:tint val="57647"/>
                  <a:invGamma/>
                </a:srgbClr>
              </a:gs>
            </a:gsLst>
            <a:lin ang="5400000" scaled="1"/>
          </a:gradFill>
          <a:ln w="9525" algn="ctr">
            <a:solidFill>
              <a:srgbClr val="008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hangingPunct="0">
              <a:defRPr/>
            </a:pP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Up-Down Arrow 12"/>
          <p:cNvSpPr/>
          <p:nvPr/>
        </p:nvSpPr>
        <p:spPr bwMode="auto">
          <a:xfrm>
            <a:off x="2514600" y="3352800"/>
            <a:ext cx="2286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Up-Down Arrow 13"/>
          <p:cNvSpPr/>
          <p:nvPr/>
        </p:nvSpPr>
        <p:spPr bwMode="auto">
          <a:xfrm>
            <a:off x="1752600" y="4267200"/>
            <a:ext cx="2286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-Down Arrow 14"/>
          <p:cNvSpPr/>
          <p:nvPr/>
        </p:nvSpPr>
        <p:spPr bwMode="auto">
          <a:xfrm>
            <a:off x="1752600" y="3352800"/>
            <a:ext cx="2286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Up-Down Arrow 15"/>
          <p:cNvSpPr/>
          <p:nvPr/>
        </p:nvSpPr>
        <p:spPr bwMode="auto">
          <a:xfrm>
            <a:off x="2514600" y="4267200"/>
            <a:ext cx="2286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9600" y="19812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TK </a:t>
            </a:r>
            <a:r>
              <a:rPr lang="en-US" b="1" dirty="0" err="1" smtClean="0">
                <a:latin typeface="Calibri" pitchFamily="34" charset="0"/>
              </a:rPr>
              <a:t>kiến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trúc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kiến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trúc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mềm</a:t>
            </a:r>
            <a:r>
              <a:rPr lang="en-US" dirty="0" smtClean="0">
                <a:latin typeface="Calibri" pitchFamily="34" charset="0"/>
              </a:rPr>
              <a:t> (</a:t>
            </a:r>
            <a:r>
              <a:rPr lang="en-US" dirty="0" err="1" smtClean="0">
                <a:latin typeface="Calibri" pitchFamily="34" charset="0"/>
              </a:rPr>
              <a:t>tập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trung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phân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tán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đa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tầng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TK </a:t>
            </a:r>
            <a:r>
              <a:rPr lang="en-US" b="1" dirty="0" err="1" smtClean="0">
                <a:latin typeface="Calibri" pitchFamily="34" charset="0"/>
              </a:rPr>
              <a:t>dữ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liệu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mô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hình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dữ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liệu</a:t>
            </a:r>
            <a:r>
              <a:rPr lang="en-US" dirty="0" smtClean="0">
                <a:latin typeface="Calibri" pitchFamily="34" charset="0"/>
              </a:rPr>
              <a:t> (</a:t>
            </a:r>
            <a:r>
              <a:rPr lang="en-US" dirty="0" err="1" smtClean="0">
                <a:latin typeface="Calibri" pitchFamily="34" charset="0"/>
              </a:rPr>
              <a:t>cách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thức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tổ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chức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lưu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trữ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trên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bộ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nhớ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chính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phụ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TK </a:t>
            </a:r>
            <a:r>
              <a:rPr lang="en-US" b="1" dirty="0" err="1" smtClean="0">
                <a:latin typeface="Calibri" pitchFamily="34" charset="0"/>
              </a:rPr>
              <a:t>xử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lý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danh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sách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xử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lý</a:t>
            </a:r>
            <a:endParaRPr lang="en-US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TK </a:t>
            </a:r>
            <a:r>
              <a:rPr lang="en-US" b="1" dirty="0" err="1" smtClean="0">
                <a:latin typeface="Calibri" pitchFamily="34" charset="0"/>
              </a:rPr>
              <a:t>giao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diện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danh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sách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màn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hình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5778" name="Picture 2" descr="http://www.corecomconsulting.co.uk/files/cache/cd798227891a025d01f3b8a759ded59d_f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526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2278063"/>
            <a:ext cx="7772400" cy="1258887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giao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diện</a:t>
            </a:r>
            <a:endParaRPr lang="en-US" altLang="en-US" sz="4400" b="1" dirty="0" smtClean="0">
              <a:solidFill>
                <a:srgbClr val="0000CC"/>
              </a:solidFill>
              <a:latin typeface="Tahoma" charset="0"/>
            </a:endParaRPr>
          </a:p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(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)</a:t>
            </a:r>
            <a:endParaRPr lang="vi-VN" altLang="en-US" sz="3600" b="1" dirty="0" smtClean="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0" y="4283075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7.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b="1" dirty="0" err="1" smtClean="0">
                <a:latin typeface="Calibri" pitchFamily="34" charset="0"/>
              </a:rPr>
              <a:t>Mục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đích</a:t>
            </a:r>
            <a:r>
              <a:rPr lang="en-US" sz="3200" dirty="0" smtClean="0">
                <a:latin typeface="Calibri" pitchFamily="34" charset="0"/>
              </a:rPr>
              <a:t>: </a:t>
            </a:r>
            <a:r>
              <a:rPr lang="en-US" sz="3200" dirty="0" err="1" smtClean="0">
                <a:latin typeface="Calibri" pitchFamily="34" charset="0"/>
              </a:rPr>
              <a:t>Tăng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tính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hiệu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quả</a:t>
            </a:r>
            <a:r>
              <a:rPr lang="en-US" sz="3200" b="1" dirty="0" smtClean="0">
                <a:latin typeface="Calibri" pitchFamily="34" charset="0"/>
              </a:rPr>
              <a:t>, </a:t>
            </a:r>
            <a:r>
              <a:rPr lang="en-US" sz="3200" b="1" dirty="0" err="1" smtClean="0">
                <a:latin typeface="Calibri" pitchFamily="34" charset="0"/>
              </a:rPr>
              <a:t>tiện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dùng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khi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tra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cứu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thông</a:t>
            </a:r>
            <a:r>
              <a:rPr lang="en-US" sz="3200" dirty="0" smtClean="0">
                <a:latin typeface="Calibri" pitchFamily="34" charset="0"/>
              </a:rPr>
              <a:t> tin.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7.1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Cấu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Cấu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trúc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màn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hình</a:t>
            </a:r>
            <a:endParaRPr lang="en-US" sz="2400" b="1" dirty="0" smtClean="0">
              <a:solidFill>
                <a:srgbClr val="0000CC"/>
              </a:solidFill>
              <a:latin typeface="Calibri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Tiêu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chuẩn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tra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cứu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: </a:t>
            </a:r>
            <a:r>
              <a:rPr lang="en-US" sz="2400" dirty="0" err="1" smtClean="0">
                <a:latin typeface="Calibri" pitchFamily="34" charset="0"/>
              </a:rPr>
              <a:t>thông</a:t>
            </a:r>
            <a:r>
              <a:rPr lang="en-US" sz="2400" dirty="0" smtClean="0">
                <a:latin typeface="Calibri" pitchFamily="34" charset="0"/>
              </a:rPr>
              <a:t> tin </a:t>
            </a:r>
            <a:r>
              <a:rPr lang="en-US" sz="2400" dirty="0" err="1" smtClean="0">
                <a:latin typeface="Calibri" pitchFamily="34" charset="0"/>
              </a:rPr>
              <a:t>đầu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vào</a:t>
            </a:r>
            <a:r>
              <a:rPr lang="en-US" sz="2400" dirty="0" smtClean="0">
                <a:latin typeface="Calibri" pitchFamily="34" charset="0"/>
              </a:rPr>
              <a:t> (</a:t>
            </a:r>
            <a:r>
              <a:rPr lang="en-US" sz="2400" dirty="0" err="1" smtClean="0">
                <a:latin typeface="Calibri" pitchFamily="34" charset="0"/>
              </a:rPr>
              <a:t>chuỗi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ngày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tháng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kiểu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liệt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kê</a:t>
            </a:r>
            <a:r>
              <a:rPr lang="en-US" sz="2400" dirty="0" smtClean="0">
                <a:latin typeface="Calibri" pitchFamily="34" charset="0"/>
              </a:rPr>
              <a:t>,…)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Kết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quả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tra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cứu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: </a:t>
            </a:r>
            <a:r>
              <a:rPr lang="en-US" sz="2400" dirty="0" err="1" smtClean="0">
                <a:latin typeface="Calibri" pitchFamily="34" charset="0"/>
              </a:rPr>
              <a:t>thông</a:t>
            </a:r>
            <a:r>
              <a:rPr lang="en-US" sz="2400" dirty="0" smtClean="0">
                <a:latin typeface="Calibri" pitchFamily="34" charset="0"/>
              </a:rPr>
              <a:t> tin </a:t>
            </a:r>
            <a:r>
              <a:rPr lang="en-US" sz="2400" dirty="0" err="1" smtClean="0">
                <a:latin typeface="Calibri" pitchFamily="34" charset="0"/>
              </a:rPr>
              <a:t>đầu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ra</a:t>
            </a:r>
            <a:r>
              <a:rPr lang="en-US" sz="2400" dirty="0" smtClean="0">
                <a:latin typeface="Calibri" pitchFamily="34" charset="0"/>
              </a:rPr>
              <a:t> (</a:t>
            </a:r>
            <a:r>
              <a:rPr lang="en-US" sz="2400" dirty="0" err="1" smtClean="0">
                <a:latin typeface="Calibri" pitchFamily="34" charset="0"/>
              </a:rPr>
              <a:t>thõa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tiêu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chuẩn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tra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cứu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của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người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dùng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hiển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thị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trên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màn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hình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Các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nút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xử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lý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7.2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Calibri" pitchFamily="34" charset="0"/>
              </a:rPr>
              <a:t>Thiết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kế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màn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hình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cứu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đại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lý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với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tính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đúng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đắn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Calibri" pitchFamily="34" charset="0"/>
              </a:rPr>
              <a:t>Cải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tiến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màn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hình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cứu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nâng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cao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tính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tiện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dụng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hiệu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quả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7.2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.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514600"/>
            <a:ext cx="4648200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cứu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đại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lý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276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3276600"/>
            <a:ext cx="2362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Cải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tiến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685800" y="2743200"/>
            <a:ext cx="74676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cứu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đại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lý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3593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962400" y="3593068"/>
            <a:ext cx="1295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4202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4202668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659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Mã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quận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43200" y="4659868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4202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loại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943600" y="4202668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4659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quận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43600" y="4659868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6800" y="5117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Điện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thoại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43200" y="5117068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5117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Địa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chỉ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943600" y="5117068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7750" y="5574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Ngày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tiếp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nhận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743200" y="5574268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1600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Bổ</a:t>
            </a:r>
            <a:r>
              <a:rPr lang="en-US" sz="2400" dirty="0" smtClean="0"/>
              <a:t> sung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Cải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tiến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cứu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đại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lý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667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810000" y="2667000"/>
            <a:ext cx="1295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1600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Cải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38200" y="3733800"/>
          <a:ext cx="71628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838200"/>
                <a:gridCol w="914400"/>
                <a:gridCol w="914400"/>
                <a:gridCol w="914400"/>
                <a:gridCol w="838200"/>
                <a:gridCol w="990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STT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đại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Loại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đại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Mã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quận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quận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Điện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thoại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chỉ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tiếp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nhận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  <p:bldP spid="13" grpId="0" animBg="1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Cải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tiến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cứu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đại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lý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80987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1600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Bổ</a:t>
            </a:r>
            <a:r>
              <a:rPr lang="en-US" sz="2400" dirty="0" smtClean="0"/>
              <a:t> sung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38200" y="5024120"/>
          <a:ext cx="71628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838200"/>
                <a:gridCol w="914400"/>
                <a:gridCol w="914400"/>
                <a:gridCol w="914400"/>
                <a:gridCol w="838200"/>
                <a:gridCol w="990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đại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đại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Mã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quận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quận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thoại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Địa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nhận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382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14600" y="3228975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8575" y="324064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819775" y="3240643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9050" y="36502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quận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0250" y="3650218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403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Điện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thoại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514600" y="40386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9050" y="4050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Địa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810250" y="4050268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915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Ngày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514600" y="44958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9525" y="28289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800725" y="2847975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514600" y="28194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36290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quận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514600" y="36576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Cải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tiến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cứu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đại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lý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80987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1600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sẵn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38200" y="5024120"/>
          <a:ext cx="71628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838200"/>
                <a:gridCol w="914400"/>
                <a:gridCol w="914400"/>
                <a:gridCol w="914400"/>
                <a:gridCol w="838200"/>
                <a:gridCol w="990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đại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đại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Mã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quận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quận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thoại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Địa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nhận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382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14600" y="3228975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8575" y="324064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819775" y="3240643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9050" y="36502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quận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810250" y="3650218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403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514600" y="40386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9050" y="4050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5810250" y="4050268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915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2514600" y="44958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9525" y="28289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5800725" y="2847975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514600" y="28194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36290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quận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514600" y="3657600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lowchart: Merge 33"/>
          <p:cNvSpPr/>
          <p:nvPr/>
        </p:nvSpPr>
        <p:spPr bwMode="auto">
          <a:xfrm>
            <a:off x="3352800" y="3276600"/>
            <a:ext cx="228600" cy="2286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lowchart: Merge 34"/>
          <p:cNvSpPr/>
          <p:nvPr/>
        </p:nvSpPr>
        <p:spPr bwMode="auto">
          <a:xfrm>
            <a:off x="3352800" y="3733800"/>
            <a:ext cx="228600" cy="2286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lowchart: Merge 35"/>
          <p:cNvSpPr/>
          <p:nvPr/>
        </p:nvSpPr>
        <p:spPr bwMode="auto">
          <a:xfrm>
            <a:off x="7467600" y="3733800"/>
            <a:ext cx="228600" cy="2286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1.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Mục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đích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giao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diện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 err="1" smtClean="0">
                <a:latin typeface="Calibri" pitchFamily="34" charset="0"/>
              </a:rPr>
              <a:t>Mô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tả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cách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thức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giao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tiếp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giữa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người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sử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dụng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và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phần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mềm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máy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tính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https://upload.wikimedia.org/wikipedia/commons/9/94/FreeDOS_Beta_9_pre-release5_(command_line_interface)_on_Bochs_sshot200409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2362200" cy="1447800"/>
          </a:xfrm>
          <a:prstGeom prst="rect">
            <a:avLst/>
          </a:prstGeom>
          <a:noFill/>
        </p:spPr>
      </p:pic>
      <p:pic>
        <p:nvPicPr>
          <p:cNvPr id="7174" name="Picture 6" descr="https://upload.wikimedia.org/wikipedia/vi/9/99/Windows_8.1_Start_scr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352800"/>
            <a:ext cx="2362200" cy="1447800"/>
          </a:xfrm>
          <a:prstGeom prst="rect">
            <a:avLst/>
          </a:prstGeom>
          <a:noFill/>
        </p:spPr>
      </p:pic>
      <p:pic>
        <p:nvPicPr>
          <p:cNvPr id="7176" name="Picture 8" descr="https://dri1.img.digitalrivercontent.net/Storefront/Company/msintl/images/English/en-INTL-Windows-10-Home-KW9-00265/en-INTL-L-Windows-10-Home-KW9-00265-RM2-mnc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352800"/>
            <a:ext cx="2514600" cy="1414996"/>
          </a:xfrm>
          <a:prstGeom prst="rect">
            <a:avLst/>
          </a:prstGeom>
          <a:noFill/>
        </p:spPr>
      </p:pic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2" name="Picture 14" descr="http://ulongtou.com/wp-content/uploads/2015/07/mac-os-x-lion-04-700x43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5029199"/>
            <a:ext cx="2441189" cy="1524001"/>
          </a:xfrm>
          <a:prstGeom prst="rect">
            <a:avLst/>
          </a:prstGeom>
          <a:noFill/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5029201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5019675"/>
            <a:ext cx="2514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Cải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tiến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tra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cứu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685800" y="2819400"/>
            <a:ext cx="7543800" cy="403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cứu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đại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lý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2889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" y="152400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Bổ</a:t>
            </a:r>
            <a:r>
              <a:rPr lang="en-US" sz="1600" b="1" dirty="0" smtClean="0"/>
              <a:t> sung </a:t>
            </a:r>
            <a:r>
              <a:rPr lang="en-US" sz="1600" b="1" dirty="0" err="1" smtClean="0"/>
              <a:t>thêm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điều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kiện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cứu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nào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khác</a:t>
            </a:r>
            <a:r>
              <a:rPr lang="en-US" sz="1600" b="1" dirty="0" smtClean="0"/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Ngày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tiếp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nhận</a:t>
            </a:r>
            <a:r>
              <a:rPr lang="en-US" sz="1600" b="1" dirty="0" smtClean="0">
                <a:solidFill>
                  <a:srgbClr val="0000CC"/>
                </a:solidFill>
              </a:rPr>
              <a:t>, </a:t>
            </a:r>
            <a:r>
              <a:rPr lang="en-US" sz="1600" b="1" dirty="0" err="1" smtClean="0">
                <a:solidFill>
                  <a:srgbClr val="0000CC"/>
                </a:solidFill>
              </a:rPr>
              <a:t>ngày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mua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hàng</a:t>
            </a:r>
            <a:r>
              <a:rPr lang="en-US" sz="1600" b="1" dirty="0" smtClean="0">
                <a:solidFill>
                  <a:srgbClr val="0000CC"/>
                </a:solidFill>
              </a:rPr>
              <a:t>, </a:t>
            </a:r>
            <a:r>
              <a:rPr lang="en-US" sz="1600" b="1" dirty="0" err="1" smtClean="0">
                <a:solidFill>
                  <a:srgbClr val="0000CC"/>
                </a:solidFill>
              </a:rPr>
              <a:t>ngày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trả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tiền</a:t>
            </a:r>
            <a:r>
              <a:rPr lang="en-US" sz="1600" b="1" dirty="0" smtClean="0">
                <a:solidFill>
                  <a:srgbClr val="0000CC"/>
                </a:solidFill>
              </a:rPr>
              <a:t> (</a:t>
            </a:r>
            <a:r>
              <a:rPr lang="en-US" sz="1600" b="1" dirty="0" err="1" smtClean="0">
                <a:solidFill>
                  <a:srgbClr val="FF0000"/>
                </a:solidFill>
              </a:rPr>
              <a:t>từ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ngày</a:t>
            </a:r>
            <a:r>
              <a:rPr lang="en-US" sz="1600" b="1" dirty="0" smtClean="0">
                <a:solidFill>
                  <a:srgbClr val="FF0000"/>
                </a:solidFill>
              </a:rPr>
              <a:t> … </a:t>
            </a:r>
            <a:r>
              <a:rPr lang="en-US" sz="1600" b="1" dirty="0" err="1" smtClean="0">
                <a:solidFill>
                  <a:srgbClr val="FF0000"/>
                </a:solidFill>
              </a:rPr>
              <a:t>đến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ngày</a:t>
            </a:r>
            <a:r>
              <a:rPr lang="en-US" sz="1600" b="1" dirty="0" smtClean="0">
                <a:solidFill>
                  <a:srgbClr val="0000CC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Mặt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hàng</a:t>
            </a:r>
            <a:r>
              <a:rPr lang="en-US" sz="1600" b="1" dirty="0" smtClean="0">
                <a:solidFill>
                  <a:srgbClr val="0000CC"/>
                </a:solidFill>
              </a:rPr>
              <a:t> (</a:t>
            </a:r>
            <a:r>
              <a:rPr lang="en-US" sz="1600" b="1" dirty="0" err="1" smtClean="0">
                <a:solidFill>
                  <a:srgbClr val="0000CC"/>
                </a:solidFill>
              </a:rPr>
              <a:t>từ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danh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sách</a:t>
            </a:r>
            <a:r>
              <a:rPr lang="en-US" sz="1600" b="1" dirty="0" smtClean="0">
                <a:solidFill>
                  <a:srgbClr val="0000CC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Nợ</a:t>
            </a:r>
            <a:r>
              <a:rPr lang="en-US" sz="1600" b="1" dirty="0" smtClean="0">
                <a:solidFill>
                  <a:srgbClr val="0000CC"/>
                </a:solidFill>
              </a:rPr>
              <a:t> (</a:t>
            </a:r>
            <a:r>
              <a:rPr lang="en-US" sz="1600" b="1" dirty="0" err="1" smtClean="0">
                <a:solidFill>
                  <a:srgbClr val="0000CC"/>
                </a:solidFill>
              </a:rPr>
              <a:t>từ</a:t>
            </a:r>
            <a:r>
              <a:rPr lang="en-US" sz="1600" b="1" dirty="0" smtClean="0">
                <a:solidFill>
                  <a:srgbClr val="0000CC"/>
                </a:solidFill>
              </a:rPr>
              <a:t> … VNĐ </a:t>
            </a:r>
            <a:r>
              <a:rPr lang="en-US" sz="1600" b="1" dirty="0" err="1" smtClean="0">
                <a:solidFill>
                  <a:srgbClr val="0000CC"/>
                </a:solidFill>
              </a:rPr>
              <a:t>đến</a:t>
            </a:r>
            <a:r>
              <a:rPr lang="en-US" sz="1600" b="1" dirty="0" smtClean="0">
                <a:solidFill>
                  <a:srgbClr val="0000CC"/>
                </a:solidFill>
              </a:rPr>
              <a:t> … VNĐ)</a:t>
            </a:r>
            <a:endParaRPr lang="en-US" sz="1600" b="1" dirty="0">
              <a:solidFill>
                <a:srgbClr val="0000CC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38200" y="5664200"/>
          <a:ext cx="71628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838200"/>
                <a:gridCol w="914400"/>
                <a:gridCol w="914400"/>
                <a:gridCol w="914400"/>
                <a:gridCol w="838200"/>
                <a:gridCol w="990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đại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đại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Mã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quận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quận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Điện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thoại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Địa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nhận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38200" y="367944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2514600" y="3708023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8575" y="371969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819775" y="3719691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9050" y="41292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quận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810250" y="4129266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451764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514600" y="4517648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9050" y="452931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5810250" y="4529316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9150" y="497484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2514600" y="4974848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9525" y="330797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5800725" y="3327023"/>
            <a:ext cx="1905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514600" y="3298448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410807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quận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514600" y="4136648"/>
            <a:ext cx="1143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lowchart: Merge 33"/>
          <p:cNvSpPr/>
          <p:nvPr/>
        </p:nvSpPr>
        <p:spPr bwMode="auto">
          <a:xfrm>
            <a:off x="3352800" y="3755648"/>
            <a:ext cx="228600" cy="2286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lowchart: Merge 34"/>
          <p:cNvSpPr/>
          <p:nvPr/>
        </p:nvSpPr>
        <p:spPr bwMode="auto">
          <a:xfrm>
            <a:off x="3352800" y="4212848"/>
            <a:ext cx="228600" cy="2286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lowchart: Merge 35"/>
          <p:cNvSpPr/>
          <p:nvPr/>
        </p:nvSpPr>
        <p:spPr bwMode="auto">
          <a:xfrm>
            <a:off x="7467600" y="4212848"/>
            <a:ext cx="228600" cy="2286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1000" y="51155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4000" b="1" dirty="0" smtClean="0">
                <a:solidFill>
                  <a:srgbClr val="0000CC"/>
                </a:solidFill>
                <a:latin typeface="Tahoma" charset="0"/>
              </a:rPr>
              <a:t>Ví dụ: thiết kế màn hình tra cứu thông tin chuyến bay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Biểu mẫu thu thập</a:t>
            </a:r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 smtClean="0"/>
          </a:p>
          <a:p>
            <a:endParaRPr lang="vi-VN" dirty="0"/>
          </a:p>
          <a:p>
            <a:r>
              <a:rPr lang="vi-VN" dirty="0" smtClean="0"/>
              <a:t>Thiết kế màn hình với tính đúng đắn, tiện dụng và hiệu quả.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4400"/>
            <a:ext cx="9144000" cy="21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2278063"/>
            <a:ext cx="7772400" cy="1258887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giao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diện</a:t>
            </a:r>
            <a:endParaRPr lang="en-US" altLang="en-US" sz="4400" b="1" dirty="0" smtClean="0">
              <a:solidFill>
                <a:srgbClr val="0000CC"/>
              </a:solidFill>
              <a:latin typeface="Tahoma" charset="0"/>
            </a:endParaRPr>
          </a:p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(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hệ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thống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</a:t>
            </a:r>
            <a:r>
              <a:rPr lang="vi-VN" altLang="en-US" sz="3600" b="1" smtClean="0">
                <a:solidFill>
                  <a:srgbClr val="0000CC"/>
                </a:solidFill>
                <a:latin typeface="Tahoma" charset="0"/>
              </a:rPr>
              <a:t>ự</a:t>
            </a:r>
            <a:r>
              <a:rPr lang="en-US" altLang="en-US" sz="3600" b="1" smtClean="0">
                <a:solidFill>
                  <a:srgbClr val="0000CC"/>
                </a:solidFill>
                <a:latin typeface="Tahoma" charset="0"/>
              </a:rPr>
              <a:t>c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đơn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)</a:t>
            </a:r>
            <a:endParaRPr lang="vi-VN" altLang="en-US" sz="3600" b="1" dirty="0" smtClean="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0" y="4283075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8. 1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Mục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đích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620000" cy="45307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dirty="0" err="1" smtClean="0">
                <a:latin typeface="Calibri" pitchFamily="34" charset="0"/>
              </a:rPr>
              <a:t>Giúp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người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dùng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dễ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dàng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chọn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thực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hiện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các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tính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năng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của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phần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mềm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máy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tính</a:t>
            </a:r>
            <a:r>
              <a:rPr lang="en-US" sz="36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8. 2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quả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dirty="0" err="1" smtClean="0">
                <a:latin typeface="Calibri" pitchFamily="34" charset="0"/>
              </a:rPr>
              <a:t>Hệ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thống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thực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đơn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với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các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nhóm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công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việc</a:t>
            </a:r>
            <a:r>
              <a:rPr lang="en-US" sz="3600" dirty="0" smtClean="0">
                <a:latin typeface="Calibri" pitchFamily="34" charset="0"/>
              </a:rPr>
              <a:t>. Chi </a:t>
            </a:r>
            <a:r>
              <a:rPr lang="en-US" sz="3600" dirty="0" err="1" smtClean="0">
                <a:latin typeface="Calibri" pitchFamily="34" charset="0"/>
              </a:rPr>
              <a:t>tiết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từng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nhóm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công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việc</a:t>
            </a:r>
            <a:r>
              <a:rPr lang="en-US" sz="36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8. 3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Phương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pháp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thực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hiện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 err="1" smtClean="0">
                <a:latin typeface="Calibri" pitchFamily="34" charset="0"/>
              </a:rPr>
              <a:t>Xem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xét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các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yêu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cầu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chức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năng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nghiệp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vụ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,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yêu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cầu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hệ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thống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,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yêu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cầu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chất</a:t>
            </a:r>
            <a:r>
              <a:rPr lang="en-US" sz="32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3200" b="1" i="1" dirty="0" err="1" smtClean="0">
                <a:solidFill>
                  <a:srgbClr val="000099"/>
                </a:solidFill>
                <a:latin typeface="Calibri" pitchFamily="34" charset="0"/>
              </a:rPr>
              <a:t>lượng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3200" dirty="0" err="1" smtClean="0">
                <a:latin typeface="Calibri" pitchFamily="34" charset="0"/>
              </a:rPr>
              <a:t>Thiết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kế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hệ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thống</a:t>
            </a:r>
            <a:r>
              <a:rPr lang="en-US" sz="3200" dirty="0" smtClean="0">
                <a:latin typeface="Calibri" pitchFamily="34" charset="0"/>
              </a:rPr>
              <a:t>/</a:t>
            </a:r>
            <a:r>
              <a:rPr lang="en-US" sz="3200" dirty="0" err="1" smtClean="0">
                <a:latin typeface="Calibri" pitchFamily="34" charset="0"/>
              </a:rPr>
              <a:t>màn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hình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thực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đơn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với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tính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đúng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đắn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Tiếp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tục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cải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tiến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hệ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thống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thực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đơn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dựa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trên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việc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xem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xét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tính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tiện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dụng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hiệu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quả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8.3.1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thực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đơn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với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tính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đúng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đắn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 smtClean="0">
                <a:latin typeface="Calibri" pitchFamily="34" charset="0"/>
              </a:rPr>
              <a:t>Xác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định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</a:rPr>
              <a:t>liệt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kê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danh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sách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các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công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việc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</a:rPr>
              <a:t>yêu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cầu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chức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năng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mà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phần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mềm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hỗ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trợ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19400" y="3276600"/>
          <a:ext cx="3581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C3300"/>
                          </a:solidFill>
                        </a:rPr>
                        <a:t>Chức</a:t>
                      </a:r>
                      <a:r>
                        <a:rPr lang="en-US" sz="2400" baseline="0" dirty="0" smtClean="0">
                          <a:solidFill>
                            <a:srgbClr val="CC3300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C3300"/>
                          </a:solidFill>
                        </a:rPr>
                        <a:t>năng</a:t>
                      </a:r>
                      <a:r>
                        <a:rPr lang="en-US" sz="2400" baseline="0" dirty="0" smtClean="0">
                          <a:solidFill>
                            <a:srgbClr val="CC3300"/>
                          </a:solidFill>
                        </a:rPr>
                        <a:t> 1</a:t>
                      </a:r>
                      <a:endParaRPr lang="en-US" sz="2400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Chức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năng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Chức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năng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Chức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năng</a:t>
                      </a:r>
                      <a:r>
                        <a:rPr lang="en-US" sz="2400" baseline="0" dirty="0" smtClean="0"/>
                        <a:t> 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8.3.2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thực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đơn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với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tính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tiện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dụng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 smtClean="0">
                <a:latin typeface="Calibri" pitchFamily="34" charset="0"/>
              </a:rPr>
              <a:t>Đơn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giản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là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việc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phân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loại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gom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nhóm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các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chức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năng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của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phần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mềm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3276600"/>
          <a:ext cx="5943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039"/>
                <a:gridCol w="1919039"/>
                <a:gridCol w="536762"/>
                <a:gridCol w="1568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CC3300"/>
                          </a:solidFill>
                        </a:rPr>
                        <a:t>Nhóm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</a:rPr>
                        <a:t> 1</a:t>
                      </a:r>
                      <a:endParaRPr lang="en-US" sz="1600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CC3300"/>
                          </a:solidFill>
                        </a:rPr>
                        <a:t>Nhóm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</a:rPr>
                        <a:t> 2</a:t>
                      </a:r>
                      <a:endParaRPr lang="en-US" sz="1600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C3300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CC3300"/>
                          </a:solidFill>
                        </a:rPr>
                        <a:t>Nhóm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</a:rPr>
                        <a:t> n</a:t>
                      </a:r>
                      <a:endParaRPr lang="en-US" sz="1600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1.1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2.1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2.2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n.2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n.3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Phương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pháp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phân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nhóm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 smtClean="0">
                <a:latin typeface="Calibri" pitchFamily="34" charset="0"/>
              </a:rPr>
              <a:t>Phân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nhóm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theo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đối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tượng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dữ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liệu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2819400"/>
          <a:ext cx="5943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039"/>
                <a:gridCol w="1919039"/>
                <a:gridCol w="536762"/>
                <a:gridCol w="1568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</a:rPr>
                        <a:t>Đối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</a:rPr>
                        <a:t>tượng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</a:rPr>
                        <a:t> 1</a:t>
                      </a:r>
                      <a:endParaRPr lang="en-US" sz="1600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</a:rPr>
                        <a:t>Đối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</a:rPr>
                        <a:t>tượng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</a:rPr>
                        <a:t> 2</a:t>
                      </a:r>
                      <a:endParaRPr lang="en-US" sz="1600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C3300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</a:rPr>
                        <a:t>Đối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</a:rPr>
                        <a:t>tượng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</a:rPr>
                        <a:t> n</a:t>
                      </a:r>
                      <a:endParaRPr lang="en-US" sz="1600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1.1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2.1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2.2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n.2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n.3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Phương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pháp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phân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nhóm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 smtClean="0">
                <a:latin typeface="Calibri" pitchFamily="34" charset="0"/>
              </a:rPr>
              <a:t>Phân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nhóm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theo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chức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năng</a:t>
            </a:r>
            <a:r>
              <a:rPr lang="en-US" sz="3200" dirty="0" smtClean="0">
                <a:latin typeface="Calibri" pitchFamily="34" charset="0"/>
              </a:rPr>
              <a:t> tin </a:t>
            </a:r>
            <a:r>
              <a:rPr lang="en-US" sz="3200" dirty="0" err="1" smtClean="0">
                <a:latin typeface="Calibri" pitchFamily="34" charset="0"/>
              </a:rPr>
              <a:t>học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14600"/>
          <a:ext cx="7543801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08"/>
                <a:gridCol w="1680893"/>
                <a:gridCol w="1371600"/>
                <a:gridCol w="13716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1.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Hệ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thống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2.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Lưu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trữ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cập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nhật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3. </a:t>
                      </a:r>
                      <a:r>
                        <a:rPr lang="en-US" sz="16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Tra</a:t>
                      </a:r>
                      <a:r>
                        <a:rPr lang="en-US" sz="160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cứu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4.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toán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5. </a:t>
                      </a:r>
                      <a:r>
                        <a:rPr lang="en-US" sz="16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Thống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kê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áo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biểu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1.1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2.1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3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.1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4.1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5.1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1.2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2.2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3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.2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4.2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5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.2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1.3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2.3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3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.3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4.3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5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.3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2.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1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Đầu vào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vi-VN" sz="4400" dirty="0" smtClean="0">
                <a:latin typeface="Calibri" pitchFamily="34" charset="0"/>
              </a:rPr>
              <a:t>Danh sách yêu cầu</a:t>
            </a:r>
            <a:endParaRPr lang="en-US" sz="4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Phương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pháp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phân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nhóm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 smtClean="0">
                <a:latin typeface="Calibri" pitchFamily="34" charset="0"/>
              </a:rPr>
              <a:t>Phân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nhóm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theo</a:t>
            </a:r>
            <a:r>
              <a:rPr lang="en-US" sz="3200" dirty="0" smtClean="0">
                <a:latin typeface="Calibri" pitchFamily="34" charset="0"/>
              </a:rPr>
              <a:t> qui </a:t>
            </a:r>
            <a:r>
              <a:rPr lang="en-US" sz="3200" dirty="0" err="1" smtClean="0">
                <a:latin typeface="Calibri" pitchFamily="34" charset="0"/>
              </a:rPr>
              <a:t>trình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</a:rPr>
              <a:t>nghiệp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vụ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199" y="2641600"/>
          <a:ext cx="61722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08"/>
                <a:gridCol w="1680893"/>
                <a:gridCol w="13716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1.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Giai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đoạn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1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2.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Giai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đoạn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2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Giai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đoạn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n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1.1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2.1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n.1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1.2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2.2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n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.2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1.3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2.3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libri" pitchFamily="34" charset="0"/>
                        </a:rPr>
                        <a:t>Chức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năng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n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.3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8.4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đề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tài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quản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thư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8006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Bước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1: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đúng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đắn</a:t>
            </a:r>
            <a:endParaRPr lang="en-US" sz="24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Yêu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cầu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chức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năng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,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nghiệp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vụ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Lập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thẻ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độc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giả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Tiếp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nhận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</a:rPr>
              <a:t>Cho </a:t>
            </a:r>
            <a:r>
              <a:rPr lang="en-US" sz="2400" dirty="0" err="1" smtClean="0">
                <a:latin typeface="Calibri" pitchFamily="34" charset="0"/>
              </a:rPr>
              <a:t>mượn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Trả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Tra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cứu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Tra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cứu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độc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giả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Gia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hạn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thẻ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Thanh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lý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Báo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cáo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thống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kê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độc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giả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Lập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báo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cáo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thống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kê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Calibri" pitchFamily="34" charset="0"/>
              </a:rPr>
              <a:t>Lập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báo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cáo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thống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kê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tình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hình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cho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mượn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8.4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đề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tài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quản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thư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162800" cy="4530725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Yêu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cầu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chất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lượng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(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tiến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hóa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)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2"/>
            </a:pPr>
            <a:r>
              <a:rPr lang="en-US" sz="2400" dirty="0" err="1" smtClean="0">
                <a:latin typeface="Calibri" pitchFamily="34" charset="0"/>
              </a:rPr>
              <a:t>Cập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nhật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bảng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tham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số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2"/>
            </a:pPr>
            <a:r>
              <a:rPr lang="en-US" sz="2400" dirty="0" err="1" smtClean="0">
                <a:latin typeface="Calibri" pitchFamily="34" charset="0"/>
              </a:rPr>
              <a:t>Cập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nhật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loại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độc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giả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2"/>
            </a:pPr>
            <a:r>
              <a:rPr lang="en-US" sz="2400" dirty="0" err="1" smtClean="0">
                <a:latin typeface="Calibri" pitchFamily="34" charset="0"/>
              </a:rPr>
              <a:t>Cập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nhật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thể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loại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2"/>
            </a:pPr>
            <a:r>
              <a:rPr lang="en-US" sz="2400" dirty="0" err="1" smtClean="0">
                <a:latin typeface="Calibri" pitchFamily="34" charset="0"/>
              </a:rPr>
              <a:t>Cập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nhật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lý</a:t>
            </a:r>
            <a:r>
              <a:rPr lang="en-US" sz="2400" dirty="0" smtClean="0">
                <a:latin typeface="Calibri" pitchFamily="34" charset="0"/>
              </a:rPr>
              <a:t> do </a:t>
            </a:r>
            <a:r>
              <a:rPr lang="en-US" sz="2400" dirty="0" err="1" smtClean="0">
                <a:latin typeface="Calibri" pitchFamily="34" charset="0"/>
              </a:rPr>
              <a:t>thanh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lý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Yêu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cầu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chất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lượng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(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hiệu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quả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)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6"/>
            </a:pPr>
            <a:r>
              <a:rPr lang="en-US" sz="2400" dirty="0" err="1" smtClean="0">
                <a:latin typeface="Calibri" pitchFamily="34" charset="0"/>
              </a:rPr>
              <a:t>Giá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trị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định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sẵn</a:t>
            </a: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Yêu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cầu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chất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lượng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(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tương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thích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)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7"/>
            </a:pPr>
            <a:r>
              <a:rPr lang="en-US" sz="2400" dirty="0" smtClean="0">
                <a:latin typeface="Calibri" pitchFamily="34" charset="0"/>
              </a:rPr>
              <a:t>Import </a:t>
            </a:r>
            <a:r>
              <a:rPr lang="en-US" sz="2400" dirty="0" err="1" smtClean="0">
                <a:latin typeface="Calibri" pitchFamily="34" charset="0"/>
              </a:rPr>
              <a:t>độc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giả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từ</a:t>
            </a:r>
            <a:r>
              <a:rPr lang="en-US" sz="2400" dirty="0" smtClean="0">
                <a:latin typeface="Calibri" pitchFamily="34" charset="0"/>
              </a:rPr>
              <a:t> file Excel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7"/>
            </a:pPr>
            <a:r>
              <a:rPr lang="en-US" sz="2400" dirty="0" smtClean="0">
                <a:latin typeface="Calibri" pitchFamily="34" charset="0"/>
              </a:rPr>
              <a:t>Import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từ</a:t>
            </a:r>
            <a:r>
              <a:rPr lang="en-US" sz="2400" dirty="0" smtClean="0">
                <a:latin typeface="Calibri" pitchFamily="34" charset="0"/>
              </a:rPr>
              <a:t> file Excel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7"/>
            </a:pPr>
            <a:r>
              <a:rPr lang="en-US" sz="2400" dirty="0" err="1" smtClean="0">
                <a:latin typeface="Calibri" pitchFamily="34" charset="0"/>
              </a:rPr>
              <a:t>Xuất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dữ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liệu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độc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giả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ra</a:t>
            </a:r>
            <a:r>
              <a:rPr lang="en-US" sz="2400" dirty="0" smtClean="0">
                <a:latin typeface="Calibri" pitchFamily="34" charset="0"/>
              </a:rPr>
              <a:t> Excel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7"/>
            </a:pPr>
            <a:r>
              <a:rPr lang="en-US" sz="2400" dirty="0" err="1" smtClean="0">
                <a:latin typeface="Calibri" pitchFamily="34" charset="0"/>
              </a:rPr>
              <a:t>Xuất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sách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ra</a:t>
            </a:r>
            <a:r>
              <a:rPr lang="en-US" sz="2400" dirty="0" smtClean="0">
                <a:latin typeface="Calibri" pitchFamily="34" charset="0"/>
              </a:rPr>
              <a:t> Excel</a:t>
            </a:r>
          </a:p>
          <a:p>
            <a:pPr marL="514350" indent="-514350" algn="just">
              <a:spcBef>
                <a:spcPts val="0"/>
              </a:spcBef>
              <a:buNone/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8.4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đề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tài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quản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thư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6629400" cy="4530725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Yêu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cầu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hệ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thống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–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bảo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mật</a:t>
            </a:r>
            <a:endParaRPr lang="en-US" sz="2400" b="1" dirty="0" smtClean="0">
              <a:solidFill>
                <a:srgbClr val="0000CC"/>
              </a:solidFill>
              <a:latin typeface="Calibri" pitchFamily="34" charset="0"/>
            </a:endParaRPr>
          </a:p>
          <a:p>
            <a:pPr marL="457200" indent="-457200" algn="just">
              <a:spcBef>
                <a:spcPts val="0"/>
              </a:spcBef>
              <a:buFont typeface="+mj-lt"/>
              <a:buAutoNum type="arabicPeriod" startAt="21"/>
            </a:pPr>
            <a:r>
              <a:rPr lang="en-US" sz="2400" dirty="0" err="1" smtClean="0">
                <a:latin typeface="Calibri" pitchFamily="34" charset="0"/>
              </a:rPr>
              <a:t>Đăng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nhập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 startAt="21"/>
            </a:pPr>
            <a:r>
              <a:rPr lang="en-US" sz="2400" dirty="0" err="1" smtClean="0">
                <a:latin typeface="Calibri" pitchFamily="34" charset="0"/>
              </a:rPr>
              <a:t>Đăng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ký</a:t>
            </a:r>
            <a:endParaRPr lang="en-US" sz="2400" dirty="0" smtClean="0">
              <a:latin typeface="Calibri" pitchFamily="34" charset="0"/>
            </a:endParaRPr>
          </a:p>
          <a:p>
            <a:pPr marL="457200" indent="-457200" algn="just">
              <a:spcBef>
                <a:spcPts val="0"/>
              </a:spcBef>
              <a:buFont typeface="+mj-lt"/>
              <a:buAutoNum type="arabicPeriod" startAt="21"/>
            </a:pPr>
            <a:r>
              <a:rPr lang="en-US" sz="2400" dirty="0" err="1" smtClean="0">
                <a:latin typeface="Calibri" pitchFamily="34" charset="0"/>
              </a:rPr>
              <a:t>Phân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quyền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người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dùng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 startAt="21"/>
            </a:pPr>
            <a:r>
              <a:rPr lang="en-US" sz="2400" dirty="0" err="1" smtClean="0">
                <a:latin typeface="Calibri" pitchFamily="34" charset="0"/>
              </a:rPr>
              <a:t>Đăng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xuất</a:t>
            </a:r>
            <a:endParaRPr lang="en-US" sz="2400" dirty="0" smtClean="0">
              <a:latin typeface="Calibri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Yêu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cầu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hệ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thống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–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an </a:t>
            </a:r>
            <a:r>
              <a:rPr lang="en-US" sz="2400" b="1" dirty="0" err="1" smtClean="0">
                <a:solidFill>
                  <a:srgbClr val="0000CC"/>
                </a:solidFill>
                <a:latin typeface="Calibri" pitchFamily="34" charset="0"/>
              </a:rPr>
              <a:t>toàn</a:t>
            </a:r>
            <a:endParaRPr lang="en-US" sz="2400" b="1" dirty="0" smtClean="0">
              <a:solidFill>
                <a:srgbClr val="0000CC"/>
              </a:solidFill>
              <a:latin typeface="Calibri" pitchFamily="34" charset="0"/>
            </a:endParaRPr>
          </a:p>
          <a:p>
            <a:pPr marL="457200" indent="-457200" algn="just">
              <a:spcBef>
                <a:spcPts val="0"/>
              </a:spcBef>
              <a:buFont typeface="+mj-lt"/>
              <a:buAutoNum type="arabicPeriod" startAt="25"/>
            </a:pPr>
            <a:r>
              <a:rPr lang="en-US" sz="2400" dirty="0" smtClean="0">
                <a:latin typeface="Calibri" pitchFamily="34" charset="0"/>
              </a:rPr>
              <a:t>Back up (</a:t>
            </a:r>
            <a:r>
              <a:rPr lang="en-US" sz="2400" dirty="0" err="1" smtClean="0">
                <a:latin typeface="Calibri" pitchFamily="34" charset="0"/>
              </a:rPr>
              <a:t>Lưu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dự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phòng</a:t>
            </a:r>
            <a:r>
              <a:rPr lang="en-US" sz="2400" dirty="0" smtClean="0">
                <a:latin typeface="Calibri" pitchFamily="34" charset="0"/>
              </a:rPr>
              <a:t>) </a:t>
            </a:r>
            <a:r>
              <a:rPr lang="en-US" sz="2400" dirty="0" err="1" smtClean="0">
                <a:latin typeface="Calibri" pitchFamily="34" charset="0"/>
              </a:rPr>
              <a:t>dữ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liệu</a:t>
            </a:r>
            <a:endParaRPr lang="en-US" sz="2400" dirty="0" smtClean="0">
              <a:latin typeface="Calibri" pitchFamily="34" charset="0"/>
            </a:endParaRPr>
          </a:p>
          <a:p>
            <a:pPr marL="457200" indent="-457200" algn="just">
              <a:spcBef>
                <a:spcPts val="0"/>
              </a:spcBef>
              <a:buFont typeface="+mj-lt"/>
              <a:buAutoNum type="arabicPeriod" startAt="25"/>
            </a:pPr>
            <a:r>
              <a:rPr lang="en-US" sz="2400" dirty="0" smtClean="0">
                <a:latin typeface="Calibri" pitchFamily="34" charset="0"/>
              </a:rPr>
              <a:t>Restore (</a:t>
            </a:r>
            <a:r>
              <a:rPr lang="en-US" sz="2400" dirty="0" err="1" smtClean="0">
                <a:latin typeface="Calibri" pitchFamily="34" charset="0"/>
              </a:rPr>
              <a:t>Phục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hồi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 startAt="25"/>
            </a:pPr>
            <a:r>
              <a:rPr lang="en-US" sz="2400" dirty="0" err="1" smtClean="0">
                <a:latin typeface="Calibri" pitchFamily="34" charset="0"/>
              </a:rPr>
              <a:t>Quản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lý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dữ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liệu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tạm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xóa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12"/>
            </a:pPr>
            <a:endParaRPr lang="en-US" sz="2400" dirty="0" smtClean="0"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None/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8.4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đề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tài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quản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thư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Bước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2: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Cải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tiến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thực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đơn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với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hiệu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quả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và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tiện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dụng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phân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theo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loại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yêu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cầu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phần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mềm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)</a:t>
            </a:r>
            <a:endParaRPr lang="en-US" sz="2400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None/>
            </a:pPr>
            <a:endParaRPr lang="en-US" sz="24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14600"/>
          <a:ext cx="73151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514"/>
                <a:gridCol w="2726179"/>
                <a:gridCol w="20425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1. </a:t>
                      </a:r>
                      <a:r>
                        <a:rPr lang="en-US" sz="24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Hệ</a:t>
                      </a:r>
                      <a:r>
                        <a:rPr lang="en-US" sz="24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thống</a:t>
                      </a:r>
                      <a:endParaRPr lang="en-US" sz="24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2. </a:t>
                      </a:r>
                      <a:r>
                        <a:rPr lang="en-US" sz="24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Nghiệp</a:t>
                      </a:r>
                      <a:r>
                        <a:rPr lang="en-US" sz="24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vụ</a:t>
                      </a:r>
                      <a:endParaRPr lang="en-US" sz="24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3. </a:t>
                      </a:r>
                      <a:r>
                        <a:rPr lang="en-US" sz="24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Chất</a:t>
                      </a:r>
                      <a:r>
                        <a:rPr lang="en-US" sz="24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lượng</a:t>
                      </a:r>
                      <a:endParaRPr lang="en-US" sz="24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…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…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…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8.4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đề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tài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quản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thư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Bước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2: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Cải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tiến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thực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đơn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với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hiệu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quả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và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tiện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dụng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phân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theo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năng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tin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học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)</a:t>
            </a:r>
            <a:endParaRPr lang="en-US" sz="2400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None/>
            </a:pPr>
            <a:endParaRPr lang="en-US" sz="24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14600"/>
          <a:ext cx="754380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08"/>
                <a:gridCol w="1680893"/>
                <a:gridCol w="1371600"/>
                <a:gridCol w="13716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1.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Hệ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thống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2.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Lưu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trữ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cập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nhật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3. </a:t>
                      </a:r>
                      <a:r>
                        <a:rPr lang="en-US" sz="16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Tra</a:t>
                      </a:r>
                      <a:r>
                        <a:rPr lang="en-US" sz="160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cứu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4.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Tính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toán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5. </a:t>
                      </a:r>
                      <a:r>
                        <a:rPr lang="en-US" sz="16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Thống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kê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áo</a:t>
                      </a:r>
                      <a:r>
                        <a:rPr lang="en-US" sz="16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biểu</a:t>
                      </a:r>
                      <a:endParaRPr lang="en-US" sz="16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8.4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đề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tài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quản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thư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Bước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2: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Cải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tiến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thực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đơn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với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hiệu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quả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và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tiện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dụng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Phân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theo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đối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tượng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dữ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liệu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)</a:t>
            </a:r>
            <a:endParaRPr lang="en-US" sz="2400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None/>
            </a:pPr>
            <a:endParaRPr lang="en-US" sz="24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14600"/>
          <a:ext cx="7086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044"/>
                <a:gridCol w="2649543"/>
                <a:gridCol w="2162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1.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Thư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viện</a:t>
                      </a:r>
                      <a:endParaRPr lang="en-US" sz="28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2.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Độc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giả</a:t>
                      </a:r>
                      <a:endParaRPr lang="en-US" sz="28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3. </a:t>
                      </a:r>
                      <a:r>
                        <a:rPr lang="en-US" sz="28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Sách</a:t>
                      </a:r>
                      <a:endParaRPr lang="en-US" sz="28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…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…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…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8.4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đề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tài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quản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thư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viện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Bước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2: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Cải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tiến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thực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đơn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với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tính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hiệu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quả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và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tiện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</a:rPr>
              <a:t>dụng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(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Phân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theo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qui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trình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nghiệp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Calibri" pitchFamily="34" charset="0"/>
              </a:rPr>
              <a:t>vụ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</a:rPr>
              <a:t>)</a:t>
            </a:r>
            <a:endParaRPr lang="en-US" sz="2400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514350" indent="-514350" algn="just">
              <a:spcBef>
                <a:spcPts val="0"/>
              </a:spcBef>
              <a:buNone/>
            </a:pPr>
            <a:endParaRPr lang="en-US" sz="24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2804160"/>
          <a:ext cx="7467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017251"/>
                <a:gridCol w="1792749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1.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Tổ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chức</a:t>
                      </a:r>
                      <a:endParaRPr lang="en-US" sz="28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2.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Quản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lý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sách</a:t>
                      </a:r>
                      <a:endParaRPr lang="en-US" sz="28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3. </a:t>
                      </a:r>
                      <a:r>
                        <a:rPr lang="en-US" sz="280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Quản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lý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độc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giả</a:t>
                      </a:r>
                      <a:endParaRPr lang="en-US" sz="28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4.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Quản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lý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mượn</a:t>
                      </a:r>
                      <a:r>
                        <a:rPr lang="en-US" sz="2800" baseline="0" dirty="0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CC3300"/>
                          </a:solidFill>
                          <a:latin typeface="Calibri" pitchFamily="34" charset="0"/>
                        </a:rPr>
                        <a:t>trả</a:t>
                      </a:r>
                      <a:endParaRPr lang="en-US" sz="2800" dirty="0">
                        <a:solidFill>
                          <a:srgbClr val="CC33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…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…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…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</a:rPr>
                        <a:t>…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2278063"/>
            <a:ext cx="7772400" cy="1912937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Bài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tập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giao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diện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đồ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án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nhóm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nộp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bài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trên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web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môn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học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.</a:t>
            </a: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0" y="4283075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1752601"/>
            <a:ext cx="7767637" cy="37338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150000"/>
              </a:lnSpc>
              <a:buFontTx/>
              <a:buNone/>
              <a:defRPr/>
            </a:pPr>
            <a:r>
              <a:rPr lang="vi-VN" altLang="en-US" sz="4400" b="1" dirty="0" smtClean="0">
                <a:solidFill>
                  <a:srgbClr val="0000CC"/>
                </a:solidFill>
                <a:latin typeface="Tahoma" charset="0"/>
              </a:rPr>
              <a:t>Chủ đề seminar: </a:t>
            </a:r>
          </a:p>
          <a:p>
            <a:pPr marL="465138" indent="-465138" algn="ctr">
              <a:lnSpc>
                <a:spcPct val="150000"/>
              </a:lnSpc>
              <a:buFontTx/>
              <a:buNone/>
              <a:defRPr/>
            </a:pPr>
            <a:r>
              <a:rPr lang="vi-VN" altLang="en-US" sz="4400" b="1" dirty="0" smtClean="0">
                <a:solidFill>
                  <a:srgbClr val="0000CC"/>
                </a:solidFill>
                <a:latin typeface="Tahoma" charset="0"/>
              </a:rPr>
              <a:t>công cụ xây dựng giao diện/Prototype</a:t>
            </a:r>
            <a:endParaRPr lang="en-US" altLang="en-US" sz="4400" b="1" dirty="0" smtClean="0">
              <a:solidFill>
                <a:srgbClr val="0000CC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78207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2.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2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Đầu 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Calibri" pitchFamily="34" charset="0"/>
              </a:rPr>
              <a:t>Danh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sách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hình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Calibri" pitchFamily="34" charset="0"/>
              </a:rPr>
              <a:t>Thông</a:t>
            </a:r>
            <a:r>
              <a:rPr lang="en-US" sz="2800" dirty="0" smtClean="0">
                <a:latin typeface="Calibri" pitchFamily="34" charset="0"/>
              </a:rPr>
              <a:t> tin chi </a:t>
            </a:r>
            <a:r>
              <a:rPr lang="en-US" sz="2800" dirty="0" err="1" smtClean="0">
                <a:latin typeface="Calibri" pitchFamily="34" charset="0"/>
              </a:rPr>
              <a:t>tiết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từng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hình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Calibri" pitchFamily="34" charset="0"/>
              </a:rPr>
              <a:t>Màn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hình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thực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chính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pic>
        <p:nvPicPr>
          <p:cNvPr id="75778" name="Picture 2" descr="http://www.corecomconsulting.co.uk/files/cache/cd798227891a025d01f3b8a759ded59d_f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3.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Cấu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trúc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b="1" dirty="0" err="1" smtClean="0">
                <a:solidFill>
                  <a:srgbClr val="0000CC"/>
                </a:solidFill>
                <a:latin typeface="Calibri" pitchFamily="34" charset="0"/>
              </a:rPr>
              <a:t>Thành</a:t>
            </a:r>
            <a:r>
              <a:rPr lang="en-US" sz="28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latin typeface="Calibri" pitchFamily="34" charset="0"/>
              </a:rPr>
              <a:t>phần</a:t>
            </a:r>
            <a:r>
              <a:rPr lang="en-US" sz="28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latin typeface="Calibri" pitchFamily="34" charset="0"/>
              </a:rPr>
              <a:t>nhập</a:t>
            </a:r>
            <a:r>
              <a:rPr lang="en-US" sz="28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latin typeface="Calibri" pitchFamily="34" charset="0"/>
              </a:rPr>
              <a:t>liệu</a:t>
            </a:r>
            <a:r>
              <a:rPr lang="en-US" sz="2800" b="1" dirty="0" smtClean="0">
                <a:solidFill>
                  <a:srgbClr val="0000CC"/>
                </a:solidFill>
                <a:latin typeface="Calibri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1" dirty="0" err="1" smtClean="0">
                <a:solidFill>
                  <a:srgbClr val="0000CC"/>
                </a:solidFill>
                <a:latin typeface="Calibri" pitchFamily="34" charset="0"/>
              </a:rPr>
              <a:t>Thông</a:t>
            </a:r>
            <a:r>
              <a:rPr lang="en-US" sz="2800" b="1" dirty="0" smtClean="0">
                <a:solidFill>
                  <a:srgbClr val="0000CC"/>
                </a:solidFill>
                <a:latin typeface="Calibri" pitchFamily="34" charset="0"/>
              </a:rPr>
              <a:t> tin </a:t>
            </a:r>
            <a:r>
              <a:rPr lang="en-US" sz="2800" b="1" dirty="0" err="1" smtClean="0">
                <a:solidFill>
                  <a:srgbClr val="0000CC"/>
                </a:solidFill>
                <a:latin typeface="Calibri" pitchFamily="34" charset="0"/>
              </a:rPr>
              <a:t>kết</a:t>
            </a:r>
            <a:r>
              <a:rPr lang="en-US" sz="28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  <a:latin typeface="Calibri" pitchFamily="34" charset="0"/>
              </a:rPr>
              <a:t>quả</a:t>
            </a:r>
            <a:r>
              <a:rPr lang="en-US" sz="2800" b="1" dirty="0" smtClean="0">
                <a:solidFill>
                  <a:srgbClr val="0000CC"/>
                </a:solidFill>
                <a:latin typeface="Calibri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Các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nút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xử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lý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3.1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Thành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phần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nhập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liệu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</a:rPr>
              <a:t>Cho </a:t>
            </a:r>
            <a:r>
              <a:rPr lang="en-US" sz="2800" dirty="0" err="1" smtClean="0">
                <a:latin typeface="Calibri" pitchFamily="34" charset="0"/>
              </a:rPr>
              <a:t>phép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người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dùng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đưa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dữ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liệu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mềm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dưới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hình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thức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nhau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00400"/>
            <a:ext cx="5334000" cy="316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3.2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Thông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tin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quả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30725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Calibri" pitchFamily="34" charset="0"/>
              </a:rPr>
              <a:t>Cho </a:t>
            </a:r>
            <a:r>
              <a:rPr lang="en-US" sz="2400" dirty="0" err="1" smtClean="0">
                <a:latin typeface="Calibri" pitchFamily="34" charset="0"/>
              </a:rPr>
              <a:t>phép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người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dùng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xem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trực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tiếp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kết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quả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xử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lý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các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thông</a:t>
            </a:r>
            <a:r>
              <a:rPr lang="en-US" sz="2400" dirty="0" smtClean="0">
                <a:latin typeface="Calibri" pitchFamily="34" charset="0"/>
              </a:rPr>
              <a:t> tin </a:t>
            </a:r>
            <a:r>
              <a:rPr lang="en-US" sz="2400" dirty="0" err="1" smtClean="0">
                <a:latin typeface="Calibri" pitchFamily="34" charset="0"/>
              </a:rPr>
              <a:t>tương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ứng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với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dữ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liệu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nhập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trên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màn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hình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6477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3.3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Nút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30725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Calibri" pitchFamily="34" charset="0"/>
              </a:rPr>
              <a:t>Cho </a:t>
            </a:r>
            <a:r>
              <a:rPr lang="en-US" sz="2400" dirty="0" err="1" smtClean="0">
                <a:latin typeface="Calibri" pitchFamily="34" charset="0"/>
              </a:rPr>
              <a:t>phép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người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dùng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chọn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tác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vụ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thực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hiện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4600"/>
            <a:ext cx="566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1" y="3276600"/>
            <a:ext cx="5715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12105</TotalTime>
  <Words>2199</Words>
  <Application>Microsoft Macintosh PowerPoint</Application>
  <PresentationFormat>On-screen Show (4:3)</PresentationFormat>
  <Paragraphs>493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 Unicode MS</vt:lpstr>
      <vt:lpstr>Calibri</vt:lpstr>
      <vt:lpstr>Tahoma</vt:lpstr>
      <vt:lpstr>Times New Roman</vt:lpstr>
      <vt:lpstr>Wingdings</vt:lpstr>
      <vt:lpstr>Arial</vt:lpstr>
      <vt:lpstr>Layers</vt:lpstr>
      <vt:lpstr>PowerPoint Presentation</vt:lpstr>
      <vt:lpstr>Hoạt động thiết kế</vt:lpstr>
      <vt:lpstr>1. Mục đích thiết kế giao diện?</vt:lpstr>
      <vt:lpstr>2.1 Đầu vào?</vt:lpstr>
      <vt:lpstr>2.2 Đầu ra?</vt:lpstr>
      <vt:lpstr>3. Cấu trúc màn hình?</vt:lpstr>
      <vt:lpstr>3.1 Thành phần nhập liệu?</vt:lpstr>
      <vt:lpstr>3.2 Thông tin kết quả?</vt:lpstr>
      <vt:lpstr>3.3 Nút xử lý?</vt:lpstr>
      <vt:lpstr>4. Phương pháp thiết kế</vt:lpstr>
      <vt:lpstr>5. Lưu ý</vt:lpstr>
      <vt:lpstr>6.1 Ví dụ 1</vt:lpstr>
      <vt:lpstr>Màn hình cho mượn sách với tính đúng đắn</vt:lpstr>
      <vt:lpstr>Màn hình cho mượn sách với tính tiện dụng, hiệu quả?</vt:lpstr>
      <vt:lpstr>Màn hình cho mượn sách  tiện dụng, hiệu quả?</vt:lpstr>
      <vt:lpstr>Cải tiến MH cho mượn sách tiện dụng, hiệu quả?</vt:lpstr>
      <vt:lpstr>Cải tiến MH cho mượn sách tiện dụng, hiệu quả?</vt:lpstr>
      <vt:lpstr>Cải tiến màn hình đảm bảo hiệu quả, tiện dụng?</vt:lpstr>
      <vt:lpstr>6.2 Ví dụ 2 (Bài tập sinh viên làm tại lớp)</vt:lpstr>
      <vt:lpstr>PowerPoint Presentation</vt:lpstr>
      <vt:lpstr>PowerPoint Presentation</vt:lpstr>
      <vt:lpstr>7. Thiết kế màn hình tra cứu</vt:lpstr>
      <vt:lpstr>7.1 Cấu trúc màn hình tra cứu.</vt:lpstr>
      <vt:lpstr>7.2 Ví dụ màn hình tra cứu.</vt:lpstr>
      <vt:lpstr>7.2 Ví dụ màn hình tra cứu.</vt:lpstr>
      <vt:lpstr>Cải tiến màn hình tra cứu</vt:lpstr>
      <vt:lpstr>Cải tiến màn hình tra cứu</vt:lpstr>
      <vt:lpstr>Cải tiến màn hình tra cứu</vt:lpstr>
      <vt:lpstr>Cải tiến màn hình tra cứu</vt:lpstr>
      <vt:lpstr>Cải tiến màn hình tra cứu</vt:lpstr>
      <vt:lpstr>Ví dụ: thiết kế màn hình tra cứu thông tin chuyến bay</vt:lpstr>
      <vt:lpstr>PowerPoint Presentation</vt:lpstr>
      <vt:lpstr>8. 1 Mục đích</vt:lpstr>
      <vt:lpstr>8. 2 Kết quả?</vt:lpstr>
      <vt:lpstr>8. 3 Phương pháp thực hiện?</vt:lpstr>
      <vt:lpstr>8.3.1 Thiết kế thực đơn với tính đúng đắn?</vt:lpstr>
      <vt:lpstr>8.3.2 Thiết kế thực đơn với tính tiện dụng?</vt:lpstr>
      <vt:lpstr>Phương pháp phân nhóm?</vt:lpstr>
      <vt:lpstr>Phương pháp phân nhóm?</vt:lpstr>
      <vt:lpstr>Phương pháp phân nhóm?</vt:lpstr>
      <vt:lpstr>8.4 Ví dụ: thiết kế màn hình cho đề tài quản lý thư viện</vt:lpstr>
      <vt:lpstr>8.4 Ví dụ: thiết kế màn hình cho đề tài quản lý thư viện</vt:lpstr>
      <vt:lpstr>8.4 Ví dụ: thiết kế màn hình cho đề tài quản lý thư viện</vt:lpstr>
      <vt:lpstr>8.4 Ví dụ: thiết kế màn hình cho đề tài quản lý thư viện</vt:lpstr>
      <vt:lpstr>8.4 Ví dụ: thiết kế màn hình cho đề tài quản lý thư viện</vt:lpstr>
      <vt:lpstr>8.4 Ví dụ: thiết kế màn hình cho đề tài quản lý thư viện</vt:lpstr>
      <vt:lpstr>8.4 Ví dụ: thiết kế màn hình cho đề tài quản lý thư viện</vt:lpstr>
      <vt:lpstr>PowerPoint Presentation</vt:lpstr>
      <vt:lpstr>PowerPoint Presentation</vt:lpstr>
      <vt:lpstr>PowerPoint Presentation</vt:lpstr>
    </vt:vector>
  </TitlesOfParts>
  <Company>citd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hntin</dc:creator>
  <cp:lastModifiedBy>Huỳnh Ngọc Tín</cp:lastModifiedBy>
  <cp:revision>2082</cp:revision>
  <cp:lastPrinted>2016-03-21T02:35:29Z</cp:lastPrinted>
  <dcterms:created xsi:type="dcterms:W3CDTF">2006-03-23T07:20:30Z</dcterms:created>
  <dcterms:modified xsi:type="dcterms:W3CDTF">2017-12-04T05:39:29Z</dcterms:modified>
</cp:coreProperties>
</file>