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1"/>
  </p:notesMasterIdLst>
  <p:handoutMasterIdLst>
    <p:handoutMasterId r:id="rId22"/>
  </p:handoutMasterIdLst>
  <p:sldIdLst>
    <p:sldId id="390" r:id="rId2"/>
    <p:sldId id="554" r:id="rId3"/>
    <p:sldId id="788" r:id="rId4"/>
    <p:sldId id="573" r:id="rId5"/>
    <p:sldId id="789" r:id="rId6"/>
    <p:sldId id="790" r:id="rId7"/>
    <p:sldId id="737" r:id="rId8"/>
    <p:sldId id="791" r:id="rId9"/>
    <p:sldId id="792" r:id="rId10"/>
    <p:sldId id="793" r:id="rId11"/>
    <p:sldId id="794" r:id="rId12"/>
    <p:sldId id="795" r:id="rId13"/>
    <p:sldId id="796" r:id="rId14"/>
    <p:sldId id="797" r:id="rId15"/>
    <p:sldId id="798" r:id="rId16"/>
    <p:sldId id="799" r:id="rId17"/>
    <p:sldId id="800" r:id="rId18"/>
    <p:sldId id="786" r:id="rId19"/>
    <p:sldId id="784" r:id="rId20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CC3300"/>
    <a:srgbClr val="B0EFDD"/>
    <a:srgbClr val="006600"/>
    <a:srgbClr val="CCCC00"/>
    <a:srgbClr val="D9D400"/>
    <a:srgbClr val="FFFF00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1" autoAdjust="0"/>
    <p:restoredTop sz="92244" autoAdjust="0"/>
  </p:normalViewPr>
  <p:slideViewPr>
    <p:cSldViewPr>
      <p:cViewPr>
        <p:scale>
          <a:sx n="66" d="100"/>
          <a:sy n="66" d="100"/>
        </p:scale>
        <p:origin x="-1152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pPr>
              <a:defRPr/>
            </a:pPr>
            <a:fld id="{14086AEB-DC46-A243-8D3B-A57E15ECEED9}" type="datetimeFigureOut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pPr>
              <a:defRPr/>
            </a:pPr>
            <a:fld id="{7DDD338E-F698-274F-8DE4-FFB628DB7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6222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fld id="{B7BE4F67-C41D-0B40-9DCE-50F457E30ED6}" type="datetimeFigureOut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fld id="{8AE56CC7-52C1-BD4D-830C-11CF69659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32611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>
              <a:defRPr/>
            </a:pPr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="" xmlns:p14="http://schemas.microsoft.com/office/powerpoint/2010/main" val="41835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708025"/>
            <a:ext cx="4652962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484" y="4421823"/>
            <a:ext cx="5563870" cy="41890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708025"/>
            <a:ext cx="4652962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484" y="4421823"/>
            <a:ext cx="5563870" cy="41890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708025"/>
            <a:ext cx="4652962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484" y="4421823"/>
            <a:ext cx="5563870" cy="41890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708025"/>
            <a:ext cx="4652962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484" y="4421823"/>
            <a:ext cx="5563870" cy="41890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708025"/>
            <a:ext cx="4652962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484" y="4421823"/>
            <a:ext cx="5563870" cy="41890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>
              <a:defRPr/>
            </a:pPr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="" xmlns:p14="http://schemas.microsoft.com/office/powerpoint/2010/main" val="41835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fr-FR" altLang="en-US" sz="2400" smtClean="0">
                <a:latin typeface="Times New Roman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11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11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87C9-506C-3E4A-A80B-EB4BA34EE497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D1C7-CCCB-3846-BFAE-2D9879011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02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00079-7F87-B045-870D-145A0EF7C9CD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71EB-7253-5849-B4C2-22B66AA1B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634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D32CA-BE8D-9D4A-90DB-6889F9C07470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A7E6B-7852-BE49-9ACE-02B012C51B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293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6F7B-D333-0A4A-83BE-47FC4F02502D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8C2F5-46AB-494C-9D11-D89BF6425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1156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F5346-69CF-AA47-A478-83481394519F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4F2F-5C85-914E-A2AE-39A892966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187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11C1-C45A-DD4D-9286-7B310B139199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340F1-6B57-9D43-B95A-70FC453F25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055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4361-F0A2-E143-BFBD-A83E8DDA9F44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B5F5F-910A-0B48-AC52-830343C45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761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AB405-83D7-4B43-8B2D-0D7B6602DE06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71565-B5F1-2D4F-9FB0-F670AEBA2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5447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B0CB-BB07-8646-88B4-BCD81BF258E5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2FA9-5E36-2643-B958-60C2A11F2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8854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0137B-6A6B-BD44-BD57-3B3096EB6016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4F1F0-943A-5C46-8329-1E589C9C9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942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6EABA-F2CE-8348-9D93-4A46B2E87BB9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F2082-2514-A043-98D2-DC3B9B537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812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2C106-0EC3-734F-AD91-208350E1D7F3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40552-9DC2-064A-8D30-2922BF18E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479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BF0B-F1DB-1C48-921A-A6BB3646FB67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5BAA-EFC6-E34A-A348-873A06BBC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702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ACD6A-2E17-BB48-8F35-4673AB21ED98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2F7BF-042B-8C42-B9D6-31EDAD6FF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100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fr-FR" altLang="en-US" sz="2400" smtClean="0">
                <a:latin typeface="Times New Roman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016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1B56D449-5154-C04A-A63D-54323536A33A}" type="datetime1">
              <a:rPr lang="en-US" altLang="en-US"/>
              <a:pPr>
                <a:defRPr/>
              </a:pPr>
              <a:t>6/7/2016</a:t>
            </a:fld>
            <a:endParaRPr lang="en-US" altLang="en-US"/>
          </a:p>
        </p:txBody>
      </p:sp>
      <p:sp>
        <p:nvSpPr>
          <p:cNvPr id="2201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017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61E07F9-1CE8-8048-87C9-552D77504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ver_(computing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2278063"/>
            <a:ext cx="7772400" cy="1258887"/>
          </a:xfrm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phần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mềm</a:t>
            </a:r>
            <a:endParaRPr lang="vi-VN" altLang="en-US" sz="4400" b="1" dirty="0" smtClean="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0" y="4283075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phân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lớp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– 1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2046288"/>
            <a:ext cx="1600200" cy="381000"/>
          </a:xfrm>
          <a:prstGeom prst="rect">
            <a:avLst/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990033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990033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User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752600" y="5181600"/>
            <a:ext cx="1295400" cy="609600"/>
          </a:xfrm>
          <a:prstGeom prst="flowChartMagneticDisk">
            <a:avLst/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990033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990033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Data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819400"/>
            <a:ext cx="3429000" cy="1981200"/>
          </a:xfrm>
          <a:prstGeom prst="rect">
            <a:avLst/>
          </a:prstGeom>
          <a:noFill/>
          <a:ln w="1908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914400" y="3276600"/>
            <a:ext cx="3122613" cy="1216025"/>
            <a:chOff x="576" y="2064"/>
            <a:chExt cx="1967" cy="766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6" y="2543"/>
              <a:ext cx="1968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76" y="2064"/>
              <a:ext cx="1968" cy="47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0" hangingPunct="0">
                <a:lnSpc>
                  <a:spcPct val="100000"/>
                </a:lnSpc>
                <a:spcBef>
                  <a:spcPts val="500"/>
                </a:spcBef>
                <a:buClr>
                  <a:srgbClr val="B2B2B2"/>
                </a:buClr>
                <a:buSzPct val="90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FF00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Lớp màn hình </a:t>
              </a:r>
            </a:p>
            <a:p>
              <a:pPr algn="ctr" eaLnBrk="0" hangingPunct="0">
                <a:lnSpc>
                  <a:spcPct val="100000"/>
                </a:lnSpc>
                <a:spcBef>
                  <a:spcPts val="500"/>
                </a:spcBef>
                <a:buClr>
                  <a:srgbClr val="B2B2B2"/>
                </a:buClr>
                <a:buSzPct val="90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FF00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chức năng X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76" y="2064"/>
              <a:ext cx="196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76" y="2543"/>
              <a:ext cx="196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76" y="2831"/>
              <a:ext cx="196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76" y="2064"/>
              <a:ext cx="1" cy="76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544" y="2064"/>
              <a:ext cx="1" cy="76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590800" y="2427288"/>
            <a:ext cx="1588" cy="838200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2184400" y="2425700"/>
            <a:ext cx="4763" cy="803275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2209800" y="4494213"/>
            <a:ext cx="1588" cy="765175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590800" y="4494213"/>
            <a:ext cx="1588" cy="776287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5334000" y="2362200"/>
            <a:ext cx="3429000" cy="1371600"/>
          </a:xfrm>
          <a:prstGeom prst="wedgeRoundRectCallout">
            <a:avLst>
              <a:gd name="adj1" fmla="val -87269"/>
              <a:gd name="adj2" fmla="val 48380"/>
              <a:gd name="adj3" fmla="val 16667"/>
            </a:avLst>
          </a:prstGeom>
          <a:gradFill rotWithShape="0">
            <a:gsLst>
              <a:gs pos="0">
                <a:srgbClr val="5E5E46"/>
              </a:gs>
              <a:gs pos="50000">
                <a:srgbClr val="CCCC99"/>
              </a:gs>
              <a:gs pos="100000">
                <a:srgbClr val="5E5E46"/>
              </a:gs>
            </a:gsLst>
            <a:lin ang="5400000" scaled="1"/>
          </a:gradFill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0000FF"/>
              </a:buClr>
              <a:buFont typeface="Tahoma" pitchFamily="32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FF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Giao diện, xử lý biến cố</a:t>
            </a:r>
          </a:p>
          <a:p>
            <a:pPr>
              <a:lnSpc>
                <a:spcPct val="100000"/>
              </a:lnSpc>
              <a:buClr>
                <a:srgbClr val="0000FF"/>
              </a:buClr>
              <a:buFont typeface="Tahoma" pitchFamily="32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FF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Xử lý điều khiển, business logic</a:t>
            </a:r>
          </a:p>
          <a:p>
            <a:pPr>
              <a:lnSpc>
                <a:spcPct val="100000"/>
              </a:lnSpc>
              <a:buClr>
                <a:srgbClr val="0000FF"/>
              </a:buClr>
              <a:buFont typeface="Tahoma" pitchFamily="32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FF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Xử lý thao tác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phân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lớp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– 2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600200" y="1600200"/>
            <a:ext cx="1600200" cy="381000"/>
          </a:xfrm>
          <a:prstGeom prst="rect">
            <a:avLst/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990033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990033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User</a:t>
            </a: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752600" y="5713413"/>
            <a:ext cx="1295400" cy="609600"/>
          </a:xfrm>
          <a:prstGeom prst="flowChartMagneticDisk">
            <a:avLst/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990033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990033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Data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762000" y="2438400"/>
            <a:ext cx="3429000" cy="1371600"/>
          </a:xfrm>
          <a:prstGeom prst="rect">
            <a:avLst/>
          </a:prstGeom>
          <a:noFill/>
          <a:ln w="1908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1219200" y="2641600"/>
            <a:ext cx="2360613" cy="1058863"/>
            <a:chOff x="768" y="1664"/>
            <a:chExt cx="1487" cy="667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768" y="2102"/>
              <a:ext cx="1488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768" y="1664"/>
              <a:ext cx="1488" cy="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0" hangingPunct="0">
                <a:lnSpc>
                  <a:spcPct val="100000"/>
                </a:lnSpc>
                <a:spcBef>
                  <a:spcPts val="450"/>
                </a:spcBef>
                <a:buClr>
                  <a:srgbClr val="B2B2B2"/>
                </a:buClr>
                <a:buSzPct val="90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FF00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Lớp màn hình </a:t>
              </a:r>
            </a:p>
            <a:p>
              <a:pPr algn="ctr" eaLnBrk="0" hangingPunct="0">
                <a:lnSpc>
                  <a:spcPct val="100000"/>
                </a:lnSpc>
                <a:spcBef>
                  <a:spcPts val="450"/>
                </a:spcBef>
                <a:buClr>
                  <a:srgbClr val="B2B2B2"/>
                </a:buClr>
                <a:buSzPct val="90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FF00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chức năng </a:t>
              </a:r>
              <a:r>
                <a:rPr lang="en-GB" b="1">
                  <a:solidFill>
                    <a:srgbClr val="0066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X</a:t>
              </a: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768" y="1664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768" y="2102"/>
              <a:ext cx="148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768" y="2332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768" y="1664"/>
              <a:ext cx="1" cy="66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2256" y="1664"/>
              <a:ext cx="1" cy="66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590800" y="1992313"/>
            <a:ext cx="9525" cy="619125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H="1" flipV="1">
            <a:off x="2187575" y="1979613"/>
            <a:ext cx="7938" cy="646112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2209800" y="4930775"/>
            <a:ext cx="1588" cy="765175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2590800" y="4930775"/>
            <a:ext cx="1588" cy="776288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AutoShape 17"/>
          <p:cNvSpPr>
            <a:spLocks noChangeArrowheads="1"/>
          </p:cNvSpPr>
          <p:nvPr/>
        </p:nvSpPr>
        <p:spPr bwMode="auto">
          <a:xfrm>
            <a:off x="4876800" y="2286000"/>
            <a:ext cx="2971800" cy="533400"/>
          </a:xfrm>
          <a:prstGeom prst="wedgeRoundRectCallout">
            <a:avLst>
              <a:gd name="adj1" fmla="val -93000"/>
              <a:gd name="adj2" fmla="val 86310"/>
              <a:gd name="adj3" fmla="val 16667"/>
            </a:avLst>
          </a:prstGeom>
          <a:gradFill rotWithShape="0">
            <a:gsLst>
              <a:gs pos="0">
                <a:srgbClr val="5E5E46"/>
              </a:gs>
              <a:gs pos="50000">
                <a:srgbClr val="CCCC99"/>
              </a:gs>
              <a:gs pos="100000">
                <a:srgbClr val="5E5E46"/>
              </a:gs>
            </a:gsLst>
            <a:lin ang="5400000" scaled="1"/>
          </a:gradFill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0000FF"/>
              </a:buClr>
              <a:buFont typeface="Tahoma" pitchFamily="32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FF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Giao diện, Xử lý biến cố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762000" y="3824288"/>
            <a:ext cx="3429000" cy="1662112"/>
          </a:xfrm>
          <a:prstGeom prst="rect">
            <a:avLst/>
          </a:prstGeom>
          <a:noFill/>
          <a:ln w="1908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9"/>
          <p:cNvGrpSpPr>
            <a:grpSpLocks/>
          </p:cNvGrpSpPr>
          <p:nvPr/>
        </p:nvGrpSpPr>
        <p:grpSpPr bwMode="auto">
          <a:xfrm>
            <a:off x="1219200" y="4027488"/>
            <a:ext cx="2360613" cy="1003300"/>
            <a:chOff x="768" y="2537"/>
            <a:chExt cx="1487" cy="632"/>
          </a:xfrm>
        </p:grpSpPr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768" y="2940"/>
              <a:ext cx="1488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768" y="2537"/>
              <a:ext cx="1488" cy="4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0" hangingPunct="0">
                <a:lnSpc>
                  <a:spcPct val="100000"/>
                </a:lnSpc>
                <a:spcBef>
                  <a:spcPts val="450"/>
                </a:spcBef>
                <a:buClr>
                  <a:srgbClr val="B2B2B2"/>
                </a:buClr>
                <a:buSzPct val="90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FF00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Lớp thao tác dữ liệu của màn hình </a:t>
              </a:r>
              <a:r>
                <a:rPr lang="en-GB" b="1">
                  <a:solidFill>
                    <a:srgbClr val="0066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X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768" y="2537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768" y="2940"/>
              <a:ext cx="148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768" y="3170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>
              <a:off x="768" y="2537"/>
              <a:ext cx="1" cy="6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2256" y="2537"/>
              <a:ext cx="1" cy="6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Line 27"/>
          <p:cNvSpPr>
            <a:spLocks noChangeShapeType="1"/>
          </p:cNvSpPr>
          <p:nvPr/>
        </p:nvSpPr>
        <p:spPr bwMode="auto">
          <a:xfrm flipV="1">
            <a:off x="2209800" y="3678238"/>
            <a:ext cx="1588" cy="384175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V="1">
            <a:off x="2590800" y="3709988"/>
            <a:ext cx="1588" cy="319087"/>
          </a:xfrm>
          <a:prstGeom prst="line">
            <a:avLst/>
          </a:prstGeom>
          <a:noFill/>
          <a:ln w="28440">
            <a:solidFill>
              <a:srgbClr val="FF6600"/>
            </a:solidFill>
            <a:prstDash val="sysDot"/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AutoShape 29"/>
          <p:cNvSpPr>
            <a:spLocks noChangeArrowheads="1"/>
          </p:cNvSpPr>
          <p:nvPr/>
        </p:nvSpPr>
        <p:spPr bwMode="auto">
          <a:xfrm>
            <a:off x="4876800" y="4191000"/>
            <a:ext cx="2895600" cy="533400"/>
          </a:xfrm>
          <a:prstGeom prst="wedgeRoundRectCallout">
            <a:avLst>
              <a:gd name="adj1" fmla="val -94134"/>
              <a:gd name="adj2" fmla="val 86310"/>
              <a:gd name="adj3" fmla="val 16667"/>
            </a:avLst>
          </a:prstGeom>
          <a:gradFill rotWithShape="0">
            <a:gsLst>
              <a:gs pos="0">
                <a:srgbClr val="5E5E46"/>
              </a:gs>
              <a:gs pos="50000">
                <a:srgbClr val="CCCC99"/>
              </a:gs>
              <a:gs pos="100000">
                <a:srgbClr val="5E5E46"/>
              </a:gs>
            </a:gsLst>
            <a:lin ang="5400000" scaled="1"/>
          </a:gradFill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0000FF"/>
              </a:buClr>
              <a:buFont typeface="Tahoma" pitchFamily="32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FF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Xử lý, thao tác dữ liệu</a:t>
            </a:r>
          </a:p>
        </p:txBody>
      </p:sp>
      <p:sp>
        <p:nvSpPr>
          <p:cNvPr id="49" name="AutoShape 30"/>
          <p:cNvSpPr>
            <a:spLocks noChangeArrowheads="1"/>
          </p:cNvSpPr>
          <p:nvPr/>
        </p:nvSpPr>
        <p:spPr bwMode="auto">
          <a:xfrm>
            <a:off x="4953000" y="3352800"/>
            <a:ext cx="2057400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66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66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Business logic</a:t>
            </a: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H="1" flipV="1">
            <a:off x="3656013" y="3275013"/>
            <a:ext cx="1222375" cy="384175"/>
          </a:xfrm>
          <a:prstGeom prst="line">
            <a:avLst/>
          </a:prstGeom>
          <a:noFill/>
          <a:ln w="28440">
            <a:solidFill>
              <a:srgbClr val="FF00FF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H="1">
            <a:off x="3656013" y="3657600"/>
            <a:ext cx="1222375" cy="838200"/>
          </a:xfrm>
          <a:prstGeom prst="line">
            <a:avLst/>
          </a:prstGeom>
          <a:noFill/>
          <a:ln w="28440">
            <a:solidFill>
              <a:srgbClr val="FF00FF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phân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lớp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– 3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1447800" y="1524000"/>
            <a:ext cx="1600200" cy="381000"/>
          </a:xfrm>
          <a:prstGeom prst="rect">
            <a:avLst/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990033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990033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User</a:t>
            </a:r>
          </a:p>
        </p:txBody>
      </p:sp>
      <p:sp>
        <p:nvSpPr>
          <p:cNvPr id="52" name="AutoShape 3"/>
          <p:cNvSpPr>
            <a:spLocks noChangeArrowheads="1"/>
          </p:cNvSpPr>
          <p:nvPr/>
        </p:nvSpPr>
        <p:spPr bwMode="auto">
          <a:xfrm>
            <a:off x="1589088" y="6042025"/>
            <a:ext cx="1295400" cy="609600"/>
          </a:xfrm>
          <a:prstGeom prst="flowChartMagneticDisk">
            <a:avLst/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990033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990033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Data</a:t>
            </a: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609600" y="2012950"/>
            <a:ext cx="3429000" cy="1266825"/>
          </a:xfrm>
          <a:prstGeom prst="rect">
            <a:avLst/>
          </a:prstGeom>
          <a:noFill/>
          <a:ln w="1908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1066800" y="2149475"/>
            <a:ext cx="2360613" cy="1058863"/>
            <a:chOff x="672" y="1354"/>
            <a:chExt cx="1487" cy="667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72" y="1792"/>
              <a:ext cx="1488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672" y="1354"/>
              <a:ext cx="1488" cy="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0" hangingPunct="0">
                <a:lnSpc>
                  <a:spcPct val="100000"/>
                </a:lnSpc>
                <a:spcBef>
                  <a:spcPts val="450"/>
                </a:spcBef>
                <a:buClr>
                  <a:srgbClr val="B2B2B2"/>
                </a:buClr>
                <a:buSzPct val="90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FF00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Lớp màn hình </a:t>
              </a:r>
            </a:p>
            <a:p>
              <a:pPr algn="ctr" eaLnBrk="0" hangingPunct="0">
                <a:lnSpc>
                  <a:spcPct val="100000"/>
                </a:lnSpc>
                <a:spcBef>
                  <a:spcPts val="450"/>
                </a:spcBef>
                <a:buClr>
                  <a:srgbClr val="B2B2B2"/>
                </a:buClr>
                <a:buSzPct val="90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FF00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chức năng </a:t>
              </a:r>
              <a:r>
                <a:rPr lang="en-GB" b="1">
                  <a:solidFill>
                    <a:srgbClr val="0066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X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672" y="1354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672" y="1792"/>
              <a:ext cx="148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672" y="2022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672" y="1354"/>
              <a:ext cx="1" cy="66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160" y="1354"/>
              <a:ext cx="1" cy="66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AutoShape 13"/>
          <p:cNvSpPr>
            <a:spLocks noChangeArrowheads="1"/>
          </p:cNvSpPr>
          <p:nvPr/>
        </p:nvSpPr>
        <p:spPr bwMode="auto">
          <a:xfrm>
            <a:off x="4648200" y="1600200"/>
            <a:ext cx="2667000" cy="533400"/>
          </a:xfrm>
          <a:prstGeom prst="wedgeRoundRectCallout">
            <a:avLst>
              <a:gd name="adj1" fmla="val -95060"/>
              <a:gd name="adj2" fmla="val 152380"/>
              <a:gd name="adj3" fmla="val 16667"/>
            </a:avLst>
          </a:prstGeom>
          <a:gradFill rotWithShape="0">
            <a:gsLst>
              <a:gs pos="0">
                <a:srgbClr val="5E5E46"/>
              </a:gs>
              <a:gs pos="50000">
                <a:srgbClr val="CCCC99"/>
              </a:gs>
              <a:gs pos="100000">
                <a:srgbClr val="5E5E46"/>
              </a:gs>
            </a:gsLst>
            <a:lin ang="5400000" scaled="1"/>
          </a:gradFill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0000FF"/>
              </a:buClr>
              <a:buFont typeface="Tahoma" pitchFamily="32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FF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Giao diện, xử lý biến cố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09600" y="3290888"/>
            <a:ext cx="3429000" cy="1323975"/>
          </a:xfrm>
          <a:prstGeom prst="rect">
            <a:avLst/>
          </a:prstGeom>
          <a:noFill/>
          <a:ln w="1908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15"/>
          <p:cNvGrpSpPr>
            <a:grpSpLocks/>
          </p:cNvGrpSpPr>
          <p:nvPr/>
        </p:nvGrpSpPr>
        <p:grpSpPr bwMode="auto">
          <a:xfrm>
            <a:off x="1066800" y="3465513"/>
            <a:ext cx="2360613" cy="1003300"/>
            <a:chOff x="672" y="2183"/>
            <a:chExt cx="1487" cy="632"/>
          </a:xfrm>
        </p:grpSpPr>
        <p:sp>
          <p:nvSpPr>
            <p:cNvPr id="65" name="Rectangle 16"/>
            <p:cNvSpPr>
              <a:spLocks noChangeArrowheads="1"/>
            </p:cNvSpPr>
            <p:nvPr/>
          </p:nvSpPr>
          <p:spPr bwMode="auto">
            <a:xfrm>
              <a:off x="672" y="2586"/>
              <a:ext cx="1488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17"/>
            <p:cNvSpPr>
              <a:spLocks noChangeArrowheads="1"/>
            </p:cNvSpPr>
            <p:nvPr/>
          </p:nvSpPr>
          <p:spPr bwMode="auto">
            <a:xfrm>
              <a:off x="672" y="2183"/>
              <a:ext cx="1488" cy="4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0" hangingPunct="0">
                <a:lnSpc>
                  <a:spcPct val="100000"/>
                </a:lnSpc>
                <a:spcBef>
                  <a:spcPts val="450"/>
                </a:spcBef>
                <a:buClr>
                  <a:srgbClr val="B2B2B2"/>
                </a:buClr>
                <a:buSzPct val="90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FF00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Lớp xử lý các business logic của </a:t>
              </a:r>
              <a:r>
                <a:rPr lang="en-GB" b="1">
                  <a:solidFill>
                    <a:srgbClr val="0066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X</a:t>
              </a: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>
              <a:off x="672" y="2183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>
              <a:off x="672" y="2586"/>
              <a:ext cx="148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672" y="2816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672" y="2183"/>
              <a:ext cx="1" cy="6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>
              <a:off x="2160" y="2183"/>
              <a:ext cx="1" cy="6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AutoShape 23"/>
          <p:cNvSpPr>
            <a:spLocks noChangeArrowheads="1"/>
          </p:cNvSpPr>
          <p:nvPr/>
        </p:nvSpPr>
        <p:spPr bwMode="auto">
          <a:xfrm>
            <a:off x="4953000" y="2514600"/>
            <a:ext cx="1828800" cy="533400"/>
          </a:xfrm>
          <a:prstGeom prst="wedgeRoundRectCallout">
            <a:avLst>
              <a:gd name="adj1" fmla="val -132551"/>
              <a:gd name="adj2" fmla="val 222620"/>
              <a:gd name="adj3" fmla="val 16667"/>
            </a:avLst>
          </a:prstGeom>
          <a:gradFill rotWithShape="0">
            <a:gsLst>
              <a:gs pos="0">
                <a:srgbClr val="5E5E46"/>
              </a:gs>
              <a:gs pos="50000">
                <a:srgbClr val="CCCC99"/>
              </a:gs>
              <a:gs pos="100000">
                <a:srgbClr val="5E5E46"/>
              </a:gs>
            </a:gsLst>
            <a:lin ang="5400000" scaled="1"/>
          </a:gradFill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0000FF"/>
              </a:buClr>
              <a:buFont typeface="Tahoma" pitchFamily="32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FF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Business logic</a:t>
            </a: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609600" y="4637088"/>
            <a:ext cx="3429000" cy="1268412"/>
          </a:xfrm>
          <a:prstGeom prst="rect">
            <a:avLst/>
          </a:prstGeom>
          <a:noFill/>
          <a:ln w="1908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" name="Group 25"/>
          <p:cNvGrpSpPr>
            <a:grpSpLocks/>
          </p:cNvGrpSpPr>
          <p:nvPr/>
        </p:nvGrpSpPr>
        <p:grpSpPr bwMode="auto">
          <a:xfrm>
            <a:off x="1066800" y="4751388"/>
            <a:ext cx="2360613" cy="1003300"/>
            <a:chOff x="672" y="2993"/>
            <a:chExt cx="1487" cy="632"/>
          </a:xfrm>
        </p:grpSpPr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672" y="3396"/>
              <a:ext cx="1488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672" y="2993"/>
              <a:ext cx="1488" cy="4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0" hangingPunct="0">
                <a:lnSpc>
                  <a:spcPct val="100000"/>
                </a:lnSpc>
                <a:spcBef>
                  <a:spcPts val="450"/>
                </a:spcBef>
                <a:buClr>
                  <a:srgbClr val="B2B2B2"/>
                </a:buClr>
                <a:buSzPct val="90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FF00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Lớp thao tác data của </a:t>
              </a:r>
              <a:r>
                <a:rPr lang="en-GB" b="1">
                  <a:solidFill>
                    <a:srgbClr val="006600"/>
                  </a:solidFill>
                  <a:latin typeface="Tahoma" pitchFamily="32" charset="0"/>
                  <a:ea typeface="Lucida Sans Unicode" charset="0"/>
                  <a:cs typeface="Lucida Sans Unicode" charset="0"/>
                </a:rPr>
                <a:t>X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672" y="2993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>
              <a:off x="672" y="3396"/>
              <a:ext cx="148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672" y="3626"/>
              <a:ext cx="148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>
              <a:off x="672" y="2993"/>
              <a:ext cx="1" cy="6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32"/>
            <p:cNvSpPr>
              <a:spLocks noChangeShapeType="1"/>
            </p:cNvSpPr>
            <p:nvPr/>
          </p:nvSpPr>
          <p:spPr bwMode="auto">
            <a:xfrm>
              <a:off x="2160" y="2993"/>
              <a:ext cx="1" cy="6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33"/>
          <p:cNvSpPr>
            <a:spLocks noChangeArrowheads="1"/>
          </p:cNvSpPr>
          <p:nvPr/>
        </p:nvSpPr>
        <p:spPr bwMode="auto">
          <a:xfrm>
            <a:off x="4953000" y="3429000"/>
            <a:ext cx="1828800" cy="533400"/>
          </a:xfrm>
          <a:prstGeom prst="wedgeRoundRectCallout">
            <a:avLst>
              <a:gd name="adj1" fmla="val -133940"/>
              <a:gd name="adj2" fmla="val 250296"/>
              <a:gd name="adj3" fmla="val 16667"/>
            </a:avLst>
          </a:prstGeom>
          <a:gradFill rotWithShape="0">
            <a:gsLst>
              <a:gs pos="0">
                <a:srgbClr val="5E5E46"/>
              </a:gs>
              <a:gs pos="50000">
                <a:srgbClr val="CCCC99"/>
              </a:gs>
              <a:gs pos="100000">
                <a:srgbClr val="5E5E46"/>
              </a:gs>
            </a:gsLst>
            <a:lin ang="5400000" scaled="1"/>
          </a:gradFill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0000FF"/>
              </a:buClr>
              <a:buFont typeface="Tahoma" pitchFamily="32" charset="0"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FF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Thao tác data</a:t>
            </a:r>
          </a:p>
        </p:txBody>
      </p:sp>
      <p:sp>
        <p:nvSpPr>
          <p:cNvPr id="83" name="Line 34"/>
          <p:cNvSpPr>
            <a:spLocks noChangeShapeType="1"/>
          </p:cNvSpPr>
          <p:nvPr/>
        </p:nvSpPr>
        <p:spPr bwMode="auto">
          <a:xfrm>
            <a:off x="2667000" y="4529138"/>
            <a:ext cx="1588" cy="2286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Line 35"/>
          <p:cNvSpPr>
            <a:spLocks noChangeShapeType="1"/>
          </p:cNvSpPr>
          <p:nvPr/>
        </p:nvSpPr>
        <p:spPr bwMode="auto">
          <a:xfrm>
            <a:off x="1828800" y="4529138"/>
            <a:ext cx="1588" cy="2286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36"/>
          <p:cNvSpPr>
            <a:spLocks noChangeShapeType="1"/>
          </p:cNvSpPr>
          <p:nvPr/>
        </p:nvSpPr>
        <p:spPr bwMode="auto">
          <a:xfrm>
            <a:off x="2667000" y="3222625"/>
            <a:ext cx="1588" cy="2286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auto">
          <a:xfrm>
            <a:off x="1828800" y="3200400"/>
            <a:ext cx="1588" cy="2286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auto">
          <a:xfrm>
            <a:off x="2590800" y="1903413"/>
            <a:ext cx="1588" cy="2286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Line 39"/>
          <p:cNvSpPr>
            <a:spLocks noChangeShapeType="1"/>
          </p:cNvSpPr>
          <p:nvPr/>
        </p:nvSpPr>
        <p:spPr bwMode="auto">
          <a:xfrm>
            <a:off x="1752600" y="1881188"/>
            <a:ext cx="1588" cy="2286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Line 40"/>
          <p:cNvSpPr>
            <a:spLocks noChangeShapeType="1"/>
          </p:cNvSpPr>
          <p:nvPr/>
        </p:nvSpPr>
        <p:spPr bwMode="auto">
          <a:xfrm>
            <a:off x="2667000" y="5822950"/>
            <a:ext cx="1588" cy="2286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41"/>
          <p:cNvSpPr>
            <a:spLocks noChangeShapeType="1"/>
          </p:cNvSpPr>
          <p:nvPr/>
        </p:nvSpPr>
        <p:spPr bwMode="auto">
          <a:xfrm>
            <a:off x="1828800" y="5822950"/>
            <a:ext cx="1588" cy="2286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4648200" y="4953000"/>
            <a:ext cx="4114800" cy="132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006600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Chia sẻ nhiệm vụ</a:t>
            </a:r>
          </a:p>
          <a:p>
            <a:pPr>
              <a:lnSpc>
                <a:spcPct val="100000"/>
              </a:lnSpc>
              <a:spcBef>
                <a:spcPts val="1250"/>
              </a:spcBef>
              <a:buClr>
                <a:srgbClr val="006600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Dễ bảo trì sửa chữa, phát triển</a:t>
            </a:r>
          </a:p>
          <a:p>
            <a:pPr>
              <a:lnSpc>
                <a:spcPct val="100000"/>
              </a:lnSpc>
              <a:spcBef>
                <a:spcPts val="1250"/>
              </a:spcBef>
              <a:buClr>
                <a:srgbClr val="006600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 Tái sử dụng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 smtClean="0">
                <a:solidFill>
                  <a:srgbClr val="0000CC"/>
                </a:solidFill>
                <a:latin typeface="Tahoma" charset="0"/>
              </a:rPr>
              <a:t>Tiers &amp; Layers</a:t>
            </a:r>
            <a:endParaRPr lang="en-GB" sz="3200" dirty="0">
              <a:solidFill>
                <a:srgbClr val="CC3300"/>
              </a:solidFill>
              <a:latin typeface="Tahoma" pitchFamily="32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62000" y="1752600"/>
            <a:ext cx="7772400" cy="4787900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209800" y="2860675"/>
          <a:ext cx="1025525" cy="720725"/>
        </p:xfrm>
        <a:graphic>
          <a:graphicData uri="http://schemas.openxmlformats.org/presentationml/2006/ole">
            <p:oleObj spid="_x0000_s75778" r:id="rId4" imgW="4182480" imgH="3215880" progId="">
              <p:embed/>
            </p:oleObj>
          </a:graphicData>
        </a:graphic>
      </p:graphicFrame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572000" y="1752600"/>
            <a:ext cx="1588" cy="48006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38200" y="1828800"/>
            <a:ext cx="35052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CC3300"/>
                </a:solidFill>
                <a:latin typeface="Times New Roman" pitchFamily="16" charset="0"/>
                <a:cs typeface="Arial" charset="0"/>
              </a:rPr>
              <a:t>Physical view</a:t>
            </a:r>
          </a:p>
          <a:p>
            <a:pPr algn="ctr">
              <a:lnSpc>
                <a:spcPct val="100000"/>
              </a:lnSpc>
              <a:buClr>
                <a:srgbClr val="006600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6600"/>
                </a:solidFill>
                <a:latin typeface="Times New Roman" pitchFamily="16" charset="0"/>
                <a:cs typeface="Arial" charset="0"/>
              </a:rPr>
              <a:t>(Tiers)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867400" y="1828800"/>
            <a:ext cx="1782763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CC3300"/>
                </a:solidFill>
                <a:latin typeface="Times New Roman" pitchFamily="16" charset="0"/>
                <a:cs typeface="Arial" charset="0"/>
              </a:rPr>
              <a:t>Logical view</a:t>
            </a:r>
          </a:p>
          <a:p>
            <a:pPr algn="ctr">
              <a:lnSpc>
                <a:spcPct val="100000"/>
              </a:lnSpc>
              <a:buClr>
                <a:srgbClr val="006600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6600"/>
                </a:solidFill>
                <a:latin typeface="Times New Roman" pitchFamily="16" charset="0"/>
                <a:cs typeface="Arial" charset="0"/>
              </a:rPr>
              <a:t>(Layers)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715000" y="2667000"/>
            <a:ext cx="2286000" cy="457200"/>
          </a:xfrm>
          <a:prstGeom prst="rect">
            <a:avLst/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66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66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GUI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715000" y="3581400"/>
            <a:ext cx="2286000" cy="457200"/>
          </a:xfrm>
          <a:prstGeom prst="rect">
            <a:avLst/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66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66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Business Logic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715000" y="4475163"/>
            <a:ext cx="2286000" cy="457200"/>
          </a:xfrm>
          <a:prstGeom prst="rect">
            <a:avLst/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66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66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Data access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6400800" y="5410200"/>
            <a:ext cx="990600" cy="6858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66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66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Database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6781800" y="3124200"/>
            <a:ext cx="228600" cy="457200"/>
          </a:xfrm>
          <a:prstGeom prst="upDownArrow">
            <a:avLst>
              <a:gd name="adj1" fmla="val 50000"/>
              <a:gd name="adj2" fmla="val 39815"/>
            </a:avLst>
          </a:prstGeom>
          <a:solidFill>
            <a:srgbClr val="0066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6781800" y="4038600"/>
            <a:ext cx="228600" cy="457200"/>
          </a:xfrm>
          <a:prstGeom prst="upDownArrow">
            <a:avLst>
              <a:gd name="adj1" fmla="val 50000"/>
              <a:gd name="adj2" fmla="val 39815"/>
            </a:avLst>
          </a:prstGeom>
          <a:solidFill>
            <a:srgbClr val="0066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6770688" y="4932363"/>
            <a:ext cx="228600" cy="457200"/>
          </a:xfrm>
          <a:prstGeom prst="upDownArrow">
            <a:avLst>
              <a:gd name="adj1" fmla="val 50000"/>
              <a:gd name="adj2" fmla="val 39815"/>
            </a:avLst>
          </a:prstGeom>
          <a:solidFill>
            <a:srgbClr val="0066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209800" y="4232275"/>
          <a:ext cx="1025525" cy="720725"/>
        </p:xfrm>
        <a:graphic>
          <a:graphicData uri="http://schemas.openxmlformats.org/presentationml/2006/ole">
            <p:oleObj spid="_x0000_s75779" r:id="rId5" imgW="4182480" imgH="3215880" progId="">
              <p:embed/>
            </p:oleObj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209800" y="5375275"/>
          <a:ext cx="1025525" cy="720725"/>
        </p:xfrm>
        <a:graphic>
          <a:graphicData uri="http://schemas.openxmlformats.org/presentationml/2006/ole">
            <p:oleObj spid="_x0000_s75780" r:id="rId6" imgW="4182480" imgH="3215880" progId="">
              <p:embed/>
            </p:oleObj>
          </a:graphicData>
        </a:graphic>
      </p:graphicFrame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914400" y="3775075"/>
            <a:ext cx="3505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914400" y="5146675"/>
            <a:ext cx="3505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7426" name="AutoShape 18"/>
          <p:cNvCxnSpPr>
            <a:cxnSpLocks noChangeShapeType="1"/>
          </p:cNvCxnSpPr>
          <p:nvPr/>
        </p:nvCxnSpPr>
        <p:spPr bwMode="auto">
          <a:xfrm>
            <a:off x="3235325" y="3221038"/>
            <a:ext cx="1588" cy="13716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7" name="AutoShape 19"/>
          <p:cNvCxnSpPr>
            <a:cxnSpLocks noChangeShapeType="1"/>
          </p:cNvCxnSpPr>
          <p:nvPr/>
        </p:nvCxnSpPr>
        <p:spPr bwMode="auto">
          <a:xfrm flipV="1">
            <a:off x="2209800" y="4592638"/>
            <a:ext cx="1588" cy="11430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 smtClean="0">
                <a:solidFill>
                  <a:srgbClr val="0000CC"/>
                </a:solidFill>
                <a:latin typeface="Tahoma" charset="0"/>
              </a:rPr>
              <a:t>Tiers &amp; Layers</a:t>
            </a:r>
            <a:endParaRPr lang="en-GB" sz="3200" dirty="0">
              <a:solidFill>
                <a:srgbClr val="CC3300"/>
              </a:solidFill>
              <a:latin typeface="Tahoma" pitchFamily="32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05000"/>
            <a:ext cx="7162800" cy="276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 smtClean="0">
                <a:solidFill>
                  <a:srgbClr val="0000CC"/>
                </a:solidFill>
                <a:latin typeface="Tahoma" charset="0"/>
              </a:rPr>
              <a:t>Tiers &amp; Layers</a:t>
            </a:r>
            <a:endParaRPr lang="en-GB" sz="3200" dirty="0">
              <a:solidFill>
                <a:srgbClr val="CC3300"/>
              </a:solidFill>
              <a:latin typeface="Tahoma" pitchFamily="32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828800"/>
            <a:ext cx="6781800" cy="322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00200" y="5638800"/>
            <a:ext cx="6172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CC33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3 tiers &amp; 3 Layers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 smtClean="0">
                <a:solidFill>
                  <a:srgbClr val="0000CC"/>
                </a:solidFill>
                <a:latin typeface="Tahoma" charset="0"/>
              </a:rPr>
              <a:t>Tiers &amp; Layers</a:t>
            </a:r>
            <a:endParaRPr lang="en-GB" sz="3200" dirty="0">
              <a:solidFill>
                <a:srgbClr val="CC3300"/>
              </a:solidFill>
              <a:latin typeface="Tahoma" pitchFamily="32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600200"/>
            <a:ext cx="4343400" cy="3494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47800" y="5638800"/>
            <a:ext cx="6934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CC33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2 tiers &amp; 3 Layers (Business layer is on Storage tier)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 smtClean="0">
                <a:solidFill>
                  <a:srgbClr val="0000CC"/>
                </a:solidFill>
                <a:latin typeface="Tahoma" charset="0"/>
              </a:rPr>
              <a:t>Tiers &amp; Layers</a:t>
            </a:r>
            <a:endParaRPr lang="en-GB" sz="3200" dirty="0">
              <a:solidFill>
                <a:srgbClr val="CC3300"/>
              </a:solidFill>
              <a:latin typeface="Tahoma" pitchFamily="32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600200"/>
            <a:ext cx="4800600" cy="3998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47800" y="5638800"/>
            <a:ext cx="6934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CC33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2 tiers &amp; 3 Layers (Business layer is on Client tier)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2278063"/>
            <a:ext cx="7772400" cy="1912937"/>
          </a:xfrm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Bài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tập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đồ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án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nhóm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nộp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bài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trên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web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môn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học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.</a:t>
            </a: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0" y="4283075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5778" name="Picture 2" descr="http://www.corecomconsulting.co.uk/files/cache/cd798227891a025d01f3b8a759ded59d_f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1.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phần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mềm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thành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thuộc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tính</a:t>
            </a:r>
            <a:endParaRPr lang="en-US" dirty="0" smtClean="0">
              <a:latin typeface="Calibri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Calibri" pitchFamily="34" charset="0"/>
              </a:rPr>
              <a:t>Quan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hệ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giữa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thành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phần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http://www.virtism.com/wp-content/uploads/2013/02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286" y="3093554"/>
            <a:ext cx="5143500" cy="3677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8534400" cy="1143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2.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Mục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đích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của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Calibri" pitchFamily="34" charset="0"/>
              </a:rPr>
              <a:t>Mô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tả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thiết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kế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thành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mềm</a:t>
            </a:r>
            <a:r>
              <a:rPr lang="en-US" dirty="0" smtClean="0">
                <a:latin typeface="Calibri" pitchFamily="34" charset="0"/>
              </a:rPr>
              <a:t> ở </a:t>
            </a:r>
            <a:r>
              <a:rPr lang="en-US" dirty="0" err="1" smtClean="0">
                <a:latin typeface="Calibri" pitchFamily="34" charset="0"/>
              </a:rPr>
              <a:t>mức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khái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quát</a:t>
            </a:r>
            <a:r>
              <a:rPr lang="en-US" dirty="0" smtClean="0">
                <a:latin typeface="Calibri" pitchFamily="34" charset="0"/>
              </a:rPr>
              <a:t> (high level).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Calibri" pitchFamily="34" charset="0"/>
              </a:rPr>
              <a:t>Cho </a:t>
            </a:r>
            <a:r>
              <a:rPr lang="en-US" dirty="0" err="1" smtClean="0">
                <a:latin typeface="Calibri" pitchFamily="34" charset="0"/>
              </a:rPr>
              <a:t>biết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những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mẫu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thiết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kế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và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những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thành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phần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tái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sử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dụng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trong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mềm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Calibri" pitchFamily="34" charset="0"/>
              </a:rPr>
              <a:t>Thống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nhất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bộ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khung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cách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thức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hiện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thực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triển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khai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mềm</a:t>
            </a:r>
            <a:r>
              <a:rPr lang="en-US" dirty="0" smtClean="0">
                <a:latin typeface="Calibri" pitchFamily="34" charset="0"/>
              </a:rPr>
              <a:t>. </a:t>
            </a:r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3. </a:t>
            </a:r>
            <a:r>
              <a:rPr lang="en-US" altLang="en-US" sz="4000" b="1" dirty="0" err="1" smtClean="0">
                <a:solidFill>
                  <a:srgbClr val="0000CC"/>
                </a:solidFill>
                <a:latin typeface="Tahoma" charset="0"/>
              </a:rPr>
              <a:t>Kết</a:t>
            </a:r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 smtClean="0">
                <a:solidFill>
                  <a:srgbClr val="0000CC"/>
                </a:solidFill>
                <a:latin typeface="Tahoma" charset="0"/>
              </a:rPr>
              <a:t>quả</a:t>
            </a:r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30725"/>
          </a:xfrm>
        </p:spPr>
        <p:txBody>
          <a:bodyPr/>
          <a:lstStyle/>
          <a:p>
            <a:pPr marL="508000" lvl="1" indent="-276225" algn="just">
              <a:lnSpc>
                <a:spcPct val="150000"/>
              </a:lnSpc>
            </a:pPr>
            <a:r>
              <a:rPr lang="en-US" sz="2800" b="1" dirty="0" err="1" smtClean="0">
                <a:latin typeface="Calibri" pitchFamily="34" charset="0"/>
              </a:rPr>
              <a:t>Tài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liệu</a:t>
            </a:r>
            <a:r>
              <a:rPr lang="en-US" sz="2800" b="1" dirty="0" smtClean="0">
                <a:latin typeface="Calibri" pitchFamily="34" charset="0"/>
              </a:rPr>
              <a:t>, </a:t>
            </a:r>
            <a:r>
              <a:rPr lang="en-US" sz="2800" b="1" dirty="0" err="1" smtClean="0">
                <a:latin typeface="Calibri" pitchFamily="34" charset="0"/>
              </a:rPr>
              <a:t>bảng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vẽ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tổng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quan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chính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quan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hệ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giữa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phần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mẫu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thiết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kế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công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nghệ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sử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dưới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góc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nhìn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nhau</a:t>
            </a:r>
            <a:r>
              <a:rPr lang="en-US" sz="2800" dirty="0" smtClean="0">
                <a:latin typeface="Calibri" pitchFamily="34" charset="0"/>
              </a:rPr>
              <a:t> (</a:t>
            </a:r>
            <a:r>
              <a:rPr lang="en-US" sz="2800" dirty="0" err="1" smtClean="0">
                <a:latin typeface="Calibri" pitchFamily="34" charset="0"/>
              </a:rPr>
              <a:t>Kiến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trúc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phân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lớp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Kiến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trúc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triển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khai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phần</a:t>
            </a:r>
            <a:r>
              <a:rPr lang="en-US" sz="2800" dirty="0" smtClean="0">
                <a:latin typeface="Calibri" pitchFamily="34" charset="0"/>
              </a:rPr>
              <a:t>, …).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518" y="119747"/>
            <a:ext cx="8494482" cy="660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6248400" cy="688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8153400" cy="1143000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4. </a:t>
            </a:r>
            <a:r>
              <a:rPr lang="en-US" altLang="en-US" sz="4000" b="1" dirty="0" err="1" smtClean="0">
                <a:solidFill>
                  <a:srgbClr val="0000CC"/>
                </a:solidFill>
                <a:latin typeface="Tahoma" charset="0"/>
              </a:rPr>
              <a:t>Các</a:t>
            </a:r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 smtClean="0">
                <a:solidFill>
                  <a:srgbClr val="0000CC"/>
                </a:solidFill>
                <a:latin typeface="Tahoma" charset="0"/>
              </a:rPr>
              <a:t>loại</a:t>
            </a:r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 smtClean="0">
                <a:solidFill>
                  <a:srgbClr val="0000CC"/>
                </a:solidFill>
                <a:latin typeface="Tahoma" charset="0"/>
              </a:rPr>
              <a:t>phổ</a:t>
            </a:r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 smtClean="0">
                <a:solidFill>
                  <a:srgbClr val="0000CC"/>
                </a:solidFill>
                <a:latin typeface="Tahoma" charset="0"/>
              </a:rPr>
              <a:t>biến</a:t>
            </a:r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b="1" dirty="0" err="1" smtClean="0">
                <a:latin typeface="Calibri" pitchFamily="34" charset="0"/>
              </a:rPr>
              <a:t>Triển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khai</a:t>
            </a:r>
            <a:endParaRPr lang="en-US" sz="2400" b="1" dirty="0" smtClean="0">
              <a:latin typeface="Calibri" pitchFamily="34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err="1" smtClean="0">
                <a:latin typeface="Calibri" pitchFamily="34" charset="0"/>
              </a:rPr>
              <a:t>Máy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đơn</a:t>
            </a:r>
            <a:r>
              <a:rPr lang="en-US" sz="2400" dirty="0" smtClean="0">
                <a:latin typeface="Calibri" pitchFamily="34" charset="0"/>
              </a:rPr>
              <a:t> (</a:t>
            </a:r>
            <a:r>
              <a:rPr lang="en-US" sz="2400" dirty="0" err="1" smtClean="0">
                <a:latin typeface="Calibri" pitchFamily="34" charset="0"/>
              </a:rPr>
              <a:t>tương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tác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xử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lý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lưu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trữ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trên</a:t>
            </a:r>
            <a:r>
              <a:rPr lang="en-US" sz="2400" dirty="0" smtClean="0">
                <a:latin typeface="Calibri" pitchFamily="34" charset="0"/>
              </a:rPr>
              <a:t> 1 </a:t>
            </a:r>
            <a:r>
              <a:rPr lang="en-US" sz="2400" dirty="0" err="1" smtClean="0">
                <a:latin typeface="Calibri" pitchFamily="34" charset="0"/>
              </a:rPr>
              <a:t>máy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err="1" smtClean="0">
                <a:latin typeface="Calibri" pitchFamily="34" charset="0"/>
              </a:rPr>
              <a:t>Máy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khách-chủ</a:t>
            </a:r>
            <a:r>
              <a:rPr lang="en-US" sz="2400" dirty="0" smtClean="0">
                <a:latin typeface="Calibri" pitchFamily="34" charset="0"/>
              </a:rPr>
              <a:t> (Client-server)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err="1" smtClean="0">
                <a:latin typeface="Calibri" pitchFamily="34" charset="0"/>
              </a:rPr>
              <a:t>Phân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tán</a:t>
            </a:r>
            <a:r>
              <a:rPr lang="en-US" sz="2400" dirty="0" smtClean="0">
                <a:latin typeface="Calibri" pitchFamily="34" charset="0"/>
              </a:rPr>
              <a:t> (Distributed)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b="1" dirty="0" err="1" smtClean="0">
                <a:latin typeface="Calibri" pitchFamily="34" charset="0"/>
              </a:rPr>
              <a:t>Phân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tầng</a:t>
            </a:r>
            <a:r>
              <a:rPr lang="en-US" sz="2400" b="1" dirty="0" smtClean="0">
                <a:latin typeface="Calibri" pitchFamily="34" charset="0"/>
              </a:rPr>
              <a:t>, </a:t>
            </a:r>
            <a:r>
              <a:rPr lang="en-US" sz="2400" b="1" dirty="0" err="1" smtClean="0">
                <a:latin typeface="Calibri" pitchFamily="34" charset="0"/>
              </a:rPr>
              <a:t>lớp</a:t>
            </a:r>
            <a:endParaRPr lang="en-US" sz="2400" b="1" dirty="0" smtClean="0">
              <a:latin typeface="Calibri" pitchFamily="34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1 </a:t>
            </a:r>
            <a:r>
              <a:rPr lang="en-US" sz="2400" dirty="0" err="1" smtClean="0">
                <a:latin typeface="Calibri" pitchFamily="34" charset="0"/>
              </a:rPr>
              <a:t>tầng</a:t>
            </a:r>
            <a:endParaRPr lang="en-US" sz="2400" dirty="0" smtClean="0">
              <a:latin typeface="Calibri" pitchFamily="34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2 </a:t>
            </a:r>
            <a:r>
              <a:rPr lang="en-US" sz="2400" dirty="0" err="1" smtClean="0">
                <a:latin typeface="Calibri" pitchFamily="34" charset="0"/>
              </a:rPr>
              <a:t>tầng</a:t>
            </a:r>
            <a:endParaRPr lang="en-US" sz="2400" dirty="0" smtClean="0">
              <a:latin typeface="Calibri" pitchFamily="34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3 </a:t>
            </a:r>
            <a:r>
              <a:rPr lang="en-US" sz="2400" dirty="0" err="1" smtClean="0">
                <a:latin typeface="Calibri" pitchFamily="34" charset="0"/>
              </a:rPr>
              <a:t>tầng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Client-server?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828800"/>
            <a:ext cx="3429000" cy="3322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1600200"/>
            <a:ext cx="4724400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Client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Gởi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yêu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cầu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 err="1" smtClean="0">
                <a:latin typeface="Calibri" pitchFamily="34" charset="0"/>
              </a:rPr>
              <a:t>Đợi</a:t>
            </a:r>
            <a:r>
              <a:rPr lang="en-GB" sz="2400" kern="0" dirty="0" smtClean="0">
                <a:latin typeface="Calibri" pitchFamily="34" charset="0"/>
              </a:rPr>
              <a:t> </a:t>
            </a:r>
            <a:r>
              <a:rPr lang="en-GB" sz="2400" kern="0" dirty="0" err="1" smtClean="0">
                <a:latin typeface="Calibri" pitchFamily="34" charset="0"/>
              </a:rPr>
              <a:t>phản</a:t>
            </a:r>
            <a:r>
              <a:rPr lang="en-GB" sz="2400" kern="0" dirty="0" smtClean="0">
                <a:latin typeface="Calibri" pitchFamily="34" charset="0"/>
              </a:rPr>
              <a:t> </a:t>
            </a:r>
            <a:r>
              <a:rPr lang="en-GB" sz="2400" kern="0" dirty="0" err="1" smtClean="0">
                <a:latin typeface="Calibri" pitchFamily="34" charset="0"/>
              </a:rPr>
              <a:t>hồi</a:t>
            </a:r>
            <a:r>
              <a:rPr lang="en-GB" sz="2400" kern="0" dirty="0" smtClean="0">
                <a:latin typeface="Calibri" pitchFamily="34" charset="0"/>
              </a:rPr>
              <a:t> </a:t>
            </a:r>
            <a:r>
              <a:rPr lang="en-GB" sz="2400" kern="0" dirty="0" err="1" smtClean="0">
                <a:latin typeface="Calibri" pitchFamily="34" charset="0"/>
              </a:rPr>
              <a:t>từ</a:t>
            </a:r>
            <a:r>
              <a:rPr lang="en-GB" sz="2400" kern="0" dirty="0" smtClean="0">
                <a:latin typeface="Calibri" pitchFamily="34" charset="0"/>
              </a:rPr>
              <a:t> server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.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 err="1" smtClean="0">
                <a:latin typeface="Calibri" pitchFamily="34" charset="0"/>
              </a:rPr>
              <a:t>Tương</a:t>
            </a:r>
            <a:r>
              <a:rPr lang="en-GB" sz="2400" kern="0" dirty="0" smtClean="0">
                <a:latin typeface="Calibri" pitchFamily="34" charset="0"/>
              </a:rPr>
              <a:t> </a:t>
            </a:r>
            <a:r>
              <a:rPr lang="en-GB" sz="2400" kern="0" dirty="0" err="1" smtClean="0">
                <a:latin typeface="Calibri" pitchFamily="34" charset="0"/>
              </a:rPr>
              <a:t>tác</a:t>
            </a:r>
            <a:r>
              <a:rPr lang="en-GB" sz="2400" kern="0" dirty="0" smtClean="0">
                <a:latin typeface="Calibri" pitchFamily="34" charset="0"/>
              </a:rPr>
              <a:t> </a:t>
            </a:r>
            <a:r>
              <a:rPr lang="en-GB" sz="2400" kern="0" dirty="0" err="1" smtClean="0">
                <a:latin typeface="Calibri" pitchFamily="34" charset="0"/>
              </a:rPr>
              <a:t>trực</a:t>
            </a:r>
            <a:r>
              <a:rPr lang="en-GB" sz="2400" kern="0" dirty="0" smtClean="0">
                <a:latin typeface="Calibri" pitchFamily="34" charset="0"/>
              </a:rPr>
              <a:t> </a:t>
            </a:r>
            <a:r>
              <a:rPr lang="en-GB" sz="2400" kern="0" dirty="0" err="1" smtClean="0">
                <a:latin typeface="Calibri" pitchFamily="34" charset="0"/>
              </a:rPr>
              <a:t>tiếp</a:t>
            </a:r>
            <a:r>
              <a:rPr lang="en-GB" sz="2400" kern="0" dirty="0" smtClean="0">
                <a:latin typeface="Calibri" pitchFamily="34" charset="0"/>
              </a:rPr>
              <a:t> </a:t>
            </a:r>
            <a:r>
              <a:rPr lang="en-GB" sz="2400" kern="0" dirty="0" err="1" smtClean="0">
                <a:latin typeface="Calibri" pitchFamily="34" charset="0"/>
              </a:rPr>
              <a:t>với</a:t>
            </a:r>
            <a:r>
              <a:rPr lang="en-GB" sz="2400" kern="0" dirty="0" smtClean="0"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end-users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thông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qua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giao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diện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1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Server</a:t>
            </a:r>
            <a:endParaRPr kumimoji="0" lang="en-GB" sz="2400" b="1" i="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hlinkClick r:id="rId3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 err="1" smtClean="0">
                <a:latin typeface="Calibri" pitchFamily="34" charset="0"/>
              </a:rPr>
              <a:t>Đợi</a:t>
            </a:r>
            <a:r>
              <a:rPr lang="en-GB" sz="2400" kern="0" dirty="0" smtClean="0">
                <a:latin typeface="Calibri" pitchFamily="34" charset="0"/>
              </a:rPr>
              <a:t>,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Nhận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yêu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cầu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từ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Client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Xử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lý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yêu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cầu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và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phản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hồi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cho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client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Thông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thường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chấp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nhận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số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lượng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lớn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các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kết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nối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từ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các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client.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Không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tương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tác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trực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tiếp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GB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với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end-user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Kiến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phân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tán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(Distributed)?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8376" y="1828800"/>
            <a:ext cx="4567024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276600" cy="4953000"/>
          </a:xfrm>
          <a:ln/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latin typeface="Calibri" pitchFamily="34" charset="0"/>
              </a:rPr>
              <a:t>Chương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trình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chia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thành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nhiều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phần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khác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nhau</a:t>
            </a:r>
            <a:r>
              <a:rPr lang="en-GB" dirty="0" smtClean="0">
                <a:latin typeface="Calibri" pitchFamily="34" charset="0"/>
              </a:rPr>
              <a:t>. </a:t>
            </a:r>
            <a:r>
              <a:rPr lang="en-GB" dirty="0" err="1" smtClean="0">
                <a:latin typeface="Calibri" pitchFamily="34" charset="0"/>
              </a:rPr>
              <a:t>Mỗi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phần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có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thể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xử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lý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trên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các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máy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khác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nhau</a:t>
            </a:r>
            <a:r>
              <a:rPr lang="en-GB" dirty="0" smtClean="0">
                <a:latin typeface="Calibri" pitchFamily="34" charset="0"/>
              </a:rPr>
              <a:t>.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12134</TotalTime>
  <Words>504</Words>
  <Application>Microsoft Macintosh PowerPoint</Application>
  <PresentationFormat>On-screen Show (4:3)</PresentationFormat>
  <Paragraphs>88</Paragraphs>
  <Slides>19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Layers</vt:lpstr>
      <vt:lpstr>Slide 1</vt:lpstr>
      <vt:lpstr>1. Kiến trúc phần mềm?</vt:lpstr>
      <vt:lpstr>2. Mục đích của thiết kế kiến trúc?</vt:lpstr>
      <vt:lpstr>3. Kết quả?</vt:lpstr>
      <vt:lpstr>Slide 5</vt:lpstr>
      <vt:lpstr>Slide 6</vt:lpstr>
      <vt:lpstr>4. Các loại kiến trúc phổ biến?</vt:lpstr>
      <vt:lpstr>Kiến trúc Client-server?</vt:lpstr>
      <vt:lpstr>Kiến trúc phân tán (Distributed)?</vt:lpstr>
      <vt:lpstr>Kiến trúc phân lớp – 1 layer</vt:lpstr>
      <vt:lpstr>Kiến trúc phân lớp – 2 layer</vt:lpstr>
      <vt:lpstr>Kiến trúc phân lớp – 3 layer</vt:lpstr>
      <vt:lpstr>Tiers &amp; Layers</vt:lpstr>
      <vt:lpstr>Tiers &amp; Layers</vt:lpstr>
      <vt:lpstr>Tiers &amp; Layers</vt:lpstr>
      <vt:lpstr>Tiers &amp; Layers</vt:lpstr>
      <vt:lpstr>Tiers &amp; Layers</vt:lpstr>
      <vt:lpstr>Slide 18</vt:lpstr>
      <vt:lpstr>Slide 19</vt:lpstr>
    </vt:vector>
  </TitlesOfParts>
  <Company>citd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hntin</dc:creator>
  <cp:lastModifiedBy>HNTIN</cp:lastModifiedBy>
  <cp:revision>2106</cp:revision>
  <cp:lastPrinted>2016-03-21T02:35:29Z</cp:lastPrinted>
  <dcterms:created xsi:type="dcterms:W3CDTF">2006-03-23T07:20:30Z</dcterms:created>
  <dcterms:modified xsi:type="dcterms:W3CDTF">2016-06-07T03:30:35Z</dcterms:modified>
</cp:coreProperties>
</file>