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9"/>
  </p:notesMasterIdLst>
  <p:sldIdLst>
    <p:sldId id="412" r:id="rId2"/>
    <p:sldId id="413" r:id="rId3"/>
    <p:sldId id="317" r:id="rId4"/>
    <p:sldId id="418" r:id="rId5"/>
    <p:sldId id="414" r:id="rId6"/>
    <p:sldId id="421" r:id="rId7"/>
    <p:sldId id="422" r:id="rId8"/>
    <p:sldId id="423" r:id="rId9"/>
    <p:sldId id="425" r:id="rId10"/>
    <p:sldId id="427" r:id="rId11"/>
    <p:sldId id="426" r:id="rId12"/>
    <p:sldId id="424" r:id="rId13"/>
    <p:sldId id="430" r:id="rId14"/>
    <p:sldId id="387" r:id="rId15"/>
    <p:sldId id="346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hlink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hlink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hlink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hlink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hlink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hlink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hlink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hlink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hlink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D00045"/>
    <a:srgbClr val="817E00"/>
    <a:srgbClr val="FF9900"/>
    <a:srgbClr val="CCCC00"/>
    <a:srgbClr val="FF8588"/>
    <a:srgbClr val="FFB9BB"/>
    <a:srgbClr val="FF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83112" autoAdjust="0"/>
  </p:normalViewPr>
  <p:slideViewPr>
    <p:cSldViewPr>
      <p:cViewPr varScale="1">
        <p:scale>
          <a:sx n="80" d="100"/>
          <a:sy n="80" d="100"/>
        </p:scale>
        <p:origin x="-2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CC558-B18B-4B35-BEBD-3EC3A683A7C8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9A6C6-525F-4B74-BF51-C9E2CACFD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22F11B0-0234-4D13-9F0E-068EB3B38173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hlink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hlink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hlink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hlink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hlink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fr-FR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fr-FR" alt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fr-FR" alt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fr-FR" alt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11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11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97F28-BD51-4FCF-92B1-B4F59617D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B741-5FB6-44B9-81D3-7D82412F6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680-6A30-4C86-B0E2-0E854882E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3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5D280-92CD-48FB-8669-EAD22F246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7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22A56-BD86-48E2-BAB1-37D1C3A248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48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2D151-7C7D-471A-A150-C97508413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5D3AB-C5CB-4452-A974-4B2F2959D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0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F7A6B-B57A-44B1-84C2-ACD3D080A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6F3DC-D33A-4296-BD5E-C51BA8BC7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CCE82-81BF-4177-BF7F-41DA48F26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0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4AFE6-EEDE-4A01-AD93-87AC175E6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301CD-D79A-4790-9CD8-FAD07A4B4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B1977-A50B-4225-AEC2-A3A3F884C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hlink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hlink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hlink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hlink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hlink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fr-FR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fr-FR" alt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2016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7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7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5014BFD-5D0F-42BE-9CC5-674EB3907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nhn@u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629400" cy="1219200"/>
          </a:xfrm>
        </p:spPr>
        <p:txBody>
          <a:bodyPr/>
          <a:lstStyle/>
          <a:p>
            <a:pPr algn="ctr"/>
            <a:r>
              <a:rPr lang="en-US" altLang="en-US" sz="3600" b="1" dirty="0" err="1" smtClean="0">
                <a:solidFill>
                  <a:srgbClr val="0000CC"/>
                </a:solidFill>
                <a:latin typeface="Calibri" pitchFamily="34" charset="0"/>
                <a:ea typeface="ＭＳ Ｐゴシック" pitchFamily="34" charset="-128"/>
              </a:rPr>
              <a:t>Công</a:t>
            </a:r>
            <a:r>
              <a:rPr lang="en-US" altLang="en-US" sz="3600" b="1" dirty="0" smtClean="0">
                <a:solidFill>
                  <a:srgbClr val="0000CC"/>
                </a:solidFill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Calibri" pitchFamily="34" charset="0"/>
                <a:ea typeface="ＭＳ Ｐゴシック" pitchFamily="34" charset="-128"/>
              </a:rPr>
              <a:t>nghệ</a:t>
            </a:r>
            <a:r>
              <a:rPr lang="en-US" altLang="en-US" sz="3600" b="1" dirty="0" smtClean="0">
                <a:solidFill>
                  <a:srgbClr val="0000CC"/>
                </a:solidFill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Calibri" pitchFamily="34" charset="0"/>
                <a:ea typeface="ＭＳ Ｐゴシック" pitchFamily="34" charset="-128"/>
              </a:rPr>
              <a:t>Phần</a:t>
            </a:r>
            <a:r>
              <a:rPr lang="en-US" altLang="en-US" sz="3600" b="1" dirty="0" smtClean="0">
                <a:solidFill>
                  <a:srgbClr val="0000CC"/>
                </a:solidFill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Calibri" pitchFamily="34" charset="0"/>
                <a:ea typeface="ＭＳ Ｐゴシック" pitchFamily="34" charset="-128"/>
              </a:rPr>
              <a:t>mềm</a:t>
            </a:r>
            <a:r>
              <a:rPr lang="en-US" altLang="en-US" sz="3600" b="1" dirty="0" smtClean="0">
                <a:solidFill>
                  <a:srgbClr val="0000CC"/>
                </a:solidFill>
                <a:latin typeface="Calibri" pitchFamily="34" charset="0"/>
                <a:ea typeface="ＭＳ Ｐゴシック" pitchFamily="34" charset="-128"/>
              </a:rPr>
              <a:t/>
            </a:r>
            <a:br>
              <a:rPr lang="en-US" altLang="en-US" sz="3600" b="1" dirty="0" smtClean="0">
                <a:solidFill>
                  <a:srgbClr val="0000CC"/>
                </a:solidFill>
                <a:latin typeface="Calibri" pitchFamily="34" charset="0"/>
                <a:ea typeface="ＭＳ Ｐゴシック" pitchFamily="34" charset="-128"/>
              </a:rPr>
            </a:br>
            <a:r>
              <a:rPr lang="en-US" altLang="en-US" sz="3600" b="1" dirty="0" smtClean="0">
                <a:solidFill>
                  <a:srgbClr val="0000CC"/>
                </a:solidFill>
                <a:latin typeface="Calibri" pitchFamily="34" charset="0"/>
                <a:ea typeface="ＭＳ Ｐゴシック" pitchFamily="34" charset="-128"/>
              </a:rPr>
              <a:t>(Software Engineering)</a:t>
            </a:r>
            <a:endParaRPr lang="en-US" altLang="en-US" sz="3200" b="1" dirty="0" smtClean="0">
              <a:solidFill>
                <a:srgbClr val="0000CC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Text Box 12"/>
          <p:cNvSpPr txBox="1">
            <a:spLocks noChangeArrowheads="1"/>
          </p:cNvSpPr>
          <p:nvPr/>
        </p:nvSpPr>
        <p:spPr bwMode="auto">
          <a:xfrm>
            <a:off x="685800" y="1676400"/>
            <a:ext cx="7924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err="1"/>
              <a:t>Môn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học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Nhập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môn</a:t>
            </a:r>
            <a:r>
              <a:rPr lang="en-US" altLang="en-US" sz="1800" dirty="0"/>
              <a:t> CNPM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err="1"/>
              <a:t>Khoa</a:t>
            </a:r>
            <a:r>
              <a:rPr lang="en-US" altLang="en-US" sz="1800" dirty="0"/>
              <a:t>: CNPM, </a:t>
            </a:r>
            <a:r>
              <a:rPr lang="en-US" altLang="en-US" sz="1800" dirty="0" err="1"/>
              <a:t>Trường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Đại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học</a:t>
            </a:r>
            <a:r>
              <a:rPr lang="en-US" altLang="en-US" sz="1800" dirty="0"/>
              <a:t> CNTT – ĐHQG </a:t>
            </a:r>
            <a:r>
              <a:rPr lang="en-US" altLang="en-US" sz="1800" dirty="0" err="1"/>
              <a:t>TpHCM</a:t>
            </a:r>
            <a:endParaRPr lang="en-US" altLang="en-US" sz="1800" dirty="0"/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GV</a:t>
            </a:r>
            <a:r>
              <a:rPr lang="en-US" altLang="en-US" sz="1800"/>
              <a:t>: </a:t>
            </a:r>
            <a:r>
              <a:rPr lang="en-US" altLang="en-US" sz="1800" smtClean="0"/>
              <a:t>Huỳnh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Ngọc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Tín</a:t>
            </a:r>
            <a:endParaRPr lang="en-US" altLang="en-US" sz="1800" dirty="0"/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Email: </a:t>
            </a:r>
            <a:r>
              <a:rPr lang="en-US" altLang="en-US" sz="1800" dirty="0" smtClean="0">
                <a:hlinkClick r:id="rId3"/>
              </a:rPr>
              <a:t>tinhn@uit.edu.vn</a:t>
            </a:r>
            <a:endParaRPr lang="en-US" altLang="en-US" sz="1800" dirty="0" smtClean="0"/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Website: https://sites.google.com/site/tinhuynhuit/home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5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Môi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trường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cài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đặt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(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tt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)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696200" cy="48768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b="1" dirty="0" err="1" smtClean="0">
                <a:latin typeface="Calibri" panose="020F0502020204030204" pitchFamily="34" charset="0"/>
              </a:rPr>
              <a:t>Thiết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lập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môi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trường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lập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trình</a:t>
            </a:r>
            <a:r>
              <a:rPr lang="en-US" sz="2400" dirty="0" smtClean="0">
                <a:latin typeface="Calibri" panose="020F0502020204030204" pitchFamily="34" charset="0"/>
              </a:rPr>
              <a:t>: </a:t>
            </a:r>
            <a:r>
              <a:rPr lang="en-US" sz="2400" dirty="0" err="1" smtClean="0">
                <a:latin typeface="Calibri" panose="020F0502020204030204" pitchFamily="34" charset="0"/>
              </a:rPr>
              <a:t>Thống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nhất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cho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cả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nhóm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en-US" sz="2400" b="1" dirty="0" err="1" smtClean="0">
                <a:latin typeface="Calibri" panose="020F0502020204030204" pitchFamily="34" charset="0"/>
              </a:rPr>
              <a:t>Quản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lý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cấu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hình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như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thế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nào</a:t>
            </a:r>
            <a:r>
              <a:rPr lang="en-US" sz="2400" b="1" dirty="0" smtClean="0">
                <a:latin typeface="Calibri" panose="020F0502020204030204" pitchFamily="34" charset="0"/>
              </a:rPr>
              <a:t>?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</a:rPr>
              <a:t>CVS (Concurrent Versions Systems), SVN (Software Version Number) (Subversion </a:t>
            </a:r>
            <a:r>
              <a:rPr lang="en-US" sz="2400" dirty="0" err="1" smtClean="0">
                <a:latin typeface="Calibri" panose="020F0502020204030204" pitchFamily="34" charset="0"/>
              </a:rPr>
              <a:t>là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phần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mềm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quản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lý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verions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mã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nguồn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mở</a:t>
            </a:r>
            <a:r>
              <a:rPr lang="en-US" sz="2400" dirty="0" smtClean="0">
                <a:latin typeface="Calibri" panose="020F0502020204030204" pitchFamily="34" charset="0"/>
              </a:rPr>
              <a:t>).</a:t>
            </a:r>
          </a:p>
          <a:p>
            <a:pPr algn="just">
              <a:spcBef>
                <a:spcPts val="0"/>
              </a:spcBef>
            </a:pPr>
            <a:r>
              <a:rPr lang="en-US" sz="2400" b="1" dirty="0" err="1" smtClean="0">
                <a:latin typeface="Calibri" panose="020F0502020204030204" pitchFamily="34" charset="0"/>
              </a:rPr>
              <a:t>Quản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lý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công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việc</a:t>
            </a:r>
            <a:r>
              <a:rPr lang="en-US" sz="2400" b="1" dirty="0" smtClean="0">
                <a:latin typeface="Calibri" panose="020F0502020204030204" pitchFamily="34" charset="0"/>
              </a:rPr>
              <a:t>?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alibri" panose="020F0502020204030204" pitchFamily="34" charset="0"/>
              </a:rPr>
              <a:t>Thiết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lập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và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đưa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vào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sử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dụng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phần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mềm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quản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lý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giao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việc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và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quản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lý</a:t>
            </a:r>
            <a:r>
              <a:rPr lang="en-US" sz="2400" dirty="0" smtClean="0">
                <a:latin typeface="Calibri" panose="020F0502020204030204" pitchFamily="34" charset="0"/>
              </a:rPr>
              <a:t> bugs </a:t>
            </a:r>
            <a:r>
              <a:rPr lang="en-US" sz="2400" dirty="0" err="1" smtClean="0">
                <a:latin typeface="Calibri" panose="020F0502020204030204" pitchFamily="34" charset="0"/>
              </a:rPr>
              <a:t>như</a:t>
            </a:r>
            <a:r>
              <a:rPr lang="en-US" sz="2400" dirty="0" smtClean="0">
                <a:latin typeface="Calibri" panose="020F0502020204030204" pitchFamily="34" charset="0"/>
              </a:rPr>
              <a:t> Mantis Bus Tracker, </a:t>
            </a:r>
            <a:r>
              <a:rPr lang="en-US" sz="2400" dirty="0" err="1" smtClean="0">
                <a:latin typeface="Calibri" panose="020F0502020204030204" pitchFamily="34" charset="0"/>
              </a:rPr>
              <a:t>BugZilla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dotProject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Redmine</a:t>
            </a:r>
            <a:r>
              <a:rPr lang="en-US" sz="2400" dirty="0" smtClean="0">
                <a:latin typeface="Calibri" panose="020F0502020204030204" pitchFamily="34" charset="0"/>
              </a:rPr>
              <a:t>. (</a:t>
            </a:r>
            <a:r>
              <a:rPr lang="en-US" sz="2400" dirty="0" err="1" smtClean="0">
                <a:latin typeface="Calibri" panose="020F0502020204030204" pitchFamily="34" charset="0"/>
              </a:rPr>
              <a:t>Sinh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viên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tự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tìm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hiểu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thêm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các</a:t>
            </a:r>
            <a:r>
              <a:rPr lang="en-US" sz="2400" dirty="0" smtClean="0">
                <a:latin typeface="Calibri" panose="020F0502020204030204" pitchFamily="34" charset="0"/>
              </a:rPr>
              <a:t> tools </a:t>
            </a:r>
            <a:r>
              <a:rPr lang="en-US" sz="2400" dirty="0" err="1" smtClean="0">
                <a:latin typeface="Calibri" panose="020F0502020204030204" pitchFamily="34" charset="0"/>
              </a:rPr>
              <a:t>này</a:t>
            </a:r>
            <a:r>
              <a:rPr lang="en-US" sz="2400" dirty="0" smtClean="0">
                <a:latin typeface="Calibri" panose="020F0502020204030204" pitchFamily="34" charset="0"/>
              </a:rPr>
              <a:t>)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i="1" dirty="0" err="1" smtClean="0">
                <a:latin typeface="Calibri" panose="020F0502020204030204" pitchFamily="34" charset="0"/>
              </a:rPr>
              <a:t>Hướng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i="1" dirty="0" err="1" smtClean="0">
                <a:latin typeface="Calibri" panose="020F0502020204030204" pitchFamily="34" charset="0"/>
              </a:rPr>
              <a:t>dẫn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i="1" dirty="0" err="1" smtClean="0">
                <a:latin typeface="Calibri" panose="020F0502020204030204" pitchFamily="34" charset="0"/>
              </a:rPr>
              <a:t>sinh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i="1" dirty="0" err="1" smtClean="0">
                <a:latin typeface="Calibri" panose="020F0502020204030204" pitchFamily="34" charset="0"/>
              </a:rPr>
              <a:t>viên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i="1" dirty="0" err="1" smtClean="0">
                <a:latin typeface="Calibri" panose="020F0502020204030204" pitchFamily="34" charset="0"/>
              </a:rPr>
              <a:t>sử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i="1" dirty="0" err="1" smtClean="0">
                <a:latin typeface="Calibri" panose="020F0502020204030204" pitchFamily="34" charset="0"/>
              </a:rPr>
              <a:t>dụng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i="1" dirty="0" err="1" smtClean="0">
                <a:latin typeface="Calibri" panose="020F0502020204030204" pitchFamily="34" charset="0"/>
              </a:rPr>
              <a:t>google</a:t>
            </a:r>
            <a:r>
              <a:rPr lang="en-US" sz="2400" i="1" dirty="0" smtClean="0">
                <a:latin typeface="Calibri" panose="020F0502020204030204" pitchFamily="34" charset="0"/>
              </a:rPr>
              <a:t> subversion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Phong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cách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lập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trình</a:t>
            </a:r>
            <a:endParaRPr lang="en-US" sz="40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5181600"/>
          </a:xfrm>
        </p:spPr>
        <p:txBody>
          <a:bodyPr/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alibri" panose="020F0502020204030204" pitchFamily="34" charset="0"/>
              </a:rPr>
              <a:t>Phong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</a:rPr>
              <a:t>cách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</a:rPr>
              <a:t>lập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</a:rPr>
              <a:t>trình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</a:rPr>
              <a:t>thể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</a:rPr>
              <a:t>hiện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</a:rPr>
              <a:t>thông</a:t>
            </a:r>
            <a:r>
              <a:rPr lang="en-US" sz="1800" b="1" dirty="0">
                <a:latin typeface="Calibri" panose="020F0502020204030204" pitchFamily="34" charset="0"/>
              </a:rPr>
              <a:t> qua </a:t>
            </a:r>
            <a:r>
              <a:rPr lang="en-US" sz="1800" b="1" dirty="0" err="1">
                <a:latin typeface="Calibri" panose="020F0502020204030204" pitchFamily="34" charset="0"/>
              </a:rPr>
              <a:t>cái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</a:rPr>
              <a:t>gì</a:t>
            </a:r>
            <a:r>
              <a:rPr lang="en-US" sz="1800" b="1" dirty="0">
                <a:latin typeface="Calibri" panose="020F0502020204030204" pitchFamily="34" charset="0"/>
              </a:rPr>
              <a:t>?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</a:rPr>
              <a:t>Cách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tổ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chức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kiến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trúc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các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thành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phần</a:t>
            </a:r>
            <a:r>
              <a:rPr lang="en-US" sz="1800" dirty="0">
                <a:latin typeface="Calibri" panose="020F0502020204030204" pitchFamily="34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</a:rPr>
              <a:t>moduel</a:t>
            </a:r>
            <a:r>
              <a:rPr lang="en-US" sz="1800" dirty="0">
                <a:latin typeface="Calibri" panose="020F0502020204030204" pitchFamily="34" charset="0"/>
              </a:rPr>
              <a:t>, class, …)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</a:rPr>
              <a:t>Cách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trình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bày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mã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canh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chỉnh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lề</a:t>
            </a:r>
            <a:endParaRPr lang="en-US" sz="18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</a:rPr>
              <a:t>Cách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chú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thích</a:t>
            </a:r>
            <a:endParaRPr lang="en-US" sz="18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</a:rPr>
              <a:t>Cách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đặt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tên</a:t>
            </a:r>
            <a:r>
              <a:rPr lang="en-US" sz="1800" dirty="0">
                <a:latin typeface="Calibri" panose="020F0502020204030204" pitchFamily="34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</a:rPr>
              <a:t>gói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lớp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đối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tượng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phương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thức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biến</a:t>
            </a:r>
            <a:r>
              <a:rPr lang="en-US" sz="1800" dirty="0">
                <a:latin typeface="Calibri" panose="020F0502020204030204" pitchFamily="34" charset="0"/>
              </a:rPr>
              <a:t>, …)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</a:rPr>
              <a:t>Thống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nhất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cách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trình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bày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cho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cả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dự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án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cho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tất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cả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các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thành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viên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tham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gia</a:t>
            </a:r>
            <a:r>
              <a:rPr lang="en-US" sz="1800" dirty="0">
                <a:latin typeface="Calibri" panose="020F0502020204030204" pitchFamily="34" charset="0"/>
              </a:rPr>
              <a:t>.</a:t>
            </a:r>
            <a:endParaRPr lang="en-US" sz="1800" b="1" dirty="0" smtClean="0">
              <a:latin typeface="Calibri" panose="020F0502020204030204" pitchFamily="34" charset="0"/>
            </a:endParaRP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alibri" panose="020F0502020204030204" pitchFamily="34" charset="0"/>
              </a:rPr>
              <a:t>Phong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cách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lập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trình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của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người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lập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trình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sẽ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ảnh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hưởng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đến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cái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gì</a:t>
            </a:r>
            <a:r>
              <a:rPr lang="en-US" sz="1800" b="1" dirty="0" smtClean="0">
                <a:latin typeface="Calibri" panose="020F0502020204030204" pitchFamily="34" charset="0"/>
              </a:rPr>
              <a:t>?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</a:rPr>
              <a:t>Khả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năng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đọc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của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chương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trình</a:t>
            </a:r>
            <a:r>
              <a:rPr lang="en-US" sz="1800" dirty="0">
                <a:latin typeface="Calibri" panose="020F050202020403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</a:rPr>
              <a:t>Khả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năng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bảo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hành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bảo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trì</a:t>
            </a:r>
            <a:endParaRPr lang="en-US" sz="18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</a:rPr>
              <a:t>Khả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năng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mở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rộng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phát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triển</a:t>
            </a:r>
            <a:r>
              <a:rPr lang="en-US" sz="1800" dirty="0">
                <a:latin typeface="Calibri" panose="020F0502020204030204" pitchFamily="34" charset="0"/>
              </a:rPr>
              <a:t>.</a:t>
            </a:r>
          </a:p>
          <a:p>
            <a:pPr algn="just">
              <a:buClrTx/>
              <a:buNone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285750" lvl="1" algn="just"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alibri" panose="020F0502020204030204" pitchFamily="34" charset="0"/>
              </a:rPr>
              <a:t>Cần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làm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gì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để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phần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mềm</a:t>
            </a:r>
            <a:r>
              <a:rPr lang="en-US" sz="1800" b="1" dirty="0" smtClean="0">
                <a:latin typeface="Calibri" panose="020F0502020204030204" pitchFamily="34" charset="0"/>
              </a:rPr>
              <a:t>, </a:t>
            </a:r>
            <a:r>
              <a:rPr lang="en-US" sz="1800" b="1" dirty="0" err="1" smtClean="0">
                <a:latin typeface="Calibri" panose="020F0502020204030204" pitchFamily="34" charset="0"/>
              </a:rPr>
              <a:t>chương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trình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có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phong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cách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chuyên</a:t>
            </a:r>
            <a:r>
              <a:rPr lang="en-US" sz="1800" b="1" dirty="0" smtClean="0">
                <a:latin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</a:rPr>
              <a:t>nghiệp</a:t>
            </a:r>
            <a:r>
              <a:rPr lang="en-US" sz="1800" b="1" dirty="0" smtClean="0">
                <a:latin typeface="Calibri" panose="020F0502020204030204" pitchFamily="34" charset="0"/>
              </a:rPr>
              <a:t>?</a:t>
            </a:r>
          </a:p>
          <a:p>
            <a:pPr marL="685800" lvl="2" indent="-285750" algn="just">
              <a:buClrTx/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Calibri" panose="020F0502020204030204" pitchFamily="34" charset="0"/>
              </a:rPr>
              <a:t>Cần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có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tài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liệu</a:t>
            </a:r>
            <a:r>
              <a:rPr lang="en-US" sz="1800" dirty="0" smtClean="0">
                <a:latin typeface="Calibri" panose="020F0502020204030204" pitchFamily="34" charset="0"/>
              </a:rPr>
              <a:t> qui </a:t>
            </a:r>
            <a:r>
              <a:rPr lang="en-US" sz="1800" dirty="0" err="1" smtClean="0">
                <a:latin typeface="Calibri" panose="020F0502020204030204" pitchFamily="34" charset="0"/>
              </a:rPr>
              <a:t>ước</a:t>
            </a:r>
            <a:r>
              <a:rPr lang="en-US" sz="1800" dirty="0" smtClean="0">
                <a:latin typeface="Calibri" panose="020F0502020204030204" pitchFamily="34" charset="0"/>
              </a:rPr>
              <a:t>, </a:t>
            </a:r>
            <a:r>
              <a:rPr lang="en-US" sz="1800" dirty="0" err="1" smtClean="0">
                <a:latin typeface="Calibri" panose="020F0502020204030204" pitchFamily="34" charset="0"/>
              </a:rPr>
              <a:t>hướng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dẫn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về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phong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cách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lập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trình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cho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mỗi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dự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án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phần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mềm</a:t>
            </a:r>
            <a:r>
              <a:rPr lang="en-US" sz="1800" dirty="0" smtClean="0">
                <a:latin typeface="Calibri" panose="020F0502020204030204" pitchFamily="34" charset="0"/>
              </a:rPr>
              <a:t>. (</a:t>
            </a:r>
            <a:r>
              <a:rPr lang="en-US" sz="1800" dirty="0" err="1" smtClean="0">
                <a:latin typeface="Calibri" panose="020F0502020204030204" pitchFamily="34" charset="0"/>
              </a:rPr>
              <a:t>Yêu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cầu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sv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viết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tài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liệu</a:t>
            </a:r>
            <a:r>
              <a:rPr lang="en-US" sz="1800" dirty="0" smtClean="0">
                <a:latin typeface="Calibri" panose="020F0502020204030204" pitchFamily="34" charset="0"/>
              </a:rPr>
              <a:t> qui </a:t>
            </a:r>
            <a:r>
              <a:rPr lang="en-US" sz="1800" dirty="0" err="1" smtClean="0">
                <a:latin typeface="Calibri" panose="020F0502020204030204" pitchFamily="34" charset="0"/>
              </a:rPr>
              <a:t>ước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viết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mã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cho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đồ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án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môn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học</a:t>
            </a:r>
            <a:r>
              <a:rPr lang="en-US" sz="1800" dirty="0" smtClean="0">
                <a:latin typeface="Calibri" panose="020F0502020204030204" pitchFamily="34" charset="0"/>
              </a:rPr>
              <a:t>).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8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Kiểm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thử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đơn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vị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029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Calibri" panose="020F0502020204030204" pitchFamily="34" charset="0"/>
              </a:rPr>
              <a:t>Đơn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vị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chương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trình</a:t>
            </a:r>
            <a:r>
              <a:rPr lang="en-US" sz="2000" b="1" dirty="0" smtClean="0">
                <a:latin typeface="Calibri" panose="020F0502020204030204" pitchFamily="34" charset="0"/>
              </a:rPr>
              <a:t>?</a:t>
            </a:r>
          </a:p>
          <a:p>
            <a:pPr marL="742950" lvl="2" indent="-342900" algn="just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đơn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vị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có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thể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hiểu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</a:rPr>
              <a:t> PM </a:t>
            </a:r>
            <a:r>
              <a:rPr lang="en-US" sz="2000" dirty="0" err="1">
                <a:latin typeface="Calibri" panose="020F0502020204030204" pitchFamily="34" charset="0"/>
              </a:rPr>
              <a:t>nhỏ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nhất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thể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kiểm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tra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hàm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thủ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tục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đều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thể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xem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</a:rPr>
              <a:t> Unit.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Calibri" panose="020F0502020204030204" pitchFamily="34" charset="0"/>
              </a:rPr>
              <a:t>Kiểm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thử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đơn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vị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là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gì</a:t>
            </a:r>
            <a:r>
              <a:rPr lang="en-US" sz="2000" b="1" dirty="0" smtClean="0">
                <a:latin typeface="Calibri" panose="020F050202020403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Unit testing </a:t>
            </a:r>
            <a:r>
              <a:rPr lang="en-US" sz="2000" dirty="0" err="1" smtClean="0">
                <a:latin typeface="Calibri" panose="020F0502020204030204" pitchFamily="34" charset="0"/>
              </a:rPr>
              <a:t>là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kiểm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thử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từng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bộ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phân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riêng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biệt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trong</a:t>
            </a:r>
            <a:r>
              <a:rPr lang="en-US" sz="2000" dirty="0" smtClean="0">
                <a:latin typeface="Calibri" panose="020F0502020204030204" pitchFamily="34" charset="0"/>
              </a:rPr>
              <a:t> source code.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Calibri" panose="020F0502020204030204" pitchFamily="34" charset="0"/>
              </a:rPr>
              <a:t>Tại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sao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phải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kiểm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thử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đơn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vị</a:t>
            </a:r>
            <a:r>
              <a:rPr lang="en-US" sz="2000" b="1" dirty="0" smtClean="0">
                <a:latin typeface="Calibri" panose="020F050202020403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Calibri" panose="020F0502020204030204" pitchFamily="34" charset="0"/>
              </a:rPr>
              <a:t>Kiểm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tra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xem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các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bộ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phận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có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hoạt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động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chính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xác</a:t>
            </a:r>
            <a:r>
              <a:rPr lang="en-US" sz="2000" dirty="0" smtClean="0">
                <a:latin typeface="Calibri" panose="020F0502020204030204" pitchFamily="34" charset="0"/>
              </a:rPr>
              <a:t> hay </a:t>
            </a:r>
            <a:r>
              <a:rPr lang="en-US" sz="2000" dirty="0" err="1" smtClean="0">
                <a:latin typeface="Calibri" panose="020F0502020204030204" pitchFamily="34" charset="0"/>
              </a:rPr>
              <a:t>không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</a:rPr>
              <a:t>Đảm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bảo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chất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lượng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từng</a:t>
            </a:r>
            <a:r>
              <a:rPr lang="en-US" sz="2000" dirty="0">
                <a:latin typeface="Calibri" panose="020F0502020204030204" pitchFamily="34" charset="0"/>
              </a:rPr>
              <a:t> Unit </a:t>
            </a:r>
            <a:r>
              <a:rPr lang="en-US" sz="2000" dirty="0" err="1">
                <a:latin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mềm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</a:rPr>
              <a:t>Phát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hiện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lỗi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sớm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chỉnh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sửa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kịp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thời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Kiểm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thử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đơn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vị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(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tt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)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</a:rPr>
              <a:t>Ai </a:t>
            </a:r>
            <a:r>
              <a:rPr lang="en-US" sz="2000" b="1" dirty="0" err="1">
                <a:latin typeface="Calibri" panose="020F0502020204030204" pitchFamily="34" charset="0"/>
              </a:rPr>
              <a:t>đảm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</a:rPr>
              <a:t>nhận</a:t>
            </a:r>
            <a:r>
              <a:rPr lang="en-US" sz="2000" b="1" dirty="0">
                <a:latin typeface="Calibri" panose="020F050202020403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</a:rPr>
              <a:t>Lập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trình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viên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Calibri" panose="020F0502020204030204" pitchFamily="34" charset="0"/>
              </a:rPr>
              <a:t>Cách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</a:rPr>
              <a:t>thực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</a:rPr>
              <a:t>hiện</a:t>
            </a:r>
            <a:r>
              <a:rPr lang="en-US" sz="2000" b="1" dirty="0">
                <a:latin typeface="Calibri" panose="020F050202020403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</a:rPr>
              <a:t>Thủ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công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</a:rPr>
              <a:t>Dùng</a:t>
            </a:r>
            <a:r>
              <a:rPr lang="en-US" sz="2000" dirty="0">
                <a:latin typeface="Calibri" panose="020F0502020204030204" pitchFamily="34" charset="0"/>
              </a:rPr>
              <a:t> tool, </a:t>
            </a:r>
            <a:r>
              <a:rPr lang="en-US" sz="2000" dirty="0" err="1">
                <a:latin typeface="Calibri" panose="020F0502020204030204" pitchFamily="34" charset="0"/>
              </a:rPr>
              <a:t>thực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hiện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tự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động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</a:rPr>
              <a:t>Chuẩn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bị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tài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bao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gồm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</a:rPr>
              <a:t>tình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huống</a:t>
            </a:r>
            <a:r>
              <a:rPr lang="en-US" sz="2000" dirty="0">
                <a:latin typeface="Calibri" panose="020F0502020204030204" pitchFamily="34" charset="0"/>
              </a:rPr>
              <a:t> (Test case), </a:t>
            </a:r>
            <a:r>
              <a:rPr lang="en-US" sz="2000" dirty="0" err="1">
                <a:latin typeface="Calibri" panose="020F0502020204030204" pitchFamily="34" charset="0"/>
              </a:rPr>
              <a:t>kịch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bản</a:t>
            </a:r>
            <a:r>
              <a:rPr lang="en-US" sz="2000" dirty="0">
                <a:latin typeface="Calibri" panose="020F0502020204030204" pitchFamily="34" charset="0"/>
              </a:rPr>
              <a:t> (Script). </a:t>
            </a:r>
            <a:r>
              <a:rPr lang="en-US" sz="2000" dirty="0" err="1">
                <a:latin typeface="Calibri" panose="020F0502020204030204" pitchFamily="34" charset="0"/>
              </a:rPr>
              <a:t>Chỉ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rõ</a:t>
            </a:r>
            <a:r>
              <a:rPr lang="en-US" sz="2000" dirty="0">
                <a:latin typeface="Calibri" panose="020F0502020204030204" pitchFamily="34" charset="0"/>
              </a:rPr>
              <a:t> Input, Output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9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err="1" smtClean="0">
                <a:solidFill>
                  <a:srgbClr val="0000CC"/>
                </a:solidFill>
                <a:latin typeface="Calibri" pitchFamily="34" charset="0"/>
              </a:rPr>
              <a:t>Bài</a:t>
            </a:r>
            <a:r>
              <a:rPr lang="en-US" alt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Calibri" pitchFamily="34" charset="0"/>
              </a:rPr>
              <a:t>tập</a:t>
            </a:r>
            <a:r>
              <a:rPr lang="en-US" alt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Calibri" pitchFamily="34" charset="0"/>
              </a:rPr>
              <a:t>nhóm</a:t>
            </a:r>
            <a:endParaRPr lang="en-US" altLang="en-US" b="1" dirty="0" smtClean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82000" cy="45307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 err="1" smtClean="0">
                <a:latin typeface="Calibri" panose="020F0502020204030204" pitchFamily="34" charset="0"/>
              </a:rPr>
              <a:t>Viết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tài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</a:rPr>
              <a:t> qui </a:t>
            </a:r>
            <a:r>
              <a:rPr lang="en-US" sz="2000" dirty="0" err="1">
                <a:latin typeface="Calibri" panose="020F0502020204030204" pitchFamily="34" charset="0"/>
              </a:rPr>
              <a:t>ước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viết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mã</a:t>
            </a:r>
            <a:r>
              <a:rPr lang="en-US" sz="2000" dirty="0">
                <a:latin typeface="Calibri" panose="020F0502020204030204" pitchFamily="34" charset="0"/>
              </a:rPr>
              <a:t> + Qui </a:t>
            </a:r>
            <a:r>
              <a:rPr lang="en-US" sz="2000" dirty="0" err="1">
                <a:latin typeface="Calibri" panose="020F0502020204030204" pitchFamily="34" charset="0"/>
              </a:rPr>
              <a:t>ước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quản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</a:rPr>
              <a:t> version </a:t>
            </a:r>
            <a:r>
              <a:rPr lang="en-US" sz="2000" dirty="0" err="1">
                <a:latin typeface="Calibri" panose="020F0502020204030204" pitchFamily="34" charset="0"/>
              </a:rPr>
              <a:t>cho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đồ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án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môn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học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 err="1" smtClean="0">
                <a:latin typeface="Calibri" panose="020F0502020204030204" pitchFamily="34" charset="0"/>
              </a:rPr>
              <a:t>Viết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báo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cáo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kiểm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thử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đơn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vị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cho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đồ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án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môn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học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0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733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609600" y="1600200"/>
            <a:ext cx="8229600" cy="4878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algn="ctr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b="1">
              <a:solidFill>
                <a:srgbClr val="000066"/>
              </a:solidFill>
              <a:latin typeface="Tahoma" pitchFamily="32" charset="0"/>
              <a:ea typeface="Lucida Sans Unicode" charset="0"/>
              <a:cs typeface="Lucida Sans Unicode" charset="0"/>
            </a:endParaRPr>
          </a:p>
          <a:p>
            <a:pPr marL="341313" indent="-341313" algn="ctr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b="1">
              <a:solidFill>
                <a:srgbClr val="CC3300"/>
              </a:solidFill>
              <a:latin typeface="Tahoma" pitchFamily="32" charset="0"/>
              <a:ea typeface="Lucida Sans Unicode" charset="0"/>
              <a:cs typeface="Lucida Sans Unicode" charset="0"/>
            </a:endParaRPr>
          </a:p>
          <a:p>
            <a:pPr marL="341313" indent="-341313" algn="ctr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>
                <a:solidFill>
                  <a:srgbClr val="CC3300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GiỚI THIỆU PHONG CÁCH </a:t>
            </a:r>
          </a:p>
          <a:p>
            <a:pPr marL="341313" indent="-341313" algn="ctr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>
                <a:solidFill>
                  <a:srgbClr val="CC3300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LẬP TRÌNH</a:t>
            </a:r>
          </a:p>
          <a:p>
            <a:pPr marL="341313" indent="-341313" algn="ctr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>
                <a:solidFill>
                  <a:srgbClr val="006600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trong ngôn ngữ C, C++, JAVA</a:t>
            </a:r>
          </a:p>
          <a:p>
            <a:pPr marL="341313" indent="-341313" algn="ctr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b="1">
              <a:solidFill>
                <a:srgbClr val="006600"/>
              </a:solidFill>
              <a:latin typeface="Tahoma" pitchFamily="32" charset="0"/>
              <a:ea typeface="Lucida Sans Unicode" charset="0"/>
              <a:cs typeface="Lucida Sans Unicode" charset="0"/>
            </a:endParaRPr>
          </a:p>
          <a:p>
            <a:pPr marL="341313" indent="-341313" algn="ctr">
              <a:lnSpc>
                <a:spcPct val="100000"/>
              </a:lnSpc>
              <a:spcBef>
                <a:spcPts val="450"/>
              </a:spcBef>
              <a:buClr>
                <a:srgbClr val="B2B2B2"/>
              </a:buClr>
              <a:buSzPct val="9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000099"/>
                </a:solidFill>
                <a:latin typeface="Tahoma" pitchFamily="32" charset="0"/>
                <a:ea typeface="Lucida Sans Unicode" charset="0"/>
                <a:cs typeface="Lucida Sans Unicode" charset="0"/>
              </a:rPr>
              <a:t>					</a:t>
            </a:r>
          </a:p>
          <a:p>
            <a:pPr marL="341313" indent="-341313" algn="ctr">
              <a:lnSpc>
                <a:spcPct val="100000"/>
              </a:lnSpc>
              <a:spcBef>
                <a:spcPts val="450"/>
              </a:spcBef>
              <a:buClr>
                <a:srgbClr val="B2B2B2"/>
              </a:buClr>
              <a:buSzPct val="9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solidFill>
                <a:srgbClr val="000099"/>
              </a:solidFill>
              <a:latin typeface="Tahoma" pitchFamily="32" charset="0"/>
              <a:ea typeface="Lucida Sans Unicode" charset="0"/>
              <a:cs typeface="Lucida Sans Unicode" charset="0"/>
            </a:endParaRPr>
          </a:p>
          <a:p>
            <a:pPr marL="341313" indent="-341313" algn="ctr">
              <a:lnSpc>
                <a:spcPct val="100000"/>
              </a:lnSpc>
              <a:spcBef>
                <a:spcPts val="450"/>
              </a:spcBef>
              <a:buClr>
                <a:srgbClr val="B2B2B2"/>
              </a:buClr>
              <a:buSzPct val="9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solidFill>
                <a:srgbClr val="000099"/>
              </a:solidFill>
              <a:latin typeface="Tahoma" pitchFamily="32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Nội dung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CC3300"/>
                </a:solidFill>
                <a:latin typeface="Tahoma" pitchFamily="32" charset="0"/>
              </a:rPr>
              <a:t>Chuẩn trình bày chương trình thông dụng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6600"/>
                </a:solidFill>
                <a:latin typeface="Tahoma" pitchFamily="32" charset="0"/>
              </a:rPr>
              <a:t>Yêu cầu chung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6600"/>
                </a:solidFill>
                <a:latin typeface="Tahoma" pitchFamily="32" charset="0"/>
              </a:rPr>
              <a:t>Qui tắc đối với gói, lớp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6600"/>
                </a:solidFill>
                <a:latin typeface="Tahoma" pitchFamily="32" charset="0"/>
              </a:rPr>
              <a:t>Qui tắc đối với phương thức, hàm, biến, hằng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6600"/>
                </a:solidFill>
                <a:latin typeface="Tahoma" pitchFamily="32" charset="0"/>
              </a:rPr>
              <a:t>Qui tắc trình bày dòng lệnh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6600"/>
                </a:solidFill>
                <a:latin typeface="Tahoma" pitchFamily="32" charset="0"/>
              </a:rPr>
              <a:t>Chú thích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solidFill>
                <a:srgbClr val="006600"/>
              </a:solidFill>
              <a:latin typeface="Tahom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Mục tiêu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Chương trình phải đúng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Dễ đọc, dễ hiểu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Dễ bảo trì, nâng cấp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Khả năng tái sử dụng mã nguồn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solidFill>
                <a:srgbClr val="000066"/>
              </a:solidFill>
              <a:latin typeface="Tahoma" pitchFamily="32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solidFill>
                <a:srgbClr val="000066"/>
              </a:solidFill>
              <a:latin typeface="Tahoma" pitchFamily="32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			</a:t>
            </a:r>
            <a:r>
              <a:rPr lang="en-GB" sz="2400" b="1" i="1">
                <a:solidFill>
                  <a:srgbClr val="CC3300"/>
                </a:solidFill>
                <a:latin typeface="Tahoma" pitchFamily="32" charset="0"/>
              </a:rPr>
              <a:t>Thói quen tốt</a:t>
            </a:r>
            <a:r>
              <a:rPr lang="en-GB" sz="2400" b="1">
                <a:solidFill>
                  <a:srgbClr val="CC3300"/>
                </a:solidFill>
                <a:latin typeface="Tahoma" pitchFamily="32" charset="0"/>
              </a:rPr>
              <a:t>,</a:t>
            </a: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 </a:t>
            </a:r>
            <a:r>
              <a:rPr lang="en-GB" sz="2400" b="1" i="1">
                <a:solidFill>
                  <a:srgbClr val="CC3300"/>
                </a:solidFill>
                <a:latin typeface="Tahoma" pitchFamily="32" charset="0"/>
              </a:rPr>
              <a:t>phong cách lập trình 			chuyên nghiệp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219200" y="4343400"/>
            <a:ext cx="990600" cy="609600"/>
          </a:xfrm>
          <a:prstGeom prst="rightArrow">
            <a:avLst>
              <a:gd name="adj1" fmla="val 50000"/>
              <a:gd name="adj2" fmla="val 40625"/>
            </a:avLst>
          </a:prstGeom>
          <a:gradFill rotWithShape="0">
            <a:gsLst>
              <a:gs pos="0">
                <a:srgbClr val="5E5E46"/>
              </a:gs>
              <a:gs pos="100000">
                <a:srgbClr val="CCCC99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Yêu cầu chung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Module hóa chương trình: (lập trình cấu trúc)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Tính độc lập giữa các module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Trao đổi dữ liệu dùng đối số, tránh sử dụng biến toàn cục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Tính nhất quán trong trình bày chương trình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Thống nhất 1 hình thức chung để không tốn thời gian phải suy nghĩ phải nên trình bày như thế nào.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Tính đơn giản, rõ ràng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Ví dụ: </a:t>
            </a:r>
          </a:p>
          <a:p>
            <a:pPr lvl="2"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 i="1">
                <a:solidFill>
                  <a:srgbClr val="006600"/>
                </a:solidFill>
                <a:latin typeface="Tahoma" pitchFamily="32" charset="0"/>
              </a:rPr>
              <a:t>	arr[i] = 0;</a:t>
            </a:r>
          </a:p>
          <a:p>
            <a:pPr lvl="2"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 i="1">
                <a:solidFill>
                  <a:srgbClr val="006600"/>
                </a:solidFill>
                <a:latin typeface="Tahoma" pitchFamily="32" charset="0"/>
              </a:rPr>
              <a:t>	i++; </a:t>
            </a:r>
          </a:p>
          <a:p>
            <a:pPr lvl="2"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 i="1">
                <a:solidFill>
                  <a:srgbClr val="006600"/>
                </a:solidFill>
                <a:latin typeface="Tahoma" pitchFamily="32" charset="0"/>
              </a:rPr>
              <a:t>	</a:t>
            </a:r>
          </a:p>
          <a:p>
            <a:pPr lvl="2"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 i="1">
                <a:solidFill>
                  <a:srgbClr val="006600"/>
                </a:solidFill>
                <a:latin typeface="Tahoma" pitchFamily="32" charset="0"/>
              </a:rPr>
              <a:t>	thay vì viết arr[i++] = 0;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Nội</a:t>
            </a:r>
            <a:r>
              <a:rPr lang="en-US" sz="4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 dung </a:t>
            </a:r>
            <a:r>
              <a:rPr lang="en-US" sz="4000" b="1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môn</a:t>
            </a:r>
            <a:r>
              <a:rPr lang="en-US" sz="4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học</a:t>
            </a:r>
            <a:endParaRPr lang="en-US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648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Calibri" panose="020F0502020204030204" pitchFamily="34" charset="0"/>
              </a:rPr>
              <a:t>Tổng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quan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về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công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nghệ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mềm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Qui </a:t>
            </a:r>
            <a:r>
              <a:rPr lang="en-US" dirty="0" err="1" smtClean="0">
                <a:latin typeface="Calibri" panose="020F0502020204030204" pitchFamily="34" charset="0"/>
              </a:rPr>
              <a:t>trình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mềm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phương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pháp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phát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triển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nhanh</a:t>
            </a:r>
            <a:r>
              <a:rPr lang="en-US" dirty="0" smtClean="0">
                <a:latin typeface="Calibri" panose="020F0502020204030204" pitchFamily="34" charset="0"/>
              </a:rPr>
              <a:t> Agile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Calibri" panose="020F0502020204030204" pitchFamily="34" charset="0"/>
              </a:rPr>
              <a:t>Phân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tích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và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xác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định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yêu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cầu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Calibri" panose="020F0502020204030204" pitchFamily="34" charset="0"/>
              </a:rPr>
              <a:t>Thiết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kế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mềm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Hiện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thực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mềm</a:t>
            </a:r>
            <a:endParaRPr lang="en-US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Qui tắc đối với gói, lớp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CC3300"/>
                </a:solidFill>
                <a:latin typeface="Tahoma" pitchFamily="32" charset="0"/>
              </a:rPr>
              <a:t>Đặt tên</a:t>
            </a: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 (gói, lớp, phương thức, hàm, biến, hằng, đối số, …): </a:t>
            </a:r>
            <a:r>
              <a:rPr lang="en-GB" sz="2000" i="1">
                <a:solidFill>
                  <a:srgbClr val="006600"/>
                </a:solidFill>
                <a:latin typeface="Tahoma" pitchFamily="32" charset="0"/>
              </a:rPr>
              <a:t>tất cả nên dùng tiếng Anh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solidFill>
                <a:srgbClr val="000066"/>
              </a:solidFill>
              <a:latin typeface="Tahoma" pitchFamily="3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CC3300"/>
                </a:solidFill>
                <a:latin typeface="Tahoma" pitchFamily="32" charset="0"/>
              </a:rPr>
              <a:t>Tên gói:</a:t>
            </a: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 tất cả phải viết bằng chữ thường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CC3300"/>
                </a:solidFill>
                <a:latin typeface="Tahoma" pitchFamily="32" charset="0"/>
              </a:rPr>
              <a:t>Tên lớp:</a:t>
            </a: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SzPct val="100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Nên viết đầy đủ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SzPct val="100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Ký tự hoa ở đầu mỗi từ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SzPct val="100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Các lớp kế thừa các lớp về GUI có thể để tên lớp phía cuối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buSzPct val="100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Ví dụ: </a:t>
            </a:r>
            <a:r>
              <a:rPr lang="en-GB" sz="2000">
                <a:solidFill>
                  <a:srgbClr val="808000"/>
                </a:solidFill>
                <a:latin typeface="Tahoma" pitchFamily="32" charset="0"/>
              </a:rPr>
              <a:t>Customer</a:t>
            </a:r>
            <a:r>
              <a:rPr lang="en-GB" sz="2000" b="1">
                <a:solidFill>
                  <a:srgbClr val="808000"/>
                </a:solidFill>
                <a:latin typeface="Tahoma" pitchFamily="32" charset="0"/>
              </a:rPr>
              <a:t>Panel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CC3300"/>
                </a:solidFill>
                <a:latin typeface="Tahoma" pitchFamily="32" charset="0"/>
              </a:rPr>
              <a:t>Mỗi lớp nên có một file riêng</a:t>
            </a: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, trừ những trường hợp đặc biệt như lớp nội.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Qui tắc đối với phương thức, biến, hằng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835525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45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CC3300"/>
                </a:solidFill>
                <a:latin typeface="Tahoma" pitchFamily="32" charset="0"/>
              </a:rPr>
              <a:t>Tên hàm, phương thức: </a:t>
            </a: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thể hiện đầy đủ ý nghĩa chức năng của phương thức hay hàm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SzPct val="100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Ký tự thường từ đầu tiên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SzPct val="100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Ký tự hoa những từ tiếp theo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SzPct val="100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006600"/>
                </a:solidFill>
                <a:latin typeface="Tahoma" pitchFamily="32" charset="0"/>
              </a:rPr>
              <a:t>Ví dụ: deleteClient(…)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CC3300"/>
                </a:solidFill>
                <a:latin typeface="Tahoma" pitchFamily="32" charset="0"/>
              </a:rPr>
              <a:t>Tên biến: 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Đủ nghĩa, có thể đầy đủ hoặc viết tắc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Biến đếm: đặt đơn giản như </a:t>
            </a:r>
            <a:r>
              <a:rPr lang="en-GB" sz="1800" i="1">
                <a:solidFill>
                  <a:srgbClr val="006600"/>
                </a:solidFill>
                <a:latin typeface="Tahoma" pitchFamily="32" charset="0"/>
              </a:rPr>
              <a:t>i, j, k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CC3300"/>
                </a:solidFill>
                <a:latin typeface="Tahoma" pitchFamily="32" charset="0"/>
              </a:rPr>
              <a:t>Khái báo biến:</a:t>
            </a: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Gần nơi được sử dụng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Trên một dòng để tiên cho việc chú thích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CC3300"/>
                </a:solidFill>
                <a:latin typeface="Tahoma" pitchFamily="32" charset="0"/>
              </a:rPr>
              <a:t>Hằng số: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Tên hằng: </a:t>
            </a:r>
            <a:r>
              <a:rPr lang="en-GB" sz="1800">
                <a:solidFill>
                  <a:srgbClr val="006600"/>
                </a:solidFill>
                <a:latin typeface="Tahoma" pitchFamily="32" charset="0"/>
              </a:rPr>
              <a:t>final float INSURANCE_PERCENT 0.21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Nên định nghĩa riêng, không nên viết trực tiếp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000066"/>
                </a:solidFill>
                <a:latin typeface="Tahoma" pitchFamily="32" charset="0"/>
              </a:rPr>
              <a:t>Ví dụ: không nên viết 21/100 * salary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>
              <a:solidFill>
                <a:srgbClr val="000066"/>
              </a:solidFill>
              <a:latin typeface="Tahom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Trình bày dòng lệnh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5106988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CC3300"/>
                </a:solidFill>
                <a:latin typeface="Tahoma" pitchFamily="32" charset="0"/>
              </a:rPr>
              <a:t>Các dấu bao mã lệnh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Cách 1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if (…) {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		….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solidFill>
                <a:srgbClr val="000066"/>
              </a:solidFill>
              <a:latin typeface="Tahoma" pitchFamily="32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Cách 2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if (…)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{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		….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}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Pct val="10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solidFill>
                <a:srgbClr val="006600"/>
              </a:solidFill>
              <a:latin typeface="Tahoma" pitchFamily="32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Tahoma" pitchFamily="32" charset="0"/>
              </a:rPr>
              <a:t>Mỗi dòng lệnh không nên quá 80 ký tự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Tahoma" pitchFamily="32" charset="0"/>
              </a:rPr>
              <a:t>Nên tách ra nhiều dòng trong trường hơn quá dài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Trình bày dòng lệnh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0066"/>
                </a:solidFill>
                <a:latin typeface="Tahoma" pitchFamily="32" charset="0"/>
              </a:rPr>
              <a:t>Khoảng trắng giữa các dấu phẩy, chấm phẩy với tham số</a:t>
            </a: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0066"/>
                </a:solidFill>
                <a:latin typeface="Tahoma" pitchFamily="32" charset="0"/>
              </a:rPr>
              <a:t>Nên có khoảng trắng giữa đối số, toán hạng trong biểu thức với dấu (.</a:t>
            </a: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0066"/>
                </a:solidFill>
                <a:latin typeface="Tahoma" pitchFamily="32" charset="0"/>
              </a:rPr>
              <a:t>Không nên có khỏang trắng giữa dấu ( với tên hàm.</a:t>
            </a: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0066"/>
                </a:solidFill>
                <a:latin typeface="Tahoma" pitchFamily="32" charset="0"/>
              </a:rPr>
              <a:t>Ví dụ:</a:t>
            </a: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6600"/>
                </a:solidFill>
                <a:latin typeface="Tahoma" pitchFamily="32" charset="0"/>
              </a:rPr>
              <a:t>	for (int i = 0; i &lt; n; i++) {</a:t>
            </a: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6600"/>
                </a:solidFill>
                <a:latin typeface="Tahoma" pitchFamily="32" charset="0"/>
              </a:rPr>
              <a:t>		compare(a[i], minValue);</a:t>
            </a: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6600"/>
                </a:solidFill>
                <a:latin typeface="Tahoma" pitchFamily="32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0066"/>
                </a:solidFill>
                <a:latin typeface="Tahoma" pitchFamily="32" charset="0"/>
              </a:rPr>
              <a:t>Không nên viết: </a:t>
            </a: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6600"/>
                </a:solidFill>
                <a:latin typeface="Tahoma" pitchFamily="32" charset="0"/>
              </a:rPr>
              <a:t>	for (int i=0;i&lt;n;i++) {</a:t>
            </a: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6600"/>
                </a:solidFill>
                <a:latin typeface="Tahoma" pitchFamily="32" charset="0"/>
              </a:rPr>
              <a:t>		 compare(a[i],minValue);</a:t>
            </a: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900">
                <a:solidFill>
                  <a:srgbClr val="006600"/>
                </a:solidFill>
                <a:latin typeface="Tahoma" pitchFamily="32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Trình bày dòng lệnh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Các toán tử, toán hạng trong biểu thức nên đặt rời nhau.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Trong biểu thức nên dùng dấu ngoặc đơn () trong trường hợp cần tránh các lỗi về độ ưu tiên.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Tahoma" pitchFamily="3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Ví dụ:</a:t>
            </a: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 </a:t>
            </a:r>
            <a:br>
              <a:rPr lang="en-GB" sz="2000">
                <a:solidFill>
                  <a:srgbClr val="006600"/>
                </a:solidFill>
                <a:latin typeface="Tahoma" pitchFamily="32" charset="0"/>
              </a:rPr>
            </a:b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/>
            </a:r>
            <a:br>
              <a:rPr lang="en-GB" sz="2000">
                <a:solidFill>
                  <a:srgbClr val="006600"/>
                </a:solidFill>
                <a:latin typeface="Tahoma" pitchFamily="32" charset="0"/>
              </a:rPr>
            </a:b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totalIncome = basicSalary * RATE + bonus; </a:t>
            </a:r>
            <a:br>
              <a:rPr lang="en-GB" sz="2000">
                <a:solidFill>
                  <a:srgbClr val="006600"/>
                </a:solidFill>
                <a:latin typeface="Tahoma" pitchFamily="32" charset="0"/>
              </a:rPr>
            </a:b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/>
            </a:r>
            <a:br>
              <a:rPr lang="en-GB" sz="2000">
                <a:solidFill>
                  <a:srgbClr val="006600"/>
                </a:solidFill>
                <a:latin typeface="Tahoma" pitchFamily="32" charset="0"/>
              </a:rPr>
            </a:br>
            <a:r>
              <a:rPr lang="en-GB" sz="2000">
                <a:solidFill>
                  <a:srgbClr val="000066"/>
                </a:solidFill>
                <a:latin typeface="Tahoma" pitchFamily="32" charset="0"/>
              </a:rPr>
              <a:t>Thay vì: </a:t>
            </a:r>
            <a:br>
              <a:rPr lang="en-GB" sz="2000">
                <a:solidFill>
                  <a:srgbClr val="000066"/>
                </a:solidFill>
                <a:latin typeface="Tahoma" pitchFamily="32" charset="0"/>
              </a:rPr>
            </a:b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/>
            </a:r>
            <a:br>
              <a:rPr lang="en-GB" sz="2000">
                <a:solidFill>
                  <a:srgbClr val="006600"/>
                </a:solidFill>
                <a:latin typeface="Tahoma" pitchFamily="32" charset="0"/>
              </a:rPr>
            </a:b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totalIncome=basicSalary*RATE+bonus; </a:t>
            </a:r>
            <a:br>
              <a:rPr lang="en-GB" sz="2000">
                <a:solidFill>
                  <a:srgbClr val="006600"/>
                </a:solidFill>
                <a:latin typeface="Tahoma" pitchFamily="32" charset="0"/>
              </a:rPr>
            </a:br>
            <a:endParaRPr lang="en-GB" sz="2000">
              <a:solidFill>
                <a:srgbClr val="006600"/>
              </a:solidFill>
              <a:latin typeface="Tahom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Chú thích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Tahoma" pitchFamily="32" charset="0"/>
              </a:rPr>
              <a:t>Đầu mỗi class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Tahoma" pitchFamily="32" charset="0"/>
              </a:rPr>
              <a:t>Đầu mỗi phương thức, hàm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Tahoma" pitchFamily="32" charset="0"/>
              </a:rPr>
              <a:t>Đầu mỗi đoạn mã phức tạp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Tahoma" pitchFamily="32" charset="0"/>
              </a:rPr>
              <a:t>Cuối mỗi dòng (nếu cần thiết)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Tahoma" pitchFamily="3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Tahoma" pitchFamily="3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CC3300"/>
                </a:solidFill>
                <a:latin typeface="Tahoma" pitchFamily="32" charset="0"/>
              </a:rPr>
              <a:t>Lưu ý</a:t>
            </a:r>
            <a:r>
              <a:rPr lang="en-GB" sz="2000">
                <a:latin typeface="Tahoma" pitchFamily="32" charset="0"/>
              </a:rPr>
              <a:t>: không nên lạm dụng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Ví dụ: </a:t>
            </a:r>
            <a:br>
              <a:rPr lang="en-GB" sz="2000">
                <a:solidFill>
                  <a:srgbClr val="006600"/>
                </a:solidFill>
                <a:latin typeface="Tahoma" pitchFamily="32" charset="0"/>
              </a:rPr>
            </a:br>
            <a:r>
              <a:rPr lang="en-GB" sz="2000">
                <a:solidFill>
                  <a:srgbClr val="006600"/>
                </a:solidFill>
                <a:latin typeface="Tahoma" pitchFamily="32" charset="0"/>
              </a:rPr>
              <a:t>i++; // tăng i lên 1.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Chú thích đầu mỗi class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>/**-----------------------------------------------------------</a:t>
            </a:r>
            <a:br>
              <a:rPr lang="en-GB" sz="2400" dirty="0">
                <a:solidFill>
                  <a:srgbClr val="000066"/>
                </a:solidFill>
                <a:latin typeface="Tahoma" pitchFamily="32" charset="0"/>
              </a:rPr>
            </a:b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>* Program : </a:t>
            </a:r>
            <a:r>
              <a:rPr lang="en-GB" sz="2400" dirty="0" smtClean="0">
                <a:solidFill>
                  <a:srgbClr val="000066"/>
                </a:solidFill>
                <a:latin typeface="Tahoma" pitchFamily="32" charset="0"/>
              </a:rPr>
              <a:t>&lt;Project Name&gt;</a:t>
            </a: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/>
            </a:r>
            <a:br>
              <a:rPr lang="en-GB" sz="2400" dirty="0">
                <a:solidFill>
                  <a:srgbClr val="000066"/>
                </a:solidFill>
                <a:latin typeface="Tahoma" pitchFamily="32" charset="0"/>
              </a:rPr>
            </a:b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>* Written by : Nguyen Van A </a:t>
            </a:r>
            <a:br>
              <a:rPr lang="en-GB" sz="2400" dirty="0">
                <a:solidFill>
                  <a:srgbClr val="000066"/>
                </a:solidFill>
                <a:latin typeface="Tahoma" pitchFamily="32" charset="0"/>
              </a:rPr>
            </a:b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>* Email : nva@gmail.com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> 	* Created date: 10/3/2002 </a:t>
            </a:r>
            <a:br>
              <a:rPr lang="en-GB" sz="2400" dirty="0">
                <a:solidFill>
                  <a:srgbClr val="000066"/>
                </a:solidFill>
                <a:latin typeface="Tahoma" pitchFamily="32" charset="0"/>
              </a:rPr>
            </a:b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>* Modified by: Nguyen Van B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>	* Modified date: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>	* Version: 1.0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>	* Description: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66"/>
                </a:solidFill>
                <a:latin typeface="Tahoma" pitchFamily="32" charset="0"/>
              </a:rPr>
              <a:t>	---------------------------------------------------------*/</a:t>
            </a:r>
            <a:r>
              <a:rPr lang="en-GB" sz="2400" dirty="0">
                <a:latin typeface="Tahoma" pitchFamily="32" charset="0"/>
              </a:rPr>
              <a:t> </a:t>
            </a:r>
            <a:br>
              <a:rPr lang="en-GB" sz="2400" dirty="0">
                <a:latin typeface="Tahoma" pitchFamily="32" charset="0"/>
              </a:rPr>
            </a:br>
            <a:endParaRPr lang="en-GB" sz="2400" dirty="0">
              <a:latin typeface="Tahom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3300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CC3300"/>
                </a:solidFill>
                <a:latin typeface="Tahoma" pitchFamily="32" charset="0"/>
              </a:rPr>
              <a:t>Chú thích đầu mỗi method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/**-----------------------------------------------------------</a:t>
            </a:r>
            <a:br>
              <a:rPr lang="en-GB" sz="2400">
                <a:solidFill>
                  <a:srgbClr val="000066"/>
                </a:solidFill>
                <a:latin typeface="Tahoma" pitchFamily="32" charset="0"/>
              </a:rPr>
            </a:b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* Description: …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	* Method name: … </a:t>
            </a:r>
            <a:br>
              <a:rPr lang="en-GB" sz="2400">
                <a:solidFill>
                  <a:srgbClr val="000066"/>
                </a:solidFill>
                <a:latin typeface="Tahoma" pitchFamily="32" charset="0"/>
              </a:rPr>
            </a:b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* Parameters: …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 	* Return value:</a:t>
            </a:r>
            <a:br>
              <a:rPr lang="en-GB" sz="2400">
                <a:solidFill>
                  <a:srgbClr val="000066"/>
                </a:solidFill>
                <a:latin typeface="Tahoma" pitchFamily="32" charset="0"/>
              </a:rPr>
            </a:b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* Written by: …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	* Modified by: …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66"/>
                </a:solidFill>
                <a:latin typeface="Tahoma" pitchFamily="32" charset="0"/>
              </a:rPr>
              <a:t>	---------------------------------------------------------*/</a:t>
            </a:r>
            <a:r>
              <a:rPr lang="en-GB" sz="2400">
                <a:latin typeface="Tahoma" pitchFamily="32" charset="0"/>
              </a:rPr>
              <a:t> </a:t>
            </a:r>
            <a:br>
              <a:rPr lang="en-GB" sz="2400">
                <a:latin typeface="Tahoma" pitchFamily="32" charset="0"/>
              </a:rPr>
            </a:br>
            <a:endParaRPr lang="en-GB" sz="2400">
              <a:latin typeface="Tahom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altLang="en-US" sz="36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3600" b="1" dirty="0" err="1" smtClean="0">
                <a:solidFill>
                  <a:srgbClr val="0000CC"/>
                </a:solidFill>
                <a:latin typeface="Tahoma" pitchFamily="34" charset="0"/>
              </a:rPr>
              <a:t>Hiện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pitchFamily="34" charset="0"/>
              </a:rPr>
              <a:t>thực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pitchFamily="34" charset="0"/>
              </a:rPr>
              <a:t> &amp;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pitchFamily="34" charset="0"/>
              </a:rPr>
              <a:t>Kiểm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pitchFamily="34" charset="0"/>
              </a:rPr>
              <a:t>thử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pitchFamily="34" charset="0"/>
              </a:rPr>
              <a:t>đơn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pitchFamily="34" charset="0"/>
              </a:rPr>
              <a:t>vị</a:t>
            </a:r>
            <a:endParaRPr lang="en-US" altLang="en-US" sz="36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3600" b="1" dirty="0" smtClean="0">
                <a:solidFill>
                  <a:srgbClr val="0000CC"/>
                </a:solidFill>
                <a:latin typeface="Tahoma" pitchFamily="34" charset="0"/>
              </a:rPr>
              <a:t>(Implementation &amp; Unit Testing)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Hiện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thực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phần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mềm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là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gì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?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công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nghệ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mềm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hiện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thực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mềm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là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đoạn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chuyển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các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đặc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tả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kỹ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thuật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mô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hình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thiết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kế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thành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chương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trình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máy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tính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dùng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công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cụ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ngôn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ngữ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lập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trình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24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đoạn</a:t>
            </a:r>
            <a:r>
              <a:rPr lang="en-US" sz="4000" dirty="0" smtClean="0"/>
              <a:t> </a:t>
            </a:r>
            <a:r>
              <a:rPr lang="en-US" sz="4000" dirty="0" err="1" smtClean="0"/>
              <a:t>hiện</a:t>
            </a:r>
            <a:r>
              <a:rPr lang="en-US" sz="4000" dirty="0" smtClean="0"/>
              <a:t> </a:t>
            </a:r>
            <a:r>
              <a:rPr lang="en-US" sz="4000" dirty="0" err="1" smtClean="0"/>
              <a:t>thực</a:t>
            </a:r>
            <a:r>
              <a:rPr lang="en-US" sz="4000" dirty="0" smtClean="0"/>
              <a:t> </a:t>
            </a:r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mềm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mô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thác</a:t>
            </a:r>
            <a:r>
              <a:rPr lang="en-US" sz="4000" dirty="0" smtClean="0"/>
              <a:t> </a:t>
            </a:r>
            <a:r>
              <a:rPr lang="en-US" sz="4000" dirty="0" err="1" smtClean="0"/>
              <a:t>nước</a:t>
            </a:r>
            <a:endParaRPr lang="en-US" sz="4000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533400" y="1752600"/>
            <a:ext cx="8353425" cy="4914900"/>
            <a:chOff x="336" y="1104"/>
            <a:chExt cx="5262" cy="3096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6" y="1104"/>
              <a:ext cx="5262" cy="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320" y="730"/>
              <a:ext cx="5270" cy="3556"/>
              <a:chOff x="320" y="730"/>
              <a:chExt cx="5270" cy="3556"/>
            </a:xfrm>
          </p:grpSpPr>
          <p:sp>
            <p:nvSpPr>
              <p:cNvPr id="59" name="Rectangle 5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5254" cy="3088"/>
              </a:xfrm>
              <a:prstGeom prst="rect">
                <a:avLst/>
              </a:prstGeom>
              <a:noFill/>
              <a:ln w="0">
                <a:solidFill>
                  <a:srgbClr val="FFFFF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445" y="1229"/>
                <a:ext cx="1111" cy="405"/>
              </a:xfrm>
              <a:prstGeom prst="rect">
                <a:avLst/>
              </a:prstGeom>
              <a:solidFill>
                <a:srgbClr val="6E7A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7"/>
              <p:cNvSpPr>
                <a:spLocks noChangeArrowheads="1"/>
              </p:cNvSpPr>
              <p:nvPr/>
            </p:nvSpPr>
            <p:spPr bwMode="auto">
              <a:xfrm>
                <a:off x="1462" y="1837"/>
                <a:ext cx="1094" cy="390"/>
              </a:xfrm>
              <a:prstGeom prst="rect">
                <a:avLst/>
              </a:prstGeom>
              <a:solidFill>
                <a:srgbClr val="6E7A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8"/>
              <p:cNvSpPr>
                <a:spLocks noChangeArrowheads="1"/>
              </p:cNvSpPr>
              <p:nvPr/>
            </p:nvSpPr>
            <p:spPr bwMode="auto">
              <a:xfrm>
                <a:off x="2478" y="2430"/>
                <a:ext cx="1095" cy="390"/>
              </a:xfrm>
              <a:prstGeom prst="rect">
                <a:avLst/>
              </a:prstGeom>
              <a:solidFill>
                <a:srgbClr val="6E7A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3495" y="3038"/>
                <a:ext cx="1094" cy="390"/>
              </a:xfrm>
              <a:prstGeom prst="rect">
                <a:avLst/>
              </a:prstGeom>
              <a:solidFill>
                <a:srgbClr val="6E7A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0"/>
              <p:cNvSpPr>
                <a:spLocks noChangeArrowheads="1"/>
              </p:cNvSpPr>
              <p:nvPr/>
            </p:nvSpPr>
            <p:spPr bwMode="auto">
              <a:xfrm>
                <a:off x="4480" y="3599"/>
                <a:ext cx="1110" cy="406"/>
              </a:xfrm>
              <a:prstGeom prst="rect">
                <a:avLst/>
              </a:prstGeom>
              <a:solidFill>
                <a:srgbClr val="6E7A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>
                <a:off x="320" y="730"/>
                <a:ext cx="1157" cy="1169"/>
              </a:xfrm>
              <a:prstGeom prst="ellipse">
                <a:avLst/>
              </a:prstGeom>
              <a:solidFill>
                <a:srgbClr val="D3E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2"/>
              <p:cNvSpPr>
                <a:spLocks noChangeArrowheads="1"/>
              </p:cNvSpPr>
              <p:nvPr/>
            </p:nvSpPr>
            <p:spPr bwMode="auto">
              <a:xfrm>
                <a:off x="352" y="761"/>
                <a:ext cx="1094" cy="1107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13"/>
              <p:cNvSpPr>
                <a:spLocks noChangeArrowheads="1"/>
              </p:cNvSpPr>
              <p:nvPr/>
            </p:nvSpPr>
            <p:spPr bwMode="auto">
              <a:xfrm>
                <a:off x="383" y="792"/>
                <a:ext cx="1048" cy="1045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4"/>
              <p:cNvSpPr>
                <a:spLocks noChangeArrowheads="1"/>
              </p:cNvSpPr>
              <p:nvPr/>
            </p:nvSpPr>
            <p:spPr bwMode="auto">
              <a:xfrm>
                <a:off x="414" y="823"/>
                <a:ext cx="985" cy="98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15"/>
              <p:cNvSpPr>
                <a:spLocks noChangeArrowheads="1"/>
              </p:cNvSpPr>
              <p:nvPr/>
            </p:nvSpPr>
            <p:spPr bwMode="auto">
              <a:xfrm>
                <a:off x="445" y="854"/>
                <a:ext cx="923" cy="921"/>
              </a:xfrm>
              <a:prstGeom prst="ellipse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16"/>
              <p:cNvSpPr>
                <a:spLocks noChangeArrowheads="1"/>
              </p:cNvSpPr>
              <p:nvPr/>
            </p:nvSpPr>
            <p:spPr bwMode="auto">
              <a:xfrm>
                <a:off x="477" y="886"/>
                <a:ext cx="860" cy="857"/>
              </a:xfrm>
              <a:prstGeom prst="ellipse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17"/>
              <p:cNvSpPr>
                <a:spLocks noChangeArrowheads="1"/>
              </p:cNvSpPr>
              <p:nvPr/>
            </p:nvSpPr>
            <p:spPr bwMode="auto">
              <a:xfrm>
                <a:off x="508" y="917"/>
                <a:ext cx="797" cy="795"/>
              </a:xfrm>
              <a:prstGeom prst="ellips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18"/>
              <p:cNvSpPr>
                <a:spLocks noChangeArrowheads="1"/>
              </p:cNvSpPr>
              <p:nvPr/>
            </p:nvSpPr>
            <p:spPr bwMode="auto">
              <a:xfrm>
                <a:off x="539" y="948"/>
                <a:ext cx="735" cy="733"/>
              </a:xfrm>
              <a:prstGeom prst="ellipse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19"/>
              <p:cNvSpPr>
                <a:spLocks noChangeArrowheads="1"/>
              </p:cNvSpPr>
              <p:nvPr/>
            </p:nvSpPr>
            <p:spPr bwMode="auto">
              <a:xfrm>
                <a:off x="571" y="979"/>
                <a:ext cx="672" cy="671"/>
              </a:xfrm>
              <a:prstGeom prst="ellipse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20"/>
              <p:cNvSpPr>
                <a:spLocks noChangeArrowheads="1"/>
              </p:cNvSpPr>
              <p:nvPr/>
            </p:nvSpPr>
            <p:spPr bwMode="auto">
              <a:xfrm>
                <a:off x="586" y="1010"/>
                <a:ext cx="626" cy="609"/>
              </a:xfrm>
              <a:prstGeom prst="ellipse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21"/>
              <p:cNvSpPr>
                <a:spLocks noChangeArrowheads="1"/>
              </p:cNvSpPr>
              <p:nvPr/>
            </p:nvSpPr>
            <p:spPr bwMode="auto">
              <a:xfrm>
                <a:off x="617" y="1042"/>
                <a:ext cx="563" cy="545"/>
              </a:xfrm>
              <a:prstGeom prst="ellipse">
                <a:avLst/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22"/>
              <p:cNvSpPr>
                <a:spLocks noChangeArrowheads="1"/>
              </p:cNvSpPr>
              <p:nvPr/>
            </p:nvSpPr>
            <p:spPr bwMode="auto">
              <a:xfrm>
                <a:off x="649" y="1073"/>
                <a:ext cx="500" cy="483"/>
              </a:xfrm>
              <a:prstGeom prst="ellipse">
                <a:avLst/>
              </a:pr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23"/>
              <p:cNvSpPr>
                <a:spLocks noChangeArrowheads="1"/>
              </p:cNvSpPr>
              <p:nvPr/>
            </p:nvSpPr>
            <p:spPr bwMode="auto">
              <a:xfrm>
                <a:off x="680" y="1104"/>
                <a:ext cx="438" cy="421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24"/>
              <p:cNvSpPr>
                <a:spLocks noChangeArrowheads="1"/>
              </p:cNvSpPr>
              <p:nvPr/>
            </p:nvSpPr>
            <p:spPr bwMode="auto">
              <a:xfrm>
                <a:off x="711" y="1135"/>
                <a:ext cx="376" cy="359"/>
              </a:xfrm>
              <a:prstGeom prst="ellipse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25"/>
              <p:cNvSpPr>
                <a:spLocks noChangeArrowheads="1"/>
              </p:cNvSpPr>
              <p:nvPr/>
            </p:nvSpPr>
            <p:spPr bwMode="auto">
              <a:xfrm>
                <a:off x="743" y="1166"/>
                <a:ext cx="312" cy="312"/>
              </a:xfrm>
              <a:prstGeom prst="ellipse">
                <a:avLst/>
              </a:pr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26"/>
              <p:cNvSpPr>
                <a:spLocks noChangeArrowheads="1"/>
              </p:cNvSpPr>
              <p:nvPr/>
            </p:nvSpPr>
            <p:spPr bwMode="auto">
              <a:xfrm>
                <a:off x="774" y="1198"/>
                <a:ext cx="250" cy="249"/>
              </a:xfrm>
              <a:prstGeom prst="ellipse">
                <a:avLst/>
              </a:prstGeom>
              <a:blipFill dpi="0" rotWithShape="0">
                <a:blip r:embed="rId1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27"/>
              <p:cNvSpPr>
                <a:spLocks noChangeArrowheads="1"/>
              </p:cNvSpPr>
              <p:nvPr/>
            </p:nvSpPr>
            <p:spPr bwMode="auto">
              <a:xfrm>
                <a:off x="805" y="1229"/>
                <a:ext cx="188" cy="187"/>
              </a:xfrm>
              <a:prstGeom prst="ellipse">
                <a:avLst/>
              </a:prstGeom>
              <a:blipFill dpi="0" rotWithShape="0">
                <a:blip r:embed="rId1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28"/>
              <p:cNvSpPr>
                <a:spLocks noChangeArrowheads="1"/>
              </p:cNvSpPr>
              <p:nvPr/>
            </p:nvSpPr>
            <p:spPr bwMode="auto">
              <a:xfrm>
                <a:off x="836" y="1260"/>
                <a:ext cx="125" cy="125"/>
              </a:xfrm>
              <a:prstGeom prst="ellipse">
                <a:avLst/>
              </a:prstGeom>
              <a:blipFill dpi="0" rotWithShape="0">
                <a:blip r:embed="rId1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29"/>
              <p:cNvSpPr>
                <a:spLocks noChangeArrowheads="1"/>
              </p:cNvSpPr>
              <p:nvPr/>
            </p:nvSpPr>
            <p:spPr bwMode="auto">
              <a:xfrm>
                <a:off x="868" y="1291"/>
                <a:ext cx="62" cy="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30"/>
              <p:cNvSpPr>
                <a:spLocks noChangeArrowheads="1"/>
              </p:cNvSpPr>
              <p:nvPr/>
            </p:nvSpPr>
            <p:spPr bwMode="auto">
              <a:xfrm>
                <a:off x="360" y="1128"/>
                <a:ext cx="1094" cy="389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1"/>
              <p:cNvSpPr>
                <a:spLocks/>
              </p:cNvSpPr>
              <p:nvPr/>
            </p:nvSpPr>
            <p:spPr bwMode="auto">
              <a:xfrm>
                <a:off x="852" y="1525"/>
                <a:ext cx="109" cy="187"/>
              </a:xfrm>
              <a:custGeom>
                <a:avLst/>
                <a:gdLst>
                  <a:gd name="T0" fmla="*/ 47 w 109"/>
                  <a:gd name="T1" fmla="*/ 156 h 187"/>
                  <a:gd name="T2" fmla="*/ 0 w 109"/>
                  <a:gd name="T3" fmla="*/ 187 h 187"/>
                  <a:gd name="T4" fmla="*/ 47 w 109"/>
                  <a:gd name="T5" fmla="*/ 0 h 187"/>
                  <a:gd name="T6" fmla="*/ 109 w 109"/>
                  <a:gd name="T7" fmla="*/ 187 h 187"/>
                  <a:gd name="T8" fmla="*/ 47 w 109"/>
                  <a:gd name="T9" fmla="*/ 15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7">
                    <a:moveTo>
                      <a:pt x="47" y="156"/>
                    </a:moveTo>
                    <a:lnTo>
                      <a:pt x="0" y="187"/>
                    </a:lnTo>
                    <a:lnTo>
                      <a:pt x="47" y="0"/>
                    </a:lnTo>
                    <a:lnTo>
                      <a:pt x="109" y="187"/>
                    </a:lnTo>
                    <a:lnTo>
                      <a:pt x="47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32"/>
              <p:cNvSpPr>
                <a:spLocks noChangeArrowheads="1"/>
              </p:cNvSpPr>
              <p:nvPr/>
            </p:nvSpPr>
            <p:spPr bwMode="auto">
              <a:xfrm>
                <a:off x="508" y="1120"/>
                <a:ext cx="15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602" y="1120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34"/>
              <p:cNvSpPr>
                <a:spLocks noChangeArrowheads="1"/>
              </p:cNvSpPr>
              <p:nvPr/>
            </p:nvSpPr>
            <p:spPr bwMode="auto">
              <a:xfrm>
                <a:off x="664" y="1120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35"/>
              <p:cNvSpPr>
                <a:spLocks noChangeArrowheads="1"/>
              </p:cNvSpPr>
              <p:nvPr/>
            </p:nvSpPr>
            <p:spPr bwMode="auto">
              <a:xfrm>
                <a:off x="727" y="1120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u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36"/>
              <p:cNvSpPr>
                <a:spLocks noChangeArrowheads="1"/>
              </p:cNvSpPr>
              <p:nvPr/>
            </p:nvSpPr>
            <p:spPr bwMode="auto">
              <a:xfrm>
                <a:off x="805" y="1120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37"/>
              <p:cNvSpPr>
                <a:spLocks noChangeArrowheads="1"/>
              </p:cNvSpPr>
              <p:nvPr/>
            </p:nvSpPr>
            <p:spPr bwMode="auto">
              <a:xfrm>
                <a:off x="836" y="1120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38"/>
              <p:cNvSpPr>
                <a:spLocks noChangeArrowheads="1"/>
              </p:cNvSpPr>
              <p:nvPr/>
            </p:nvSpPr>
            <p:spPr bwMode="auto">
              <a:xfrm>
                <a:off x="883" y="1120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39"/>
              <p:cNvSpPr>
                <a:spLocks noChangeArrowheads="1"/>
              </p:cNvSpPr>
              <p:nvPr/>
            </p:nvSpPr>
            <p:spPr bwMode="auto">
              <a:xfrm>
                <a:off x="946" y="1120"/>
                <a:ext cx="15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40"/>
              <p:cNvSpPr>
                <a:spLocks noChangeArrowheads="1"/>
              </p:cNvSpPr>
              <p:nvPr/>
            </p:nvSpPr>
            <p:spPr bwMode="auto">
              <a:xfrm>
                <a:off x="1055" y="1120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41"/>
              <p:cNvSpPr>
                <a:spLocks noChangeArrowheads="1"/>
              </p:cNvSpPr>
              <p:nvPr/>
            </p:nvSpPr>
            <p:spPr bwMode="auto">
              <a:xfrm>
                <a:off x="1118" y="1120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42"/>
              <p:cNvSpPr>
                <a:spLocks noChangeArrowheads="1"/>
              </p:cNvSpPr>
              <p:nvPr/>
            </p:nvSpPr>
            <p:spPr bwMode="auto">
              <a:xfrm>
                <a:off x="1180" y="1120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>
                <a:off x="1227" y="1120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44"/>
              <p:cNvSpPr>
                <a:spLocks noChangeArrowheads="1"/>
              </p:cNvSpPr>
              <p:nvPr/>
            </p:nvSpPr>
            <p:spPr bwMode="auto">
              <a:xfrm>
                <a:off x="633" y="127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45"/>
              <p:cNvSpPr>
                <a:spLocks noChangeArrowheads="1"/>
              </p:cNvSpPr>
              <p:nvPr/>
            </p:nvSpPr>
            <p:spPr bwMode="auto">
              <a:xfrm>
                <a:off x="711" y="1276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46"/>
              <p:cNvSpPr>
                <a:spLocks noChangeArrowheads="1"/>
              </p:cNvSpPr>
              <p:nvPr/>
            </p:nvSpPr>
            <p:spPr bwMode="auto">
              <a:xfrm>
                <a:off x="758" y="1276"/>
                <a:ext cx="94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47"/>
              <p:cNvSpPr>
                <a:spLocks noChangeArrowheads="1"/>
              </p:cNvSpPr>
              <p:nvPr/>
            </p:nvSpPr>
            <p:spPr bwMode="auto">
              <a:xfrm>
                <a:off x="805" y="1276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48"/>
              <p:cNvSpPr>
                <a:spLocks noChangeArrowheads="1"/>
              </p:cNvSpPr>
              <p:nvPr/>
            </p:nvSpPr>
            <p:spPr bwMode="auto">
              <a:xfrm>
                <a:off x="852" y="127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49"/>
              <p:cNvSpPr>
                <a:spLocks noChangeArrowheads="1"/>
              </p:cNvSpPr>
              <p:nvPr/>
            </p:nvSpPr>
            <p:spPr bwMode="auto">
              <a:xfrm>
                <a:off x="915" y="1276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50"/>
              <p:cNvSpPr>
                <a:spLocks noChangeArrowheads="1"/>
              </p:cNvSpPr>
              <p:nvPr/>
            </p:nvSpPr>
            <p:spPr bwMode="auto">
              <a:xfrm>
                <a:off x="961" y="1276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51"/>
              <p:cNvSpPr>
                <a:spLocks noChangeArrowheads="1"/>
              </p:cNvSpPr>
              <p:nvPr/>
            </p:nvSpPr>
            <p:spPr bwMode="auto">
              <a:xfrm>
                <a:off x="993" y="1276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52"/>
              <p:cNvSpPr>
                <a:spLocks noChangeArrowheads="1"/>
              </p:cNvSpPr>
              <p:nvPr/>
            </p:nvSpPr>
            <p:spPr bwMode="auto">
              <a:xfrm>
                <a:off x="1040" y="127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53"/>
              <p:cNvSpPr>
                <a:spLocks noChangeArrowheads="1"/>
              </p:cNvSpPr>
              <p:nvPr/>
            </p:nvSpPr>
            <p:spPr bwMode="auto">
              <a:xfrm>
                <a:off x="1102" y="127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Oval 54"/>
              <p:cNvSpPr>
                <a:spLocks noChangeArrowheads="1"/>
              </p:cNvSpPr>
              <p:nvPr/>
            </p:nvSpPr>
            <p:spPr bwMode="auto">
              <a:xfrm>
                <a:off x="1337" y="1338"/>
                <a:ext cx="1157" cy="1154"/>
              </a:xfrm>
              <a:prstGeom prst="ellipse">
                <a:avLst/>
              </a:prstGeom>
              <a:solidFill>
                <a:srgbClr val="D3E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Oval 55"/>
              <p:cNvSpPr>
                <a:spLocks noChangeArrowheads="1"/>
              </p:cNvSpPr>
              <p:nvPr/>
            </p:nvSpPr>
            <p:spPr bwMode="auto">
              <a:xfrm>
                <a:off x="1368" y="1369"/>
                <a:ext cx="1095" cy="109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56"/>
              <p:cNvSpPr>
                <a:spLocks noChangeArrowheads="1"/>
              </p:cNvSpPr>
              <p:nvPr/>
            </p:nvSpPr>
            <p:spPr bwMode="auto">
              <a:xfrm>
                <a:off x="1399" y="1400"/>
                <a:ext cx="1032" cy="1030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57"/>
              <p:cNvSpPr>
                <a:spLocks noChangeArrowheads="1"/>
              </p:cNvSpPr>
              <p:nvPr/>
            </p:nvSpPr>
            <p:spPr bwMode="auto">
              <a:xfrm>
                <a:off x="1431" y="1432"/>
                <a:ext cx="969" cy="966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58"/>
              <p:cNvSpPr>
                <a:spLocks noChangeArrowheads="1"/>
              </p:cNvSpPr>
              <p:nvPr/>
            </p:nvSpPr>
            <p:spPr bwMode="auto">
              <a:xfrm>
                <a:off x="1462" y="1447"/>
                <a:ext cx="907" cy="920"/>
              </a:xfrm>
              <a:prstGeom prst="ellipse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59"/>
              <p:cNvSpPr>
                <a:spLocks noChangeArrowheads="1"/>
              </p:cNvSpPr>
              <p:nvPr/>
            </p:nvSpPr>
            <p:spPr bwMode="auto">
              <a:xfrm>
                <a:off x="1477" y="1478"/>
                <a:ext cx="861" cy="858"/>
              </a:xfrm>
              <a:prstGeom prst="ellipse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60"/>
              <p:cNvSpPr>
                <a:spLocks noChangeArrowheads="1"/>
              </p:cNvSpPr>
              <p:nvPr/>
            </p:nvSpPr>
            <p:spPr bwMode="auto">
              <a:xfrm>
                <a:off x="1509" y="1509"/>
                <a:ext cx="813" cy="796"/>
              </a:xfrm>
              <a:prstGeom prst="ellips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61"/>
              <p:cNvSpPr>
                <a:spLocks noChangeArrowheads="1"/>
              </p:cNvSpPr>
              <p:nvPr/>
            </p:nvSpPr>
            <p:spPr bwMode="auto">
              <a:xfrm>
                <a:off x="1540" y="1541"/>
                <a:ext cx="751" cy="748"/>
              </a:xfrm>
              <a:prstGeom prst="ellipse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62"/>
              <p:cNvSpPr>
                <a:spLocks noChangeArrowheads="1"/>
              </p:cNvSpPr>
              <p:nvPr/>
            </p:nvSpPr>
            <p:spPr bwMode="auto">
              <a:xfrm>
                <a:off x="1571" y="1572"/>
                <a:ext cx="688" cy="686"/>
              </a:xfrm>
              <a:prstGeom prst="ellipse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63"/>
              <p:cNvSpPr>
                <a:spLocks noChangeArrowheads="1"/>
              </p:cNvSpPr>
              <p:nvPr/>
            </p:nvSpPr>
            <p:spPr bwMode="auto">
              <a:xfrm>
                <a:off x="1603" y="1603"/>
                <a:ext cx="625" cy="624"/>
              </a:xfrm>
              <a:prstGeom prst="ellipse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64"/>
              <p:cNvSpPr>
                <a:spLocks noChangeArrowheads="1"/>
              </p:cNvSpPr>
              <p:nvPr/>
            </p:nvSpPr>
            <p:spPr bwMode="auto">
              <a:xfrm>
                <a:off x="1634" y="1634"/>
                <a:ext cx="563" cy="562"/>
              </a:xfrm>
              <a:prstGeom prst="ellipse">
                <a:avLst/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65"/>
              <p:cNvSpPr>
                <a:spLocks noChangeArrowheads="1"/>
              </p:cNvSpPr>
              <p:nvPr/>
            </p:nvSpPr>
            <p:spPr bwMode="auto">
              <a:xfrm>
                <a:off x="1665" y="1665"/>
                <a:ext cx="501" cy="500"/>
              </a:xfrm>
              <a:prstGeom prst="ellipse">
                <a:avLst/>
              </a:pr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66"/>
              <p:cNvSpPr>
                <a:spLocks noChangeArrowheads="1"/>
              </p:cNvSpPr>
              <p:nvPr/>
            </p:nvSpPr>
            <p:spPr bwMode="auto">
              <a:xfrm>
                <a:off x="1696" y="1697"/>
                <a:ext cx="438" cy="436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67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375" cy="374"/>
              </a:xfrm>
              <a:prstGeom prst="ellipse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68"/>
              <p:cNvSpPr>
                <a:spLocks noChangeArrowheads="1"/>
              </p:cNvSpPr>
              <p:nvPr/>
            </p:nvSpPr>
            <p:spPr bwMode="auto">
              <a:xfrm>
                <a:off x="1759" y="1759"/>
                <a:ext cx="313" cy="312"/>
              </a:xfrm>
              <a:prstGeom prst="ellipse">
                <a:avLst/>
              </a:pr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69"/>
              <p:cNvSpPr>
                <a:spLocks noChangeArrowheads="1"/>
              </p:cNvSpPr>
              <p:nvPr/>
            </p:nvSpPr>
            <p:spPr bwMode="auto">
              <a:xfrm>
                <a:off x="1790" y="1790"/>
                <a:ext cx="250" cy="250"/>
              </a:xfrm>
              <a:prstGeom prst="ellipse">
                <a:avLst/>
              </a:prstGeom>
              <a:blipFill dpi="0" rotWithShape="0">
                <a:blip r:embed="rId1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70"/>
              <p:cNvSpPr>
                <a:spLocks noChangeArrowheads="1"/>
              </p:cNvSpPr>
              <p:nvPr/>
            </p:nvSpPr>
            <p:spPr bwMode="auto">
              <a:xfrm>
                <a:off x="1822" y="1821"/>
                <a:ext cx="187" cy="188"/>
              </a:xfrm>
              <a:prstGeom prst="ellipse">
                <a:avLst/>
              </a:prstGeom>
              <a:blipFill dpi="0" rotWithShape="0">
                <a:blip r:embed="rId1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Oval 71"/>
              <p:cNvSpPr>
                <a:spLocks noChangeArrowheads="1"/>
              </p:cNvSpPr>
              <p:nvPr/>
            </p:nvSpPr>
            <p:spPr bwMode="auto">
              <a:xfrm>
                <a:off x="1853" y="1853"/>
                <a:ext cx="125" cy="124"/>
              </a:xfrm>
              <a:prstGeom prst="ellipse">
                <a:avLst/>
              </a:prstGeom>
              <a:blipFill dpi="0" rotWithShape="0">
                <a:blip r:embed="rId1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72"/>
              <p:cNvSpPr>
                <a:spLocks noChangeArrowheads="1"/>
              </p:cNvSpPr>
              <p:nvPr/>
            </p:nvSpPr>
            <p:spPr bwMode="auto">
              <a:xfrm>
                <a:off x="1884" y="1884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73"/>
              <p:cNvSpPr>
                <a:spLocks noChangeArrowheads="1"/>
              </p:cNvSpPr>
              <p:nvPr/>
            </p:nvSpPr>
            <p:spPr bwMode="auto">
              <a:xfrm>
                <a:off x="1376" y="1720"/>
                <a:ext cx="1094" cy="405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74"/>
              <p:cNvSpPr>
                <a:spLocks noChangeArrowheads="1"/>
              </p:cNvSpPr>
              <p:nvPr/>
            </p:nvSpPr>
            <p:spPr bwMode="auto">
              <a:xfrm>
                <a:off x="1587" y="1712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75"/>
              <p:cNvSpPr>
                <a:spLocks noChangeArrowheads="1"/>
              </p:cNvSpPr>
              <p:nvPr/>
            </p:nvSpPr>
            <p:spPr bwMode="auto">
              <a:xfrm>
                <a:off x="1665" y="1712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76"/>
              <p:cNvSpPr>
                <a:spLocks noChangeArrowheads="1"/>
              </p:cNvSpPr>
              <p:nvPr/>
            </p:nvSpPr>
            <p:spPr bwMode="auto">
              <a:xfrm>
                <a:off x="1743" y="1712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77"/>
              <p:cNvSpPr>
                <a:spLocks noChangeArrowheads="1"/>
              </p:cNvSpPr>
              <p:nvPr/>
            </p:nvSpPr>
            <p:spPr bwMode="auto">
              <a:xfrm>
                <a:off x="1790" y="1712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78"/>
              <p:cNvSpPr>
                <a:spLocks noChangeArrowheads="1"/>
              </p:cNvSpPr>
              <p:nvPr/>
            </p:nvSpPr>
            <p:spPr bwMode="auto">
              <a:xfrm>
                <a:off x="1837" y="1712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79"/>
              <p:cNvSpPr>
                <a:spLocks noChangeArrowheads="1"/>
              </p:cNvSpPr>
              <p:nvPr/>
            </p:nvSpPr>
            <p:spPr bwMode="auto">
              <a:xfrm>
                <a:off x="1900" y="1712"/>
                <a:ext cx="15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80"/>
              <p:cNvSpPr>
                <a:spLocks noChangeArrowheads="1"/>
              </p:cNvSpPr>
              <p:nvPr/>
            </p:nvSpPr>
            <p:spPr bwMode="auto">
              <a:xfrm>
                <a:off x="2009" y="1712"/>
                <a:ext cx="94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81"/>
              <p:cNvSpPr>
                <a:spLocks noChangeArrowheads="1"/>
              </p:cNvSpPr>
              <p:nvPr/>
            </p:nvSpPr>
            <p:spPr bwMode="auto">
              <a:xfrm>
                <a:off x="2040" y="1712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82"/>
              <p:cNvSpPr>
                <a:spLocks noChangeArrowheads="1"/>
              </p:cNvSpPr>
              <p:nvPr/>
            </p:nvSpPr>
            <p:spPr bwMode="auto">
              <a:xfrm>
                <a:off x="2103" y="1712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83"/>
              <p:cNvSpPr>
                <a:spLocks noChangeArrowheads="1"/>
              </p:cNvSpPr>
              <p:nvPr/>
            </p:nvSpPr>
            <p:spPr bwMode="auto">
              <a:xfrm>
                <a:off x="2166" y="1712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84"/>
              <p:cNvSpPr>
                <a:spLocks noChangeArrowheads="1"/>
              </p:cNvSpPr>
              <p:nvPr/>
            </p:nvSpPr>
            <p:spPr bwMode="auto">
              <a:xfrm>
                <a:off x="1477" y="1868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85"/>
              <p:cNvSpPr>
                <a:spLocks noChangeArrowheads="1"/>
              </p:cNvSpPr>
              <p:nvPr/>
            </p:nvSpPr>
            <p:spPr bwMode="auto">
              <a:xfrm>
                <a:off x="1524" y="1868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86"/>
              <p:cNvSpPr>
                <a:spLocks noChangeArrowheads="1"/>
              </p:cNvSpPr>
              <p:nvPr/>
            </p:nvSpPr>
            <p:spPr bwMode="auto">
              <a:xfrm>
                <a:off x="1603" y="1868"/>
                <a:ext cx="94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87"/>
              <p:cNvSpPr>
                <a:spLocks noChangeArrowheads="1"/>
              </p:cNvSpPr>
              <p:nvPr/>
            </p:nvSpPr>
            <p:spPr bwMode="auto">
              <a:xfrm>
                <a:off x="1650" y="1868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88"/>
              <p:cNvSpPr>
                <a:spLocks noChangeArrowheads="1"/>
              </p:cNvSpPr>
              <p:nvPr/>
            </p:nvSpPr>
            <p:spPr bwMode="auto">
              <a:xfrm>
                <a:off x="1681" y="1868"/>
                <a:ext cx="17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w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89"/>
              <p:cNvSpPr>
                <a:spLocks noChangeArrowheads="1"/>
              </p:cNvSpPr>
              <p:nvPr/>
            </p:nvSpPr>
            <p:spPr bwMode="auto">
              <a:xfrm>
                <a:off x="1775" y="1868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90"/>
              <p:cNvSpPr>
                <a:spLocks noChangeArrowheads="1"/>
              </p:cNvSpPr>
              <p:nvPr/>
            </p:nvSpPr>
            <p:spPr bwMode="auto">
              <a:xfrm>
                <a:off x="1837" y="1868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91"/>
              <p:cNvSpPr>
                <a:spLocks noChangeArrowheads="1"/>
              </p:cNvSpPr>
              <p:nvPr/>
            </p:nvSpPr>
            <p:spPr bwMode="auto">
              <a:xfrm>
                <a:off x="1884" y="1868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92"/>
              <p:cNvSpPr>
                <a:spLocks noChangeArrowheads="1"/>
              </p:cNvSpPr>
              <p:nvPr/>
            </p:nvSpPr>
            <p:spPr bwMode="auto">
              <a:xfrm>
                <a:off x="1947" y="1868"/>
                <a:ext cx="94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93"/>
              <p:cNvSpPr>
                <a:spLocks noChangeArrowheads="1"/>
              </p:cNvSpPr>
              <p:nvPr/>
            </p:nvSpPr>
            <p:spPr bwMode="auto">
              <a:xfrm>
                <a:off x="1978" y="1868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94"/>
              <p:cNvSpPr>
                <a:spLocks noChangeArrowheads="1"/>
              </p:cNvSpPr>
              <p:nvPr/>
            </p:nvSpPr>
            <p:spPr bwMode="auto">
              <a:xfrm>
                <a:off x="2056" y="1868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ctangle 95"/>
              <p:cNvSpPr>
                <a:spLocks noChangeArrowheads="1"/>
              </p:cNvSpPr>
              <p:nvPr/>
            </p:nvSpPr>
            <p:spPr bwMode="auto">
              <a:xfrm>
                <a:off x="2103" y="1868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Rectangle 96"/>
              <p:cNvSpPr>
                <a:spLocks noChangeArrowheads="1"/>
              </p:cNvSpPr>
              <p:nvPr/>
            </p:nvSpPr>
            <p:spPr bwMode="auto">
              <a:xfrm>
                <a:off x="2166" y="1868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Rectangle 97"/>
              <p:cNvSpPr>
                <a:spLocks noChangeArrowheads="1"/>
              </p:cNvSpPr>
              <p:nvPr/>
            </p:nvSpPr>
            <p:spPr bwMode="auto">
              <a:xfrm>
                <a:off x="2197" y="1868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98"/>
              <p:cNvSpPr>
                <a:spLocks noChangeArrowheads="1"/>
              </p:cNvSpPr>
              <p:nvPr/>
            </p:nvSpPr>
            <p:spPr bwMode="auto">
              <a:xfrm>
                <a:off x="2275" y="1868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Oval 99"/>
              <p:cNvSpPr>
                <a:spLocks noChangeArrowheads="1"/>
              </p:cNvSpPr>
              <p:nvPr/>
            </p:nvSpPr>
            <p:spPr bwMode="auto">
              <a:xfrm>
                <a:off x="2338" y="1931"/>
                <a:ext cx="1172" cy="1169"/>
              </a:xfrm>
              <a:prstGeom prst="ellipse">
                <a:avLst/>
              </a:prstGeom>
              <a:solidFill>
                <a:srgbClr val="D3E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100"/>
              <p:cNvSpPr>
                <a:spLocks noChangeArrowheads="1"/>
              </p:cNvSpPr>
              <p:nvPr/>
            </p:nvSpPr>
            <p:spPr bwMode="auto">
              <a:xfrm>
                <a:off x="2369" y="1962"/>
                <a:ext cx="1110" cy="1107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101"/>
              <p:cNvSpPr>
                <a:spLocks noChangeArrowheads="1"/>
              </p:cNvSpPr>
              <p:nvPr/>
            </p:nvSpPr>
            <p:spPr bwMode="auto">
              <a:xfrm>
                <a:off x="2400" y="1993"/>
                <a:ext cx="1048" cy="1045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102"/>
              <p:cNvSpPr>
                <a:spLocks noChangeArrowheads="1"/>
              </p:cNvSpPr>
              <p:nvPr/>
            </p:nvSpPr>
            <p:spPr bwMode="auto">
              <a:xfrm>
                <a:off x="2431" y="2024"/>
                <a:ext cx="985" cy="98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103"/>
              <p:cNvSpPr>
                <a:spLocks noChangeArrowheads="1"/>
              </p:cNvSpPr>
              <p:nvPr/>
            </p:nvSpPr>
            <p:spPr bwMode="auto">
              <a:xfrm>
                <a:off x="2463" y="2055"/>
                <a:ext cx="922" cy="921"/>
              </a:xfrm>
              <a:prstGeom prst="ellipse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104"/>
              <p:cNvSpPr>
                <a:spLocks noChangeArrowheads="1"/>
              </p:cNvSpPr>
              <p:nvPr/>
            </p:nvSpPr>
            <p:spPr bwMode="auto">
              <a:xfrm>
                <a:off x="2494" y="2087"/>
                <a:ext cx="860" cy="857"/>
              </a:xfrm>
              <a:prstGeom prst="ellipse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05"/>
              <p:cNvSpPr>
                <a:spLocks noChangeArrowheads="1"/>
              </p:cNvSpPr>
              <p:nvPr/>
            </p:nvSpPr>
            <p:spPr bwMode="auto">
              <a:xfrm>
                <a:off x="2525" y="2118"/>
                <a:ext cx="798" cy="795"/>
              </a:xfrm>
              <a:prstGeom prst="ellips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106"/>
              <p:cNvSpPr>
                <a:spLocks noChangeArrowheads="1"/>
              </p:cNvSpPr>
              <p:nvPr/>
            </p:nvSpPr>
            <p:spPr bwMode="auto">
              <a:xfrm>
                <a:off x="2556" y="2149"/>
                <a:ext cx="735" cy="733"/>
              </a:xfrm>
              <a:prstGeom prst="ellipse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107"/>
              <p:cNvSpPr>
                <a:spLocks noChangeArrowheads="1"/>
              </p:cNvSpPr>
              <p:nvPr/>
            </p:nvSpPr>
            <p:spPr bwMode="auto">
              <a:xfrm>
                <a:off x="2588" y="2180"/>
                <a:ext cx="672" cy="671"/>
              </a:xfrm>
              <a:prstGeom prst="ellipse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108"/>
              <p:cNvSpPr>
                <a:spLocks noChangeArrowheads="1"/>
              </p:cNvSpPr>
              <p:nvPr/>
            </p:nvSpPr>
            <p:spPr bwMode="auto">
              <a:xfrm>
                <a:off x="2619" y="2211"/>
                <a:ext cx="610" cy="609"/>
              </a:xfrm>
              <a:prstGeom prst="ellipse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109"/>
              <p:cNvSpPr>
                <a:spLocks noChangeArrowheads="1"/>
              </p:cNvSpPr>
              <p:nvPr/>
            </p:nvSpPr>
            <p:spPr bwMode="auto">
              <a:xfrm>
                <a:off x="2650" y="2243"/>
                <a:ext cx="548" cy="545"/>
              </a:xfrm>
              <a:prstGeom prst="ellipse">
                <a:avLst/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110"/>
              <p:cNvSpPr>
                <a:spLocks noChangeArrowheads="1"/>
              </p:cNvSpPr>
              <p:nvPr/>
            </p:nvSpPr>
            <p:spPr bwMode="auto">
              <a:xfrm>
                <a:off x="2682" y="2274"/>
                <a:ext cx="500" cy="483"/>
              </a:xfrm>
              <a:prstGeom prst="ellipse">
                <a:avLst/>
              </a:pr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111"/>
              <p:cNvSpPr>
                <a:spLocks noChangeArrowheads="1"/>
              </p:cNvSpPr>
              <p:nvPr/>
            </p:nvSpPr>
            <p:spPr bwMode="auto">
              <a:xfrm>
                <a:off x="2713" y="2289"/>
                <a:ext cx="438" cy="437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112"/>
              <p:cNvSpPr>
                <a:spLocks noChangeArrowheads="1"/>
              </p:cNvSpPr>
              <p:nvPr/>
            </p:nvSpPr>
            <p:spPr bwMode="auto">
              <a:xfrm>
                <a:off x="2744" y="2320"/>
                <a:ext cx="375" cy="375"/>
              </a:xfrm>
              <a:prstGeom prst="ellipse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113"/>
              <p:cNvSpPr>
                <a:spLocks noChangeArrowheads="1"/>
              </p:cNvSpPr>
              <p:nvPr/>
            </p:nvSpPr>
            <p:spPr bwMode="auto">
              <a:xfrm>
                <a:off x="2775" y="2352"/>
                <a:ext cx="313" cy="312"/>
              </a:xfrm>
              <a:prstGeom prst="ellipse">
                <a:avLst/>
              </a:pr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114"/>
              <p:cNvSpPr>
                <a:spLocks noChangeArrowheads="1"/>
              </p:cNvSpPr>
              <p:nvPr/>
            </p:nvSpPr>
            <p:spPr bwMode="auto">
              <a:xfrm>
                <a:off x="2807" y="2383"/>
                <a:ext cx="250" cy="249"/>
              </a:xfrm>
              <a:prstGeom prst="ellipse">
                <a:avLst/>
              </a:prstGeom>
              <a:blipFill dpi="0" rotWithShape="0">
                <a:blip r:embed="rId1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115"/>
              <p:cNvSpPr>
                <a:spLocks noChangeArrowheads="1"/>
              </p:cNvSpPr>
              <p:nvPr/>
            </p:nvSpPr>
            <p:spPr bwMode="auto">
              <a:xfrm>
                <a:off x="2838" y="2414"/>
                <a:ext cx="188" cy="187"/>
              </a:xfrm>
              <a:prstGeom prst="ellipse">
                <a:avLst/>
              </a:prstGeom>
              <a:blipFill dpi="0" rotWithShape="0">
                <a:blip r:embed="rId1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116"/>
              <p:cNvSpPr>
                <a:spLocks noChangeArrowheads="1"/>
              </p:cNvSpPr>
              <p:nvPr/>
            </p:nvSpPr>
            <p:spPr bwMode="auto">
              <a:xfrm>
                <a:off x="2869" y="2445"/>
                <a:ext cx="125" cy="125"/>
              </a:xfrm>
              <a:prstGeom prst="ellipse">
                <a:avLst/>
              </a:prstGeom>
              <a:blipFill dpi="0" rotWithShape="0">
                <a:blip r:embed="rId1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117"/>
              <p:cNvSpPr>
                <a:spLocks noChangeArrowheads="1"/>
              </p:cNvSpPr>
              <p:nvPr/>
            </p:nvSpPr>
            <p:spPr bwMode="auto">
              <a:xfrm>
                <a:off x="2900" y="2476"/>
                <a:ext cx="63" cy="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18"/>
              <p:cNvSpPr>
                <a:spLocks noChangeArrowheads="1"/>
              </p:cNvSpPr>
              <p:nvPr/>
            </p:nvSpPr>
            <p:spPr bwMode="auto">
              <a:xfrm>
                <a:off x="2392" y="2313"/>
                <a:ext cx="1095" cy="40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119"/>
              <p:cNvSpPr>
                <a:spLocks noChangeArrowheads="1"/>
              </p:cNvSpPr>
              <p:nvPr/>
            </p:nvSpPr>
            <p:spPr bwMode="auto">
              <a:xfrm>
                <a:off x="2478" y="2320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ctangle 120"/>
              <p:cNvSpPr>
                <a:spLocks noChangeArrowheads="1"/>
              </p:cNvSpPr>
              <p:nvPr/>
            </p:nvSpPr>
            <p:spPr bwMode="auto">
              <a:xfrm>
                <a:off x="2525" y="2320"/>
                <a:ext cx="15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121"/>
              <p:cNvSpPr>
                <a:spLocks noChangeArrowheads="1"/>
              </p:cNvSpPr>
              <p:nvPr/>
            </p:nvSpPr>
            <p:spPr bwMode="auto">
              <a:xfrm>
                <a:off x="2635" y="2320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p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122"/>
              <p:cNvSpPr>
                <a:spLocks noChangeArrowheads="1"/>
              </p:cNvSpPr>
              <p:nvPr/>
            </p:nvSpPr>
            <p:spPr bwMode="auto">
              <a:xfrm>
                <a:off x="2697" y="2320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123"/>
              <p:cNvSpPr>
                <a:spLocks noChangeArrowheads="1"/>
              </p:cNvSpPr>
              <p:nvPr/>
            </p:nvSpPr>
            <p:spPr bwMode="auto">
              <a:xfrm>
                <a:off x="2744" y="2320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124"/>
              <p:cNvSpPr>
                <a:spLocks noChangeArrowheads="1"/>
              </p:cNvSpPr>
              <p:nvPr/>
            </p:nvSpPr>
            <p:spPr bwMode="auto">
              <a:xfrm>
                <a:off x="2807" y="2320"/>
                <a:ext cx="15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125"/>
              <p:cNvSpPr>
                <a:spLocks noChangeArrowheads="1"/>
              </p:cNvSpPr>
              <p:nvPr/>
            </p:nvSpPr>
            <p:spPr bwMode="auto">
              <a:xfrm>
                <a:off x="2916" y="2320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ctangle 126"/>
              <p:cNvSpPr>
                <a:spLocks noChangeArrowheads="1"/>
              </p:cNvSpPr>
              <p:nvPr/>
            </p:nvSpPr>
            <p:spPr bwMode="auto">
              <a:xfrm>
                <a:off x="2979" y="2320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127"/>
              <p:cNvSpPr>
                <a:spLocks noChangeArrowheads="1"/>
              </p:cNvSpPr>
              <p:nvPr/>
            </p:nvSpPr>
            <p:spPr bwMode="auto">
              <a:xfrm>
                <a:off x="3041" y="2320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128"/>
              <p:cNvSpPr>
                <a:spLocks noChangeArrowheads="1"/>
              </p:cNvSpPr>
              <p:nvPr/>
            </p:nvSpPr>
            <p:spPr bwMode="auto">
              <a:xfrm>
                <a:off x="3088" y="2320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ctangle 129"/>
              <p:cNvSpPr>
                <a:spLocks noChangeArrowheads="1"/>
              </p:cNvSpPr>
              <p:nvPr/>
            </p:nvSpPr>
            <p:spPr bwMode="auto">
              <a:xfrm>
                <a:off x="3151" y="2320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ctangle 130"/>
              <p:cNvSpPr>
                <a:spLocks noChangeArrowheads="1"/>
              </p:cNvSpPr>
              <p:nvPr/>
            </p:nvSpPr>
            <p:spPr bwMode="auto">
              <a:xfrm>
                <a:off x="3198" y="2320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ctangle 131"/>
              <p:cNvSpPr>
                <a:spLocks noChangeArrowheads="1"/>
              </p:cNvSpPr>
              <p:nvPr/>
            </p:nvSpPr>
            <p:spPr bwMode="auto">
              <a:xfrm>
                <a:off x="3229" y="2320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ctangle 132"/>
              <p:cNvSpPr>
                <a:spLocks noChangeArrowheads="1"/>
              </p:cNvSpPr>
              <p:nvPr/>
            </p:nvSpPr>
            <p:spPr bwMode="auto">
              <a:xfrm>
                <a:off x="3307" y="2320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133"/>
              <p:cNvSpPr>
                <a:spLocks noChangeArrowheads="1"/>
              </p:cNvSpPr>
              <p:nvPr/>
            </p:nvSpPr>
            <p:spPr bwMode="auto">
              <a:xfrm>
                <a:off x="2494" y="2476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134"/>
              <p:cNvSpPr>
                <a:spLocks noChangeArrowheads="1"/>
              </p:cNvSpPr>
              <p:nvPr/>
            </p:nvSpPr>
            <p:spPr bwMode="auto">
              <a:xfrm>
                <a:off x="2556" y="247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135"/>
              <p:cNvSpPr>
                <a:spLocks noChangeArrowheads="1"/>
              </p:cNvSpPr>
              <p:nvPr/>
            </p:nvSpPr>
            <p:spPr bwMode="auto">
              <a:xfrm>
                <a:off x="2619" y="247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Rectangle 136"/>
              <p:cNvSpPr>
                <a:spLocks noChangeArrowheads="1"/>
              </p:cNvSpPr>
              <p:nvPr/>
            </p:nvSpPr>
            <p:spPr bwMode="auto">
              <a:xfrm>
                <a:off x="2697" y="2476"/>
                <a:ext cx="94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137"/>
              <p:cNvSpPr>
                <a:spLocks noChangeArrowheads="1"/>
              </p:cNvSpPr>
              <p:nvPr/>
            </p:nvSpPr>
            <p:spPr bwMode="auto">
              <a:xfrm>
                <a:off x="2728" y="247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u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138"/>
              <p:cNvSpPr>
                <a:spLocks noChangeArrowheads="1"/>
              </p:cNvSpPr>
              <p:nvPr/>
            </p:nvSpPr>
            <p:spPr bwMode="auto">
              <a:xfrm>
                <a:off x="2807" y="247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139"/>
              <p:cNvSpPr>
                <a:spLocks noChangeArrowheads="1"/>
              </p:cNvSpPr>
              <p:nvPr/>
            </p:nvSpPr>
            <p:spPr bwMode="auto">
              <a:xfrm>
                <a:off x="2869" y="2476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40"/>
              <p:cNvSpPr>
                <a:spLocks noChangeArrowheads="1"/>
              </p:cNvSpPr>
              <p:nvPr/>
            </p:nvSpPr>
            <p:spPr bwMode="auto">
              <a:xfrm>
                <a:off x="2916" y="2476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141"/>
              <p:cNvSpPr>
                <a:spLocks noChangeArrowheads="1"/>
              </p:cNvSpPr>
              <p:nvPr/>
            </p:nvSpPr>
            <p:spPr bwMode="auto">
              <a:xfrm>
                <a:off x="2947" y="2476"/>
                <a:ext cx="94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142"/>
              <p:cNvSpPr>
                <a:spLocks noChangeArrowheads="1"/>
              </p:cNvSpPr>
              <p:nvPr/>
            </p:nvSpPr>
            <p:spPr bwMode="auto">
              <a:xfrm>
                <a:off x="2979" y="2476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143"/>
              <p:cNvSpPr>
                <a:spLocks noChangeArrowheads="1"/>
              </p:cNvSpPr>
              <p:nvPr/>
            </p:nvSpPr>
            <p:spPr bwMode="auto">
              <a:xfrm>
                <a:off x="3026" y="2476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144"/>
              <p:cNvSpPr>
                <a:spLocks noChangeArrowheads="1"/>
              </p:cNvSpPr>
              <p:nvPr/>
            </p:nvSpPr>
            <p:spPr bwMode="auto">
              <a:xfrm>
                <a:off x="3088" y="2476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145"/>
              <p:cNvSpPr>
                <a:spLocks noChangeArrowheads="1"/>
              </p:cNvSpPr>
              <p:nvPr/>
            </p:nvSpPr>
            <p:spPr bwMode="auto">
              <a:xfrm>
                <a:off x="3135" y="2476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146"/>
              <p:cNvSpPr>
                <a:spLocks noChangeArrowheads="1"/>
              </p:cNvSpPr>
              <p:nvPr/>
            </p:nvSpPr>
            <p:spPr bwMode="auto">
              <a:xfrm>
                <a:off x="3182" y="2476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147"/>
              <p:cNvSpPr>
                <a:spLocks noChangeArrowheads="1"/>
              </p:cNvSpPr>
              <p:nvPr/>
            </p:nvSpPr>
            <p:spPr bwMode="auto">
              <a:xfrm>
                <a:off x="3213" y="247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148"/>
              <p:cNvSpPr>
                <a:spLocks noChangeArrowheads="1"/>
              </p:cNvSpPr>
              <p:nvPr/>
            </p:nvSpPr>
            <p:spPr bwMode="auto">
              <a:xfrm>
                <a:off x="3291" y="247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Oval 149"/>
              <p:cNvSpPr>
                <a:spLocks noChangeArrowheads="1"/>
              </p:cNvSpPr>
              <p:nvPr/>
            </p:nvSpPr>
            <p:spPr bwMode="auto">
              <a:xfrm>
                <a:off x="3354" y="2523"/>
                <a:ext cx="1173" cy="1170"/>
              </a:xfrm>
              <a:prstGeom prst="ellipse">
                <a:avLst/>
              </a:prstGeom>
              <a:solidFill>
                <a:srgbClr val="D3E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150"/>
              <p:cNvSpPr>
                <a:spLocks noChangeArrowheads="1"/>
              </p:cNvSpPr>
              <p:nvPr/>
            </p:nvSpPr>
            <p:spPr bwMode="auto">
              <a:xfrm>
                <a:off x="3385" y="2554"/>
                <a:ext cx="1110" cy="110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151"/>
              <p:cNvSpPr>
                <a:spLocks noChangeArrowheads="1"/>
              </p:cNvSpPr>
              <p:nvPr/>
            </p:nvSpPr>
            <p:spPr bwMode="auto">
              <a:xfrm>
                <a:off x="3416" y="2586"/>
                <a:ext cx="1048" cy="1045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152"/>
              <p:cNvSpPr>
                <a:spLocks noChangeArrowheads="1"/>
              </p:cNvSpPr>
              <p:nvPr/>
            </p:nvSpPr>
            <p:spPr bwMode="auto">
              <a:xfrm>
                <a:off x="3448" y="2617"/>
                <a:ext cx="985" cy="98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153"/>
              <p:cNvSpPr>
                <a:spLocks noChangeArrowheads="1"/>
              </p:cNvSpPr>
              <p:nvPr/>
            </p:nvSpPr>
            <p:spPr bwMode="auto">
              <a:xfrm>
                <a:off x="3479" y="2648"/>
                <a:ext cx="923" cy="920"/>
              </a:xfrm>
              <a:prstGeom prst="ellipse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154"/>
              <p:cNvSpPr>
                <a:spLocks noChangeArrowheads="1"/>
              </p:cNvSpPr>
              <p:nvPr/>
            </p:nvSpPr>
            <p:spPr bwMode="auto">
              <a:xfrm>
                <a:off x="3510" y="2679"/>
                <a:ext cx="860" cy="858"/>
              </a:xfrm>
              <a:prstGeom prst="ellipse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155"/>
              <p:cNvSpPr>
                <a:spLocks noChangeArrowheads="1"/>
              </p:cNvSpPr>
              <p:nvPr/>
            </p:nvSpPr>
            <p:spPr bwMode="auto">
              <a:xfrm>
                <a:off x="3542" y="2710"/>
                <a:ext cx="797" cy="796"/>
              </a:xfrm>
              <a:prstGeom prst="ellips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156"/>
              <p:cNvSpPr>
                <a:spLocks noChangeArrowheads="1"/>
              </p:cNvSpPr>
              <p:nvPr/>
            </p:nvSpPr>
            <p:spPr bwMode="auto">
              <a:xfrm>
                <a:off x="3573" y="2742"/>
                <a:ext cx="735" cy="733"/>
              </a:xfrm>
              <a:prstGeom prst="ellipse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157"/>
              <p:cNvSpPr>
                <a:spLocks noChangeArrowheads="1"/>
              </p:cNvSpPr>
              <p:nvPr/>
            </p:nvSpPr>
            <p:spPr bwMode="auto">
              <a:xfrm>
                <a:off x="3604" y="2773"/>
                <a:ext cx="673" cy="670"/>
              </a:xfrm>
              <a:prstGeom prst="ellipse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158"/>
              <p:cNvSpPr>
                <a:spLocks noChangeArrowheads="1"/>
              </p:cNvSpPr>
              <p:nvPr/>
            </p:nvSpPr>
            <p:spPr bwMode="auto">
              <a:xfrm>
                <a:off x="3635" y="2804"/>
                <a:ext cx="610" cy="608"/>
              </a:xfrm>
              <a:prstGeom prst="ellipse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159"/>
              <p:cNvSpPr>
                <a:spLocks noChangeArrowheads="1"/>
              </p:cNvSpPr>
              <p:nvPr/>
            </p:nvSpPr>
            <p:spPr bwMode="auto">
              <a:xfrm>
                <a:off x="3667" y="2835"/>
                <a:ext cx="547" cy="546"/>
              </a:xfrm>
              <a:prstGeom prst="ellipse">
                <a:avLst/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160"/>
              <p:cNvSpPr>
                <a:spLocks noChangeArrowheads="1"/>
              </p:cNvSpPr>
              <p:nvPr/>
            </p:nvSpPr>
            <p:spPr bwMode="auto">
              <a:xfrm>
                <a:off x="3698" y="2866"/>
                <a:ext cx="485" cy="484"/>
              </a:xfrm>
              <a:prstGeom prst="ellipse">
                <a:avLst/>
              </a:pr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161"/>
              <p:cNvSpPr>
                <a:spLocks noChangeArrowheads="1"/>
              </p:cNvSpPr>
              <p:nvPr/>
            </p:nvSpPr>
            <p:spPr bwMode="auto">
              <a:xfrm>
                <a:off x="3729" y="2898"/>
                <a:ext cx="422" cy="421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162"/>
              <p:cNvSpPr>
                <a:spLocks noChangeArrowheads="1"/>
              </p:cNvSpPr>
              <p:nvPr/>
            </p:nvSpPr>
            <p:spPr bwMode="auto">
              <a:xfrm>
                <a:off x="3760" y="2929"/>
                <a:ext cx="360" cy="358"/>
              </a:xfrm>
              <a:prstGeom prst="ellipse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163"/>
              <p:cNvSpPr>
                <a:spLocks noChangeArrowheads="1"/>
              </p:cNvSpPr>
              <p:nvPr/>
            </p:nvSpPr>
            <p:spPr bwMode="auto">
              <a:xfrm>
                <a:off x="3792" y="2960"/>
                <a:ext cx="297" cy="296"/>
              </a:xfrm>
              <a:prstGeom prst="ellipse">
                <a:avLst/>
              </a:pr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164"/>
              <p:cNvSpPr>
                <a:spLocks noChangeArrowheads="1"/>
              </p:cNvSpPr>
              <p:nvPr/>
            </p:nvSpPr>
            <p:spPr bwMode="auto">
              <a:xfrm>
                <a:off x="3823" y="2991"/>
                <a:ext cx="250" cy="234"/>
              </a:xfrm>
              <a:prstGeom prst="ellipse">
                <a:avLst/>
              </a:prstGeom>
              <a:blipFill dpi="0" rotWithShape="0">
                <a:blip r:embed="rId1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165"/>
              <p:cNvSpPr>
                <a:spLocks noChangeArrowheads="1"/>
              </p:cNvSpPr>
              <p:nvPr/>
            </p:nvSpPr>
            <p:spPr bwMode="auto">
              <a:xfrm>
                <a:off x="3854" y="3022"/>
                <a:ext cx="188" cy="172"/>
              </a:xfrm>
              <a:prstGeom prst="ellipse">
                <a:avLst/>
              </a:prstGeom>
              <a:blipFill dpi="0" rotWithShape="0">
                <a:blip r:embed="rId1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166"/>
              <p:cNvSpPr>
                <a:spLocks noChangeArrowheads="1"/>
              </p:cNvSpPr>
              <p:nvPr/>
            </p:nvSpPr>
            <p:spPr bwMode="auto">
              <a:xfrm>
                <a:off x="3886" y="3053"/>
                <a:ext cx="125" cy="110"/>
              </a:xfrm>
              <a:prstGeom prst="ellipse">
                <a:avLst/>
              </a:prstGeom>
              <a:blipFill dpi="0" rotWithShape="0">
                <a:blip r:embed="rId1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167"/>
              <p:cNvSpPr>
                <a:spLocks noChangeArrowheads="1"/>
              </p:cNvSpPr>
              <p:nvPr/>
            </p:nvSpPr>
            <p:spPr bwMode="auto">
              <a:xfrm>
                <a:off x="3917" y="3085"/>
                <a:ext cx="62" cy="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168"/>
              <p:cNvSpPr>
                <a:spLocks noChangeArrowheads="1"/>
              </p:cNvSpPr>
              <p:nvPr/>
            </p:nvSpPr>
            <p:spPr bwMode="auto">
              <a:xfrm>
                <a:off x="3409" y="2921"/>
                <a:ext cx="1094" cy="39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169"/>
              <p:cNvSpPr>
                <a:spLocks noChangeArrowheads="1"/>
              </p:cNvSpPr>
              <p:nvPr/>
            </p:nvSpPr>
            <p:spPr bwMode="auto">
              <a:xfrm>
                <a:off x="3510" y="2913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170"/>
              <p:cNvSpPr>
                <a:spLocks noChangeArrowheads="1"/>
              </p:cNvSpPr>
              <p:nvPr/>
            </p:nvSpPr>
            <p:spPr bwMode="auto">
              <a:xfrm>
                <a:off x="3557" y="2913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171"/>
              <p:cNvSpPr>
                <a:spLocks noChangeArrowheads="1"/>
              </p:cNvSpPr>
              <p:nvPr/>
            </p:nvSpPr>
            <p:spPr bwMode="auto">
              <a:xfrm>
                <a:off x="3620" y="2913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172"/>
              <p:cNvSpPr>
                <a:spLocks noChangeArrowheads="1"/>
              </p:cNvSpPr>
              <p:nvPr/>
            </p:nvSpPr>
            <p:spPr bwMode="auto">
              <a:xfrm>
                <a:off x="3667" y="2913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173"/>
              <p:cNvSpPr>
                <a:spLocks noChangeArrowheads="1"/>
              </p:cNvSpPr>
              <p:nvPr/>
            </p:nvSpPr>
            <p:spPr bwMode="auto">
              <a:xfrm>
                <a:off x="3729" y="2913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174"/>
              <p:cNvSpPr>
                <a:spLocks noChangeArrowheads="1"/>
              </p:cNvSpPr>
              <p:nvPr/>
            </p:nvSpPr>
            <p:spPr bwMode="auto">
              <a:xfrm>
                <a:off x="3792" y="2913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175"/>
              <p:cNvSpPr>
                <a:spLocks noChangeArrowheads="1"/>
              </p:cNvSpPr>
              <p:nvPr/>
            </p:nvSpPr>
            <p:spPr bwMode="auto">
              <a:xfrm>
                <a:off x="3854" y="2913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176"/>
              <p:cNvSpPr>
                <a:spLocks noChangeArrowheads="1"/>
              </p:cNvSpPr>
              <p:nvPr/>
            </p:nvSpPr>
            <p:spPr bwMode="auto">
              <a:xfrm>
                <a:off x="3917" y="2913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177"/>
              <p:cNvSpPr>
                <a:spLocks noChangeArrowheads="1"/>
              </p:cNvSpPr>
              <p:nvPr/>
            </p:nvSpPr>
            <p:spPr bwMode="auto">
              <a:xfrm>
                <a:off x="3964" y="2913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178"/>
              <p:cNvSpPr>
                <a:spLocks noChangeArrowheads="1"/>
              </p:cNvSpPr>
              <p:nvPr/>
            </p:nvSpPr>
            <p:spPr bwMode="auto">
              <a:xfrm>
                <a:off x="3995" y="2913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179"/>
              <p:cNvSpPr>
                <a:spLocks noChangeArrowheads="1"/>
              </p:cNvSpPr>
              <p:nvPr/>
            </p:nvSpPr>
            <p:spPr bwMode="auto">
              <a:xfrm>
                <a:off x="4073" y="2913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180"/>
              <p:cNvSpPr>
                <a:spLocks noChangeArrowheads="1"/>
              </p:cNvSpPr>
              <p:nvPr/>
            </p:nvSpPr>
            <p:spPr bwMode="auto">
              <a:xfrm>
                <a:off x="4136" y="2913"/>
                <a:ext cx="94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181"/>
              <p:cNvSpPr>
                <a:spLocks noChangeArrowheads="1"/>
              </p:cNvSpPr>
              <p:nvPr/>
            </p:nvSpPr>
            <p:spPr bwMode="auto">
              <a:xfrm>
                <a:off x="4167" y="2913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182"/>
              <p:cNvSpPr>
                <a:spLocks noChangeArrowheads="1"/>
              </p:cNvSpPr>
              <p:nvPr/>
            </p:nvSpPr>
            <p:spPr bwMode="auto">
              <a:xfrm>
                <a:off x="4230" y="2913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183"/>
              <p:cNvSpPr>
                <a:spLocks noChangeArrowheads="1"/>
              </p:cNvSpPr>
              <p:nvPr/>
            </p:nvSpPr>
            <p:spPr bwMode="auto">
              <a:xfrm>
                <a:off x="4308" y="2913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184"/>
              <p:cNvSpPr>
                <a:spLocks noChangeArrowheads="1"/>
              </p:cNvSpPr>
              <p:nvPr/>
            </p:nvSpPr>
            <p:spPr bwMode="auto">
              <a:xfrm>
                <a:off x="3542" y="3069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185"/>
              <p:cNvSpPr>
                <a:spLocks noChangeArrowheads="1"/>
              </p:cNvSpPr>
              <p:nvPr/>
            </p:nvSpPr>
            <p:spPr bwMode="auto">
              <a:xfrm>
                <a:off x="3604" y="3069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186"/>
              <p:cNvSpPr>
                <a:spLocks noChangeArrowheads="1"/>
              </p:cNvSpPr>
              <p:nvPr/>
            </p:nvSpPr>
            <p:spPr bwMode="auto">
              <a:xfrm>
                <a:off x="3667" y="3069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Rectangle 187"/>
              <p:cNvSpPr>
                <a:spLocks noChangeArrowheads="1"/>
              </p:cNvSpPr>
              <p:nvPr/>
            </p:nvSpPr>
            <p:spPr bwMode="auto">
              <a:xfrm>
                <a:off x="3729" y="3069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Rectangle 188"/>
              <p:cNvSpPr>
                <a:spLocks noChangeArrowheads="1"/>
              </p:cNvSpPr>
              <p:nvPr/>
            </p:nvSpPr>
            <p:spPr bwMode="auto">
              <a:xfrm>
                <a:off x="3760" y="3069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189"/>
              <p:cNvSpPr>
                <a:spLocks noChangeArrowheads="1"/>
              </p:cNvSpPr>
              <p:nvPr/>
            </p:nvSpPr>
            <p:spPr bwMode="auto">
              <a:xfrm>
                <a:off x="3823" y="3069"/>
                <a:ext cx="15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190"/>
              <p:cNvSpPr>
                <a:spLocks noChangeArrowheads="1"/>
              </p:cNvSpPr>
              <p:nvPr/>
            </p:nvSpPr>
            <p:spPr bwMode="auto">
              <a:xfrm>
                <a:off x="3932" y="3069"/>
                <a:ext cx="94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Rectangle 191"/>
              <p:cNvSpPr>
                <a:spLocks noChangeArrowheads="1"/>
              </p:cNvSpPr>
              <p:nvPr/>
            </p:nvSpPr>
            <p:spPr bwMode="auto">
              <a:xfrm>
                <a:off x="3964" y="3069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192"/>
              <p:cNvSpPr>
                <a:spLocks noChangeArrowheads="1"/>
              </p:cNvSpPr>
              <p:nvPr/>
            </p:nvSpPr>
            <p:spPr bwMode="auto">
              <a:xfrm>
                <a:off x="4011" y="3069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7" name="Rectangle 193"/>
              <p:cNvSpPr>
                <a:spLocks noChangeArrowheads="1"/>
              </p:cNvSpPr>
              <p:nvPr/>
            </p:nvSpPr>
            <p:spPr bwMode="auto">
              <a:xfrm>
                <a:off x="4073" y="3069"/>
                <a:ext cx="12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8" name="Rectangle 194"/>
              <p:cNvSpPr>
                <a:spLocks noChangeArrowheads="1"/>
              </p:cNvSpPr>
              <p:nvPr/>
            </p:nvSpPr>
            <p:spPr bwMode="auto">
              <a:xfrm>
                <a:off x="4120" y="3069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Rectangle 195"/>
              <p:cNvSpPr>
                <a:spLocks noChangeArrowheads="1"/>
              </p:cNvSpPr>
              <p:nvPr/>
            </p:nvSpPr>
            <p:spPr bwMode="auto">
              <a:xfrm>
                <a:off x="4167" y="3069"/>
                <a:ext cx="1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Rectangle 196"/>
              <p:cNvSpPr>
                <a:spLocks noChangeArrowheads="1"/>
              </p:cNvSpPr>
              <p:nvPr/>
            </p:nvSpPr>
            <p:spPr bwMode="auto">
              <a:xfrm>
                <a:off x="4198" y="3069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" name="Rectangle 197"/>
              <p:cNvSpPr>
                <a:spLocks noChangeArrowheads="1"/>
              </p:cNvSpPr>
              <p:nvPr/>
            </p:nvSpPr>
            <p:spPr bwMode="auto">
              <a:xfrm>
                <a:off x="4277" y="3069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Oval 198"/>
              <p:cNvSpPr>
                <a:spLocks noChangeArrowheads="1"/>
              </p:cNvSpPr>
              <p:nvPr/>
            </p:nvSpPr>
            <p:spPr bwMode="auto">
              <a:xfrm>
                <a:off x="4355" y="3116"/>
                <a:ext cx="1157" cy="1170"/>
              </a:xfrm>
              <a:prstGeom prst="ellipse">
                <a:avLst/>
              </a:prstGeom>
              <a:solidFill>
                <a:srgbClr val="D3E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199"/>
              <p:cNvSpPr>
                <a:spLocks noChangeArrowheads="1"/>
              </p:cNvSpPr>
              <p:nvPr/>
            </p:nvSpPr>
            <p:spPr bwMode="auto">
              <a:xfrm>
                <a:off x="4386" y="3147"/>
                <a:ext cx="1095" cy="1107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200"/>
              <p:cNvSpPr>
                <a:spLocks noChangeArrowheads="1"/>
              </p:cNvSpPr>
              <p:nvPr/>
            </p:nvSpPr>
            <p:spPr bwMode="auto">
              <a:xfrm>
                <a:off x="4417" y="3178"/>
                <a:ext cx="1032" cy="1045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201"/>
              <p:cNvSpPr>
                <a:spLocks noChangeArrowheads="1"/>
              </p:cNvSpPr>
              <p:nvPr/>
            </p:nvSpPr>
            <p:spPr bwMode="auto">
              <a:xfrm>
                <a:off x="4449" y="3209"/>
                <a:ext cx="985" cy="98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202"/>
              <p:cNvSpPr>
                <a:spLocks noChangeArrowheads="1"/>
              </p:cNvSpPr>
              <p:nvPr/>
            </p:nvSpPr>
            <p:spPr bwMode="auto">
              <a:xfrm>
                <a:off x="4480" y="3241"/>
                <a:ext cx="922" cy="920"/>
              </a:xfrm>
              <a:prstGeom prst="ellipse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203"/>
              <p:cNvSpPr>
                <a:spLocks noChangeArrowheads="1"/>
              </p:cNvSpPr>
              <p:nvPr/>
            </p:nvSpPr>
            <p:spPr bwMode="auto">
              <a:xfrm>
                <a:off x="4511" y="3272"/>
                <a:ext cx="860" cy="858"/>
              </a:xfrm>
              <a:prstGeom prst="ellipse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204"/>
              <p:cNvSpPr>
                <a:spLocks noChangeArrowheads="1"/>
              </p:cNvSpPr>
              <p:nvPr/>
            </p:nvSpPr>
            <p:spPr bwMode="auto">
              <a:xfrm>
                <a:off x="4542" y="3303"/>
                <a:ext cx="798" cy="795"/>
              </a:xfrm>
              <a:prstGeom prst="ellips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Oval 206"/>
            <p:cNvSpPr>
              <a:spLocks noChangeArrowheads="1"/>
            </p:cNvSpPr>
            <p:nvPr/>
          </p:nvSpPr>
          <p:spPr bwMode="auto">
            <a:xfrm>
              <a:off x="4574" y="3334"/>
              <a:ext cx="735" cy="733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207"/>
            <p:cNvSpPr>
              <a:spLocks noChangeArrowheads="1"/>
            </p:cNvSpPr>
            <p:nvPr/>
          </p:nvSpPr>
          <p:spPr bwMode="auto">
            <a:xfrm>
              <a:off x="4589" y="3365"/>
              <a:ext cx="688" cy="671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08"/>
            <p:cNvSpPr>
              <a:spLocks noChangeArrowheads="1"/>
            </p:cNvSpPr>
            <p:nvPr/>
          </p:nvSpPr>
          <p:spPr bwMode="auto">
            <a:xfrm>
              <a:off x="4621" y="3397"/>
              <a:ext cx="625" cy="608"/>
            </a:xfrm>
            <a:prstGeom prst="ellipse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209"/>
            <p:cNvSpPr>
              <a:spLocks noChangeArrowheads="1"/>
            </p:cNvSpPr>
            <p:nvPr/>
          </p:nvSpPr>
          <p:spPr bwMode="auto">
            <a:xfrm>
              <a:off x="4652" y="3428"/>
              <a:ext cx="563" cy="546"/>
            </a:xfrm>
            <a:prstGeom prst="ellipse">
              <a:avLst/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210"/>
            <p:cNvSpPr>
              <a:spLocks noChangeArrowheads="1"/>
            </p:cNvSpPr>
            <p:nvPr/>
          </p:nvSpPr>
          <p:spPr bwMode="auto">
            <a:xfrm>
              <a:off x="4683" y="3459"/>
              <a:ext cx="500" cy="483"/>
            </a:xfrm>
            <a:prstGeom prst="ellipse">
              <a:avLst/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11"/>
            <p:cNvSpPr>
              <a:spLocks noChangeArrowheads="1"/>
            </p:cNvSpPr>
            <p:nvPr/>
          </p:nvSpPr>
          <p:spPr bwMode="auto">
            <a:xfrm>
              <a:off x="4714" y="3490"/>
              <a:ext cx="438" cy="437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12"/>
            <p:cNvSpPr>
              <a:spLocks noChangeArrowheads="1"/>
            </p:cNvSpPr>
            <p:nvPr/>
          </p:nvSpPr>
          <p:spPr bwMode="auto">
            <a:xfrm>
              <a:off x="4746" y="3521"/>
              <a:ext cx="375" cy="375"/>
            </a:xfrm>
            <a:prstGeom prst="ellipse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13"/>
            <p:cNvSpPr>
              <a:spLocks noChangeArrowheads="1"/>
            </p:cNvSpPr>
            <p:nvPr/>
          </p:nvSpPr>
          <p:spPr bwMode="auto">
            <a:xfrm>
              <a:off x="4777" y="3553"/>
              <a:ext cx="313" cy="311"/>
            </a:xfrm>
            <a:prstGeom prst="ellipse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214"/>
            <p:cNvSpPr>
              <a:spLocks noChangeArrowheads="1"/>
            </p:cNvSpPr>
            <p:nvPr/>
          </p:nvSpPr>
          <p:spPr bwMode="auto">
            <a:xfrm>
              <a:off x="4808" y="3584"/>
              <a:ext cx="250" cy="249"/>
            </a:xfrm>
            <a:prstGeom prst="ellips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15"/>
            <p:cNvSpPr>
              <a:spLocks noChangeArrowheads="1"/>
            </p:cNvSpPr>
            <p:nvPr/>
          </p:nvSpPr>
          <p:spPr bwMode="auto">
            <a:xfrm>
              <a:off x="4839" y="3615"/>
              <a:ext cx="188" cy="187"/>
            </a:xfrm>
            <a:prstGeom prst="ellipse">
              <a:avLst/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16"/>
            <p:cNvSpPr>
              <a:spLocks noChangeArrowheads="1"/>
            </p:cNvSpPr>
            <p:nvPr/>
          </p:nvSpPr>
          <p:spPr bwMode="auto">
            <a:xfrm>
              <a:off x="4871" y="3646"/>
              <a:ext cx="125" cy="125"/>
            </a:xfrm>
            <a:prstGeom prst="ellipse">
              <a:avLst/>
            </a:prstGeom>
            <a:blipFill dpi="0" rotWithShape="0">
              <a:blip r:embed="rId1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217"/>
            <p:cNvSpPr>
              <a:spLocks noChangeArrowheads="1"/>
            </p:cNvSpPr>
            <p:nvPr/>
          </p:nvSpPr>
          <p:spPr bwMode="auto">
            <a:xfrm>
              <a:off x="4902" y="3677"/>
              <a:ext cx="63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8"/>
            <p:cNvSpPr>
              <a:spLocks noChangeArrowheads="1"/>
            </p:cNvSpPr>
            <p:nvPr/>
          </p:nvSpPr>
          <p:spPr bwMode="auto">
            <a:xfrm>
              <a:off x="4394" y="3514"/>
              <a:ext cx="1094" cy="40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19"/>
            <p:cNvSpPr>
              <a:spLocks noChangeArrowheads="1"/>
            </p:cNvSpPr>
            <p:nvPr/>
          </p:nvSpPr>
          <p:spPr bwMode="auto">
            <a:xfrm>
              <a:off x="4542" y="3506"/>
              <a:ext cx="17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0"/>
            <p:cNvSpPr>
              <a:spLocks noChangeArrowheads="1"/>
            </p:cNvSpPr>
            <p:nvPr/>
          </p:nvSpPr>
          <p:spPr bwMode="auto">
            <a:xfrm>
              <a:off x="4636" y="3506"/>
              <a:ext cx="14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21"/>
            <p:cNvSpPr>
              <a:spLocks noChangeArrowheads="1"/>
            </p:cNvSpPr>
            <p:nvPr/>
          </p:nvSpPr>
          <p:spPr bwMode="auto">
            <a:xfrm>
              <a:off x="4714" y="3506"/>
              <a:ext cx="12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2"/>
            <p:cNvSpPr>
              <a:spLocks noChangeArrowheads="1"/>
            </p:cNvSpPr>
            <p:nvPr/>
          </p:nvSpPr>
          <p:spPr bwMode="auto">
            <a:xfrm>
              <a:off x="4777" y="3506"/>
              <a:ext cx="10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23"/>
            <p:cNvSpPr>
              <a:spLocks noChangeArrowheads="1"/>
            </p:cNvSpPr>
            <p:nvPr/>
          </p:nvSpPr>
          <p:spPr bwMode="auto">
            <a:xfrm>
              <a:off x="4824" y="3506"/>
              <a:ext cx="12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24"/>
            <p:cNvSpPr>
              <a:spLocks noChangeArrowheads="1"/>
            </p:cNvSpPr>
            <p:nvPr/>
          </p:nvSpPr>
          <p:spPr bwMode="auto">
            <a:xfrm>
              <a:off x="4871" y="3506"/>
              <a:ext cx="10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25"/>
            <p:cNvSpPr>
              <a:spLocks noChangeArrowheads="1"/>
            </p:cNvSpPr>
            <p:nvPr/>
          </p:nvSpPr>
          <p:spPr bwMode="auto">
            <a:xfrm>
              <a:off x="4918" y="3506"/>
              <a:ext cx="10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26"/>
            <p:cNvSpPr>
              <a:spLocks noChangeArrowheads="1"/>
            </p:cNvSpPr>
            <p:nvPr/>
          </p:nvSpPr>
          <p:spPr bwMode="auto">
            <a:xfrm>
              <a:off x="4949" y="3506"/>
              <a:ext cx="14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27"/>
            <p:cNvSpPr>
              <a:spLocks noChangeArrowheads="1"/>
            </p:cNvSpPr>
            <p:nvPr/>
          </p:nvSpPr>
          <p:spPr bwMode="auto">
            <a:xfrm>
              <a:off x="5027" y="3506"/>
              <a:ext cx="14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28"/>
            <p:cNvSpPr>
              <a:spLocks noChangeArrowheads="1"/>
            </p:cNvSpPr>
            <p:nvPr/>
          </p:nvSpPr>
          <p:spPr bwMode="auto">
            <a:xfrm>
              <a:off x="5090" y="3506"/>
              <a:ext cx="9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29"/>
            <p:cNvSpPr>
              <a:spLocks noChangeArrowheads="1"/>
            </p:cNvSpPr>
            <p:nvPr/>
          </p:nvSpPr>
          <p:spPr bwMode="auto">
            <a:xfrm>
              <a:off x="5121" y="3506"/>
              <a:ext cx="12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5183" y="3506"/>
              <a:ext cx="14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231"/>
            <p:cNvSpPr>
              <a:spLocks noChangeArrowheads="1"/>
            </p:cNvSpPr>
            <p:nvPr/>
          </p:nvSpPr>
          <p:spPr bwMode="auto">
            <a:xfrm>
              <a:off x="5262" y="3506"/>
              <a:ext cx="14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232"/>
            <p:cNvSpPr>
              <a:spLocks noChangeArrowheads="1"/>
            </p:cNvSpPr>
            <p:nvPr/>
          </p:nvSpPr>
          <p:spPr bwMode="auto">
            <a:xfrm>
              <a:off x="4574" y="3662"/>
              <a:ext cx="15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233"/>
            <p:cNvSpPr>
              <a:spLocks noChangeArrowheads="1"/>
            </p:cNvSpPr>
            <p:nvPr/>
          </p:nvSpPr>
          <p:spPr bwMode="auto">
            <a:xfrm>
              <a:off x="4683" y="3662"/>
              <a:ext cx="12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234"/>
            <p:cNvSpPr>
              <a:spLocks noChangeArrowheads="1"/>
            </p:cNvSpPr>
            <p:nvPr/>
          </p:nvSpPr>
          <p:spPr bwMode="auto">
            <a:xfrm>
              <a:off x="4746" y="3662"/>
              <a:ext cx="10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235"/>
            <p:cNvSpPr>
              <a:spLocks noChangeArrowheads="1"/>
            </p:cNvSpPr>
            <p:nvPr/>
          </p:nvSpPr>
          <p:spPr bwMode="auto">
            <a:xfrm>
              <a:off x="4777" y="3662"/>
              <a:ext cx="14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236"/>
            <p:cNvSpPr>
              <a:spLocks noChangeArrowheads="1"/>
            </p:cNvSpPr>
            <p:nvPr/>
          </p:nvSpPr>
          <p:spPr bwMode="auto">
            <a:xfrm>
              <a:off x="4855" y="3662"/>
              <a:ext cx="10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237"/>
            <p:cNvSpPr>
              <a:spLocks noChangeArrowheads="1"/>
            </p:cNvSpPr>
            <p:nvPr/>
          </p:nvSpPr>
          <p:spPr bwMode="auto">
            <a:xfrm>
              <a:off x="4886" y="3662"/>
              <a:ext cx="12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238"/>
            <p:cNvSpPr>
              <a:spLocks noChangeArrowheads="1"/>
            </p:cNvSpPr>
            <p:nvPr/>
          </p:nvSpPr>
          <p:spPr bwMode="auto">
            <a:xfrm>
              <a:off x="4949" y="3662"/>
              <a:ext cx="14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239"/>
            <p:cNvSpPr>
              <a:spLocks noChangeArrowheads="1"/>
            </p:cNvSpPr>
            <p:nvPr/>
          </p:nvSpPr>
          <p:spPr bwMode="auto">
            <a:xfrm>
              <a:off x="5027" y="3662"/>
              <a:ext cx="12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240"/>
            <p:cNvSpPr>
              <a:spLocks noChangeArrowheads="1"/>
            </p:cNvSpPr>
            <p:nvPr/>
          </p:nvSpPr>
          <p:spPr bwMode="auto">
            <a:xfrm>
              <a:off x="5090" y="3662"/>
              <a:ext cx="14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241"/>
            <p:cNvSpPr>
              <a:spLocks noChangeArrowheads="1"/>
            </p:cNvSpPr>
            <p:nvPr/>
          </p:nvSpPr>
          <p:spPr bwMode="auto">
            <a:xfrm>
              <a:off x="5152" y="3662"/>
              <a:ext cx="12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242"/>
            <p:cNvSpPr>
              <a:spLocks noChangeArrowheads="1"/>
            </p:cNvSpPr>
            <p:nvPr/>
          </p:nvSpPr>
          <p:spPr bwMode="auto">
            <a:xfrm>
              <a:off x="5215" y="3662"/>
              <a:ext cx="12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Freeform 243"/>
            <p:cNvSpPr>
              <a:spLocks/>
            </p:cNvSpPr>
            <p:nvPr/>
          </p:nvSpPr>
          <p:spPr bwMode="auto">
            <a:xfrm>
              <a:off x="899" y="1587"/>
              <a:ext cx="3487" cy="2122"/>
            </a:xfrm>
            <a:custGeom>
              <a:avLst/>
              <a:gdLst>
                <a:gd name="T0" fmla="*/ 3487 w 3487"/>
                <a:gd name="T1" fmla="*/ 2122 h 2122"/>
                <a:gd name="T2" fmla="*/ 0 w 3487"/>
                <a:gd name="T3" fmla="*/ 2122 h 2122"/>
                <a:gd name="T4" fmla="*/ 0 w 3487"/>
                <a:gd name="T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87" h="2122">
                  <a:moveTo>
                    <a:pt x="3487" y="2122"/>
                  </a:moveTo>
                  <a:lnTo>
                    <a:pt x="0" y="212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44"/>
            <p:cNvSpPr>
              <a:spLocks noChangeShapeType="1"/>
            </p:cNvSpPr>
            <p:nvPr/>
          </p:nvSpPr>
          <p:spPr bwMode="auto">
            <a:xfrm>
              <a:off x="1915" y="2196"/>
              <a:ext cx="0" cy="15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45"/>
            <p:cNvSpPr>
              <a:spLocks noChangeShapeType="1"/>
            </p:cNvSpPr>
            <p:nvPr/>
          </p:nvSpPr>
          <p:spPr bwMode="auto">
            <a:xfrm>
              <a:off x="2932" y="2804"/>
              <a:ext cx="0" cy="9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46"/>
            <p:cNvSpPr>
              <a:spLocks noChangeShapeType="1"/>
            </p:cNvSpPr>
            <p:nvPr/>
          </p:nvSpPr>
          <p:spPr bwMode="auto">
            <a:xfrm>
              <a:off x="3948" y="3412"/>
              <a:ext cx="0" cy="2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7"/>
            <p:cNvSpPr>
              <a:spLocks/>
            </p:cNvSpPr>
            <p:nvPr/>
          </p:nvSpPr>
          <p:spPr bwMode="auto">
            <a:xfrm>
              <a:off x="1446" y="1322"/>
              <a:ext cx="469" cy="312"/>
            </a:xfrm>
            <a:custGeom>
              <a:avLst/>
              <a:gdLst>
                <a:gd name="T0" fmla="*/ 0 w 469"/>
                <a:gd name="T1" fmla="*/ 0 h 312"/>
                <a:gd name="T2" fmla="*/ 469 w 469"/>
                <a:gd name="T3" fmla="*/ 0 h 312"/>
                <a:gd name="T4" fmla="*/ 469 w 469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9" h="312">
                  <a:moveTo>
                    <a:pt x="0" y="0"/>
                  </a:moveTo>
                  <a:lnTo>
                    <a:pt x="469" y="0"/>
                  </a:lnTo>
                  <a:lnTo>
                    <a:pt x="469" y="31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8"/>
            <p:cNvSpPr>
              <a:spLocks/>
            </p:cNvSpPr>
            <p:nvPr/>
          </p:nvSpPr>
          <p:spPr bwMode="auto">
            <a:xfrm>
              <a:off x="2463" y="1915"/>
              <a:ext cx="469" cy="328"/>
            </a:xfrm>
            <a:custGeom>
              <a:avLst/>
              <a:gdLst>
                <a:gd name="T0" fmla="*/ 0 w 469"/>
                <a:gd name="T1" fmla="*/ 0 h 328"/>
                <a:gd name="T2" fmla="*/ 469 w 469"/>
                <a:gd name="T3" fmla="*/ 0 h 328"/>
                <a:gd name="T4" fmla="*/ 469 w 469"/>
                <a:gd name="T5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9" h="328">
                  <a:moveTo>
                    <a:pt x="0" y="0"/>
                  </a:moveTo>
                  <a:lnTo>
                    <a:pt x="469" y="0"/>
                  </a:lnTo>
                  <a:lnTo>
                    <a:pt x="469" y="32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9"/>
            <p:cNvSpPr>
              <a:spLocks/>
            </p:cNvSpPr>
            <p:nvPr/>
          </p:nvSpPr>
          <p:spPr bwMode="auto">
            <a:xfrm>
              <a:off x="3479" y="2508"/>
              <a:ext cx="469" cy="327"/>
            </a:xfrm>
            <a:custGeom>
              <a:avLst/>
              <a:gdLst>
                <a:gd name="T0" fmla="*/ 0 w 469"/>
                <a:gd name="T1" fmla="*/ 0 h 327"/>
                <a:gd name="T2" fmla="*/ 469 w 469"/>
                <a:gd name="T3" fmla="*/ 0 h 327"/>
                <a:gd name="T4" fmla="*/ 469 w 469"/>
                <a:gd name="T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9" h="327">
                  <a:moveTo>
                    <a:pt x="0" y="0"/>
                  </a:moveTo>
                  <a:lnTo>
                    <a:pt x="469" y="0"/>
                  </a:lnTo>
                  <a:lnTo>
                    <a:pt x="469" y="32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0"/>
            <p:cNvSpPr>
              <a:spLocks/>
            </p:cNvSpPr>
            <p:nvPr/>
          </p:nvSpPr>
          <p:spPr bwMode="auto">
            <a:xfrm>
              <a:off x="4495" y="3100"/>
              <a:ext cx="438" cy="328"/>
            </a:xfrm>
            <a:custGeom>
              <a:avLst/>
              <a:gdLst>
                <a:gd name="T0" fmla="*/ 0 w 438"/>
                <a:gd name="T1" fmla="*/ 0 h 328"/>
                <a:gd name="T2" fmla="*/ 438 w 438"/>
                <a:gd name="T3" fmla="*/ 0 h 328"/>
                <a:gd name="T4" fmla="*/ 438 w 438"/>
                <a:gd name="T5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8" h="328">
                  <a:moveTo>
                    <a:pt x="0" y="0"/>
                  </a:moveTo>
                  <a:lnTo>
                    <a:pt x="438" y="0"/>
                  </a:lnTo>
                  <a:lnTo>
                    <a:pt x="438" y="32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1"/>
            <p:cNvSpPr>
              <a:spLocks/>
            </p:cNvSpPr>
            <p:nvPr/>
          </p:nvSpPr>
          <p:spPr bwMode="auto">
            <a:xfrm>
              <a:off x="1868" y="1509"/>
              <a:ext cx="94" cy="203"/>
            </a:xfrm>
            <a:custGeom>
              <a:avLst/>
              <a:gdLst>
                <a:gd name="T0" fmla="*/ 47 w 94"/>
                <a:gd name="T1" fmla="*/ 47 h 203"/>
                <a:gd name="T2" fmla="*/ 94 w 94"/>
                <a:gd name="T3" fmla="*/ 0 h 203"/>
                <a:gd name="T4" fmla="*/ 47 w 94"/>
                <a:gd name="T5" fmla="*/ 203 h 203"/>
                <a:gd name="T6" fmla="*/ 0 w 94"/>
                <a:gd name="T7" fmla="*/ 0 h 203"/>
                <a:gd name="T8" fmla="*/ 47 w 94"/>
                <a:gd name="T9" fmla="*/ 4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03">
                  <a:moveTo>
                    <a:pt x="47" y="47"/>
                  </a:moveTo>
                  <a:lnTo>
                    <a:pt x="94" y="0"/>
                  </a:lnTo>
                  <a:lnTo>
                    <a:pt x="47" y="203"/>
                  </a:lnTo>
                  <a:lnTo>
                    <a:pt x="0" y="0"/>
                  </a:lnTo>
                  <a:lnTo>
                    <a:pt x="47" y="4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2"/>
            <p:cNvSpPr>
              <a:spLocks/>
            </p:cNvSpPr>
            <p:nvPr/>
          </p:nvSpPr>
          <p:spPr bwMode="auto">
            <a:xfrm>
              <a:off x="1868" y="2118"/>
              <a:ext cx="94" cy="202"/>
            </a:xfrm>
            <a:custGeom>
              <a:avLst/>
              <a:gdLst>
                <a:gd name="T0" fmla="*/ 47 w 94"/>
                <a:gd name="T1" fmla="*/ 156 h 202"/>
                <a:gd name="T2" fmla="*/ 0 w 94"/>
                <a:gd name="T3" fmla="*/ 202 h 202"/>
                <a:gd name="T4" fmla="*/ 47 w 94"/>
                <a:gd name="T5" fmla="*/ 0 h 202"/>
                <a:gd name="T6" fmla="*/ 94 w 94"/>
                <a:gd name="T7" fmla="*/ 202 h 202"/>
                <a:gd name="T8" fmla="*/ 47 w 94"/>
                <a:gd name="T9" fmla="*/ 15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02">
                  <a:moveTo>
                    <a:pt x="47" y="156"/>
                  </a:moveTo>
                  <a:lnTo>
                    <a:pt x="0" y="202"/>
                  </a:lnTo>
                  <a:lnTo>
                    <a:pt x="47" y="0"/>
                  </a:lnTo>
                  <a:lnTo>
                    <a:pt x="94" y="202"/>
                  </a:lnTo>
                  <a:lnTo>
                    <a:pt x="47" y="156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3"/>
            <p:cNvSpPr>
              <a:spLocks/>
            </p:cNvSpPr>
            <p:nvPr/>
          </p:nvSpPr>
          <p:spPr bwMode="auto">
            <a:xfrm>
              <a:off x="2869" y="2102"/>
              <a:ext cx="110" cy="203"/>
            </a:xfrm>
            <a:custGeom>
              <a:avLst/>
              <a:gdLst>
                <a:gd name="T0" fmla="*/ 63 w 110"/>
                <a:gd name="T1" fmla="*/ 47 h 203"/>
                <a:gd name="T2" fmla="*/ 110 w 110"/>
                <a:gd name="T3" fmla="*/ 0 h 203"/>
                <a:gd name="T4" fmla="*/ 63 w 110"/>
                <a:gd name="T5" fmla="*/ 203 h 203"/>
                <a:gd name="T6" fmla="*/ 0 w 110"/>
                <a:gd name="T7" fmla="*/ 0 h 203"/>
                <a:gd name="T8" fmla="*/ 63 w 110"/>
                <a:gd name="T9" fmla="*/ 4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03">
                  <a:moveTo>
                    <a:pt x="63" y="47"/>
                  </a:moveTo>
                  <a:lnTo>
                    <a:pt x="110" y="0"/>
                  </a:lnTo>
                  <a:lnTo>
                    <a:pt x="63" y="203"/>
                  </a:lnTo>
                  <a:lnTo>
                    <a:pt x="0" y="0"/>
                  </a:lnTo>
                  <a:lnTo>
                    <a:pt x="63" y="4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4"/>
            <p:cNvSpPr>
              <a:spLocks/>
            </p:cNvSpPr>
            <p:nvPr/>
          </p:nvSpPr>
          <p:spPr bwMode="auto">
            <a:xfrm>
              <a:off x="2885" y="2710"/>
              <a:ext cx="94" cy="203"/>
            </a:xfrm>
            <a:custGeom>
              <a:avLst/>
              <a:gdLst>
                <a:gd name="T0" fmla="*/ 47 w 94"/>
                <a:gd name="T1" fmla="*/ 156 h 203"/>
                <a:gd name="T2" fmla="*/ 0 w 94"/>
                <a:gd name="T3" fmla="*/ 203 h 203"/>
                <a:gd name="T4" fmla="*/ 47 w 94"/>
                <a:gd name="T5" fmla="*/ 0 h 203"/>
                <a:gd name="T6" fmla="*/ 94 w 94"/>
                <a:gd name="T7" fmla="*/ 203 h 203"/>
                <a:gd name="T8" fmla="*/ 47 w 94"/>
                <a:gd name="T9" fmla="*/ 1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03">
                  <a:moveTo>
                    <a:pt x="47" y="156"/>
                  </a:moveTo>
                  <a:lnTo>
                    <a:pt x="0" y="203"/>
                  </a:lnTo>
                  <a:lnTo>
                    <a:pt x="47" y="0"/>
                  </a:lnTo>
                  <a:lnTo>
                    <a:pt x="94" y="203"/>
                  </a:lnTo>
                  <a:lnTo>
                    <a:pt x="47" y="156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5"/>
            <p:cNvSpPr>
              <a:spLocks/>
            </p:cNvSpPr>
            <p:nvPr/>
          </p:nvSpPr>
          <p:spPr bwMode="auto">
            <a:xfrm>
              <a:off x="3886" y="2710"/>
              <a:ext cx="109" cy="203"/>
            </a:xfrm>
            <a:custGeom>
              <a:avLst/>
              <a:gdLst>
                <a:gd name="T0" fmla="*/ 62 w 109"/>
                <a:gd name="T1" fmla="*/ 47 h 203"/>
                <a:gd name="T2" fmla="*/ 109 w 109"/>
                <a:gd name="T3" fmla="*/ 0 h 203"/>
                <a:gd name="T4" fmla="*/ 62 w 109"/>
                <a:gd name="T5" fmla="*/ 203 h 203"/>
                <a:gd name="T6" fmla="*/ 0 w 109"/>
                <a:gd name="T7" fmla="*/ 0 h 203"/>
                <a:gd name="T8" fmla="*/ 62 w 109"/>
                <a:gd name="T9" fmla="*/ 4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03">
                  <a:moveTo>
                    <a:pt x="62" y="47"/>
                  </a:moveTo>
                  <a:lnTo>
                    <a:pt x="109" y="0"/>
                  </a:lnTo>
                  <a:lnTo>
                    <a:pt x="62" y="203"/>
                  </a:lnTo>
                  <a:lnTo>
                    <a:pt x="0" y="0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6"/>
            <p:cNvSpPr>
              <a:spLocks/>
            </p:cNvSpPr>
            <p:nvPr/>
          </p:nvSpPr>
          <p:spPr bwMode="auto">
            <a:xfrm>
              <a:off x="3886" y="3303"/>
              <a:ext cx="109" cy="203"/>
            </a:xfrm>
            <a:custGeom>
              <a:avLst/>
              <a:gdLst>
                <a:gd name="T0" fmla="*/ 62 w 109"/>
                <a:gd name="T1" fmla="*/ 156 h 203"/>
                <a:gd name="T2" fmla="*/ 0 w 109"/>
                <a:gd name="T3" fmla="*/ 203 h 203"/>
                <a:gd name="T4" fmla="*/ 62 w 109"/>
                <a:gd name="T5" fmla="*/ 0 h 203"/>
                <a:gd name="T6" fmla="*/ 109 w 109"/>
                <a:gd name="T7" fmla="*/ 203 h 203"/>
                <a:gd name="T8" fmla="*/ 62 w 109"/>
                <a:gd name="T9" fmla="*/ 1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03">
                  <a:moveTo>
                    <a:pt x="62" y="156"/>
                  </a:moveTo>
                  <a:lnTo>
                    <a:pt x="0" y="203"/>
                  </a:lnTo>
                  <a:lnTo>
                    <a:pt x="62" y="0"/>
                  </a:lnTo>
                  <a:lnTo>
                    <a:pt x="109" y="203"/>
                  </a:lnTo>
                  <a:lnTo>
                    <a:pt x="62" y="156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7"/>
            <p:cNvSpPr>
              <a:spLocks/>
            </p:cNvSpPr>
            <p:nvPr/>
          </p:nvSpPr>
          <p:spPr bwMode="auto">
            <a:xfrm>
              <a:off x="4886" y="3303"/>
              <a:ext cx="94" cy="203"/>
            </a:xfrm>
            <a:custGeom>
              <a:avLst/>
              <a:gdLst>
                <a:gd name="T0" fmla="*/ 47 w 94"/>
                <a:gd name="T1" fmla="*/ 47 h 203"/>
                <a:gd name="T2" fmla="*/ 94 w 94"/>
                <a:gd name="T3" fmla="*/ 0 h 203"/>
                <a:gd name="T4" fmla="*/ 47 w 94"/>
                <a:gd name="T5" fmla="*/ 203 h 203"/>
                <a:gd name="T6" fmla="*/ 0 w 94"/>
                <a:gd name="T7" fmla="*/ 0 h 203"/>
                <a:gd name="T8" fmla="*/ 47 w 94"/>
                <a:gd name="T9" fmla="*/ 4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03">
                  <a:moveTo>
                    <a:pt x="47" y="47"/>
                  </a:moveTo>
                  <a:lnTo>
                    <a:pt x="94" y="0"/>
                  </a:lnTo>
                  <a:lnTo>
                    <a:pt x="47" y="203"/>
                  </a:lnTo>
                  <a:lnTo>
                    <a:pt x="0" y="0"/>
                  </a:lnTo>
                  <a:lnTo>
                    <a:pt x="47" y="4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6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Tài</a:t>
            </a:r>
            <a:r>
              <a:rPr lang="en-US" sz="4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liệu</a:t>
            </a:r>
            <a:r>
              <a:rPr lang="en-US" sz="4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cho</a:t>
            </a:r>
            <a:r>
              <a:rPr lang="en-US" sz="4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giai</a:t>
            </a:r>
            <a:r>
              <a:rPr lang="en-US" sz="4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đoạn</a:t>
            </a:r>
            <a:r>
              <a:rPr lang="en-US" sz="4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lập</a:t>
            </a:r>
            <a:r>
              <a:rPr lang="en-US" sz="4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trình</a:t>
            </a:r>
            <a:r>
              <a:rPr lang="en-US" sz="4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?</a:t>
            </a:r>
            <a:endParaRPr lang="en-US" sz="4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931653"/>
              </p:ext>
            </p:extLst>
          </p:nvPr>
        </p:nvGraphicFramePr>
        <p:xfrm>
          <a:off x="685800" y="1600200"/>
          <a:ext cx="8001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514600"/>
                <a:gridCol w="3124200"/>
                <a:gridCol w="1143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Họat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động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Tài</a:t>
                      </a:r>
                      <a:r>
                        <a:rPr lang="en-US" sz="240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liệu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Đồ án MH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Lập</a:t>
                      </a:r>
                      <a:r>
                        <a:rPr lang="en-US" sz="2400" b="1" baseline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trình và kiểm thử đơn vị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Thiết</a:t>
                      </a:r>
                      <a:r>
                        <a:rPr lang="en-US" sz="2400" baseline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lập môi trường chuẩn bị lập trình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Kiến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trúc</a:t>
                      </a:r>
                      <a:endParaRPr lang="en-US" sz="2400" baseline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Chuẩn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viết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mã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Quản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lý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cấu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hình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sym typeface="Wingdings"/>
                        </a:rPr>
                        <a:t>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Lập</a:t>
                      </a:r>
                      <a:r>
                        <a:rPr lang="en-US" sz="2400" baseline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trình, sửa lỗi</a:t>
                      </a:r>
                      <a:endParaRPr lang="en-US" sz="2400">
                        <a:solidFill>
                          <a:srgbClr val="C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Mã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chương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trình</a:t>
                      </a:r>
                      <a:endParaRPr lang="en-US" sz="2400" baseline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sym typeface="Wingdings"/>
                        </a:rPr>
                        <a:t></a:t>
                      </a:r>
                      <a:endParaRPr lang="en-US" sz="240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Kiểm</a:t>
                      </a:r>
                      <a:r>
                        <a:rPr lang="en-US" sz="2400" baseline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tra đơn vị</a:t>
                      </a:r>
                      <a:endParaRPr lang="en-US" sz="2400">
                        <a:solidFill>
                          <a:srgbClr val="C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Kế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hoạch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Báo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cáo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kiểm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thử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đơn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vị</a:t>
                      </a:r>
                      <a:endParaRPr lang="en-US" sz="2400" baseline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sym typeface="Wingdings"/>
                        </a:rPr>
                        <a:t></a:t>
                      </a:r>
                      <a:endParaRPr lang="en-US" sz="240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Hiện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thực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</a:rPr>
              <a:t>,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lập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trình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</a:rPr>
              <a:t>	</a:t>
            </a:r>
            <a:endParaRPr lang="en-US" sz="40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Calibri" panose="020F0502020204030204" pitchFamily="34" charset="0"/>
              </a:rPr>
              <a:t>Cần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chuẩn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bị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gì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cho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việc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lập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trình</a:t>
            </a:r>
            <a:r>
              <a:rPr lang="en-US" dirty="0" smtClean="0">
                <a:latin typeface="Calibri" panose="020F050202020403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</a:rPr>
              <a:t>Thiết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lập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môi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trường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lập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trình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như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thế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nào</a:t>
            </a:r>
            <a:r>
              <a:rPr lang="en-US" sz="2800" dirty="0" smtClean="0">
                <a:latin typeface="Calibri" panose="020F050202020403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</a:rPr>
              <a:t>Chọn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kiến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trúc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gì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để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hiện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thực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phần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mềm</a:t>
            </a:r>
            <a:r>
              <a:rPr lang="en-US" sz="2800" dirty="0" smtClean="0">
                <a:latin typeface="Calibri" panose="020F050202020403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</a:rPr>
              <a:t>Phương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pháp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hiện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thực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là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gì</a:t>
            </a:r>
            <a:r>
              <a:rPr lang="en-US" sz="2800" dirty="0" smtClean="0">
                <a:latin typeface="Calibri" panose="020F050202020403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</a:rPr>
              <a:t>Quản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lý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cấu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hình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như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thế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nào</a:t>
            </a:r>
            <a:r>
              <a:rPr lang="en-US" sz="2800" dirty="0" smtClean="0">
                <a:latin typeface="Calibri" panose="020F050202020403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</a:rPr>
              <a:t>Tuân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theo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phong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cách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lập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trình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</a:rPr>
              <a:t>chuẩn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viết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mã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như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thế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nào</a:t>
            </a:r>
            <a:r>
              <a:rPr lang="en-US" sz="2800" dirty="0" smtClean="0">
                <a:latin typeface="Calibri" panose="020F0502020204030204" pitchFamily="34" charset="0"/>
              </a:rPr>
              <a:t>?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1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Phương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pháp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hiện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</a:rPr>
              <a:t>thực</a:t>
            </a:r>
            <a:endParaRPr lang="en-US" sz="40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err="1" smtClean="0">
                <a:latin typeface="Calibri" panose="020F0502020204030204" pitchFamily="34" charset="0"/>
              </a:rPr>
              <a:t>Từ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dưới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lên</a:t>
            </a:r>
            <a:r>
              <a:rPr lang="en-US" sz="2400" b="1" dirty="0" smtClean="0">
                <a:latin typeface="Calibri" panose="020F0502020204030204" pitchFamily="34" charset="0"/>
              </a:rPr>
              <a:t> (Bottom up):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alibri" panose="020F0502020204030204" pitchFamily="34" charset="0"/>
              </a:rPr>
              <a:t>Đi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từ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cái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riêng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tới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cái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chung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từ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mức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đơn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vị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chương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trình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đến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mức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tổng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thể</a:t>
            </a:r>
            <a:r>
              <a:rPr lang="en-US" sz="2400" dirty="0" smtClean="0">
                <a:latin typeface="Calibri" panose="020F0502020204030204" pitchFamily="34" charset="0"/>
              </a:rPr>
              <a:t>. </a:t>
            </a:r>
            <a:r>
              <a:rPr lang="en-US" sz="2400" dirty="0" err="1" smtClean="0">
                <a:latin typeface="Calibri" panose="020F0502020204030204" pitchFamily="34" charset="0"/>
              </a:rPr>
              <a:t>Từ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các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đơn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vị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đã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biết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lắp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đặt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thành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những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đơn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vị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mới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err="1" smtClean="0">
                <a:latin typeface="Calibri" panose="020F0502020204030204" pitchFamily="34" charset="0"/>
              </a:rPr>
              <a:t>Từ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trên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xuống</a:t>
            </a:r>
            <a:r>
              <a:rPr lang="en-US" sz="2400" b="1" dirty="0" smtClean="0">
                <a:latin typeface="Calibri" panose="020F0502020204030204" pitchFamily="34" charset="0"/>
              </a:rPr>
              <a:t> (top-down) </a:t>
            </a:r>
            <a:r>
              <a:rPr lang="en-US" sz="2400" dirty="0" smtClean="0">
                <a:latin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Calibri" panose="020F0502020204030204" pitchFamily="34" charset="0"/>
              </a:rPr>
              <a:t>Một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trong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những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nguyên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lý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quan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trọng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của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thiết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kế</a:t>
            </a:r>
            <a:r>
              <a:rPr lang="en-US" sz="2200" dirty="0" smtClean="0">
                <a:latin typeface="Calibri" panose="020F0502020204030204" pitchFamily="34" charset="0"/>
              </a:rPr>
              <a:t>, </a:t>
            </a:r>
            <a:r>
              <a:rPr lang="en-US" sz="2200" dirty="0" err="1" smtClean="0">
                <a:latin typeface="Calibri" panose="020F0502020204030204" pitchFamily="34" charset="0"/>
              </a:rPr>
              <a:t>lập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trình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cấu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</a:rPr>
              <a:t>trúc</a:t>
            </a:r>
            <a:r>
              <a:rPr lang="en-US" sz="2200" dirty="0" smtClean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61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Môi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trường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cài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alibri" pitchFamily="34" charset="0"/>
              </a:rPr>
              <a:t>đặt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err="1" smtClean="0">
                <a:latin typeface="Calibri" pitchFamily="34" charset="0"/>
              </a:rPr>
              <a:t>Chọn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lựa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phần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cứng</a:t>
            </a:r>
            <a:r>
              <a:rPr lang="en-US" sz="2400" b="1" dirty="0" smtClean="0">
                <a:latin typeface="Calibri" pitchFamily="34" charset="0"/>
              </a:rPr>
              <a:t>, </a:t>
            </a:r>
            <a:r>
              <a:rPr lang="en-US" sz="2400" b="1" dirty="0" err="1" smtClean="0">
                <a:latin typeface="Calibri" pitchFamily="34" charset="0"/>
              </a:rPr>
              <a:t>phần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mềm</a:t>
            </a:r>
            <a:r>
              <a:rPr lang="en-US" sz="2400" b="1" dirty="0" smtClean="0">
                <a:latin typeface="Calibri" pitchFamily="34" charset="0"/>
              </a:rPr>
              <a:t>?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itchFamily="34" charset="0"/>
              </a:rPr>
              <a:t>Qui </a:t>
            </a:r>
            <a:r>
              <a:rPr lang="en-US" sz="2400" dirty="0" err="1" smtClean="0">
                <a:latin typeface="Calibri" pitchFamily="34" charset="0"/>
              </a:rPr>
              <a:t>mô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dự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án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lĩnh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vực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ứng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dụng</a:t>
            </a:r>
            <a:endParaRPr lang="en-US" sz="2400" dirty="0" smtClean="0">
              <a:latin typeface="Calibri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alibri" pitchFamily="34" charset="0"/>
              </a:rPr>
              <a:t>Yêu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cầu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khách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hàng</a:t>
            </a:r>
            <a:endParaRPr lang="en-US" sz="2400" dirty="0" smtClean="0">
              <a:latin typeface="Calibri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err="1" smtClean="0">
                <a:latin typeface="Calibri" pitchFamily="34" charset="0"/>
              </a:rPr>
              <a:t>Chọn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lựa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một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ngôn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ngữ</a:t>
            </a:r>
            <a:r>
              <a:rPr lang="en-US" sz="2400" b="1" dirty="0" smtClean="0">
                <a:latin typeface="Calibri" pitchFamily="34" charset="0"/>
              </a:rPr>
              <a:t>, </a:t>
            </a:r>
            <a:r>
              <a:rPr lang="en-US" sz="2400" b="1" dirty="0" err="1" smtClean="0">
                <a:latin typeface="Calibri" pitchFamily="34" charset="0"/>
              </a:rPr>
              <a:t>công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cụ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lập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trình</a:t>
            </a:r>
            <a:r>
              <a:rPr lang="en-US" sz="2400" b="1" dirty="0" smtClean="0">
                <a:latin typeface="Calibri" pitchFamily="34" charset="0"/>
              </a:rPr>
              <a:t>?</a:t>
            </a:r>
          </a:p>
          <a:p>
            <a:pPr marL="971550" lvl="1" indent="-571500" defTabSz="10191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err="1" smtClean="0">
                <a:latin typeface="Calibri" pitchFamily="34" charset="0"/>
              </a:rPr>
              <a:t>Đặc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trưng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của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ngôn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ngữ</a:t>
            </a:r>
            <a:endParaRPr lang="en-US" sz="2400" dirty="0" smtClean="0">
              <a:latin typeface="Calibri" pitchFamily="34" charset="0"/>
            </a:endParaRPr>
          </a:p>
          <a:p>
            <a:pPr marL="971550" lvl="1" indent="-571500" defTabSz="10191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err="1" smtClean="0">
                <a:latin typeface="Calibri" pitchFamily="34" charset="0"/>
              </a:rPr>
              <a:t>Miền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ứng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dụng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của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ngôn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ngữ</a:t>
            </a:r>
            <a:endParaRPr lang="en-US" sz="2400" dirty="0" smtClean="0">
              <a:latin typeface="Calibri" pitchFamily="34" charset="0"/>
            </a:endParaRPr>
          </a:p>
          <a:p>
            <a:pPr marL="971550" lvl="1" indent="-571500" defTabSz="10191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err="1" smtClean="0">
                <a:latin typeface="Calibri" pitchFamily="34" charset="0"/>
              </a:rPr>
              <a:t>Năng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lực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kinh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nghiệm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của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nhóm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phát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triển</a:t>
            </a:r>
            <a:endParaRPr lang="en-US" sz="2400" dirty="0" smtClean="0">
              <a:latin typeface="Calibri" pitchFamily="34" charset="0"/>
            </a:endParaRPr>
          </a:p>
          <a:p>
            <a:pPr marL="971550" lvl="1" indent="-571500" defTabSz="10191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err="1" smtClean="0">
                <a:latin typeface="Calibri" pitchFamily="34" charset="0"/>
              </a:rPr>
              <a:t>Yêu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cầu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của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khách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hàng</a:t>
            </a:r>
            <a:endParaRPr 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7863</TotalTime>
  <Words>1505</Words>
  <Application>Microsoft Office PowerPoint</Application>
  <PresentationFormat>On-screen Show (4:3)</PresentationFormat>
  <Paragraphs>339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Layers</vt:lpstr>
      <vt:lpstr>Công nghệ Phần mềm (Software Engineering)</vt:lpstr>
      <vt:lpstr>Nội dung môn học</vt:lpstr>
      <vt:lpstr>PowerPoint Presentation</vt:lpstr>
      <vt:lpstr>Hiện thực phần mềm là gì?</vt:lpstr>
      <vt:lpstr>Công đoạn hiện thực phần mềm trong mô hình thác nước</vt:lpstr>
      <vt:lpstr>Tài liệu cho giai đoạn lập trình?</vt:lpstr>
      <vt:lpstr>Hiện thực, lập trình </vt:lpstr>
      <vt:lpstr>Phương pháp hiện thực</vt:lpstr>
      <vt:lpstr>Môi trường cài đặt</vt:lpstr>
      <vt:lpstr>Môi trường cài đặt (tt)</vt:lpstr>
      <vt:lpstr>Phong cách lập trình</vt:lpstr>
      <vt:lpstr>Kiểm thử đơn vị</vt:lpstr>
      <vt:lpstr>Kiểm thử đơn vị (tt)</vt:lpstr>
      <vt:lpstr>Bài tập nhóm</vt:lpstr>
      <vt:lpstr>PowerPoint Presentation</vt:lpstr>
      <vt:lpstr>PowerPoint Presentation</vt:lpstr>
      <vt:lpstr>Nội dung</vt:lpstr>
      <vt:lpstr>Mục tiêu</vt:lpstr>
      <vt:lpstr>Yêu cầu chung </vt:lpstr>
      <vt:lpstr>Qui tắc đối với gói, lớp</vt:lpstr>
      <vt:lpstr>Qui tắc đối với phương thức, biến, hằng</vt:lpstr>
      <vt:lpstr>Trình bày dòng lệnh</vt:lpstr>
      <vt:lpstr>Trình bày dòng lệnh</vt:lpstr>
      <vt:lpstr>Trình bày dòng lệnh</vt:lpstr>
      <vt:lpstr>Chú thích</vt:lpstr>
      <vt:lpstr>Chú thích đầu mỗi class</vt:lpstr>
      <vt:lpstr>Chú thích đầu mỗi method</vt:lpstr>
    </vt:vector>
  </TitlesOfParts>
  <Company>citd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hntin</dc:creator>
  <cp:lastModifiedBy>Windows User</cp:lastModifiedBy>
  <cp:revision>1477</cp:revision>
  <dcterms:created xsi:type="dcterms:W3CDTF">2006-03-23T07:20:30Z</dcterms:created>
  <dcterms:modified xsi:type="dcterms:W3CDTF">2017-05-22T04:20:12Z</dcterms:modified>
</cp:coreProperties>
</file>