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57" r:id="rId4"/>
    <p:sldId id="258" r:id="rId5"/>
    <p:sldId id="259" r:id="rId6"/>
    <p:sldId id="260" r:id="rId7"/>
    <p:sldId id="272" r:id="rId8"/>
    <p:sldId id="273" r:id="rId9"/>
    <p:sldId id="278" r:id="rId10"/>
    <p:sldId id="274" r:id="rId11"/>
    <p:sldId id="281" r:id="rId12"/>
    <p:sldId id="282" r:id="rId13"/>
    <p:sldId id="275" r:id="rId14"/>
    <p:sldId id="283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70" r:id="rId32"/>
    <p:sldId id="303" r:id="rId33"/>
    <p:sldId id="280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7A74"/>
    <a:srgbClr val="51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2DA1D-EC2F-4AE0-AFAC-F032FCA3BA1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AA69B-0E21-4079-9BCD-33DA2F3E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A69B-0E21-4079-9BCD-33DA2F3EE6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6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A69B-0E21-4079-9BCD-33DA2F3EE6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AA69B-0E21-4079-9BCD-33DA2F3EE6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2504" y="1280769"/>
            <a:ext cx="5277485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5459" y="1290065"/>
            <a:ext cx="35610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797" y="2330322"/>
            <a:ext cx="10198404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626608"/>
            <a:ext cx="12193270" cy="88900"/>
            <a:chOff x="0" y="5626608"/>
            <a:chExt cx="12193270" cy="88900"/>
          </a:xfrm>
        </p:grpSpPr>
        <p:sp>
          <p:nvSpPr>
            <p:cNvPr id="4" name="object 4"/>
            <p:cNvSpPr/>
            <p:nvPr/>
          </p:nvSpPr>
          <p:spPr>
            <a:xfrm>
              <a:off x="761" y="564565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089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136903"/>
            <a:ext cx="12193270" cy="88900"/>
            <a:chOff x="0" y="1136903"/>
            <a:chExt cx="12193270" cy="88900"/>
          </a:xfrm>
        </p:grpSpPr>
        <p:sp>
          <p:nvSpPr>
            <p:cNvPr id="7" name="object 7"/>
            <p:cNvSpPr/>
            <p:nvPr/>
          </p:nvSpPr>
          <p:spPr>
            <a:xfrm>
              <a:off x="761" y="120624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4299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2292350"/>
            <a:chOff x="0" y="0"/>
            <a:chExt cx="12192000" cy="229235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880" y="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8949" y="2220213"/>
            <a:ext cx="5535930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BÁO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CÁO</a:t>
            </a:r>
          </a:p>
          <a:p>
            <a:pPr algn="ctr">
              <a:lnSpc>
                <a:spcPts val="3650"/>
              </a:lnSpc>
            </a:pPr>
            <a:r>
              <a:rPr b="0" dirty="0">
                <a:latin typeface="Times New Roman"/>
                <a:cs typeface="Times New Roman"/>
              </a:rPr>
              <a:t>ĐỒ ÁN </a:t>
            </a:r>
            <a:r>
              <a:rPr b="0" spc="-5" dirty="0">
                <a:latin typeface="Times New Roman"/>
                <a:cs typeface="Times New Roman"/>
              </a:rPr>
              <a:t>ĐẠI</a:t>
            </a:r>
            <a:r>
              <a:rPr lang="en-US" b="0" spc="-350" dirty="0"/>
              <a:t> </a:t>
            </a:r>
            <a:r>
              <a:rPr b="0" spc="-5" dirty="0">
                <a:latin typeface="Times New Roman"/>
                <a:cs typeface="Times New Roman"/>
              </a:rPr>
              <a:t>HỌC</a:t>
            </a:r>
          </a:p>
        </p:txBody>
      </p:sp>
      <p:sp>
        <p:nvSpPr>
          <p:cNvPr id="14" name="object 14"/>
          <p:cNvSpPr/>
          <p:nvPr/>
        </p:nvSpPr>
        <p:spPr>
          <a:xfrm>
            <a:off x="6981443" y="1310639"/>
            <a:ext cx="52105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1000" y="284480"/>
            <a:ext cx="48005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ĐẠI HỌC CÔNG THƯƠNG TP.HCM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KHOA CÔNG NGHỆ THÔNG</a:t>
            </a:r>
            <a:r>
              <a:rPr sz="20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TIN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691" y="3378530"/>
            <a:ext cx="6395720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Cửa</a:t>
            </a:r>
            <a:r>
              <a:rPr sz="22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thời</a:t>
            </a:r>
            <a:r>
              <a:rPr lang="en-US" sz="22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trang</a:t>
            </a:r>
            <a:r>
              <a:rPr sz="2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14743"/>
                </a:solidFill>
                <a:latin typeface="Times New Roman"/>
                <a:cs typeface="Times New Roman"/>
              </a:rPr>
              <a:t>trực </a:t>
            </a:r>
            <a:r>
              <a:rPr sz="2200" dirty="0" err="1">
                <a:solidFill>
                  <a:srgbClr val="514743"/>
                </a:solidFill>
                <a:latin typeface="Times New Roman"/>
                <a:cs typeface="Times New Roman"/>
              </a:rPr>
              <a:t>tuyến</a:t>
            </a:r>
            <a:r>
              <a:rPr sz="2200" spc="-1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Vascara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953635" algn="l"/>
              </a:tabLst>
            </a:pPr>
            <a:r>
              <a:rPr sz="2200" spc="-25" dirty="0">
                <a:solidFill>
                  <a:srgbClr val="514743"/>
                </a:solidFill>
                <a:latin typeface="Arial"/>
                <a:cs typeface="Arial"/>
              </a:rPr>
              <a:t>Giáo </a:t>
            </a:r>
            <a:r>
              <a:rPr sz="2200" spc="-10" dirty="0">
                <a:solidFill>
                  <a:srgbClr val="514743"/>
                </a:solidFill>
                <a:latin typeface="Arial"/>
                <a:cs typeface="Arial"/>
              </a:rPr>
              <a:t>viên </a:t>
            </a:r>
            <a:r>
              <a:rPr sz="2200" spc="-65" dirty="0">
                <a:solidFill>
                  <a:srgbClr val="514743"/>
                </a:solidFill>
                <a:latin typeface="Arial"/>
                <a:cs typeface="Arial"/>
              </a:rPr>
              <a:t>hướng </a:t>
            </a:r>
            <a:r>
              <a:rPr sz="2200" spc="-35" dirty="0">
                <a:solidFill>
                  <a:srgbClr val="514743"/>
                </a:solidFill>
                <a:latin typeface="Arial"/>
                <a:cs typeface="Arial"/>
              </a:rPr>
              <a:t>dẫn: </a:t>
            </a:r>
            <a:r>
              <a:rPr sz="2200" spc="-95" dirty="0" err="1">
                <a:solidFill>
                  <a:srgbClr val="514743"/>
                </a:solidFill>
                <a:latin typeface="Arial"/>
                <a:cs typeface="Arial"/>
              </a:rPr>
              <a:t>Th.S</a:t>
            </a:r>
            <a:r>
              <a:rPr lang="en-US" sz="2200" spc="-95" dirty="0">
                <a:solidFill>
                  <a:srgbClr val="514743"/>
                </a:solidFill>
                <a:latin typeface="Arial"/>
                <a:cs typeface="Arial"/>
              </a:rPr>
              <a:t> Phan </a:t>
            </a:r>
            <a:r>
              <a:rPr lang="en-US" sz="2200" spc="-95" dirty="0" err="1">
                <a:solidFill>
                  <a:srgbClr val="514743"/>
                </a:solidFill>
                <a:latin typeface="Arial"/>
                <a:cs typeface="Arial"/>
              </a:rPr>
              <a:t>Thị</a:t>
            </a:r>
            <a:r>
              <a:rPr lang="en-US" sz="2200" spc="-9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200" spc="-95" dirty="0" err="1">
                <a:solidFill>
                  <a:srgbClr val="514743"/>
                </a:solidFill>
                <a:latin typeface="Arial"/>
                <a:cs typeface="Arial"/>
              </a:rPr>
              <a:t>Ngọc</a:t>
            </a:r>
            <a:r>
              <a:rPr lang="en-US" sz="2200" spc="-95" dirty="0">
                <a:solidFill>
                  <a:srgbClr val="514743"/>
                </a:solidFill>
                <a:latin typeface="Arial"/>
                <a:cs typeface="Arial"/>
              </a:rPr>
              <a:t> Mai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691" y="4575175"/>
            <a:ext cx="2491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30" dirty="0" err="1">
                <a:solidFill>
                  <a:srgbClr val="514743"/>
                </a:solidFill>
                <a:latin typeface="Arial"/>
                <a:cs typeface="Arial"/>
              </a:rPr>
              <a:t>Nhóm</a:t>
            </a:r>
            <a:r>
              <a:rPr lang="en-US" sz="2200" spc="-3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200" spc="-30" dirty="0" err="1">
                <a:solidFill>
                  <a:srgbClr val="514743"/>
                </a:solidFill>
                <a:latin typeface="Arial"/>
                <a:cs typeface="Arial"/>
              </a:rPr>
              <a:t>thực</a:t>
            </a:r>
            <a:r>
              <a:rPr lang="en-US" sz="2200" spc="-3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200" spc="-30" dirty="0" err="1">
                <a:solidFill>
                  <a:srgbClr val="514743"/>
                </a:solidFill>
                <a:latin typeface="Arial"/>
                <a:cs typeface="Arial"/>
              </a:rPr>
              <a:t>hiện</a:t>
            </a:r>
            <a:r>
              <a:rPr sz="2200" spc="-30" dirty="0">
                <a:solidFill>
                  <a:srgbClr val="514743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75" dirty="0">
                <a:solidFill>
                  <a:srgbClr val="514743"/>
                </a:solidFill>
                <a:latin typeface="Arial"/>
                <a:cs typeface="Arial"/>
              </a:rPr>
              <a:t>Lớp: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5111" y="4575175"/>
            <a:ext cx="1934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5" dirty="0" err="1">
                <a:solidFill>
                  <a:srgbClr val="514743"/>
                </a:solidFill>
                <a:latin typeface="Arial"/>
                <a:cs typeface="Arial"/>
              </a:rPr>
              <a:t>Nhóm</a:t>
            </a:r>
            <a:r>
              <a:rPr lang="en-US" sz="2200" spc="-25" dirty="0">
                <a:solidFill>
                  <a:srgbClr val="514743"/>
                </a:solidFill>
                <a:latin typeface="Arial"/>
                <a:cs typeface="Arial"/>
              </a:rPr>
              <a:t> 15</a:t>
            </a:r>
            <a:endParaRPr sz="2200" dirty="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lang="en-US" sz="2200" spc="10" dirty="0">
                <a:solidFill>
                  <a:srgbClr val="514743"/>
                </a:solidFill>
                <a:latin typeface="Arial"/>
                <a:cs typeface="Arial"/>
              </a:rPr>
              <a:t>12DHTH04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 err="1">
                <a:latin typeface="Times New Roman"/>
                <a:cs typeface="Times New Roman"/>
              </a:rPr>
              <a:t>Giỏ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hàng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1277" y="28956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trống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198" name="Hình ảnh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93"/>
          <a:stretch/>
        </p:blipFill>
        <p:spPr bwMode="auto">
          <a:xfrm>
            <a:off x="1143000" y="1436064"/>
            <a:ext cx="4495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61379" y="3537809"/>
            <a:ext cx="5007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update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9" name="Hình ảnh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80" y="1359358"/>
            <a:ext cx="4876039" cy="201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 err="1">
                <a:latin typeface="Times New Roman"/>
                <a:cs typeface="Times New Roman"/>
              </a:rPr>
              <a:t>Giỏ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hàng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199" y="2895600"/>
            <a:ext cx="4497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71600"/>
            <a:ext cx="4665785" cy="449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28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2.4:  Trang </a:t>
            </a:r>
            <a:r>
              <a:rPr lang="en-US" u="sng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0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 err="1">
                <a:latin typeface="Times New Roman"/>
                <a:cs typeface="Times New Roman"/>
              </a:rPr>
              <a:t>Giỏ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hàng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583749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ấn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2" name="Hình ảnh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59793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</a:t>
            </a:r>
            <a:r>
              <a:rPr lang="en-US" b="0" spc="-5" dirty="0" err="1">
                <a:latin typeface="Times New Roman"/>
                <a:cs typeface="Times New Roman"/>
              </a:rPr>
              <a:t>đăng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nhập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và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đăng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ký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828800"/>
            <a:ext cx="8153400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Email,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</a:t>
            </a:r>
            <a:r>
              <a:rPr lang="en-US" b="0" spc="-5" dirty="0" err="1">
                <a:latin typeface="Times New Roman"/>
                <a:cs typeface="Times New Roman"/>
              </a:rPr>
              <a:t>đăng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nhập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và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đăng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ký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2504" y="1341021"/>
            <a:ext cx="224087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Trang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0515" y="5260891"/>
            <a:ext cx="56986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1266" name="Hình ảnh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2828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9690" y="1341021"/>
            <a:ext cx="174971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Trang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Hình ảnh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2249345" cy="306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43800" y="1341021"/>
            <a:ext cx="182614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Hình ảnh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05000"/>
            <a:ext cx="3362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12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User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33145"/>
            <a:ext cx="2133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33600" y="2663868"/>
            <a:ext cx="3505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1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User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pic>
        <p:nvPicPr>
          <p:cNvPr id="14338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8"/>
          <a:stretch/>
        </p:blipFill>
        <p:spPr bwMode="auto">
          <a:xfrm>
            <a:off x="5562600" y="1406399"/>
            <a:ext cx="5410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1841" y="2548103"/>
            <a:ext cx="3936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Reset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33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09509"/>
            <a:ext cx="53101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4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User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pic>
        <p:nvPicPr>
          <p:cNvPr id="1536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599"/>
            <a:ext cx="5219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0380" y="3251284"/>
            <a:ext cx="4196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89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9228" y="5692933"/>
            <a:ext cx="30611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dmin</a:t>
            </a:r>
          </a:p>
        </p:txBody>
      </p:sp>
      <p:pic>
        <p:nvPicPr>
          <p:cNvPr id="16387" name="Hình ảnh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4" y="1461557"/>
            <a:ext cx="9982200" cy="423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0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br>
              <a:rPr lang="en-US" b="0" spc="-5" dirty="0">
                <a:latin typeface="Times New Roman"/>
                <a:cs typeface="Times New Roman"/>
              </a:rPr>
            </a:b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1981" y="1452832"/>
            <a:ext cx="268105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5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41" y="2057400"/>
            <a:ext cx="2438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Hình ảnh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8821"/>
            <a:ext cx="72818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3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271344"/>
            <a:ext cx="500349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0" algn="l"/>
              </a:tabLst>
            </a:pPr>
            <a:r>
              <a:rPr lang="en-US" sz="4800" b="0" spc="-5" dirty="0" err="1">
                <a:latin typeface="Times New Roman"/>
                <a:cs typeface="Times New Roman"/>
              </a:rPr>
              <a:t>Thành</a:t>
            </a:r>
            <a:r>
              <a:rPr lang="en-US" sz="4800" b="0" spc="-5" dirty="0">
                <a:latin typeface="Times New Roman"/>
                <a:cs typeface="Times New Roman"/>
              </a:rPr>
              <a:t> </a:t>
            </a:r>
            <a:r>
              <a:rPr lang="en-US" sz="4800" b="0" spc="-5" dirty="0" err="1">
                <a:latin typeface="Times New Roman"/>
                <a:cs typeface="Times New Roman"/>
              </a:rPr>
              <a:t>viên</a:t>
            </a:r>
            <a:r>
              <a:rPr lang="en-US" sz="4800" b="0" spc="-5" dirty="0">
                <a:latin typeface="Times New Roman"/>
                <a:cs typeface="Times New Roman"/>
              </a:rPr>
              <a:t> </a:t>
            </a:r>
            <a:r>
              <a:rPr lang="en-US" sz="4800" b="0" spc="-5" dirty="0" err="1">
                <a:latin typeface="Times New Roman"/>
                <a:cs typeface="Times New Roman"/>
              </a:rPr>
              <a:t>nhóm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1800" y="2895600"/>
            <a:ext cx="4648200" cy="1502976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2001210288 – </a:t>
            </a:r>
            <a:r>
              <a:rPr lang="en-US" sz="2000" dirty="0" err="1">
                <a:latin typeface="Times New Roman"/>
                <a:cs typeface="Times New Roman"/>
              </a:rPr>
              <a:t>Trần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Khánh</a:t>
            </a:r>
            <a:r>
              <a:rPr lang="en-US" sz="2000" dirty="0">
                <a:latin typeface="Times New Roman"/>
                <a:cs typeface="Times New Roman"/>
              </a:rPr>
              <a:t> Nam</a:t>
            </a:r>
          </a:p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2001211917 – </a:t>
            </a:r>
            <a:r>
              <a:rPr lang="en-US" sz="2000" dirty="0" err="1">
                <a:latin typeface="Times New Roman"/>
                <a:cs typeface="Times New Roman"/>
              </a:rPr>
              <a:t>Trần</a:t>
            </a:r>
            <a:r>
              <a:rPr lang="en-US" sz="2000" dirty="0">
                <a:latin typeface="Times New Roman"/>
                <a:cs typeface="Times New Roman"/>
              </a:rPr>
              <a:t> Thanh </a:t>
            </a:r>
            <a:r>
              <a:rPr lang="en-US" sz="2000" dirty="0" err="1">
                <a:latin typeface="Times New Roman"/>
                <a:cs typeface="Times New Roman"/>
              </a:rPr>
              <a:t>Hậu</a:t>
            </a:r>
            <a:endParaRPr lang="en-US" sz="20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2001210166 – </a:t>
            </a:r>
            <a:r>
              <a:rPr lang="en-US" sz="2000" dirty="0" err="1">
                <a:latin typeface="Times New Roman"/>
                <a:cs typeface="Times New Roman"/>
              </a:rPr>
              <a:t>Nguyễn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Tấn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Đạt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7315200" cy="377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6941" y="550722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6941" y="5903851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hỉnh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6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3658" y="3285121"/>
            <a:ext cx="2209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77651"/>
            <a:ext cx="8150132" cy="418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34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3829" y="1447800"/>
            <a:ext cx="206806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78" y="2090609"/>
            <a:ext cx="725612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10600" y="3007454"/>
            <a:ext cx="3581400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732014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15548" y="2590800"/>
            <a:ext cx="6096000" cy="105157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3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0" y="3048000"/>
            <a:ext cx="3429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5340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61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1447800"/>
            <a:ext cx="2212978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578" name="Hình ảnh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8382000" cy="3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00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29" y="1524000"/>
            <a:ext cx="70739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4800" y="5425822"/>
            <a:ext cx="374301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NSX</a:t>
            </a:r>
          </a:p>
        </p:txBody>
      </p:sp>
    </p:spTree>
    <p:extLst>
      <p:ext uri="{BB962C8B-B14F-4D97-AF65-F5344CB8AC3E}">
        <p14:creationId xmlns:p14="http://schemas.microsoft.com/office/powerpoint/2010/main" val="207548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982220"/>
            <a:ext cx="396240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NSX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NSX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777084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0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504852"/>
            <a:ext cx="211211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2209800"/>
            <a:ext cx="2689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13811"/>
            <a:ext cx="54959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51517" y="1504852"/>
            <a:ext cx="5211683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0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40" y="1600200"/>
            <a:ext cx="9202478" cy="319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5010889"/>
            <a:ext cx="6629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32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362203"/>
            <a:ext cx="3803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0" algn="l"/>
              </a:tabLst>
            </a:pPr>
            <a:r>
              <a:rPr sz="4800" b="0" spc="-5" dirty="0">
                <a:latin typeface="Times New Roman"/>
                <a:cs typeface="Times New Roman"/>
              </a:rPr>
              <a:t>Nộ</a:t>
            </a:r>
            <a:r>
              <a:rPr sz="4800" b="0" dirty="0">
                <a:latin typeface="Times New Roman"/>
                <a:cs typeface="Times New Roman"/>
              </a:rPr>
              <a:t>i dung đồ	</a:t>
            </a:r>
            <a:r>
              <a:rPr sz="4800" b="0" spc="5" dirty="0">
                <a:latin typeface="Times New Roman"/>
                <a:cs typeface="Times New Roman"/>
              </a:rPr>
              <a:t>án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391008"/>
            <a:ext cx="8594725" cy="2703304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Lý do chọn đề tài, mục đích và yêu cầu của đồ</a:t>
            </a:r>
            <a:r>
              <a:rPr sz="3200" spc="-15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án</a:t>
            </a:r>
            <a:endParaRPr sz="32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Phân tích và thiết kế hệ</a:t>
            </a:r>
            <a:r>
              <a:rPr sz="3200" spc="-5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thống</a:t>
            </a:r>
            <a:endParaRPr sz="32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Công cụ thực</a:t>
            </a:r>
            <a:r>
              <a:rPr sz="3200" spc="-3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hiện</a:t>
            </a:r>
            <a:endParaRPr sz="32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Kết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luận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Admin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1522023"/>
            <a:ext cx="18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9698" name="Hình ảnh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39" y="1981200"/>
            <a:ext cx="8757280" cy="32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0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598424"/>
            <a:ext cx="3991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b="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504" y="2334005"/>
            <a:ext cx="5155896" cy="2951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Html, </a:t>
            </a:r>
            <a:r>
              <a:rPr lang="en-US" sz="28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css</a:t>
            </a: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, </a:t>
            </a:r>
            <a:r>
              <a:rPr lang="en-US" sz="28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javascript</a:t>
            </a: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Bootstrap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72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Ngôn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ngữ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C#</a:t>
            </a:r>
            <a:endParaRPr sz="28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725"/>
              </a:spcBef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SQL</a:t>
            </a: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 sever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7207" y="1793748"/>
            <a:ext cx="3713988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01" y="3962400"/>
            <a:ext cx="2362200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IV. </a:t>
            </a:r>
            <a:r>
              <a:rPr lang="en-US" b="0" spc="-5" dirty="0" err="1">
                <a:latin typeface="Times New Roman"/>
                <a:cs typeface="Times New Roman"/>
              </a:rPr>
              <a:t>Kết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luận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7747" y="1676400"/>
            <a:ext cx="93726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“website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Vascara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2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2292350"/>
            <a:chOff x="0" y="0"/>
            <a:chExt cx="12192000" cy="229235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4355" y="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8600" y="2557495"/>
            <a:ext cx="41148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9600" dirty="0"/>
              <a:t>DEMO</a:t>
            </a:r>
            <a:endParaRPr sz="9600" dirty="0"/>
          </a:p>
        </p:txBody>
      </p:sp>
      <p:sp>
        <p:nvSpPr>
          <p:cNvPr id="8" name="object 8"/>
          <p:cNvSpPr txBox="1"/>
          <p:nvPr/>
        </p:nvSpPr>
        <p:spPr>
          <a:xfrm>
            <a:off x="996797" y="2330322"/>
            <a:ext cx="10099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6757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I. </a:t>
            </a:r>
            <a:r>
              <a:rPr b="0" spc="-5" dirty="0">
                <a:latin typeface="Times New Roman"/>
                <a:cs typeface="Times New Roman"/>
              </a:rPr>
              <a:t>Lý </a:t>
            </a:r>
            <a:r>
              <a:rPr b="0" dirty="0">
                <a:latin typeface="Times New Roman"/>
                <a:cs typeface="Times New Roman"/>
              </a:rPr>
              <a:t>do </a:t>
            </a:r>
            <a:r>
              <a:rPr b="0" spc="5" dirty="0">
                <a:latin typeface="Times New Roman"/>
                <a:cs typeface="Times New Roman"/>
              </a:rPr>
              <a:t>chọn </a:t>
            </a:r>
            <a:r>
              <a:rPr b="0" dirty="0">
                <a:latin typeface="Times New Roman"/>
                <a:cs typeface="Times New Roman"/>
              </a:rPr>
              <a:t>đề tài, mục đích và </a:t>
            </a:r>
            <a:r>
              <a:rPr b="0" spc="5" dirty="0">
                <a:latin typeface="Times New Roman"/>
                <a:cs typeface="Times New Roman"/>
              </a:rPr>
              <a:t>yêu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cầu</a:t>
            </a:r>
          </a:p>
        </p:txBody>
      </p:sp>
      <p:sp>
        <p:nvSpPr>
          <p:cNvPr id="3" name="object 3"/>
          <p:cNvSpPr/>
          <p:nvPr/>
        </p:nvSpPr>
        <p:spPr>
          <a:xfrm>
            <a:off x="6050279" y="1389888"/>
            <a:ext cx="5041391" cy="339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0833" y="1450086"/>
            <a:ext cx="5590540" cy="45057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Lý </a:t>
            </a:r>
            <a:r>
              <a:rPr sz="2800" b="1" dirty="0">
                <a:solidFill>
                  <a:srgbClr val="514743"/>
                </a:solidFill>
                <a:latin typeface="Times New Roman"/>
                <a:cs typeface="Times New Roman"/>
              </a:rPr>
              <a:t>do </a:t>
            </a:r>
            <a:r>
              <a:rPr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chọn </a:t>
            </a:r>
            <a:r>
              <a:rPr sz="2800" b="1" dirty="0">
                <a:solidFill>
                  <a:srgbClr val="514743"/>
                </a:solidFill>
                <a:latin typeface="Times New Roman"/>
                <a:cs typeface="Times New Roman"/>
              </a:rPr>
              <a:t>đề</a:t>
            </a:r>
            <a:r>
              <a:rPr sz="2800" b="1" spc="1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514743"/>
                </a:solidFill>
                <a:latin typeface="Times New Roman"/>
                <a:cs typeface="Times New Roman"/>
              </a:rPr>
              <a:t>tài:</a:t>
            </a:r>
            <a:endParaRPr sz="2800" dirty="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Theo khảo </a:t>
            </a: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sát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của </a:t>
            </a:r>
            <a:r>
              <a:rPr sz="2400" spc="-30" dirty="0">
                <a:solidFill>
                  <a:srgbClr val="514743"/>
                </a:solidFill>
                <a:latin typeface="Times New Roman"/>
                <a:cs typeface="Times New Roman"/>
              </a:rPr>
              <a:t>VECTA</a:t>
            </a:r>
            <a:r>
              <a:rPr sz="2400" spc="-44" baseline="24305" dirty="0">
                <a:solidFill>
                  <a:srgbClr val="514743"/>
                </a:solidFill>
                <a:latin typeface="Times New Roman"/>
                <a:cs typeface="Times New Roman"/>
              </a:rPr>
              <a:t>(1)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2013. </a:t>
            </a:r>
            <a:r>
              <a:rPr sz="2400" spc="-40" dirty="0">
                <a:solidFill>
                  <a:srgbClr val="514743"/>
                </a:solidFill>
                <a:latin typeface="Times New Roman"/>
                <a:cs typeface="Times New Roman"/>
              </a:rPr>
              <a:t>Việt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Nam  có 34 triệu người sử dụng Internet, 57%  trong số đó tham gia </a:t>
            </a:r>
            <a:r>
              <a:rPr sz="2400" spc="-10" dirty="0">
                <a:solidFill>
                  <a:srgbClr val="514743"/>
                </a:solidFill>
                <a:latin typeface="Times New Roman"/>
                <a:cs typeface="Times New Roman"/>
              </a:rPr>
              <a:t>mua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sắm trực</a:t>
            </a:r>
            <a:r>
              <a:rPr sz="2400" spc="-9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tuyến...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dirty="0">
                <a:solidFill>
                  <a:srgbClr val="514743"/>
                </a:solidFill>
                <a:latin typeface="Times New Roman"/>
                <a:cs typeface="Times New Roman"/>
              </a:rPr>
              <a:t>Mục </a:t>
            </a:r>
            <a:r>
              <a:rPr sz="24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đích </a:t>
            </a:r>
            <a:r>
              <a:rPr sz="2400" b="1" dirty="0">
                <a:solidFill>
                  <a:srgbClr val="514743"/>
                </a:solidFill>
                <a:latin typeface="Times New Roman"/>
                <a:cs typeface="Times New Roman"/>
              </a:rPr>
              <a:t>xây</a:t>
            </a:r>
            <a:r>
              <a:rPr sz="2400" b="1" spc="-2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dựng:</a:t>
            </a:r>
            <a:endParaRPr sz="2400" dirty="0">
              <a:latin typeface="Times New Roman"/>
              <a:cs typeface="Times New Roman"/>
            </a:endParaRPr>
          </a:p>
          <a:p>
            <a:pPr marL="278130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78765" algn="l"/>
              </a:tabLst>
            </a:pP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Xây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dựng kênh </a:t>
            </a:r>
            <a:r>
              <a:rPr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bán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 h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ng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 online</a:t>
            </a:r>
            <a:r>
              <a:rPr sz="2400" spc="-55" dirty="0">
                <a:solidFill>
                  <a:srgbClr val="514743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78130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78765" algn="l"/>
              </a:tabLst>
            </a:pPr>
            <a:r>
              <a:rPr lang="en-US"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Giới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thiệu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quảng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bá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sản</a:t>
            </a:r>
            <a:r>
              <a:rPr lang="en-US" sz="24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phẩm</a:t>
            </a:r>
            <a:endParaRPr lang="en-US" sz="2400" dirty="0">
              <a:solidFill>
                <a:srgbClr val="514743"/>
              </a:solidFill>
              <a:latin typeface="Times New Roman"/>
              <a:cs typeface="Times New Roman"/>
            </a:endParaRPr>
          </a:p>
          <a:p>
            <a:pPr marL="278130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78765" algn="l"/>
              </a:tabLst>
            </a:pPr>
            <a:r>
              <a:rPr sz="2400" dirty="0" err="1">
                <a:solidFill>
                  <a:srgbClr val="514743"/>
                </a:solidFill>
                <a:latin typeface="Times New Roman"/>
                <a:cs typeface="Times New Roman"/>
              </a:rPr>
              <a:t>Chăm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 sóc, hỗ trợ khách</a:t>
            </a:r>
            <a:r>
              <a:rPr sz="2400" spc="-5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hàng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….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Yêu</a:t>
            </a:r>
            <a:r>
              <a:rPr sz="2400" b="1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cầu:</a:t>
            </a:r>
            <a:endParaRPr sz="2400" dirty="0">
              <a:latin typeface="Times New Roman"/>
              <a:cs typeface="Times New Roman"/>
            </a:endParaRPr>
          </a:p>
          <a:p>
            <a:pPr marL="278130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78765" algn="l"/>
              </a:tabLst>
            </a:pP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Xây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dựng </a:t>
            </a:r>
            <a:r>
              <a:rPr sz="2400" spc="-30" dirty="0">
                <a:solidFill>
                  <a:srgbClr val="514743"/>
                </a:solidFill>
                <a:latin typeface="Times New Roman"/>
                <a:cs typeface="Times New Roman"/>
              </a:rPr>
              <a:t>Website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chuyên</a:t>
            </a:r>
            <a:r>
              <a:rPr sz="2400" spc="-4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nghiệp</a:t>
            </a:r>
            <a:endParaRPr sz="2400" dirty="0">
              <a:latin typeface="Times New Roman"/>
              <a:cs typeface="Times New Roman"/>
            </a:endParaRPr>
          </a:p>
          <a:p>
            <a:pPr marL="278130" indent="-240665">
              <a:lnSpc>
                <a:spcPct val="100000"/>
              </a:lnSpc>
              <a:buSzPct val="95833"/>
              <a:buFont typeface="Wingdings"/>
              <a:buChar char=""/>
              <a:tabLst>
                <a:tab pos="278765" algn="l"/>
              </a:tabLst>
            </a:pP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Hỗ </a:t>
            </a:r>
            <a:r>
              <a:rPr sz="2400" dirty="0">
                <a:solidFill>
                  <a:srgbClr val="514743"/>
                </a:solidFill>
                <a:latin typeface="Times New Roman"/>
                <a:cs typeface="Times New Roman"/>
              </a:rPr>
              <a:t>trợ đặt hàng trực tuyến trên</a:t>
            </a:r>
            <a:r>
              <a:rPr sz="2400" spc="-13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514743"/>
                </a:solidFill>
                <a:latin typeface="Times New Roman"/>
                <a:cs typeface="Times New Roman"/>
              </a:rPr>
              <a:t>Website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2647" y="4784216"/>
            <a:ext cx="356616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86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Hình 1.1 Biểu </a:t>
            </a:r>
            <a:r>
              <a:rPr sz="1600" dirty="0">
                <a:solidFill>
                  <a:srgbClr val="514743"/>
                </a:solidFill>
                <a:latin typeface="Times New Roman"/>
                <a:cs typeface="Times New Roman"/>
              </a:rPr>
              <a:t>đồ 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lượng </a:t>
            </a:r>
            <a:r>
              <a:rPr sz="1600" dirty="0">
                <a:solidFill>
                  <a:srgbClr val="514743"/>
                </a:solidFill>
                <a:latin typeface="Times New Roman"/>
                <a:cs typeface="Times New Roman"/>
              </a:rPr>
              <a:t>người 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sử </a:t>
            </a:r>
            <a:r>
              <a:rPr sz="1600" dirty="0">
                <a:solidFill>
                  <a:srgbClr val="514743"/>
                </a:solidFill>
                <a:latin typeface="Times New Roman"/>
                <a:cs typeface="Times New Roman"/>
              </a:rPr>
              <a:t>dụng  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Internet tại </a:t>
            </a:r>
            <a:r>
              <a:rPr sz="1600" spc="-30" dirty="0">
                <a:solidFill>
                  <a:srgbClr val="514743"/>
                </a:solidFill>
                <a:latin typeface="Times New Roman"/>
                <a:cs typeface="Times New Roman"/>
              </a:rPr>
              <a:t>Việt 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Nam</a:t>
            </a:r>
            <a:r>
              <a:rPr sz="1600" spc="7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2013.</a:t>
            </a:r>
            <a:endParaRPr sz="1600">
              <a:latin typeface="Times New Roman"/>
              <a:cs typeface="Times New Roman"/>
            </a:endParaRPr>
          </a:p>
          <a:p>
            <a:pPr marL="146685" marR="508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514743"/>
                </a:solidFill>
                <a:latin typeface="Times New Roman"/>
                <a:cs typeface="Times New Roman"/>
              </a:rPr>
              <a:t>(1): Cục Thương </a:t>
            </a:r>
            <a:r>
              <a:rPr sz="1800" spc="-5" dirty="0">
                <a:solidFill>
                  <a:srgbClr val="514743"/>
                </a:solidFill>
                <a:latin typeface="Times New Roman"/>
                <a:cs typeface="Times New Roman"/>
              </a:rPr>
              <a:t>mại </a:t>
            </a:r>
            <a:r>
              <a:rPr sz="1800" dirty="0">
                <a:solidFill>
                  <a:srgbClr val="514743"/>
                </a:solidFill>
                <a:latin typeface="Times New Roman"/>
                <a:cs typeface="Times New Roman"/>
              </a:rPr>
              <a:t>điện tử và</a:t>
            </a:r>
            <a:r>
              <a:rPr sz="1800" spc="-14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14743"/>
                </a:solidFill>
                <a:latin typeface="Times New Roman"/>
                <a:cs typeface="Times New Roman"/>
              </a:rPr>
              <a:t>công  nghệ thông</a:t>
            </a:r>
            <a:r>
              <a:rPr sz="18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14743"/>
                </a:solidFill>
                <a:latin typeface="Times New Roman"/>
                <a:cs typeface="Times New Roman"/>
              </a:rPr>
              <a:t>tin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334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II. Phân tích và thiết kế hệ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504" y="1981200"/>
            <a:ext cx="4546296" cy="1255472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8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Cơ</a:t>
            </a: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sở</a:t>
            </a: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dữ</a:t>
            </a:r>
            <a:r>
              <a:rPr lang="en-US" sz="28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liệu</a:t>
            </a:r>
            <a:endParaRPr sz="28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800" dirty="0" err="1">
                <a:solidFill>
                  <a:srgbClr val="514743"/>
                </a:solidFill>
                <a:latin typeface="Times New Roman"/>
                <a:cs typeface="Times New Roman"/>
              </a:rPr>
              <a:t>Giao</a:t>
            </a:r>
            <a:r>
              <a:rPr lang="en-US" sz="28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lang="en-US" sz="28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514743"/>
                </a:solidFill>
                <a:latin typeface="Times New Roman"/>
                <a:cs typeface="Times New Roman"/>
              </a:rPr>
              <a:t>các</a:t>
            </a:r>
            <a:r>
              <a:rPr lang="en-US" sz="28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rgbClr val="514743"/>
                </a:solidFill>
                <a:latin typeface="Times New Roman"/>
                <a:cs typeface="Times New Roman"/>
              </a:rPr>
              <a:t>trang</a:t>
            </a:r>
            <a:endParaRPr sz="2800" dirty="0">
              <a:solidFill>
                <a:srgbClr val="514743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37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 err="1">
                <a:latin typeface="Times New Roman"/>
                <a:cs typeface="Times New Roman"/>
              </a:rPr>
              <a:t>Cơ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sở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dữ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liệu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7693" y="3733800"/>
            <a:ext cx="438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Hình 2.1 </a:t>
            </a:r>
            <a:r>
              <a:rPr sz="24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Sơ</a:t>
            </a: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đồ</a:t>
            </a: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diagram</a:t>
            </a:r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510666"/>
            <a:ext cx="6172475" cy="53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807" y="6324600"/>
            <a:ext cx="274519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Hình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2.1 :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diện trang</a:t>
            </a:r>
            <a:r>
              <a:rPr sz="1600" u="sng" spc="3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chủ</a:t>
            </a:r>
            <a:endParaRPr sz="1600" u="sng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0471" y="1524000"/>
            <a:ext cx="99883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slideshow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logo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link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971800"/>
            <a:ext cx="4618289" cy="3108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spc="-5" dirty="0">
                <a:latin typeface="Times New Roman"/>
                <a:cs typeface="Times New Roman"/>
              </a:rPr>
              <a:t>Trang </a:t>
            </a:r>
            <a:r>
              <a:rPr lang="en-US" b="0" spc="-5" dirty="0" err="1">
                <a:latin typeface="Times New Roman"/>
                <a:cs typeface="Times New Roman"/>
              </a:rPr>
              <a:t>sản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phẩm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4058" y="6172200"/>
            <a:ext cx="403494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Hình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2.2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: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diện trang danh sách </a:t>
            </a:r>
            <a:r>
              <a:rPr sz="1600" u="sng" spc="-10" dirty="0">
                <a:solidFill>
                  <a:srgbClr val="514743"/>
                </a:solidFill>
                <a:latin typeface="Times New Roman"/>
                <a:cs typeface="Times New Roman"/>
              </a:rPr>
              <a:t>sản</a:t>
            </a:r>
            <a:r>
              <a:rPr sz="1600" u="sng" spc="12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phẩm</a:t>
            </a:r>
            <a:endParaRPr sz="1600" u="sng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1" y="1495885"/>
            <a:ext cx="5791200" cy="321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bìa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fr-FR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mua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mua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664" y="1495885"/>
            <a:ext cx="3066612" cy="4447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390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>
                <a:latin typeface="Times New Roman"/>
                <a:cs typeface="Times New Roman"/>
              </a:rPr>
              <a:t>Trang chi </a:t>
            </a:r>
            <a:r>
              <a:rPr lang="en-US" b="0" dirty="0" err="1">
                <a:latin typeface="Times New Roman"/>
                <a:cs typeface="Times New Roman"/>
              </a:rPr>
              <a:t>tiết</a:t>
            </a:r>
            <a:r>
              <a:rPr lang="en-US" b="0" dirty="0">
                <a:latin typeface="Times New Roman"/>
                <a:cs typeface="Times New Roman"/>
              </a:rPr>
              <a:t> </a:t>
            </a:r>
            <a:r>
              <a:rPr lang="en-US" b="0" dirty="0" err="1">
                <a:latin typeface="Times New Roman"/>
                <a:cs typeface="Times New Roman"/>
              </a:rPr>
              <a:t>sản</a:t>
            </a:r>
            <a:r>
              <a:rPr lang="en-US" b="0" dirty="0">
                <a:latin typeface="Times New Roman"/>
                <a:cs typeface="Times New Roman"/>
              </a:rPr>
              <a:t> </a:t>
            </a:r>
            <a:r>
              <a:rPr lang="en-US" b="0" dirty="0" err="1">
                <a:latin typeface="Times New Roman"/>
                <a:cs typeface="Times New Roman"/>
              </a:rPr>
              <a:t>phẩm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0" y="5964115"/>
            <a:ext cx="33655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Hình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2.3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: </a:t>
            </a:r>
            <a:r>
              <a:rPr sz="1600" u="sng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Giao</a:t>
            </a:r>
            <a:r>
              <a:rPr sz="1600" u="sng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chi </a:t>
            </a:r>
            <a:r>
              <a:rPr lang="en-US"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tiết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sản</a:t>
            </a:r>
            <a:r>
              <a:rPr lang="en-US" sz="1600" u="sng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u="sng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phẩm</a:t>
            </a:r>
            <a:endParaRPr sz="1600" u="sng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8493" y="1371600"/>
            <a:ext cx="4321707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chi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5965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5965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5965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Mua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720"/>
              </a:spcAft>
            </a:pP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chi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23" y="1371600"/>
            <a:ext cx="5224288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1082</Words>
  <Application>Microsoft Office PowerPoint</Application>
  <PresentationFormat>Màn hình rộng</PresentationFormat>
  <Paragraphs>127</Paragraphs>
  <Slides>33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BÁO CÁO ĐỒ ÁN ĐẠI HỌC</vt:lpstr>
      <vt:lpstr>Thành viên nhóm</vt:lpstr>
      <vt:lpstr>Nội dung đồ án</vt:lpstr>
      <vt:lpstr>I. Lý do chọn đề tài, mục đích và yêu cầu</vt:lpstr>
      <vt:lpstr>II. Phân tích và thiết kế hệ thống</vt:lpstr>
      <vt:lpstr>Cơ sở dữ liệu</vt:lpstr>
      <vt:lpstr>Một số giao diện chương trình</vt:lpstr>
      <vt:lpstr>Trang sản phẩm</vt:lpstr>
      <vt:lpstr>Trang chi tiết sản phẩm</vt:lpstr>
      <vt:lpstr>Giỏ hàng</vt:lpstr>
      <vt:lpstr>Giỏ hàng</vt:lpstr>
      <vt:lpstr>Giỏ hàng</vt:lpstr>
      <vt:lpstr>Trang đăng nhập và đăng ký</vt:lpstr>
      <vt:lpstr>Trang đăng nhập và đăng ký</vt:lpstr>
      <vt:lpstr>Trang User</vt:lpstr>
      <vt:lpstr>Trang User</vt:lpstr>
      <vt:lpstr>Trang User</vt:lpstr>
      <vt:lpstr>Trang Admin</vt:lpstr>
      <vt:lpstr>Trang Admin </vt:lpstr>
      <vt:lpstr>Trang Admin</vt:lpstr>
      <vt:lpstr>Trang Admin</vt:lpstr>
      <vt:lpstr>Trang Admin</vt:lpstr>
      <vt:lpstr>Trang Admin</vt:lpstr>
      <vt:lpstr>Trang Admin</vt:lpstr>
      <vt:lpstr>Trang Admin</vt:lpstr>
      <vt:lpstr>Trang Admin</vt:lpstr>
      <vt:lpstr>Trang Admin</vt:lpstr>
      <vt:lpstr>Trang Admin</vt:lpstr>
      <vt:lpstr>Trang Admin</vt:lpstr>
      <vt:lpstr>Trang Admin</vt:lpstr>
      <vt:lpstr>III. Công cụ thực hiện</vt:lpstr>
      <vt:lpstr>IV. Kết luận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ĐẠI HỌC</dc:title>
  <cp:lastModifiedBy>Hậu Trần</cp:lastModifiedBy>
  <cp:revision>16</cp:revision>
  <dcterms:created xsi:type="dcterms:W3CDTF">2023-12-05T13:36:37Z</dcterms:created>
  <dcterms:modified xsi:type="dcterms:W3CDTF">2023-12-18T02:08:13Z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2023-12-05T00:00:00Z</vt:filetime>
  </property>
</Properties>
</file>