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9" r:id="rId3"/>
    <p:sldId id="262" r:id="rId4"/>
    <p:sldId id="261" r:id="rId5"/>
    <p:sldId id="263" r:id="rId6"/>
    <p:sldId id="268" r:id="rId7"/>
    <p:sldId id="264" r:id="rId8"/>
    <p:sldId id="269" r:id="rId9"/>
    <p:sldId id="270" r:id="rId10"/>
    <p:sldId id="271" r:id="rId11"/>
    <p:sldId id="272" r:id="rId12"/>
    <p:sldId id="273" r:id="rId13"/>
    <p:sldId id="265" r:id="rId14"/>
    <p:sldId id="274" r:id="rId15"/>
    <p:sldId id="267" r:id="rId16"/>
    <p:sldId id="266"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6C85A9"/>
    <a:srgbClr val="FFFFFF"/>
    <a:srgbClr val="5D81B1"/>
    <a:srgbClr val="475D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8E-4196-9ECD-DB4C59A9E7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8E-4196-9ECD-DB4C59A9E75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c:v>
                </c:pt>
                <c:pt idx="1">
                  <c:v>Test</c:v>
                </c:pt>
              </c:strCache>
            </c:strRef>
          </c:cat>
          <c:val>
            <c:numRef>
              <c:f>Sheet1!$B$2:$B$3</c:f>
              <c:numCache>
                <c:formatCode>General</c:formatCode>
                <c:ptCount val="2"/>
                <c:pt idx="0">
                  <c:v>30759</c:v>
                </c:pt>
                <c:pt idx="1">
                  <c:v>50373</c:v>
                </c:pt>
              </c:numCache>
            </c:numRef>
          </c:val>
          <c:extLst>
            <c:ext xmlns:c16="http://schemas.microsoft.com/office/drawing/2014/chart" uri="{C3380CC4-5D6E-409C-BE32-E72D297353CC}">
              <c16:uniqueId val="{00000000-E10D-43D9-8155-28123BA5E235}"/>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Số</a:t>
            </a:r>
            <a:r>
              <a:rPr lang="en-US" baseline="0" dirty="0"/>
              <a:t> </a:t>
            </a:r>
            <a:r>
              <a:rPr lang="en-US" baseline="0" dirty="0" err="1"/>
              <a:t>lượng</a:t>
            </a:r>
            <a:r>
              <a:rPr lang="en-US" baseline="0" dirty="0"/>
              <a:t> </a:t>
            </a:r>
            <a:r>
              <a:rPr lang="en-US" baseline="0" dirty="0" err="1"/>
              <a:t>mẫu</a:t>
            </a:r>
            <a:r>
              <a:rPr lang="en-US" baseline="0" dirty="0"/>
              <a:t> tin </a:t>
            </a:r>
            <a:r>
              <a:rPr lang="en-US" baseline="0" dirty="0" err="1"/>
              <a:t>trong</a:t>
            </a:r>
            <a:r>
              <a:rPr lang="en-US" baseline="0" dirty="0"/>
              <a:t> </a:t>
            </a:r>
            <a:r>
              <a:rPr lang="en-US" baseline="0" dirty="0" err="1"/>
              <a:t>tập</a:t>
            </a:r>
            <a:r>
              <a:rPr lang="en-US" baseline="0" dirty="0"/>
              <a:t> </a:t>
            </a:r>
            <a:r>
              <a:rPr lang="en-US" baseline="0" dirty="0" err="1"/>
              <a:t>dữ</a:t>
            </a:r>
            <a:r>
              <a:rPr lang="en-US" baseline="0" dirty="0"/>
              <a:t> </a:t>
            </a:r>
            <a:r>
              <a:rPr lang="en-US" baseline="0" dirty="0" err="1"/>
              <a:t>liệu</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397825782792509E-2"/>
          <c:y val="0.13476321759576662"/>
          <c:w val="0.93202994636034564"/>
          <c:h val="0.73324417241362128"/>
        </c:manualLayout>
      </c:layout>
      <c:barChart>
        <c:barDir val="col"/>
        <c:grouping val="clustered"/>
        <c:varyColors val="0"/>
        <c:ser>
          <c:idx val="0"/>
          <c:order val="0"/>
          <c:tx>
            <c:strRef>
              <c:f>Sheet1!$B$1</c:f>
              <c:strCache>
                <c:ptCount val="1"/>
                <c:pt idx="0">
                  <c:v>Train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The Thao</c:v>
                </c:pt>
                <c:pt idx="1">
                  <c:v>Chinh Tri Xa Hoi</c:v>
                </c:pt>
                <c:pt idx="2">
                  <c:v>Phap Luat</c:v>
                </c:pt>
                <c:pt idx="3">
                  <c:v>Suc Khoe</c:v>
                </c:pt>
                <c:pt idx="4">
                  <c:v>Doi Song</c:v>
                </c:pt>
                <c:pt idx="5">
                  <c:v>Van Hoa</c:v>
                </c:pt>
                <c:pt idx="6">
                  <c:v>The Gioi</c:v>
                </c:pt>
                <c:pt idx="7">
                  <c:v>Kinh Doanh</c:v>
                </c:pt>
                <c:pt idx="8">
                  <c:v>Vi Tinh</c:v>
                </c:pt>
                <c:pt idx="9">
                  <c:v>Khoa Hoc</c:v>
                </c:pt>
              </c:strCache>
            </c:strRef>
          </c:cat>
          <c:val>
            <c:numRef>
              <c:f>Sheet1!$B$2:$B$11</c:f>
              <c:numCache>
                <c:formatCode>General</c:formatCode>
                <c:ptCount val="10"/>
                <c:pt idx="0">
                  <c:v>5298</c:v>
                </c:pt>
                <c:pt idx="1">
                  <c:v>5219</c:v>
                </c:pt>
                <c:pt idx="2">
                  <c:v>3868</c:v>
                </c:pt>
                <c:pt idx="3">
                  <c:v>3384</c:v>
                </c:pt>
                <c:pt idx="4">
                  <c:v>3159</c:v>
                </c:pt>
                <c:pt idx="5">
                  <c:v>3083</c:v>
                </c:pt>
                <c:pt idx="6">
                  <c:v>2898</c:v>
                </c:pt>
                <c:pt idx="7">
                  <c:v>2552</c:v>
                </c:pt>
                <c:pt idx="8">
                  <c:v>2481</c:v>
                </c:pt>
                <c:pt idx="9">
                  <c:v>1820</c:v>
                </c:pt>
              </c:numCache>
            </c:numRef>
          </c:val>
          <c:extLst>
            <c:ext xmlns:c16="http://schemas.microsoft.com/office/drawing/2014/chart" uri="{C3380CC4-5D6E-409C-BE32-E72D297353CC}">
              <c16:uniqueId val="{00000000-E391-4A2F-B3BE-03ED2942B8F1}"/>
            </c:ext>
          </c:extLst>
        </c:ser>
        <c:ser>
          <c:idx val="1"/>
          <c:order val="1"/>
          <c:tx>
            <c:strRef>
              <c:f>Sheet1!$C$1</c:f>
              <c:strCache>
                <c:ptCount val="1"/>
                <c:pt idx="0">
                  <c:v>Test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The Thao</c:v>
                </c:pt>
                <c:pt idx="1">
                  <c:v>Chinh Tri Xa Hoi</c:v>
                </c:pt>
                <c:pt idx="2">
                  <c:v>Phap Luat</c:v>
                </c:pt>
                <c:pt idx="3">
                  <c:v>Suc Khoe</c:v>
                </c:pt>
                <c:pt idx="4">
                  <c:v>Doi Song</c:v>
                </c:pt>
                <c:pt idx="5">
                  <c:v>Van Hoa</c:v>
                </c:pt>
                <c:pt idx="6">
                  <c:v>The Gioi</c:v>
                </c:pt>
                <c:pt idx="7">
                  <c:v>Kinh Doanh</c:v>
                </c:pt>
                <c:pt idx="8">
                  <c:v>Vi Tinh</c:v>
                </c:pt>
                <c:pt idx="9">
                  <c:v>Khoa Hoc</c:v>
                </c:pt>
              </c:strCache>
            </c:strRef>
          </c:cat>
          <c:val>
            <c:numRef>
              <c:f>Sheet1!$C$2:$C$11</c:f>
              <c:numCache>
                <c:formatCode>General</c:formatCode>
                <c:ptCount val="10"/>
                <c:pt idx="0">
                  <c:v>6667</c:v>
                </c:pt>
                <c:pt idx="1">
                  <c:v>7567</c:v>
                </c:pt>
                <c:pt idx="2">
                  <c:v>3788</c:v>
                </c:pt>
                <c:pt idx="3">
                  <c:v>5147</c:v>
                </c:pt>
                <c:pt idx="4">
                  <c:v>2036</c:v>
                </c:pt>
                <c:pt idx="5">
                  <c:v>6250</c:v>
                </c:pt>
                <c:pt idx="6">
                  <c:v>6716</c:v>
                </c:pt>
                <c:pt idx="7">
                  <c:v>5276</c:v>
                </c:pt>
                <c:pt idx="8">
                  <c:v>4560</c:v>
                </c:pt>
                <c:pt idx="9">
                  <c:v>5296</c:v>
                </c:pt>
              </c:numCache>
            </c:numRef>
          </c:val>
          <c:extLst>
            <c:ext xmlns:c16="http://schemas.microsoft.com/office/drawing/2014/chart" uri="{C3380CC4-5D6E-409C-BE32-E72D297353CC}">
              <c16:uniqueId val="{00000001-E391-4A2F-B3BE-03ED2942B8F1}"/>
            </c:ext>
          </c:extLst>
        </c:ser>
        <c:dLbls>
          <c:dLblPos val="outEnd"/>
          <c:showLegendKey val="0"/>
          <c:showVal val="1"/>
          <c:showCatName val="0"/>
          <c:showSerName val="0"/>
          <c:showPercent val="0"/>
          <c:showBubbleSize val="0"/>
        </c:dLbls>
        <c:gapWidth val="219"/>
        <c:overlap val="-27"/>
        <c:axId val="396500968"/>
        <c:axId val="396503264"/>
      </c:barChart>
      <c:catAx>
        <c:axId val="396500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503264"/>
        <c:crosses val="autoZero"/>
        <c:auto val="1"/>
        <c:lblAlgn val="ctr"/>
        <c:lblOffset val="100"/>
        <c:noMultiLvlLbl val="0"/>
      </c:catAx>
      <c:valAx>
        <c:axId val="39650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500968"/>
        <c:crosses val="autoZero"/>
        <c:crossBetween val="between"/>
      </c:valAx>
      <c:spPr>
        <a:noFill/>
        <a:ln>
          <a:noFill/>
        </a:ln>
        <a:effectLst/>
      </c:spPr>
    </c:plotArea>
    <c:legend>
      <c:legendPos val="b"/>
      <c:layout>
        <c:manualLayout>
          <c:xMode val="edge"/>
          <c:yMode val="edge"/>
          <c:x val="0.45370737816615975"/>
          <c:y val="0.93941640075463617"/>
          <c:w val="0.10463617702590236"/>
          <c:h val="5.17616326348517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Model</c:v>
                </c:pt>
              </c:strCache>
            </c:strRef>
          </c:tx>
          <c:spPr>
            <a:solidFill>
              <a:schemeClr val="accent1"/>
            </a:solidFill>
            <a:ln>
              <a:noFill/>
            </a:ln>
            <a:effectLst/>
          </c:spPr>
          <c:invertIfNegative val="0"/>
          <c:cat>
            <c:strRef>
              <c:f>Sheet1!$A$2:$A$6</c:f>
              <c:strCache>
                <c:ptCount val="5"/>
                <c:pt idx="0">
                  <c:v>Decision Tree</c:v>
                </c:pt>
                <c:pt idx="1">
                  <c:v>Logistic Regression</c:v>
                </c:pt>
                <c:pt idx="2">
                  <c:v>Naïve Bayes</c:v>
                </c:pt>
                <c:pt idx="3">
                  <c:v>PhoBERT</c:v>
                </c:pt>
                <c:pt idx="4">
                  <c:v>SVM</c:v>
                </c:pt>
              </c:strCache>
            </c:strRef>
          </c:cat>
          <c:val>
            <c:numRef>
              <c:f>Sheet1!$B$2:$B$6</c:f>
              <c:numCache>
                <c:formatCode>General</c:formatCode>
                <c:ptCount val="5"/>
                <c:pt idx="0">
                  <c:v>72.3</c:v>
                </c:pt>
                <c:pt idx="1">
                  <c:v>92.2</c:v>
                </c:pt>
                <c:pt idx="2">
                  <c:v>83.1</c:v>
                </c:pt>
                <c:pt idx="3">
                  <c:v>90.5</c:v>
                </c:pt>
                <c:pt idx="4">
                  <c:v>92.1</c:v>
                </c:pt>
              </c:numCache>
            </c:numRef>
          </c:val>
          <c:extLst>
            <c:ext xmlns:c16="http://schemas.microsoft.com/office/drawing/2014/chart" uri="{C3380CC4-5D6E-409C-BE32-E72D297353CC}">
              <c16:uniqueId val="{00000000-012C-4083-8BF8-C85A20CA7452}"/>
            </c:ext>
          </c:extLst>
        </c:ser>
        <c:dLbls>
          <c:showLegendKey val="0"/>
          <c:showVal val="0"/>
          <c:showCatName val="0"/>
          <c:showSerName val="0"/>
          <c:showPercent val="0"/>
          <c:showBubbleSize val="0"/>
        </c:dLbls>
        <c:gapWidth val="219"/>
        <c:overlap val="-27"/>
        <c:axId val="407996240"/>
        <c:axId val="407992960"/>
      </c:barChart>
      <c:catAx>
        <c:axId val="40799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92960"/>
        <c:crosses val="autoZero"/>
        <c:auto val="1"/>
        <c:lblAlgn val="ctr"/>
        <c:lblOffset val="100"/>
        <c:noMultiLvlLbl val="0"/>
      </c:catAx>
      <c:valAx>
        <c:axId val="40799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96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0EF50F-524E-4962-951C-FA8864264B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DD1337-8C62-416F-AE75-2AA5051992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29E1FD-5E5C-42FF-A26E-CB477BC39A42}" type="datetimeFigureOut">
              <a:rPr lang="en-US" smtClean="0"/>
              <a:t>12/26/2021</a:t>
            </a:fld>
            <a:endParaRPr lang="en-US"/>
          </a:p>
        </p:txBody>
      </p:sp>
      <p:sp>
        <p:nvSpPr>
          <p:cNvPr id="4" name="Footer Placeholder 3">
            <a:extLst>
              <a:ext uri="{FF2B5EF4-FFF2-40B4-BE49-F238E27FC236}">
                <a16:creationId xmlns:a16="http://schemas.microsoft.com/office/drawing/2014/main" id="{2F28B321-43DD-4E6C-84A4-4CE58A1A2B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B3C50D-8051-4700-82CE-9E34B9E274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D00D31-D136-4389-8823-7300ACB92071}" type="slidenum">
              <a:rPr lang="en-US" smtClean="0"/>
              <a:t>‹#›</a:t>
            </a:fld>
            <a:endParaRPr lang="en-US"/>
          </a:p>
        </p:txBody>
      </p:sp>
    </p:spTree>
    <p:extLst>
      <p:ext uri="{BB962C8B-B14F-4D97-AF65-F5344CB8AC3E}">
        <p14:creationId xmlns:p14="http://schemas.microsoft.com/office/powerpoint/2010/main" val="37984409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1698-9044-4D00-86DD-7D5E22A9B2D7}"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673B7-3EE1-4EA1-9FBF-DC03DEE3CA09}" type="slidenum">
              <a:rPr lang="en-US" smtClean="0"/>
              <a:t>‹#›</a:t>
            </a:fld>
            <a:endParaRPr lang="en-US"/>
          </a:p>
        </p:txBody>
      </p:sp>
    </p:spTree>
    <p:extLst>
      <p:ext uri="{BB962C8B-B14F-4D97-AF65-F5344CB8AC3E}">
        <p14:creationId xmlns:p14="http://schemas.microsoft.com/office/powerpoint/2010/main" val="25079488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CBBF1809-C233-4761-9783-0086157F3086}"/>
              </a:ext>
            </a:extLst>
          </p:cNvPr>
          <p:cNvSpPr>
            <a:spLocks noGrp="1"/>
          </p:cNvSpPr>
          <p:nvPr>
            <p:ph type="sldNum" sz="quarter" idx="5"/>
          </p:nvPr>
        </p:nvSpPr>
        <p:spPr/>
        <p:txBody>
          <a:bodyPr/>
          <a:lstStyle/>
          <a:p>
            <a:fld id="{47D673B7-3EE1-4EA1-9FBF-DC03DEE3CA09}"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10</a:t>
            </a:fld>
            <a:endParaRPr lang="en-US"/>
          </a:p>
        </p:txBody>
      </p:sp>
    </p:spTree>
    <p:extLst>
      <p:ext uri="{BB962C8B-B14F-4D97-AF65-F5344CB8AC3E}">
        <p14:creationId xmlns:p14="http://schemas.microsoft.com/office/powerpoint/2010/main" val="602652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11</a:t>
            </a:fld>
            <a:endParaRPr lang="en-US"/>
          </a:p>
        </p:txBody>
      </p:sp>
    </p:spTree>
    <p:extLst>
      <p:ext uri="{BB962C8B-B14F-4D97-AF65-F5344CB8AC3E}">
        <p14:creationId xmlns:p14="http://schemas.microsoft.com/office/powerpoint/2010/main" val="1554377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12</a:t>
            </a:fld>
            <a:endParaRPr lang="en-US"/>
          </a:p>
        </p:txBody>
      </p:sp>
    </p:spTree>
    <p:extLst>
      <p:ext uri="{BB962C8B-B14F-4D97-AF65-F5344CB8AC3E}">
        <p14:creationId xmlns:p14="http://schemas.microsoft.com/office/powerpoint/2010/main" val="182472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13</a:t>
            </a:fld>
            <a:endParaRPr lang="en-US"/>
          </a:p>
        </p:txBody>
      </p:sp>
    </p:spTree>
    <p:extLst>
      <p:ext uri="{BB962C8B-B14F-4D97-AF65-F5344CB8AC3E}">
        <p14:creationId xmlns:p14="http://schemas.microsoft.com/office/powerpoint/2010/main" val="246287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14</a:t>
            </a:fld>
            <a:endParaRPr lang="en-US"/>
          </a:p>
        </p:txBody>
      </p:sp>
    </p:spTree>
    <p:extLst>
      <p:ext uri="{BB962C8B-B14F-4D97-AF65-F5344CB8AC3E}">
        <p14:creationId xmlns:p14="http://schemas.microsoft.com/office/powerpoint/2010/main" val="3265787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15</a:t>
            </a:fld>
            <a:endParaRPr lang="en-US"/>
          </a:p>
        </p:txBody>
      </p:sp>
    </p:spTree>
    <p:extLst>
      <p:ext uri="{BB962C8B-B14F-4D97-AF65-F5344CB8AC3E}">
        <p14:creationId xmlns:p14="http://schemas.microsoft.com/office/powerpoint/2010/main" val="3608951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16</a:t>
            </a:fld>
            <a:endParaRPr lang="en-US"/>
          </a:p>
        </p:txBody>
      </p:sp>
    </p:spTree>
    <p:extLst>
      <p:ext uri="{BB962C8B-B14F-4D97-AF65-F5344CB8AC3E}">
        <p14:creationId xmlns:p14="http://schemas.microsoft.com/office/powerpoint/2010/main" val="209450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1CED9FDF-7FEB-498D-B355-281368B11825}"/>
              </a:ext>
            </a:extLst>
          </p:cNvPr>
          <p:cNvSpPr>
            <a:spLocks noGrp="1"/>
          </p:cNvSpPr>
          <p:nvPr>
            <p:ph type="sldNum" sz="quarter" idx="5"/>
          </p:nvPr>
        </p:nvSpPr>
        <p:spPr/>
        <p:txBody>
          <a:bodyPr/>
          <a:lstStyle/>
          <a:p>
            <a:fld id="{47D673B7-3EE1-4EA1-9FBF-DC03DEE3CA0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3</a:t>
            </a:fld>
            <a:endParaRPr lang="en-US"/>
          </a:p>
        </p:txBody>
      </p:sp>
    </p:spTree>
    <p:extLst>
      <p:ext uri="{BB962C8B-B14F-4D97-AF65-F5344CB8AC3E}">
        <p14:creationId xmlns:p14="http://schemas.microsoft.com/office/powerpoint/2010/main" val="10980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5</a:t>
            </a:fld>
            <a:endParaRPr lang="en-US"/>
          </a:p>
        </p:txBody>
      </p:sp>
    </p:spTree>
    <p:extLst>
      <p:ext uri="{BB962C8B-B14F-4D97-AF65-F5344CB8AC3E}">
        <p14:creationId xmlns:p14="http://schemas.microsoft.com/office/powerpoint/2010/main" val="180002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6</a:t>
            </a:fld>
            <a:endParaRPr lang="en-US"/>
          </a:p>
        </p:txBody>
      </p:sp>
    </p:spTree>
    <p:extLst>
      <p:ext uri="{BB962C8B-B14F-4D97-AF65-F5344CB8AC3E}">
        <p14:creationId xmlns:p14="http://schemas.microsoft.com/office/powerpoint/2010/main" val="160441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7</a:t>
            </a:fld>
            <a:endParaRPr lang="en-US"/>
          </a:p>
        </p:txBody>
      </p:sp>
    </p:spTree>
    <p:extLst>
      <p:ext uri="{BB962C8B-B14F-4D97-AF65-F5344CB8AC3E}">
        <p14:creationId xmlns:p14="http://schemas.microsoft.com/office/powerpoint/2010/main" val="107957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8</a:t>
            </a:fld>
            <a:endParaRPr lang="en-US"/>
          </a:p>
        </p:txBody>
      </p:sp>
    </p:spTree>
    <p:extLst>
      <p:ext uri="{BB962C8B-B14F-4D97-AF65-F5344CB8AC3E}">
        <p14:creationId xmlns:p14="http://schemas.microsoft.com/office/powerpoint/2010/main" val="2160119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1C81E1B-35B5-42A3-AFBB-F669F51718F8}"/>
              </a:ext>
            </a:extLst>
          </p:cNvPr>
          <p:cNvSpPr>
            <a:spLocks noGrp="1"/>
          </p:cNvSpPr>
          <p:nvPr>
            <p:ph type="sldNum" sz="quarter" idx="5"/>
          </p:nvPr>
        </p:nvSpPr>
        <p:spPr/>
        <p:txBody>
          <a:bodyPr/>
          <a:lstStyle/>
          <a:p>
            <a:fld id="{47D673B7-3EE1-4EA1-9FBF-DC03DEE3CA09}" type="slidenum">
              <a:rPr lang="en-US" smtClean="0"/>
              <a:t>9</a:t>
            </a:fld>
            <a:endParaRPr lang="en-US"/>
          </a:p>
        </p:txBody>
      </p:sp>
    </p:spTree>
    <p:extLst>
      <p:ext uri="{BB962C8B-B14F-4D97-AF65-F5344CB8AC3E}">
        <p14:creationId xmlns:p14="http://schemas.microsoft.com/office/powerpoint/2010/main" val="246898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CA8-8FF5-4675-8725-F6E9BBCF6E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42877E-8716-4FFD-A187-FD9D4122C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1FD50-ABF1-464A-A3B4-94C5602331F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855E4E-57E0-4EB8-8241-EA8E2EAF6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8342A-FF7E-452E-A174-B6CC8169EF75}"/>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252510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8D2-78E4-461F-9F84-30304EF44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DFFBF-517D-4956-AC5D-FF610C094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FC533-5827-43B1-9DFE-E4B330B3F04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0EC471B-D7AE-4301-9050-C5D32527C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7F215-C1BC-4A5B-9FC7-75CAC536730D}"/>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68072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993B81-ABE1-4FAD-AA75-B0921CEDF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2E2629-3FF4-4C94-A0F8-9687140438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A2531-7A10-4D74-A5F5-0C166FE95A2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C1BB6A0-0859-4FC3-B5FB-4FA3D9A74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1652E-9ACE-4007-A836-4CCB11FA82A0}"/>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16809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1">
  <p:cSld name="Title slide 1 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872033" y="3398533"/>
            <a:ext cx="4162400" cy="3336400"/>
          </a:xfrm>
          <a:prstGeom prst="parallelogram">
            <a:avLst>
              <a:gd name="adj" fmla="val 55860"/>
            </a:avLst>
          </a:prstGeom>
          <a:solidFill>
            <a:srgbClr val="4E6E9A">
              <a:alpha val="803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27" name="Google Shape;27;p4"/>
          <p:cNvSpPr/>
          <p:nvPr/>
        </p:nvSpPr>
        <p:spPr>
          <a:xfrm rot="10800000" flipH="1">
            <a:off x="1872033" y="62133"/>
            <a:ext cx="4162400" cy="3336400"/>
          </a:xfrm>
          <a:prstGeom prst="parallelogram">
            <a:avLst>
              <a:gd name="adj" fmla="val 55860"/>
            </a:avLst>
          </a:prstGeom>
          <a:solidFill>
            <a:srgbClr val="4E6E9A">
              <a:alpha val="80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9" name="Google Shape;29;p4"/>
          <p:cNvSpPr/>
          <p:nvPr/>
        </p:nvSpPr>
        <p:spPr>
          <a:xfrm>
            <a:off x="-7800" y="310633"/>
            <a:ext cx="12207600" cy="4395200"/>
          </a:xfrm>
          <a:prstGeom prst="rect">
            <a:avLst/>
          </a:prstGeom>
          <a:solidFill>
            <a:srgbClr val="4C5C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p:nvPr/>
        </p:nvSpPr>
        <p:spPr>
          <a:xfrm>
            <a:off x="-7800" y="4705833"/>
            <a:ext cx="12207600" cy="1802800"/>
          </a:xfrm>
          <a:prstGeom prst="rect">
            <a:avLst/>
          </a:prstGeom>
          <a:solidFill>
            <a:srgbClr val="38444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4"/>
          <p:cNvSpPr/>
          <p:nvPr/>
        </p:nvSpPr>
        <p:spPr>
          <a:xfrm>
            <a:off x="0" y="62133"/>
            <a:ext cx="4162400" cy="33364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4"/>
          <p:cNvSpPr/>
          <p:nvPr/>
        </p:nvSpPr>
        <p:spPr>
          <a:xfrm flipH="1">
            <a:off x="0" y="3398533"/>
            <a:ext cx="4162400" cy="33364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33" name="Google Shape;33;p4"/>
          <p:cNvSpPr/>
          <p:nvPr/>
        </p:nvSpPr>
        <p:spPr>
          <a:xfrm rot="5400000">
            <a:off x="-1933533" y="2228700"/>
            <a:ext cx="6196800" cy="23296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34" name="Google Shape;34;p4"/>
          <p:cNvSpPr txBox="1">
            <a:spLocks noGrp="1"/>
          </p:cNvSpPr>
          <p:nvPr>
            <p:ph type="title"/>
          </p:nvPr>
        </p:nvSpPr>
        <p:spPr>
          <a:xfrm>
            <a:off x="3376833" y="2020933"/>
            <a:ext cx="8566000" cy="106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latin typeface="Muli"/>
                <a:ea typeface="Muli"/>
                <a:cs typeface="Muli"/>
                <a:sym typeface="Muli"/>
              </a:defRPr>
            </a:lvl2pPr>
            <a:lvl3pPr lvl="2" rtl="0">
              <a:spcBef>
                <a:spcPts val="0"/>
              </a:spcBef>
              <a:spcAft>
                <a:spcPts val="0"/>
              </a:spcAft>
              <a:buNone/>
              <a:defRPr sz="4800">
                <a:solidFill>
                  <a:srgbClr val="FFFFFF"/>
                </a:solidFill>
                <a:latin typeface="Muli"/>
                <a:ea typeface="Muli"/>
                <a:cs typeface="Muli"/>
                <a:sym typeface="Muli"/>
              </a:defRPr>
            </a:lvl3pPr>
            <a:lvl4pPr lvl="3" rtl="0">
              <a:spcBef>
                <a:spcPts val="0"/>
              </a:spcBef>
              <a:spcAft>
                <a:spcPts val="0"/>
              </a:spcAft>
              <a:buNone/>
              <a:defRPr sz="4800">
                <a:solidFill>
                  <a:srgbClr val="FFFFFF"/>
                </a:solidFill>
                <a:latin typeface="Muli"/>
                <a:ea typeface="Muli"/>
                <a:cs typeface="Muli"/>
                <a:sym typeface="Muli"/>
              </a:defRPr>
            </a:lvl4pPr>
            <a:lvl5pPr lvl="4" rtl="0">
              <a:spcBef>
                <a:spcPts val="0"/>
              </a:spcBef>
              <a:spcAft>
                <a:spcPts val="0"/>
              </a:spcAft>
              <a:buNone/>
              <a:defRPr sz="4800">
                <a:solidFill>
                  <a:srgbClr val="FFFFFF"/>
                </a:solidFill>
                <a:latin typeface="Muli"/>
                <a:ea typeface="Muli"/>
                <a:cs typeface="Muli"/>
                <a:sym typeface="Muli"/>
              </a:defRPr>
            </a:lvl5pPr>
            <a:lvl6pPr lvl="5" rtl="0">
              <a:spcBef>
                <a:spcPts val="0"/>
              </a:spcBef>
              <a:spcAft>
                <a:spcPts val="0"/>
              </a:spcAft>
              <a:buNone/>
              <a:defRPr sz="4800">
                <a:solidFill>
                  <a:srgbClr val="FFFFFF"/>
                </a:solidFill>
                <a:latin typeface="Muli"/>
                <a:ea typeface="Muli"/>
                <a:cs typeface="Muli"/>
                <a:sym typeface="Muli"/>
              </a:defRPr>
            </a:lvl6pPr>
            <a:lvl7pPr lvl="6" rtl="0">
              <a:spcBef>
                <a:spcPts val="0"/>
              </a:spcBef>
              <a:spcAft>
                <a:spcPts val="0"/>
              </a:spcAft>
              <a:buNone/>
              <a:defRPr sz="4800">
                <a:solidFill>
                  <a:srgbClr val="FFFFFF"/>
                </a:solidFill>
                <a:latin typeface="Muli"/>
                <a:ea typeface="Muli"/>
                <a:cs typeface="Muli"/>
                <a:sym typeface="Muli"/>
              </a:defRPr>
            </a:lvl7pPr>
            <a:lvl8pPr lvl="7" rtl="0">
              <a:spcBef>
                <a:spcPts val="0"/>
              </a:spcBef>
              <a:spcAft>
                <a:spcPts val="0"/>
              </a:spcAft>
              <a:buNone/>
              <a:defRPr sz="4800">
                <a:solidFill>
                  <a:srgbClr val="FFFFFF"/>
                </a:solidFill>
                <a:latin typeface="Muli"/>
                <a:ea typeface="Muli"/>
                <a:cs typeface="Muli"/>
                <a:sym typeface="Muli"/>
              </a:defRPr>
            </a:lvl8pPr>
            <a:lvl9pPr lvl="8" rtl="0">
              <a:spcBef>
                <a:spcPts val="0"/>
              </a:spcBef>
              <a:spcAft>
                <a:spcPts val="0"/>
              </a:spcAft>
              <a:buNone/>
              <a:defRPr sz="48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6284433" y="2829267"/>
            <a:ext cx="5658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2133"/>
              </a:spcBef>
              <a:spcAft>
                <a:spcPts val="0"/>
              </a:spcAft>
              <a:buNone/>
              <a:defRPr>
                <a:solidFill>
                  <a:srgbClr val="9FC5E8"/>
                </a:solidFill>
                <a:latin typeface="Muli"/>
                <a:ea typeface="Muli"/>
                <a:cs typeface="Muli"/>
                <a:sym typeface="Muli"/>
              </a:defRPr>
            </a:lvl2pPr>
            <a:lvl3pPr lvl="2" rtl="0">
              <a:spcBef>
                <a:spcPts val="2133"/>
              </a:spcBef>
              <a:spcAft>
                <a:spcPts val="0"/>
              </a:spcAft>
              <a:buNone/>
              <a:defRPr>
                <a:solidFill>
                  <a:srgbClr val="9FC5E8"/>
                </a:solidFill>
                <a:latin typeface="Muli"/>
                <a:ea typeface="Muli"/>
                <a:cs typeface="Muli"/>
                <a:sym typeface="Muli"/>
              </a:defRPr>
            </a:lvl3pPr>
            <a:lvl4pPr lvl="3" rtl="0">
              <a:spcBef>
                <a:spcPts val="2133"/>
              </a:spcBef>
              <a:spcAft>
                <a:spcPts val="0"/>
              </a:spcAft>
              <a:buNone/>
              <a:defRPr>
                <a:solidFill>
                  <a:srgbClr val="9FC5E8"/>
                </a:solidFill>
                <a:latin typeface="Muli"/>
                <a:ea typeface="Muli"/>
                <a:cs typeface="Muli"/>
                <a:sym typeface="Muli"/>
              </a:defRPr>
            </a:lvl4pPr>
            <a:lvl5pPr lvl="4" rtl="0">
              <a:spcBef>
                <a:spcPts val="2133"/>
              </a:spcBef>
              <a:spcAft>
                <a:spcPts val="0"/>
              </a:spcAft>
              <a:buNone/>
              <a:defRPr>
                <a:solidFill>
                  <a:srgbClr val="9FC5E8"/>
                </a:solidFill>
                <a:latin typeface="Muli"/>
                <a:ea typeface="Muli"/>
                <a:cs typeface="Muli"/>
                <a:sym typeface="Muli"/>
              </a:defRPr>
            </a:lvl5pPr>
            <a:lvl6pPr lvl="5" rtl="0">
              <a:spcBef>
                <a:spcPts val="2133"/>
              </a:spcBef>
              <a:spcAft>
                <a:spcPts val="0"/>
              </a:spcAft>
              <a:buNone/>
              <a:defRPr>
                <a:solidFill>
                  <a:srgbClr val="9FC5E8"/>
                </a:solidFill>
                <a:latin typeface="Muli"/>
                <a:ea typeface="Muli"/>
                <a:cs typeface="Muli"/>
                <a:sym typeface="Muli"/>
              </a:defRPr>
            </a:lvl6pPr>
            <a:lvl7pPr lvl="6" rtl="0">
              <a:spcBef>
                <a:spcPts val="2133"/>
              </a:spcBef>
              <a:spcAft>
                <a:spcPts val="0"/>
              </a:spcAft>
              <a:buNone/>
              <a:defRPr>
                <a:solidFill>
                  <a:srgbClr val="9FC5E8"/>
                </a:solidFill>
                <a:latin typeface="Muli"/>
                <a:ea typeface="Muli"/>
                <a:cs typeface="Muli"/>
                <a:sym typeface="Muli"/>
              </a:defRPr>
            </a:lvl7pPr>
            <a:lvl8pPr lvl="7" rtl="0">
              <a:spcBef>
                <a:spcPts val="2133"/>
              </a:spcBef>
              <a:spcAft>
                <a:spcPts val="0"/>
              </a:spcAft>
              <a:buNone/>
              <a:defRPr>
                <a:solidFill>
                  <a:srgbClr val="9FC5E8"/>
                </a:solidFill>
                <a:latin typeface="Muli"/>
                <a:ea typeface="Muli"/>
                <a:cs typeface="Muli"/>
                <a:sym typeface="Muli"/>
              </a:defRPr>
            </a:lvl8pPr>
            <a:lvl9pPr lvl="8" rtl="0">
              <a:spcBef>
                <a:spcPts val="2133"/>
              </a:spcBef>
              <a:spcAft>
                <a:spcPts val="2133"/>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8592067" y="3337733"/>
            <a:ext cx="3350800" cy="5476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733">
                <a:solidFill>
                  <a:srgbClr val="FFFFFF"/>
                </a:solidFill>
                <a:latin typeface="Muli"/>
                <a:ea typeface="Muli"/>
                <a:cs typeface="Muli"/>
                <a:sym typeface="Muli"/>
              </a:defRPr>
            </a:lvl1pPr>
            <a:lvl2pPr lvl="1" algn="r">
              <a:spcBef>
                <a:spcPts val="2133"/>
              </a:spcBef>
              <a:spcAft>
                <a:spcPts val="0"/>
              </a:spcAft>
              <a:buNone/>
              <a:defRPr sz="1733">
                <a:solidFill>
                  <a:srgbClr val="FFFFFF"/>
                </a:solidFill>
                <a:latin typeface="Muli"/>
                <a:ea typeface="Muli"/>
                <a:cs typeface="Muli"/>
                <a:sym typeface="Muli"/>
              </a:defRPr>
            </a:lvl2pPr>
            <a:lvl3pPr lvl="2" algn="r">
              <a:spcBef>
                <a:spcPts val="2133"/>
              </a:spcBef>
              <a:spcAft>
                <a:spcPts val="0"/>
              </a:spcAft>
              <a:buNone/>
              <a:defRPr sz="1733">
                <a:solidFill>
                  <a:srgbClr val="FFFFFF"/>
                </a:solidFill>
                <a:latin typeface="Muli"/>
                <a:ea typeface="Muli"/>
                <a:cs typeface="Muli"/>
                <a:sym typeface="Muli"/>
              </a:defRPr>
            </a:lvl3pPr>
            <a:lvl4pPr lvl="3" algn="r">
              <a:spcBef>
                <a:spcPts val="2133"/>
              </a:spcBef>
              <a:spcAft>
                <a:spcPts val="0"/>
              </a:spcAft>
              <a:buNone/>
              <a:defRPr sz="1733">
                <a:solidFill>
                  <a:srgbClr val="FFFFFF"/>
                </a:solidFill>
                <a:latin typeface="Muli"/>
                <a:ea typeface="Muli"/>
                <a:cs typeface="Muli"/>
                <a:sym typeface="Muli"/>
              </a:defRPr>
            </a:lvl4pPr>
            <a:lvl5pPr lvl="4" algn="r">
              <a:spcBef>
                <a:spcPts val="2133"/>
              </a:spcBef>
              <a:spcAft>
                <a:spcPts val="0"/>
              </a:spcAft>
              <a:buNone/>
              <a:defRPr sz="1733">
                <a:solidFill>
                  <a:srgbClr val="FFFFFF"/>
                </a:solidFill>
                <a:latin typeface="Muli"/>
                <a:ea typeface="Muli"/>
                <a:cs typeface="Muli"/>
                <a:sym typeface="Muli"/>
              </a:defRPr>
            </a:lvl5pPr>
            <a:lvl6pPr lvl="5" algn="r">
              <a:spcBef>
                <a:spcPts val="2133"/>
              </a:spcBef>
              <a:spcAft>
                <a:spcPts val="0"/>
              </a:spcAft>
              <a:buNone/>
              <a:defRPr sz="1733">
                <a:solidFill>
                  <a:srgbClr val="FFFFFF"/>
                </a:solidFill>
                <a:latin typeface="Muli"/>
                <a:ea typeface="Muli"/>
                <a:cs typeface="Muli"/>
                <a:sym typeface="Muli"/>
              </a:defRPr>
            </a:lvl6pPr>
            <a:lvl7pPr lvl="6" algn="r">
              <a:spcBef>
                <a:spcPts val="2133"/>
              </a:spcBef>
              <a:spcAft>
                <a:spcPts val="0"/>
              </a:spcAft>
              <a:buNone/>
              <a:defRPr sz="1733">
                <a:solidFill>
                  <a:srgbClr val="FFFFFF"/>
                </a:solidFill>
                <a:latin typeface="Muli"/>
                <a:ea typeface="Muli"/>
                <a:cs typeface="Muli"/>
                <a:sym typeface="Muli"/>
              </a:defRPr>
            </a:lvl7pPr>
            <a:lvl8pPr lvl="7" algn="r">
              <a:spcBef>
                <a:spcPts val="2133"/>
              </a:spcBef>
              <a:spcAft>
                <a:spcPts val="0"/>
              </a:spcAft>
              <a:buNone/>
              <a:defRPr sz="1733">
                <a:solidFill>
                  <a:srgbClr val="FFFFFF"/>
                </a:solidFill>
                <a:latin typeface="Muli"/>
                <a:ea typeface="Muli"/>
                <a:cs typeface="Muli"/>
                <a:sym typeface="Muli"/>
              </a:defRPr>
            </a:lvl8pPr>
            <a:lvl9pPr lvl="8" algn="r">
              <a:spcBef>
                <a:spcPts val="2133"/>
              </a:spcBef>
              <a:spcAft>
                <a:spcPts val="2133"/>
              </a:spcAft>
              <a:buNone/>
              <a:defRPr sz="1733">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168930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1" name="Google Shape;161;p23"/>
          <p:cNvSpPr/>
          <p:nvPr/>
        </p:nvSpPr>
        <p:spPr>
          <a:xfrm>
            <a:off x="0" y="0"/>
            <a:ext cx="5038000" cy="6858000"/>
          </a:xfrm>
          <a:prstGeom prst="rect">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62" name="Google Shape;162;p23"/>
          <p:cNvSpPr txBox="1">
            <a:spLocks noGrp="1"/>
          </p:cNvSpPr>
          <p:nvPr>
            <p:ph type="title"/>
          </p:nvPr>
        </p:nvSpPr>
        <p:spPr>
          <a:xfrm>
            <a:off x="494167" y="916000"/>
            <a:ext cx="4784800" cy="235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latin typeface="Muli"/>
                <a:ea typeface="Muli"/>
                <a:cs typeface="Muli"/>
                <a:sym typeface="Muli"/>
              </a:defRPr>
            </a:lvl1pPr>
            <a:lvl2pPr lvl="1" rtl="0">
              <a:spcBef>
                <a:spcPts val="0"/>
              </a:spcBef>
              <a:spcAft>
                <a:spcPts val="0"/>
              </a:spcAft>
              <a:buNone/>
              <a:defRPr sz="6400">
                <a:solidFill>
                  <a:srgbClr val="FFFFFF"/>
                </a:solidFill>
              </a:defRPr>
            </a:lvl2pPr>
            <a:lvl3pPr lvl="2" rtl="0">
              <a:spcBef>
                <a:spcPts val="0"/>
              </a:spcBef>
              <a:spcAft>
                <a:spcPts val="0"/>
              </a:spcAft>
              <a:buNone/>
              <a:defRPr sz="6400">
                <a:solidFill>
                  <a:srgbClr val="FFFFFF"/>
                </a:solidFill>
              </a:defRPr>
            </a:lvl3pPr>
            <a:lvl4pPr lvl="3" rtl="0">
              <a:spcBef>
                <a:spcPts val="0"/>
              </a:spcBef>
              <a:spcAft>
                <a:spcPts val="0"/>
              </a:spcAft>
              <a:buNone/>
              <a:defRPr sz="6400">
                <a:solidFill>
                  <a:srgbClr val="FFFFFF"/>
                </a:solidFill>
              </a:defRPr>
            </a:lvl4pPr>
            <a:lvl5pPr lvl="4" rtl="0">
              <a:spcBef>
                <a:spcPts val="0"/>
              </a:spcBef>
              <a:spcAft>
                <a:spcPts val="0"/>
              </a:spcAft>
              <a:buNone/>
              <a:defRPr sz="6400">
                <a:solidFill>
                  <a:srgbClr val="FFFFFF"/>
                </a:solidFill>
              </a:defRPr>
            </a:lvl5pPr>
            <a:lvl6pPr lvl="5" rtl="0">
              <a:spcBef>
                <a:spcPts val="0"/>
              </a:spcBef>
              <a:spcAft>
                <a:spcPts val="0"/>
              </a:spcAft>
              <a:buNone/>
              <a:defRPr sz="6400">
                <a:solidFill>
                  <a:srgbClr val="FFFFFF"/>
                </a:solidFill>
              </a:defRPr>
            </a:lvl6pPr>
            <a:lvl7pPr lvl="6" rtl="0">
              <a:spcBef>
                <a:spcPts val="0"/>
              </a:spcBef>
              <a:spcAft>
                <a:spcPts val="0"/>
              </a:spcAft>
              <a:buNone/>
              <a:defRPr sz="6400">
                <a:solidFill>
                  <a:srgbClr val="FFFFFF"/>
                </a:solidFill>
              </a:defRPr>
            </a:lvl7pPr>
            <a:lvl8pPr lvl="7" rtl="0">
              <a:spcBef>
                <a:spcPts val="0"/>
              </a:spcBef>
              <a:spcAft>
                <a:spcPts val="0"/>
              </a:spcAft>
              <a:buNone/>
              <a:defRPr sz="6400">
                <a:solidFill>
                  <a:srgbClr val="FFFFFF"/>
                </a:solidFill>
              </a:defRPr>
            </a:lvl8pPr>
            <a:lvl9pPr lvl="8" rtl="0">
              <a:spcBef>
                <a:spcPts val="0"/>
              </a:spcBef>
              <a:spcAft>
                <a:spcPts val="0"/>
              </a:spcAft>
              <a:buNone/>
              <a:defRPr sz="6400">
                <a:solidFill>
                  <a:srgbClr val="FFFFFF"/>
                </a:solidFill>
              </a:defRPr>
            </a:lvl9pPr>
          </a:lstStyle>
          <a:p>
            <a:endParaRPr/>
          </a:p>
        </p:txBody>
      </p:sp>
      <p:sp>
        <p:nvSpPr>
          <p:cNvPr id="163" name="Google Shape;163;p23"/>
          <p:cNvSpPr txBox="1">
            <a:spLocks noGrp="1"/>
          </p:cNvSpPr>
          <p:nvPr>
            <p:ph type="subTitle" idx="1"/>
          </p:nvPr>
        </p:nvSpPr>
        <p:spPr>
          <a:xfrm>
            <a:off x="711100" y="4001500"/>
            <a:ext cx="4110000" cy="9644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359884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93977" y="593367"/>
            <a:ext cx="1128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493967"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95" name="Google Shape;95;p11"/>
          <p:cNvGrpSpPr/>
          <p:nvPr/>
        </p:nvGrpSpPr>
        <p:grpSpPr>
          <a:xfrm rot="-5400000">
            <a:off x="-63534" y="929169"/>
            <a:ext cx="866287" cy="92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100" name="Google Shape;100;p11"/>
          <p:cNvSpPr txBox="1">
            <a:spLocks noGrp="1"/>
          </p:cNvSpPr>
          <p:nvPr>
            <p:ph type="subTitle" idx="2"/>
          </p:nvPr>
        </p:nvSpPr>
        <p:spPr>
          <a:xfrm>
            <a:off x="493977" y="1255367"/>
            <a:ext cx="11280000" cy="5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11"/>
          <p:cNvSpPr txBox="1">
            <a:spLocks noGrp="1"/>
          </p:cNvSpPr>
          <p:nvPr>
            <p:ph type="body" idx="3"/>
          </p:nvPr>
        </p:nvSpPr>
        <p:spPr>
          <a:xfrm>
            <a:off x="6108200"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Tree>
    <p:extLst>
      <p:ext uri="{BB962C8B-B14F-4D97-AF65-F5344CB8AC3E}">
        <p14:creationId xmlns:p14="http://schemas.microsoft.com/office/powerpoint/2010/main" val="39946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1CE-1F60-4421-940B-E4FA513BF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327F3-9E26-4CCA-A007-596357265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C5BA3-01FC-4BF9-9C44-6E59EDB6B66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5D4C867-2D38-429A-BC32-38F9695E2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AF6D1-EDC5-4EBC-BE03-4316FD4B77B8}"/>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171426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0FDF-C161-4F8A-94B3-65FD016F0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93991-BE18-4A58-93A7-9283EDFAF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6E9737-5987-4B17-9A60-3B876CA511D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747E9C-1DDE-4FA1-AFD7-F3FC5F989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CDA13-F419-4E58-9E3A-C6A5A52EAFCB}"/>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370675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BDD7-BB3F-498A-9529-18ECA7207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F3129-2708-40C1-B185-DE3BC9F09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46CD5B-298A-4BF2-B2B0-6B941C2A2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57B95A-7AE2-4EE4-A5C2-C094C2569C0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FBCFD98-B0E8-4EC3-989A-87A7A4985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55F59-2F84-4824-9F45-80C6DCEFF7E5}"/>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241723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9AA6-25E1-4373-BEE9-FC37F3D28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643FEB-5665-4280-8F57-0C930B02C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72061-D6D9-414E-978D-CAC9FBDBA2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19C3B-D675-4FE5-BC3F-3E8DD99FB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CB334-4CDD-4F9C-822D-3F3033631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58FCD-7511-4669-8802-D50A7E6C01E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79D28E-225D-4F06-B173-1D46A4E57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E0D661-D47E-4CC4-993F-A1BE99FD828A}"/>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61057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773-B45B-42F7-9389-60C2CF0A47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58B57-A6B9-41F9-A9CF-B60D4FEECFC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D16AC72-9467-4214-94CC-1E04755D4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D34697-4A2A-4FEB-AD1C-B4DACF8EE3E3}"/>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40894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5D626-B72D-4DE9-87FB-F049C826013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8DC7184-07C8-4371-8B03-3A0243246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04BA8-5516-4444-989E-D26D0F8FDC26}"/>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411746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F33A-6F75-4F31-802A-9C9164FC2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0CBAF-A64B-48E2-9330-8CF31C2A7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F7EE4C-1CB5-4215-9979-F93A38482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398B7-FA30-4F10-9CEB-6CE98F0C720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326DE7-1A25-472F-8B57-B46E5897D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7BDAC-5C9C-4D3E-BA40-A733A317D18F}"/>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23799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94AB-DF7F-4D70-A8CB-A2F217335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94ADC1-C8D9-42BE-A8BE-EFBC3F9BF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4F761-013B-4091-B343-7518EA8F3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6C2E9-CB1A-4968-A245-A528606596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411C494-F2D6-451A-B2F1-6EFDF0F0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F1EBE-AE0C-4C6E-BC17-D7ECF51F7B45}"/>
              </a:ext>
            </a:extLst>
          </p:cNvPr>
          <p:cNvSpPr>
            <a:spLocks noGrp="1"/>
          </p:cNvSpPr>
          <p:nvPr>
            <p:ph type="sldNum" sz="quarter" idx="12"/>
          </p:nvPr>
        </p:nvSpPr>
        <p:spPr/>
        <p:txBody>
          <a:bodyPr/>
          <a:lstStyle/>
          <a:p>
            <a:fld id="{F56ABDE2-3561-43D0-AF46-98B314D0B824}" type="slidenum">
              <a:rPr lang="en-US" smtClean="0"/>
              <a:t>‹#›</a:t>
            </a:fld>
            <a:endParaRPr lang="en-US"/>
          </a:p>
        </p:txBody>
      </p:sp>
    </p:spTree>
    <p:extLst>
      <p:ext uri="{BB962C8B-B14F-4D97-AF65-F5344CB8AC3E}">
        <p14:creationId xmlns:p14="http://schemas.microsoft.com/office/powerpoint/2010/main" val="110267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F7BAE-45AA-4782-BC81-FC36A7473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5A8EC-B896-474D-8124-BA1F243BE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A5E42-B543-4A61-A9D4-1ED427E02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6D9A450-A3B1-42DF-8433-0F7D2FC59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3B9A77-8A38-4D94-A45D-0EAA07894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ABDE2-3561-43D0-AF46-98B314D0B824}" type="slidenum">
              <a:rPr lang="en-US" smtClean="0"/>
              <a:t>‹#›</a:t>
            </a:fld>
            <a:endParaRPr lang="en-US"/>
          </a:p>
        </p:txBody>
      </p:sp>
    </p:spTree>
    <p:extLst>
      <p:ext uri="{BB962C8B-B14F-4D97-AF65-F5344CB8AC3E}">
        <p14:creationId xmlns:p14="http://schemas.microsoft.com/office/powerpoint/2010/main" val="349238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3626000" y="1700569"/>
            <a:ext cx="8400191" cy="1074098"/>
          </a:xfrm>
          <a:prstGeom prst="rect">
            <a:avLst/>
          </a:prstGeom>
        </p:spPr>
        <p:txBody>
          <a:bodyPr spcFirstLastPara="1" vert="horz" wrap="square" lIns="121900" tIns="121900" rIns="121900" bIns="121900" rtlCol="0" anchor="t" anchorCtr="0">
            <a:noAutofit/>
          </a:bodyPr>
          <a:lstStyle/>
          <a:p>
            <a:pPr algn="l"/>
            <a:r>
              <a:rPr lang="en" sz="5000" b="1" dirty="0">
                <a:solidFill>
                  <a:srgbClr val="5D81B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X</a:t>
            </a:r>
            <a:r>
              <a:rPr lang="en" sz="5000" b="1" dirty="0">
                <a:latin typeface="Times New Roman" panose="02020603050405020304" pitchFamily="18" charset="0"/>
                <a:cs typeface="Times New Roman" panose="02020603050405020304" pitchFamily="18" charset="0"/>
                <a:sym typeface="Arial Black"/>
              </a:rPr>
              <a:t>ây </a:t>
            </a:r>
            <a:r>
              <a:rPr lang="en" sz="5000" b="1">
                <a:solidFill>
                  <a:srgbClr val="5D81B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D</a:t>
            </a:r>
            <a:r>
              <a:rPr lang="en" sz="5000" b="1">
                <a:latin typeface="Times New Roman" panose="02020603050405020304" pitchFamily="18" charset="0"/>
                <a:cs typeface="Times New Roman" panose="02020603050405020304" pitchFamily="18" charset="0"/>
                <a:sym typeface="Arial Black"/>
              </a:rPr>
              <a:t>ựng </a:t>
            </a:r>
            <a:r>
              <a:rPr lang="en" sz="5000" b="1">
                <a:solidFill>
                  <a:srgbClr val="5D81B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Ứ</a:t>
            </a:r>
            <a:r>
              <a:rPr lang="en" sz="5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ng</a:t>
            </a:r>
            <a:r>
              <a:rPr lang="en" sz="5000" b="1">
                <a:solidFill>
                  <a:srgbClr val="5D81B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 D</a:t>
            </a:r>
            <a:r>
              <a:rPr lang="en" sz="5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Arial Black"/>
              </a:rPr>
              <a:t>ụng</a:t>
            </a:r>
            <a:endParaRPr sz="50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613654C-6321-449C-B615-6E74CE32F8BD}"/>
              </a:ext>
            </a:extLst>
          </p:cNvPr>
          <p:cNvSpPr txBox="1"/>
          <p:nvPr/>
        </p:nvSpPr>
        <p:spPr>
          <a:xfrm>
            <a:off x="5293714" y="2695305"/>
            <a:ext cx="6754627" cy="630942"/>
          </a:xfrm>
          <a:prstGeom prst="rect">
            <a:avLst/>
          </a:prstGeom>
          <a:noFill/>
        </p:spPr>
        <p:txBody>
          <a:bodyPr wrap="square" rtlCol="0">
            <a:spAutoFit/>
          </a:bodyPr>
          <a:lstStyle/>
          <a:p>
            <a:r>
              <a:rPr lang="en-US" sz="3500" b="1" dirty="0" err="1">
                <a:solidFill>
                  <a:srgbClr val="FFFFFF"/>
                </a:solidFill>
                <a:latin typeface="Times New Roman" panose="02020603050405020304" pitchFamily="18" charset="0"/>
                <a:cs typeface="Times New Roman" panose="02020603050405020304" pitchFamily="18" charset="0"/>
              </a:rPr>
              <a:t>Phân</a:t>
            </a:r>
            <a:r>
              <a:rPr lang="en-US" sz="3500" b="1" dirty="0">
                <a:solidFill>
                  <a:srgbClr val="FFFFFF"/>
                </a:solidFill>
                <a:latin typeface="Times New Roman" panose="02020603050405020304" pitchFamily="18" charset="0"/>
                <a:cs typeface="Times New Roman" panose="02020603050405020304" pitchFamily="18" charset="0"/>
              </a:rPr>
              <a:t> </a:t>
            </a:r>
            <a:r>
              <a:rPr lang="en-US" sz="3500" b="1" dirty="0" err="1">
                <a:solidFill>
                  <a:srgbClr val="FFFFFF"/>
                </a:solidFill>
                <a:latin typeface="Times New Roman" panose="02020603050405020304" pitchFamily="18" charset="0"/>
                <a:cs typeface="Times New Roman" panose="02020603050405020304" pitchFamily="18" charset="0"/>
              </a:rPr>
              <a:t>loại</a:t>
            </a:r>
            <a:r>
              <a:rPr lang="en-US" sz="3500" b="1" dirty="0">
                <a:solidFill>
                  <a:srgbClr val="FFFFFF"/>
                </a:solidFill>
                <a:latin typeface="Times New Roman" panose="02020603050405020304" pitchFamily="18" charset="0"/>
                <a:cs typeface="Times New Roman" panose="02020603050405020304" pitchFamily="18" charset="0"/>
              </a:rPr>
              <a:t> </a:t>
            </a:r>
            <a:r>
              <a:rPr lang="en-US" sz="3500" b="1" dirty="0" err="1">
                <a:solidFill>
                  <a:srgbClr val="FFFFFF"/>
                </a:solidFill>
                <a:latin typeface="Times New Roman" panose="02020603050405020304" pitchFamily="18" charset="0"/>
                <a:cs typeface="Times New Roman" panose="02020603050405020304" pitchFamily="18" charset="0"/>
              </a:rPr>
              <a:t>văn</a:t>
            </a:r>
            <a:r>
              <a:rPr lang="en-US" sz="3500" b="1" dirty="0">
                <a:solidFill>
                  <a:srgbClr val="FFFFFF"/>
                </a:solidFill>
                <a:latin typeface="Times New Roman" panose="02020603050405020304" pitchFamily="18" charset="0"/>
                <a:cs typeface="Times New Roman" panose="02020603050405020304" pitchFamily="18" charset="0"/>
              </a:rPr>
              <a:t> </a:t>
            </a:r>
            <a:r>
              <a:rPr lang="en-US" sz="3500" b="1" dirty="0" err="1">
                <a:solidFill>
                  <a:srgbClr val="FFFFFF"/>
                </a:solidFill>
                <a:latin typeface="Times New Roman" panose="02020603050405020304" pitchFamily="18" charset="0"/>
                <a:cs typeface="Times New Roman" panose="02020603050405020304" pitchFamily="18" charset="0"/>
              </a:rPr>
              <a:t>bản</a:t>
            </a:r>
            <a:r>
              <a:rPr lang="en-US" sz="3500" b="1" dirty="0">
                <a:solidFill>
                  <a:srgbClr val="FFFFFF"/>
                </a:solidFill>
                <a:latin typeface="Times New Roman" panose="02020603050405020304" pitchFamily="18" charset="0"/>
                <a:cs typeface="Times New Roman" panose="02020603050405020304" pitchFamily="18" charset="0"/>
              </a:rPr>
              <a:t> </a:t>
            </a:r>
            <a:r>
              <a:rPr lang="en-US" sz="3500" b="1" dirty="0" err="1">
                <a:solidFill>
                  <a:srgbClr val="FFFFFF"/>
                </a:solidFill>
                <a:latin typeface="Times New Roman" panose="02020603050405020304" pitchFamily="18" charset="0"/>
                <a:cs typeface="Times New Roman" panose="02020603050405020304" pitchFamily="18" charset="0"/>
              </a:rPr>
              <a:t>của</a:t>
            </a:r>
            <a:r>
              <a:rPr lang="en-US" sz="3500" b="1" dirty="0">
                <a:solidFill>
                  <a:srgbClr val="FFFFFF"/>
                </a:solidFill>
                <a:latin typeface="Times New Roman" panose="02020603050405020304" pitchFamily="18" charset="0"/>
                <a:cs typeface="Times New Roman" panose="02020603050405020304" pitchFamily="18" charset="0"/>
              </a:rPr>
              <a:t> 10 </a:t>
            </a:r>
            <a:r>
              <a:rPr lang="en-US" sz="3500" b="1" dirty="0" err="1">
                <a:solidFill>
                  <a:srgbClr val="FFFFFF"/>
                </a:solidFill>
                <a:latin typeface="Times New Roman" panose="02020603050405020304" pitchFamily="18" charset="0"/>
                <a:cs typeface="Times New Roman" panose="02020603050405020304" pitchFamily="18" charset="0"/>
              </a:rPr>
              <a:t>lĩnh</a:t>
            </a:r>
            <a:r>
              <a:rPr lang="en-US" sz="3500" b="1" dirty="0">
                <a:solidFill>
                  <a:srgbClr val="FFFFFF"/>
                </a:solidFill>
                <a:latin typeface="Times New Roman" panose="02020603050405020304" pitchFamily="18" charset="0"/>
                <a:cs typeface="Times New Roman" panose="02020603050405020304" pitchFamily="18" charset="0"/>
              </a:rPr>
              <a:t> </a:t>
            </a:r>
            <a:r>
              <a:rPr lang="en-US" sz="3500" b="1" dirty="0" err="1">
                <a:solidFill>
                  <a:srgbClr val="FFFFFF"/>
                </a:solidFill>
                <a:latin typeface="Times New Roman" panose="02020603050405020304" pitchFamily="18" charset="0"/>
                <a:cs typeface="Times New Roman" panose="02020603050405020304" pitchFamily="18" charset="0"/>
              </a:rPr>
              <a:t>vực</a:t>
            </a:r>
            <a:endParaRPr lang="en-US" sz="3500" b="1" dirty="0">
              <a:solidFill>
                <a:srgbClr val="FFFFFF"/>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A0CA222-DAAB-4E16-A70B-E310B2D8182B}"/>
              </a:ext>
            </a:extLst>
          </p:cNvPr>
          <p:cNvGrpSpPr/>
          <p:nvPr/>
        </p:nvGrpSpPr>
        <p:grpSpPr>
          <a:xfrm>
            <a:off x="3940555" y="4826374"/>
            <a:ext cx="3342710" cy="338554"/>
            <a:chOff x="3928103" y="4758095"/>
            <a:chExt cx="3342710" cy="338554"/>
          </a:xfrm>
        </p:grpSpPr>
        <p:sp>
          <p:nvSpPr>
            <p:cNvPr id="4" name="Google Shape;1023;p70">
              <a:extLst>
                <a:ext uri="{FF2B5EF4-FFF2-40B4-BE49-F238E27FC236}">
                  <a16:creationId xmlns:a16="http://schemas.microsoft.com/office/drawing/2014/main" id="{11A0FD82-8A59-470D-925E-FC39C41FE7D8}"/>
                </a:ext>
              </a:extLst>
            </p:cNvPr>
            <p:cNvSpPr/>
            <p:nvPr/>
          </p:nvSpPr>
          <p:spPr>
            <a:xfrm rot="5400000">
              <a:off x="3937720" y="4750355"/>
              <a:ext cx="277001" cy="296236"/>
            </a:xfrm>
            <a:custGeom>
              <a:avLst/>
              <a:gdLst/>
              <a:ahLst/>
              <a:cxnLst/>
              <a:rect l="l" t="t" r="r" b="b"/>
              <a:pathLst>
                <a:path w="120000" h="120000" extrusionOk="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chemeClr val="bg1">
                <a:alpha val="80380"/>
              </a:schemeClr>
            </a:solidFill>
            <a:ln>
              <a:noFill/>
            </a:ln>
          </p:spPr>
          <p:txBody>
            <a:bodyPr spcFirstLastPara="1" wrap="square" lIns="121900" tIns="60933" rIns="121900" bIns="60933" anchor="t" anchorCtr="0">
              <a:noAutofit/>
            </a:bodyPr>
            <a:lstStyle/>
            <a:p>
              <a:endParaRPr sz="2400" dirty="0">
                <a:solidFill>
                  <a:schemeClr val="bg1"/>
                </a:solidFill>
                <a:highlight>
                  <a:srgbClr val="FFFF00"/>
                </a:highlight>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6BB6E16B-130D-466F-9BDA-381DEAB61B4F}"/>
                </a:ext>
              </a:extLst>
            </p:cNvPr>
            <p:cNvSpPr txBox="1"/>
            <p:nvPr/>
          </p:nvSpPr>
          <p:spPr>
            <a:xfrm>
              <a:off x="4224339" y="4758095"/>
              <a:ext cx="3046474" cy="338554"/>
            </a:xfrm>
            <a:prstGeom prst="rect">
              <a:avLst/>
            </a:prstGeom>
            <a:noFill/>
          </p:spPr>
          <p:txBody>
            <a:bodyPr wrap="square" rtlCol="0">
              <a:spAutoFit/>
            </a:bodyPr>
            <a:lstStyle/>
            <a:p>
              <a:r>
                <a:rPr lang="en-US" sz="1600" b="1" dirty="0" err="1">
                  <a:solidFill>
                    <a:schemeClr val="bg1"/>
                  </a:solidFill>
                  <a:latin typeface="Times New Roman" panose="02020603050405020304" pitchFamily="18" charset="0"/>
                  <a:cs typeface="Times New Roman" panose="02020603050405020304" pitchFamily="18" charset="0"/>
                </a:rPr>
                <a:t>Sinh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thực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hiện</a:t>
              </a:r>
              <a:r>
                <a:rPr lang="en-US" sz="1600" b="1" dirty="0">
                  <a:solidFill>
                    <a:schemeClr val="bg1"/>
                  </a:solidFill>
                  <a:latin typeface="Times New Roman" panose="02020603050405020304" pitchFamily="18" charset="0"/>
                  <a:cs typeface="Times New Roman" panose="02020603050405020304" pitchFamily="18" charset="0"/>
                </a:rPr>
                <a:t>:</a:t>
              </a:r>
            </a:p>
          </p:txBody>
        </p:sp>
      </p:grpSp>
      <p:sp>
        <p:nvSpPr>
          <p:cNvPr id="5" name="TextBox 4">
            <a:extLst>
              <a:ext uri="{FF2B5EF4-FFF2-40B4-BE49-F238E27FC236}">
                <a16:creationId xmlns:a16="http://schemas.microsoft.com/office/drawing/2014/main" id="{027D8F33-5F73-40A2-9547-03C9539326D2}"/>
              </a:ext>
            </a:extLst>
          </p:cNvPr>
          <p:cNvSpPr txBox="1"/>
          <p:nvPr/>
        </p:nvSpPr>
        <p:spPr>
          <a:xfrm>
            <a:off x="4076220" y="5164928"/>
            <a:ext cx="3355163" cy="584775"/>
          </a:xfrm>
          <a:prstGeom prst="rect">
            <a:avLst/>
          </a:prstGeom>
          <a:noFill/>
        </p:spPr>
        <p:txBody>
          <a:bodyPr wrap="square" rtlCol="0">
            <a:spAutoFit/>
          </a:bodyPr>
          <a:lstStyle/>
          <a:p>
            <a:r>
              <a:rPr lang="en-US" sz="1600" b="1" dirty="0">
                <a:solidFill>
                  <a:srgbClr val="5D81B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Nguyễn</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Tấn</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Pil</a:t>
            </a:r>
            <a:r>
              <a:rPr lang="en-US" sz="1400" b="1" i="1" dirty="0">
                <a:solidFill>
                  <a:schemeClr val="bg1"/>
                </a:solidFill>
                <a:latin typeface="Times New Roman" panose="02020603050405020304" pitchFamily="18" charset="0"/>
                <a:cs typeface="Times New Roman" panose="02020603050405020304" pitchFamily="18" charset="0"/>
              </a:rPr>
              <a:t> – B1812295</a:t>
            </a:r>
          </a:p>
          <a:p>
            <a:r>
              <a:rPr lang="en-US" sz="1600" b="1" dirty="0">
                <a:solidFill>
                  <a:srgbClr val="5D81B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Nguyễn</a:t>
            </a:r>
            <a:r>
              <a:rPr lang="en-US" sz="1400" b="1" i="1" dirty="0">
                <a:solidFill>
                  <a:schemeClr val="bg1"/>
                </a:solidFill>
                <a:latin typeface="Times New Roman" panose="02020603050405020304" pitchFamily="18" charset="0"/>
                <a:cs typeface="Times New Roman" panose="02020603050405020304" pitchFamily="18" charset="0"/>
              </a:rPr>
              <a:t> Thanh Tâm – B1812301</a:t>
            </a:r>
          </a:p>
        </p:txBody>
      </p:sp>
      <p:sp>
        <p:nvSpPr>
          <p:cNvPr id="9" name="TextBox 8">
            <a:extLst>
              <a:ext uri="{FF2B5EF4-FFF2-40B4-BE49-F238E27FC236}">
                <a16:creationId xmlns:a16="http://schemas.microsoft.com/office/drawing/2014/main" id="{9536C68E-4C1B-4470-B45B-2D176AF2BEF9}"/>
              </a:ext>
            </a:extLst>
          </p:cNvPr>
          <p:cNvSpPr txBox="1"/>
          <p:nvPr/>
        </p:nvSpPr>
        <p:spPr>
          <a:xfrm>
            <a:off x="8671028" y="5143979"/>
            <a:ext cx="3355163" cy="338554"/>
          </a:xfrm>
          <a:prstGeom prst="rect">
            <a:avLst/>
          </a:prstGeom>
          <a:noFill/>
        </p:spPr>
        <p:txBody>
          <a:bodyPr wrap="square" rtlCol="0">
            <a:spAutoFit/>
          </a:bodyPr>
          <a:lstStyle/>
          <a:p>
            <a:r>
              <a:rPr lang="en-US" sz="1600" b="1" dirty="0">
                <a:solidFill>
                  <a:srgbClr val="5D81B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
            </a:r>
            <a:r>
              <a:rPr lang="en-US" sz="1400" b="1" i="1" dirty="0">
                <a:solidFill>
                  <a:schemeClr val="bg1"/>
                </a:solidFill>
                <a:latin typeface="Times New Roman" panose="02020603050405020304" pitchFamily="18" charset="0"/>
                <a:cs typeface="Times New Roman" panose="02020603050405020304" pitchFamily="18" charset="0"/>
              </a:rPr>
              <a:t>TS. </a:t>
            </a:r>
            <a:r>
              <a:rPr lang="en-US" sz="1400" b="1" i="1" dirty="0" err="1">
                <a:solidFill>
                  <a:schemeClr val="bg1"/>
                </a:solidFill>
                <a:latin typeface="Times New Roman" panose="02020603050405020304" pitchFamily="18" charset="0"/>
                <a:cs typeface="Times New Roman" panose="02020603050405020304" pitchFamily="18" charset="0"/>
              </a:rPr>
              <a:t>Lưu</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Tiến</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Đạo</a:t>
            </a:r>
            <a:endParaRPr lang="en-US" sz="1400" b="1" i="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7967933-C1C6-4ADE-A6E9-992333F41AEF}"/>
              </a:ext>
            </a:extLst>
          </p:cNvPr>
          <p:cNvSpPr txBox="1"/>
          <p:nvPr/>
        </p:nvSpPr>
        <p:spPr>
          <a:xfrm>
            <a:off x="8237517" y="321053"/>
            <a:ext cx="4126747" cy="276999"/>
          </a:xfrm>
          <a:prstGeom prst="rect">
            <a:avLst/>
          </a:prstGeom>
          <a:noFill/>
        </p:spPr>
        <p:txBody>
          <a:bodyPr wrap="square" rtlCol="0">
            <a:spAutoFit/>
          </a:bodyPr>
          <a:lstStyle/>
          <a:p>
            <a:r>
              <a:rPr lang="en-US" sz="1200" i="1" dirty="0" err="1">
                <a:solidFill>
                  <a:schemeClr val="bg1"/>
                </a:solidFill>
                <a:latin typeface="Times New Roman" panose="02020603050405020304" pitchFamily="18" charset="0"/>
                <a:cs typeface="Times New Roman" panose="02020603050405020304" pitchFamily="18" charset="0"/>
              </a:rPr>
              <a:t>Bài</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báo</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cáo</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học</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phần</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khai</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khoáng</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dữ</a:t>
            </a:r>
            <a:r>
              <a:rPr lang="en-US" sz="1200" i="1" dirty="0">
                <a:solidFill>
                  <a:schemeClr val="bg1"/>
                </a:solidFill>
                <a:latin typeface="Times New Roman" panose="02020603050405020304" pitchFamily="18" charset="0"/>
                <a:cs typeface="Times New Roman" panose="02020603050405020304" pitchFamily="18" charset="0"/>
              </a:rPr>
              <a:t> </a:t>
            </a:r>
            <a:r>
              <a:rPr lang="en-US" sz="1200" i="1" dirty="0" err="1">
                <a:solidFill>
                  <a:schemeClr val="bg1"/>
                </a:solidFill>
                <a:latin typeface="Times New Roman" panose="02020603050405020304" pitchFamily="18" charset="0"/>
                <a:cs typeface="Times New Roman" panose="02020603050405020304" pitchFamily="18" charset="0"/>
              </a:rPr>
              <a:t>liệu</a:t>
            </a:r>
            <a:r>
              <a:rPr lang="en-US" sz="1200" i="1" dirty="0">
                <a:solidFill>
                  <a:schemeClr val="bg1"/>
                </a:solidFill>
                <a:latin typeface="Times New Roman" panose="02020603050405020304" pitchFamily="18" charset="0"/>
                <a:cs typeface="Times New Roman" panose="02020603050405020304" pitchFamily="18" charset="0"/>
              </a:rPr>
              <a:t> – </a:t>
            </a:r>
            <a:r>
              <a:rPr lang="en-US" sz="1200" i="1" dirty="0" err="1">
                <a:solidFill>
                  <a:schemeClr val="bg1"/>
                </a:solidFill>
                <a:latin typeface="Times New Roman" panose="02020603050405020304" pitchFamily="18" charset="0"/>
                <a:cs typeface="Times New Roman" panose="02020603050405020304" pitchFamily="18" charset="0"/>
              </a:rPr>
              <a:t>nhóm</a:t>
            </a:r>
            <a:r>
              <a:rPr lang="en-US" sz="1200" i="1" dirty="0">
                <a:solidFill>
                  <a:schemeClr val="bg1"/>
                </a:solidFill>
                <a:latin typeface="Times New Roman" panose="02020603050405020304" pitchFamily="18" charset="0"/>
                <a:cs typeface="Times New Roman" panose="02020603050405020304" pitchFamily="18" charset="0"/>
              </a:rPr>
              <a:t> 1 – </a:t>
            </a:r>
            <a:r>
              <a:rPr lang="en-US" sz="1200" i="1" dirty="0" err="1">
                <a:solidFill>
                  <a:schemeClr val="bg1"/>
                </a:solidFill>
                <a:latin typeface="Times New Roman" panose="02020603050405020304" pitchFamily="18" charset="0"/>
                <a:cs typeface="Times New Roman" panose="02020603050405020304" pitchFamily="18" charset="0"/>
              </a:rPr>
              <a:t>sáng</a:t>
            </a:r>
            <a:r>
              <a:rPr lang="en-US" sz="1200" i="1" dirty="0">
                <a:solidFill>
                  <a:schemeClr val="bg1"/>
                </a:solidFill>
                <a:latin typeface="Times New Roman" panose="02020603050405020304" pitchFamily="18" charset="0"/>
                <a:cs typeface="Times New Roman" panose="02020603050405020304" pitchFamily="18" charset="0"/>
              </a:rPr>
              <a:t> 4</a:t>
            </a:r>
          </a:p>
        </p:txBody>
      </p:sp>
      <p:grpSp>
        <p:nvGrpSpPr>
          <p:cNvPr id="13" name="Group 12">
            <a:extLst>
              <a:ext uri="{FF2B5EF4-FFF2-40B4-BE49-F238E27FC236}">
                <a16:creationId xmlns:a16="http://schemas.microsoft.com/office/drawing/2014/main" id="{1EBD5360-7BBB-4809-ABDD-1FF55FEB160A}"/>
              </a:ext>
            </a:extLst>
          </p:cNvPr>
          <p:cNvGrpSpPr/>
          <p:nvPr/>
        </p:nvGrpSpPr>
        <p:grpSpPr>
          <a:xfrm>
            <a:off x="8522911" y="4789524"/>
            <a:ext cx="3330259" cy="354455"/>
            <a:chOff x="8522911" y="4731932"/>
            <a:chExt cx="3330259" cy="354455"/>
          </a:xfrm>
        </p:grpSpPr>
        <p:sp>
          <p:nvSpPr>
            <p:cNvPr id="8" name="TextBox 7">
              <a:extLst>
                <a:ext uri="{FF2B5EF4-FFF2-40B4-BE49-F238E27FC236}">
                  <a16:creationId xmlns:a16="http://schemas.microsoft.com/office/drawing/2014/main" id="{D6BBBF08-39E5-4AE0-ABB9-6DA5D391CE23}"/>
                </a:ext>
              </a:extLst>
            </p:cNvPr>
            <p:cNvSpPr txBox="1"/>
            <p:nvPr/>
          </p:nvSpPr>
          <p:spPr>
            <a:xfrm>
              <a:off x="8806696" y="4747833"/>
              <a:ext cx="3046474" cy="338554"/>
            </a:xfrm>
            <a:prstGeom prst="rect">
              <a:avLst/>
            </a:prstGeom>
            <a:noFill/>
          </p:spPr>
          <p:txBody>
            <a:bodyPr wrap="square" rtlCol="0">
              <a:spAutoFit/>
            </a:bodyPr>
            <a:lstStyle/>
            <a:p>
              <a:r>
                <a:rPr lang="en-US" sz="1600" b="1" dirty="0" err="1">
                  <a:solidFill>
                    <a:schemeClr val="bg1"/>
                  </a:solidFill>
                  <a:latin typeface="Times New Roman" panose="02020603050405020304" pitchFamily="18" charset="0"/>
                  <a:cs typeface="Times New Roman" panose="02020603050405020304" pitchFamily="18" charset="0"/>
                </a:rPr>
                <a:t>Giảng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viên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hướng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dẫn</a:t>
              </a:r>
              <a:r>
                <a:rPr lang="en-US" sz="1600" b="1" dirty="0">
                  <a:solidFill>
                    <a:schemeClr val="bg1"/>
                  </a:solidFill>
                  <a:latin typeface="Times New Roman" panose="02020603050405020304" pitchFamily="18" charset="0"/>
                  <a:cs typeface="Times New Roman" panose="02020603050405020304" pitchFamily="18" charset="0"/>
                </a:rPr>
                <a:t>:</a:t>
              </a:r>
            </a:p>
          </p:txBody>
        </p:sp>
        <p:sp>
          <p:nvSpPr>
            <p:cNvPr id="14" name="Google Shape;1023;p70">
              <a:extLst>
                <a:ext uri="{FF2B5EF4-FFF2-40B4-BE49-F238E27FC236}">
                  <a16:creationId xmlns:a16="http://schemas.microsoft.com/office/drawing/2014/main" id="{1EBC838C-A6B8-42B5-B753-B74DC728B5FA}"/>
                </a:ext>
              </a:extLst>
            </p:cNvPr>
            <p:cNvSpPr/>
            <p:nvPr/>
          </p:nvSpPr>
          <p:spPr>
            <a:xfrm rot="5400000">
              <a:off x="8532528" y="4722315"/>
              <a:ext cx="277001" cy="296236"/>
            </a:xfrm>
            <a:custGeom>
              <a:avLst/>
              <a:gdLst/>
              <a:ahLst/>
              <a:cxnLst/>
              <a:rect l="l" t="t" r="r" b="b"/>
              <a:pathLst>
                <a:path w="120000" h="120000" extrusionOk="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chemeClr val="bg1">
                <a:alpha val="80380"/>
              </a:schemeClr>
            </a:solidFill>
            <a:ln>
              <a:noFill/>
            </a:ln>
          </p:spPr>
          <p:txBody>
            <a:bodyPr spcFirstLastPara="1" wrap="square" lIns="121900" tIns="60933" rIns="121900" bIns="60933" anchor="t" anchorCtr="0">
              <a:noAutofit/>
            </a:bodyPr>
            <a:lstStyle/>
            <a:p>
              <a:endParaRPr sz="2400" dirty="0">
                <a:solidFill>
                  <a:schemeClr val="bg1"/>
                </a:solidFill>
                <a:highlight>
                  <a:srgbClr val="FFFF00"/>
                </a:highlight>
                <a:latin typeface="Times New Roman" panose="02020603050405020304" pitchFamily="18" charset="0"/>
                <a:ea typeface="Calibri"/>
                <a:cs typeface="Times New Roman" panose="02020603050405020304" pitchFamily="18" charset="0"/>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8</a:t>
            </a:r>
          </a:p>
        </p:txBody>
      </p:sp>
      <p:sp>
        <p:nvSpPr>
          <p:cNvPr id="11" name="Google Shape;364;p47">
            <a:extLst>
              <a:ext uri="{FF2B5EF4-FFF2-40B4-BE49-F238E27FC236}">
                <a16:creationId xmlns:a16="http://schemas.microsoft.com/office/drawing/2014/main" id="{F43541A9-5E1C-44DB-877D-2D7E4B8129C9}"/>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(Decision </a:t>
            </a:r>
            <a:r>
              <a:rPr lang="en-US" sz="2400" b="1">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1ED7F4-E804-4C93-9805-9E2FA86DACEA}"/>
              </a:ext>
            </a:extLst>
          </p:cNvPr>
          <p:cNvSpPr txBox="1"/>
          <p:nvPr/>
        </p:nvSpPr>
        <p:spPr>
          <a:xfrm>
            <a:off x="1012053" y="2325106"/>
            <a:ext cx="6161104" cy="4038093"/>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Cây quyết định(Decision Tree)</a:t>
            </a:r>
            <a:r>
              <a:rPr lang="en-US" sz="2000">
                <a:latin typeface="Times New Roman" panose="02020603050405020304" pitchFamily="18" charset="0"/>
                <a:cs typeface="Times New Roman" panose="02020603050405020304" pitchFamily="18" charset="0"/>
              </a:rPr>
              <a:t> là một cây phân cấp có cấu trúc, sử dụng các luật để dự đoán.</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Kết quả sinh ra dễ diễn dịch</a:t>
            </a:r>
            <a:r>
              <a:rPr lang="en-US" sz="2000" b="1">
                <a:latin typeface="Times New Roman" panose="02020603050405020304" pitchFamily="18" charset="0"/>
                <a:cs typeface="Times New Roman" panose="02020603050405020304" pitchFamily="18" charset="0"/>
              </a:rPr>
              <a:t>(if … then …)</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Khá nhanh, đơn giản, hiệu quả được sử dụng nhiều</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Giải quyết cho bài toán phân lớp và hồi quy</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Làm việc với kiểu dữ liệu số và liệt kê</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Sử dụng các luật để dự đoán phần tử mới đến</a:t>
            </a:r>
            <a:endParaRPr lang="en-US" sz="20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02941C83-FDE9-480F-92D9-6536B9202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056" y="2044917"/>
            <a:ext cx="4938944" cy="340229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2D5526B-D328-4D39-8197-9FD28E62046C}"/>
              </a:ext>
            </a:extLst>
          </p:cNvPr>
          <p:cNvSpPr/>
          <p:nvPr/>
        </p:nvSpPr>
        <p:spPr>
          <a:xfrm>
            <a:off x="7781545" y="5566453"/>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Cây quyết định</a:t>
            </a:r>
          </a:p>
        </p:txBody>
      </p:sp>
    </p:spTree>
    <p:extLst>
      <p:ext uri="{BB962C8B-B14F-4D97-AF65-F5344CB8AC3E}">
        <p14:creationId xmlns:p14="http://schemas.microsoft.com/office/powerpoint/2010/main" val="223083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9</a:t>
            </a:r>
          </a:p>
        </p:txBody>
      </p:sp>
      <p:sp>
        <p:nvSpPr>
          <p:cNvPr id="11" name="Google Shape;364;p47">
            <a:extLst>
              <a:ext uri="{FF2B5EF4-FFF2-40B4-BE49-F238E27FC236}">
                <a16:creationId xmlns:a16="http://schemas.microsoft.com/office/drawing/2014/main" id="{F43541A9-5E1C-44DB-877D-2D7E4B8129C9}"/>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Logistic Regression</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1ED7F4-E804-4C93-9805-9E2FA86DACEA}"/>
              </a:ext>
            </a:extLst>
          </p:cNvPr>
          <p:cNvSpPr txBox="1"/>
          <p:nvPr/>
        </p:nvSpPr>
        <p:spPr>
          <a:xfrm>
            <a:off x="942388" y="2485911"/>
            <a:ext cx="6111558" cy="3114763"/>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kỹ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lớp</a:t>
            </a:r>
            <a:r>
              <a:rPr lang="en-US" sz="2000">
                <a:latin typeface="Times New Roman" panose="02020603050405020304" pitchFamily="18" charset="0"/>
                <a:cs typeface="Times New Roman" panose="02020603050405020304" pitchFamily="18" charset="0"/>
              </a:rPr>
              <a:t> bằng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kê.</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Giải thuật tìm </a:t>
            </a:r>
            <a:r>
              <a:rPr lang="en-US" sz="2000" dirty="0">
                <a:latin typeface="Times New Roman" panose="02020603050405020304" pitchFamily="18" charset="0"/>
                <a:cs typeface="Times New Roman" panose="02020603050405020304" pitchFamily="18" charset="0"/>
              </a:rPr>
              <a:t>ra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a:t>
            </a:r>
          </a:p>
          <a:p>
            <a:pPr marL="342900" indent="-34290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Đánh giá dựa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a:t>
            </a:r>
          </a:p>
        </p:txBody>
      </p:sp>
      <p:pic>
        <p:nvPicPr>
          <p:cNvPr id="2050" name="Picture 2" descr="Understanding Logistic Regression – Equiskill.com">
            <a:extLst>
              <a:ext uri="{FF2B5EF4-FFF2-40B4-BE49-F238E27FC236}">
                <a16:creationId xmlns:a16="http://schemas.microsoft.com/office/drawing/2014/main" id="{0F7D8B1D-43FE-4D4D-B447-3458B00F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362" y="2404776"/>
            <a:ext cx="4728684" cy="259695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CA9B6F5-327B-4796-AFBB-4B8C45CE8DE0}"/>
              </a:ext>
            </a:extLst>
          </p:cNvPr>
          <p:cNvSpPr/>
          <p:nvPr/>
        </p:nvSpPr>
        <p:spPr>
          <a:xfrm>
            <a:off x="7863223" y="5182134"/>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Mô hình Logistic Regresion</a:t>
            </a:r>
          </a:p>
        </p:txBody>
      </p:sp>
    </p:spTree>
    <p:extLst>
      <p:ext uri="{BB962C8B-B14F-4D97-AF65-F5344CB8AC3E}">
        <p14:creationId xmlns:p14="http://schemas.microsoft.com/office/powerpoint/2010/main" val="127482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420059" cy="323165"/>
          </a:xfrm>
          <a:prstGeom prst="rect">
            <a:avLst/>
          </a:prstGeom>
          <a:noFill/>
        </p:spPr>
        <p:txBody>
          <a:bodyPr wrap="square" rtlCol="0">
            <a:spAutoFit/>
          </a:bodyPr>
          <a:lstStyle/>
          <a:p>
            <a:r>
              <a:rPr lang="en-US" sz="1500" b="1" dirty="0"/>
              <a:t>10</a:t>
            </a:r>
          </a:p>
        </p:txBody>
      </p:sp>
      <p:sp>
        <p:nvSpPr>
          <p:cNvPr id="11" name="Google Shape;364;p47">
            <a:extLst>
              <a:ext uri="{FF2B5EF4-FFF2-40B4-BE49-F238E27FC236}">
                <a16:creationId xmlns:a16="http://schemas.microsoft.com/office/drawing/2014/main" id="{F43541A9-5E1C-44DB-877D-2D7E4B8129C9}"/>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hình</a:t>
            </a:r>
            <a:r>
              <a:rPr lang="en-US" sz="2400" b="1">
                <a:latin typeface="Times New Roman" panose="02020603050405020304" pitchFamily="18" charset="0"/>
                <a:cs typeface="Times New Roman" panose="02020603050405020304" pitchFamily="18" charset="0"/>
              </a:rPr>
              <a:t> PhoBERT</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1ED7F4-E804-4C93-9805-9E2FA86DACEA}"/>
              </a:ext>
            </a:extLst>
          </p:cNvPr>
          <p:cNvSpPr txBox="1"/>
          <p:nvPr/>
        </p:nvSpPr>
        <p:spPr>
          <a:xfrm>
            <a:off x="1012053" y="2281561"/>
            <a:ext cx="6161104" cy="4191981"/>
          </a:xfrm>
          <a:prstGeom prst="rect">
            <a:avLst/>
          </a:prstGeom>
          <a:noFill/>
        </p:spPr>
        <p:txBody>
          <a:bodyPr wrap="square" rtlCol="0">
            <a:spAutoFit/>
          </a:bodyPr>
          <a:lstStyle/>
          <a:p>
            <a:pPr marL="285750" indent="-285750">
              <a:lnSpc>
                <a:spcPct val="150000"/>
              </a:lnSpc>
              <a:spcAft>
                <a:spcPts val="1200"/>
              </a:spcAft>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PhoBERT</a:t>
            </a:r>
            <a:r>
              <a:rPr lang="en-US" sz="200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pre-trained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tiếng</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Việt</a:t>
            </a:r>
            <a:r>
              <a:rPr lang="en-US" sz="2000">
                <a:latin typeface="Times New Roman" panose="02020603050405020304" pitchFamily="18" charset="0"/>
                <a:cs typeface="Times New Roman" panose="02020603050405020304" pitchFamily="18" charset="0"/>
              </a:rPr>
              <a:t>, được phát triển bởi </a:t>
            </a:r>
            <a:r>
              <a:rPr lang="en-US" sz="2000" b="1">
                <a:latin typeface="Times New Roman" panose="02020603050405020304" pitchFamily="18" charset="0"/>
                <a:cs typeface="Times New Roman" panose="02020603050405020304" pitchFamily="18" charset="0"/>
              </a:rPr>
              <a:t>VinAI</a:t>
            </a:r>
            <a:r>
              <a:rPr lang="en-US" sz="2000">
                <a:latin typeface="Times New Roman" panose="02020603050405020304" pitchFamily="18" charset="0"/>
                <a:cs typeface="Times New Roman" panose="02020603050405020304" pitchFamily="18" charset="0"/>
              </a:rPr>
              <a:t>.</a:t>
            </a:r>
          </a:p>
          <a:p>
            <a:pPr marL="285750" indent="-28575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Kiến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PhoBERT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p>
          <a:p>
            <a:pPr marL="739775" indent="-285750">
              <a:lnSpc>
                <a:spcPct val="150000"/>
              </a:lnSpc>
              <a:spcAft>
                <a:spcPts val="600"/>
              </a:spcAf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PhoBERTbase</a:t>
            </a:r>
          </a:p>
          <a:p>
            <a:pPr marL="739775" indent="-285750">
              <a:lnSpc>
                <a:spcPct val="150000"/>
              </a:lnSpc>
              <a:spcAft>
                <a:spcPts val="600"/>
              </a:spcAf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PhoBERTlarge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Mô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RDRSegmenter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của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VnCoreNLP</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để</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tách</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từ</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fastBFE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để</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phân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đoạn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kỹ</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thuật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Adam</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tối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ưu</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hóa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mô</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hình</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026" name="Picture 2" descr="Nhận diện cảm xúc văn bản với PhoBERT, Hugging Face - Mì AI">
            <a:extLst>
              <a:ext uri="{FF2B5EF4-FFF2-40B4-BE49-F238E27FC236}">
                <a16:creationId xmlns:a16="http://schemas.microsoft.com/office/drawing/2014/main" id="{8773805D-9702-4823-992F-44E447ABE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32" y="2485911"/>
            <a:ext cx="5072754" cy="295910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2139EE75-C4AB-4A07-AD79-B85394275F0D}"/>
              </a:ext>
            </a:extLst>
          </p:cNvPr>
          <p:cNvSpPr/>
          <p:nvPr/>
        </p:nvSpPr>
        <p:spPr>
          <a:xfrm>
            <a:off x="7737002" y="5527609"/>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Kiến trúc PhoBERT</a:t>
            </a:r>
          </a:p>
        </p:txBody>
      </p:sp>
    </p:spTree>
    <p:extLst>
      <p:ext uri="{BB962C8B-B14F-4D97-AF65-F5344CB8AC3E}">
        <p14:creationId xmlns:p14="http://schemas.microsoft.com/office/powerpoint/2010/main" val="22284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KIỂM THỬ VÀ ĐÁNH GIÁ</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46FB8719-47F3-4B47-9F9A-6D0BBB376B0F}"/>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solidFill>
                    <a:srgbClr val="0070C0"/>
                  </a:solidFill>
                </a:rPr>
                <a:t>4. </a:t>
              </a:r>
              <a:r>
                <a:rPr lang="en-US" sz="1200" dirty="0" err="1">
                  <a:solidFill>
                    <a:srgbClr val="0070C0"/>
                  </a:solidFill>
                </a:rPr>
                <a:t>Kiểm</a:t>
              </a:r>
              <a:r>
                <a:rPr lang="en-US" sz="1200" dirty="0">
                  <a:solidFill>
                    <a:srgbClr val="0070C0"/>
                  </a:solidFill>
                </a:rPr>
                <a:t> </a:t>
              </a:r>
              <a:r>
                <a:rPr lang="en-US" sz="1200" dirty="0" err="1">
                  <a:solidFill>
                    <a:srgbClr val="0070C0"/>
                  </a:solidFill>
                </a:rPr>
                <a:t>thử</a:t>
              </a:r>
              <a:r>
                <a:rPr lang="en-US" sz="1200" dirty="0">
                  <a:solidFill>
                    <a:srgbClr val="0070C0"/>
                  </a:solidFill>
                </a:rPr>
                <a:t> &amp; </a:t>
              </a:r>
              <a:r>
                <a:rPr lang="en-US" sz="1200" dirty="0" err="1">
                  <a:solidFill>
                    <a:srgbClr val="0070C0"/>
                  </a:solidFill>
                </a:rPr>
                <a:t>đánh</a:t>
              </a:r>
              <a:r>
                <a:rPr lang="en-US" sz="1200" dirty="0">
                  <a:solidFill>
                    <a:srgbClr val="0070C0"/>
                  </a:solidFill>
                </a:rPr>
                <a:t> </a:t>
              </a:r>
              <a:r>
                <a:rPr lang="en-US" sz="1200" dirty="0" err="1">
                  <a:solidFill>
                    <a:srgbClr val="0070C0"/>
                  </a:solidFill>
                </a:rPr>
                <a:t>giá</a:t>
              </a:r>
              <a:endParaRPr lang="en-US" sz="1200" dirty="0">
                <a:solidFill>
                  <a:srgbClr val="0070C0"/>
                </a:solidFill>
              </a:endParaRPr>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1036346"/>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485373" cy="323165"/>
          </a:xfrm>
          <a:prstGeom prst="rect">
            <a:avLst/>
          </a:prstGeom>
          <a:noFill/>
        </p:spPr>
        <p:txBody>
          <a:bodyPr wrap="square" rtlCol="0">
            <a:spAutoFit/>
          </a:bodyPr>
          <a:lstStyle/>
          <a:p>
            <a:r>
              <a:rPr lang="en-US" sz="1500" b="1" dirty="0"/>
              <a:t>11</a:t>
            </a:r>
          </a:p>
        </p:txBody>
      </p:sp>
      <p:pic>
        <p:nvPicPr>
          <p:cNvPr id="5" name="Picture 4">
            <a:extLst>
              <a:ext uri="{FF2B5EF4-FFF2-40B4-BE49-F238E27FC236}">
                <a16:creationId xmlns:a16="http://schemas.microsoft.com/office/drawing/2014/main" id="{21876B43-292A-4A0F-B01A-FE5DCD339835}"/>
              </a:ext>
            </a:extLst>
          </p:cNvPr>
          <p:cNvPicPr>
            <a:picLocks noChangeAspect="1"/>
          </p:cNvPicPr>
          <p:nvPr/>
        </p:nvPicPr>
        <p:blipFill>
          <a:blip r:embed="rId3"/>
          <a:stretch>
            <a:fillRect/>
          </a:stretch>
        </p:blipFill>
        <p:spPr>
          <a:xfrm>
            <a:off x="6792722" y="2211141"/>
            <a:ext cx="5066395" cy="3467051"/>
          </a:xfrm>
          <a:prstGeom prst="rect">
            <a:avLst/>
          </a:prstGeom>
        </p:spPr>
      </p:pic>
      <p:sp>
        <p:nvSpPr>
          <p:cNvPr id="10" name="TextBox 9">
            <a:extLst>
              <a:ext uri="{FF2B5EF4-FFF2-40B4-BE49-F238E27FC236}">
                <a16:creationId xmlns:a16="http://schemas.microsoft.com/office/drawing/2014/main" id="{03848F6A-2888-4B8B-AAF9-BD6C19C84E95}"/>
              </a:ext>
            </a:extLst>
          </p:cNvPr>
          <p:cNvSpPr txBox="1"/>
          <p:nvPr/>
        </p:nvSpPr>
        <p:spPr>
          <a:xfrm>
            <a:off x="1002762" y="2424948"/>
            <a:ext cx="5633243" cy="3176319"/>
          </a:xfrm>
          <a:prstGeom prst="rect">
            <a:avLst/>
          </a:prstGeom>
          <a:noFill/>
        </p:spPr>
        <p:txBody>
          <a:bodyPr wrap="square" rtlCol="0">
            <a:spAutoFit/>
          </a:bodyPr>
          <a:lstStyle/>
          <a:p>
            <a:pPr marL="400050" indent="-400050">
              <a:lnSpc>
                <a:spcPct val="150000"/>
              </a:lnSpc>
              <a:buFont typeface="Wingdings" panose="05000000000000000000" pitchFamily="2" charset="2"/>
              <a:buChar char="q"/>
            </a:pPr>
            <a:r>
              <a:rPr lang="en-US" sz="2000" b="1" i="1">
                <a:latin typeface="Times New Roman" panose="02020603050405020304" pitchFamily="18" charset="0"/>
                <a:cs typeface="Times New Roman" panose="02020603050405020304" pitchFamily="18" charset="0"/>
              </a:rPr>
              <a:t>F1 score</a:t>
            </a:r>
            <a:r>
              <a:rPr lang="en-US" sz="200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b="1" i="1">
                <a:latin typeface="Times New Roman" panose="02020603050405020304" pitchFamily="18" charset="0"/>
                <a:cs typeface="Times New Roman" panose="02020603050405020304" pitchFamily="18" charset="0"/>
              </a:rPr>
              <a:t>Precision</a:t>
            </a:r>
            <a:r>
              <a:rPr lang="en-US" sz="2000">
                <a:latin typeface="Times New Roman" panose="02020603050405020304" pitchFamily="18" charset="0"/>
                <a:cs typeface="Times New Roman" panose="02020603050405020304" pitchFamily="18" charset="0"/>
              </a:rPr>
              <a:t>)và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bao phủ(</a:t>
            </a:r>
            <a:r>
              <a:rPr lang="en-US" sz="2000" b="1" i="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F1 score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400050" indent="-400050">
              <a:lnSpc>
                <a:spcPct val="150000"/>
              </a:lnSpc>
              <a:buFont typeface="Wingdings" panose="05000000000000000000" pitchFamily="2" charset="2"/>
              <a:buChar char="q"/>
            </a:pPr>
            <a:r>
              <a:rPr lang="en-US" sz="2000" b="1" i="1">
                <a:latin typeface="Times New Roman" panose="02020603050405020304" pitchFamily="18" charset="0"/>
                <a:cs typeface="Times New Roman" panose="02020603050405020304" pitchFamily="18" charset="0"/>
              </a:rPr>
              <a:t>Accuracy score</a:t>
            </a:r>
            <a:r>
              <a:rPr lang="en-US" sz="2000">
                <a:latin typeface="Times New Roman" panose="02020603050405020304" pitchFamily="18" charset="0"/>
                <a:cs typeface="Times New Roman" panose="02020603050405020304" pitchFamily="18" charset="0"/>
              </a:rPr>
              <a:t>: là tỉ lệ giữa tổng các phần tử dự đoán đúng trên tổng các phần tử. </a:t>
            </a:r>
            <a:endParaRPr lang="en-US" sz="2000" dirty="0">
              <a:latin typeface="Times New Roman" panose="02020603050405020304" pitchFamily="18" charset="0"/>
              <a:cs typeface="Times New Roman" panose="02020603050405020304" pitchFamily="18" charset="0"/>
            </a:endParaRPr>
          </a:p>
        </p:txBody>
      </p:sp>
      <p:sp>
        <p:nvSpPr>
          <p:cNvPr id="20" name="Google Shape;364;p47">
            <a:extLst>
              <a:ext uri="{FF2B5EF4-FFF2-40B4-BE49-F238E27FC236}">
                <a16:creationId xmlns:a16="http://schemas.microsoft.com/office/drawing/2014/main" id="{7534A981-2641-4FA9-B01A-7F8A951E9383}"/>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 Phương pháp đánh giá mô hình</a:t>
            </a:r>
            <a:endParaRPr lang="en-US"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2EB916-C4AA-4E51-8CDA-DE061AA077CF}"/>
              </a:ext>
            </a:extLst>
          </p:cNvPr>
          <p:cNvPicPr>
            <a:picLocks noChangeAspect="1"/>
          </p:cNvPicPr>
          <p:nvPr/>
        </p:nvPicPr>
        <p:blipFill>
          <a:blip r:embed="rId4"/>
          <a:stretch>
            <a:fillRect/>
          </a:stretch>
        </p:blipFill>
        <p:spPr>
          <a:xfrm>
            <a:off x="2454831" y="3944667"/>
            <a:ext cx="2457793" cy="619211"/>
          </a:xfrm>
          <a:prstGeom prst="rect">
            <a:avLst/>
          </a:prstGeom>
        </p:spPr>
      </p:pic>
      <p:pic>
        <p:nvPicPr>
          <p:cNvPr id="9" name="Picture 8">
            <a:extLst>
              <a:ext uri="{FF2B5EF4-FFF2-40B4-BE49-F238E27FC236}">
                <a16:creationId xmlns:a16="http://schemas.microsoft.com/office/drawing/2014/main" id="{218C7172-D6CF-4C45-AE12-6381017441A8}"/>
              </a:ext>
            </a:extLst>
          </p:cNvPr>
          <p:cNvPicPr>
            <a:picLocks noChangeAspect="1"/>
          </p:cNvPicPr>
          <p:nvPr/>
        </p:nvPicPr>
        <p:blipFill>
          <a:blip r:embed="rId5"/>
          <a:stretch>
            <a:fillRect/>
          </a:stretch>
        </p:blipFill>
        <p:spPr>
          <a:xfrm>
            <a:off x="2454831" y="5709118"/>
            <a:ext cx="2591162" cy="619211"/>
          </a:xfrm>
          <a:prstGeom prst="rect">
            <a:avLst/>
          </a:prstGeom>
        </p:spPr>
      </p:pic>
      <p:sp>
        <p:nvSpPr>
          <p:cNvPr id="21" name="Rectangle 20">
            <a:extLst>
              <a:ext uri="{FF2B5EF4-FFF2-40B4-BE49-F238E27FC236}">
                <a16:creationId xmlns:a16="http://schemas.microsoft.com/office/drawing/2014/main" id="{7B833FF0-D35A-4F56-A9B9-947FA4028CC5}"/>
              </a:ext>
            </a:extLst>
          </p:cNvPr>
          <p:cNvSpPr/>
          <p:nvPr/>
        </p:nvSpPr>
        <p:spPr>
          <a:xfrm>
            <a:off x="7300451" y="5681945"/>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Các phân lớp để đánh giá</a:t>
            </a:r>
          </a:p>
        </p:txBody>
      </p:sp>
    </p:spTree>
    <p:extLst>
      <p:ext uri="{BB962C8B-B14F-4D97-AF65-F5344CB8AC3E}">
        <p14:creationId xmlns:p14="http://schemas.microsoft.com/office/powerpoint/2010/main" val="214059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KIỂM THỬ VÀ ĐÁNH GIÁ</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46FB8719-47F3-4B47-9F9A-6D0BBB376B0F}"/>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solidFill>
                    <a:srgbClr val="0070C0"/>
                  </a:solidFill>
                </a:rPr>
                <a:t>4. </a:t>
              </a:r>
              <a:r>
                <a:rPr lang="en-US" sz="1200" dirty="0" err="1">
                  <a:solidFill>
                    <a:srgbClr val="0070C0"/>
                  </a:solidFill>
                </a:rPr>
                <a:t>Kiểm</a:t>
              </a:r>
              <a:r>
                <a:rPr lang="en-US" sz="1200" dirty="0">
                  <a:solidFill>
                    <a:srgbClr val="0070C0"/>
                  </a:solidFill>
                </a:rPr>
                <a:t> </a:t>
              </a:r>
              <a:r>
                <a:rPr lang="en-US" sz="1200" dirty="0" err="1">
                  <a:solidFill>
                    <a:srgbClr val="0070C0"/>
                  </a:solidFill>
                </a:rPr>
                <a:t>thử</a:t>
              </a:r>
              <a:r>
                <a:rPr lang="en-US" sz="1200" dirty="0">
                  <a:solidFill>
                    <a:srgbClr val="0070C0"/>
                  </a:solidFill>
                </a:rPr>
                <a:t> &amp; </a:t>
              </a:r>
              <a:r>
                <a:rPr lang="en-US" sz="1200" dirty="0" err="1">
                  <a:solidFill>
                    <a:srgbClr val="0070C0"/>
                  </a:solidFill>
                </a:rPr>
                <a:t>đánh</a:t>
              </a:r>
              <a:r>
                <a:rPr lang="en-US" sz="1200" dirty="0">
                  <a:solidFill>
                    <a:srgbClr val="0070C0"/>
                  </a:solidFill>
                </a:rPr>
                <a:t> </a:t>
              </a:r>
              <a:r>
                <a:rPr lang="en-US" sz="1200" dirty="0" err="1">
                  <a:solidFill>
                    <a:srgbClr val="0070C0"/>
                  </a:solidFill>
                </a:rPr>
                <a:t>giá</a:t>
              </a:r>
              <a:endParaRPr lang="en-US" sz="1200" dirty="0">
                <a:solidFill>
                  <a:srgbClr val="0070C0"/>
                </a:solidFill>
              </a:endParaRPr>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1036346"/>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420059" cy="323165"/>
          </a:xfrm>
          <a:prstGeom prst="rect">
            <a:avLst/>
          </a:prstGeom>
          <a:noFill/>
        </p:spPr>
        <p:txBody>
          <a:bodyPr wrap="square" rtlCol="0">
            <a:spAutoFit/>
          </a:bodyPr>
          <a:lstStyle/>
          <a:p>
            <a:r>
              <a:rPr lang="en-US" sz="1500" b="1" dirty="0"/>
              <a:t>12</a:t>
            </a:r>
          </a:p>
        </p:txBody>
      </p:sp>
      <p:sp>
        <p:nvSpPr>
          <p:cNvPr id="17" name="Google Shape;364;p47">
            <a:extLst>
              <a:ext uri="{FF2B5EF4-FFF2-40B4-BE49-F238E27FC236}">
                <a16:creationId xmlns:a16="http://schemas.microsoft.com/office/drawing/2014/main" id="{E10ACD29-5DE2-4E9C-B195-87EB4FE39894}"/>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 Đánh giá các mô hình huấn luyện</a:t>
            </a:r>
            <a:endParaRPr lang="en-US" sz="2400" b="1"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49E938A8-2942-488E-9DDC-52C54F93AB6F}"/>
              </a:ext>
            </a:extLst>
          </p:cNvPr>
          <p:cNvGraphicFramePr/>
          <p:nvPr>
            <p:extLst>
              <p:ext uri="{D42A27DB-BD31-4B8C-83A1-F6EECF244321}">
                <p14:modId xmlns:p14="http://schemas.microsoft.com/office/powerpoint/2010/main" val="1095364211"/>
              </p:ext>
            </p:extLst>
          </p:nvPr>
        </p:nvGraphicFramePr>
        <p:xfrm>
          <a:off x="2976840" y="2353479"/>
          <a:ext cx="6383470" cy="403722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4B6CEE58-728F-48B4-A21E-A43FC17EC3C8}"/>
              </a:ext>
            </a:extLst>
          </p:cNvPr>
          <p:cNvSpPr/>
          <p:nvPr/>
        </p:nvSpPr>
        <p:spPr>
          <a:xfrm>
            <a:off x="4173793" y="6390700"/>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Độ chính xác các mô hình</a:t>
            </a:r>
          </a:p>
        </p:txBody>
      </p:sp>
    </p:spTree>
    <p:extLst>
      <p:ext uri="{BB962C8B-B14F-4D97-AF65-F5344CB8AC3E}">
        <p14:creationId xmlns:p14="http://schemas.microsoft.com/office/powerpoint/2010/main" val="367269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DEMO SẢN PHẨM</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46FB8719-47F3-4B47-9F9A-6D0BBB376B0F}"/>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solidFill>
                    <a:srgbClr val="0070C0"/>
                  </a:solidFill>
                </a:rPr>
                <a:t>4. </a:t>
              </a:r>
              <a:r>
                <a:rPr lang="en-US" sz="1200" dirty="0" err="1">
                  <a:solidFill>
                    <a:srgbClr val="0070C0"/>
                  </a:solidFill>
                </a:rPr>
                <a:t>Kiểm</a:t>
              </a:r>
              <a:r>
                <a:rPr lang="en-US" sz="1200" dirty="0">
                  <a:solidFill>
                    <a:srgbClr val="0070C0"/>
                  </a:solidFill>
                </a:rPr>
                <a:t> </a:t>
              </a:r>
              <a:r>
                <a:rPr lang="en-US" sz="1200" dirty="0" err="1">
                  <a:solidFill>
                    <a:srgbClr val="0070C0"/>
                  </a:solidFill>
                </a:rPr>
                <a:t>thử</a:t>
              </a:r>
              <a:r>
                <a:rPr lang="en-US" sz="1200" dirty="0">
                  <a:solidFill>
                    <a:srgbClr val="0070C0"/>
                  </a:solidFill>
                </a:rPr>
                <a:t> &amp; </a:t>
              </a:r>
              <a:r>
                <a:rPr lang="en-US" sz="1200" dirty="0" err="1">
                  <a:solidFill>
                    <a:srgbClr val="0070C0"/>
                  </a:solidFill>
                </a:rPr>
                <a:t>đánh</a:t>
              </a:r>
              <a:r>
                <a:rPr lang="en-US" sz="1200" dirty="0">
                  <a:solidFill>
                    <a:srgbClr val="0070C0"/>
                  </a:solidFill>
                </a:rPr>
                <a:t> </a:t>
              </a:r>
              <a:r>
                <a:rPr lang="en-US" sz="1200" dirty="0" err="1">
                  <a:solidFill>
                    <a:srgbClr val="0070C0"/>
                  </a:solidFill>
                </a:rPr>
                <a:t>giá</a:t>
              </a:r>
              <a:endParaRPr lang="en-US" sz="1200" dirty="0">
                <a:solidFill>
                  <a:srgbClr val="0070C0"/>
                </a:solidFill>
              </a:endParaRPr>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1036346"/>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476042" cy="323165"/>
          </a:xfrm>
          <a:prstGeom prst="rect">
            <a:avLst/>
          </a:prstGeom>
          <a:noFill/>
        </p:spPr>
        <p:txBody>
          <a:bodyPr wrap="square" rtlCol="0">
            <a:spAutoFit/>
          </a:bodyPr>
          <a:lstStyle/>
          <a:p>
            <a:r>
              <a:rPr lang="en-US" sz="1500" b="1" dirty="0"/>
              <a:t>13</a:t>
            </a:r>
          </a:p>
        </p:txBody>
      </p:sp>
      <p:grpSp>
        <p:nvGrpSpPr>
          <p:cNvPr id="9" name="Group 8">
            <a:extLst>
              <a:ext uri="{FF2B5EF4-FFF2-40B4-BE49-F238E27FC236}">
                <a16:creationId xmlns:a16="http://schemas.microsoft.com/office/drawing/2014/main" id="{D4AF92E1-10AB-4A11-A159-A1588F868356}"/>
              </a:ext>
            </a:extLst>
          </p:cNvPr>
          <p:cNvGrpSpPr/>
          <p:nvPr/>
        </p:nvGrpSpPr>
        <p:grpSpPr>
          <a:xfrm>
            <a:off x="2935657" y="1356967"/>
            <a:ext cx="6732883" cy="4703394"/>
            <a:chOff x="2277620" y="1089412"/>
            <a:chExt cx="7646091" cy="5585197"/>
          </a:xfrm>
        </p:grpSpPr>
        <p:pic>
          <p:nvPicPr>
            <p:cNvPr id="5" name="Picture 4">
              <a:extLst>
                <a:ext uri="{FF2B5EF4-FFF2-40B4-BE49-F238E27FC236}">
                  <a16:creationId xmlns:a16="http://schemas.microsoft.com/office/drawing/2014/main" id="{E0B9579F-33E8-452D-B0B4-C6918B956A5F}"/>
                </a:ext>
              </a:extLst>
            </p:cNvPr>
            <p:cNvPicPr>
              <a:picLocks noChangeAspect="1"/>
            </p:cNvPicPr>
            <p:nvPr/>
          </p:nvPicPr>
          <p:blipFill>
            <a:blip r:embed="rId3"/>
            <a:stretch>
              <a:fillRect/>
            </a:stretch>
          </p:blipFill>
          <p:spPr>
            <a:xfrm>
              <a:off x="2286951" y="1089412"/>
              <a:ext cx="7636760" cy="4671317"/>
            </a:xfrm>
            <a:prstGeom prst="rect">
              <a:avLst/>
            </a:prstGeom>
            <a:ln>
              <a:noFill/>
            </a:ln>
          </p:spPr>
        </p:pic>
        <p:pic>
          <p:nvPicPr>
            <p:cNvPr id="8" name="Picture 7">
              <a:extLst>
                <a:ext uri="{FF2B5EF4-FFF2-40B4-BE49-F238E27FC236}">
                  <a16:creationId xmlns:a16="http://schemas.microsoft.com/office/drawing/2014/main" id="{396C8223-5E59-4FC9-B2AD-E5E6CDC9DF96}"/>
                </a:ext>
              </a:extLst>
            </p:cNvPr>
            <p:cNvPicPr>
              <a:picLocks noChangeAspect="1"/>
            </p:cNvPicPr>
            <p:nvPr/>
          </p:nvPicPr>
          <p:blipFill>
            <a:blip r:embed="rId4"/>
            <a:stretch>
              <a:fillRect/>
            </a:stretch>
          </p:blipFill>
          <p:spPr>
            <a:xfrm>
              <a:off x="2277620" y="5760730"/>
              <a:ext cx="7636760" cy="913879"/>
            </a:xfrm>
            <a:prstGeom prst="rect">
              <a:avLst/>
            </a:prstGeom>
            <a:ln>
              <a:noFill/>
            </a:ln>
          </p:spPr>
        </p:pic>
      </p:grpSp>
      <p:sp>
        <p:nvSpPr>
          <p:cNvPr id="17" name="Rectangle 16">
            <a:extLst>
              <a:ext uri="{FF2B5EF4-FFF2-40B4-BE49-F238E27FC236}">
                <a16:creationId xmlns:a16="http://schemas.microsoft.com/office/drawing/2014/main" id="{59BF97B9-448A-4A9B-9579-FB1523EDF42A}"/>
              </a:ext>
            </a:extLst>
          </p:cNvPr>
          <p:cNvSpPr/>
          <p:nvPr/>
        </p:nvSpPr>
        <p:spPr>
          <a:xfrm>
            <a:off x="4173793" y="6414686"/>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Website đánh giá</a:t>
            </a:r>
          </a:p>
        </p:txBody>
      </p:sp>
    </p:spTree>
    <p:extLst>
      <p:ext uri="{BB962C8B-B14F-4D97-AF65-F5344CB8AC3E}">
        <p14:creationId xmlns:p14="http://schemas.microsoft.com/office/powerpoint/2010/main" val="221927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KẾT LUẬN VÀ HƯỚNG PHÁT TRIỂN</a:t>
            </a:r>
            <a:endParaRPr sz="37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solidFill>
                  <a:srgbClr val="0070C0"/>
                </a:solidFill>
              </a:rPr>
              <a:t>5. </a:t>
            </a:r>
            <a:r>
              <a:rPr lang="en-US" sz="1200" dirty="0" err="1">
                <a:solidFill>
                  <a:srgbClr val="0070C0"/>
                </a:solidFill>
              </a:rPr>
              <a:t>Kết</a:t>
            </a:r>
            <a:r>
              <a:rPr lang="en-US" sz="1200" dirty="0">
                <a:solidFill>
                  <a:srgbClr val="0070C0"/>
                </a:solidFill>
              </a:rPr>
              <a:t> </a:t>
            </a:r>
            <a:r>
              <a:rPr lang="en-US" sz="1200" dirty="0" err="1">
                <a:solidFill>
                  <a:srgbClr val="0070C0"/>
                </a:solidFill>
              </a:rPr>
              <a:t>luận</a:t>
            </a:r>
            <a:endParaRPr lang="en-US" sz="1200" dirty="0">
              <a:solidFill>
                <a:srgbClr val="0070C0"/>
              </a:solidFill>
            </a:endParaRPr>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1205028"/>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7A447C45-A702-4994-B253-3A5936E6A561}"/>
              </a:ext>
            </a:extLst>
          </p:cNvPr>
          <p:cNvSpPr txBox="1"/>
          <p:nvPr/>
        </p:nvSpPr>
        <p:spPr>
          <a:xfrm>
            <a:off x="11616431" y="6378683"/>
            <a:ext cx="575569" cy="323165"/>
          </a:xfrm>
          <a:prstGeom prst="rect">
            <a:avLst/>
          </a:prstGeom>
          <a:noFill/>
        </p:spPr>
        <p:txBody>
          <a:bodyPr wrap="square" rtlCol="0">
            <a:spAutoFit/>
          </a:bodyPr>
          <a:lstStyle/>
          <a:p>
            <a:r>
              <a:rPr lang="en-US" sz="1500" b="1" dirty="0"/>
              <a:t>14</a:t>
            </a:r>
          </a:p>
        </p:txBody>
      </p:sp>
      <p:sp>
        <p:nvSpPr>
          <p:cNvPr id="9" name="Google Shape;364;p47">
            <a:extLst>
              <a:ext uri="{FF2B5EF4-FFF2-40B4-BE49-F238E27FC236}">
                <a16:creationId xmlns:a16="http://schemas.microsoft.com/office/drawing/2014/main" id="{9B542639-AB6A-4D3A-BC5C-30F1CF7EABEF}"/>
              </a:ext>
            </a:extLst>
          </p:cNvPr>
          <p:cNvSpPr txBox="1">
            <a:spLocks/>
          </p:cNvSpPr>
          <p:nvPr/>
        </p:nvSpPr>
        <p:spPr>
          <a:xfrm>
            <a:off x="610867" y="1722311"/>
            <a:ext cx="9174563" cy="526367"/>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 Hạn chế</a:t>
            </a:r>
            <a:endParaRPr lang="en-US"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204E170-945E-4F37-9554-EEFFC95165D5}"/>
              </a:ext>
            </a:extLst>
          </p:cNvPr>
          <p:cNvSpPr txBox="1"/>
          <p:nvPr/>
        </p:nvSpPr>
        <p:spPr>
          <a:xfrm>
            <a:off x="1012052" y="2281561"/>
            <a:ext cx="10026061" cy="142962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Một số mô hình học có độ chính xác chưa cao</a:t>
            </a:r>
            <a:r>
              <a:rPr lang="en-US" sz="200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Mô hình Decision Tree</a:t>
            </a:r>
            <a:r>
              <a:rPr lang="en-US" sz="2000">
                <a:latin typeface="Times New Roman" panose="02020603050405020304" pitchFamily="18" charset="0"/>
                <a:cs typeface="Times New Roman" panose="02020603050405020304" pitchFamily="18" charset="0"/>
              </a:rPr>
              <a:t> bị </a:t>
            </a:r>
            <a:r>
              <a:rPr lang="vi-VN" sz="2000">
                <a:latin typeface="Times New Roman" panose="02020603050405020304" pitchFamily="18" charset="0"/>
                <a:cs typeface="Times New Roman" panose="02020603050405020304" pitchFamily="18" charset="0"/>
              </a:rPr>
              <a:t>là overfitting</a:t>
            </a:r>
            <a:r>
              <a:rPr lang="en-US" sz="2000">
                <a:latin typeface="Times New Roman" panose="02020603050405020304" pitchFamily="18" charset="0"/>
                <a:cs typeface="Times New Roman" panose="02020603050405020304" pitchFamily="18" charset="0"/>
              </a:rPr>
              <a:t> với tập dữ liệu train.</a:t>
            </a:r>
            <a:r>
              <a:rPr lang="vi-VN"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Thời gian dự đoán nhãn trên website còn chậm.</a:t>
            </a:r>
            <a:endParaRPr lang="en-US" sz="2000" dirty="0">
              <a:latin typeface="Times New Roman" panose="02020603050405020304" pitchFamily="18" charset="0"/>
              <a:cs typeface="Times New Roman" panose="02020603050405020304" pitchFamily="18" charset="0"/>
            </a:endParaRPr>
          </a:p>
        </p:txBody>
      </p:sp>
      <p:sp>
        <p:nvSpPr>
          <p:cNvPr id="11" name="Google Shape;364;p47">
            <a:extLst>
              <a:ext uri="{FF2B5EF4-FFF2-40B4-BE49-F238E27FC236}">
                <a16:creationId xmlns:a16="http://schemas.microsoft.com/office/drawing/2014/main" id="{C361FD6E-0DDD-4EDE-A40F-9CAB1978AF1B}"/>
              </a:ext>
            </a:extLst>
          </p:cNvPr>
          <p:cNvSpPr txBox="1">
            <a:spLocks/>
          </p:cNvSpPr>
          <p:nvPr/>
        </p:nvSpPr>
        <p:spPr>
          <a:xfrm>
            <a:off x="610867" y="3855182"/>
            <a:ext cx="9174563" cy="526367"/>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Hướng</a:t>
            </a:r>
            <a:r>
              <a:rPr lang="en-US" sz="2400" b="1" dirty="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phát</a:t>
            </a:r>
            <a:r>
              <a:rPr lang="en-US" sz="2400" b="1">
                <a:latin typeface="Times New Roman" panose="02020603050405020304" pitchFamily="18" charset="0"/>
                <a:cs typeface="Times New Roman" panose="02020603050405020304" pitchFamily="18" charset="0"/>
              </a:rPr>
              <a:t> triển</a:t>
            </a:r>
            <a:endParaRPr lang="en-US"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F3170B2-0A1D-4D25-AB77-B194A1279413}"/>
              </a:ext>
            </a:extLst>
          </p:cNvPr>
          <p:cNvSpPr txBox="1"/>
          <p:nvPr/>
        </p:nvSpPr>
        <p:spPr>
          <a:xfrm>
            <a:off x="1012052" y="4389227"/>
            <a:ext cx="10026061" cy="188365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a:t>
            </a:r>
            <a:r>
              <a:rPr lang="fr-FR" sz="2000">
                <a:latin typeface="Times New Roman" panose="02020603050405020304" pitchFamily="18" charset="0"/>
                <a:cs typeface="Times New Roman" panose="02020603050405020304" pitchFamily="18" charset="0"/>
              </a:rPr>
              <a:t>Đưa mô hình PhoBERT lên production.</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Thêm tính năng xác nhận nhãn sau khi dự đoán, nếu nhãn dự đoán và nhãn thực tế không chính xác thì có thể thêm vào tập dữ liệu để bổ xung dữ liệu.</a:t>
            </a:r>
          </a:p>
          <a:p>
            <a:pPr marL="285750" indent="-285750">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Thu thập thêm dữ liệu của các phân lớp ít dữ liệu hơn</a:t>
            </a:r>
            <a:r>
              <a:rPr lang="en-US" sz="200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2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5026F-DBD0-426D-9C13-1E6D39259E50}"/>
              </a:ext>
            </a:extLst>
          </p:cNvPr>
          <p:cNvPicPr>
            <a:picLocks noChangeAspect="1"/>
          </p:cNvPicPr>
          <p:nvPr/>
        </p:nvPicPr>
        <p:blipFill>
          <a:blip r:embed="rId2"/>
          <a:stretch>
            <a:fillRect/>
          </a:stretch>
        </p:blipFill>
        <p:spPr>
          <a:xfrm>
            <a:off x="0" y="660557"/>
            <a:ext cx="12192000" cy="5182323"/>
          </a:xfrm>
          <a:prstGeom prst="rect">
            <a:avLst/>
          </a:prstGeom>
        </p:spPr>
      </p:pic>
      <p:sp>
        <p:nvSpPr>
          <p:cNvPr id="4" name="TextBox 3">
            <a:extLst>
              <a:ext uri="{FF2B5EF4-FFF2-40B4-BE49-F238E27FC236}">
                <a16:creationId xmlns:a16="http://schemas.microsoft.com/office/drawing/2014/main" id="{EA7D592F-062B-4241-8F5D-091DD5001CD3}"/>
              </a:ext>
            </a:extLst>
          </p:cNvPr>
          <p:cNvSpPr txBox="1"/>
          <p:nvPr/>
        </p:nvSpPr>
        <p:spPr>
          <a:xfrm>
            <a:off x="3480619" y="2057175"/>
            <a:ext cx="8347587" cy="1938992"/>
          </a:xfrm>
          <a:prstGeom prst="rect">
            <a:avLst/>
          </a:prstGeom>
          <a:noFill/>
        </p:spPr>
        <p:txBody>
          <a:bodyPr wrap="square" rtlCol="0">
            <a:spAutoFit/>
          </a:bodyPr>
          <a:lstStyle/>
          <a:p>
            <a:pPr algn="ctr"/>
            <a:r>
              <a:rPr lang="en-US" sz="6000" b="1" err="1">
                <a:solidFill>
                  <a:schemeClr val="bg1"/>
                </a:solidFill>
                <a:latin typeface="Times New Roman" panose="02020603050405020304" pitchFamily="18" charset="0"/>
                <a:cs typeface="Times New Roman" panose="02020603050405020304" pitchFamily="18" charset="0"/>
              </a:rPr>
              <a:t>Cảm</a:t>
            </a:r>
            <a:r>
              <a:rPr lang="en-US" sz="6000" b="1">
                <a:solidFill>
                  <a:schemeClr val="bg1"/>
                </a:solidFill>
                <a:latin typeface="Times New Roman" panose="02020603050405020304" pitchFamily="18" charset="0"/>
                <a:cs typeface="Times New Roman" panose="02020603050405020304" pitchFamily="18" charset="0"/>
              </a:rPr>
              <a:t> ơn thầy </a:t>
            </a:r>
          </a:p>
          <a:p>
            <a:pPr algn="ctr"/>
            <a:r>
              <a:rPr lang="en-US" sz="6000" b="1">
                <a:solidFill>
                  <a:schemeClr val="bg1"/>
                </a:solidFill>
                <a:latin typeface="Times New Roman" panose="02020603050405020304" pitchFamily="18" charset="0"/>
                <a:cs typeface="Times New Roman" panose="02020603050405020304" pitchFamily="18" charset="0"/>
              </a:rPr>
              <a:t>và các bạn đã lắng nghe!</a:t>
            </a:r>
            <a:endParaRPr lang="en-US" sz="6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3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6" name="Google Shape;326;p45"/>
          <p:cNvGrpSpPr/>
          <p:nvPr/>
        </p:nvGrpSpPr>
        <p:grpSpPr>
          <a:xfrm>
            <a:off x="6096000" y="1087471"/>
            <a:ext cx="370869" cy="461091"/>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335" name="Google Shape;335;p45"/>
          <p:cNvGrpSpPr/>
          <p:nvPr/>
        </p:nvGrpSpPr>
        <p:grpSpPr>
          <a:xfrm>
            <a:off x="6096000" y="2156905"/>
            <a:ext cx="370869" cy="461091"/>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339" name="Google Shape;339;p45"/>
          <p:cNvGrpSpPr/>
          <p:nvPr/>
        </p:nvGrpSpPr>
        <p:grpSpPr>
          <a:xfrm>
            <a:off x="6096000" y="3226338"/>
            <a:ext cx="370869" cy="461091"/>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343" name="Google Shape;343;p45"/>
          <p:cNvGrpSpPr/>
          <p:nvPr/>
        </p:nvGrpSpPr>
        <p:grpSpPr>
          <a:xfrm>
            <a:off x="6096000" y="4295771"/>
            <a:ext cx="370869" cy="461091"/>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24" name="Google Shape;334;p45">
            <a:extLst>
              <a:ext uri="{FF2B5EF4-FFF2-40B4-BE49-F238E27FC236}">
                <a16:creationId xmlns:a16="http://schemas.microsoft.com/office/drawing/2014/main" id="{A2157BB5-5D36-4062-BE49-8B24FB6941E7}"/>
              </a:ext>
            </a:extLst>
          </p:cNvPr>
          <p:cNvSpPr txBox="1"/>
          <p:nvPr/>
        </p:nvSpPr>
        <p:spPr>
          <a:xfrm>
            <a:off x="6548310" y="1009068"/>
            <a:ext cx="5169747" cy="617200"/>
          </a:xfrm>
          <a:prstGeom prst="rect">
            <a:avLst/>
          </a:prstGeom>
          <a:noFill/>
          <a:ln>
            <a:noFill/>
          </a:ln>
        </p:spPr>
        <p:txBody>
          <a:bodyPr spcFirstLastPara="1" wrap="square" lIns="121900" tIns="121900" rIns="121900" bIns="121900" anchor="ctr" anchorCtr="0">
            <a:noAutofit/>
          </a:bodyPr>
          <a:lstStyle/>
          <a:p>
            <a:r>
              <a:rPr lang="en" sz="2700" dirty="0">
                <a:solidFill>
                  <a:srgbClr val="434343"/>
                </a:solidFill>
                <a:latin typeface="Times New Roman" panose="02020603050405020304" pitchFamily="18" charset="0"/>
                <a:ea typeface="Muli"/>
                <a:cs typeface="Times New Roman" panose="02020603050405020304" pitchFamily="18" charset="0"/>
                <a:sym typeface="Muli"/>
              </a:rPr>
              <a:t>Giới thiệu tập dữ liệu</a:t>
            </a:r>
            <a:endParaRPr sz="27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26" name="Google Shape;334;p45">
            <a:extLst>
              <a:ext uri="{FF2B5EF4-FFF2-40B4-BE49-F238E27FC236}">
                <a16:creationId xmlns:a16="http://schemas.microsoft.com/office/drawing/2014/main" id="{82F18CCC-652F-4FF0-92CA-BCAC8C25A9DE}"/>
              </a:ext>
            </a:extLst>
          </p:cNvPr>
          <p:cNvSpPr txBox="1"/>
          <p:nvPr/>
        </p:nvSpPr>
        <p:spPr>
          <a:xfrm>
            <a:off x="6548311" y="2078502"/>
            <a:ext cx="4691200" cy="617200"/>
          </a:xfrm>
          <a:prstGeom prst="rect">
            <a:avLst/>
          </a:prstGeom>
          <a:noFill/>
          <a:ln>
            <a:noFill/>
          </a:ln>
        </p:spPr>
        <p:txBody>
          <a:bodyPr spcFirstLastPara="1" wrap="square" lIns="121900" tIns="121900" rIns="121900" bIns="121900" anchor="ctr" anchorCtr="0">
            <a:noAutofit/>
          </a:bodyPr>
          <a:lstStyle/>
          <a:p>
            <a:r>
              <a:rPr lang="en-US" sz="2700" dirty="0" err="1">
                <a:solidFill>
                  <a:srgbClr val="434343"/>
                </a:solidFill>
                <a:latin typeface="Times New Roman" panose="02020603050405020304" pitchFamily="18" charset="0"/>
                <a:ea typeface="Muli"/>
                <a:cs typeface="Times New Roman" panose="02020603050405020304" pitchFamily="18" charset="0"/>
                <a:sym typeface="Muli"/>
              </a:rPr>
              <a:t>Tiền</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xử</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lý</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dữ</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liệu</a:t>
            </a:r>
            <a:endParaRPr sz="27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27" name="Google Shape;334;p45">
            <a:extLst>
              <a:ext uri="{FF2B5EF4-FFF2-40B4-BE49-F238E27FC236}">
                <a16:creationId xmlns:a16="http://schemas.microsoft.com/office/drawing/2014/main" id="{4B973F8D-C88D-4DD6-A2B5-BF7ADA184027}"/>
              </a:ext>
            </a:extLst>
          </p:cNvPr>
          <p:cNvSpPr txBox="1"/>
          <p:nvPr/>
        </p:nvSpPr>
        <p:spPr>
          <a:xfrm>
            <a:off x="6548311" y="3147935"/>
            <a:ext cx="4691200" cy="617200"/>
          </a:xfrm>
          <a:prstGeom prst="rect">
            <a:avLst/>
          </a:prstGeom>
          <a:noFill/>
          <a:ln>
            <a:noFill/>
          </a:ln>
        </p:spPr>
        <p:txBody>
          <a:bodyPr spcFirstLastPara="1" wrap="square" lIns="121900" tIns="121900" rIns="121900" bIns="121900" anchor="ctr" anchorCtr="0">
            <a:noAutofit/>
          </a:bodyPr>
          <a:lstStyle/>
          <a:p>
            <a:r>
              <a:rPr lang="en-US" sz="2700" dirty="0" err="1">
                <a:solidFill>
                  <a:srgbClr val="434343"/>
                </a:solidFill>
                <a:latin typeface="Times New Roman" panose="02020603050405020304" pitchFamily="18" charset="0"/>
                <a:ea typeface="Muli"/>
                <a:cs typeface="Times New Roman" panose="02020603050405020304" pitchFamily="18" charset="0"/>
                <a:sym typeface="Muli"/>
              </a:rPr>
              <a:t>Thiết</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kế</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và</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cài</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đặt</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giải</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thuật</a:t>
            </a:r>
            <a:endParaRPr sz="2700" dirty="0">
              <a:solidFill>
                <a:srgbClr val="434343"/>
              </a:solidFill>
              <a:latin typeface="Times New Roman" panose="02020603050405020304" pitchFamily="18" charset="0"/>
              <a:ea typeface="Muli"/>
              <a:cs typeface="Times New Roman" panose="02020603050405020304" pitchFamily="18" charset="0"/>
              <a:sym typeface="Muli"/>
            </a:endParaRPr>
          </a:p>
        </p:txBody>
      </p:sp>
      <p:sp>
        <p:nvSpPr>
          <p:cNvPr id="28" name="Google Shape;334;p45">
            <a:extLst>
              <a:ext uri="{FF2B5EF4-FFF2-40B4-BE49-F238E27FC236}">
                <a16:creationId xmlns:a16="http://schemas.microsoft.com/office/drawing/2014/main" id="{42A43EDF-FA5F-44E8-BA4F-B66891EB4CE4}"/>
              </a:ext>
            </a:extLst>
          </p:cNvPr>
          <p:cNvSpPr txBox="1"/>
          <p:nvPr/>
        </p:nvSpPr>
        <p:spPr>
          <a:xfrm>
            <a:off x="6548311" y="4217368"/>
            <a:ext cx="4691200" cy="617200"/>
          </a:xfrm>
          <a:prstGeom prst="rect">
            <a:avLst/>
          </a:prstGeom>
          <a:noFill/>
          <a:ln>
            <a:noFill/>
          </a:ln>
        </p:spPr>
        <p:txBody>
          <a:bodyPr spcFirstLastPara="1" wrap="square" lIns="121900" tIns="121900" rIns="121900" bIns="121900" anchor="ctr" anchorCtr="0">
            <a:noAutofit/>
          </a:bodyPr>
          <a:lstStyle/>
          <a:p>
            <a:r>
              <a:rPr lang="en-US" sz="2700" dirty="0" err="1">
                <a:solidFill>
                  <a:srgbClr val="434343"/>
                </a:solidFill>
                <a:latin typeface="Times New Roman" panose="02020603050405020304" pitchFamily="18" charset="0"/>
                <a:ea typeface="Muli"/>
                <a:cs typeface="Times New Roman" panose="02020603050405020304" pitchFamily="18" charset="0"/>
                <a:sym typeface="Muli"/>
              </a:rPr>
              <a:t>Kiểm</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thử</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và</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đánh</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giá</a:t>
            </a:r>
            <a:endParaRPr sz="2700" dirty="0">
              <a:solidFill>
                <a:srgbClr val="434343"/>
              </a:solidFill>
              <a:latin typeface="Times New Roman" panose="02020603050405020304" pitchFamily="18" charset="0"/>
              <a:ea typeface="Muli"/>
              <a:cs typeface="Times New Roman" panose="02020603050405020304" pitchFamily="18" charset="0"/>
              <a:sym typeface="Muli"/>
            </a:endParaRPr>
          </a:p>
        </p:txBody>
      </p:sp>
      <p:grpSp>
        <p:nvGrpSpPr>
          <p:cNvPr id="22" name="Google Shape;326;p45">
            <a:extLst>
              <a:ext uri="{FF2B5EF4-FFF2-40B4-BE49-F238E27FC236}">
                <a16:creationId xmlns:a16="http://schemas.microsoft.com/office/drawing/2014/main" id="{AC67A109-A583-4410-8302-78AF295EE458}"/>
              </a:ext>
            </a:extLst>
          </p:cNvPr>
          <p:cNvGrpSpPr/>
          <p:nvPr/>
        </p:nvGrpSpPr>
        <p:grpSpPr>
          <a:xfrm>
            <a:off x="6118138" y="5365204"/>
            <a:ext cx="370869" cy="461091"/>
            <a:chOff x="0" y="46600"/>
            <a:chExt cx="3121800" cy="5004600"/>
          </a:xfrm>
        </p:grpSpPr>
        <p:sp>
          <p:nvSpPr>
            <p:cNvPr id="23" name="Google Shape;327;p45">
              <a:extLst>
                <a:ext uri="{FF2B5EF4-FFF2-40B4-BE49-F238E27FC236}">
                  <a16:creationId xmlns:a16="http://schemas.microsoft.com/office/drawing/2014/main" id="{F92825D9-8BB0-4039-9A30-5BC2F0ECAA63}"/>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5" name="Google Shape;328;p45">
              <a:extLst>
                <a:ext uri="{FF2B5EF4-FFF2-40B4-BE49-F238E27FC236}">
                  <a16:creationId xmlns:a16="http://schemas.microsoft.com/office/drawing/2014/main" id="{C1AD21F9-5D16-40A7-9CBF-5D273543D12B}"/>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9" name="Google Shape;329;p45">
              <a:extLst>
                <a:ext uri="{FF2B5EF4-FFF2-40B4-BE49-F238E27FC236}">
                  <a16:creationId xmlns:a16="http://schemas.microsoft.com/office/drawing/2014/main" id="{46177AF1-0BAB-4363-ACCD-090DFFBEEEBB}"/>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30" name="Google Shape;334;p45">
            <a:extLst>
              <a:ext uri="{FF2B5EF4-FFF2-40B4-BE49-F238E27FC236}">
                <a16:creationId xmlns:a16="http://schemas.microsoft.com/office/drawing/2014/main" id="{1801BD89-A87C-4FD6-9F51-C1C52A91DF51}"/>
              </a:ext>
            </a:extLst>
          </p:cNvPr>
          <p:cNvSpPr txBox="1"/>
          <p:nvPr/>
        </p:nvSpPr>
        <p:spPr>
          <a:xfrm>
            <a:off x="6548311" y="5287150"/>
            <a:ext cx="4691200" cy="617200"/>
          </a:xfrm>
          <a:prstGeom prst="rect">
            <a:avLst/>
          </a:prstGeom>
          <a:noFill/>
          <a:ln>
            <a:noFill/>
          </a:ln>
        </p:spPr>
        <p:txBody>
          <a:bodyPr spcFirstLastPara="1" wrap="square" lIns="121900" tIns="121900" rIns="121900" bIns="121900" anchor="ctr" anchorCtr="0">
            <a:noAutofit/>
          </a:bodyPr>
          <a:lstStyle/>
          <a:p>
            <a:r>
              <a:rPr lang="en-US" sz="2700" dirty="0" err="1">
                <a:solidFill>
                  <a:srgbClr val="434343"/>
                </a:solidFill>
                <a:latin typeface="Times New Roman" panose="02020603050405020304" pitchFamily="18" charset="0"/>
                <a:ea typeface="Muli"/>
                <a:cs typeface="Times New Roman" panose="02020603050405020304" pitchFamily="18" charset="0"/>
                <a:sym typeface="Muli"/>
              </a:rPr>
              <a:t>Kết</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luận</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và</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hướng</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phát</a:t>
            </a:r>
            <a:r>
              <a:rPr lang="en-US" sz="2700" dirty="0">
                <a:solidFill>
                  <a:srgbClr val="434343"/>
                </a:solidFill>
                <a:latin typeface="Times New Roman" panose="02020603050405020304" pitchFamily="18" charset="0"/>
                <a:ea typeface="Muli"/>
                <a:cs typeface="Times New Roman" panose="02020603050405020304" pitchFamily="18" charset="0"/>
                <a:sym typeface="Muli"/>
              </a:rPr>
              <a:t> </a:t>
            </a:r>
            <a:r>
              <a:rPr lang="en-US" sz="2700" dirty="0" err="1">
                <a:solidFill>
                  <a:srgbClr val="434343"/>
                </a:solidFill>
                <a:latin typeface="Times New Roman" panose="02020603050405020304" pitchFamily="18" charset="0"/>
                <a:ea typeface="Muli"/>
                <a:cs typeface="Times New Roman" panose="02020603050405020304" pitchFamily="18" charset="0"/>
                <a:sym typeface="Muli"/>
              </a:rPr>
              <a:t>triển</a:t>
            </a:r>
            <a:endParaRPr sz="2700" dirty="0">
              <a:solidFill>
                <a:srgbClr val="434343"/>
              </a:solidFill>
              <a:latin typeface="Times New Roman" panose="02020603050405020304" pitchFamily="18" charset="0"/>
              <a:ea typeface="Muli"/>
              <a:cs typeface="Times New Roman" panose="02020603050405020304" pitchFamily="18" charset="0"/>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GIỚI THIỆU VỀ TẬP DỮ LIỆU</a:t>
            </a:r>
            <a:endParaRPr sz="3700" b="1"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53B5B5F9-897F-4EB7-8718-94CF091A3A47}"/>
              </a:ext>
            </a:extLst>
          </p:cNvPr>
          <p:cNvGrpSpPr/>
          <p:nvPr/>
        </p:nvGrpSpPr>
        <p:grpSpPr>
          <a:xfrm>
            <a:off x="10365144" y="428317"/>
            <a:ext cx="1826856" cy="1015663"/>
            <a:chOff x="10365144" y="525970"/>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525970"/>
              <a:ext cx="1732384" cy="1015663"/>
            </a:xfrm>
            <a:prstGeom prst="rect">
              <a:avLst/>
            </a:prstGeom>
            <a:noFill/>
          </p:spPr>
          <p:txBody>
            <a:bodyPr wrap="square" rtlCol="0">
              <a:spAutoFit/>
            </a:bodyPr>
            <a:lstStyle/>
            <a:p>
              <a:r>
                <a:rPr lang="en-US" sz="1200" dirty="0">
                  <a:solidFill>
                    <a:srgbClr val="0070C0"/>
                  </a:solidFill>
                </a:rPr>
                <a:t>1. </a:t>
              </a:r>
              <a:r>
                <a:rPr lang="en-US" sz="1200" dirty="0" err="1">
                  <a:solidFill>
                    <a:srgbClr val="0070C0"/>
                  </a:solidFill>
                </a:rPr>
                <a:t>Giới</a:t>
              </a:r>
              <a:r>
                <a:rPr lang="en-US" sz="1200" dirty="0">
                  <a:solidFill>
                    <a:srgbClr val="0070C0"/>
                  </a:solidFill>
                </a:rPr>
                <a:t> </a:t>
              </a:r>
              <a:r>
                <a:rPr lang="en-US" sz="1200" dirty="0" err="1">
                  <a:solidFill>
                    <a:srgbClr val="0070C0"/>
                  </a:solidFill>
                </a:rPr>
                <a:t>thiệu</a:t>
              </a:r>
              <a:r>
                <a:rPr lang="en-US" sz="1200" dirty="0">
                  <a:solidFill>
                    <a:srgbClr val="0070C0"/>
                  </a:solidFill>
                </a:rPr>
                <a:t> </a:t>
              </a:r>
              <a:r>
                <a:rPr lang="en-US" sz="1200" dirty="0" err="1">
                  <a:solidFill>
                    <a:srgbClr val="0070C0"/>
                  </a:solidFill>
                </a:rPr>
                <a:t>tập</a:t>
              </a:r>
              <a:r>
                <a:rPr lang="en-US" sz="1200" dirty="0">
                  <a:solidFill>
                    <a:srgbClr val="0070C0"/>
                  </a:solidFill>
                </a:rPr>
                <a:t> </a:t>
              </a:r>
              <a:r>
                <a:rPr lang="en-US" sz="1200" dirty="0" err="1">
                  <a:solidFill>
                    <a:srgbClr val="0070C0"/>
                  </a:solidFill>
                </a:rPr>
                <a:t>dữ</a:t>
              </a:r>
              <a:r>
                <a:rPr lang="en-US" sz="1200" dirty="0">
                  <a:solidFill>
                    <a:srgbClr val="0070C0"/>
                  </a:solidFill>
                </a:rPr>
                <a:t> </a:t>
              </a:r>
              <a:r>
                <a:rPr lang="en-US" sz="1200" dirty="0" err="1">
                  <a:solidFill>
                    <a:srgbClr val="0070C0"/>
                  </a:solidFill>
                </a:rPr>
                <a:t>liệu</a:t>
              </a:r>
              <a:endParaRPr lang="en-US" sz="1200" dirty="0">
                <a:solidFill>
                  <a:srgbClr val="0070C0"/>
                </a:solidFill>
              </a:endParaRPr>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574705"/>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1</a:t>
            </a:r>
          </a:p>
        </p:txBody>
      </p:sp>
      <p:graphicFrame>
        <p:nvGraphicFramePr>
          <p:cNvPr id="6" name="Chart 5">
            <a:extLst>
              <a:ext uri="{FF2B5EF4-FFF2-40B4-BE49-F238E27FC236}">
                <a16:creationId xmlns:a16="http://schemas.microsoft.com/office/drawing/2014/main" id="{E8E36B73-47CA-453D-8A07-959481CA65A7}"/>
              </a:ext>
            </a:extLst>
          </p:cNvPr>
          <p:cNvGraphicFramePr/>
          <p:nvPr>
            <p:extLst>
              <p:ext uri="{D42A27DB-BD31-4B8C-83A1-F6EECF244321}">
                <p14:modId xmlns:p14="http://schemas.microsoft.com/office/powerpoint/2010/main" val="1255509045"/>
              </p:ext>
            </p:extLst>
          </p:nvPr>
        </p:nvGraphicFramePr>
        <p:xfrm>
          <a:off x="7459971" y="2165675"/>
          <a:ext cx="4595196" cy="334339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37907540-7005-40B8-861E-C07B93F2859C}"/>
              </a:ext>
            </a:extLst>
          </p:cNvPr>
          <p:cNvSpPr txBox="1"/>
          <p:nvPr/>
        </p:nvSpPr>
        <p:spPr>
          <a:xfrm>
            <a:off x="664134" y="2019458"/>
            <a:ext cx="7051660" cy="3903954"/>
          </a:xfrm>
          <a:prstGeom prst="rect">
            <a:avLst/>
          </a:prstGeom>
          <a:noFill/>
        </p:spPr>
        <p:txBody>
          <a:bodyPr wrap="square" rtlCol="0">
            <a:spAutoFit/>
          </a:bodyPr>
          <a:lstStyle/>
          <a:p>
            <a:pPr>
              <a:lnSpc>
                <a:spcPct val="150000"/>
              </a:lnSpc>
            </a:pP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81.132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text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label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thuộc</a:t>
            </a:r>
            <a:r>
              <a:rPr lang="en-US" sz="2400">
                <a:latin typeface="Times New Roman" panose="02020603050405020304" pitchFamily="18" charset="0"/>
                <a:cs typeface="Times New Roman" panose="02020603050405020304" pitchFamily="18" charset="0"/>
              </a:rPr>
              <a:t> tính: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khoa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8ABD91C8-911A-48D3-9C45-8A2F209FACF1}"/>
              </a:ext>
            </a:extLst>
          </p:cNvPr>
          <p:cNvSpPr/>
          <p:nvPr/>
        </p:nvSpPr>
        <p:spPr>
          <a:xfrm>
            <a:off x="7835362" y="5493703"/>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Kích thước tập dữ liệu</a:t>
            </a:r>
          </a:p>
        </p:txBody>
      </p:sp>
    </p:spTree>
    <p:extLst>
      <p:ext uri="{BB962C8B-B14F-4D97-AF65-F5344CB8AC3E}">
        <p14:creationId xmlns:p14="http://schemas.microsoft.com/office/powerpoint/2010/main" val="68354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GIỚI THIỆU VỀ TẬP DỮ LIỆU</a:t>
            </a:r>
            <a:endParaRPr sz="37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2</a:t>
            </a:r>
          </a:p>
        </p:txBody>
      </p:sp>
      <p:graphicFrame>
        <p:nvGraphicFramePr>
          <p:cNvPr id="5" name="Chart 4">
            <a:extLst>
              <a:ext uri="{FF2B5EF4-FFF2-40B4-BE49-F238E27FC236}">
                <a16:creationId xmlns:a16="http://schemas.microsoft.com/office/drawing/2014/main" id="{ED26C589-ADB9-478A-9CBF-23F7166039E9}"/>
              </a:ext>
            </a:extLst>
          </p:cNvPr>
          <p:cNvGraphicFramePr/>
          <p:nvPr>
            <p:extLst>
              <p:ext uri="{D42A27DB-BD31-4B8C-83A1-F6EECF244321}">
                <p14:modId xmlns:p14="http://schemas.microsoft.com/office/powerpoint/2010/main" val="3183933652"/>
              </p:ext>
            </p:extLst>
          </p:nvPr>
        </p:nvGraphicFramePr>
        <p:xfrm>
          <a:off x="903004" y="1443980"/>
          <a:ext cx="10146448" cy="4888050"/>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Group 16">
            <a:extLst>
              <a:ext uri="{FF2B5EF4-FFF2-40B4-BE49-F238E27FC236}">
                <a16:creationId xmlns:a16="http://schemas.microsoft.com/office/drawing/2014/main" id="{DA0D0476-A913-4095-8786-503AD4836B7A}"/>
              </a:ext>
            </a:extLst>
          </p:cNvPr>
          <p:cNvGrpSpPr/>
          <p:nvPr/>
        </p:nvGrpSpPr>
        <p:grpSpPr>
          <a:xfrm>
            <a:off x="10365144" y="428317"/>
            <a:ext cx="1826856" cy="1015663"/>
            <a:chOff x="10365144" y="525970"/>
            <a:chExt cx="1826856" cy="1015663"/>
          </a:xfrm>
        </p:grpSpPr>
        <p:sp>
          <p:nvSpPr>
            <p:cNvPr id="18" name="TextBox 17">
              <a:extLst>
                <a:ext uri="{FF2B5EF4-FFF2-40B4-BE49-F238E27FC236}">
                  <a16:creationId xmlns:a16="http://schemas.microsoft.com/office/drawing/2014/main" id="{32C1BF23-FA5B-4D26-9075-CECA6CD1990B}"/>
                </a:ext>
              </a:extLst>
            </p:cNvPr>
            <p:cNvSpPr txBox="1"/>
            <p:nvPr/>
          </p:nvSpPr>
          <p:spPr>
            <a:xfrm>
              <a:off x="10459616" y="525970"/>
              <a:ext cx="1732384" cy="1015663"/>
            </a:xfrm>
            <a:prstGeom prst="rect">
              <a:avLst/>
            </a:prstGeom>
            <a:noFill/>
          </p:spPr>
          <p:txBody>
            <a:bodyPr wrap="square" rtlCol="0">
              <a:spAutoFit/>
            </a:bodyPr>
            <a:lstStyle/>
            <a:p>
              <a:r>
                <a:rPr lang="en-US" sz="1200" dirty="0">
                  <a:solidFill>
                    <a:srgbClr val="0070C0"/>
                  </a:solidFill>
                </a:rPr>
                <a:t>1. </a:t>
              </a:r>
              <a:r>
                <a:rPr lang="en-US" sz="1200" dirty="0" err="1">
                  <a:solidFill>
                    <a:srgbClr val="0070C0"/>
                  </a:solidFill>
                </a:rPr>
                <a:t>Giới</a:t>
              </a:r>
              <a:r>
                <a:rPr lang="en-US" sz="1200" dirty="0">
                  <a:solidFill>
                    <a:srgbClr val="0070C0"/>
                  </a:solidFill>
                </a:rPr>
                <a:t> </a:t>
              </a:r>
              <a:r>
                <a:rPr lang="en-US" sz="1200" dirty="0" err="1">
                  <a:solidFill>
                    <a:srgbClr val="0070C0"/>
                  </a:solidFill>
                </a:rPr>
                <a:t>thiệu</a:t>
              </a:r>
              <a:r>
                <a:rPr lang="en-US" sz="1200" dirty="0">
                  <a:solidFill>
                    <a:srgbClr val="0070C0"/>
                  </a:solidFill>
                </a:rPr>
                <a:t> </a:t>
              </a:r>
              <a:r>
                <a:rPr lang="en-US" sz="1200" dirty="0" err="1">
                  <a:solidFill>
                    <a:srgbClr val="0070C0"/>
                  </a:solidFill>
                </a:rPr>
                <a:t>tập</a:t>
              </a:r>
              <a:r>
                <a:rPr lang="en-US" sz="1200" dirty="0">
                  <a:solidFill>
                    <a:srgbClr val="0070C0"/>
                  </a:solidFill>
                </a:rPr>
                <a:t> </a:t>
              </a:r>
              <a:r>
                <a:rPr lang="en-US" sz="1200" dirty="0" err="1">
                  <a:solidFill>
                    <a:srgbClr val="0070C0"/>
                  </a:solidFill>
                </a:rPr>
                <a:t>dữ</a:t>
              </a:r>
              <a:r>
                <a:rPr lang="en-US" sz="1200" dirty="0">
                  <a:solidFill>
                    <a:srgbClr val="0070C0"/>
                  </a:solidFill>
                </a:rPr>
                <a:t> </a:t>
              </a:r>
              <a:r>
                <a:rPr lang="en-US" sz="1200" dirty="0" err="1">
                  <a:solidFill>
                    <a:srgbClr val="0070C0"/>
                  </a:solidFill>
                </a:rPr>
                <a:t>liệu</a:t>
              </a:r>
              <a:endParaRPr lang="en-US" sz="1200" dirty="0">
                <a:solidFill>
                  <a:srgbClr val="0070C0"/>
                </a:solidFill>
              </a:endParaRPr>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t>3. </a:t>
              </a:r>
              <a:r>
                <a:rPr lang="en-US" sz="1200" dirty="0" err="1"/>
                <a:t>Giải</a:t>
              </a:r>
              <a:r>
                <a:rPr lang="en-US" sz="1200" dirty="0"/>
                <a:t> </a:t>
              </a:r>
              <a:r>
                <a:rPr lang="en-US" sz="1200" dirty="0" err="1"/>
                <a:t>thuật</a:t>
              </a:r>
              <a:endParaRPr lang="en-US" sz="1200" dirty="0"/>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9" name="Google Shape;613;p57">
              <a:extLst>
                <a:ext uri="{FF2B5EF4-FFF2-40B4-BE49-F238E27FC236}">
                  <a16:creationId xmlns:a16="http://schemas.microsoft.com/office/drawing/2014/main" id="{017C795E-F03B-4A39-BEAC-939093E86532}"/>
                </a:ext>
              </a:extLst>
            </p:cNvPr>
            <p:cNvGrpSpPr/>
            <p:nvPr/>
          </p:nvGrpSpPr>
          <p:grpSpPr>
            <a:xfrm>
              <a:off x="10365144" y="574705"/>
              <a:ext cx="122465" cy="149408"/>
              <a:chOff x="0" y="46600"/>
              <a:chExt cx="3121800" cy="5004600"/>
            </a:xfrm>
          </p:grpSpPr>
          <p:sp>
            <p:nvSpPr>
              <p:cNvPr id="20" name="Google Shape;614;p57">
                <a:extLst>
                  <a:ext uri="{FF2B5EF4-FFF2-40B4-BE49-F238E27FC236}">
                    <a16:creationId xmlns:a16="http://schemas.microsoft.com/office/drawing/2014/main" id="{1B6D3137-362C-44CE-B873-4AE82D455505}"/>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1" name="Google Shape;615;p57">
                <a:extLst>
                  <a:ext uri="{FF2B5EF4-FFF2-40B4-BE49-F238E27FC236}">
                    <a16:creationId xmlns:a16="http://schemas.microsoft.com/office/drawing/2014/main" id="{1B2EF2D6-B57B-4D67-A184-DC0AE193FC98}"/>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2" name="Google Shape;616;p57">
                <a:extLst>
                  <a:ext uri="{FF2B5EF4-FFF2-40B4-BE49-F238E27FC236}">
                    <a16:creationId xmlns:a16="http://schemas.microsoft.com/office/drawing/2014/main" id="{21705D08-FE9D-4394-8B32-17609289CE49}"/>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11" name="Rectangle 10">
            <a:extLst>
              <a:ext uri="{FF2B5EF4-FFF2-40B4-BE49-F238E27FC236}">
                <a16:creationId xmlns:a16="http://schemas.microsoft.com/office/drawing/2014/main" id="{97B9E8F9-098F-4F08-BB18-8BFC942AD9EE}"/>
              </a:ext>
            </a:extLst>
          </p:cNvPr>
          <p:cNvSpPr/>
          <p:nvPr/>
        </p:nvSpPr>
        <p:spPr>
          <a:xfrm>
            <a:off x="4173793" y="6414686"/>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Mô tả tập dữ liệu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TIỀN XỬ LÝ DỮ LIỆU VĂN BẢN</a:t>
            </a:r>
            <a:endParaRPr sz="3700" b="1"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551A4AA-B056-45C5-9627-E025BF75EA0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solidFill>
                    <a:srgbClr val="0070C0"/>
                  </a:solidFill>
                </a:rPr>
                <a:t>2. </a:t>
              </a:r>
              <a:r>
                <a:rPr lang="en-US" sz="1200" dirty="0" err="1">
                  <a:solidFill>
                    <a:srgbClr val="0070C0"/>
                  </a:solidFill>
                </a:rPr>
                <a:t>Tiền</a:t>
              </a:r>
              <a:r>
                <a:rPr lang="en-US" sz="1200" dirty="0">
                  <a:solidFill>
                    <a:srgbClr val="0070C0"/>
                  </a:solidFill>
                </a:rPr>
                <a:t> </a:t>
              </a:r>
              <a:r>
                <a:rPr lang="en-US" sz="1200" dirty="0" err="1">
                  <a:solidFill>
                    <a:srgbClr val="0070C0"/>
                  </a:solidFill>
                </a:rPr>
                <a:t>xử</a:t>
              </a:r>
              <a:r>
                <a:rPr lang="en-US" sz="1200" dirty="0">
                  <a:solidFill>
                    <a:srgbClr val="0070C0"/>
                  </a:solidFill>
                </a:rPr>
                <a:t> </a:t>
              </a:r>
              <a:r>
                <a:rPr lang="en-US" sz="1200" dirty="0" err="1">
                  <a:solidFill>
                    <a:srgbClr val="0070C0"/>
                  </a:solidFill>
                </a:rPr>
                <a:t>lý</a:t>
              </a:r>
              <a:endParaRPr lang="en-US" sz="1200" dirty="0">
                <a:solidFill>
                  <a:srgbClr val="0070C0"/>
                </a:solidFill>
              </a:endParaRPr>
            </a:p>
            <a:p>
              <a:r>
                <a:rPr lang="en-US" sz="1200" dirty="0"/>
                <a:t>3. </a:t>
              </a:r>
              <a:r>
                <a:rPr lang="en-US" sz="1200" dirty="0" err="1"/>
                <a:t>Giải</a:t>
              </a:r>
              <a:r>
                <a:rPr lang="en-US" sz="1200" dirty="0"/>
                <a:t> </a:t>
              </a:r>
              <a:r>
                <a:rPr lang="en-US" sz="1200" dirty="0" err="1"/>
                <a:t>thuật</a:t>
              </a:r>
              <a:endParaRPr lang="en-US" sz="1200" dirty="0"/>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663483"/>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3</a:t>
            </a:r>
          </a:p>
        </p:txBody>
      </p:sp>
      <p:sp>
        <p:nvSpPr>
          <p:cNvPr id="25" name="TextBox 24">
            <a:extLst>
              <a:ext uri="{FF2B5EF4-FFF2-40B4-BE49-F238E27FC236}">
                <a16:creationId xmlns:a16="http://schemas.microsoft.com/office/drawing/2014/main" id="{93CD0294-F078-43F5-885A-94BDDC789B57}"/>
              </a:ext>
            </a:extLst>
          </p:cNvPr>
          <p:cNvSpPr txBox="1"/>
          <p:nvPr/>
        </p:nvSpPr>
        <p:spPr>
          <a:xfrm>
            <a:off x="2118425" y="1591696"/>
            <a:ext cx="7955150" cy="1133965"/>
          </a:xfrm>
          <a:prstGeom prst="rect">
            <a:avLst/>
          </a:prstGeom>
          <a:noFill/>
        </p:spPr>
        <p:txBody>
          <a:bodyPr wrap="square" rtlCol="0">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hóa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bỏ</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ý </a:t>
            </a:r>
            <a:r>
              <a:rPr lang="en-US" sz="2400" b="1"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p>
        </p:txBody>
      </p:sp>
      <p:sp>
        <p:nvSpPr>
          <p:cNvPr id="28" name="TextBox 27">
            <a:extLst>
              <a:ext uri="{FF2B5EF4-FFF2-40B4-BE49-F238E27FC236}">
                <a16:creationId xmlns:a16="http://schemas.microsoft.com/office/drawing/2014/main" id="{198CA787-9580-4039-AFF4-DA308346071D}"/>
              </a:ext>
            </a:extLst>
          </p:cNvPr>
          <p:cNvSpPr txBox="1"/>
          <p:nvPr/>
        </p:nvSpPr>
        <p:spPr>
          <a:xfrm>
            <a:off x="2172434" y="4952382"/>
            <a:ext cx="7955150" cy="1687963"/>
          </a:xfrm>
          <a:prstGeom prst="rect">
            <a:avLst/>
          </a:prstGeom>
          <a:noFill/>
        </p:spPr>
        <p:txBody>
          <a:bodyPr wrap="square" rtlCol="0">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p:txBody>
      </p:sp>
      <p:grpSp>
        <p:nvGrpSpPr>
          <p:cNvPr id="5" name="Group 4">
            <a:extLst>
              <a:ext uri="{FF2B5EF4-FFF2-40B4-BE49-F238E27FC236}">
                <a16:creationId xmlns:a16="http://schemas.microsoft.com/office/drawing/2014/main" id="{F065E590-122D-4D7D-B12B-D84F2D019A54}"/>
              </a:ext>
            </a:extLst>
          </p:cNvPr>
          <p:cNvGrpSpPr/>
          <p:nvPr/>
        </p:nvGrpSpPr>
        <p:grpSpPr>
          <a:xfrm>
            <a:off x="3249970" y="3230236"/>
            <a:ext cx="5800078" cy="1243698"/>
            <a:chOff x="2303019" y="3185023"/>
            <a:chExt cx="5800078" cy="1243698"/>
          </a:xfrm>
        </p:grpSpPr>
        <p:sp>
          <p:nvSpPr>
            <p:cNvPr id="12" name="Rectangle: Rounded Corners 11">
              <a:extLst>
                <a:ext uri="{FF2B5EF4-FFF2-40B4-BE49-F238E27FC236}">
                  <a16:creationId xmlns:a16="http://schemas.microsoft.com/office/drawing/2014/main" id="{8D7B40CF-1B79-4328-987B-AC4FD0798229}"/>
                </a:ext>
              </a:extLst>
            </p:cNvPr>
            <p:cNvSpPr/>
            <p:nvPr/>
          </p:nvSpPr>
          <p:spPr>
            <a:xfrm>
              <a:off x="2303019" y="3284739"/>
              <a:ext cx="1340528" cy="976544"/>
            </a:xfrm>
            <a:prstGeom prst="roundRect">
              <a:avLst/>
            </a:prstGeom>
            <a:noFill/>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ban </a:t>
              </a:r>
              <a:r>
                <a:rPr lang="en-US" dirty="0" err="1">
                  <a:solidFill>
                    <a:schemeClr val="tx1"/>
                  </a:solidFill>
                  <a:latin typeface="Times New Roman" panose="02020603050405020304" pitchFamily="18" charset="0"/>
                  <a:cs typeface="Times New Roman" panose="02020603050405020304" pitchFamily="18" charset="0"/>
                </a:rPr>
                <a:t>đầu</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AC7DE864-BD95-4190-B94E-71AF11929AF2}"/>
                </a:ext>
              </a:extLst>
            </p:cNvPr>
            <p:cNvSpPr/>
            <p:nvPr/>
          </p:nvSpPr>
          <p:spPr>
            <a:xfrm>
              <a:off x="6762569" y="3284739"/>
              <a:ext cx="1340528" cy="976544"/>
            </a:xfrm>
            <a:prstGeom prst="roundRect">
              <a:avLst/>
            </a:prstGeom>
            <a:noFill/>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đã</a:t>
              </a:r>
              <a:r>
                <a:rPr lang="en-US" dirty="0">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được</a:t>
              </a:r>
              <a:r>
                <a:rPr lang="en-US">
                  <a:solidFill>
                    <a:schemeClr val="tx1"/>
                  </a:solidFill>
                  <a:latin typeface="Times New Roman" panose="02020603050405020304" pitchFamily="18" charset="0"/>
                  <a:cs typeface="Times New Roman" panose="02020603050405020304" pitchFamily="18" charset="0"/>
                </a:rPr>
                <a:t> xử</a:t>
              </a:r>
              <a:endParaRPr lang="en-US" dirty="0">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5F7135EE-CE60-4952-9F68-7982DFD8B931}"/>
                </a:ext>
              </a:extLst>
            </p:cNvPr>
            <p:cNvSpPr/>
            <p:nvPr/>
          </p:nvSpPr>
          <p:spPr>
            <a:xfrm>
              <a:off x="3751559" y="3648723"/>
              <a:ext cx="719091" cy="248575"/>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3D57E0C-7BA2-4DDF-9042-37A51D802EFE}"/>
                </a:ext>
              </a:extLst>
            </p:cNvPr>
            <p:cNvSpPr/>
            <p:nvPr/>
          </p:nvSpPr>
          <p:spPr>
            <a:xfrm>
              <a:off x="5979854" y="3648722"/>
              <a:ext cx="719091" cy="248575"/>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F45281E-360D-44C7-ACDC-7132F1909497}"/>
                </a:ext>
              </a:extLst>
            </p:cNvPr>
            <p:cNvSpPr/>
            <p:nvPr/>
          </p:nvSpPr>
          <p:spPr>
            <a:xfrm>
              <a:off x="4598268" y="3185023"/>
              <a:ext cx="1253967" cy="1243698"/>
            </a:xfrm>
            <a:prstGeom prst="ellipse">
              <a:avLst/>
            </a:prstGeom>
            <a:noFill/>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Tiền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endParaRPr lang="en-US" dirty="0">
                <a:solidFill>
                  <a:schemeClr val="tx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CF96608F-ED3D-4052-BDDB-53EE055DAFE3}"/>
              </a:ext>
            </a:extLst>
          </p:cNvPr>
          <p:cNvSpPr/>
          <p:nvPr/>
        </p:nvSpPr>
        <p:spPr>
          <a:xfrm>
            <a:off x="4249995" y="4588396"/>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Quá trình phân loại</a:t>
            </a:r>
          </a:p>
        </p:txBody>
      </p:sp>
    </p:spTree>
    <p:extLst>
      <p:ext uri="{BB962C8B-B14F-4D97-AF65-F5344CB8AC3E}">
        <p14:creationId xmlns:p14="http://schemas.microsoft.com/office/powerpoint/2010/main" val="151326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TIỀN XỬ LÝ DỮ LIỆU VĂN BẢN</a:t>
            </a:r>
            <a:endParaRPr sz="3700" b="1"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551A4AA-B056-45C5-9627-E025BF75EA0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solidFill>
                    <a:srgbClr val="0070C0"/>
                  </a:solidFill>
                </a:rPr>
                <a:t>2. </a:t>
              </a:r>
              <a:r>
                <a:rPr lang="en-US" sz="1200" dirty="0" err="1">
                  <a:solidFill>
                    <a:srgbClr val="0070C0"/>
                  </a:solidFill>
                </a:rPr>
                <a:t>Tiền</a:t>
              </a:r>
              <a:r>
                <a:rPr lang="en-US" sz="1200" dirty="0">
                  <a:solidFill>
                    <a:srgbClr val="0070C0"/>
                  </a:solidFill>
                </a:rPr>
                <a:t> </a:t>
              </a:r>
              <a:r>
                <a:rPr lang="en-US" sz="1200" dirty="0" err="1">
                  <a:solidFill>
                    <a:srgbClr val="0070C0"/>
                  </a:solidFill>
                </a:rPr>
                <a:t>xử</a:t>
              </a:r>
              <a:r>
                <a:rPr lang="en-US" sz="1200" dirty="0">
                  <a:solidFill>
                    <a:srgbClr val="0070C0"/>
                  </a:solidFill>
                </a:rPr>
                <a:t> </a:t>
              </a:r>
              <a:r>
                <a:rPr lang="en-US" sz="1200" dirty="0" err="1">
                  <a:solidFill>
                    <a:srgbClr val="0070C0"/>
                  </a:solidFill>
                </a:rPr>
                <a:t>lý</a:t>
              </a:r>
              <a:endParaRPr lang="en-US" sz="1200" dirty="0">
                <a:solidFill>
                  <a:srgbClr val="0070C0"/>
                </a:solidFill>
              </a:endParaRPr>
            </a:p>
            <a:p>
              <a:r>
                <a:rPr lang="en-US" sz="1200" dirty="0"/>
                <a:t>3. </a:t>
              </a:r>
              <a:r>
                <a:rPr lang="en-US" sz="1200" dirty="0" err="1"/>
                <a:t>Giải</a:t>
              </a:r>
              <a:r>
                <a:rPr lang="en-US" sz="1200" dirty="0"/>
                <a:t> </a:t>
              </a:r>
              <a:r>
                <a:rPr lang="en-US" sz="1200" dirty="0" err="1"/>
                <a:t>thuật</a:t>
              </a:r>
              <a:endParaRPr lang="en-US" sz="1200" dirty="0"/>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663483"/>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4</a:t>
            </a:r>
          </a:p>
        </p:txBody>
      </p:sp>
      <p:sp>
        <p:nvSpPr>
          <p:cNvPr id="3" name="TextBox 2">
            <a:extLst>
              <a:ext uri="{FF2B5EF4-FFF2-40B4-BE49-F238E27FC236}">
                <a16:creationId xmlns:a16="http://schemas.microsoft.com/office/drawing/2014/main" id="{929C21C1-4C99-41C1-A1C7-6036BAE4B368}"/>
              </a:ext>
            </a:extLst>
          </p:cNvPr>
          <p:cNvSpPr txBox="1"/>
          <p:nvPr/>
        </p:nvSpPr>
        <p:spPr>
          <a:xfrm>
            <a:off x="493978" y="1443980"/>
            <a:ext cx="6875782" cy="5170646"/>
          </a:xfrm>
          <a:prstGeom prst="rect">
            <a:avLst/>
          </a:prstGeom>
          <a:noFill/>
        </p:spPr>
        <p:txBody>
          <a:bodyPr wrap="square" rtlCol="0">
            <a:spAutoFit/>
          </a:bodyPr>
          <a:lstStyle/>
          <a:p>
            <a:pPr>
              <a:lnSpc>
                <a:spcPct val="150000"/>
              </a:lnSpc>
            </a:pP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a:t>
            </a: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trắng</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Unicode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endParaRPr lang="en-US" sz="2000" dirty="0">
              <a:latin typeface="Times New Roman" panose="02020603050405020304" pitchFamily="18" charset="0"/>
              <a:cs typeface="Times New Roman" panose="02020603050405020304" pitchFamily="18" charset="0"/>
            </a:endParaRPr>
          </a:p>
          <a:p>
            <a:pPr marL="627063" lvl="1" indent="-342900">
              <a:lnSpc>
                <a:spcPct val="15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dừng</a:t>
            </a:r>
            <a:endParaRPr lang="en-US" sz="2000"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E9E12D08-4FDD-488E-8A7E-6A5A3B0D5D30}"/>
              </a:ext>
            </a:extLst>
          </p:cNvPr>
          <p:cNvGrpSpPr/>
          <p:nvPr/>
        </p:nvGrpSpPr>
        <p:grpSpPr>
          <a:xfrm>
            <a:off x="7369759" y="2042221"/>
            <a:ext cx="4264240" cy="3389725"/>
            <a:chOff x="7061568" y="2193142"/>
            <a:chExt cx="4264240" cy="3389725"/>
          </a:xfrm>
        </p:grpSpPr>
        <p:sp>
          <p:nvSpPr>
            <p:cNvPr id="6" name="Rectangle 5">
              <a:extLst>
                <a:ext uri="{FF2B5EF4-FFF2-40B4-BE49-F238E27FC236}">
                  <a16:creationId xmlns:a16="http://schemas.microsoft.com/office/drawing/2014/main" id="{87594A25-F5FC-4A93-8C27-489375984984}"/>
                </a:ext>
              </a:extLst>
            </p:cNvPr>
            <p:cNvSpPr/>
            <p:nvPr/>
          </p:nvSpPr>
          <p:spPr>
            <a:xfrm>
              <a:off x="7061568" y="2193142"/>
              <a:ext cx="4264240" cy="337351"/>
            </a:xfrm>
            <a:prstGeom prst="rect">
              <a:avLst/>
            </a:prstGeom>
            <a:noFill/>
            <a:ln w="19050">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Nóng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bỏng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trụ</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tại</a:t>
              </a:r>
              <a:r>
                <a:rPr lang="en-US" sz="1400" dirty="0">
                  <a:latin typeface="Times New Roman" panose="02020603050405020304" pitchFamily="18" charset="0"/>
                  <a:cs typeface="Times New Roman" panose="02020603050405020304" pitchFamily="18" charset="0"/>
                </a:rPr>
                <a:t> V-League 2000</a:t>
              </a:r>
            </a:p>
          </p:txBody>
        </p:sp>
        <p:sp>
          <p:nvSpPr>
            <p:cNvPr id="8" name="Oval 7">
              <a:extLst>
                <a:ext uri="{FF2B5EF4-FFF2-40B4-BE49-F238E27FC236}">
                  <a16:creationId xmlns:a16="http://schemas.microsoft.com/office/drawing/2014/main" id="{7077B84D-EFF6-4141-A312-5F205AB3D67D}"/>
                </a:ext>
              </a:extLst>
            </p:cNvPr>
            <p:cNvSpPr/>
            <p:nvPr/>
          </p:nvSpPr>
          <p:spPr>
            <a:xfrm>
              <a:off x="8484183" y="3288949"/>
              <a:ext cx="1503407" cy="1242874"/>
            </a:xfrm>
            <a:prstGeom prst="ellipse">
              <a:avLst/>
            </a:prstGeom>
            <a:noFill/>
            <a:ln w="19050">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solidFill>
                    <a:schemeClr val="tx1"/>
                  </a:solidFill>
                </a:rPr>
                <a:t>Tiền</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endParaRPr lang="en-US" dirty="0">
                <a:solidFill>
                  <a:schemeClr val="tx1"/>
                </a:solidFill>
              </a:endParaRPr>
            </a:p>
          </p:txBody>
        </p:sp>
        <p:sp>
          <p:nvSpPr>
            <p:cNvPr id="17" name="Rectangle 16">
              <a:extLst>
                <a:ext uri="{FF2B5EF4-FFF2-40B4-BE49-F238E27FC236}">
                  <a16:creationId xmlns:a16="http://schemas.microsoft.com/office/drawing/2014/main" id="{C52C95BD-1BE2-47DE-AE6E-7F024AF54C9A}"/>
                </a:ext>
              </a:extLst>
            </p:cNvPr>
            <p:cNvSpPr/>
            <p:nvPr/>
          </p:nvSpPr>
          <p:spPr>
            <a:xfrm>
              <a:off x="7061568" y="5245516"/>
              <a:ext cx="4264240" cy="337351"/>
            </a:xfrm>
            <a:prstGeom prst="rect">
              <a:avLst/>
            </a:prstGeom>
            <a:noFill/>
            <a:ln w="19050">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nóng_bỏng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cuộc_chiến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trụ</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hạng</a:t>
              </a:r>
              <a:r>
                <a:rPr lang="en-US" sz="1400" dirty="0">
                  <a:latin typeface="Times New Roman" panose="02020603050405020304" pitchFamily="18" charset="0"/>
                  <a:cs typeface="Times New Roman" panose="02020603050405020304" pitchFamily="18" charset="0"/>
                </a:rPr>
                <a:t> v league</a:t>
              </a:r>
            </a:p>
          </p:txBody>
        </p:sp>
        <p:sp>
          <p:nvSpPr>
            <p:cNvPr id="19" name="Arrow: Down 18">
              <a:extLst>
                <a:ext uri="{FF2B5EF4-FFF2-40B4-BE49-F238E27FC236}">
                  <a16:creationId xmlns:a16="http://schemas.microsoft.com/office/drawing/2014/main" id="{9390D618-C586-45E3-8A81-A28D4D5731D8}"/>
                </a:ext>
              </a:extLst>
            </p:cNvPr>
            <p:cNvSpPr/>
            <p:nvPr/>
          </p:nvSpPr>
          <p:spPr>
            <a:xfrm>
              <a:off x="9182620" y="2623123"/>
              <a:ext cx="115410" cy="568171"/>
            </a:xfrm>
            <a:prstGeom prst="downArrow">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A97743A8-9874-4FD4-BB91-05E1F297FD9E}"/>
                </a:ext>
              </a:extLst>
            </p:cNvPr>
            <p:cNvSpPr/>
            <p:nvPr/>
          </p:nvSpPr>
          <p:spPr>
            <a:xfrm>
              <a:off x="9169301" y="4629478"/>
              <a:ext cx="115410" cy="568171"/>
            </a:xfrm>
            <a:prstGeom prst="downArrow">
              <a:avLst/>
            </a:prstGeom>
            <a:solidFill>
              <a:schemeClr val="bg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9B2A2FB5-813F-4219-9F6E-375D5760D199}"/>
              </a:ext>
            </a:extLst>
          </p:cNvPr>
          <p:cNvSpPr/>
          <p:nvPr/>
        </p:nvSpPr>
        <p:spPr>
          <a:xfrm>
            <a:off x="7621870" y="5700120"/>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Tiền xử lý văn bản</a:t>
            </a:r>
          </a:p>
        </p:txBody>
      </p:sp>
    </p:spTree>
    <p:extLst>
      <p:ext uri="{BB962C8B-B14F-4D97-AF65-F5344CB8AC3E}">
        <p14:creationId xmlns:p14="http://schemas.microsoft.com/office/powerpoint/2010/main" val="407341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5</a:t>
            </a:r>
          </a:p>
        </p:txBody>
      </p:sp>
      <p:sp>
        <p:nvSpPr>
          <p:cNvPr id="10" name="TextBox 9">
            <a:extLst>
              <a:ext uri="{FF2B5EF4-FFF2-40B4-BE49-F238E27FC236}">
                <a16:creationId xmlns:a16="http://schemas.microsoft.com/office/drawing/2014/main" id="{9873848E-F638-4F56-A53E-326A79E98767}"/>
              </a:ext>
            </a:extLst>
          </p:cNvPr>
          <p:cNvSpPr txBox="1"/>
          <p:nvPr/>
        </p:nvSpPr>
        <p:spPr>
          <a:xfrm>
            <a:off x="563649" y="1738561"/>
            <a:ext cx="7876945" cy="4274503"/>
          </a:xfrm>
          <a:prstGeom prst="rect">
            <a:avLst/>
          </a:prstGeom>
          <a:noFill/>
        </p:spPr>
        <p:txBody>
          <a:bodyPr wrap="square" rtlCol="0">
            <a:spAutoFit/>
          </a:bodyPr>
          <a:lstStyle/>
          <a:p>
            <a:pPr>
              <a:lnSpc>
                <a:spcPct val="200000"/>
              </a:lnSpc>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a:t>
            </a:r>
          </a:p>
          <a:p>
            <a:pPr marL="800100" lvl="1" indent="-342900">
              <a:lnSpc>
                <a:spcPct val="20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hình</a:t>
            </a:r>
            <a:r>
              <a:rPr lang="en-US" sz="2000">
                <a:latin typeface="Times New Roman" panose="02020603050405020304" pitchFamily="18" charset="0"/>
                <a:cs typeface="Times New Roman" panose="02020603050405020304" pitchFamily="18" charset="0"/>
              </a:rPr>
              <a:t> </a:t>
            </a:r>
            <a:r>
              <a:rPr lang="en-US" sz="2000" b="1">
                <a:solidFill>
                  <a:schemeClr val="accent1">
                    <a:lumMod val="50000"/>
                  </a:schemeClr>
                </a:solidFill>
                <a:latin typeface="Times New Roman" panose="02020603050405020304" pitchFamily="18" charset="0"/>
                <a:cs typeface="Times New Roman" panose="02020603050405020304" pitchFamily="18" charset="0"/>
              </a:rPr>
              <a:t>Naive Bayes</a:t>
            </a:r>
            <a:r>
              <a:rPr lang="en-US" sz="2000">
                <a:latin typeface="Times New Roman" panose="02020603050405020304" pitchFamily="18" charset="0"/>
                <a:cs typeface="Times New Roman" panose="02020603050405020304" pitchFamily="18" charset="0"/>
              </a:rPr>
              <a:t>(</a:t>
            </a:r>
            <a:r>
              <a:rPr lang="en-US" sz="2000" i="0" u="none" strike="noStrike" dirty="0" err="1">
                <a:solidFill>
                  <a:srgbClr val="000000"/>
                </a:solidFill>
                <a:effectLst/>
                <a:latin typeface="Times New Roman" panose="02020603050405020304" pitchFamily="18" charset="0"/>
              </a:rPr>
              <a:t>MultinomialNB</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từ</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Sklearn</a:t>
            </a:r>
            <a:r>
              <a:rPr lang="en-US" sz="2000" i="0" u="none" strike="noStrike" dirty="0">
                <a:solidFill>
                  <a:srgbClr val="000000"/>
                </a:solidFill>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Support </a:t>
            </a:r>
            <a:r>
              <a:rPr lang="en-US" sz="2000" b="1">
                <a:solidFill>
                  <a:schemeClr val="accent1">
                    <a:lumMod val="50000"/>
                  </a:schemeClr>
                </a:solidFill>
                <a:latin typeface="Times New Roman" panose="02020603050405020304" pitchFamily="18" charset="0"/>
                <a:cs typeface="Times New Roman" panose="02020603050405020304" pitchFamily="18" charset="0"/>
              </a:rPr>
              <a:t>Vector Machine</a:t>
            </a:r>
            <a:r>
              <a:rPr lang="en-US" sz="200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SVC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Sklearn</a:t>
            </a:r>
            <a:r>
              <a:rPr lang="en-US" sz="200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b="1">
                <a:solidFill>
                  <a:schemeClr val="accent1">
                    <a:lumMod val="50000"/>
                  </a:schemeClr>
                </a:solidFill>
                <a:latin typeface="Times New Roman" panose="02020603050405020304" pitchFamily="18" charset="0"/>
                <a:cs typeface="Times New Roman" panose="02020603050405020304" pitchFamily="18" charset="0"/>
              </a:rPr>
              <a:t>Decision Tree</a:t>
            </a:r>
            <a:r>
              <a:rPr lang="en-US" sz="2000">
                <a:latin typeface="Times New Roman" panose="02020603050405020304" pitchFamily="18" charset="0"/>
                <a:cs typeface="Times New Roman" panose="02020603050405020304" pitchFamily="18" charset="0"/>
              </a:rPr>
              <a:t>(</a:t>
            </a:r>
            <a:r>
              <a:rPr lang="en-US" sz="2000" i="0" u="none" strike="noStrike" dirty="0" err="1">
                <a:solidFill>
                  <a:srgbClr val="000000"/>
                </a:solidFill>
                <a:effectLst/>
                <a:latin typeface="Times New Roman" panose="02020603050405020304" pitchFamily="18" charset="0"/>
              </a:rPr>
              <a:t>DecisionTreeClassifier</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từ</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Sklearn</a:t>
            </a:r>
            <a:r>
              <a:rPr lang="en-US" sz="2000" i="0" u="none" strike="noStrike" dirty="0">
                <a:solidFill>
                  <a:srgbClr val="000000"/>
                </a:solidFill>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b="1">
                <a:solidFill>
                  <a:schemeClr val="accent1">
                    <a:lumMod val="50000"/>
                  </a:schemeClr>
                </a:solidFill>
                <a:latin typeface="Times New Roman" panose="02020603050405020304" pitchFamily="18" charset="0"/>
                <a:cs typeface="Times New Roman" panose="02020603050405020304" pitchFamily="18" charset="0"/>
              </a:rPr>
              <a:t>Logistic Regression</a:t>
            </a:r>
            <a:r>
              <a:rPr lang="en-US" sz="2000">
                <a:latin typeface="Times New Roman" panose="02020603050405020304" pitchFamily="18" charset="0"/>
                <a:cs typeface="Times New Roman" panose="02020603050405020304" pitchFamily="18" charset="0"/>
              </a:rPr>
              <a:t>(</a:t>
            </a:r>
            <a:r>
              <a:rPr lang="en-US" sz="2000" i="0" u="none" strike="noStrike" dirty="0" err="1">
                <a:solidFill>
                  <a:srgbClr val="000000"/>
                </a:solidFill>
                <a:effectLst/>
                <a:latin typeface="Times New Roman" panose="02020603050405020304" pitchFamily="18" charset="0"/>
              </a:rPr>
              <a:t>LogisticRegression</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từ</a:t>
            </a:r>
            <a:r>
              <a:rPr lang="en-US" sz="2000" i="0" u="none" strike="noStrike" dirty="0">
                <a:solidFill>
                  <a:srgbClr val="000000"/>
                </a:solidFill>
                <a:effectLst/>
                <a:latin typeface="Times New Roman" panose="02020603050405020304" pitchFamily="18" charset="0"/>
              </a:rPr>
              <a:t> </a:t>
            </a:r>
            <a:r>
              <a:rPr lang="en-US" sz="2000" i="0" u="none" strike="noStrike" dirty="0" err="1">
                <a:solidFill>
                  <a:srgbClr val="000000"/>
                </a:solidFill>
                <a:effectLst/>
                <a:latin typeface="Times New Roman" panose="02020603050405020304" pitchFamily="18" charset="0"/>
              </a:rPr>
              <a:t>Sklearn</a:t>
            </a:r>
            <a:r>
              <a:rPr lang="en-US" sz="2000" i="0" u="none" strike="noStrike" dirty="0">
                <a:solidFill>
                  <a:srgbClr val="000000"/>
                </a:solidFill>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PhoBERT</a:t>
            </a: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026" name="Picture 2" descr="7 bước của học máy | Học viện Công nghệ Sophia">
            <a:extLst>
              <a:ext uri="{FF2B5EF4-FFF2-40B4-BE49-F238E27FC236}">
                <a16:creationId xmlns:a16="http://schemas.microsoft.com/office/drawing/2014/main" id="{705FF3C6-0D8D-486E-828D-D9BE2A079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679" y="2342508"/>
            <a:ext cx="3537659" cy="269513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57CBA55-7356-4ADF-A6F1-EA1F0CFC651E}"/>
              </a:ext>
            </a:extLst>
          </p:cNvPr>
          <p:cNvSpPr/>
          <p:nvPr/>
        </p:nvSpPr>
        <p:spPr>
          <a:xfrm>
            <a:off x="8064981" y="5202186"/>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Quá trình phân loại</a:t>
            </a:r>
          </a:p>
        </p:txBody>
      </p:sp>
    </p:spTree>
    <p:extLst>
      <p:ext uri="{BB962C8B-B14F-4D97-AF65-F5344CB8AC3E}">
        <p14:creationId xmlns:p14="http://schemas.microsoft.com/office/powerpoint/2010/main" val="11917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6</a:t>
            </a:r>
          </a:p>
        </p:txBody>
      </p:sp>
      <p:sp>
        <p:nvSpPr>
          <p:cNvPr id="11" name="Google Shape;364;p47">
            <a:extLst>
              <a:ext uri="{FF2B5EF4-FFF2-40B4-BE49-F238E27FC236}">
                <a16:creationId xmlns:a16="http://schemas.microsoft.com/office/drawing/2014/main" id="{F43541A9-5E1C-44DB-877D-2D7E4B8129C9}"/>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thuật</a:t>
            </a:r>
            <a:r>
              <a:rPr lang="en-US" sz="2400" b="1">
                <a:latin typeface="Times New Roman" panose="02020603050405020304" pitchFamily="18" charset="0"/>
                <a:cs typeface="Times New Roman" panose="02020603050405020304" pitchFamily="18" charset="0"/>
              </a:rPr>
              <a:t> Naive Bayes</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1ED7F4-E804-4C93-9805-9E2FA86DACEA}"/>
              </a:ext>
            </a:extLst>
          </p:cNvPr>
          <p:cNvSpPr txBox="1"/>
          <p:nvPr/>
        </p:nvSpPr>
        <p:spPr>
          <a:xfrm>
            <a:off x="1012053" y="2246049"/>
            <a:ext cx="9475555" cy="2037545"/>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Naive </a:t>
            </a:r>
            <a:r>
              <a:rPr lang="en-US" sz="2000" b="1" dirty="0">
                <a:latin typeface="Times New Roman" panose="02020603050405020304" pitchFamily="18" charset="0"/>
                <a:cs typeface="Times New Roman" panose="02020603050405020304" pitchFamily="18" charset="0"/>
              </a:rPr>
              <a:t>Bayes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a:t>
            </a:r>
          </a:p>
          <a:p>
            <a:pPr marL="342900" indent="-342900">
              <a:lnSpc>
                <a:spcPct val="150000"/>
              </a:lnSpc>
              <a:spcAft>
                <a:spcPts val="1200"/>
              </a:spcAft>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 được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Bayes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p:txBody>
      </p:sp>
      <p:pic>
        <p:nvPicPr>
          <p:cNvPr id="1028" name="Picture 4" descr="Naïve bayes classifier from scratch with hands on examples in r – Insight –  Data Science Society, IMI, New Delhi">
            <a:extLst>
              <a:ext uri="{FF2B5EF4-FFF2-40B4-BE49-F238E27FC236}">
                <a16:creationId xmlns:a16="http://schemas.microsoft.com/office/drawing/2014/main" id="{A8ECEB81-290B-4397-AA40-EE7589414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135" y="4235853"/>
            <a:ext cx="4687389" cy="225775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16F300B-FC2A-4A01-9B01-4B0F704BA94D}"/>
              </a:ext>
            </a:extLst>
          </p:cNvPr>
          <p:cNvSpPr/>
          <p:nvPr/>
        </p:nvSpPr>
        <p:spPr>
          <a:xfrm>
            <a:off x="4173793" y="6414686"/>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Mô hình Naive Bayes </a:t>
            </a:r>
          </a:p>
        </p:txBody>
      </p:sp>
    </p:spTree>
    <p:extLst>
      <p:ext uri="{BB962C8B-B14F-4D97-AF65-F5344CB8AC3E}">
        <p14:creationId xmlns:p14="http://schemas.microsoft.com/office/powerpoint/2010/main" val="343413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593367"/>
            <a:ext cx="9174563" cy="763600"/>
          </a:xfrm>
          <a:prstGeom prst="rect">
            <a:avLst/>
          </a:prstGeom>
          <a:noFill/>
        </p:spPr>
        <p:txBody>
          <a:bodyPr spcFirstLastPara="1" vert="horz" wrap="square" lIns="121900" tIns="121900" rIns="121900" bIns="121900" rtlCol="0" anchor="t" anchorCtr="0">
            <a:noAutofit/>
          </a:bodyPr>
          <a:lstStyle/>
          <a:p>
            <a:r>
              <a:rPr lang="en-US" sz="3700" b="1" dirty="0">
                <a:latin typeface="Times New Roman" panose="02020603050405020304" pitchFamily="18" charset="0"/>
                <a:cs typeface="Times New Roman" panose="02020603050405020304" pitchFamily="18" charset="0"/>
              </a:rPr>
              <a:t>CÁC GIẢI THUẬT SỬ DỤNG</a:t>
            </a:r>
            <a:endParaRPr sz="37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C0C2335-9052-47BF-B83D-7E8605161C7A}"/>
              </a:ext>
            </a:extLst>
          </p:cNvPr>
          <p:cNvGrpSpPr/>
          <p:nvPr/>
        </p:nvGrpSpPr>
        <p:grpSpPr>
          <a:xfrm>
            <a:off x="10365144" y="428317"/>
            <a:ext cx="1826856" cy="1015663"/>
            <a:chOff x="10365144" y="428317"/>
            <a:chExt cx="1826856" cy="1015663"/>
          </a:xfrm>
        </p:grpSpPr>
        <p:sp>
          <p:nvSpPr>
            <p:cNvPr id="7" name="TextBox 6">
              <a:extLst>
                <a:ext uri="{FF2B5EF4-FFF2-40B4-BE49-F238E27FC236}">
                  <a16:creationId xmlns:a16="http://schemas.microsoft.com/office/drawing/2014/main" id="{092A174D-8911-4C86-944C-D933E41DBF06}"/>
                </a:ext>
              </a:extLst>
            </p:cNvPr>
            <p:cNvSpPr txBox="1"/>
            <p:nvPr/>
          </p:nvSpPr>
          <p:spPr>
            <a:xfrm>
              <a:off x="10459616" y="428317"/>
              <a:ext cx="1732384" cy="1015663"/>
            </a:xfrm>
            <a:prstGeom prst="rect">
              <a:avLst/>
            </a:prstGeom>
            <a:noFill/>
          </p:spPr>
          <p:txBody>
            <a:bodyPr wrap="square" rtlCol="0">
              <a:spAutoFit/>
            </a:bodyPr>
            <a:lstStyle/>
            <a:p>
              <a:r>
                <a:rPr lang="en-US" sz="1200" dirty="0"/>
                <a:t>1. </a:t>
              </a:r>
              <a:r>
                <a:rPr lang="en-US" sz="1200" dirty="0" err="1"/>
                <a:t>Giới</a:t>
              </a:r>
              <a:r>
                <a:rPr lang="en-US" sz="1200" dirty="0"/>
                <a:t> </a:t>
              </a:r>
              <a:r>
                <a:rPr lang="en-US" sz="1200" dirty="0" err="1"/>
                <a:t>thiệu</a:t>
              </a:r>
              <a:r>
                <a:rPr lang="en-US" sz="1200" dirty="0"/>
                <a:t> </a:t>
              </a:r>
              <a:r>
                <a:rPr lang="en-US" sz="1200" dirty="0" err="1"/>
                <a:t>tập</a:t>
              </a:r>
              <a:r>
                <a:rPr lang="en-US" sz="1200" dirty="0"/>
                <a:t> </a:t>
              </a:r>
              <a:r>
                <a:rPr lang="en-US" sz="1200" dirty="0" err="1"/>
                <a:t>dữ</a:t>
              </a:r>
              <a:r>
                <a:rPr lang="en-US" sz="1200" dirty="0"/>
                <a:t> </a:t>
              </a:r>
              <a:r>
                <a:rPr lang="en-US" sz="1200" dirty="0" err="1"/>
                <a:t>liệu</a:t>
              </a:r>
              <a:endParaRPr lang="en-US" sz="1200" dirty="0"/>
            </a:p>
            <a:p>
              <a:r>
                <a:rPr lang="en-US" sz="1200" dirty="0"/>
                <a:t>2. </a:t>
              </a:r>
              <a:r>
                <a:rPr lang="en-US" sz="1200" dirty="0" err="1"/>
                <a:t>Tiền</a:t>
              </a:r>
              <a:r>
                <a:rPr lang="en-US" sz="1200" dirty="0"/>
                <a:t> </a:t>
              </a:r>
              <a:r>
                <a:rPr lang="en-US" sz="1200" dirty="0" err="1"/>
                <a:t>xử</a:t>
              </a:r>
              <a:r>
                <a:rPr lang="en-US" sz="1200" dirty="0"/>
                <a:t> </a:t>
              </a:r>
              <a:r>
                <a:rPr lang="en-US" sz="1200" dirty="0" err="1"/>
                <a:t>lý</a:t>
              </a:r>
              <a:endParaRPr lang="en-US" sz="1200" dirty="0"/>
            </a:p>
            <a:p>
              <a:r>
                <a:rPr lang="en-US" sz="1200" dirty="0">
                  <a:solidFill>
                    <a:srgbClr val="0070C0"/>
                  </a:solidFill>
                </a:rPr>
                <a:t>3. </a:t>
              </a:r>
              <a:r>
                <a:rPr lang="en-US" sz="1200" dirty="0" err="1">
                  <a:solidFill>
                    <a:srgbClr val="0070C0"/>
                  </a:solidFill>
                </a:rPr>
                <a:t>Giải</a:t>
              </a:r>
              <a:r>
                <a:rPr lang="en-US" sz="1200" dirty="0">
                  <a:solidFill>
                    <a:srgbClr val="0070C0"/>
                  </a:solidFill>
                </a:rPr>
                <a:t> </a:t>
              </a:r>
              <a:r>
                <a:rPr lang="en-US" sz="1200" dirty="0" err="1">
                  <a:solidFill>
                    <a:srgbClr val="0070C0"/>
                  </a:solidFill>
                </a:rPr>
                <a:t>thuật</a:t>
              </a:r>
              <a:endParaRPr lang="en-US" sz="1200" dirty="0">
                <a:solidFill>
                  <a:srgbClr val="0070C0"/>
                </a:solidFill>
              </a:endParaRPr>
            </a:p>
            <a:p>
              <a:r>
                <a:rPr lang="en-US" sz="1200" dirty="0"/>
                <a:t>4. </a:t>
              </a:r>
              <a:r>
                <a:rPr lang="en-US" sz="1200" dirty="0" err="1"/>
                <a:t>Kiểm</a:t>
              </a:r>
              <a:r>
                <a:rPr lang="en-US" sz="1200" dirty="0"/>
                <a:t> </a:t>
              </a:r>
              <a:r>
                <a:rPr lang="en-US" sz="1200" dirty="0" err="1"/>
                <a:t>thử</a:t>
              </a:r>
              <a:r>
                <a:rPr lang="en-US" sz="1200" dirty="0"/>
                <a:t> &amp; </a:t>
              </a:r>
              <a:r>
                <a:rPr lang="en-US" sz="1200" dirty="0" err="1"/>
                <a:t>đánh</a:t>
              </a:r>
              <a:r>
                <a:rPr lang="en-US" sz="1200" dirty="0"/>
                <a:t> </a:t>
              </a:r>
              <a:r>
                <a:rPr lang="en-US" sz="1200" dirty="0" err="1"/>
                <a:t>giá</a:t>
              </a:r>
              <a:endParaRPr lang="en-US" sz="1200" dirty="0"/>
            </a:p>
            <a:p>
              <a:r>
                <a:rPr lang="en-US" sz="1200" dirty="0"/>
                <a:t>5. </a:t>
              </a:r>
              <a:r>
                <a:rPr lang="en-US" sz="1200" dirty="0" err="1"/>
                <a:t>Kết</a:t>
              </a:r>
              <a:r>
                <a:rPr lang="en-US" sz="1200" dirty="0"/>
                <a:t> </a:t>
              </a:r>
              <a:r>
                <a:rPr lang="en-US" sz="1200" dirty="0" err="1"/>
                <a:t>luận</a:t>
              </a:r>
              <a:endParaRPr lang="en-US" sz="1200" dirty="0"/>
            </a:p>
          </p:txBody>
        </p:sp>
        <p:grpSp>
          <p:nvGrpSpPr>
            <p:cNvPr id="13" name="Google Shape;613;p57">
              <a:extLst>
                <a:ext uri="{FF2B5EF4-FFF2-40B4-BE49-F238E27FC236}">
                  <a16:creationId xmlns:a16="http://schemas.microsoft.com/office/drawing/2014/main" id="{F5967840-AC55-4DED-A307-CE787EA2B240}"/>
                </a:ext>
              </a:extLst>
            </p:cNvPr>
            <p:cNvGrpSpPr/>
            <p:nvPr/>
          </p:nvGrpSpPr>
          <p:grpSpPr>
            <a:xfrm>
              <a:off x="10365144" y="841039"/>
              <a:ext cx="122465" cy="149408"/>
              <a:chOff x="0" y="46600"/>
              <a:chExt cx="3121800" cy="5004600"/>
            </a:xfrm>
          </p:grpSpPr>
          <p:sp>
            <p:nvSpPr>
              <p:cNvPr id="14" name="Google Shape;614;p57">
                <a:extLst>
                  <a:ext uri="{FF2B5EF4-FFF2-40B4-BE49-F238E27FC236}">
                    <a16:creationId xmlns:a16="http://schemas.microsoft.com/office/drawing/2014/main" id="{3A525D6E-5F2B-4CA7-97F2-CCF549757066}"/>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5" name="Google Shape;615;p57">
                <a:extLst>
                  <a:ext uri="{FF2B5EF4-FFF2-40B4-BE49-F238E27FC236}">
                    <a16:creationId xmlns:a16="http://schemas.microsoft.com/office/drawing/2014/main" id="{60186368-1334-4197-A129-F939362575F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 name="Google Shape;616;p57">
                <a:extLst>
                  <a:ext uri="{FF2B5EF4-FFF2-40B4-BE49-F238E27FC236}">
                    <a16:creationId xmlns:a16="http://schemas.microsoft.com/office/drawing/2014/main" id="{CEAFE7B9-DC00-4DDD-8A04-73EDD03BEF9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7A447C45-A702-4994-B253-3A5936E6A561}"/>
              </a:ext>
            </a:extLst>
          </p:cNvPr>
          <p:cNvSpPr txBox="1"/>
          <p:nvPr/>
        </p:nvSpPr>
        <p:spPr>
          <a:xfrm>
            <a:off x="11616431" y="6332030"/>
            <a:ext cx="292963" cy="323165"/>
          </a:xfrm>
          <a:prstGeom prst="rect">
            <a:avLst/>
          </a:prstGeom>
          <a:noFill/>
        </p:spPr>
        <p:txBody>
          <a:bodyPr wrap="square" rtlCol="0">
            <a:spAutoFit/>
          </a:bodyPr>
          <a:lstStyle/>
          <a:p>
            <a:r>
              <a:rPr lang="en-US" sz="1500" b="1" dirty="0"/>
              <a:t>7</a:t>
            </a:r>
          </a:p>
        </p:txBody>
      </p:sp>
      <p:sp>
        <p:nvSpPr>
          <p:cNvPr id="11" name="Google Shape;364;p47">
            <a:extLst>
              <a:ext uri="{FF2B5EF4-FFF2-40B4-BE49-F238E27FC236}">
                <a16:creationId xmlns:a16="http://schemas.microsoft.com/office/drawing/2014/main" id="{F43541A9-5E1C-44DB-877D-2D7E4B8129C9}"/>
              </a:ext>
            </a:extLst>
          </p:cNvPr>
          <p:cNvSpPr txBox="1">
            <a:spLocks/>
          </p:cNvSpPr>
          <p:nvPr/>
        </p:nvSpPr>
        <p:spPr>
          <a:xfrm>
            <a:off x="610867" y="1722311"/>
            <a:ext cx="9174563" cy="763600"/>
          </a:xfrm>
          <a:prstGeom prst="rect">
            <a:avLst/>
          </a:prstGeom>
          <a:noFill/>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4E6F9B"/>
              </a:buClr>
              <a:buSzPts val="2800"/>
              <a:buFont typeface="Muli"/>
              <a:buNone/>
              <a:defRPr sz="4400" kern="1200">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SVM (Support Vector </a:t>
            </a:r>
            <a:r>
              <a:rPr lang="en-US" sz="2400" b="1">
                <a:latin typeface="Times New Roman" panose="02020603050405020304" pitchFamily="18" charset="0"/>
                <a:cs typeface="Times New Roman" panose="02020603050405020304" pitchFamily="18" charset="0"/>
              </a:rPr>
              <a:t>Machine)</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1ED7F4-E804-4C93-9805-9E2FA86DACEA}"/>
              </a:ext>
            </a:extLst>
          </p:cNvPr>
          <p:cNvSpPr txBox="1"/>
          <p:nvPr/>
        </p:nvSpPr>
        <p:spPr>
          <a:xfrm>
            <a:off x="1073016" y="2325106"/>
            <a:ext cx="6942339" cy="4192623"/>
          </a:xfrm>
          <a:prstGeom prst="rect">
            <a:avLst/>
          </a:prstGeom>
          <a:noFill/>
        </p:spPr>
        <p:txBody>
          <a:bodyPr wrap="square" rtlCol="0">
            <a:spAutoFit/>
          </a:bodyPr>
          <a:lstStyle/>
          <a:p>
            <a:pPr marL="400050" indent="-400050">
              <a:lnSpc>
                <a:spcPct val="150000"/>
              </a:lnSpc>
              <a:spcAft>
                <a:spcPts val="12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a:t>
            </a:r>
          </a:p>
          <a:p>
            <a:pPr marL="400050" indent="-40005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Rất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với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toán mà dữ liệu có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a:t>
            </a:r>
          </a:p>
          <a:p>
            <a:pPr marL="400050" indent="-400050">
              <a:lnSpc>
                <a:spcPct val="150000"/>
              </a:lnSpc>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Là bộ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a:t>
            </a:r>
          </a:p>
          <a:p>
            <a:pPr marL="400050" indent="-400050">
              <a:lnSpc>
                <a:spcPct val="150000"/>
              </a:lnSpc>
              <a:spcAft>
                <a:spcPts val="1200"/>
              </a:spcAft>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thuật</a:t>
            </a:r>
            <a:r>
              <a:rPr lang="en-US" sz="2000">
                <a:latin typeface="Times New Roman" panose="02020603050405020304" pitchFamily="18" charset="0"/>
                <a:cs typeface="Times New Roman" panose="02020603050405020304" pitchFamily="18" charset="0"/>
              </a:rPr>
              <a:t> toán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dirty="0"/>
              <a:t>.</a:t>
            </a:r>
          </a:p>
        </p:txBody>
      </p:sp>
      <p:pic>
        <p:nvPicPr>
          <p:cNvPr id="1026" name="Picture 2">
            <a:extLst>
              <a:ext uri="{FF2B5EF4-FFF2-40B4-BE49-F238E27FC236}">
                <a16:creationId xmlns:a16="http://schemas.microsoft.com/office/drawing/2014/main" id="{EC48AA88-245E-4FBC-BA68-E4CBCCF95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047" y="2588756"/>
            <a:ext cx="4073445" cy="289796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4C3F0D56-4927-42C1-A8E9-48301AE62647}"/>
              </a:ext>
            </a:extLst>
          </p:cNvPr>
          <p:cNvSpPr/>
          <p:nvPr/>
        </p:nvSpPr>
        <p:spPr>
          <a:xfrm>
            <a:off x="8243079" y="5517477"/>
            <a:ext cx="3844413"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latin typeface="Times New Roman" panose="02020603050405020304" pitchFamily="18" charset="0"/>
                <a:cs typeface="Times New Roman" panose="02020603050405020304" pitchFamily="18" charset="0"/>
              </a:rPr>
              <a:t>Siêu phẳng trong không gian 2 chiều</a:t>
            </a:r>
          </a:p>
        </p:txBody>
      </p:sp>
    </p:spTree>
    <p:extLst>
      <p:ext uri="{BB962C8B-B14F-4D97-AF65-F5344CB8AC3E}">
        <p14:creationId xmlns:p14="http://schemas.microsoft.com/office/powerpoint/2010/main" val="311400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TotalTime>
  <Words>1488</Words>
  <Application>Microsoft Office PowerPoint</Application>
  <PresentationFormat>Widescreen</PresentationFormat>
  <Paragraphs>208</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Muli</vt:lpstr>
      <vt:lpstr>Times New Roman</vt:lpstr>
      <vt:lpstr>Wingdings</vt:lpstr>
      <vt:lpstr>Office Theme</vt:lpstr>
      <vt:lpstr>Xây Dựng Ứng Dụng</vt:lpstr>
      <vt:lpstr>PowerPoint Presentation</vt:lpstr>
      <vt:lpstr>GIỚI THIỆU VỀ TẬP DỮ LIỆU</vt:lpstr>
      <vt:lpstr>GIỚI THIỆU VỀ TẬP DỮ LIỆU</vt:lpstr>
      <vt:lpstr>TIỀN XỬ LÝ DỮ LIỆU VĂN BẢN</vt:lpstr>
      <vt:lpstr>TIỀN XỬ LÝ DỮ LIỆU VĂN BẢN</vt:lpstr>
      <vt:lpstr>CÁC GIẢI THUẬT SỬ DỤNG</vt:lpstr>
      <vt:lpstr>CÁC GIẢI THUẬT SỬ DỤNG</vt:lpstr>
      <vt:lpstr>CÁC GIẢI THUẬT SỬ DỤNG</vt:lpstr>
      <vt:lpstr>CÁC GIẢI THUẬT SỬ DỤNG</vt:lpstr>
      <vt:lpstr>CÁC GIẢI THUẬT SỬ DỤNG</vt:lpstr>
      <vt:lpstr>CÁC GIẢI THUẬT SỬ DỤNG</vt:lpstr>
      <vt:lpstr>KIỂM THỬ VÀ ĐÁNH GIÁ</vt:lpstr>
      <vt:lpstr>KIỂM THỬ VÀ ĐÁNH GIÁ</vt:lpstr>
      <vt:lpstr>DEMO SẢN PHẨM</vt:lpstr>
      <vt:lpstr>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dc:title>
  <dc:creator>Thanh Tâm</dc:creator>
  <cp:lastModifiedBy>pil nguyen</cp:lastModifiedBy>
  <cp:revision>105</cp:revision>
  <dcterms:created xsi:type="dcterms:W3CDTF">2021-11-10T09:40:16Z</dcterms:created>
  <dcterms:modified xsi:type="dcterms:W3CDTF">2021-12-26T11:21:55Z</dcterms:modified>
</cp:coreProperties>
</file>