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65" r:id="rId4"/>
    <p:sldId id="262" r:id="rId5"/>
    <p:sldId id="263" r:id="rId6"/>
    <p:sldId id="258" r:id="rId7"/>
    <p:sldId id="259" r:id="rId8"/>
    <p:sldId id="260" r:id="rId9"/>
    <p:sldId id="261"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02"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11/23/2023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12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11/23/2023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4935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11/23/2023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044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11/23/2023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049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11/23/2023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5319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11/23/2023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490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11/23/2023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334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11/23/2023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163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11/23/2023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7525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11/23/2023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14590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11/23/2023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0285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11/23/2023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07752157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648882EA-4964-135A-0EB4-01C11AE4DEC8}"/>
              </a:ext>
            </a:extLst>
          </p:cNvPr>
          <p:cNvPicPr>
            <a:picLocks noChangeAspect="1"/>
          </p:cNvPicPr>
          <p:nvPr/>
        </p:nvPicPr>
        <p:blipFill rotWithShape="1">
          <a:blip r:embed="rId2"/>
          <a:srcRect l="7166" r="7197" b="-1"/>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581F96-32C9-66D7-A4A8-861C1581CB99}"/>
              </a:ext>
            </a:extLst>
          </p:cNvPr>
          <p:cNvSpPr>
            <a:spLocks noGrp="1"/>
          </p:cNvSpPr>
          <p:nvPr>
            <p:ph type="ctrTitle"/>
          </p:nvPr>
        </p:nvSpPr>
        <p:spPr>
          <a:xfrm>
            <a:off x="477980" y="1122363"/>
            <a:ext cx="6298740" cy="3204134"/>
          </a:xfrm>
        </p:spPr>
        <p:txBody>
          <a:bodyPr anchor="b">
            <a:normAutofit/>
          </a:bodyPr>
          <a:lstStyle/>
          <a:p>
            <a:r>
              <a:rPr lang="en-US" sz="4800" dirty="0" err="1">
                <a:solidFill>
                  <a:schemeClr val="bg1"/>
                </a:solidFill>
              </a:rPr>
              <a:t>Báo</a:t>
            </a:r>
            <a:r>
              <a:rPr lang="en-US" sz="4800" dirty="0">
                <a:solidFill>
                  <a:schemeClr val="bg1"/>
                </a:solidFill>
              </a:rPr>
              <a:t> </a:t>
            </a:r>
            <a:r>
              <a:rPr lang="en-US" sz="4800" dirty="0" err="1">
                <a:solidFill>
                  <a:schemeClr val="bg1"/>
                </a:solidFill>
              </a:rPr>
              <a:t>cáo</a:t>
            </a:r>
            <a:r>
              <a:rPr lang="en-US" sz="4800" dirty="0">
                <a:solidFill>
                  <a:schemeClr val="bg1"/>
                </a:solidFill>
              </a:rPr>
              <a:t> </a:t>
            </a:r>
            <a:r>
              <a:rPr lang="en-US" sz="4800" dirty="0" err="1">
                <a:solidFill>
                  <a:schemeClr val="bg1"/>
                </a:solidFill>
              </a:rPr>
              <a:t>bài</a:t>
            </a:r>
            <a:r>
              <a:rPr lang="en-US" sz="4800" dirty="0">
                <a:solidFill>
                  <a:schemeClr val="bg1"/>
                </a:solidFill>
              </a:rPr>
              <a:t> </a:t>
            </a:r>
            <a:r>
              <a:rPr lang="en-US" sz="4800" dirty="0" err="1">
                <a:solidFill>
                  <a:schemeClr val="bg1"/>
                </a:solidFill>
              </a:rPr>
              <a:t>tập</a:t>
            </a:r>
            <a:r>
              <a:rPr lang="en-US" sz="4800" dirty="0">
                <a:solidFill>
                  <a:schemeClr val="bg1"/>
                </a:solidFill>
              </a:rPr>
              <a:t> </a:t>
            </a:r>
            <a:r>
              <a:rPr lang="en-US" sz="4800" dirty="0" err="1">
                <a:solidFill>
                  <a:schemeClr val="bg1"/>
                </a:solidFill>
              </a:rPr>
              <a:t>môn</a:t>
            </a:r>
            <a:r>
              <a:rPr lang="en-US" sz="4800" dirty="0">
                <a:solidFill>
                  <a:schemeClr val="bg1"/>
                </a:solidFill>
              </a:rPr>
              <a:t> </a:t>
            </a:r>
            <a:r>
              <a:rPr lang="en-US" sz="4800" dirty="0" err="1">
                <a:solidFill>
                  <a:schemeClr val="bg1"/>
                </a:solidFill>
              </a:rPr>
              <a:t>Lập</a:t>
            </a:r>
            <a:r>
              <a:rPr lang="en-US" sz="4800" dirty="0">
                <a:solidFill>
                  <a:schemeClr val="bg1"/>
                </a:solidFill>
              </a:rPr>
              <a:t> </a:t>
            </a:r>
            <a:r>
              <a:rPr lang="en-US" sz="4800" dirty="0" err="1">
                <a:solidFill>
                  <a:schemeClr val="bg1"/>
                </a:solidFill>
              </a:rPr>
              <a:t>trình</a:t>
            </a:r>
            <a:r>
              <a:rPr lang="en-US" sz="4800" dirty="0">
                <a:solidFill>
                  <a:schemeClr val="bg1"/>
                </a:solidFill>
              </a:rPr>
              <a:t> </a:t>
            </a:r>
            <a:r>
              <a:rPr lang="en-US" sz="4800" dirty="0" err="1">
                <a:solidFill>
                  <a:schemeClr val="bg1"/>
                </a:solidFill>
              </a:rPr>
              <a:t>hướng</a:t>
            </a:r>
            <a:r>
              <a:rPr lang="en-US" sz="4800" dirty="0">
                <a:solidFill>
                  <a:schemeClr val="bg1"/>
                </a:solidFill>
              </a:rPr>
              <a:t> </a:t>
            </a:r>
            <a:r>
              <a:rPr lang="en-US" sz="4800" dirty="0" err="1">
                <a:solidFill>
                  <a:schemeClr val="bg1"/>
                </a:solidFill>
              </a:rPr>
              <a:t>đối</a:t>
            </a:r>
            <a:r>
              <a:rPr lang="en-US" sz="4800" dirty="0">
                <a:solidFill>
                  <a:schemeClr val="bg1"/>
                </a:solidFill>
              </a:rPr>
              <a:t> </a:t>
            </a:r>
            <a:r>
              <a:rPr lang="en-US" sz="4800" dirty="0" err="1">
                <a:solidFill>
                  <a:schemeClr val="bg1"/>
                </a:solidFill>
              </a:rPr>
              <a:t>tượng</a:t>
            </a:r>
            <a:endParaRPr lang="en-US" sz="4800" dirty="0">
              <a:solidFill>
                <a:schemeClr val="bg1"/>
              </a:solidFill>
            </a:endParaRPr>
          </a:p>
        </p:txBody>
      </p:sp>
      <p:sp>
        <p:nvSpPr>
          <p:cNvPr id="3" name="Subtitle 2">
            <a:extLst>
              <a:ext uri="{FF2B5EF4-FFF2-40B4-BE49-F238E27FC236}">
                <a16:creationId xmlns:a16="http://schemas.microsoft.com/office/drawing/2014/main" id="{1E44269A-A3C1-E216-0BD6-1DA8DA472385}"/>
              </a:ext>
            </a:extLst>
          </p:cNvPr>
          <p:cNvSpPr>
            <a:spLocks noGrp="1"/>
          </p:cNvSpPr>
          <p:nvPr>
            <p:ph type="subTitle" idx="1"/>
          </p:nvPr>
        </p:nvSpPr>
        <p:spPr>
          <a:xfrm>
            <a:off x="477980" y="4872922"/>
            <a:ext cx="6847380" cy="1208141"/>
          </a:xfrm>
        </p:spPr>
        <p:txBody>
          <a:bodyPr>
            <a:normAutofit/>
          </a:bodyPr>
          <a:lstStyle/>
          <a:p>
            <a:r>
              <a:rPr lang="en-US" sz="3200" dirty="0" err="1">
                <a:solidFill>
                  <a:schemeClr val="bg1"/>
                </a:solidFill>
              </a:rPr>
              <a:t>Chủ</a:t>
            </a:r>
            <a:r>
              <a:rPr lang="en-US" sz="3200" dirty="0">
                <a:solidFill>
                  <a:schemeClr val="bg1"/>
                </a:solidFill>
              </a:rPr>
              <a:t> </a:t>
            </a:r>
            <a:r>
              <a:rPr lang="en-US" sz="3200" dirty="0" err="1">
                <a:solidFill>
                  <a:schemeClr val="bg1"/>
                </a:solidFill>
              </a:rPr>
              <a:t>đề</a:t>
            </a:r>
            <a:r>
              <a:rPr lang="en-US" sz="3200" dirty="0">
                <a:solidFill>
                  <a:schemeClr val="bg1"/>
                </a:solidFill>
              </a:rPr>
              <a:t>: </a:t>
            </a:r>
            <a:r>
              <a:rPr lang="en-US" sz="3200" dirty="0" err="1">
                <a:solidFill>
                  <a:schemeClr val="bg1"/>
                </a:solidFill>
              </a:rPr>
              <a:t>Ứng</a:t>
            </a:r>
            <a:r>
              <a:rPr lang="en-US" sz="3200" dirty="0">
                <a:solidFill>
                  <a:schemeClr val="bg1"/>
                </a:solidFill>
              </a:rPr>
              <a:t> </a:t>
            </a:r>
            <a:r>
              <a:rPr lang="en-US" sz="3200" dirty="0" err="1">
                <a:solidFill>
                  <a:schemeClr val="bg1"/>
                </a:solidFill>
              </a:rPr>
              <a:t>dụng</a:t>
            </a:r>
            <a:r>
              <a:rPr lang="en-US" sz="3200" dirty="0">
                <a:solidFill>
                  <a:schemeClr val="bg1"/>
                </a:solidFill>
              </a:rPr>
              <a:t> </a:t>
            </a:r>
            <a:r>
              <a:rPr lang="en-US" sz="3200" dirty="0" err="1">
                <a:solidFill>
                  <a:schemeClr val="bg1"/>
                </a:solidFill>
              </a:rPr>
              <a:t>quản</a:t>
            </a:r>
            <a:r>
              <a:rPr lang="en-US" sz="3200" dirty="0">
                <a:solidFill>
                  <a:schemeClr val="bg1"/>
                </a:solidFill>
              </a:rPr>
              <a:t> </a:t>
            </a:r>
            <a:r>
              <a:rPr lang="en-US" sz="3200" dirty="0" err="1">
                <a:solidFill>
                  <a:schemeClr val="bg1"/>
                </a:solidFill>
              </a:rPr>
              <a:t>lý</a:t>
            </a:r>
            <a:r>
              <a:rPr lang="en-US" sz="3200" dirty="0">
                <a:solidFill>
                  <a:schemeClr val="bg1"/>
                </a:solidFill>
              </a:rPr>
              <a:t> </a:t>
            </a:r>
            <a:r>
              <a:rPr lang="en-US" sz="3200" dirty="0" err="1">
                <a:solidFill>
                  <a:schemeClr val="bg1"/>
                </a:solidFill>
              </a:rPr>
              <a:t>thư</a:t>
            </a:r>
            <a:r>
              <a:rPr lang="en-US" sz="3200" dirty="0">
                <a:solidFill>
                  <a:schemeClr val="bg1"/>
                </a:solidFill>
              </a:rPr>
              <a:t> </a:t>
            </a:r>
            <a:r>
              <a:rPr lang="en-US" sz="3200" dirty="0" err="1">
                <a:solidFill>
                  <a:schemeClr val="bg1"/>
                </a:solidFill>
              </a:rPr>
              <a:t>viện</a:t>
            </a:r>
            <a:endParaRPr lang="en-US" sz="3200" dirty="0">
              <a:solidFill>
                <a:schemeClr val="bg1"/>
              </a:solidFill>
            </a:endParaRP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42752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rrow pointing right">
            <a:extLst>
              <a:ext uri="{FF2B5EF4-FFF2-40B4-BE49-F238E27FC236}">
                <a16:creationId xmlns:a16="http://schemas.microsoft.com/office/drawing/2014/main" id="{29083911-860B-480C-4372-F97294BFA40B}"/>
              </a:ext>
            </a:extLst>
          </p:cNvPr>
          <p:cNvPicPr>
            <a:picLocks noChangeAspect="1"/>
          </p:cNvPicPr>
          <p:nvPr/>
        </p:nvPicPr>
        <p:blipFill rotWithShape="1">
          <a:blip r:embed="rId2"/>
          <a:srcRect r="16259"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EFAEC92A-2230-45B0-A12F-07F9F9EA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93FEEB-4859-4079-CCB5-CB91E11DEB19}"/>
              </a:ext>
            </a:extLst>
          </p:cNvPr>
          <p:cNvSpPr>
            <a:spLocks noGrp="1"/>
          </p:cNvSpPr>
          <p:nvPr>
            <p:ph type="title"/>
          </p:nvPr>
        </p:nvSpPr>
        <p:spPr>
          <a:xfrm>
            <a:off x="6380480" y="1161288"/>
            <a:ext cx="5453532" cy="1124712"/>
          </a:xfrm>
        </p:spPr>
        <p:txBody>
          <a:bodyPr anchor="b">
            <a:normAutofit/>
          </a:bodyPr>
          <a:lstStyle/>
          <a:p>
            <a:r>
              <a:rPr lang="en-US" sz="2800" dirty="0" err="1">
                <a:solidFill>
                  <a:schemeClr val="bg1"/>
                </a:solidFill>
              </a:rPr>
              <a:t>Định</a:t>
            </a:r>
            <a:r>
              <a:rPr lang="en-US" sz="2800" dirty="0">
                <a:solidFill>
                  <a:schemeClr val="bg1"/>
                </a:solidFill>
              </a:rPr>
              <a:t> </a:t>
            </a:r>
            <a:r>
              <a:rPr lang="en-US" sz="2800" dirty="0" err="1">
                <a:solidFill>
                  <a:schemeClr val="bg1"/>
                </a:solidFill>
              </a:rPr>
              <a:t>hướng</a:t>
            </a:r>
            <a:r>
              <a:rPr lang="en-US" sz="2800" dirty="0">
                <a:solidFill>
                  <a:schemeClr val="bg1"/>
                </a:solidFill>
              </a:rPr>
              <a:t> </a:t>
            </a:r>
            <a:r>
              <a:rPr lang="en-US" sz="2800" dirty="0" err="1">
                <a:solidFill>
                  <a:schemeClr val="bg1"/>
                </a:solidFill>
              </a:rPr>
              <a:t>phát</a:t>
            </a:r>
            <a:r>
              <a:rPr lang="en-US" sz="2800" dirty="0">
                <a:solidFill>
                  <a:schemeClr val="bg1"/>
                </a:solidFill>
              </a:rPr>
              <a:t> </a:t>
            </a:r>
            <a:r>
              <a:rPr lang="en-US" sz="2800" dirty="0" err="1">
                <a:solidFill>
                  <a:schemeClr val="bg1"/>
                </a:solidFill>
              </a:rPr>
              <a:t>triển</a:t>
            </a:r>
            <a:r>
              <a:rPr lang="en-US" sz="2800" dirty="0">
                <a:solidFill>
                  <a:schemeClr val="bg1"/>
                </a:solidFill>
              </a:rPr>
              <a:t> </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38DCB22-4D53-39DA-4CE0-DFFCC1C4FA82}"/>
              </a:ext>
            </a:extLst>
          </p:cNvPr>
          <p:cNvSpPr>
            <a:spLocks noGrp="1"/>
          </p:cNvSpPr>
          <p:nvPr>
            <p:ph idx="1"/>
          </p:nvPr>
        </p:nvSpPr>
        <p:spPr>
          <a:xfrm>
            <a:off x="6380480" y="2718054"/>
            <a:ext cx="5454294" cy="3207258"/>
          </a:xfrm>
        </p:spPr>
        <p:txBody>
          <a:bodyPr anchor="t">
            <a:normAutofit/>
          </a:bodyPr>
          <a:lstStyle/>
          <a:p>
            <a:r>
              <a:rPr lang="vi-VN" sz="1700" b="0" i="0" dirty="0">
                <a:solidFill>
                  <a:schemeClr val="bg1"/>
                </a:solidFill>
                <a:effectLst/>
                <a:latin typeface="Söhne"/>
              </a:rPr>
              <a:t>Ứng dụng không chỉ tập trung vào việc quản lý sách mà còn có thể mở rộng chức năng để tích hợp các tài nguyên trực tuyến, bài giảng điện tử và các hoạt động ngoại khóa để tạo ra một không gian học thuật toàn diện.</a:t>
            </a:r>
          </a:p>
          <a:p>
            <a:endParaRPr lang="en-US" sz="1700" dirty="0">
              <a:solidFill>
                <a:schemeClr val="bg1"/>
              </a:solidFill>
            </a:endParaRPr>
          </a:p>
        </p:txBody>
      </p:sp>
    </p:spTree>
    <p:extLst>
      <p:ext uri="{BB962C8B-B14F-4D97-AF65-F5344CB8AC3E}">
        <p14:creationId xmlns:p14="http://schemas.microsoft.com/office/powerpoint/2010/main" val="63988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ner restaurant">
            <a:extLst>
              <a:ext uri="{FF2B5EF4-FFF2-40B4-BE49-F238E27FC236}">
                <a16:creationId xmlns:a16="http://schemas.microsoft.com/office/drawing/2014/main" id="{C1BC73D8-ECEF-9F9F-B234-638BDDD4745D}"/>
              </a:ext>
            </a:extLst>
          </p:cNvPr>
          <p:cNvPicPr>
            <a:picLocks noChangeAspect="1"/>
          </p:cNvPicPr>
          <p:nvPr/>
        </p:nvPicPr>
        <p:blipFill rotWithShape="1">
          <a:blip r:embed="rId2"/>
          <a:srcRect l="9939" r="5678"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A766E1-7157-D331-0EFC-961C4BDB1790}"/>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rPr>
              <a:t>Giới thiệu </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3A01ACD-75EA-C421-8B7F-2FF5B33685EA}"/>
              </a:ext>
            </a:extLst>
          </p:cNvPr>
          <p:cNvSpPr>
            <a:spLocks noGrp="1"/>
          </p:cNvSpPr>
          <p:nvPr>
            <p:ph idx="1"/>
          </p:nvPr>
        </p:nvSpPr>
        <p:spPr>
          <a:xfrm>
            <a:off x="339090" y="2707894"/>
            <a:ext cx="6396990" cy="3207258"/>
          </a:xfrm>
        </p:spPr>
        <p:txBody>
          <a:bodyPr anchor="t">
            <a:noAutofit/>
          </a:bodyPr>
          <a:lstStyle/>
          <a:p>
            <a:pPr>
              <a:lnSpc>
                <a:spcPct val="100000"/>
              </a:lnSpc>
            </a:pPr>
            <a:r>
              <a:rPr lang="vi-VN" sz="2400" b="0" i="0" dirty="0">
                <a:solidFill>
                  <a:schemeClr val="bg1"/>
                </a:solidFill>
                <a:effectLst/>
                <a:latin typeface="Söhne"/>
              </a:rPr>
              <a:t>Ứng dụng quản lý thư viện trong môi trường </a:t>
            </a:r>
            <a:r>
              <a:rPr lang="vi-VN" sz="2400" b="0" i="0" dirty="0" err="1">
                <a:solidFill>
                  <a:schemeClr val="bg1"/>
                </a:solidFill>
                <a:effectLst/>
                <a:latin typeface="Söhne"/>
              </a:rPr>
              <a:t>trường</a:t>
            </a:r>
            <a:r>
              <a:rPr lang="vi-VN" sz="2400" b="0" i="0" dirty="0">
                <a:solidFill>
                  <a:schemeClr val="bg1"/>
                </a:solidFill>
                <a:effectLst/>
                <a:latin typeface="Söhne"/>
              </a:rPr>
              <a:t> học là một công cụ hiện đại và hiệu quả, giúp giáo viên và sinh viên dễ dàng truy cập và tận dụng tài nguyên học thuật. Thông qua giao diện thân thiện và tính năng thông minh, nó không chỉ tối ưu hóa quá trình quản lý sách mà còn cung cấp một trải nghiệm người dùng thú vị và tiện lợi.</a:t>
            </a:r>
            <a:endParaRPr lang="en-US" sz="2400" dirty="0">
              <a:solidFill>
                <a:schemeClr val="bg1"/>
              </a:solidFill>
            </a:endParaRPr>
          </a:p>
        </p:txBody>
      </p:sp>
    </p:spTree>
    <p:extLst>
      <p:ext uri="{BB962C8B-B14F-4D97-AF65-F5344CB8AC3E}">
        <p14:creationId xmlns:p14="http://schemas.microsoft.com/office/powerpoint/2010/main" val="91593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290E3B-B80E-BBA9-3ACF-F5FC84D4C10F}"/>
              </a:ext>
            </a:extLst>
          </p:cNvPr>
          <p:cNvSpPr>
            <a:spLocks noGrp="1"/>
          </p:cNvSpPr>
          <p:nvPr>
            <p:ph type="title"/>
          </p:nvPr>
        </p:nvSpPr>
        <p:spPr>
          <a:xfrm>
            <a:off x="6180466" y="948278"/>
            <a:ext cx="5411467" cy="1087819"/>
          </a:xfrm>
        </p:spPr>
        <p:txBody>
          <a:bodyPr anchor="b">
            <a:normAutofit/>
          </a:bodyPr>
          <a:lstStyle/>
          <a:p>
            <a:r>
              <a:rPr lang="en-US" sz="3400" dirty="0" err="1"/>
              <a:t>Công</a:t>
            </a:r>
            <a:r>
              <a:rPr lang="en-US" sz="3400" dirty="0"/>
              <a:t> </a:t>
            </a:r>
            <a:r>
              <a:rPr lang="en-US" sz="3400" dirty="0" err="1"/>
              <a:t>nghệ</a:t>
            </a:r>
            <a:r>
              <a:rPr lang="en-US" sz="3400" dirty="0"/>
              <a:t> </a:t>
            </a:r>
            <a:r>
              <a:rPr lang="en-US" sz="3400" dirty="0" err="1"/>
              <a:t>sử</a:t>
            </a:r>
            <a:r>
              <a:rPr lang="en-US" sz="3400" dirty="0"/>
              <a:t> </a:t>
            </a:r>
            <a:r>
              <a:rPr lang="en-US" sz="3400" dirty="0" err="1"/>
              <a:t>dụng</a:t>
            </a:r>
            <a:endParaRPr lang="en-US" sz="3400" dirty="0"/>
          </a:p>
        </p:txBody>
      </p:sp>
      <p:pic>
        <p:nvPicPr>
          <p:cNvPr id="5" name="Picture 4" descr="Computer script on a screen">
            <a:extLst>
              <a:ext uri="{FF2B5EF4-FFF2-40B4-BE49-F238E27FC236}">
                <a16:creationId xmlns:a16="http://schemas.microsoft.com/office/drawing/2014/main" id="{91B4D954-30A0-C67A-26FD-AF6DEFE3ABDD}"/>
              </a:ext>
            </a:extLst>
          </p:cNvPr>
          <p:cNvPicPr>
            <a:picLocks noChangeAspect="1"/>
          </p:cNvPicPr>
          <p:nvPr/>
        </p:nvPicPr>
        <p:blipFill rotWithShape="1">
          <a:blip r:embed="rId2"/>
          <a:srcRect r="34899" b="-2"/>
          <a:stretch/>
        </p:blipFill>
        <p:spPr>
          <a:xfrm>
            <a:off x="20" y="-1"/>
            <a:ext cx="5811500" cy="6858000"/>
          </a:xfrm>
          <a:prstGeom prst="rect">
            <a:avLst/>
          </a:prstGeom>
        </p:spPr>
      </p:pic>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7200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721D02-7991-5474-781E-614144BA98AE}"/>
              </a:ext>
            </a:extLst>
          </p:cNvPr>
          <p:cNvSpPr>
            <a:spLocks noGrp="1"/>
          </p:cNvSpPr>
          <p:nvPr>
            <p:ph idx="1"/>
          </p:nvPr>
        </p:nvSpPr>
        <p:spPr>
          <a:xfrm>
            <a:off x="5980450" y="2684095"/>
            <a:ext cx="5811500" cy="3492868"/>
          </a:xfrm>
        </p:spPr>
        <p:txBody>
          <a:bodyPr>
            <a:normAutofit/>
          </a:bodyPr>
          <a:lstStyle/>
          <a:p>
            <a:pPr>
              <a:lnSpc>
                <a:spcPct val="100000"/>
              </a:lnSpc>
            </a:pPr>
            <a:r>
              <a:rPr lang="en-US" sz="1300" b="1" dirty="0"/>
              <a:t>Back end: Java (Spring Boot)</a:t>
            </a:r>
          </a:p>
          <a:p>
            <a:pPr lvl="1">
              <a:lnSpc>
                <a:spcPct val="100000"/>
              </a:lnSpc>
            </a:pPr>
            <a:r>
              <a:rPr lang="en-US" sz="1300" dirty="0" err="1"/>
              <a:t>Thư</a:t>
            </a:r>
            <a:r>
              <a:rPr lang="en-US" sz="1300" dirty="0"/>
              <a:t> </a:t>
            </a:r>
            <a:r>
              <a:rPr lang="en-US" sz="1300" dirty="0" err="1"/>
              <a:t>viện</a:t>
            </a:r>
            <a:r>
              <a:rPr lang="en-US" sz="1300" dirty="0"/>
              <a:t>: </a:t>
            </a:r>
            <a:r>
              <a:rPr lang="en-US" sz="1300" dirty="0" err="1"/>
              <a:t>Jbcrypt</a:t>
            </a:r>
            <a:r>
              <a:rPr lang="en-US" sz="1300" dirty="0"/>
              <a:t>: </a:t>
            </a:r>
            <a:r>
              <a:rPr lang="en-US" sz="1300" dirty="0" err="1"/>
              <a:t>mã</a:t>
            </a:r>
            <a:r>
              <a:rPr lang="en-US" sz="1300" dirty="0"/>
              <a:t> </a:t>
            </a:r>
            <a:r>
              <a:rPr lang="en-US" sz="1300" dirty="0" err="1"/>
              <a:t>hóa</a:t>
            </a:r>
            <a:r>
              <a:rPr lang="en-US" sz="1300" dirty="0"/>
              <a:t> </a:t>
            </a:r>
            <a:r>
              <a:rPr lang="en-US" sz="1300" dirty="0" err="1"/>
              <a:t>mật</a:t>
            </a:r>
            <a:r>
              <a:rPr lang="en-US" sz="1300" dirty="0"/>
              <a:t> </a:t>
            </a:r>
            <a:r>
              <a:rPr lang="en-US" sz="1300" dirty="0" err="1"/>
              <a:t>khẩu</a:t>
            </a:r>
            <a:endParaRPr lang="en-US" sz="1300" dirty="0"/>
          </a:p>
          <a:p>
            <a:pPr marL="233363" lvl="1">
              <a:lnSpc>
                <a:spcPct val="100000"/>
              </a:lnSpc>
            </a:pPr>
            <a:r>
              <a:rPr lang="en-US" sz="1300" b="1" dirty="0"/>
              <a:t>Front End: Android (Kotlin)</a:t>
            </a:r>
          </a:p>
          <a:p>
            <a:pPr marL="690563" lvl="2">
              <a:lnSpc>
                <a:spcPct val="100000"/>
              </a:lnSpc>
            </a:pPr>
            <a:r>
              <a:rPr lang="en-US" sz="1300" dirty="0" err="1"/>
              <a:t>Xây</a:t>
            </a:r>
            <a:r>
              <a:rPr lang="en-US" sz="1300" dirty="0"/>
              <a:t> </a:t>
            </a:r>
            <a:r>
              <a:rPr lang="en-US" sz="1300" dirty="0" err="1"/>
              <a:t>dựng</a:t>
            </a:r>
            <a:r>
              <a:rPr lang="en-US" sz="1300" dirty="0"/>
              <a:t> </a:t>
            </a:r>
            <a:r>
              <a:rPr lang="en-US" sz="1300" dirty="0" err="1"/>
              <a:t>trên</a:t>
            </a:r>
            <a:r>
              <a:rPr lang="en-US" sz="1300" dirty="0"/>
              <a:t> </a:t>
            </a:r>
            <a:r>
              <a:rPr lang="en-US" sz="1300" dirty="0" err="1"/>
              <a:t>mô</a:t>
            </a:r>
            <a:r>
              <a:rPr lang="en-US" sz="1300" dirty="0"/>
              <a:t> </a:t>
            </a:r>
            <a:r>
              <a:rPr lang="en-US" sz="1300" dirty="0" err="1"/>
              <a:t>hình</a:t>
            </a:r>
            <a:r>
              <a:rPr lang="en-US" sz="1300" dirty="0"/>
              <a:t> MVVM (Model, View, </a:t>
            </a:r>
            <a:r>
              <a:rPr lang="en-US" sz="1300" dirty="0" err="1"/>
              <a:t>ViewModel</a:t>
            </a:r>
            <a:r>
              <a:rPr lang="en-US" sz="1300" dirty="0"/>
              <a:t>)</a:t>
            </a:r>
          </a:p>
          <a:p>
            <a:pPr marL="690563" lvl="2">
              <a:lnSpc>
                <a:spcPct val="100000"/>
              </a:lnSpc>
            </a:pPr>
            <a:r>
              <a:rPr lang="en-US" sz="1300" dirty="0" err="1"/>
              <a:t>Thư</a:t>
            </a:r>
            <a:r>
              <a:rPr lang="en-US" sz="1300" dirty="0"/>
              <a:t> </a:t>
            </a:r>
            <a:r>
              <a:rPr lang="en-US" sz="1300" dirty="0" err="1"/>
              <a:t>viện</a:t>
            </a:r>
            <a:r>
              <a:rPr lang="en-US" sz="1300" dirty="0"/>
              <a:t> </a:t>
            </a:r>
            <a:r>
              <a:rPr lang="en-US" sz="1300" dirty="0" err="1"/>
              <a:t>sử</a:t>
            </a:r>
            <a:r>
              <a:rPr lang="en-US" sz="1300" dirty="0"/>
              <a:t> </a:t>
            </a:r>
            <a:r>
              <a:rPr lang="en-US" sz="1300" dirty="0" err="1"/>
              <a:t>dụng</a:t>
            </a:r>
            <a:r>
              <a:rPr lang="en-US" sz="1300" dirty="0"/>
              <a:t>: </a:t>
            </a:r>
          </a:p>
          <a:p>
            <a:pPr marL="1200150" lvl="2" indent="-285750">
              <a:lnSpc>
                <a:spcPct val="100000"/>
              </a:lnSpc>
              <a:spcBef>
                <a:spcPts val="0"/>
              </a:spcBef>
              <a:buFont typeface="Symbol" panose="05050102010706020507" pitchFamily="18" charset="2"/>
              <a:buChar char=""/>
            </a:pPr>
            <a:r>
              <a:rPr lang="fr-FR" sz="1300" kern="0" dirty="0">
                <a:effectLst/>
                <a:latin typeface="+mj-lt"/>
                <a:ea typeface="Times New Roman" panose="02020603050405020304" pitchFamily="18" charset="0"/>
                <a:cs typeface="Cordia New" panose="020B0304020202020204" pitchFamily="34" charset="-34"/>
              </a:rPr>
              <a:t>Coroutines : </a:t>
            </a:r>
            <a:r>
              <a:rPr lang="fr-FR" sz="1300" kern="0" dirty="0" err="1">
                <a:effectLst/>
                <a:latin typeface="+mj-lt"/>
                <a:ea typeface="Times New Roman" panose="02020603050405020304" pitchFamily="18" charset="0"/>
                <a:cs typeface="Cordia New" panose="020B0304020202020204" pitchFamily="34" charset="-34"/>
              </a:rPr>
              <a:t>quản</a:t>
            </a:r>
            <a:r>
              <a:rPr lang="fr-FR" sz="1300" kern="0" dirty="0">
                <a:effectLst/>
                <a:latin typeface="+mj-lt"/>
                <a:ea typeface="Times New Roman" panose="02020603050405020304" pitchFamily="18" charset="0"/>
                <a:cs typeface="Cordia New" panose="020B0304020202020204" pitchFamily="34" charset="-34"/>
              </a:rPr>
              <a:t> </a:t>
            </a:r>
            <a:r>
              <a:rPr lang="fr-FR" sz="1300" kern="0" dirty="0" err="1">
                <a:effectLst/>
                <a:latin typeface="+mj-lt"/>
                <a:ea typeface="Times New Roman" panose="02020603050405020304" pitchFamily="18" charset="0"/>
                <a:cs typeface="Cordia New" panose="020B0304020202020204" pitchFamily="34" charset="-34"/>
              </a:rPr>
              <a:t>lý</a:t>
            </a:r>
            <a:r>
              <a:rPr lang="fr-FR" sz="1300" kern="0" dirty="0">
                <a:effectLst/>
                <a:latin typeface="+mj-lt"/>
                <a:ea typeface="Times New Roman" panose="02020603050405020304" pitchFamily="18" charset="0"/>
                <a:cs typeface="Cordia New" panose="020B0304020202020204" pitchFamily="34" charset="-34"/>
              </a:rPr>
              <a:t> thread</a:t>
            </a:r>
            <a:endParaRPr lang="en-US" sz="1300" kern="100" dirty="0">
              <a:effectLst/>
              <a:latin typeface="+mj-lt"/>
              <a:ea typeface="Calibri" panose="020F0502020204030204" pitchFamily="34" charset="0"/>
              <a:cs typeface="Cordia New" panose="020B0304020202020204" pitchFamily="34" charset="-34"/>
            </a:endParaRPr>
          </a:p>
          <a:p>
            <a:pPr marL="1200150" lvl="2" indent="-285750">
              <a:lnSpc>
                <a:spcPct val="100000"/>
              </a:lnSpc>
              <a:spcBef>
                <a:spcPts val="0"/>
              </a:spcBef>
              <a:buFont typeface="Symbol" panose="05050102010706020507" pitchFamily="18" charset="2"/>
              <a:buChar char=""/>
            </a:pPr>
            <a:r>
              <a:rPr lang="en-US" sz="1300" kern="0" dirty="0">
                <a:effectLst/>
                <a:latin typeface="+mj-lt"/>
                <a:ea typeface="Times New Roman" panose="02020603050405020304" pitchFamily="18" charset="0"/>
                <a:cs typeface="Cordia New" panose="020B0304020202020204" pitchFamily="34" charset="-34"/>
              </a:rPr>
              <a:t>Retrofit : </a:t>
            </a:r>
            <a:r>
              <a:rPr lang="en-US" sz="1300" kern="0" dirty="0" err="1">
                <a:effectLst/>
                <a:latin typeface="+mj-lt"/>
                <a:ea typeface="Times New Roman" panose="02020603050405020304" pitchFamily="18" charset="0"/>
                <a:cs typeface="Cordia New" panose="020B0304020202020204" pitchFamily="34" charset="-34"/>
              </a:rPr>
              <a:t>hỗ</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trợ</a:t>
            </a:r>
            <a:r>
              <a:rPr lang="en-US" sz="1300" kern="0" dirty="0">
                <a:effectLst/>
                <a:latin typeface="+mj-lt"/>
                <a:ea typeface="Times New Roman" panose="02020603050405020304" pitchFamily="18" charset="0"/>
                <a:cs typeface="Cordia New" panose="020B0304020202020204" pitchFamily="34" charset="-34"/>
              </a:rPr>
              <a:t> call </a:t>
            </a:r>
            <a:r>
              <a:rPr lang="en-US" sz="1300" kern="0" dirty="0" err="1">
                <a:effectLst/>
                <a:latin typeface="+mj-lt"/>
                <a:ea typeface="Times New Roman" panose="02020603050405020304" pitchFamily="18" charset="0"/>
                <a:cs typeface="Cordia New" panose="020B0304020202020204" pitchFamily="34" charset="-34"/>
              </a:rPr>
              <a:t>api</a:t>
            </a:r>
            <a:endParaRPr lang="en-US" sz="1300" kern="100" dirty="0">
              <a:effectLst/>
              <a:latin typeface="+mj-lt"/>
              <a:ea typeface="Calibri" panose="020F0502020204030204" pitchFamily="34" charset="0"/>
              <a:cs typeface="Cordia New" panose="020B0304020202020204" pitchFamily="34" charset="-34"/>
            </a:endParaRPr>
          </a:p>
          <a:p>
            <a:pPr marL="1200150" lvl="2" indent="-285750">
              <a:lnSpc>
                <a:spcPct val="100000"/>
              </a:lnSpc>
              <a:spcBef>
                <a:spcPts val="0"/>
              </a:spcBef>
              <a:buFont typeface="Symbol" panose="05050102010706020507" pitchFamily="18" charset="2"/>
              <a:buChar char=""/>
            </a:pPr>
            <a:r>
              <a:rPr lang="en-US" sz="1300" kern="0" dirty="0">
                <a:effectLst/>
                <a:latin typeface="+mj-lt"/>
                <a:ea typeface="Times New Roman" panose="02020603050405020304" pitchFamily="18" charset="0"/>
                <a:cs typeface="Cordia New" panose="020B0304020202020204" pitchFamily="34" charset="-34"/>
              </a:rPr>
              <a:t>Glide: </a:t>
            </a:r>
            <a:r>
              <a:rPr lang="en-US" sz="1300" kern="0" dirty="0" err="1">
                <a:effectLst/>
                <a:latin typeface="+mj-lt"/>
                <a:ea typeface="Times New Roman" panose="02020603050405020304" pitchFamily="18" charset="0"/>
                <a:cs typeface="Cordia New" panose="020B0304020202020204" pitchFamily="34" charset="-34"/>
              </a:rPr>
              <a:t>thư</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viện</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giúp</a:t>
            </a:r>
            <a:r>
              <a:rPr lang="en-US" sz="1300" kern="0" dirty="0">
                <a:effectLst/>
                <a:latin typeface="+mj-lt"/>
                <a:ea typeface="Times New Roman" panose="02020603050405020304" pitchFamily="18" charset="0"/>
                <a:cs typeface="Cordia New" panose="020B0304020202020204" pitchFamily="34" charset="-34"/>
              </a:rPr>
              <a:t> load </a:t>
            </a:r>
            <a:r>
              <a:rPr lang="en-US" sz="1300" kern="0" dirty="0" err="1">
                <a:effectLst/>
                <a:latin typeface="+mj-lt"/>
                <a:ea typeface="Times New Roman" panose="02020603050405020304" pitchFamily="18" charset="0"/>
                <a:cs typeface="Cordia New" panose="020B0304020202020204" pitchFamily="34" charset="-34"/>
              </a:rPr>
              <a:t>ảnh</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từ</a:t>
            </a:r>
            <a:r>
              <a:rPr lang="en-US" sz="1300" kern="0" dirty="0">
                <a:effectLst/>
                <a:latin typeface="+mj-lt"/>
                <a:ea typeface="Times New Roman" panose="02020603050405020304" pitchFamily="18" charset="0"/>
                <a:cs typeface="Cordia New" panose="020B0304020202020204" pitchFamily="34" charset="-34"/>
              </a:rPr>
              <a:t> internet</a:t>
            </a:r>
            <a:endParaRPr lang="en-US" sz="1300" kern="100" dirty="0">
              <a:effectLst/>
              <a:latin typeface="+mj-lt"/>
              <a:ea typeface="Calibri" panose="020F0502020204030204" pitchFamily="34" charset="0"/>
              <a:cs typeface="Cordia New" panose="020B0304020202020204" pitchFamily="34" charset="-34"/>
            </a:endParaRPr>
          </a:p>
          <a:p>
            <a:pPr marL="1200150" lvl="2" indent="-285750">
              <a:lnSpc>
                <a:spcPct val="100000"/>
              </a:lnSpc>
              <a:spcBef>
                <a:spcPts val="0"/>
              </a:spcBef>
              <a:buFont typeface="Symbol" panose="05050102010706020507" pitchFamily="18" charset="2"/>
              <a:buChar char=""/>
            </a:pPr>
            <a:r>
              <a:rPr lang="en-US" sz="1300" kern="0" dirty="0">
                <a:effectLst/>
                <a:latin typeface="+mj-lt"/>
                <a:ea typeface="Times New Roman" panose="02020603050405020304" pitchFamily="18" charset="0"/>
                <a:cs typeface="Cordia New" panose="020B0304020202020204" pitchFamily="34" charset="-34"/>
              </a:rPr>
              <a:t>Dagger 2-Hilt : </a:t>
            </a:r>
            <a:r>
              <a:rPr lang="en-US" sz="1300" kern="0" dirty="0" err="1">
                <a:effectLst/>
                <a:latin typeface="+mj-lt"/>
                <a:ea typeface="Times New Roman" panose="02020603050405020304" pitchFamily="18" charset="0"/>
                <a:cs typeface="Cordia New" panose="020B0304020202020204" pitchFamily="34" charset="-34"/>
              </a:rPr>
              <a:t>thư</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viện</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giúp</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quản</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lý</a:t>
            </a:r>
            <a:r>
              <a:rPr lang="en-US" sz="1300" kern="0" dirty="0">
                <a:effectLst/>
                <a:latin typeface="+mj-lt"/>
                <a:ea typeface="Times New Roman" panose="02020603050405020304" pitchFamily="18" charset="0"/>
                <a:cs typeface="Cordia New" panose="020B0304020202020204" pitchFamily="34" charset="-34"/>
              </a:rPr>
              <a:t> DI (dependency injection)</a:t>
            </a:r>
            <a:endParaRPr lang="en-US" sz="1300" kern="100" dirty="0">
              <a:effectLst/>
              <a:latin typeface="+mj-lt"/>
              <a:ea typeface="Calibri" panose="020F0502020204030204" pitchFamily="34" charset="0"/>
              <a:cs typeface="Cordia New" panose="020B0304020202020204" pitchFamily="34" charset="-34"/>
            </a:endParaRPr>
          </a:p>
          <a:p>
            <a:pPr marL="1200150" lvl="2" indent="-285750">
              <a:lnSpc>
                <a:spcPct val="100000"/>
              </a:lnSpc>
              <a:spcBef>
                <a:spcPts val="0"/>
              </a:spcBef>
              <a:buFont typeface="Symbol" panose="05050102010706020507" pitchFamily="18" charset="2"/>
              <a:buChar char=""/>
            </a:pPr>
            <a:r>
              <a:rPr lang="en-US" sz="1300" kern="0" dirty="0" err="1">
                <a:effectLst/>
                <a:latin typeface="+mj-lt"/>
                <a:ea typeface="Times New Roman" panose="02020603050405020304" pitchFamily="18" charset="0"/>
                <a:cs typeface="Cordia New" panose="020B0304020202020204" pitchFamily="34" charset="-34"/>
              </a:rPr>
              <a:t>Kapt</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xử</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lý</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các</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anotation</a:t>
            </a:r>
            <a:r>
              <a:rPr lang="en-US" sz="1300" kern="0" dirty="0">
                <a:effectLst/>
                <a:latin typeface="+mj-lt"/>
                <a:ea typeface="Times New Roman" panose="02020603050405020304" pitchFamily="18" charset="0"/>
                <a:cs typeface="Cordia New" panose="020B0304020202020204" pitchFamily="34" charset="-34"/>
              </a:rPr>
              <a:t> </a:t>
            </a:r>
            <a:endParaRPr lang="en-US" sz="1300" kern="100" dirty="0">
              <a:effectLst/>
              <a:latin typeface="+mj-lt"/>
              <a:ea typeface="Calibri" panose="020F0502020204030204" pitchFamily="34" charset="0"/>
              <a:cs typeface="Cordia New" panose="020B0304020202020204" pitchFamily="34" charset="-34"/>
            </a:endParaRPr>
          </a:p>
          <a:p>
            <a:pPr marL="1200150" lvl="2" indent="-285750">
              <a:lnSpc>
                <a:spcPct val="100000"/>
              </a:lnSpc>
              <a:spcBef>
                <a:spcPts val="0"/>
              </a:spcBef>
              <a:buFont typeface="Symbol" panose="05050102010706020507" pitchFamily="18" charset="2"/>
              <a:buChar char=""/>
            </a:pPr>
            <a:r>
              <a:rPr lang="en-US" sz="1300" kern="0" dirty="0">
                <a:effectLst/>
                <a:latin typeface="+mj-lt"/>
                <a:ea typeface="Times New Roman" panose="02020603050405020304" pitchFamily="18" charset="0"/>
                <a:cs typeface="Cordia New" panose="020B0304020202020204" pitchFamily="34" charset="-34"/>
              </a:rPr>
              <a:t>Firebase: cloud </a:t>
            </a:r>
            <a:r>
              <a:rPr lang="en-US" sz="1300" kern="0" dirty="0" err="1">
                <a:effectLst/>
                <a:latin typeface="+mj-lt"/>
                <a:ea typeface="Times New Roman" panose="02020603050405020304" pitchFamily="18" charset="0"/>
                <a:cs typeface="Cordia New" panose="020B0304020202020204" pitchFamily="34" charset="-34"/>
              </a:rPr>
              <a:t>giúp</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lưu</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trữ</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các</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hình</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ảnh</a:t>
            </a:r>
            <a:endParaRPr lang="en-US" sz="1300" kern="100" dirty="0">
              <a:effectLst/>
              <a:latin typeface="+mj-lt"/>
              <a:ea typeface="Calibri" panose="020F0502020204030204" pitchFamily="34" charset="0"/>
              <a:cs typeface="Cordia New" panose="020B0304020202020204" pitchFamily="34" charset="-34"/>
            </a:endParaRPr>
          </a:p>
          <a:p>
            <a:pPr marL="1200150" lvl="2" indent="-285750">
              <a:lnSpc>
                <a:spcPct val="100000"/>
              </a:lnSpc>
              <a:spcBef>
                <a:spcPts val="0"/>
              </a:spcBef>
              <a:buFont typeface="Symbol" panose="05050102010706020507" pitchFamily="18" charset="2"/>
              <a:buChar char=""/>
            </a:pPr>
            <a:r>
              <a:rPr lang="en-US" sz="1300" kern="0" dirty="0" err="1">
                <a:effectLst/>
                <a:latin typeface="+mj-lt"/>
                <a:ea typeface="Times New Roman" panose="02020603050405020304" pitchFamily="18" charset="0"/>
                <a:cs typeface="Cordia New" panose="020B0304020202020204" pitchFamily="34" charset="-34"/>
              </a:rPr>
              <a:t>LiveData</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quản</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lý</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và</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quan</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sát</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dữ</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liệu</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trên</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một</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chuỗi</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thời</a:t>
            </a:r>
            <a:r>
              <a:rPr lang="en-US" sz="1300" kern="0" dirty="0">
                <a:effectLst/>
                <a:latin typeface="+mj-lt"/>
                <a:ea typeface="Times New Roman" panose="02020603050405020304" pitchFamily="18" charset="0"/>
                <a:cs typeface="Cordia New" panose="020B0304020202020204" pitchFamily="34" charset="-34"/>
              </a:rPr>
              <a:t> </a:t>
            </a:r>
            <a:r>
              <a:rPr lang="en-US" sz="1300" kern="0" dirty="0" err="1">
                <a:effectLst/>
                <a:latin typeface="+mj-lt"/>
                <a:ea typeface="Times New Roman" panose="02020603050405020304" pitchFamily="18" charset="0"/>
                <a:cs typeface="Cordia New" panose="020B0304020202020204" pitchFamily="34" charset="-34"/>
              </a:rPr>
              <a:t>gian</a:t>
            </a:r>
            <a:endParaRPr lang="en-US" sz="1300" kern="100" dirty="0">
              <a:effectLst/>
              <a:latin typeface="+mj-lt"/>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308729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BB69A-4D85-ADF0-4F4E-71597E2FFAF9}"/>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a:t>Sơ đồ lớp hệ thống</a:t>
            </a:r>
            <a:endParaRPr lang="en-US" sz="3600" dirty="0"/>
          </a:p>
        </p:txBody>
      </p:sp>
      <p:sp>
        <p:nvSpPr>
          <p:cNvPr id="48" name="Rectangle 47">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 name="Rectangle 49">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diagram of a computer network&#10;&#10;Description automatically generated">
            <a:extLst>
              <a:ext uri="{FF2B5EF4-FFF2-40B4-BE49-F238E27FC236}">
                <a16:creationId xmlns:a16="http://schemas.microsoft.com/office/drawing/2014/main" id="{F95730B1-5373-7643-2CC5-8FA9E6D5A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528" y="1721921"/>
            <a:ext cx="8397746" cy="4520561"/>
          </a:xfrm>
          <a:prstGeom prst="rect">
            <a:avLst/>
          </a:prstGeom>
        </p:spPr>
      </p:pic>
    </p:spTree>
    <p:extLst>
      <p:ext uri="{BB962C8B-B14F-4D97-AF65-F5344CB8AC3E}">
        <p14:creationId xmlns:p14="http://schemas.microsoft.com/office/powerpoint/2010/main" val="103741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E4AA-FEE5-6ADE-63D8-56E1C873F536}"/>
              </a:ext>
            </a:extLst>
          </p:cNvPr>
          <p:cNvSpPr>
            <a:spLocks noGrp="1"/>
          </p:cNvSpPr>
          <p:nvPr>
            <p:ph type="title"/>
          </p:nvPr>
        </p:nvSpPr>
        <p:spPr/>
        <p:txBody>
          <a:bodyPr/>
          <a:lstStyle/>
          <a:p>
            <a:r>
              <a:rPr lang="en-US" dirty="0" err="1"/>
              <a:t>Thiết</a:t>
            </a:r>
            <a:r>
              <a:rPr lang="en-US" dirty="0"/>
              <a:t> </a:t>
            </a:r>
            <a:r>
              <a:rPr lang="en-US" dirty="0" err="1"/>
              <a:t>kế</a:t>
            </a:r>
            <a:r>
              <a:rPr lang="en-US" dirty="0"/>
              <a:t> database </a:t>
            </a:r>
          </a:p>
        </p:txBody>
      </p:sp>
      <p:pic>
        <p:nvPicPr>
          <p:cNvPr id="7" name="Content Placeholder 6" descr="A computer screen shot of a computer&#10;&#10;Description automatically generated">
            <a:extLst>
              <a:ext uri="{FF2B5EF4-FFF2-40B4-BE49-F238E27FC236}">
                <a16:creationId xmlns:a16="http://schemas.microsoft.com/office/drawing/2014/main" id="{8EE4278E-889C-B48E-23CA-A1C49284B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760" y="2153920"/>
            <a:ext cx="8981440" cy="4018280"/>
          </a:xfrm>
          <a:effectLst>
            <a:outerShdw blurRad="723900" dir="4560000" algn="ctr" rotWithShape="0">
              <a:srgbClr val="000000">
                <a:alpha val="37000"/>
              </a:srgbClr>
            </a:outerShdw>
          </a:effectLst>
        </p:spPr>
      </p:pic>
    </p:spTree>
    <p:extLst>
      <p:ext uri="{BB962C8B-B14F-4D97-AF65-F5344CB8AC3E}">
        <p14:creationId xmlns:p14="http://schemas.microsoft.com/office/powerpoint/2010/main" val="137193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6632C-36A2-65CB-BAA0-7480D9155514}"/>
              </a:ext>
            </a:extLst>
          </p:cNvPr>
          <p:cNvSpPr>
            <a:spLocks noGrp="1"/>
          </p:cNvSpPr>
          <p:nvPr>
            <p:ph type="title"/>
          </p:nvPr>
        </p:nvSpPr>
        <p:spPr>
          <a:xfrm>
            <a:off x="7145654" y="991443"/>
            <a:ext cx="4646295" cy="1087819"/>
          </a:xfrm>
        </p:spPr>
        <p:txBody>
          <a:bodyPr anchor="b">
            <a:normAutofit/>
          </a:bodyPr>
          <a:lstStyle/>
          <a:p>
            <a:r>
              <a:rPr lang="vi-VN" sz="3400" b="1" i="0">
                <a:effectLst/>
                <a:latin typeface="Söhne"/>
              </a:rPr>
              <a:t>Chức Năng Cơ Bản</a:t>
            </a:r>
            <a:br>
              <a:rPr lang="vi-VN" sz="3400" b="1" i="0">
                <a:effectLst/>
                <a:latin typeface="Söhne"/>
              </a:rPr>
            </a:br>
            <a:endParaRPr lang="en-US" sz="3400"/>
          </a:p>
        </p:txBody>
      </p:sp>
      <p:sp>
        <p:nvSpPr>
          <p:cNvPr id="19" name="Rectangle 1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7200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6D2C2D5-F723-0FFC-6FDB-6D8C07C8494A}"/>
              </a:ext>
            </a:extLst>
          </p:cNvPr>
          <p:cNvSpPr>
            <a:spLocks noGrp="1"/>
          </p:cNvSpPr>
          <p:nvPr>
            <p:ph idx="1"/>
          </p:nvPr>
        </p:nvSpPr>
        <p:spPr>
          <a:xfrm>
            <a:off x="7145654" y="2684095"/>
            <a:ext cx="4646295" cy="3492868"/>
          </a:xfrm>
        </p:spPr>
        <p:txBody>
          <a:bodyPr>
            <a:normAutofit/>
          </a:bodyPr>
          <a:lstStyle/>
          <a:p>
            <a:r>
              <a:rPr lang="vi-VN" sz="1700" b="1" i="0" dirty="0">
                <a:effectLst/>
                <a:latin typeface="Söhne"/>
              </a:rPr>
              <a:t>Tra Cứu và Mượn Sách</a:t>
            </a:r>
            <a:endParaRPr lang="en-US" sz="1700" b="1" i="0" dirty="0">
              <a:effectLst/>
              <a:latin typeface="Söhne"/>
            </a:endParaRPr>
          </a:p>
          <a:p>
            <a:pPr lvl="1"/>
            <a:r>
              <a:rPr lang="vi-VN" sz="1700" b="0" i="0" dirty="0">
                <a:effectLst/>
                <a:latin typeface="Söhne"/>
              </a:rPr>
              <a:t>Tìm kiếm nhanh chóng sách thông qua tiêu đề, tác giả hoặc danh mục.</a:t>
            </a:r>
          </a:p>
          <a:p>
            <a:pPr lvl="1"/>
            <a:r>
              <a:rPr lang="vi-VN" sz="1700" b="0" i="0" dirty="0">
                <a:effectLst/>
                <a:latin typeface="Söhne"/>
              </a:rPr>
              <a:t>Đặt lịch hẹn mượn sách để tránh xếp hàng và tiết kiệm thời gian</a:t>
            </a:r>
          </a:p>
          <a:p>
            <a:pPr lvl="1"/>
            <a:endParaRPr lang="en-US" sz="1700" dirty="0"/>
          </a:p>
        </p:txBody>
      </p:sp>
      <p:pic>
        <p:nvPicPr>
          <p:cNvPr id="6" name="Picture 5">
            <a:extLst>
              <a:ext uri="{FF2B5EF4-FFF2-40B4-BE49-F238E27FC236}">
                <a16:creationId xmlns:a16="http://schemas.microsoft.com/office/drawing/2014/main" id="{C7F8863C-B28D-BD41-766A-0F67F87B710B}"/>
              </a:ext>
            </a:extLst>
          </p:cNvPr>
          <p:cNvPicPr>
            <a:picLocks noChangeAspect="1"/>
          </p:cNvPicPr>
          <p:nvPr/>
        </p:nvPicPr>
        <p:blipFill>
          <a:blip r:embed="rId2"/>
          <a:stretch>
            <a:fillRect/>
          </a:stretch>
        </p:blipFill>
        <p:spPr>
          <a:xfrm>
            <a:off x="1188591" y="300719"/>
            <a:ext cx="3050034" cy="6256562"/>
          </a:xfrm>
          <a:prstGeom prst="rect">
            <a:avLst/>
          </a:prstGeom>
        </p:spPr>
      </p:pic>
    </p:spTree>
    <p:extLst>
      <p:ext uri="{BB962C8B-B14F-4D97-AF65-F5344CB8AC3E}">
        <p14:creationId xmlns:p14="http://schemas.microsoft.com/office/powerpoint/2010/main" val="63734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A2B71-9EBB-46E7-ADDE-8652CFE96E19}"/>
              </a:ext>
            </a:extLst>
          </p:cNvPr>
          <p:cNvSpPr>
            <a:spLocks noGrp="1"/>
          </p:cNvSpPr>
          <p:nvPr>
            <p:ph type="title"/>
          </p:nvPr>
        </p:nvSpPr>
        <p:spPr>
          <a:xfrm>
            <a:off x="411480" y="987552"/>
            <a:ext cx="4485861" cy="1088136"/>
          </a:xfrm>
        </p:spPr>
        <p:txBody>
          <a:bodyPr anchor="b">
            <a:normAutofit/>
          </a:bodyPr>
          <a:lstStyle/>
          <a:p>
            <a:r>
              <a:rPr lang="vi-VN" sz="3400" b="1" i="0">
                <a:effectLst/>
                <a:latin typeface="Söhne"/>
              </a:rPr>
              <a:t>Quản Lý Người Dùng</a:t>
            </a:r>
            <a:endParaRPr lang="en-US" sz="3400"/>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04A8FD-D012-9045-4F96-062EF7E4A9AD}"/>
              </a:ext>
            </a:extLst>
          </p:cNvPr>
          <p:cNvSpPr>
            <a:spLocks noGrp="1"/>
          </p:cNvSpPr>
          <p:nvPr>
            <p:ph idx="1"/>
          </p:nvPr>
        </p:nvSpPr>
        <p:spPr>
          <a:xfrm>
            <a:off x="411479" y="2688336"/>
            <a:ext cx="4498848" cy="3584448"/>
          </a:xfrm>
        </p:spPr>
        <p:txBody>
          <a:bodyPr anchor="t">
            <a:normAutofit/>
          </a:bodyPr>
          <a:lstStyle/>
          <a:p>
            <a:pPr>
              <a:buFont typeface="Arial" panose="020B0604020202020204" pitchFamily="34" charset="0"/>
              <a:buChar char="•"/>
            </a:pPr>
            <a:r>
              <a:rPr lang="vi-VN" sz="1700" b="0" i="0" dirty="0">
                <a:effectLst/>
                <a:latin typeface="Söhne"/>
              </a:rPr>
              <a:t>Tạo tài khoản cá nhân cho sinh viên và </a:t>
            </a:r>
            <a:r>
              <a:rPr lang="en-US" sz="1700" b="0" i="0" dirty="0" err="1">
                <a:effectLst/>
                <a:latin typeface="Söhne"/>
              </a:rPr>
              <a:t>có</a:t>
            </a:r>
            <a:r>
              <a:rPr lang="en-US" sz="1700" b="0" i="0" dirty="0">
                <a:effectLst/>
                <a:latin typeface="Söhne"/>
              </a:rPr>
              <a:t> </a:t>
            </a:r>
            <a:r>
              <a:rPr lang="en-US" sz="1700" b="0" i="0" dirty="0" err="1">
                <a:effectLst/>
                <a:latin typeface="Söhne"/>
              </a:rPr>
              <a:t>thể</a:t>
            </a:r>
            <a:r>
              <a:rPr lang="en-US" sz="1700" b="0" i="0" dirty="0">
                <a:effectLst/>
                <a:latin typeface="Söhne"/>
              </a:rPr>
              <a:t> </a:t>
            </a:r>
            <a:r>
              <a:rPr lang="en-US" sz="1700" b="0" i="0" dirty="0" err="1">
                <a:effectLst/>
                <a:latin typeface="Söhne"/>
              </a:rPr>
              <a:t>chỉnh</a:t>
            </a:r>
            <a:r>
              <a:rPr lang="en-US" sz="1700" b="0" i="0" dirty="0">
                <a:effectLst/>
                <a:latin typeface="Söhne"/>
              </a:rPr>
              <a:t> </a:t>
            </a:r>
            <a:r>
              <a:rPr lang="en-US" sz="1700" b="0" i="0" dirty="0" err="1">
                <a:effectLst/>
                <a:latin typeface="Söhne"/>
              </a:rPr>
              <a:t>sửa</a:t>
            </a:r>
            <a:r>
              <a:rPr lang="vi-VN" sz="1700" b="0" i="0" dirty="0">
                <a:effectLst/>
                <a:latin typeface="Söhne"/>
              </a:rPr>
              <a:t>.</a:t>
            </a:r>
          </a:p>
          <a:p>
            <a:pPr>
              <a:buFont typeface="Arial" panose="020B0604020202020204" pitchFamily="34" charset="0"/>
              <a:buChar char="•"/>
            </a:pPr>
            <a:r>
              <a:rPr lang="vi-VN" sz="1700" b="0" i="0" dirty="0">
                <a:effectLst/>
                <a:latin typeface="Söhne"/>
              </a:rPr>
              <a:t>Theo dõi lịch sử mượn trả sách của từng người dùng.</a:t>
            </a:r>
          </a:p>
          <a:p>
            <a:endParaRPr lang="en-US" sz="1700" dirty="0"/>
          </a:p>
        </p:txBody>
      </p:sp>
      <p:pic>
        <p:nvPicPr>
          <p:cNvPr id="5" name="Picture 4" descr="Diner restaurant">
            <a:extLst>
              <a:ext uri="{FF2B5EF4-FFF2-40B4-BE49-F238E27FC236}">
                <a16:creationId xmlns:a16="http://schemas.microsoft.com/office/drawing/2014/main" id="{1B4B0D87-DC99-FE21-D0C1-5CFE220A150A}"/>
              </a:ext>
            </a:extLst>
          </p:cNvPr>
          <p:cNvPicPr>
            <a:picLocks noChangeAspect="1"/>
          </p:cNvPicPr>
          <p:nvPr/>
        </p:nvPicPr>
        <p:blipFill rotWithShape="1">
          <a:blip r:embed="rId2"/>
          <a:srcRect l="18628" r="14368"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8844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8C59B9-DACD-4942-CE5A-40AD4E49B2D7}"/>
              </a:ext>
            </a:extLst>
          </p:cNvPr>
          <p:cNvSpPr>
            <a:spLocks noGrp="1"/>
          </p:cNvSpPr>
          <p:nvPr>
            <p:ph type="title"/>
          </p:nvPr>
        </p:nvSpPr>
        <p:spPr>
          <a:xfrm>
            <a:off x="841246" y="978619"/>
            <a:ext cx="5991244" cy="1106424"/>
          </a:xfrm>
        </p:spPr>
        <p:txBody>
          <a:bodyPr>
            <a:normAutofit/>
          </a:bodyPr>
          <a:lstStyle/>
          <a:p>
            <a:r>
              <a:rPr lang="en-US" sz="3200"/>
              <a:t>Quản lý thông tin sách</a:t>
            </a:r>
          </a:p>
        </p:txBody>
      </p:sp>
      <p:sp>
        <p:nvSpPr>
          <p:cNvPr id="30" name="Rectangle 2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393D3E5-6B1A-BF85-92E6-268CE2B3F909}"/>
              </a:ext>
            </a:extLst>
          </p:cNvPr>
          <p:cNvSpPr>
            <a:spLocks noGrp="1"/>
          </p:cNvSpPr>
          <p:nvPr>
            <p:ph idx="1"/>
          </p:nvPr>
        </p:nvSpPr>
        <p:spPr>
          <a:xfrm>
            <a:off x="841248" y="2252870"/>
            <a:ext cx="5993892" cy="3560251"/>
          </a:xfrm>
        </p:spPr>
        <p:txBody>
          <a:bodyPr>
            <a:normAutofit/>
          </a:bodyPr>
          <a:lstStyle/>
          <a:p>
            <a:r>
              <a:rPr lang="en-US" sz="1800"/>
              <a:t>Chỉnh sửa thông tin sách</a:t>
            </a:r>
          </a:p>
          <a:p>
            <a:r>
              <a:rPr lang="en-US" sz="1800"/>
              <a:t>Quản lý theo danh mục, thể loại</a:t>
            </a:r>
          </a:p>
          <a:p>
            <a:r>
              <a:rPr lang="en-US" sz="1800"/>
              <a:t>Quản lý thông tin tác giả </a:t>
            </a:r>
          </a:p>
          <a:p>
            <a:r>
              <a:rPr lang="en-US" sz="1800"/>
              <a:t>Quản lý trạng thái của sách</a:t>
            </a:r>
            <a:endParaRPr lang="en-US" sz="1800" dirty="0"/>
          </a:p>
        </p:txBody>
      </p:sp>
      <p:pic>
        <p:nvPicPr>
          <p:cNvPr id="8" name="Picture 7">
            <a:extLst>
              <a:ext uri="{FF2B5EF4-FFF2-40B4-BE49-F238E27FC236}">
                <a16:creationId xmlns:a16="http://schemas.microsoft.com/office/drawing/2014/main" id="{D6B23F55-B7C7-1C03-2B5C-AE112B93ABB2}"/>
              </a:ext>
            </a:extLst>
          </p:cNvPr>
          <p:cNvPicPr>
            <a:picLocks noChangeAspect="1"/>
          </p:cNvPicPr>
          <p:nvPr/>
        </p:nvPicPr>
        <p:blipFill>
          <a:blip r:embed="rId2"/>
          <a:stretch>
            <a:fillRect/>
          </a:stretch>
        </p:blipFill>
        <p:spPr>
          <a:xfrm>
            <a:off x="8457798" y="630936"/>
            <a:ext cx="2541688" cy="5495544"/>
          </a:xfrm>
          <a:prstGeom prst="rect">
            <a:avLst/>
          </a:prstGeom>
        </p:spPr>
      </p:pic>
    </p:spTree>
    <p:extLst>
      <p:ext uri="{BB962C8B-B14F-4D97-AF65-F5344CB8AC3E}">
        <p14:creationId xmlns:p14="http://schemas.microsoft.com/office/powerpoint/2010/main" val="917262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EA0B87-48C7-1AFD-428D-85647D466D8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Quản lý thông tin thẻ mượn trả</a:t>
            </a:r>
          </a:p>
        </p:txBody>
      </p:sp>
      <p:sp>
        <p:nvSpPr>
          <p:cNvPr id="3" name="Content Placeholder 2">
            <a:extLst>
              <a:ext uri="{FF2B5EF4-FFF2-40B4-BE49-F238E27FC236}">
                <a16:creationId xmlns:a16="http://schemas.microsoft.com/office/drawing/2014/main" id="{860F7E02-0200-AA2B-D392-DF510001CA13}"/>
              </a:ext>
            </a:extLst>
          </p:cNvPr>
          <p:cNvSpPr>
            <a:spLocks noGrp="1"/>
          </p:cNvSpPr>
          <p:nvPr>
            <p:ph idx="1"/>
          </p:nvPr>
        </p:nvSpPr>
        <p:spPr>
          <a:xfrm>
            <a:off x="477980" y="4872922"/>
            <a:ext cx="4023359" cy="1208141"/>
          </a:xfrm>
        </p:spPr>
        <p:txBody>
          <a:bodyPr vert="horz" lIns="91440" tIns="45720" rIns="91440" bIns="45720" rtlCol="0">
            <a:normAutofit/>
          </a:bodyPr>
          <a:lstStyle/>
          <a:p>
            <a:pPr marL="0" indent="0">
              <a:buNone/>
            </a:pPr>
            <a:r>
              <a:rPr lang="en-US" sz="2000">
                <a:solidFill>
                  <a:schemeClr val="bg1"/>
                </a:solidFill>
              </a:rPr>
              <a:t>Quản lý thông tin người mượn, trạng thái thẻ, số lượng sách, thời gian mượn trả</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6C40994-049A-4794-562C-7949AA71A58A}"/>
              </a:ext>
            </a:extLst>
          </p:cNvPr>
          <p:cNvPicPr>
            <a:picLocks noChangeAspect="1"/>
          </p:cNvPicPr>
          <p:nvPr/>
        </p:nvPicPr>
        <p:blipFill>
          <a:blip r:embed="rId2"/>
          <a:stretch>
            <a:fillRect/>
          </a:stretch>
        </p:blipFill>
        <p:spPr>
          <a:xfrm>
            <a:off x="8595360" y="0"/>
            <a:ext cx="3596639" cy="6858000"/>
          </a:xfrm>
          <a:prstGeom prst="rect">
            <a:avLst/>
          </a:prstGeom>
        </p:spPr>
      </p:pic>
    </p:spTree>
    <p:extLst>
      <p:ext uri="{BB962C8B-B14F-4D97-AF65-F5344CB8AC3E}">
        <p14:creationId xmlns:p14="http://schemas.microsoft.com/office/powerpoint/2010/main" val="57559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178</TotalTime>
  <Words>393</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Calibri</vt:lpstr>
      <vt:lpstr>Söhne</vt:lpstr>
      <vt:lpstr>Symbol</vt:lpstr>
      <vt:lpstr>AccentBoxVTI</vt:lpstr>
      <vt:lpstr>Báo cáo bài tập môn Lập trình hướng đối tượng</vt:lpstr>
      <vt:lpstr>Giới thiệu </vt:lpstr>
      <vt:lpstr>Công nghệ sử dụng</vt:lpstr>
      <vt:lpstr>Sơ đồ lớp hệ thống</vt:lpstr>
      <vt:lpstr>Thiết kế database </vt:lpstr>
      <vt:lpstr>Chức Năng Cơ Bản </vt:lpstr>
      <vt:lpstr>Quản Lý Người Dùng</vt:lpstr>
      <vt:lpstr>Quản lý thông tin sách</vt:lpstr>
      <vt:lpstr>Quản lý thông tin thẻ mượn trả</vt:lpstr>
      <vt:lpstr>Định hướng phát triển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môn Lập trình hướng đối tượng</dc:title>
  <dc:creator>Nguyễn Văn Tân</dc:creator>
  <cp:lastModifiedBy>Nguyễn Văn Tân</cp:lastModifiedBy>
  <cp:revision>2</cp:revision>
  <dcterms:created xsi:type="dcterms:W3CDTF">2023-11-23T12:10:43Z</dcterms:created>
  <dcterms:modified xsi:type="dcterms:W3CDTF">2023-11-23T15:09:03Z</dcterms:modified>
</cp:coreProperties>
</file>