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p:sldMasterIdLst>
    <p:sldMasterId id="2147483648" r:id="rId1"/>
    <p:sldMasterId id="2147483651" r:id="rId2"/>
    <p:sldMasterId id="2147483666" r:id="rId3"/>
  </p:sldMasterIdLst>
  <p:notesMasterIdLst>
    <p:notesMasterId r:id="rId29"/>
  </p:notesMasterIdLst>
  <p:handoutMasterIdLst>
    <p:handoutMasterId r:id="rId30"/>
  </p:handoutMasterIdLst>
  <p:sldIdLst>
    <p:sldId id="256" r:id="rId4"/>
    <p:sldId id="398" r:id="rId5"/>
    <p:sldId id="265" r:id="rId6"/>
    <p:sldId id="439" r:id="rId7"/>
    <p:sldId id="436" r:id="rId8"/>
    <p:sldId id="437" r:id="rId9"/>
    <p:sldId id="270" r:id="rId10"/>
    <p:sldId id="480" r:id="rId11"/>
    <p:sldId id="485" r:id="rId12"/>
    <p:sldId id="558" r:id="rId13"/>
    <p:sldId id="559" r:id="rId14"/>
    <p:sldId id="561" r:id="rId15"/>
    <p:sldId id="676" r:id="rId16"/>
    <p:sldId id="674" r:id="rId17"/>
    <p:sldId id="562" r:id="rId18"/>
    <p:sldId id="635" r:id="rId19"/>
    <p:sldId id="636" r:id="rId20"/>
    <p:sldId id="672" r:id="rId21"/>
    <p:sldId id="673" r:id="rId22"/>
    <p:sldId id="677" r:id="rId23"/>
    <p:sldId id="438" r:id="rId24"/>
    <p:sldId id="440" r:id="rId25"/>
    <p:sldId id="441" r:id="rId26"/>
    <p:sldId id="442" r:id="rId27"/>
    <p:sldId id="262" r:id="rId28"/>
  </p:sldIdLst>
  <p:sldSz cx="9144000" cy="514826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1">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B4EA"/>
    <a:srgbClr val="9AD3E9"/>
    <a:srgbClr val="F8B2A3"/>
    <a:srgbClr val="98D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852" y="90"/>
      </p:cViewPr>
      <p:guideLst>
        <p:guide orient="horz" pos="195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2022-04-28</a:t>
            </a:fld>
            <a:endParaRPr lang="ko-KR" altLang="en-US"/>
          </a:p>
        </p:txBody>
      </p:sp>
      <p:sp>
        <p:nvSpPr>
          <p:cNvPr id="4" name="Slide Image Placeholder 3"/>
          <p:cNvSpPr>
            <a:spLocks noGrp="1" noRot="1" noChangeAspect="1"/>
          </p:cNvSpPr>
          <p:nvPr>
            <p:ph type="sldImg" idx="2"/>
          </p:nvPr>
        </p:nvSpPr>
        <p:spPr>
          <a:xfrm>
            <a:off x="383664" y="685800"/>
            <a:ext cx="6090671"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9650" cy="34290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3</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12</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14</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133461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17</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18</a:t>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19</a:t>
            </a:fld>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20</a:t>
            </a:fld>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21</a:t>
            </a:fld>
            <a:endParaRPr lang="ko-KR"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23</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4</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24</a:t>
            </a:fld>
            <a:endParaRPr lang="ko-KR"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25</a:t>
            </a:fld>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26</a:t>
            </a:fld>
            <a:endParaRPr lang="ko-KR"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27</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5</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6</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7</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8</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9</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4175" y="685800"/>
            <a:ext cx="6089650" cy="3429000"/>
          </a:xfrm>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10</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11</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6072"/>
            <a:ext cx="5220072" cy="1081065"/>
          </a:xfrm>
          <a:prstGeom prst="rect">
            <a:avLst/>
          </a:prstGeom>
        </p:spPr>
        <p:txBody>
          <a:bodyPr anchor="ctr"/>
          <a:lstStyle>
            <a:lvl1pPr marL="0" indent="0" algn="l">
              <a:lnSpc>
                <a:spcPct val="100000"/>
              </a:lnSpc>
              <a:buNone/>
              <a:defRPr sz="3605" b="1" baseline="0">
                <a:solidFill>
                  <a:schemeClr val="tx1">
                    <a:lumMod val="75000"/>
                    <a:lumOff val="25000"/>
                  </a:schemeClr>
                </a:solidFill>
                <a:latin typeface="+mj-lt"/>
                <a:cs typeface="Arial" panose="020B0604020202020204" pitchFamily="34" charset="0"/>
              </a:defRPr>
            </a:lvl1pPr>
          </a:lstStyle>
          <a:p>
            <a:pPr lvl="0"/>
            <a:r>
              <a:rPr lang="en-US" altLang="ko-KR" sz="36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7136"/>
            <a:ext cx="5219924" cy="504497"/>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p>
          <a:p>
            <a:pPr lvl="0"/>
            <a:r>
              <a:rPr lang="en-US" altLang="ko-KR" dirty="0"/>
              <a:t>PRESENTATION HERE</a:t>
            </a:r>
            <a:endParaRPr lang="ko-KR" alt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5993"/>
            <a:ext cx="6372200" cy="302698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79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50079"/>
            <a:ext cx="3060000" cy="21979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226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5361"/>
            <a:ext cx="2123728" cy="32226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6722"/>
            <a:ext cx="2448545" cy="202582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6722"/>
            <a:ext cx="2448273" cy="202582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6722"/>
            <a:ext cx="2448273" cy="202582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8" name="Text Placeholder 9"/>
          <p:cNvSpPr>
            <a:spLocks noGrp="1"/>
          </p:cNvSpPr>
          <p:nvPr>
            <p:ph type="body" sz="quarter" idx="14"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6722"/>
            <a:ext cx="2923753" cy="25208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6722"/>
            <a:ext cx="2923753" cy="2520823"/>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5609"/>
            <a:ext cx="2700000" cy="15862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5609"/>
            <a:ext cx="2736000" cy="15862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9"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80777"/>
            <a:ext cx="3401564" cy="3404540"/>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949"/>
            <a:ext cx="3373328" cy="4088607"/>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8218"/>
            <a:ext cx="1945465" cy="300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4" y="1172959"/>
            <a:ext cx="1944000" cy="10445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546378" y="2864670"/>
            <a:ext cx="1944000" cy="12252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4" name="Rectangle 3"/>
          <p:cNvSpPr/>
          <p:nvPr userDrawn="1"/>
        </p:nvSpPr>
        <p:spPr>
          <a:xfrm>
            <a:off x="546378" y="2219147"/>
            <a:ext cx="1944000" cy="531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ectangle 4"/>
          <p:cNvSpPr/>
          <p:nvPr userDrawn="1"/>
        </p:nvSpPr>
        <p:spPr>
          <a:xfrm>
            <a:off x="546042" y="4089479"/>
            <a:ext cx="1944000" cy="531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1" hasCustomPrompt="1"/>
          </p:nvPr>
        </p:nvSpPr>
        <p:spPr>
          <a:xfrm>
            <a:off x="2583307" y="1172959"/>
            <a:ext cx="1944000" cy="10445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2582971" y="2864670"/>
            <a:ext cx="1944000" cy="12252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8" name="Rectangle 7"/>
          <p:cNvSpPr/>
          <p:nvPr userDrawn="1"/>
        </p:nvSpPr>
        <p:spPr>
          <a:xfrm>
            <a:off x="2582971" y="2219147"/>
            <a:ext cx="1944000" cy="5314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Rectangle 8"/>
          <p:cNvSpPr/>
          <p:nvPr userDrawn="1"/>
        </p:nvSpPr>
        <p:spPr>
          <a:xfrm>
            <a:off x="2582635" y="4089479"/>
            <a:ext cx="1944000" cy="53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Picture Placeholder 2"/>
          <p:cNvSpPr>
            <a:spLocks noGrp="1"/>
          </p:cNvSpPr>
          <p:nvPr>
            <p:ph type="pic" idx="13" hasCustomPrompt="1"/>
          </p:nvPr>
        </p:nvSpPr>
        <p:spPr>
          <a:xfrm>
            <a:off x="4619900" y="1172959"/>
            <a:ext cx="1944000" cy="10445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19564" y="2864670"/>
            <a:ext cx="1944000" cy="12252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12" name="Rectangle 11"/>
          <p:cNvSpPr/>
          <p:nvPr userDrawn="1"/>
        </p:nvSpPr>
        <p:spPr>
          <a:xfrm>
            <a:off x="4619564" y="2219147"/>
            <a:ext cx="1944000" cy="53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ectangle 12"/>
          <p:cNvSpPr/>
          <p:nvPr userDrawn="1"/>
        </p:nvSpPr>
        <p:spPr>
          <a:xfrm>
            <a:off x="4619228" y="4089479"/>
            <a:ext cx="1944000" cy="5314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Picture Placeholder 2"/>
          <p:cNvSpPr>
            <a:spLocks noGrp="1"/>
          </p:cNvSpPr>
          <p:nvPr>
            <p:ph type="pic" idx="15" hasCustomPrompt="1"/>
          </p:nvPr>
        </p:nvSpPr>
        <p:spPr>
          <a:xfrm>
            <a:off x="6656494" y="1172959"/>
            <a:ext cx="1944000" cy="10445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6656158" y="2864670"/>
            <a:ext cx="1944000" cy="122520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
        <p:nvSpPr>
          <p:cNvPr id="16" name="Rectangle 15"/>
          <p:cNvSpPr/>
          <p:nvPr userDrawn="1"/>
        </p:nvSpPr>
        <p:spPr>
          <a:xfrm>
            <a:off x="6656158" y="2219147"/>
            <a:ext cx="1944000" cy="531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7" name="Rectangle 16"/>
          <p:cNvSpPr/>
          <p:nvPr userDrawn="1"/>
        </p:nvSpPr>
        <p:spPr>
          <a:xfrm>
            <a:off x="6655822" y="4089479"/>
            <a:ext cx="1944000" cy="531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2329"/>
            <a:ext cx="4930200" cy="473990"/>
          </a:xfrm>
          <a:prstGeom prst="rect">
            <a:avLst/>
          </a:prstGeom>
        </p:spPr>
        <p:txBody>
          <a:bodyPr anchor="ctr"/>
          <a:lstStyle>
            <a:lvl1pPr marL="0" indent="0" algn="l">
              <a:buNone/>
              <a:defRPr sz="3605" b="1"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6320"/>
            <a:ext cx="4930200" cy="288284"/>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5065"/>
            <a:ext cx="1013895" cy="10173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1572"/>
            <a:ext cx="648072" cy="6503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20185"/>
            <a:ext cx="442142" cy="4436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80757"/>
            <a:ext cx="360040" cy="36127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6723"/>
            <a:ext cx="2585656" cy="2594554"/>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81939"/>
            <a:ext cx="1475656" cy="15937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72"/>
            <a:ext cx="879830" cy="95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410"/>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6654"/>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4030"/>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800"/>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798"/>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6802"/>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794"/>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3664"/>
            <a:ext cx="1587121" cy="15158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605"/>
            <a:ext cx="4634840" cy="4650790"/>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3441"/>
            <a:ext cx="2736303" cy="576567"/>
          </a:xfrm>
          <a:prstGeom prst="rect">
            <a:avLst/>
          </a:prstGeom>
        </p:spPr>
        <p:txBody>
          <a:bodyPr anchor="ctr"/>
          <a:lstStyle>
            <a:lvl1pPr marL="0" indent="0" algn="ctr">
              <a:buNone/>
              <a:defRPr sz="3605"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80009"/>
            <a:ext cx="2736303" cy="432426"/>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80"/>
            <a:ext cx="1587121" cy="151581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7963"/>
            <a:ext cx="1407408" cy="1520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452"/>
            <a:ext cx="3456384" cy="3468279"/>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33145"/>
            <a:ext cx="3456384" cy="576567"/>
          </a:xfrm>
          <a:prstGeom prst="rect">
            <a:avLst/>
          </a:prstGeom>
        </p:spPr>
        <p:txBody>
          <a:bodyPr anchor="ctr"/>
          <a:lstStyle>
            <a:lvl1pPr marL="0" indent="0" algn="ctr">
              <a:buNone/>
              <a:defRPr sz="3605" b="1" baseline="0">
                <a:solidFill>
                  <a:schemeClr val="tx1">
                    <a:lumMod val="75000"/>
                    <a:lumOff val="25000"/>
                  </a:schemeClr>
                </a:solidFill>
                <a:latin typeface="+mj-lt"/>
                <a:cs typeface="Arial" panose="020B0604020202020204"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7846"/>
            <a:ext cx="3456384"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601222"/>
            <a:ext cx="1440000" cy="144126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8772"/>
            <a:ext cx="1440000" cy="144126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8772"/>
            <a:ext cx="1440000" cy="144126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601222"/>
            <a:ext cx="1440000" cy="144126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Your Picture Here</a:t>
            </a:r>
            <a:endParaRPr lang="ko-KR" altLang="en-US" dirty="0"/>
          </a:p>
        </p:txBody>
      </p:sp>
      <p:sp>
        <p:nvSpPr>
          <p:cNvPr id="2" name="Block Arc 1"/>
          <p:cNvSpPr/>
          <p:nvPr userDrawn="1"/>
        </p:nvSpPr>
        <p:spPr>
          <a:xfrm>
            <a:off x="683568" y="1421064"/>
            <a:ext cx="1800000" cy="1801575"/>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2" name="Block Arc 11"/>
          <p:cNvSpPr/>
          <p:nvPr userDrawn="1"/>
        </p:nvSpPr>
        <p:spPr>
          <a:xfrm>
            <a:off x="2671382" y="1421064"/>
            <a:ext cx="1800000" cy="1801575"/>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solidFill>
            </a:endParaRPr>
          </a:p>
        </p:txBody>
      </p:sp>
      <p:sp>
        <p:nvSpPr>
          <p:cNvPr id="13" name="Block Arc 12"/>
          <p:cNvSpPr/>
          <p:nvPr userDrawn="1"/>
        </p:nvSpPr>
        <p:spPr>
          <a:xfrm>
            <a:off x="4659196" y="1421064"/>
            <a:ext cx="1800000" cy="1801575"/>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4" name="Block Arc 13"/>
          <p:cNvSpPr/>
          <p:nvPr userDrawn="1"/>
        </p:nvSpPr>
        <p:spPr>
          <a:xfrm>
            <a:off x="6647011" y="1421064"/>
            <a:ext cx="1800000" cy="1801575"/>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7"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700154"/>
            <a:ext cx="9144000" cy="288284"/>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586"/>
            <a:ext cx="9144000" cy="576568"/>
          </a:xfrm>
          <a:prstGeom prst="rect">
            <a:avLst/>
          </a:prstGeom>
        </p:spPr>
        <p:txBody>
          <a:bodyPr anchor="ctr"/>
          <a:lstStyle>
            <a:lvl1pPr marL="0" indent="0" algn="ctr">
              <a:buNone/>
              <a:defRPr sz="3605"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354008" y="1132579"/>
            <a:ext cx="2849840" cy="3652364"/>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9021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r>
              <a:rPr lang="en-US" altLang="ko-KR" dirty="0"/>
              <a:t>Insert Your Image</a:t>
            </a:r>
            <a:endParaRPr lang="ko-KR" alt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5035" rtl="0" eaLnBrk="1" latinLnBrk="1" hangingPunct="1">
        <a:spcBef>
          <a:spcPct val="0"/>
        </a:spcBef>
        <a:buNone/>
        <a:defRPr sz="4405" kern="1200">
          <a:solidFill>
            <a:schemeClr val="tx1"/>
          </a:solidFill>
          <a:latin typeface="+mj-lt"/>
          <a:ea typeface="+mj-ea"/>
          <a:cs typeface="+mj-cs"/>
        </a:defRPr>
      </a:lvl1pPr>
    </p:titleStyle>
    <p:bodyStyle>
      <a:lvl1pPr marL="342900" indent="-342900" algn="l" defTabSz="915035" rtl="0" eaLnBrk="1" latinLnBrk="1" hangingPunct="1">
        <a:spcBef>
          <a:spcPct val="20000"/>
        </a:spcBef>
        <a:buFont typeface="Arial" panose="020B0604020202020204" pitchFamily="34" charset="0"/>
        <a:buChar char="•"/>
        <a:defRPr sz="3205" kern="1200">
          <a:solidFill>
            <a:schemeClr val="tx1"/>
          </a:solidFill>
          <a:latin typeface="+mn-lt"/>
          <a:ea typeface="+mn-ea"/>
          <a:cs typeface="+mn-cs"/>
        </a:defRPr>
      </a:lvl1pPr>
      <a:lvl2pPr marL="743585" indent="-285750" algn="l" defTabSz="915035"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65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5035" rtl="0" eaLnBrk="1" latinLnBrk="1" hangingPunct="1">
        <a:defRPr sz="1800" kern="1200">
          <a:solidFill>
            <a:schemeClr val="tx1"/>
          </a:solidFill>
          <a:latin typeface="+mn-lt"/>
          <a:ea typeface="+mn-ea"/>
          <a:cs typeface="+mn-cs"/>
        </a:defRPr>
      </a:lvl1pPr>
      <a:lvl2pPr marL="457835" algn="l" defTabSz="915035" rtl="0" eaLnBrk="1" latinLnBrk="1" hangingPunct="1">
        <a:defRPr sz="1800" kern="1200">
          <a:solidFill>
            <a:schemeClr val="tx1"/>
          </a:solidFill>
          <a:latin typeface="+mn-lt"/>
          <a:ea typeface="+mn-ea"/>
          <a:cs typeface="+mn-cs"/>
        </a:defRPr>
      </a:lvl2pPr>
      <a:lvl3pPr marL="915035" algn="l" defTabSz="915035" rtl="0" eaLnBrk="1" latinLnBrk="1" hangingPunct="1">
        <a:defRPr sz="1800" kern="1200">
          <a:solidFill>
            <a:schemeClr val="tx1"/>
          </a:solidFill>
          <a:latin typeface="+mn-lt"/>
          <a:ea typeface="+mn-ea"/>
          <a:cs typeface="+mn-cs"/>
        </a:defRPr>
      </a:lvl3pPr>
      <a:lvl4pPr marL="1372870" algn="l" defTabSz="915035" rtl="0" eaLnBrk="1" latinLnBrk="1" hangingPunct="1">
        <a:defRPr sz="1800" kern="1200">
          <a:solidFill>
            <a:schemeClr val="tx1"/>
          </a:solidFill>
          <a:latin typeface="+mn-lt"/>
          <a:ea typeface="+mn-ea"/>
          <a:cs typeface="+mn-cs"/>
        </a:defRPr>
      </a:lvl4pPr>
      <a:lvl5pPr marL="1830705" algn="l" defTabSz="915035" rtl="0" eaLnBrk="1" latinLnBrk="1" hangingPunct="1">
        <a:defRPr sz="1800" kern="1200">
          <a:solidFill>
            <a:schemeClr val="tx1"/>
          </a:solidFill>
          <a:latin typeface="+mn-lt"/>
          <a:ea typeface="+mn-ea"/>
          <a:cs typeface="+mn-cs"/>
        </a:defRPr>
      </a:lvl5pPr>
      <a:lvl6pPr marL="2287905" algn="l" defTabSz="915035" rtl="0" eaLnBrk="1" latinLnBrk="1" hangingPunct="1">
        <a:defRPr sz="1800" kern="1200">
          <a:solidFill>
            <a:schemeClr val="tx1"/>
          </a:solidFill>
          <a:latin typeface="+mn-lt"/>
          <a:ea typeface="+mn-ea"/>
          <a:cs typeface="+mn-cs"/>
        </a:defRPr>
      </a:lvl6pPr>
      <a:lvl7pPr marL="2745740" algn="l" defTabSz="915035" rtl="0" eaLnBrk="1" latinLnBrk="1" hangingPunct="1">
        <a:defRPr sz="1800" kern="1200">
          <a:solidFill>
            <a:schemeClr val="tx1"/>
          </a:solidFill>
          <a:latin typeface="+mn-lt"/>
          <a:ea typeface="+mn-ea"/>
          <a:cs typeface="+mn-cs"/>
        </a:defRPr>
      </a:lvl7pPr>
      <a:lvl8pPr marL="3202940" algn="l" defTabSz="915035" rtl="0" eaLnBrk="1" latinLnBrk="1" hangingPunct="1">
        <a:defRPr sz="1800" kern="1200">
          <a:solidFill>
            <a:schemeClr val="tx1"/>
          </a:solidFill>
          <a:latin typeface="+mn-lt"/>
          <a:ea typeface="+mn-ea"/>
          <a:cs typeface="+mn-cs"/>
        </a:defRPr>
      </a:lvl8pPr>
      <a:lvl9pPr marL="3660775" algn="l" defTabSz="915035"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hdr="0" dt="0"/>
  <p:txStyles>
    <p:titleStyle>
      <a:lvl1pPr algn="ctr" defTabSz="915035" rtl="0" eaLnBrk="1" latinLnBrk="1" hangingPunct="1">
        <a:spcBef>
          <a:spcPct val="0"/>
        </a:spcBef>
        <a:buNone/>
        <a:defRPr sz="4405" kern="1200">
          <a:solidFill>
            <a:schemeClr val="tx1"/>
          </a:solidFill>
          <a:latin typeface="+mj-lt"/>
          <a:ea typeface="+mj-ea"/>
          <a:cs typeface="+mj-cs"/>
        </a:defRPr>
      </a:lvl1pPr>
    </p:titleStyle>
    <p:bodyStyle>
      <a:lvl1pPr marL="342900" indent="-342900" algn="l" defTabSz="915035" rtl="0" eaLnBrk="1" latinLnBrk="1" hangingPunct="1">
        <a:spcBef>
          <a:spcPct val="20000"/>
        </a:spcBef>
        <a:buFont typeface="Arial" panose="020B0604020202020204" pitchFamily="34" charset="0"/>
        <a:buChar char="•"/>
        <a:defRPr sz="3205" kern="1200">
          <a:solidFill>
            <a:schemeClr val="tx1"/>
          </a:solidFill>
          <a:latin typeface="+mn-lt"/>
          <a:ea typeface="+mn-ea"/>
          <a:cs typeface="+mn-cs"/>
        </a:defRPr>
      </a:lvl1pPr>
      <a:lvl2pPr marL="743585" indent="-285750" algn="l" defTabSz="915035"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65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5035" rtl="0" eaLnBrk="1" latinLnBrk="1" hangingPunct="1">
        <a:defRPr sz="1800" kern="1200">
          <a:solidFill>
            <a:schemeClr val="tx1"/>
          </a:solidFill>
          <a:latin typeface="+mn-lt"/>
          <a:ea typeface="+mn-ea"/>
          <a:cs typeface="+mn-cs"/>
        </a:defRPr>
      </a:lvl1pPr>
      <a:lvl2pPr marL="457835" algn="l" defTabSz="915035" rtl="0" eaLnBrk="1" latinLnBrk="1" hangingPunct="1">
        <a:defRPr sz="1800" kern="1200">
          <a:solidFill>
            <a:schemeClr val="tx1"/>
          </a:solidFill>
          <a:latin typeface="+mn-lt"/>
          <a:ea typeface="+mn-ea"/>
          <a:cs typeface="+mn-cs"/>
        </a:defRPr>
      </a:lvl2pPr>
      <a:lvl3pPr marL="915035" algn="l" defTabSz="915035" rtl="0" eaLnBrk="1" latinLnBrk="1" hangingPunct="1">
        <a:defRPr sz="1800" kern="1200">
          <a:solidFill>
            <a:schemeClr val="tx1"/>
          </a:solidFill>
          <a:latin typeface="+mn-lt"/>
          <a:ea typeface="+mn-ea"/>
          <a:cs typeface="+mn-cs"/>
        </a:defRPr>
      </a:lvl3pPr>
      <a:lvl4pPr marL="1372870" algn="l" defTabSz="915035" rtl="0" eaLnBrk="1" latinLnBrk="1" hangingPunct="1">
        <a:defRPr sz="1800" kern="1200">
          <a:solidFill>
            <a:schemeClr val="tx1"/>
          </a:solidFill>
          <a:latin typeface="+mn-lt"/>
          <a:ea typeface="+mn-ea"/>
          <a:cs typeface="+mn-cs"/>
        </a:defRPr>
      </a:lvl4pPr>
      <a:lvl5pPr marL="1830705" algn="l" defTabSz="915035" rtl="0" eaLnBrk="1" latinLnBrk="1" hangingPunct="1">
        <a:defRPr sz="1800" kern="1200">
          <a:solidFill>
            <a:schemeClr val="tx1"/>
          </a:solidFill>
          <a:latin typeface="+mn-lt"/>
          <a:ea typeface="+mn-ea"/>
          <a:cs typeface="+mn-cs"/>
        </a:defRPr>
      </a:lvl5pPr>
      <a:lvl6pPr marL="2287905" algn="l" defTabSz="915035" rtl="0" eaLnBrk="1" latinLnBrk="1" hangingPunct="1">
        <a:defRPr sz="1800" kern="1200">
          <a:solidFill>
            <a:schemeClr val="tx1"/>
          </a:solidFill>
          <a:latin typeface="+mn-lt"/>
          <a:ea typeface="+mn-ea"/>
          <a:cs typeface="+mn-cs"/>
        </a:defRPr>
      </a:lvl6pPr>
      <a:lvl7pPr marL="2745740" algn="l" defTabSz="915035" rtl="0" eaLnBrk="1" latinLnBrk="1" hangingPunct="1">
        <a:defRPr sz="1800" kern="1200">
          <a:solidFill>
            <a:schemeClr val="tx1"/>
          </a:solidFill>
          <a:latin typeface="+mn-lt"/>
          <a:ea typeface="+mn-ea"/>
          <a:cs typeface="+mn-cs"/>
        </a:defRPr>
      </a:lvl7pPr>
      <a:lvl8pPr marL="3202940" algn="l" defTabSz="915035" rtl="0" eaLnBrk="1" latinLnBrk="1" hangingPunct="1">
        <a:defRPr sz="1800" kern="1200">
          <a:solidFill>
            <a:schemeClr val="tx1"/>
          </a:solidFill>
          <a:latin typeface="+mn-lt"/>
          <a:ea typeface="+mn-ea"/>
          <a:cs typeface="+mn-cs"/>
        </a:defRPr>
      </a:lvl8pPr>
      <a:lvl9pPr marL="3660775" algn="l" defTabSz="915035"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hf hdr="0" dt="0"/>
  <p:txStyles>
    <p:titleStyle>
      <a:lvl1pPr algn="ctr" defTabSz="915035" rtl="0" eaLnBrk="1" latinLnBrk="1" hangingPunct="1">
        <a:spcBef>
          <a:spcPct val="0"/>
        </a:spcBef>
        <a:buNone/>
        <a:defRPr sz="4405" kern="1200">
          <a:solidFill>
            <a:schemeClr val="tx1"/>
          </a:solidFill>
          <a:latin typeface="+mj-lt"/>
          <a:ea typeface="+mj-ea"/>
          <a:cs typeface="+mj-cs"/>
        </a:defRPr>
      </a:lvl1pPr>
    </p:titleStyle>
    <p:bodyStyle>
      <a:lvl1pPr marL="342900" indent="-342900" algn="l" defTabSz="915035" rtl="0" eaLnBrk="1" latinLnBrk="1" hangingPunct="1">
        <a:spcBef>
          <a:spcPct val="20000"/>
        </a:spcBef>
        <a:buFont typeface="Arial" panose="020B0604020202020204" pitchFamily="34" charset="0"/>
        <a:buChar char="•"/>
        <a:defRPr sz="3205" kern="1200">
          <a:solidFill>
            <a:schemeClr val="tx1"/>
          </a:solidFill>
          <a:latin typeface="+mn-lt"/>
          <a:ea typeface="+mn-ea"/>
          <a:cs typeface="+mn-cs"/>
        </a:defRPr>
      </a:lvl1pPr>
      <a:lvl2pPr marL="743585" indent="-285750" algn="l" defTabSz="915035"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650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5035" rtl="0" eaLnBrk="1" latinLnBrk="1" hangingPunct="1">
        <a:defRPr sz="1800" kern="1200">
          <a:solidFill>
            <a:schemeClr val="tx1"/>
          </a:solidFill>
          <a:latin typeface="+mn-lt"/>
          <a:ea typeface="+mn-ea"/>
          <a:cs typeface="+mn-cs"/>
        </a:defRPr>
      </a:lvl1pPr>
      <a:lvl2pPr marL="457835" algn="l" defTabSz="915035" rtl="0" eaLnBrk="1" latinLnBrk="1" hangingPunct="1">
        <a:defRPr sz="1800" kern="1200">
          <a:solidFill>
            <a:schemeClr val="tx1"/>
          </a:solidFill>
          <a:latin typeface="+mn-lt"/>
          <a:ea typeface="+mn-ea"/>
          <a:cs typeface="+mn-cs"/>
        </a:defRPr>
      </a:lvl2pPr>
      <a:lvl3pPr marL="915035" algn="l" defTabSz="915035" rtl="0" eaLnBrk="1" latinLnBrk="1" hangingPunct="1">
        <a:defRPr sz="1800" kern="1200">
          <a:solidFill>
            <a:schemeClr val="tx1"/>
          </a:solidFill>
          <a:latin typeface="+mn-lt"/>
          <a:ea typeface="+mn-ea"/>
          <a:cs typeface="+mn-cs"/>
        </a:defRPr>
      </a:lvl3pPr>
      <a:lvl4pPr marL="1372870" algn="l" defTabSz="915035" rtl="0" eaLnBrk="1" latinLnBrk="1" hangingPunct="1">
        <a:defRPr sz="1800" kern="1200">
          <a:solidFill>
            <a:schemeClr val="tx1"/>
          </a:solidFill>
          <a:latin typeface="+mn-lt"/>
          <a:ea typeface="+mn-ea"/>
          <a:cs typeface="+mn-cs"/>
        </a:defRPr>
      </a:lvl4pPr>
      <a:lvl5pPr marL="1830705" algn="l" defTabSz="915035" rtl="0" eaLnBrk="1" latinLnBrk="1" hangingPunct="1">
        <a:defRPr sz="1800" kern="1200">
          <a:solidFill>
            <a:schemeClr val="tx1"/>
          </a:solidFill>
          <a:latin typeface="+mn-lt"/>
          <a:ea typeface="+mn-ea"/>
          <a:cs typeface="+mn-cs"/>
        </a:defRPr>
      </a:lvl5pPr>
      <a:lvl6pPr marL="2287905" algn="l" defTabSz="915035" rtl="0" eaLnBrk="1" latinLnBrk="1" hangingPunct="1">
        <a:defRPr sz="1800" kern="1200">
          <a:solidFill>
            <a:schemeClr val="tx1"/>
          </a:solidFill>
          <a:latin typeface="+mn-lt"/>
          <a:ea typeface="+mn-ea"/>
          <a:cs typeface="+mn-cs"/>
        </a:defRPr>
      </a:lvl6pPr>
      <a:lvl7pPr marL="2745740" algn="l" defTabSz="915035" rtl="0" eaLnBrk="1" latinLnBrk="1" hangingPunct="1">
        <a:defRPr sz="1800" kern="1200">
          <a:solidFill>
            <a:schemeClr val="tx1"/>
          </a:solidFill>
          <a:latin typeface="+mn-lt"/>
          <a:ea typeface="+mn-ea"/>
          <a:cs typeface="+mn-cs"/>
        </a:defRPr>
      </a:lvl7pPr>
      <a:lvl8pPr marL="3202940" algn="l" defTabSz="915035" rtl="0" eaLnBrk="1" latinLnBrk="1" hangingPunct="1">
        <a:defRPr sz="1800" kern="1200">
          <a:solidFill>
            <a:schemeClr val="tx1"/>
          </a:solidFill>
          <a:latin typeface="+mn-lt"/>
          <a:ea typeface="+mn-ea"/>
          <a:cs typeface="+mn-cs"/>
        </a:defRPr>
      </a:lvl8pPr>
      <a:lvl9pPr marL="3660775" algn="l" defTabSz="91503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57625" y="652490"/>
            <a:ext cx="5220335" cy="631190"/>
          </a:xfrm>
        </p:spPr>
        <p:txBody>
          <a:bodyPr/>
          <a:lstStyle/>
          <a:p>
            <a:pPr lvl="0">
              <a:lnSpc>
                <a:spcPct val="110000"/>
              </a:lnSpc>
            </a:pPr>
            <a:r>
              <a:rPr lang="en-US" altLang="ko-KR" sz="2000" dirty="0">
                <a:latin typeface="Arial" panose="020B0604020202020204" pitchFamily="34" charset="0"/>
                <a:ea typeface="Malgun Gothic" panose="020B0503020000020004" pitchFamily="50" charset="-127"/>
              </a:rPr>
              <a:t>Thuyết trình đồ án môn học</a:t>
            </a:r>
          </a:p>
        </p:txBody>
      </p:sp>
      <p:sp>
        <p:nvSpPr>
          <p:cNvPr id="4" name="Text Placeholder 3"/>
          <p:cNvSpPr>
            <a:spLocks noGrp="1"/>
          </p:cNvSpPr>
          <p:nvPr>
            <p:ph type="body" sz="quarter" idx="11"/>
          </p:nvPr>
        </p:nvSpPr>
        <p:spPr>
          <a:xfrm>
            <a:off x="3859158" y="1980513"/>
            <a:ext cx="5219924" cy="504056"/>
          </a:xfrm>
        </p:spPr>
        <p:txBody>
          <a:bodyPr/>
          <a:lstStyle/>
          <a:p>
            <a:pPr fontAlgn="auto">
              <a:lnSpc>
                <a:spcPct val="120000"/>
              </a:lnSpc>
              <a:spcBef>
                <a:spcPts val="0"/>
              </a:spcBef>
              <a:spcAft>
                <a:spcPts val="0"/>
              </a:spcAft>
              <a:defRPr/>
            </a:pPr>
            <a:r>
              <a:rPr lang="en-US" altLang="ko-KR" b="1" dirty="0" err="1" smtClean="0">
                <a:solidFill>
                  <a:schemeClr val="tx1"/>
                </a:solidFill>
                <a:latin typeface="Arial" panose="020B0604020202020204" pitchFamily="34" charset="0"/>
              </a:rPr>
              <a:t>Xây</a:t>
            </a:r>
            <a:r>
              <a:rPr lang="en-US" altLang="ko-KR" b="1" dirty="0" smtClean="0">
                <a:solidFill>
                  <a:schemeClr val="tx1"/>
                </a:solidFill>
                <a:latin typeface="Arial" panose="020B0604020202020204" pitchFamily="34" charset="0"/>
              </a:rPr>
              <a:t> </a:t>
            </a:r>
            <a:r>
              <a:rPr lang="en-US" altLang="ko-KR" b="1" dirty="0" err="1" smtClean="0">
                <a:solidFill>
                  <a:schemeClr val="tx1"/>
                </a:solidFill>
                <a:latin typeface="Arial" panose="020B0604020202020204" pitchFamily="34" charset="0"/>
              </a:rPr>
              <a:t>dựng</a:t>
            </a:r>
            <a:r>
              <a:rPr lang="en-US" altLang="ko-KR" b="1" dirty="0" smtClean="0">
                <a:solidFill>
                  <a:schemeClr val="tx1"/>
                </a:solidFill>
                <a:latin typeface="Arial" panose="020B0604020202020204" pitchFamily="34" charset="0"/>
              </a:rPr>
              <a:t> game </a:t>
            </a:r>
            <a:r>
              <a:rPr lang="en-US" altLang="ko-KR" b="1" dirty="0" err="1" smtClean="0">
                <a:solidFill>
                  <a:schemeClr val="tx1"/>
                </a:solidFill>
                <a:latin typeface="Arial" panose="020B0604020202020204" pitchFamily="34" charset="0"/>
              </a:rPr>
              <a:t>cờ</a:t>
            </a:r>
            <a:r>
              <a:rPr lang="en-US" altLang="ko-KR" b="1" dirty="0" smtClean="0">
                <a:solidFill>
                  <a:schemeClr val="tx1"/>
                </a:solidFill>
                <a:latin typeface="Arial" panose="020B0604020202020204" pitchFamily="34" charset="0"/>
              </a:rPr>
              <a:t> </a:t>
            </a:r>
            <a:r>
              <a:rPr lang="en-US" altLang="ko-KR" b="1" dirty="0" err="1" smtClean="0">
                <a:solidFill>
                  <a:schemeClr val="tx1"/>
                </a:solidFill>
                <a:latin typeface="Arial" panose="020B0604020202020204" pitchFamily="34" charset="0"/>
              </a:rPr>
              <a:t>caro</a:t>
            </a:r>
            <a:endParaRPr lang="en-US" altLang="ko-KR" b="1" dirty="0">
              <a:latin typeface="Times New Roman" panose="02020603050405020304" charset="0"/>
              <a:cs typeface="Times New Roman" panose="02020603050405020304" charset="0"/>
            </a:endParaRPr>
          </a:p>
        </p:txBody>
      </p:sp>
      <p:sp>
        <p:nvSpPr>
          <p:cNvPr id="5" name="TextBox 4"/>
          <p:cNvSpPr txBox="1"/>
          <p:nvPr/>
        </p:nvSpPr>
        <p:spPr>
          <a:xfrm>
            <a:off x="4117340" y="109565"/>
            <a:ext cx="4991100" cy="291465"/>
          </a:xfrm>
          <a:prstGeom prst="rect">
            <a:avLst/>
          </a:prstGeom>
          <a:noFill/>
        </p:spPr>
        <p:txBody>
          <a:bodyPr wrap="square" rtlCol="0">
            <a:spAutoFit/>
          </a:bodyPr>
          <a:lstStyle/>
          <a:p>
            <a:pPr algn="r"/>
            <a:r>
              <a:rPr lang="en-US" sz="1300" dirty="0">
                <a:solidFill>
                  <a:schemeClr val="tx1"/>
                </a:solidFill>
                <a:latin typeface="Arial" panose="020B0604020202020204" pitchFamily="34" charset="0"/>
                <a:cs typeface="Arial" panose="020B0604020202020204" pitchFamily="34" charset="0"/>
              </a:rPr>
              <a:t>Trường Đại Học Sư Phạm Kỹ Thuật Tp Hồ Chí Minh</a:t>
            </a:r>
          </a:p>
        </p:txBody>
      </p:sp>
      <p:grpSp>
        <p:nvGrpSpPr>
          <p:cNvPr id="6" name="Group 5"/>
          <p:cNvGrpSpPr/>
          <p:nvPr/>
        </p:nvGrpSpPr>
        <p:grpSpPr>
          <a:xfrm>
            <a:off x="3620770" y="851880"/>
            <a:ext cx="129540" cy="163322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 Placeholder 3"/>
          <p:cNvSpPr>
            <a:spLocks noGrp="1"/>
          </p:cNvSpPr>
          <p:nvPr/>
        </p:nvSpPr>
        <p:spPr>
          <a:xfrm>
            <a:off x="3857253" y="1536013"/>
            <a:ext cx="5219924" cy="504056"/>
          </a:xfrm>
          <a:prstGeom prst="rect">
            <a:avLst/>
          </a:prstGeom>
        </p:spPr>
        <p:txBody>
          <a:bodyPr anchor="ctr"/>
          <a:lstStyle>
            <a:lvl1pPr marL="0" indent="0" algn="l" defTabSz="914400" rtl="0" eaLnBrk="1" latinLnBrk="1" hangingPunct="1">
              <a:lnSpc>
                <a:spcPct val="100000"/>
              </a:lnSpc>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0"/>
              </a:spcBef>
              <a:spcAft>
                <a:spcPts val="0"/>
              </a:spcAft>
              <a:defRPr/>
            </a:pPr>
            <a:r>
              <a:rPr lang="en-US" altLang="ko-KR" sz="2000" b="1" dirty="0">
                <a:solidFill>
                  <a:srgbClr val="00B050"/>
                </a:solidFill>
                <a:latin typeface="Arial" panose="020B0604020202020204" pitchFamily="34" charset="0"/>
              </a:rPr>
              <a:t>Đề tài:</a:t>
            </a:r>
            <a:r>
              <a:rPr lang="en-US" altLang="ko-KR" b="1" dirty="0">
                <a:solidFill>
                  <a:srgbClr val="00B050"/>
                </a:solidFill>
                <a:latin typeface="Times New Roman" panose="02020603050405020304" charset="0"/>
                <a:cs typeface="Times New Roman" panose="02020603050405020304" charset="0"/>
              </a:rPr>
              <a:t> </a:t>
            </a:r>
            <a:r>
              <a:rPr lang="en-US" altLang="ko-KR" b="1" dirty="0">
                <a:latin typeface="Times New Roman" panose="02020603050405020304" charset="0"/>
                <a:cs typeface="Times New Roman" panose="02020603050405020304" charset="0"/>
              </a:rPr>
              <a:t>  </a:t>
            </a:r>
          </a:p>
        </p:txBody>
      </p:sp>
      <p:sp>
        <p:nvSpPr>
          <p:cNvPr id="13" name="Text Box 12"/>
          <p:cNvSpPr txBox="1"/>
          <p:nvPr/>
        </p:nvSpPr>
        <p:spPr>
          <a:xfrm>
            <a:off x="3416329" y="4825062"/>
            <a:ext cx="3040380" cy="245110"/>
          </a:xfrm>
          <a:prstGeom prst="rect">
            <a:avLst/>
          </a:prstGeom>
          <a:noFill/>
        </p:spPr>
        <p:txBody>
          <a:bodyPr wrap="square" rtlCol="0" anchor="t">
            <a:spAutoFit/>
          </a:bodyPr>
          <a:lstStyle/>
          <a:p>
            <a:r>
              <a:rPr lang="en-US" sz="1000" dirty="0" smtClean="0">
                <a:latin typeface="Arial" panose="020B0604020202020204" pitchFamily="34" charset="0"/>
                <a:cs typeface="Arial" panose="020B0604020202020204" pitchFamily="34" charset="0"/>
                <a:sym typeface="+mn-ea"/>
              </a:rPr>
              <a:t>TP.HCM, NGÀY </a:t>
            </a:r>
            <a:r>
              <a:rPr lang="en-US" sz="1000" dirty="0" smtClean="0">
                <a:latin typeface="Arial" panose="020B0604020202020204" pitchFamily="34" charset="0"/>
                <a:cs typeface="Arial" panose="020B0604020202020204" pitchFamily="34" charset="0"/>
                <a:sym typeface="+mn-ea"/>
              </a:rPr>
              <a:t>20</a:t>
            </a:r>
            <a:r>
              <a:rPr lang="en-US" sz="1000" dirty="0" smtClean="0">
                <a:latin typeface="Arial" panose="020B0604020202020204" pitchFamily="34" charset="0"/>
                <a:cs typeface="Arial" panose="020B0604020202020204" pitchFamily="34" charset="0"/>
                <a:sym typeface="+mn-ea"/>
              </a:rPr>
              <a:t> </a:t>
            </a:r>
            <a:r>
              <a:rPr lang="en-US" sz="1000" dirty="0" smtClean="0">
                <a:latin typeface="Arial" panose="020B0604020202020204" pitchFamily="34" charset="0"/>
                <a:cs typeface="Arial" panose="020B0604020202020204" pitchFamily="34" charset="0"/>
                <a:sym typeface="+mn-ea"/>
              </a:rPr>
              <a:t>THÁNG </a:t>
            </a:r>
            <a:r>
              <a:rPr lang="en-US" sz="1000" dirty="0">
                <a:latin typeface="Arial" panose="020B0604020202020204" pitchFamily="34" charset="0"/>
                <a:cs typeface="Arial" panose="020B0604020202020204" pitchFamily="34" charset="0"/>
                <a:sym typeface="+mn-ea"/>
              </a:rPr>
              <a:t>5</a:t>
            </a:r>
            <a:r>
              <a:rPr lang="en-US" sz="1000" dirty="0" smtClean="0">
                <a:latin typeface="Arial" panose="020B0604020202020204" pitchFamily="34" charset="0"/>
                <a:cs typeface="Arial" panose="020B0604020202020204" pitchFamily="34" charset="0"/>
                <a:sym typeface="+mn-ea"/>
              </a:rPr>
              <a:t> </a:t>
            </a:r>
            <a:r>
              <a:rPr lang="en-US" sz="1000" dirty="0" smtClean="0">
                <a:latin typeface="Arial" panose="020B0604020202020204" pitchFamily="34" charset="0"/>
                <a:cs typeface="Arial" panose="020B0604020202020204" pitchFamily="34" charset="0"/>
                <a:sym typeface="+mn-ea"/>
              </a:rPr>
              <a:t>NĂM </a:t>
            </a:r>
            <a:r>
              <a:rPr lang="en-US" sz="1000" dirty="0" smtClean="0">
                <a:latin typeface="Arial" panose="020B0604020202020204" pitchFamily="34" charset="0"/>
                <a:cs typeface="Arial" panose="020B0604020202020204" pitchFamily="34" charset="0"/>
                <a:sym typeface="+mn-ea"/>
              </a:rPr>
              <a:t>2022</a:t>
            </a:r>
            <a:endParaRPr lang="en-US" sz="1000" dirty="0">
              <a:latin typeface="Arial" panose="020B0604020202020204" pitchFamily="34" charset="0"/>
              <a:cs typeface="Arial" panose="020B0604020202020204" pitchFamily="34" charset="0"/>
            </a:endParaRPr>
          </a:p>
        </p:txBody>
      </p:sp>
      <p:grpSp>
        <p:nvGrpSpPr>
          <p:cNvPr id="14" name="Group 13"/>
          <p:cNvGrpSpPr/>
          <p:nvPr/>
        </p:nvGrpSpPr>
        <p:grpSpPr>
          <a:xfrm>
            <a:off x="3653790" y="3238845"/>
            <a:ext cx="129540" cy="1050925"/>
            <a:chOff x="3424672" y="2643758"/>
            <a:chExt cx="283232" cy="1584176"/>
          </a:xfrm>
        </p:grpSpPr>
        <p:sp>
          <p:nvSpPr>
            <p:cNvPr id="15"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2" name="Picture 11"/>
          <p:cNvPicPr>
            <a:picLocks noChangeAspect="1"/>
          </p:cNvPicPr>
          <p:nvPr/>
        </p:nvPicPr>
        <p:blipFill>
          <a:blip r:embed="rId3" cstate="print">
            <a:extLst>
              <a:ext uri="{BEBA8EAE-BF5A-486C-A8C5-ECC9F3942E4B}">
                <a14:imgProps xmlns:a14="http://schemas.microsoft.com/office/drawing/2010/main">
                  <a14:imgLayer r:embed="rId4">
                    <a14:imgEffect>
                      <a14:backgroundRemoval t="76829" b="100000" l="3963" r="96341">
                        <a14:foregroundMark x1="55793" y1="85976" x2="55793" y2="85976"/>
                        <a14:foregroundMark x1="70427" y1="86890" x2="70427" y2="86890"/>
                        <a14:foregroundMark x1="80183" y1="86280" x2="80183" y2="86280"/>
                        <a14:foregroundMark x1="20427" y1="86280" x2="20427" y2="86280"/>
                        <a14:foregroundMark x1="27744" y1="87805" x2="27744" y2="87805"/>
                      </a14:backgroundRemoval>
                    </a14:imgEffect>
                  </a14:imgLayer>
                </a14:imgProps>
              </a:ext>
              <a:ext uri="{28A0092B-C50C-407E-A947-70E740481C1C}">
                <a14:useLocalDpi xmlns:a14="http://schemas.microsoft.com/office/drawing/2010/main" val="0"/>
              </a:ext>
            </a:extLst>
          </a:blip>
          <a:stretch>
            <a:fillRect/>
          </a:stretch>
        </p:blipFill>
        <p:spPr>
          <a:xfrm>
            <a:off x="4479925" y="-49185"/>
            <a:ext cx="701675" cy="701675"/>
          </a:xfrm>
          <a:prstGeom prst="rect">
            <a:avLst/>
          </a:prstGeom>
        </p:spPr>
      </p:pic>
      <p:pic>
        <p:nvPicPr>
          <p:cNvPr id="19" name="Picture 18"/>
          <p:cNvPicPr>
            <a:picLocks noChangeAspect="1"/>
          </p:cNvPicPr>
          <p:nvPr/>
        </p:nvPicPr>
        <p:blipFill>
          <a:blip r:embed="rId5" cstate="print">
            <a:extLst>
              <a:ext uri="{BEBA8EAE-BF5A-486C-A8C5-ECC9F3942E4B}">
                <a14:imgProps xmlns:a14="http://schemas.microsoft.com/office/drawing/2010/main">
                  <a14:imgLayer r:embed="rId6">
                    <a14:imgEffect>
                      <a14:backgroundRemoval t="1220" b="79268" l="9451" r="89634"/>
                    </a14:imgEffect>
                  </a14:imgLayer>
                </a14:imgProps>
              </a:ext>
              <a:ext uri="{28A0092B-C50C-407E-A947-70E740481C1C}">
                <a14:useLocalDpi xmlns:a14="http://schemas.microsoft.com/office/drawing/2010/main" val="0"/>
              </a:ext>
            </a:extLst>
          </a:blip>
          <a:stretch>
            <a:fillRect/>
          </a:stretch>
        </p:blipFill>
        <p:spPr>
          <a:xfrm>
            <a:off x="4521200" y="33365"/>
            <a:ext cx="619125" cy="619125"/>
          </a:xfrm>
          <a:prstGeom prst="rect">
            <a:avLst/>
          </a:prstGeom>
        </p:spPr>
      </p:pic>
      <p:sp>
        <p:nvSpPr>
          <p:cNvPr id="20" name="Text Placeholder 2"/>
          <p:cNvSpPr>
            <a:spLocks noGrp="1"/>
          </p:cNvSpPr>
          <p:nvPr/>
        </p:nvSpPr>
        <p:spPr>
          <a:xfrm>
            <a:off x="3856990" y="1061430"/>
            <a:ext cx="5220335" cy="631190"/>
          </a:xfrm>
          <a:prstGeom prst="rect">
            <a:avLst/>
          </a:prstGeom>
        </p:spPr>
        <p:txBody>
          <a:bodyPr anchor="ctr"/>
          <a:lstStyle>
            <a:lvl1pPr marL="0" indent="0" algn="l" defTabSz="914400" rtl="0" eaLnBrk="1" latinLnBrk="1" hangingPunct="1">
              <a:lnSpc>
                <a:spcPct val="100000"/>
              </a:lnSpc>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nSpc>
                <a:spcPct val="110000"/>
              </a:lnSpc>
            </a:pPr>
            <a:r>
              <a:rPr lang="en-US" altLang="ko-KR" sz="2400" dirty="0" err="1" smtClean="0">
                <a:solidFill>
                  <a:schemeClr val="accent1">
                    <a:lumMod val="75000"/>
                  </a:schemeClr>
                </a:solidFill>
                <a:latin typeface="Arial" panose="020B0604020202020204" pitchFamily="34" charset="0"/>
                <a:ea typeface="Malgun Gothic" panose="020B0503020000020004" pitchFamily="50" charset="-127"/>
                <a:sym typeface="+mn-ea"/>
              </a:rPr>
              <a:t>Đồ</a:t>
            </a:r>
            <a:r>
              <a:rPr lang="en-US" altLang="ko-KR" sz="2400" dirty="0" smtClean="0">
                <a:solidFill>
                  <a:schemeClr val="accent1">
                    <a:lumMod val="75000"/>
                  </a:schemeClr>
                </a:solidFill>
                <a:latin typeface="Arial" panose="020B0604020202020204" pitchFamily="34" charset="0"/>
                <a:ea typeface="Malgun Gothic" panose="020B0503020000020004" pitchFamily="50" charset="-127"/>
                <a:sym typeface="+mn-ea"/>
              </a:rPr>
              <a:t> </a:t>
            </a:r>
            <a:r>
              <a:rPr lang="en-US" altLang="ko-KR" sz="2400" dirty="0" err="1" smtClean="0">
                <a:solidFill>
                  <a:schemeClr val="accent1">
                    <a:lumMod val="75000"/>
                  </a:schemeClr>
                </a:solidFill>
                <a:latin typeface="Arial" panose="020B0604020202020204" pitchFamily="34" charset="0"/>
                <a:ea typeface="Malgun Gothic" panose="020B0503020000020004" pitchFamily="50" charset="-127"/>
                <a:sym typeface="+mn-ea"/>
              </a:rPr>
              <a:t>án</a:t>
            </a:r>
            <a:r>
              <a:rPr lang="en-US" altLang="ko-KR" sz="2400" dirty="0" smtClean="0">
                <a:solidFill>
                  <a:schemeClr val="accent1">
                    <a:lumMod val="75000"/>
                  </a:schemeClr>
                </a:solidFill>
                <a:latin typeface="Arial" panose="020B0604020202020204" pitchFamily="34" charset="0"/>
                <a:ea typeface="Malgun Gothic" panose="020B0503020000020004" pitchFamily="50" charset="-127"/>
                <a:sym typeface="+mn-ea"/>
              </a:rPr>
              <a:t> 1</a:t>
            </a:r>
            <a:endParaRPr lang="en-US" altLang="ko-KR" sz="2400" dirty="0">
              <a:solidFill>
                <a:schemeClr val="accent1">
                  <a:lumMod val="75000"/>
                </a:schemeClr>
              </a:solidFill>
              <a:latin typeface="Arial" panose="020B0604020202020204" pitchFamily="34" charset="0"/>
              <a:ea typeface="Malgun Gothic" panose="020B0503020000020004" pitchFamily="50" charset="-127"/>
              <a:sym typeface="+mn-ea"/>
            </a:endParaRPr>
          </a:p>
        </p:txBody>
      </p:sp>
      <p:sp>
        <p:nvSpPr>
          <p:cNvPr id="21" name="Google Shape;66;p14"/>
          <p:cNvSpPr txBox="1"/>
          <p:nvPr/>
        </p:nvSpPr>
        <p:spPr>
          <a:xfrm>
            <a:off x="3856780" y="3140280"/>
            <a:ext cx="3019476" cy="104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pPr>
            <a:r>
              <a:rPr lang="vi-VN" sz="1600" b="1" dirty="0" smtClean="0"/>
              <a:t>H</a:t>
            </a:r>
            <a:r>
              <a:rPr lang="en-US" altLang="vi-VN" sz="1600" b="1" dirty="0" smtClean="0"/>
              <a:t>ọ</a:t>
            </a:r>
            <a:r>
              <a:rPr lang="vi-VN" sz="1600" b="1" dirty="0" smtClean="0"/>
              <a:t> </a:t>
            </a:r>
            <a:r>
              <a:rPr lang="en-US" altLang="vi-VN" sz="1600" b="1" dirty="0" smtClean="0"/>
              <a:t>và</a:t>
            </a:r>
            <a:r>
              <a:rPr lang="vi-VN" sz="1600" b="1" dirty="0" smtClean="0"/>
              <a:t> </a:t>
            </a:r>
            <a:r>
              <a:rPr lang="en-US" altLang="vi-VN" sz="1600" b="1" dirty="0" smtClean="0"/>
              <a:t>tên</a:t>
            </a:r>
            <a:endParaRPr lang="vi-VN" sz="1600" dirty="0" smtClean="0"/>
          </a:p>
          <a:p>
            <a:r>
              <a:rPr lang="vi-VN" sz="1600" dirty="0" smtClean="0"/>
              <a:t>1. </a:t>
            </a:r>
            <a:r>
              <a:rPr lang="en-US" sz="1600" dirty="0" smtClean="0">
                <a:solidFill>
                  <a:schemeClr val="tx1"/>
                </a:solidFill>
                <a:latin typeface="Arial" panose="020B0604020202020204" pitchFamily="34" charset="0"/>
                <a:cs typeface="Arial" panose="020B0604020202020204" pitchFamily="34" charset="0"/>
                <a:sym typeface="+mn-ea"/>
              </a:rPr>
              <a:t>Nguyễn Tấn Quốc Khánh</a:t>
            </a:r>
            <a:endParaRPr lang="vi-VN" sz="1600" dirty="0" smtClean="0"/>
          </a:p>
        </p:txBody>
      </p:sp>
      <p:sp>
        <p:nvSpPr>
          <p:cNvPr id="22" name="Google Shape;67;p14"/>
          <p:cNvSpPr txBox="1"/>
          <p:nvPr/>
        </p:nvSpPr>
        <p:spPr>
          <a:xfrm>
            <a:off x="7116761" y="3097581"/>
            <a:ext cx="1655445" cy="10439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pPr>
            <a:r>
              <a:rPr lang="en-US" sz="1600" b="1" dirty="0" smtClean="0"/>
              <a:t>MSSV</a:t>
            </a:r>
            <a:endParaRPr lang="en-US" sz="1600" dirty="0" smtClean="0"/>
          </a:p>
          <a:p>
            <a:r>
              <a:rPr lang="en-US" sz="1600" dirty="0" smtClean="0"/>
              <a:t>17110161</a:t>
            </a:r>
          </a:p>
          <a:p>
            <a:endParaRPr lang="en-US" sz="1600" dirty="0" smtClean="0"/>
          </a:p>
          <a:p>
            <a:endParaRPr lang="en-US" sz="1600" dirty="0" smtClean="0"/>
          </a:p>
          <a:p>
            <a:endParaRPr lang="en-US" sz="1600" dirty="0"/>
          </a:p>
        </p:txBody>
      </p:sp>
      <p:sp>
        <p:nvSpPr>
          <p:cNvPr id="23" name="Google Shape;67;p14"/>
          <p:cNvSpPr txBox="1"/>
          <p:nvPr/>
        </p:nvSpPr>
        <p:spPr>
          <a:xfrm>
            <a:off x="3858894" y="3934805"/>
            <a:ext cx="4169489" cy="5302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pPr>
            <a:r>
              <a:rPr lang="en-US" sz="1600" b="1" dirty="0" smtClean="0"/>
              <a:t>Giáo viên hướng dẫn: </a:t>
            </a:r>
            <a:r>
              <a:rPr lang="en-US" sz="1600" dirty="0" smtClean="0"/>
              <a:t>Từ </a:t>
            </a:r>
            <a:r>
              <a:rPr lang="en-US" sz="1600" dirty="0" err="1" smtClean="0"/>
              <a:t>Tuyết</a:t>
            </a:r>
            <a:r>
              <a:rPr lang="en-US" sz="1600" dirty="0" smtClean="0"/>
              <a:t> </a:t>
            </a:r>
            <a:r>
              <a:rPr lang="en-US" sz="1600" dirty="0" err="1" smtClean="0"/>
              <a:t>Hồng</a:t>
            </a:r>
            <a:endParaRPr lang="en-US" sz="1600" dirty="0"/>
          </a:p>
        </p:txBody>
      </p:sp>
      <p:cxnSp>
        <p:nvCxnSpPr>
          <p:cNvPr id="24" name="Straight Connector 23"/>
          <p:cNvCxnSpPr/>
          <p:nvPr/>
        </p:nvCxnSpPr>
        <p:spPr>
          <a:xfrm>
            <a:off x="5140325" y="401030"/>
            <a:ext cx="4001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bldLst>
      <p:bldP spid="3" grpId="1" build="p"/>
      <p:bldP spid="4" grpId="1" build="p"/>
      <p:bldP spid="2" grpId="1"/>
      <p:bldP spid="20" grpId="1"/>
      <p:bldP spid="21" grpId="1"/>
      <p:bldP spid="22" grpId="1"/>
      <p:bldP spid="2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793240" y="79028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Ứng dụng làm chức năng Undo</a:t>
            </a:r>
          </a:p>
        </p:txBody>
      </p:sp>
      <p:sp>
        <p:nvSpPr>
          <p:cNvPr id="2" name="Text Placeholder 1"/>
          <p:cNvSpPr>
            <a:spLocks noGrp="1"/>
          </p:cNvSpPr>
          <p:nvPr/>
        </p:nvSpPr>
        <p:spPr>
          <a:xfrm>
            <a:off x="1678940" y="1355435"/>
            <a:ext cx="6350000" cy="122809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dirty="0">
                <a:solidFill>
                  <a:schemeClr val="tx1"/>
                </a:solidFill>
                <a:sym typeface="+mn-ea"/>
              </a:rPr>
              <a:t>	Dữ liệu các nước đã đi sẽ được lưu vào ngăn xếp bằng hoạt động Push. Sử dụng hoạt động Pop để xóa phần tử nước đi trong ngăn xếp.  </a:t>
            </a:r>
          </a:p>
        </p:txBody>
      </p:sp>
      <p:sp>
        <p:nvSpPr>
          <p:cNvPr id="3" name="Text Placeholder 1"/>
          <p:cNvSpPr>
            <a:spLocks noGrp="1"/>
          </p:cNvSpPr>
          <p:nvPr/>
        </p:nvSpPr>
        <p:spPr>
          <a:xfrm>
            <a:off x="1678305" y="2470495"/>
            <a:ext cx="6266815" cy="93408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dirty="0">
                <a:solidFill>
                  <a:schemeClr val="tx1"/>
                </a:solidFill>
                <a:sym typeface="+mn-ea"/>
              </a:rPr>
              <a:t>	Kèm theo các </a:t>
            </a:r>
            <a:r>
              <a:rPr lang="en-US" altLang="ko-KR" sz="1800" b="0" dirty="0" err="1">
                <a:solidFill>
                  <a:schemeClr val="tx1"/>
                </a:solidFill>
                <a:sym typeface="+mn-ea"/>
              </a:rPr>
              <a:t>thao</a:t>
            </a:r>
            <a:r>
              <a:rPr lang="en-US" altLang="ko-KR" sz="1800" b="0" dirty="0">
                <a:solidFill>
                  <a:schemeClr val="tx1"/>
                </a:solidFill>
                <a:sym typeface="+mn-ea"/>
              </a:rPr>
              <a:t> </a:t>
            </a:r>
            <a:r>
              <a:rPr lang="en-US" altLang="ko-KR" sz="1800" b="0" dirty="0" err="1" smtClean="0">
                <a:solidFill>
                  <a:schemeClr val="tx1"/>
                </a:solidFill>
                <a:sym typeface="+mn-ea"/>
              </a:rPr>
              <a:t>tác</a:t>
            </a:r>
            <a:r>
              <a:rPr lang="en-US" altLang="ko-KR" sz="1800" b="0" dirty="0" smtClean="0">
                <a:solidFill>
                  <a:schemeClr val="tx1"/>
                </a:solidFill>
                <a:sym typeface="+mn-ea"/>
              </a:rPr>
              <a:t> delete ô </a:t>
            </a:r>
            <a:r>
              <a:rPr lang="en-US" altLang="ko-KR" sz="1800" b="0" dirty="0" err="1" smtClean="0">
                <a:solidFill>
                  <a:schemeClr val="tx1"/>
                </a:solidFill>
                <a:sym typeface="+mn-ea"/>
              </a:rPr>
              <a:t>cờ</a:t>
            </a:r>
            <a:r>
              <a:rPr lang="en-US" altLang="ko-KR" sz="1800" b="0" dirty="0" smtClean="0">
                <a:solidFill>
                  <a:schemeClr val="tx1"/>
                </a:solidFill>
                <a:sym typeface="+mn-ea"/>
              </a:rPr>
              <a:t>, </a:t>
            </a:r>
            <a:r>
              <a:rPr lang="en-US" altLang="ko-KR" sz="1800" b="0" dirty="0">
                <a:solidFill>
                  <a:schemeClr val="tx1"/>
                </a:solidFill>
                <a:sym typeface="+mn-ea"/>
              </a:rPr>
              <a:t>vẽ lại bàn cờ và khôi phục  các nước đi còn lại trong ngăn xếp để hiển thị diễn biến trận đánh sau khi Undo.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 grpId="0"/>
      <p:bldP spid="2" grpId="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793240" y="79028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Ứng dụng làm chức năng Undo</a:t>
            </a:r>
          </a:p>
        </p:txBody>
      </p:sp>
      <p:sp>
        <p:nvSpPr>
          <p:cNvPr id="3" name="Text Placeholder 1"/>
          <p:cNvSpPr>
            <a:spLocks noGrp="1"/>
          </p:cNvSpPr>
          <p:nvPr/>
        </p:nvSpPr>
        <p:spPr>
          <a:xfrm>
            <a:off x="2753360" y="1608800"/>
            <a:ext cx="465709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rgbClr val="0070C0"/>
                </a:solidFill>
                <a:sym typeface="+mn-ea"/>
              </a:rPr>
              <a:t>private</a:t>
            </a:r>
            <a:r>
              <a:rPr lang="en-US" altLang="ko-KR" sz="1500" b="0" dirty="0">
                <a:solidFill>
                  <a:schemeClr val="tx1"/>
                </a:solidFill>
                <a:sym typeface="+mn-ea"/>
              </a:rPr>
              <a:t> </a:t>
            </a:r>
            <a:r>
              <a:rPr lang="en-US" altLang="ko-KR" sz="1500" b="0" dirty="0">
                <a:solidFill>
                  <a:srgbClr val="00B050"/>
                </a:solidFill>
                <a:sym typeface="+mn-ea"/>
              </a:rPr>
              <a:t>Stack</a:t>
            </a:r>
            <a:r>
              <a:rPr lang="en-US" altLang="ko-KR" sz="1500" b="0" dirty="0">
                <a:solidFill>
                  <a:schemeClr val="tx1"/>
                </a:solidFill>
                <a:sym typeface="+mn-ea"/>
              </a:rPr>
              <a:t>&lt;</a:t>
            </a:r>
            <a:r>
              <a:rPr lang="en-US" altLang="ko-KR" sz="1500" b="0" dirty="0">
                <a:solidFill>
                  <a:srgbClr val="00B050"/>
                </a:solidFill>
                <a:sym typeface="+mn-ea"/>
              </a:rPr>
              <a:t>Oco</a:t>
            </a:r>
            <a:r>
              <a:rPr lang="en-US" altLang="ko-KR" sz="1500" b="0" dirty="0">
                <a:solidFill>
                  <a:schemeClr val="tx1"/>
                </a:solidFill>
                <a:sym typeface="+mn-ea"/>
              </a:rPr>
              <a:t>&gt; stack_CacNuocDaDi;</a:t>
            </a:r>
          </a:p>
        </p:txBody>
      </p:sp>
      <p:sp>
        <p:nvSpPr>
          <p:cNvPr id="4" name="Text Placeholder 1"/>
          <p:cNvSpPr>
            <a:spLocks noGrp="1"/>
          </p:cNvSpPr>
          <p:nvPr/>
        </p:nvSpPr>
        <p:spPr>
          <a:xfrm>
            <a:off x="2753360" y="2447000"/>
            <a:ext cx="4657090" cy="19615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rgbClr val="0070C0"/>
                </a:solidFill>
                <a:sym typeface="+mn-ea"/>
              </a:rPr>
              <a:t>class</a:t>
            </a:r>
            <a:r>
              <a:rPr lang="en-US" altLang="ko-KR" sz="1500" b="0" dirty="0">
                <a:sym typeface="+mn-ea"/>
              </a:rPr>
              <a:t> </a:t>
            </a:r>
            <a:r>
              <a:rPr lang="en-US" altLang="ko-KR" sz="1500" b="0" dirty="0">
                <a:solidFill>
                  <a:srgbClr val="00B050"/>
                </a:solidFill>
                <a:sym typeface="+mn-ea"/>
              </a:rPr>
              <a:t>Oco</a:t>
            </a:r>
            <a:endParaRPr lang="en-US" altLang="ko-KR" sz="1500" b="0" dirty="0">
              <a:sym typeface="+mn-ea"/>
            </a:endParaRPr>
          </a:p>
          <a:p>
            <a:pPr algn="l">
              <a:defRPr/>
            </a:pPr>
            <a:r>
              <a:rPr lang="en-US" altLang="ko-KR" sz="1500" b="0" dirty="0">
                <a:sym typeface="+mn-ea"/>
              </a:rPr>
              <a:t>{</a:t>
            </a:r>
          </a:p>
          <a:p>
            <a:pPr algn="l">
              <a:defRPr/>
            </a:pPr>
            <a:r>
              <a:rPr lang="en-US" altLang="ko-KR" sz="1500" b="0" dirty="0">
                <a:solidFill>
                  <a:srgbClr val="0070C0"/>
                </a:solidFill>
                <a:sym typeface="+mn-ea"/>
              </a:rPr>
              <a:t>       public int</a:t>
            </a:r>
            <a:r>
              <a:rPr lang="en-US" altLang="ko-KR" sz="1500" b="0" dirty="0">
                <a:sym typeface="+mn-ea"/>
              </a:rPr>
              <a:t> Dong;</a:t>
            </a:r>
          </a:p>
          <a:p>
            <a:pPr algn="l">
              <a:defRPr/>
            </a:pPr>
            <a:r>
              <a:rPr lang="en-US" altLang="ko-KR" sz="1500" b="0" dirty="0">
                <a:sym typeface="+mn-ea"/>
              </a:rPr>
              <a:t>       </a:t>
            </a:r>
            <a:r>
              <a:rPr lang="en-US" altLang="ko-KR" sz="1500" b="0" dirty="0">
                <a:solidFill>
                  <a:srgbClr val="0070C0"/>
                </a:solidFill>
                <a:sym typeface="+mn-ea"/>
              </a:rPr>
              <a:t>public int</a:t>
            </a:r>
            <a:r>
              <a:rPr lang="en-US" altLang="ko-KR" sz="1500" b="0" dirty="0">
                <a:sym typeface="+mn-ea"/>
              </a:rPr>
              <a:t> Cot;</a:t>
            </a:r>
          </a:p>
          <a:p>
            <a:pPr algn="l">
              <a:defRPr/>
            </a:pPr>
            <a:r>
              <a:rPr lang="en-US" altLang="ko-KR" sz="1500" b="0" dirty="0">
                <a:sym typeface="+mn-ea"/>
              </a:rPr>
              <a:t>       </a:t>
            </a:r>
            <a:r>
              <a:rPr lang="en-US" altLang="ko-KR" sz="1500" b="0" dirty="0">
                <a:solidFill>
                  <a:srgbClr val="0070C0"/>
                </a:solidFill>
                <a:sym typeface="+mn-ea"/>
              </a:rPr>
              <a:t>public</a:t>
            </a:r>
            <a:r>
              <a:rPr lang="en-US" altLang="ko-KR" sz="1500" b="0" dirty="0">
                <a:sym typeface="+mn-ea"/>
              </a:rPr>
              <a:t> </a:t>
            </a:r>
            <a:r>
              <a:rPr lang="en-US" altLang="ko-KR" sz="1500" b="0" dirty="0">
                <a:solidFill>
                  <a:srgbClr val="92D050"/>
                </a:solidFill>
                <a:sym typeface="+mn-ea"/>
              </a:rPr>
              <a:t>Point</a:t>
            </a:r>
            <a:r>
              <a:rPr lang="en-US" altLang="ko-KR" sz="1500" b="0" dirty="0">
                <a:sym typeface="+mn-ea"/>
              </a:rPr>
              <a:t> Vitri;</a:t>
            </a:r>
          </a:p>
          <a:p>
            <a:pPr algn="l">
              <a:defRPr/>
            </a:pPr>
            <a:r>
              <a:rPr lang="en-US" altLang="ko-KR" sz="1500" b="0" dirty="0">
                <a:sym typeface="+mn-ea"/>
              </a:rPr>
              <a:t>       </a:t>
            </a:r>
            <a:r>
              <a:rPr lang="en-US" altLang="ko-KR" sz="1500" b="0" dirty="0">
                <a:solidFill>
                  <a:srgbClr val="0070C0"/>
                </a:solidFill>
                <a:sym typeface="+mn-ea"/>
              </a:rPr>
              <a:t>public int</a:t>
            </a:r>
            <a:r>
              <a:rPr lang="en-US" altLang="ko-KR" sz="1500" b="0" dirty="0">
                <a:sym typeface="+mn-ea"/>
              </a:rPr>
              <a:t> SoHuu;</a:t>
            </a:r>
          </a:p>
          <a:p>
            <a:pPr algn="l">
              <a:defRPr/>
            </a:pPr>
            <a:r>
              <a:rPr lang="en-US" altLang="ko-KR" sz="1500" b="0" dirty="0">
                <a:sym typeface="+mn-ea"/>
              </a:rPr>
              <a:t>}</a:t>
            </a:r>
          </a:p>
        </p:txBody>
      </p:sp>
      <p:sp>
        <p:nvSpPr>
          <p:cNvPr id="5" name="Text Placeholder 1"/>
          <p:cNvSpPr>
            <a:spLocks noGrp="1"/>
          </p:cNvSpPr>
          <p:nvPr/>
        </p:nvSpPr>
        <p:spPr>
          <a:xfrm>
            <a:off x="2305685" y="1263995"/>
            <a:ext cx="2118995"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Khai báo stack </a:t>
            </a:r>
          </a:p>
        </p:txBody>
      </p:sp>
      <p:sp>
        <p:nvSpPr>
          <p:cNvPr id="6" name="Text Placeholder 1"/>
          <p:cNvSpPr>
            <a:spLocks noGrp="1"/>
          </p:cNvSpPr>
          <p:nvPr/>
        </p:nvSpPr>
        <p:spPr>
          <a:xfrm>
            <a:off x="2305685" y="2010755"/>
            <a:ext cx="6191885"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Các nước đi có kiểu dữ liệu là Oco. Trong class Oco gồm 4 thuộc tính: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4" grpId="0"/>
      <p:bldP spid="4" grpId="1"/>
      <p:bldP spid="5" grpId="0"/>
      <p:bldP spid="5"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47664" y="274942"/>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Ứng dụng làm chức năng Undo</a:t>
            </a:r>
          </a:p>
        </p:txBody>
      </p:sp>
      <p:sp>
        <p:nvSpPr>
          <p:cNvPr id="6" name="Text Placeholder 1"/>
          <p:cNvSpPr>
            <a:spLocks noGrp="1"/>
          </p:cNvSpPr>
          <p:nvPr/>
        </p:nvSpPr>
        <p:spPr>
          <a:xfrm>
            <a:off x="2073275" y="1402425"/>
            <a:ext cx="594995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	Khi đánh cờ thì các nước mà hai bên đã đi sẽ được thêm vào ngăn xếp bằng hoạt động Push.</a:t>
            </a:r>
          </a:p>
        </p:txBody>
      </p:sp>
      <p:sp>
        <p:nvSpPr>
          <p:cNvPr id="3" name="Text Placeholder 1"/>
          <p:cNvSpPr>
            <a:spLocks noGrp="1"/>
          </p:cNvSpPr>
          <p:nvPr/>
        </p:nvSpPr>
        <p:spPr>
          <a:xfrm>
            <a:off x="2818130" y="1876135"/>
            <a:ext cx="465709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stack_CacNuocDaDi.Push(</a:t>
            </a:r>
            <a:r>
              <a:rPr lang="en-US" altLang="ko-KR" sz="1500" b="0" dirty="0">
                <a:solidFill>
                  <a:srgbClr val="92D050"/>
                </a:solidFill>
                <a:sym typeface="+mn-ea"/>
              </a:rPr>
              <a:t>oco</a:t>
            </a:r>
            <a:r>
              <a:rPr lang="en-US" altLang="ko-KR" sz="1500" b="0" dirty="0">
                <a:solidFill>
                  <a:schemeClr val="tx1"/>
                </a:solidFill>
                <a:sym typeface="+mn-ea"/>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917947"/>
            <a:ext cx="8718035" cy="318412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P spid="6" grpId="1"/>
      <p:bldP spid="6" grpId="2"/>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47664" y="274942"/>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Ứng dụng làm chức năng Undo</a:t>
            </a:r>
          </a:p>
        </p:txBody>
      </p:sp>
      <p:sp>
        <p:nvSpPr>
          <p:cNvPr id="2" name="Text Placeholder 1"/>
          <p:cNvSpPr>
            <a:spLocks noGrp="1"/>
          </p:cNvSpPr>
          <p:nvPr/>
        </p:nvSpPr>
        <p:spPr>
          <a:xfrm>
            <a:off x="1907704" y="1272886"/>
            <a:ext cx="6480720" cy="725182"/>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	Sử dụng giải thuật đếm để kiểm tra số nước đi và xóa phần tử nước đi trong ngăn xếp. Nếu ngăn xếp rỗng thì ngưng hoạt động xóa.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529991"/>
            <a:ext cx="5184576" cy="2621229"/>
          </a:xfrm>
          <a:prstGeom prst="rect">
            <a:avLst/>
          </a:prstGeom>
        </p:spPr>
      </p:pic>
    </p:spTree>
    <p:extLst>
      <p:ext uri="{BB962C8B-B14F-4D97-AF65-F5344CB8AC3E}">
        <p14:creationId xmlns:p14="http://schemas.microsoft.com/office/powerpoint/2010/main" val="36588553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65970" y="275062"/>
            <a:ext cx="6666469" cy="2098147"/>
          </a:xfrm>
          <a:prstGeom prst="rect">
            <a:avLst/>
          </a:prstGeom>
          <a:noFill/>
        </p:spPr>
        <p:txBody>
          <a:bodyPr wrap="square" rtlCol="0">
            <a:spAutoFit/>
          </a:bodyPr>
          <a:lstStyle/>
          <a:p>
            <a:r>
              <a:rPr lang="en-US" dirty="0" smtClean="0"/>
              <a:t>2.2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giải</a:t>
            </a:r>
            <a:r>
              <a:rPr lang="en-US" dirty="0" smtClean="0"/>
              <a:t> </a:t>
            </a:r>
            <a:r>
              <a:rPr lang="en-US" dirty="0" err="1" smtClean="0"/>
              <a:t>thuật</a:t>
            </a:r>
            <a:endParaRPr lang="en-US" dirty="0" smtClean="0"/>
          </a:p>
          <a:p>
            <a:r>
              <a:rPr lang="en-US" dirty="0"/>
              <a:t>	</a:t>
            </a:r>
            <a:endParaRPr lang="en-US" dirty="0" smtClean="0"/>
          </a:p>
          <a:p>
            <a:r>
              <a:rPr lang="en-US" dirty="0" smtClean="0"/>
              <a:t>   </a:t>
            </a:r>
            <a:r>
              <a:rPr lang="en-US" dirty="0" err="1" smtClean="0">
                <a:solidFill>
                  <a:schemeClr val="accent1"/>
                </a:solidFill>
              </a:rPr>
              <a:t>Ứng</a:t>
            </a:r>
            <a:r>
              <a:rPr lang="en-US" dirty="0" smtClean="0">
                <a:solidFill>
                  <a:schemeClr val="accent1"/>
                </a:solidFill>
              </a:rPr>
              <a:t> </a:t>
            </a:r>
            <a:r>
              <a:rPr lang="en-US" dirty="0" err="1" smtClean="0">
                <a:solidFill>
                  <a:schemeClr val="accent1"/>
                </a:solidFill>
              </a:rPr>
              <a:t>dụng</a:t>
            </a:r>
            <a:r>
              <a:rPr lang="en-US" dirty="0" smtClean="0">
                <a:solidFill>
                  <a:schemeClr val="accent1"/>
                </a:solidFill>
              </a:rPr>
              <a:t> </a:t>
            </a:r>
            <a:r>
              <a:rPr lang="en-US" dirty="0" err="1" smtClean="0">
                <a:solidFill>
                  <a:schemeClr val="accent1"/>
                </a:solidFill>
              </a:rPr>
              <a:t>làm</a:t>
            </a:r>
            <a:r>
              <a:rPr lang="en-US" dirty="0" smtClean="0">
                <a:solidFill>
                  <a:schemeClr val="accent1"/>
                </a:solidFill>
              </a:rPr>
              <a:t> </a:t>
            </a:r>
            <a:r>
              <a:rPr lang="en-US" dirty="0" err="1" smtClean="0">
                <a:solidFill>
                  <a:schemeClr val="accent1"/>
                </a:solidFill>
              </a:rPr>
              <a:t>chức</a:t>
            </a:r>
            <a:r>
              <a:rPr lang="en-US" dirty="0" smtClean="0">
                <a:solidFill>
                  <a:schemeClr val="accent1"/>
                </a:solidFill>
              </a:rPr>
              <a:t> </a:t>
            </a:r>
            <a:r>
              <a:rPr lang="en-US" dirty="0" err="1" smtClean="0">
                <a:solidFill>
                  <a:schemeClr val="accent1"/>
                </a:solidFill>
              </a:rPr>
              <a:t>năng</a:t>
            </a:r>
            <a:r>
              <a:rPr lang="en-US" dirty="0" smtClean="0">
                <a:solidFill>
                  <a:schemeClr val="accent1"/>
                </a:solidFill>
              </a:rPr>
              <a:t> Undo  </a:t>
            </a:r>
          </a:p>
          <a:p>
            <a:endParaRPr lang="en-US" dirty="0" smtClean="0">
              <a:solidFill>
                <a:schemeClr val="accent1"/>
              </a:solidFill>
            </a:endParaRPr>
          </a:p>
          <a:p>
            <a:r>
              <a:rPr lang="en-US" dirty="0" smtClean="0"/>
              <a:t>Do </a:t>
            </a:r>
            <a:r>
              <a:rPr lang="en-US" dirty="0" err="1" smtClean="0"/>
              <a:t>có</a:t>
            </a:r>
            <a:r>
              <a:rPr lang="en-US" dirty="0" smtClean="0"/>
              <a:t> 2 </a:t>
            </a:r>
            <a:r>
              <a:rPr lang="en-US" dirty="0" err="1" smtClean="0"/>
              <a:t>chế</a:t>
            </a:r>
            <a:r>
              <a:rPr lang="en-US" dirty="0" smtClean="0"/>
              <a:t> </a:t>
            </a:r>
            <a:r>
              <a:rPr lang="en-US" dirty="0" err="1" smtClean="0"/>
              <a:t>độ</a:t>
            </a:r>
            <a:r>
              <a:rPr lang="en-US" dirty="0" smtClean="0"/>
              <a:t> </a:t>
            </a:r>
            <a:r>
              <a:rPr lang="en-US" dirty="0" err="1" smtClean="0"/>
              <a:t>chơi</a:t>
            </a:r>
            <a:r>
              <a:rPr lang="en-US" dirty="0" smtClean="0"/>
              <a:t> </a:t>
            </a:r>
            <a:r>
              <a:rPr lang="en-US" dirty="0" err="1" smtClean="0"/>
              <a:t>là</a:t>
            </a:r>
            <a:r>
              <a:rPr lang="en-US" dirty="0" smtClean="0"/>
              <a:t> </a:t>
            </a:r>
            <a:r>
              <a:rPr lang="en-US" dirty="0" err="1" smtClean="0"/>
              <a:t>PlayervsPlayer</a:t>
            </a:r>
            <a:r>
              <a:rPr lang="en-US" dirty="0" smtClean="0"/>
              <a:t> </a:t>
            </a:r>
            <a:r>
              <a:rPr lang="en-US" dirty="0" err="1" smtClean="0"/>
              <a:t>và</a:t>
            </a:r>
            <a:r>
              <a:rPr lang="en-US" dirty="0" smtClean="0"/>
              <a:t> </a:t>
            </a:r>
            <a:r>
              <a:rPr lang="en-US" dirty="0" err="1" smtClean="0"/>
              <a:t>PlayervsCom</a:t>
            </a:r>
            <a:r>
              <a:rPr lang="en-US" dirty="0" smtClean="0"/>
              <a:t> </a:t>
            </a:r>
            <a:r>
              <a:rPr lang="en-US" dirty="0" err="1" smtClean="0"/>
              <a:t>nên</a:t>
            </a:r>
            <a:endParaRPr lang="en-US" dirty="0" smtClean="0"/>
          </a:p>
          <a:p>
            <a:r>
              <a:rPr lang="en-US" dirty="0" smtClean="0"/>
              <a:t>Ta </a:t>
            </a:r>
            <a:r>
              <a:rPr lang="en-US" dirty="0" err="1" smtClean="0"/>
              <a:t>thực</a:t>
            </a:r>
            <a:r>
              <a:rPr lang="en-US" dirty="0" smtClean="0"/>
              <a:t> </a:t>
            </a:r>
            <a:r>
              <a:rPr lang="en-US" dirty="0" err="1" smtClean="0"/>
              <a:t>hiện</a:t>
            </a:r>
            <a:r>
              <a:rPr lang="en-US" dirty="0" smtClean="0"/>
              <a:t> them 1 </a:t>
            </a:r>
            <a:r>
              <a:rPr lang="en-US" dirty="0" err="1" smtClean="0"/>
              <a:t>lần</a:t>
            </a:r>
            <a:r>
              <a:rPr lang="en-US" dirty="0" smtClean="0"/>
              <a:t> Undo </a:t>
            </a:r>
            <a:r>
              <a:rPr lang="en-US" dirty="0" err="1" smtClean="0"/>
              <a:t>khi</a:t>
            </a:r>
            <a:r>
              <a:rPr lang="en-US" dirty="0" smtClean="0"/>
              <a:t> ở </a:t>
            </a:r>
            <a:r>
              <a:rPr lang="en-US" dirty="0" err="1" smtClean="0"/>
              <a:t>chế</a:t>
            </a:r>
            <a:r>
              <a:rPr lang="en-US" dirty="0" smtClean="0"/>
              <a:t> </a:t>
            </a:r>
            <a:r>
              <a:rPr lang="en-US" dirty="0" err="1" smtClean="0"/>
              <a:t>độ</a:t>
            </a:r>
            <a:r>
              <a:rPr lang="en-US" dirty="0" smtClean="0"/>
              <a:t> </a:t>
            </a:r>
            <a:r>
              <a:rPr lang="en-US" dirty="0" err="1" smtClean="0"/>
              <a:t>PlayervsCom</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286099"/>
            <a:ext cx="6141636" cy="1872208"/>
          </a:xfrm>
          <a:prstGeom prst="rect">
            <a:avLst/>
          </a:prstGeom>
        </p:spPr>
      </p:pic>
    </p:spTree>
    <p:extLst>
      <p:ext uri="{BB962C8B-B14F-4D97-AF65-F5344CB8AC3E}">
        <p14:creationId xmlns:p14="http://schemas.microsoft.com/office/powerpoint/2010/main" val="9480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Các phương thức hỗ trợ chức năng Undo</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913" y="2358107"/>
            <a:ext cx="5860288" cy="1097375"/>
          </a:xfrm>
          <a:prstGeom prst="rect">
            <a:avLst/>
          </a:prstGeom>
        </p:spPr>
      </p:pic>
      <p:sp>
        <p:nvSpPr>
          <p:cNvPr id="4" name="TextBox 3"/>
          <p:cNvSpPr txBox="1"/>
          <p:nvPr/>
        </p:nvSpPr>
        <p:spPr>
          <a:xfrm>
            <a:off x="1979712" y="1349995"/>
            <a:ext cx="5976664" cy="646331"/>
          </a:xfrm>
          <a:prstGeom prst="rect">
            <a:avLst/>
          </a:prstGeom>
          <a:noFill/>
        </p:spPr>
        <p:txBody>
          <a:bodyPr wrap="square" rtlCol="0">
            <a:spAutoFit/>
          </a:bodyPr>
          <a:lstStyle/>
          <a:p>
            <a:r>
              <a:rPr lang="en-US" dirty="0" err="1" smtClean="0"/>
              <a:t>Khi</a:t>
            </a:r>
            <a:r>
              <a:rPr lang="en-US" dirty="0" smtClean="0"/>
              <a:t> Pop() </a:t>
            </a:r>
            <a:r>
              <a:rPr lang="en-US" dirty="0" err="1" smtClean="0"/>
              <a:t>thì</a:t>
            </a:r>
            <a:r>
              <a:rPr lang="en-US" dirty="0" smtClean="0"/>
              <a:t> </a:t>
            </a:r>
            <a:r>
              <a:rPr lang="en-US" dirty="0" err="1" smtClean="0"/>
              <a:t>nó</a:t>
            </a:r>
            <a:r>
              <a:rPr lang="en-US" dirty="0" smtClean="0"/>
              <a:t> </a:t>
            </a:r>
            <a:r>
              <a:rPr lang="en-US" dirty="0" err="1" smtClean="0"/>
              <a:t>chỉ</a:t>
            </a:r>
            <a:r>
              <a:rPr lang="en-US" dirty="0" smtClean="0"/>
              <a:t> </a:t>
            </a:r>
            <a:r>
              <a:rPr lang="en-US" dirty="0" err="1" smtClean="0"/>
              <a:t>xóa</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bên</a:t>
            </a:r>
            <a:r>
              <a:rPr lang="en-US" dirty="0" smtClean="0"/>
              <a:t> </a:t>
            </a:r>
            <a:r>
              <a:rPr lang="en-US" dirty="0" err="1" smtClean="0"/>
              <a:t>trong</a:t>
            </a:r>
            <a:r>
              <a:rPr lang="en-US" dirty="0" smtClean="0"/>
              <a:t> </a:t>
            </a:r>
            <a:r>
              <a:rPr lang="en-US" dirty="0" err="1" smtClean="0"/>
              <a:t>ngăn</a:t>
            </a:r>
            <a:r>
              <a:rPr lang="en-US" dirty="0" smtClean="0"/>
              <a:t> </a:t>
            </a:r>
            <a:r>
              <a:rPr lang="en-US" dirty="0" err="1" smtClean="0"/>
              <a:t>xếp</a:t>
            </a:r>
            <a:r>
              <a:rPr lang="en-US" dirty="0" smtClean="0"/>
              <a:t> </a:t>
            </a:r>
            <a:r>
              <a:rPr lang="en-US" dirty="0" err="1" smtClean="0"/>
              <a:t>còn</a:t>
            </a:r>
            <a:r>
              <a:rPr lang="en-US" dirty="0" smtClean="0"/>
              <a:t> </a:t>
            </a:r>
            <a:r>
              <a:rPr lang="en-US" dirty="0" err="1" smtClean="0"/>
              <a:t>trên</a:t>
            </a:r>
            <a:r>
              <a:rPr lang="en-US" dirty="0" smtClean="0"/>
              <a:t> </a:t>
            </a:r>
            <a:r>
              <a:rPr lang="en-US" dirty="0" err="1" smtClean="0"/>
              <a:t>bàn</a:t>
            </a:r>
            <a:r>
              <a:rPr lang="en-US" dirty="0" smtClean="0"/>
              <a:t> </a:t>
            </a:r>
            <a:r>
              <a:rPr lang="en-US" dirty="0" err="1" smtClean="0"/>
              <a:t>cờ</a:t>
            </a:r>
            <a:r>
              <a:rPr lang="en-US" dirty="0" smtClean="0"/>
              <a:t> </a:t>
            </a:r>
            <a:r>
              <a:rPr lang="en-US" dirty="0" err="1" smtClean="0"/>
              <a:t>vẫn</a:t>
            </a:r>
            <a:r>
              <a:rPr lang="en-US" dirty="0" smtClean="0"/>
              <a:t> </a:t>
            </a:r>
            <a:r>
              <a:rPr lang="en-US" dirty="0" err="1" smtClean="0"/>
              <a:t>còn</a:t>
            </a:r>
            <a:r>
              <a:rPr lang="en-US" dirty="0" smtClean="0"/>
              <a:t> </a:t>
            </a:r>
            <a:r>
              <a:rPr lang="en-US" dirty="0" err="1" smtClean="0"/>
              <a:t>hiện</a:t>
            </a:r>
            <a:r>
              <a:rPr lang="en-US" dirty="0" smtClean="0"/>
              <a:t> </a:t>
            </a:r>
            <a:r>
              <a:rPr lang="en-US" dirty="0" err="1" smtClean="0"/>
              <a:t>lên</a:t>
            </a:r>
            <a:r>
              <a:rPr lang="en-US" dirty="0" smtClean="0"/>
              <a:t> </a:t>
            </a:r>
            <a:r>
              <a:rPr lang="en-US" dirty="0" err="1" smtClean="0"/>
              <a:t>nước</a:t>
            </a:r>
            <a:r>
              <a:rPr lang="en-US" dirty="0" smtClean="0"/>
              <a:t> </a:t>
            </a:r>
            <a:r>
              <a:rPr lang="en-US" dirty="0" err="1" smtClean="0"/>
              <a:t>đi</a:t>
            </a:r>
            <a:r>
              <a:rPr lang="en-US" dirty="0" smtClean="0"/>
              <a: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ng"/>
          <p:cNvPicPr>
            <a:picLocks noChangeAspect="1"/>
          </p:cNvPicPr>
          <p:nvPr/>
        </p:nvPicPr>
        <p:blipFill>
          <a:blip r:embed="rId3"/>
          <a:stretch>
            <a:fillRect/>
          </a:stretch>
        </p:blipFill>
        <p:spPr>
          <a:xfrm>
            <a:off x="2305685" y="1813270"/>
            <a:ext cx="6210300" cy="822960"/>
          </a:xfrm>
          <a:prstGeom prst="rect">
            <a:avLst/>
          </a:prstGeom>
        </p:spPr>
      </p:pic>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Thiết kế máy AI</a:t>
            </a:r>
          </a:p>
        </p:txBody>
      </p:sp>
      <p:sp>
        <p:nvSpPr>
          <p:cNvPr id="5" name="Text Placeholder 1"/>
          <p:cNvSpPr>
            <a:spLocks noGrp="1"/>
          </p:cNvSpPr>
          <p:nvPr/>
        </p:nvSpPr>
        <p:spPr>
          <a:xfrm>
            <a:off x="2101215" y="1272885"/>
            <a:ext cx="463550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Khai báo hai mảng điểm tấn công và phòng ngự </a:t>
            </a:r>
          </a:p>
        </p:txBody>
      </p:sp>
      <p:sp>
        <p:nvSpPr>
          <p:cNvPr id="3" name="Text Placeholder 1"/>
          <p:cNvSpPr>
            <a:spLocks noGrp="1"/>
          </p:cNvSpPr>
          <p:nvPr/>
        </p:nvSpPr>
        <p:spPr>
          <a:xfrm>
            <a:off x="1897380" y="2699095"/>
            <a:ext cx="7026275" cy="9188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Việc đánh cờ của AI sẽ dựa trên số điểm tấn công và phòng ngự. Nếu một trong hai điểm cao hơn thì AI sẽ theo hướng đó (tấn công hoặc phòng ngự) </a:t>
            </a:r>
          </a:p>
        </p:txBody>
      </p:sp>
    </p:spTree>
  </p:cSld>
  <p:clrMapOvr>
    <a:masterClrMapping/>
  </p:clrMapOvr>
  <p:transition>
    <p:fade/>
  </p:transition>
  <p:timing>
    <p:tnLst>
      <p:par>
        <p:cTn id="1" dur="indefinite" restart="never" nodeType="tmRoot"/>
      </p:par>
    </p:tnLst>
    <p:bldLst>
      <p:bldP spid="13" grpId="1"/>
      <p:bldP spid="5" grpId="1"/>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ng"/>
          <p:cNvPicPr>
            <a:picLocks noChangeAspect="1"/>
          </p:cNvPicPr>
          <p:nvPr/>
        </p:nvPicPr>
        <p:blipFill>
          <a:blip r:embed="rId3"/>
          <a:stretch>
            <a:fillRect/>
          </a:stretch>
        </p:blipFill>
        <p:spPr>
          <a:xfrm>
            <a:off x="1380490" y="2141565"/>
            <a:ext cx="7663180" cy="1068070"/>
          </a:xfrm>
          <a:prstGeom prst="rect">
            <a:avLst/>
          </a:prstGeom>
        </p:spPr>
      </p:pic>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Thiết kế máy AI</a:t>
            </a:r>
          </a:p>
        </p:txBody>
      </p:sp>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5" name="Text Placeholder 1"/>
          <p:cNvSpPr>
            <a:spLocks noGrp="1"/>
          </p:cNvSpPr>
          <p:nvPr/>
        </p:nvSpPr>
        <p:spPr>
          <a:xfrm>
            <a:off x="2108835" y="1436715"/>
            <a:ext cx="6417945"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Điểm sẽ được xét theo bốn hướng: Dọc, ngang, chéo ngược, chéo xuôi.</a:t>
            </a:r>
          </a:p>
        </p:txBody>
      </p:sp>
    </p:spTree>
  </p:cSld>
  <p:clrMapOvr>
    <a:masterClrMapping/>
  </p:clrMapOvr>
  <p:transition>
    <p:fade/>
  </p:transition>
  <p:timing>
    <p:tnLst>
      <p:par>
        <p:cTn id="1" dur="indefinite" restart="never" nodeType="tmRoot"/>
      </p:par>
    </p:tnLst>
    <p:bldLst>
      <p:bldP spid="13" grpId="1"/>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uyetdoc"/>
          <p:cNvPicPr>
            <a:picLocks noChangeAspect="1"/>
          </p:cNvPicPr>
          <p:nvPr/>
        </p:nvPicPr>
        <p:blipFill>
          <a:blip r:embed="rId3"/>
          <a:stretch>
            <a:fillRect/>
          </a:stretch>
        </p:blipFill>
        <p:spPr>
          <a:xfrm>
            <a:off x="1800860" y="1648170"/>
            <a:ext cx="5934710" cy="943610"/>
          </a:xfrm>
          <a:prstGeom prst="rect">
            <a:avLst/>
          </a:prstGeom>
        </p:spPr>
      </p:pic>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Thiết kế máy AI</a:t>
            </a:r>
          </a:p>
        </p:txBody>
      </p:sp>
      <p:sp>
        <p:nvSpPr>
          <p:cNvPr id="5" name="Text Placeholder 1"/>
          <p:cNvSpPr>
            <a:spLocks noGrp="1"/>
          </p:cNvSpPr>
          <p:nvPr/>
        </p:nvSpPr>
        <p:spPr>
          <a:xfrm>
            <a:off x="1746250" y="1272885"/>
            <a:ext cx="730186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Ở mỗi hướng duyệt, ta đều phải kiểm tra hai đầu để xem có bị chặn hai đầu không.</a:t>
            </a:r>
          </a:p>
        </p:txBody>
      </p:sp>
      <p:sp>
        <p:nvSpPr>
          <p:cNvPr id="3" name="Text Placeholder 1"/>
          <p:cNvSpPr>
            <a:spLocks noGrp="1"/>
          </p:cNvSpPr>
          <p:nvPr/>
        </p:nvSpPr>
        <p:spPr>
          <a:xfrm>
            <a:off x="1685925" y="2518120"/>
            <a:ext cx="742251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Nếu bắt gặp phải quân địch thì sẽ trừ điểm dựa trên số quân địch (tối đa quân địch là 2). Tương tự cũng sẽ cộng điểm dựa trên số quân ta:</a:t>
            </a:r>
          </a:p>
        </p:txBody>
      </p:sp>
      <p:sp>
        <p:nvSpPr>
          <p:cNvPr id="4" name="Text Placeholder 1"/>
          <p:cNvSpPr>
            <a:spLocks noGrp="1"/>
          </p:cNvSpPr>
          <p:nvPr/>
        </p:nvSpPr>
        <p:spPr>
          <a:xfrm>
            <a:off x="1800860" y="3257260"/>
            <a:ext cx="742251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rgbClr val="00B0F0"/>
                </a:solidFill>
                <a:sym typeface="+mn-ea"/>
              </a:rPr>
              <a:t>diemTong</a:t>
            </a:r>
            <a:r>
              <a:rPr lang="en-US" altLang="ko-KR" sz="1500" b="0" dirty="0">
                <a:solidFill>
                  <a:schemeClr val="tx1"/>
                </a:solidFill>
                <a:sym typeface="+mn-ea"/>
              </a:rPr>
              <a:t> -= MangDiemPhongThu[</a:t>
            </a:r>
            <a:r>
              <a:rPr lang="en-US" altLang="ko-KR" sz="1500" b="0" dirty="0">
                <a:solidFill>
                  <a:srgbClr val="00B0F0"/>
                </a:solidFill>
                <a:sym typeface="+mn-ea"/>
              </a:rPr>
              <a:t>soQuanDich</a:t>
            </a:r>
            <a:r>
              <a:rPr lang="en-US" altLang="ko-KR" sz="1500" b="0" dirty="0">
                <a:solidFill>
                  <a:schemeClr val="tx1"/>
                </a:solidFill>
                <a:sym typeface="+mn-ea"/>
              </a:rPr>
              <a:t>];</a:t>
            </a:r>
          </a:p>
          <a:p>
            <a:pPr algn="l">
              <a:defRPr/>
            </a:pPr>
            <a:r>
              <a:rPr lang="en-US" altLang="ko-KR" sz="1500" b="0" dirty="0">
                <a:solidFill>
                  <a:srgbClr val="00B0F0"/>
                </a:solidFill>
                <a:sym typeface="+mn-ea"/>
              </a:rPr>
              <a:t>diemTong</a:t>
            </a:r>
            <a:r>
              <a:rPr lang="en-US" altLang="ko-KR" sz="1500" b="0" dirty="0">
                <a:solidFill>
                  <a:schemeClr val="tx1"/>
                </a:solidFill>
                <a:sym typeface="+mn-ea"/>
              </a:rPr>
              <a:t> += MangDiemTanCong[</a:t>
            </a:r>
            <a:r>
              <a:rPr lang="en-US" altLang="ko-KR" sz="1500" b="0" dirty="0">
                <a:solidFill>
                  <a:srgbClr val="00B0F0"/>
                </a:solidFill>
                <a:sym typeface="+mn-ea"/>
              </a:rPr>
              <a:t>soQuanTa</a:t>
            </a:r>
            <a:r>
              <a:rPr lang="en-US" altLang="ko-KR" sz="1500" b="0" dirty="0">
                <a:solidFill>
                  <a:schemeClr val="tx1"/>
                </a:solidFill>
                <a:sym typeface="+mn-ea"/>
              </a:rPr>
              <a:t>];</a:t>
            </a:r>
          </a:p>
        </p:txBody>
      </p:sp>
    </p:spTree>
  </p:cSld>
  <p:clrMapOvr>
    <a:masterClrMapping/>
  </p:clrMapOvr>
  <p:transition>
    <p:fade/>
  </p:transition>
  <p:timing>
    <p:tnLst>
      <p:par>
        <p:cTn id="1" dur="indefinite" restart="never" nodeType="tmRoot"/>
      </p:par>
    </p:tnLst>
    <p:bldLst>
      <p:bldP spid="13" grpId="1"/>
      <p:bldP spid="5" grpId="1"/>
      <p:bldP spid="3" grpId="1"/>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800860" y="799175"/>
            <a:ext cx="44234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Thiết kế máy AI</a:t>
            </a:r>
          </a:p>
        </p:txBody>
      </p:sp>
      <p:sp>
        <p:nvSpPr>
          <p:cNvPr id="5" name="Text Placeholder 1"/>
          <p:cNvSpPr>
            <a:spLocks noGrp="1"/>
          </p:cNvSpPr>
          <p:nvPr/>
        </p:nvSpPr>
        <p:spPr>
          <a:xfrm>
            <a:off x="1724025" y="1378930"/>
            <a:ext cx="730186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Ở phần điểm phòng ngự, cũng duyệt theo bốn hướng với cách duyệt tương tự trên, với cách tính điểm:</a:t>
            </a:r>
          </a:p>
        </p:txBody>
      </p:sp>
      <p:sp>
        <p:nvSpPr>
          <p:cNvPr id="4" name="Text Placeholder 1"/>
          <p:cNvSpPr>
            <a:spLocks noGrp="1"/>
          </p:cNvSpPr>
          <p:nvPr/>
        </p:nvSpPr>
        <p:spPr>
          <a:xfrm>
            <a:off x="1800860" y="2025995"/>
            <a:ext cx="7422515"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rgbClr val="00B0F0"/>
                </a:solidFill>
                <a:sym typeface="+mn-ea"/>
              </a:rPr>
              <a:t>diemTong</a:t>
            </a:r>
            <a:r>
              <a:rPr lang="en-US" altLang="ko-KR" sz="1500" b="0" dirty="0">
                <a:sym typeface="+mn-ea"/>
              </a:rPr>
              <a:t> += MangDiemPhongThu[</a:t>
            </a:r>
            <a:r>
              <a:rPr lang="en-US" altLang="ko-KR" sz="1500" b="0" dirty="0">
                <a:solidFill>
                  <a:srgbClr val="00B0F0"/>
                </a:solidFill>
                <a:sym typeface="+mn-ea"/>
              </a:rPr>
              <a:t>soQuanDich</a:t>
            </a:r>
            <a:r>
              <a:rPr lang="en-US" altLang="ko-KR" sz="1500" b="0" dirty="0">
                <a:sym typeface="+mn-ea"/>
              </a:rPr>
              <a:t>];</a:t>
            </a:r>
          </a:p>
          <a:p>
            <a:pPr algn="l">
              <a:defRPr/>
            </a:pPr>
            <a:r>
              <a:rPr lang="en-US" altLang="ko-KR" sz="1500" b="0" dirty="0">
                <a:solidFill>
                  <a:srgbClr val="00B0F0"/>
                </a:solidFill>
                <a:sym typeface="+mn-ea"/>
              </a:rPr>
              <a:t>diemTong</a:t>
            </a:r>
            <a:r>
              <a:rPr lang="en-US" altLang="ko-KR" sz="1500" b="0" dirty="0">
                <a:sym typeface="+mn-ea"/>
              </a:rPr>
              <a:t> -= MangDiemTanCong[</a:t>
            </a:r>
            <a:r>
              <a:rPr lang="en-US" altLang="ko-KR" sz="1500" b="0" dirty="0">
                <a:solidFill>
                  <a:srgbClr val="00B0F0"/>
                </a:solidFill>
                <a:sym typeface="+mn-ea"/>
              </a:rPr>
              <a:t>soQuanTa</a:t>
            </a:r>
            <a:r>
              <a:rPr lang="en-US" altLang="ko-KR" sz="1500" b="0" dirty="0">
                <a:sym typeface="+mn-ea"/>
              </a:rPr>
              <a:t>] * </a:t>
            </a:r>
            <a:r>
              <a:rPr lang="en-US" altLang="ko-KR" sz="1500" b="0" dirty="0">
                <a:solidFill>
                  <a:srgbClr val="92D050"/>
                </a:solidFill>
                <a:sym typeface="+mn-ea"/>
              </a:rPr>
              <a:t>2</a:t>
            </a:r>
            <a:r>
              <a:rPr lang="en-US" altLang="ko-KR" sz="1500" b="0" dirty="0">
                <a:sym typeface="+mn-ea"/>
              </a:rPr>
              <a:t>;</a:t>
            </a:r>
          </a:p>
        </p:txBody>
      </p:sp>
      <p:sp>
        <p:nvSpPr>
          <p:cNvPr id="2" name="Text Placeholder 1"/>
          <p:cNvSpPr>
            <a:spLocks noGrp="1"/>
          </p:cNvSpPr>
          <p:nvPr/>
        </p:nvSpPr>
        <p:spPr>
          <a:xfrm>
            <a:off x="1525905" y="2979130"/>
            <a:ext cx="7697470" cy="6019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500" b="0" dirty="0">
                <a:solidFill>
                  <a:schemeClr val="tx1"/>
                </a:solidFill>
                <a:sym typeface="+mn-ea"/>
              </a:rPr>
              <a:t>Ta cũng tính điểm tổng dựa trên số quân địch  và quân ta. Cứ mỗi lần số quân địch tăng lên thì ta sẽ trừ đi hai lần mảng điểm tấn công vì phải chặn hai đầu.</a:t>
            </a:r>
          </a:p>
        </p:txBody>
      </p:sp>
    </p:spTree>
  </p:cSld>
  <p:clrMapOvr>
    <a:masterClrMapping/>
  </p:clrMapOvr>
  <p:transition>
    <p:fade/>
  </p:transition>
  <p:timing>
    <p:tnLst>
      <p:par>
        <p:cTn id="1" dur="indefinite" restart="never" nodeType="tmRoot"/>
      </p:par>
    </p:tnLst>
    <p:bldLst>
      <p:bldP spid="13" grpId="1"/>
      <p:bldP spid="5" grpId="1"/>
      <p:bldP spid="4" grpId="1"/>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891790" y="3443950"/>
            <a:ext cx="742315" cy="801370"/>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26" name="Group 25"/>
          <p:cNvGrpSpPr/>
          <p:nvPr/>
        </p:nvGrpSpPr>
        <p:grpSpPr>
          <a:xfrm>
            <a:off x="2900045" y="2296505"/>
            <a:ext cx="726440" cy="800735"/>
            <a:chOff x="2391994" y="1635646"/>
            <a:chExt cx="805454" cy="1584088"/>
          </a:xfrm>
          <a:solidFill>
            <a:srgbClr val="A4B4EA"/>
          </a:solidFill>
        </p:grpSpPr>
        <p:sp>
          <p:nvSpPr>
            <p:cNvPr id="27" name="Rectangle 26"/>
            <p:cNvSpPr/>
            <p:nvPr/>
          </p:nvSpPr>
          <p:spPr>
            <a:xfrm>
              <a:off x="2391994" y="1635646"/>
              <a:ext cx="805454" cy="79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27"/>
            <p:cNvSpPr/>
            <p:nvPr/>
          </p:nvSpPr>
          <p:spPr>
            <a:xfrm rot="10800000">
              <a:off x="2391994" y="2427734"/>
              <a:ext cx="805454" cy="792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3" name="Text Placeholder 1"/>
          <p:cNvSpPr>
            <a:spLocks noGrp="1"/>
          </p:cNvSpPr>
          <p:nvPr/>
        </p:nvSpPr>
        <p:spPr>
          <a:xfrm>
            <a:off x="635" y="417540"/>
            <a:ext cx="91427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sz="3000" dirty="0">
                <a:latin typeface="Arial" panose="020B0604020202020204" pitchFamily="34" charset="0"/>
                <a:sym typeface="+mn-ea"/>
              </a:rPr>
              <a:t>NỘI DUNG</a:t>
            </a:r>
            <a:endParaRPr lang="ko-KR" altLang="en-US" sz="3000" dirty="0">
              <a:latin typeface="Arial" panose="020B0604020202020204" pitchFamily="34" charset="0"/>
            </a:endParaRPr>
          </a:p>
        </p:txBody>
      </p:sp>
      <p:grpSp>
        <p:nvGrpSpPr>
          <p:cNvPr id="6" name="Group 5"/>
          <p:cNvGrpSpPr/>
          <p:nvPr/>
        </p:nvGrpSpPr>
        <p:grpSpPr>
          <a:xfrm>
            <a:off x="2866390" y="1204305"/>
            <a:ext cx="742950" cy="801370"/>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11" name="TextBox 10"/>
          <p:cNvSpPr txBox="1"/>
          <p:nvPr/>
        </p:nvSpPr>
        <p:spPr>
          <a:xfrm>
            <a:off x="2899860" y="1204553"/>
            <a:ext cx="709121" cy="583565"/>
          </a:xfrm>
          <a:prstGeom prst="rect">
            <a:avLst/>
          </a:prstGeom>
          <a:noFill/>
        </p:spPr>
        <p:txBody>
          <a:bodyPr wrap="square" rtlCol="0">
            <a:spAutoFit/>
          </a:bodyPr>
          <a:lstStyle/>
          <a:p>
            <a:pPr algn="ctr"/>
            <a:r>
              <a:rPr lang="en-US" altLang="ko-KR" sz="3200" b="1" dirty="0">
                <a:solidFill>
                  <a:schemeClr val="bg1"/>
                </a:solidFill>
                <a:cs typeface="Arial" panose="020B0604020202020204" pitchFamily="34" charset="0"/>
              </a:rPr>
              <a:t>01</a:t>
            </a:r>
            <a:endParaRPr lang="ko-KR" altLang="en-US" sz="3200" b="1" dirty="0">
              <a:solidFill>
                <a:schemeClr val="bg1"/>
              </a:solidFill>
              <a:cs typeface="Arial" panose="020B0604020202020204" pitchFamily="34" charset="0"/>
            </a:endParaRPr>
          </a:p>
        </p:txBody>
      </p:sp>
      <p:grpSp>
        <p:nvGrpSpPr>
          <p:cNvPr id="8" name="Group 7"/>
          <p:cNvGrpSpPr/>
          <p:nvPr/>
        </p:nvGrpSpPr>
        <p:grpSpPr>
          <a:xfrm>
            <a:off x="3698151" y="1204555"/>
            <a:ext cx="2664296" cy="716746"/>
            <a:chOff x="496119" y="2469560"/>
            <a:chExt cx="1752190" cy="716746"/>
          </a:xfrm>
          <a:noFill/>
        </p:grpSpPr>
        <p:sp>
          <p:nvSpPr>
            <p:cNvPr id="9" name="TextBox 8"/>
            <p:cNvSpPr txBox="1"/>
            <p:nvPr/>
          </p:nvSpPr>
          <p:spPr>
            <a:xfrm>
              <a:off x="496119" y="2724641"/>
              <a:ext cx="1752190" cy="461665"/>
            </a:xfrm>
            <a:prstGeom prst="rect">
              <a:avLst/>
            </a:prstGeom>
            <a:grpFill/>
          </p:spPr>
          <p:txBody>
            <a:bodyPr wrap="square" rtlCol="0">
              <a:spAutoFit/>
            </a:bodyPr>
            <a:lstStyle/>
            <a:p>
              <a:pPr marL="171450" indent="-171450">
                <a:buFont typeface="Arial" panose="020B0604020202020204" pitchFamily="34" charset="0"/>
                <a:buChar char="•"/>
                <a:defRPr/>
              </a:pPr>
              <a:r>
                <a:rPr lang="en-US" sz="1200" dirty="0">
                  <a:solidFill>
                    <a:schemeClr val="tx1"/>
                  </a:solidFill>
                  <a:cs typeface="Arial" panose="020B0604020202020204" pitchFamily="34" charset="0"/>
                  <a:sym typeface="+mn-ea"/>
                </a:rPr>
                <a:t>Lý do chọn đề tài</a:t>
              </a:r>
            </a:p>
            <a:p>
              <a:pPr marL="171450" indent="-171450">
                <a:buFont typeface="Arial" panose="020B0604020202020204" pitchFamily="34" charset="0"/>
                <a:buChar char="•"/>
                <a:defRPr/>
              </a:pPr>
              <a:r>
                <a:rPr lang="en-US" sz="1200" dirty="0">
                  <a:solidFill>
                    <a:schemeClr val="tx1"/>
                  </a:solidFill>
                  <a:cs typeface="Arial" panose="020B0604020202020204" pitchFamily="34" charset="0"/>
                  <a:sym typeface="+mn-ea"/>
                </a:rPr>
                <a:t>Mục tiêu </a:t>
              </a:r>
              <a:r>
                <a:rPr lang="en-US" sz="1200" dirty="0" err="1">
                  <a:solidFill>
                    <a:schemeClr val="tx1"/>
                  </a:solidFill>
                  <a:cs typeface="Arial" panose="020B0604020202020204" pitchFamily="34" charset="0"/>
                  <a:sym typeface="+mn-ea"/>
                </a:rPr>
                <a:t>đề</a:t>
              </a:r>
              <a:r>
                <a:rPr lang="en-US" sz="1200" dirty="0">
                  <a:solidFill>
                    <a:schemeClr val="tx1"/>
                  </a:solidFill>
                  <a:cs typeface="Arial" panose="020B0604020202020204" pitchFamily="34" charset="0"/>
                  <a:sym typeface="+mn-ea"/>
                </a:rPr>
                <a:t> </a:t>
              </a:r>
              <a:r>
                <a:rPr lang="en-US" sz="1200" dirty="0" smtClean="0">
                  <a:solidFill>
                    <a:schemeClr val="tx1"/>
                  </a:solidFill>
                  <a:cs typeface="Arial" panose="020B0604020202020204" pitchFamily="34" charset="0"/>
                  <a:sym typeface="+mn-ea"/>
                </a:rPr>
                <a:t>tài</a:t>
              </a:r>
              <a:endParaRPr lang="en-US" sz="1200" dirty="0">
                <a:solidFill>
                  <a:schemeClr val="tx1"/>
                </a:solidFill>
                <a:cs typeface="Arial" panose="020B0604020202020204" pitchFamily="34" charset="0"/>
                <a:sym typeface="+mn-ea"/>
              </a:endParaRPr>
            </a:p>
          </p:txBody>
        </p:sp>
        <p:sp>
          <p:nvSpPr>
            <p:cNvPr id="10" name="TextBox 9"/>
            <p:cNvSpPr txBox="1"/>
            <p:nvPr/>
          </p:nvSpPr>
          <p:spPr>
            <a:xfrm>
              <a:off x="496119" y="2469560"/>
              <a:ext cx="1752190" cy="306705"/>
            </a:xfrm>
            <a:prstGeom prst="rect">
              <a:avLst/>
            </a:prstGeom>
            <a:noFill/>
          </p:spPr>
          <p:txBody>
            <a:bodyPr wrap="square" rtlCol="0">
              <a:spAutoFit/>
            </a:bodyPr>
            <a:lstStyle/>
            <a:p>
              <a:pPr>
                <a:defRPr/>
              </a:pPr>
              <a:r>
                <a:rPr lang="en-US" altLang="ko-KR" sz="1400" b="1" dirty="0">
                  <a:solidFill>
                    <a:srgbClr val="A4B4EA"/>
                  </a:solidFill>
                  <a:cs typeface="Arial" panose="020B0604020202020204" pitchFamily="34" charset="0"/>
                  <a:sym typeface="+mn-ea"/>
                </a:rPr>
                <a:t>Giới thiệu đề tài</a:t>
              </a:r>
            </a:p>
          </p:txBody>
        </p:sp>
      </p:grpSp>
      <p:sp>
        <p:nvSpPr>
          <p:cNvPr id="25" name="TextBox 24"/>
          <p:cNvSpPr txBox="1"/>
          <p:nvPr/>
        </p:nvSpPr>
        <p:spPr>
          <a:xfrm>
            <a:off x="2899860" y="2282050"/>
            <a:ext cx="709121" cy="583565"/>
          </a:xfrm>
          <a:prstGeom prst="rect">
            <a:avLst/>
          </a:prstGeom>
          <a:noFill/>
        </p:spPr>
        <p:txBody>
          <a:bodyPr wrap="square" rtlCol="0">
            <a:spAutoFit/>
          </a:bodyPr>
          <a:lstStyle/>
          <a:p>
            <a:pPr algn="ctr"/>
            <a:r>
              <a:rPr lang="en-US" altLang="ko-KR" sz="3200" b="1" dirty="0">
                <a:solidFill>
                  <a:schemeClr val="bg1"/>
                </a:solidFill>
                <a:cs typeface="Arial" panose="020B0604020202020204" pitchFamily="34" charset="0"/>
              </a:rPr>
              <a:t>02</a:t>
            </a:r>
            <a:endParaRPr lang="ko-KR" altLang="en-US" sz="3200" b="1" dirty="0">
              <a:solidFill>
                <a:schemeClr val="bg1"/>
              </a:solidFill>
              <a:cs typeface="Arial" panose="020B0604020202020204" pitchFamily="34" charset="0"/>
            </a:endParaRPr>
          </a:p>
        </p:txBody>
      </p:sp>
      <p:grpSp>
        <p:nvGrpSpPr>
          <p:cNvPr id="15" name="Group 14"/>
          <p:cNvGrpSpPr/>
          <p:nvPr/>
        </p:nvGrpSpPr>
        <p:grpSpPr>
          <a:xfrm>
            <a:off x="3698125" y="2296722"/>
            <a:ext cx="2664296" cy="901412"/>
            <a:chOff x="496119" y="2469560"/>
            <a:chExt cx="1752190" cy="901412"/>
          </a:xfrm>
          <a:noFill/>
        </p:grpSpPr>
        <p:sp>
          <p:nvSpPr>
            <p:cNvPr id="16" name="TextBox 15"/>
            <p:cNvSpPr txBox="1"/>
            <p:nvPr/>
          </p:nvSpPr>
          <p:spPr>
            <a:xfrm>
              <a:off x="496119" y="2724641"/>
              <a:ext cx="1752190" cy="646331"/>
            </a:xfrm>
            <a:prstGeom prst="rect">
              <a:avLst/>
            </a:prstGeom>
            <a:grpFill/>
          </p:spPr>
          <p:txBody>
            <a:bodyPr wrap="square" rtlCol="0">
              <a:spAutoFit/>
            </a:bodyPr>
            <a:lstStyle/>
            <a:p>
              <a:pPr marL="171450" indent="-171450">
                <a:buFont typeface="Arial" panose="020B0604020202020204" pitchFamily="34" charset="0"/>
                <a:buChar char="•"/>
              </a:pPr>
              <a:r>
                <a:rPr lang="en-US" altLang="ko-KR" sz="1200" dirty="0">
                  <a:solidFill>
                    <a:schemeClr val="tx1"/>
                  </a:solidFill>
                  <a:cs typeface="Arial" panose="020B0604020202020204" pitchFamily="34" charset="0"/>
                </a:rPr>
                <a:t>Thiết kế giao diện</a:t>
              </a:r>
            </a:p>
            <a:p>
              <a:pPr marL="171450" indent="-171450">
                <a:buFont typeface="Arial" panose="020B0604020202020204" pitchFamily="34" charset="0"/>
                <a:buChar char="•"/>
              </a:pP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Cấu</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trúc</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dữ</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sz="1200" dirty="0" err="1">
                  <a:solidFill>
                    <a:schemeClr val="tx1"/>
                  </a:solidFill>
                  <a:latin typeface="Arial" panose="020B0604020202020204" pitchFamily="34" charset="0"/>
                  <a:ea typeface="Roboto" panose="02000000000000000000" charset="0"/>
                  <a:cs typeface="Arial" panose="020B0604020202020204" pitchFamily="34" charset="0"/>
                  <a:sym typeface="+mn-ea"/>
                </a:rPr>
                <a:t>liệu</a:t>
              </a:r>
              <a:r>
                <a:rPr lang="en-US"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endParaRPr lang="en-US" sz="1200" dirty="0" smtClean="0">
                <a:solidFill>
                  <a:schemeClr val="tx1"/>
                </a:solidFill>
                <a:latin typeface="Arial" panose="020B0604020202020204" pitchFamily="34" charset="0"/>
                <a:ea typeface="Roboto" panose="02000000000000000000" charset="0"/>
                <a:cs typeface="Arial" panose="020B0604020202020204" pitchFamily="34" charset="0"/>
                <a:sym typeface="+mn-ea"/>
              </a:endParaRPr>
            </a:p>
            <a:p>
              <a:pPr marL="171450" indent="-171450">
                <a:buFont typeface="Arial" panose="020B0604020202020204" pitchFamily="34" charset="0"/>
                <a:buChar char="•"/>
              </a:pPr>
              <a:r>
                <a:rPr lang="en-US" altLang="ko-KR" sz="1200" dirty="0" smtClean="0">
                  <a:solidFill>
                    <a:schemeClr val="tx1"/>
                  </a:solidFill>
                  <a:latin typeface="Arial" panose="020B0604020202020204" pitchFamily="34" charset="0"/>
                  <a:ea typeface="Roboto" panose="02000000000000000000" charset="0"/>
                  <a:cs typeface="Arial" panose="020B0604020202020204" pitchFamily="34" charset="0"/>
                  <a:sym typeface="+mn-ea"/>
                </a:rPr>
                <a:t>Demo </a:t>
              </a:r>
              <a:r>
                <a:rPr lang="en-US" altLang="ko-KR" sz="1200" dirty="0" err="1">
                  <a:solidFill>
                    <a:schemeClr val="tx1"/>
                  </a:solidFill>
                  <a:latin typeface="Arial" panose="020B0604020202020204" pitchFamily="34" charset="0"/>
                  <a:ea typeface="Roboto" panose="02000000000000000000" charset="0"/>
                  <a:cs typeface="Arial" panose="020B0604020202020204" pitchFamily="34" charset="0"/>
                  <a:sym typeface="+mn-ea"/>
                </a:rPr>
                <a:t>sản</a:t>
              </a:r>
              <a:r>
                <a:rPr lang="en-US" altLang="ko-KR" sz="1200" dirty="0">
                  <a:solidFill>
                    <a:schemeClr val="tx1"/>
                  </a:solidFill>
                  <a:latin typeface="Arial" panose="020B0604020202020204" pitchFamily="34" charset="0"/>
                  <a:ea typeface="Roboto" panose="02000000000000000000" charset="0"/>
                  <a:cs typeface="Arial" panose="020B0604020202020204" pitchFamily="34" charset="0"/>
                  <a:sym typeface="+mn-ea"/>
                </a:rPr>
                <a:t> </a:t>
              </a:r>
              <a:r>
                <a:rPr lang="en-US" altLang="ko-KR" sz="1200" dirty="0" err="1">
                  <a:solidFill>
                    <a:schemeClr val="tx1"/>
                  </a:solidFill>
                  <a:latin typeface="Arial" panose="020B0604020202020204" pitchFamily="34" charset="0"/>
                  <a:ea typeface="Roboto" panose="02000000000000000000" charset="0"/>
                  <a:cs typeface="Arial" panose="020B0604020202020204" pitchFamily="34" charset="0"/>
                  <a:sym typeface="+mn-ea"/>
                </a:rPr>
                <a:t>phẩm</a:t>
              </a:r>
              <a:endParaRPr lang="en-US" altLang="ko-KR" sz="1200" dirty="0">
                <a:solidFill>
                  <a:schemeClr val="tx1"/>
                </a:solidFill>
                <a:latin typeface="Arial" panose="020B0604020202020204" pitchFamily="34" charset="0"/>
                <a:ea typeface="Roboto" panose="02000000000000000000" charset="0"/>
                <a:cs typeface="Arial" panose="020B0604020202020204" pitchFamily="34" charset="0"/>
                <a:sym typeface="+mn-ea"/>
              </a:endParaRPr>
            </a:p>
          </p:txBody>
        </p:sp>
        <p:sp>
          <p:nvSpPr>
            <p:cNvPr id="17" name="TextBox 16"/>
            <p:cNvSpPr txBox="1"/>
            <p:nvPr/>
          </p:nvSpPr>
          <p:spPr>
            <a:xfrm>
              <a:off x="496119" y="2469560"/>
              <a:ext cx="1752190" cy="306705"/>
            </a:xfrm>
            <a:prstGeom prst="rect">
              <a:avLst/>
            </a:prstGeom>
            <a:noFill/>
          </p:spPr>
          <p:txBody>
            <a:bodyPr wrap="square" rtlCol="0">
              <a:spAutoFit/>
            </a:bodyPr>
            <a:lstStyle/>
            <a:p>
              <a:pPr>
                <a:defRPr/>
              </a:pPr>
              <a:r>
                <a:rPr lang="en-US" altLang="ko-KR" sz="1400" b="1" dirty="0">
                  <a:solidFill>
                    <a:srgbClr val="98DFBB"/>
                  </a:solidFill>
                  <a:latin typeface="Arial" panose="020B0604020202020204" pitchFamily="34" charset="0"/>
                  <a:cs typeface="Arial" panose="020B0604020202020204" pitchFamily="34" charset="0"/>
                  <a:sym typeface="+mn-ea"/>
                </a:rPr>
                <a:t>Quá trình thực hiện</a:t>
              </a:r>
            </a:p>
          </p:txBody>
        </p:sp>
      </p:grpSp>
      <p:sp>
        <p:nvSpPr>
          <p:cNvPr id="32" name="TextBox 31"/>
          <p:cNvSpPr txBox="1"/>
          <p:nvPr/>
        </p:nvSpPr>
        <p:spPr>
          <a:xfrm>
            <a:off x="2908089" y="3436447"/>
            <a:ext cx="709121" cy="583565"/>
          </a:xfrm>
          <a:prstGeom prst="rect">
            <a:avLst/>
          </a:prstGeom>
          <a:noFill/>
        </p:spPr>
        <p:txBody>
          <a:bodyPr wrap="square" rtlCol="0">
            <a:spAutoFit/>
          </a:bodyPr>
          <a:lstStyle/>
          <a:p>
            <a:pPr algn="ctr"/>
            <a:r>
              <a:rPr lang="en-US" altLang="ko-KR" sz="3200" b="1" dirty="0">
                <a:solidFill>
                  <a:schemeClr val="bg1"/>
                </a:solidFill>
                <a:cs typeface="Arial" panose="020B0604020202020204" pitchFamily="34" charset="0"/>
              </a:rPr>
              <a:t>03</a:t>
            </a:r>
            <a:endParaRPr lang="ko-KR" altLang="en-US" sz="3200" b="1" dirty="0">
              <a:solidFill>
                <a:schemeClr val="bg1"/>
              </a:solidFill>
              <a:cs typeface="Arial" panose="020B0604020202020204" pitchFamily="34" charset="0"/>
            </a:endParaRPr>
          </a:p>
        </p:txBody>
      </p:sp>
      <p:grpSp>
        <p:nvGrpSpPr>
          <p:cNvPr id="29" name="Group 28"/>
          <p:cNvGrpSpPr/>
          <p:nvPr/>
        </p:nvGrpSpPr>
        <p:grpSpPr>
          <a:xfrm>
            <a:off x="3698125" y="3436449"/>
            <a:ext cx="2664296" cy="907226"/>
            <a:chOff x="496119" y="2469560"/>
            <a:chExt cx="1752190" cy="907226"/>
          </a:xfrm>
          <a:noFill/>
        </p:grpSpPr>
        <p:sp>
          <p:nvSpPr>
            <p:cNvPr id="30" name="TextBox 29"/>
            <p:cNvSpPr txBox="1"/>
            <p:nvPr/>
          </p:nvSpPr>
          <p:spPr>
            <a:xfrm>
              <a:off x="496119" y="2731626"/>
              <a:ext cx="1752190" cy="645160"/>
            </a:xfrm>
            <a:prstGeom prst="rect">
              <a:avLst/>
            </a:prstGeom>
            <a:grp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Mức độ hoàn thành</a:t>
              </a: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Các khó khăn </a:t>
              </a:r>
            </a:p>
            <a:p>
              <a:pPr marL="171450" indent="-171450">
                <a:buFont typeface="Arial" panose="020B0604020202020204" pitchFamily="34" charset="0"/>
                <a:buChar char="•"/>
              </a:pPr>
              <a:r>
                <a:rPr lang="en-US" altLang="ko-KR" sz="1200" dirty="0">
                  <a:solidFill>
                    <a:schemeClr val="tx1">
                      <a:lumMod val="75000"/>
                      <a:lumOff val="25000"/>
                    </a:schemeClr>
                  </a:solidFill>
                  <a:cs typeface="Arial" panose="020B0604020202020204" pitchFamily="34" charset="0"/>
                </a:rPr>
                <a:t>Hướng phát triển</a:t>
              </a:r>
            </a:p>
          </p:txBody>
        </p:sp>
        <p:sp>
          <p:nvSpPr>
            <p:cNvPr id="31" name="TextBox 30"/>
            <p:cNvSpPr txBox="1"/>
            <p:nvPr/>
          </p:nvSpPr>
          <p:spPr>
            <a:xfrm>
              <a:off x="496119" y="2469560"/>
              <a:ext cx="1752190" cy="306705"/>
            </a:xfrm>
            <a:prstGeom prst="rect">
              <a:avLst/>
            </a:prstGeom>
            <a:noFill/>
          </p:spPr>
          <p:txBody>
            <a:bodyPr wrap="square" rtlCol="0">
              <a:spAutoFit/>
            </a:bodyPr>
            <a:lstStyle/>
            <a:p>
              <a:r>
                <a:rPr lang="en-US" altLang="ko-KR" sz="1400" b="1" dirty="0">
                  <a:solidFill>
                    <a:srgbClr val="9AD3E9"/>
                  </a:solidFill>
                  <a:cs typeface="Arial" panose="020B0604020202020204" pitchFamily="34" charset="0"/>
                  <a:sym typeface="+mn-ea"/>
                </a:rPr>
                <a:t>Kết luận</a:t>
              </a:r>
            </a:p>
          </p:txBody>
        </p:sp>
      </p:grpSp>
      <p:sp>
        <p:nvSpPr>
          <p:cNvPr id="2" name="Slide Number Placeholder 5"/>
          <p:cNvSpPr>
            <a:spLocks noGrp="1"/>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4</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9912" y="2214091"/>
            <a:ext cx="5184576" cy="400110"/>
          </a:xfrm>
          <a:prstGeom prst="rect">
            <a:avLst/>
          </a:prstGeom>
          <a:noFill/>
        </p:spPr>
        <p:txBody>
          <a:bodyPr wrap="square" rtlCol="0">
            <a:spAutoFit/>
          </a:bodyPr>
          <a:lstStyle/>
          <a:p>
            <a:r>
              <a:rPr lang="en-US" sz="2000" dirty="0" smtClean="0"/>
              <a:t>2.3 Demo </a:t>
            </a:r>
            <a:r>
              <a:rPr lang="en-US" sz="2000" dirty="0" err="1" smtClean="0"/>
              <a:t>sản</a:t>
            </a:r>
            <a:r>
              <a:rPr lang="en-US" sz="2000" dirty="0" smtClean="0"/>
              <a:t> </a:t>
            </a:r>
            <a:r>
              <a:rPr lang="en-US" sz="2000" dirty="0" err="1" smtClean="0"/>
              <a:t>phẩm</a:t>
            </a:r>
            <a:endParaRPr lang="en-US" sz="2000" dirty="0"/>
          </a:p>
        </p:txBody>
      </p:sp>
    </p:spTree>
    <p:extLst>
      <p:ext uri="{BB962C8B-B14F-4D97-AF65-F5344CB8AC3E}">
        <p14:creationId xmlns:p14="http://schemas.microsoft.com/office/powerpoint/2010/main" val="124655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40" y="3831935"/>
            <a:ext cx="9145270" cy="575945"/>
          </a:xfrm>
        </p:spPr>
        <p:txBody>
          <a:bodyPr/>
          <a:lstStyle/>
          <a:p>
            <a:r>
              <a:rPr lang="en-US" dirty="0">
                <a:solidFill>
                  <a:srgbClr val="98DFBB"/>
                </a:solidFill>
              </a:rPr>
              <a:t>Kết luận</a:t>
            </a:r>
          </a:p>
        </p:txBody>
      </p:sp>
      <p:sp>
        <p:nvSpPr>
          <p:cNvPr id="2" name="직사각형 39"/>
          <p:cNvSpPr/>
          <p:nvPr/>
        </p:nvSpPr>
        <p:spPr>
          <a:xfrm>
            <a:off x="4370623" y="1483607"/>
            <a:ext cx="403184" cy="116840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7000" b="1" dirty="0">
                <a:solidFill>
                  <a:srgbClr val="98DFBB"/>
                </a:solidFill>
                <a:effectLst>
                  <a:outerShdw blurRad="38100" dist="19050" dir="2700000" algn="tl" rotWithShape="0">
                    <a:schemeClr val="dk1">
                      <a:alpha val="40000"/>
                    </a:schemeClr>
                  </a:outerShdw>
                </a:effectLst>
                <a:cs typeface="Arial" panose="020B0604020202020204" pitchFamily="34" charset="0"/>
              </a:rPr>
              <a:t>3</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98DFBB"/>
                </a:solidFill>
                <a:sym typeface="+mn-ea"/>
              </a:rPr>
              <a:t>Kết luận</a:t>
            </a:r>
          </a:p>
        </p:txBody>
      </p:sp>
      <p:sp>
        <p:nvSpPr>
          <p:cNvPr id="3" name="Text Placeholder 2"/>
          <p:cNvSpPr>
            <a:spLocks noGrp="1"/>
          </p:cNvSpPr>
          <p:nvPr>
            <p:ph type="body" sz="quarter" idx="11"/>
          </p:nvPr>
        </p:nvSpPr>
        <p:spPr>
          <a:xfrm>
            <a:off x="3870265" y="1708619"/>
            <a:ext cx="4930200" cy="288032"/>
          </a:xfrm>
        </p:spPr>
        <p:txBody>
          <a:bodyPr/>
          <a:lstStyle/>
          <a:p>
            <a:pPr lvl="0"/>
            <a:r>
              <a:rPr lang="en-US" altLang="ko-KR" sz="1500" dirty="0">
                <a:solidFill>
                  <a:schemeClr val="tx1"/>
                </a:solidFill>
              </a:rPr>
              <a:t>Mức độ hoàn thành</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98DFBB"/>
                </a:solidFill>
                <a:effectLst>
                  <a:outerShdw blurRad="38100" dist="19050" dir="2700000" algn="tl" rotWithShape="0">
                    <a:schemeClr val="dk1">
                      <a:alpha val="40000"/>
                    </a:schemeClr>
                  </a:outerShdw>
                </a:effectLst>
                <a:cs typeface="Arial" panose="020B0604020202020204" pitchFamily="34" charset="0"/>
              </a:rPr>
              <a:t>3</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4" name="Text Placeholder 2"/>
          <p:cNvSpPr>
            <a:spLocks noGrp="1"/>
          </p:cNvSpPr>
          <p:nvPr/>
        </p:nvSpPr>
        <p:spPr>
          <a:xfrm>
            <a:off x="381317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lgn="l">
              <a:buFont typeface="Wingdings" panose="05000000000000000000" charset="0"/>
              <a:buChar char="ü"/>
            </a:pPr>
            <a:r>
              <a:rPr lang="en-US" altLang="ko-KR" sz="1300" dirty="0">
                <a:solidFill>
                  <a:schemeClr val="tx1"/>
                </a:solidFill>
              </a:rPr>
              <a:t>Hoàn thành các yêu cầu đưa ra của đồ án.</a:t>
            </a:r>
          </a:p>
          <a:p>
            <a:pPr marL="285750" lvl="0" indent="-285750" algn="l">
              <a:buFont typeface="Wingdings" panose="05000000000000000000" charset="0"/>
              <a:buChar char="ü"/>
            </a:pPr>
            <a:r>
              <a:rPr lang="en-US" altLang="ko-KR" sz="1300" dirty="0">
                <a:solidFill>
                  <a:schemeClr val="tx1"/>
                </a:solidFill>
              </a:rPr>
              <a:t>Hiểu được lý thuyết về ngăn xếp.</a:t>
            </a:r>
          </a:p>
          <a:p>
            <a:pPr marL="285750" lvl="0" indent="-285750" algn="l">
              <a:buFont typeface="Wingdings" panose="05000000000000000000" charset="0"/>
              <a:buChar char="ü"/>
            </a:pPr>
            <a:r>
              <a:rPr lang="en-US" altLang="ko-KR" sz="1300" dirty="0">
                <a:solidFill>
                  <a:schemeClr val="tx1"/>
                </a:solidFill>
              </a:rPr>
              <a:t>Áp dụng các hoạt động của ngăn xếp vào chức năng Undo.</a:t>
            </a:r>
            <a:r>
              <a:rPr lang="en-US" altLang="ko-KR" sz="1300" dirty="0"/>
              <a:t> </a:t>
            </a:r>
          </a:p>
        </p:txBody>
      </p:sp>
      <p:sp>
        <p:nvSpPr>
          <p:cNvPr id="5" name="Text Placeholder 2"/>
          <p:cNvSpPr>
            <a:spLocks noGrp="1"/>
          </p:cNvSpPr>
          <p:nvPr/>
        </p:nvSpPr>
        <p:spPr>
          <a:xfrm>
            <a:off x="4116705" y="2965160"/>
            <a:ext cx="6151245" cy="6654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buFont typeface="Arial" panose="020B0604020202020204" pitchFamily="34" charset="0"/>
            </a:pPr>
            <a:r>
              <a:rPr lang="en-US" altLang="ko-KR" sz="1300" dirty="0">
                <a:solidFill>
                  <a:schemeClr val="tx1"/>
                </a:solidFill>
              </a:rPr>
              <a:t>Sản phẩm cũng chỉ là một ứng dụng mô phỏng</a:t>
            </a:r>
          </a:p>
        </p:txBody>
      </p:sp>
      <p:sp>
        <p:nvSpPr>
          <p:cNvPr id="83" name="Freeform 32"/>
          <p:cNvSpPr/>
          <p:nvPr/>
        </p:nvSpPr>
        <p:spPr>
          <a:xfrm>
            <a:off x="3708713" y="3045725"/>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p:cTn id="19" dur="500" fill="hold"/>
                                        <p:tgtEl>
                                          <p:spTgt spid="83"/>
                                        </p:tgtEl>
                                        <p:attrNameLst>
                                          <p:attrName>ppt_w</p:attrName>
                                        </p:attrNameLst>
                                      </p:cBhvr>
                                      <p:tavLst>
                                        <p:tav tm="0">
                                          <p:val>
                                            <p:fltVal val="0"/>
                                          </p:val>
                                        </p:tav>
                                        <p:tav tm="100000">
                                          <p:val>
                                            <p:strVal val="#ppt_w"/>
                                          </p:val>
                                        </p:tav>
                                      </p:tavLst>
                                    </p:anim>
                                    <p:anim calcmode="lin" valueType="num">
                                      <p:cBhvr>
                                        <p:cTn id="20" dur="500" fill="hold"/>
                                        <p:tgtEl>
                                          <p:spTgt spid="8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P spid="5" grpId="1"/>
      <p:bldP spid="83" grpId="0" animBg="1"/>
      <p:bldP spid="8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98DFBB"/>
                </a:solidFill>
                <a:sym typeface="+mn-ea"/>
              </a:rPr>
              <a:t>Kết luận</a:t>
            </a:r>
          </a:p>
        </p:txBody>
      </p:sp>
      <p:sp>
        <p:nvSpPr>
          <p:cNvPr id="3" name="Text Placeholder 2"/>
          <p:cNvSpPr>
            <a:spLocks noGrp="1"/>
          </p:cNvSpPr>
          <p:nvPr>
            <p:ph type="body" sz="quarter" idx="11"/>
          </p:nvPr>
        </p:nvSpPr>
        <p:spPr>
          <a:xfrm>
            <a:off x="3870265" y="1708619"/>
            <a:ext cx="4930200" cy="288032"/>
          </a:xfrm>
        </p:spPr>
        <p:txBody>
          <a:bodyPr/>
          <a:lstStyle/>
          <a:p>
            <a:pPr lvl="0"/>
            <a:r>
              <a:rPr lang="en-US" altLang="ko-KR" sz="1500" dirty="0">
                <a:solidFill>
                  <a:schemeClr val="tx1"/>
                </a:solidFill>
              </a:rPr>
              <a:t>Các khó khăn</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98DFBB"/>
                </a:solidFill>
                <a:effectLst>
                  <a:outerShdw blurRad="38100" dist="19050" dir="2700000" algn="tl" rotWithShape="0">
                    <a:schemeClr val="dk1">
                      <a:alpha val="40000"/>
                    </a:schemeClr>
                  </a:outerShdw>
                </a:effectLst>
                <a:cs typeface="Arial" panose="020B0604020202020204" pitchFamily="34" charset="0"/>
              </a:rPr>
              <a:t>3</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4" name="Text Placeholder 2"/>
          <p:cNvSpPr>
            <a:spLocks noGrp="1"/>
          </p:cNvSpPr>
          <p:nvPr/>
        </p:nvSpPr>
        <p:spPr>
          <a:xfrm>
            <a:off x="366966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lgn="l">
              <a:buFont typeface="Arial" panose="020B0604020202020204" pitchFamily="34" charset="0"/>
              <a:buChar char="•"/>
            </a:pPr>
            <a:r>
              <a:rPr lang="en-US" altLang="ko-KR" sz="1300" dirty="0">
                <a:solidFill>
                  <a:schemeClr val="tx1"/>
                </a:solidFill>
              </a:rPr>
              <a:t>Lần đầu tiên tiếp xúc với đồ án, áp lực về thời gian, lượng công việc.</a:t>
            </a:r>
          </a:p>
          <a:p>
            <a:pPr marL="285750" lvl="0" indent="-285750" algn="l">
              <a:buFont typeface="Arial" panose="020B0604020202020204" pitchFamily="34" charset="0"/>
              <a:buChar char="•"/>
            </a:pPr>
            <a:r>
              <a:rPr lang="en-US" altLang="ko-KR" sz="1300" dirty="0">
                <a:solidFill>
                  <a:schemeClr val="tx1"/>
                </a:solidFill>
              </a:rPr>
              <a:t>Lập trình trên một ngôn ngữ mới là C#.</a:t>
            </a:r>
          </a:p>
          <a:p>
            <a:pPr marL="285750" lvl="0" indent="-285750" algn="l">
              <a:buFont typeface="Arial" panose="020B0604020202020204" pitchFamily="34" charset="0"/>
              <a:buChar char="•"/>
            </a:pPr>
            <a:r>
              <a:rPr lang="en-US" altLang="ko-KR" sz="1300" dirty="0">
                <a:solidFill>
                  <a:schemeClr val="tx1"/>
                </a:solidFill>
              </a:rPr>
              <a:t>Lần đầu tiên lập trình một ứng dụng, phải tự tìm hiểu các kiến thức.</a:t>
            </a:r>
            <a:r>
              <a:rPr lang="en-US" altLang="ko-KR" sz="1300" dirty="0"/>
              <a:t> </a:t>
            </a:r>
          </a:p>
        </p:txBody>
      </p:sp>
      <p:sp>
        <p:nvSpPr>
          <p:cNvPr id="102" name="Frame 17"/>
          <p:cNvSpPr/>
          <p:nvPr/>
        </p:nvSpPr>
        <p:spPr>
          <a:xfrm>
            <a:off x="3669483" y="3117434"/>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98D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Text Placeholder 2"/>
          <p:cNvSpPr>
            <a:spLocks noGrp="1"/>
          </p:cNvSpPr>
          <p:nvPr/>
        </p:nvSpPr>
        <p:spPr>
          <a:xfrm>
            <a:off x="4116705" y="2965160"/>
            <a:ext cx="6151245" cy="6654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buFont typeface="Arial" panose="020B0604020202020204" pitchFamily="34" charset="0"/>
            </a:pPr>
            <a:r>
              <a:rPr lang="en-US" altLang="ko-KR" sz="1300" dirty="0">
                <a:solidFill>
                  <a:schemeClr val="tx1"/>
                </a:solidFill>
              </a:rPr>
              <a:t>Nhóm em đã hoàn thành sản phẩm bằng tất cả khả năng</a:t>
            </a:r>
          </a:p>
          <a:p>
            <a:pPr lvl="0" algn="l">
              <a:buFont typeface="Arial" panose="020B0604020202020204" pitchFamily="34" charset="0"/>
            </a:pPr>
            <a:r>
              <a:rPr lang="en-US" altLang="ko-KR" sz="1300" dirty="0">
                <a:solidFill>
                  <a:schemeClr val="tx1"/>
                </a:solidFill>
              </a:rPr>
              <a:t>và nỗ lực của mình.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p:cTn id="19" dur="500" fill="hold"/>
                                        <p:tgtEl>
                                          <p:spTgt spid="102"/>
                                        </p:tgtEl>
                                        <p:attrNameLst>
                                          <p:attrName>ppt_w</p:attrName>
                                        </p:attrNameLst>
                                      </p:cBhvr>
                                      <p:tavLst>
                                        <p:tav tm="0">
                                          <p:val>
                                            <p:fltVal val="0"/>
                                          </p:val>
                                        </p:tav>
                                        <p:tav tm="100000">
                                          <p:val>
                                            <p:strVal val="#ppt_w"/>
                                          </p:val>
                                        </p:tav>
                                      </p:tavLst>
                                    </p:anim>
                                    <p:anim calcmode="lin" valueType="num">
                                      <p:cBhvr>
                                        <p:cTn id="20" dur="500" fill="hold"/>
                                        <p:tgtEl>
                                          <p:spTgt spid="10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102" grpId="0" animBg="1"/>
      <p:bldP spid="102" grpId="1" animBg="1"/>
      <p:bldP spid="6" grpId="0"/>
      <p:bldP spid="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98DFBB"/>
                </a:solidFill>
                <a:sym typeface="+mn-ea"/>
              </a:rPr>
              <a:t>Kết luận</a:t>
            </a:r>
          </a:p>
        </p:txBody>
      </p:sp>
      <p:sp>
        <p:nvSpPr>
          <p:cNvPr id="3" name="Text Placeholder 2"/>
          <p:cNvSpPr>
            <a:spLocks noGrp="1"/>
          </p:cNvSpPr>
          <p:nvPr>
            <p:ph type="body" sz="quarter" idx="11"/>
          </p:nvPr>
        </p:nvSpPr>
        <p:spPr>
          <a:xfrm>
            <a:off x="3870265" y="1708619"/>
            <a:ext cx="4930200" cy="288032"/>
          </a:xfrm>
        </p:spPr>
        <p:txBody>
          <a:bodyPr/>
          <a:lstStyle/>
          <a:p>
            <a:pPr lvl="0"/>
            <a:r>
              <a:rPr lang="en-US" altLang="ko-KR" sz="1500" dirty="0">
                <a:solidFill>
                  <a:schemeClr val="tx1"/>
                </a:solidFill>
              </a:rPr>
              <a:t>Hướng phát triển</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98DFBB"/>
                </a:solidFill>
                <a:effectLst>
                  <a:outerShdw blurRad="38100" dist="19050" dir="2700000" algn="tl" rotWithShape="0">
                    <a:schemeClr val="dk1">
                      <a:alpha val="40000"/>
                    </a:schemeClr>
                  </a:outerShdw>
                </a:effectLst>
                <a:cs typeface="Arial" panose="020B0604020202020204" pitchFamily="34" charset="0"/>
              </a:rPr>
              <a:t>3</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4" name="Text Placeholder 2"/>
          <p:cNvSpPr>
            <a:spLocks noGrp="1"/>
          </p:cNvSpPr>
          <p:nvPr/>
        </p:nvSpPr>
        <p:spPr>
          <a:xfrm>
            <a:off x="366966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lvl="0" indent="-285750" algn="l">
              <a:buFont typeface="Arial" panose="020B0604020202020204" pitchFamily="34" charset="0"/>
              <a:buChar char="•"/>
            </a:pPr>
            <a:r>
              <a:rPr lang="en-US" altLang="ko-KR" sz="1300" dirty="0">
                <a:solidFill>
                  <a:schemeClr val="tx1"/>
                </a:solidFill>
              </a:rPr>
              <a:t>Phát nhạc nền khi chơi game.</a:t>
            </a:r>
          </a:p>
          <a:p>
            <a:pPr marL="285750" lvl="0" indent="-285750" algn="l">
              <a:buFont typeface="Arial" panose="020B0604020202020204" pitchFamily="34" charset="0"/>
              <a:buChar char="•"/>
            </a:pPr>
            <a:r>
              <a:rPr lang="en-US" altLang="ko-KR" sz="1300" dirty="0">
                <a:solidFill>
                  <a:schemeClr val="tx1"/>
                </a:solidFill>
              </a:rPr>
              <a:t>Thêm chức năng Redo.</a:t>
            </a:r>
          </a:p>
          <a:p>
            <a:pPr marL="285750" lvl="0" indent="-285750" algn="l">
              <a:buFont typeface="Arial" panose="020B0604020202020204" pitchFamily="34" charset="0"/>
              <a:buChar char="•"/>
            </a:pPr>
            <a:r>
              <a:rPr lang="en-US" altLang="ko-KR" sz="1300" dirty="0">
                <a:solidFill>
                  <a:schemeClr val="tx1"/>
                </a:solidFill>
              </a:rPr>
              <a:t>Sử dụng mạng LAN để chơi từ hai máy khác nhau.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rgbClr val="F8B2A3"/>
                </a:solidFill>
              </a:rPr>
              <a:t>Thank you</a:t>
            </a:r>
          </a:p>
        </p:txBody>
      </p:sp>
      <p:sp>
        <p:nvSpPr>
          <p:cNvPr id="3" name="Text Placeholder 2"/>
          <p:cNvSpPr>
            <a:spLocks noGrp="1"/>
          </p:cNvSpPr>
          <p:nvPr>
            <p:ph type="body" sz="quarter" idx="11"/>
          </p:nvPr>
        </p:nvSpPr>
        <p:spPr>
          <a:xfrm>
            <a:off x="3147695" y="2558760"/>
            <a:ext cx="2849245" cy="757555"/>
          </a:xfrm>
        </p:spPr>
        <p:txBody>
          <a:bodyPr/>
          <a:lstStyle/>
          <a:p>
            <a:pPr lvl="0"/>
            <a:r>
              <a:rPr lang="en-US" altLang="ko-KR" dirty="0"/>
              <a:t>Cảm ơn thầy và các bạn đã lắng nghe</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876010"/>
            <a:ext cx="9144000" cy="287655"/>
          </a:xfrm>
        </p:spPr>
        <p:txBody>
          <a:bodyPr/>
          <a:lstStyle/>
          <a:p>
            <a:pPr marL="0" lvl="0" indent="0" algn="ctr">
              <a:buNone/>
            </a:pPr>
            <a:r>
              <a:rPr lang="en-US" altLang="ko-KR" sz="1500" i="1" dirty="0">
                <a:sym typeface="+mn-ea"/>
              </a:rPr>
              <a:t>Lý do chọn đề tài</a:t>
            </a:r>
            <a:endParaRPr lang="en-US" altLang="ko-KR" sz="1500" i="1" dirty="0"/>
          </a:p>
        </p:txBody>
      </p:sp>
      <p:grpSp>
        <p:nvGrpSpPr>
          <p:cNvPr id="6" name="Group 5"/>
          <p:cNvGrpSpPr/>
          <p:nvPr/>
        </p:nvGrpSpPr>
        <p:grpSpPr>
          <a:xfrm>
            <a:off x="173990" y="3763990"/>
            <a:ext cx="539750" cy="560705"/>
            <a:chOff x="2391994" y="1635646"/>
            <a:chExt cx="805454" cy="1584088"/>
          </a:xfrm>
        </p:grpSpPr>
        <p:sp>
          <p:nvSpPr>
            <p:cNvPr id="4" name="Rectangle 3"/>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8" name="Group 7"/>
          <p:cNvGrpSpPr/>
          <p:nvPr/>
        </p:nvGrpSpPr>
        <p:grpSpPr>
          <a:xfrm>
            <a:off x="713651" y="3794085"/>
            <a:ext cx="2664296" cy="530671"/>
            <a:chOff x="496119" y="2469560"/>
            <a:chExt cx="1752190" cy="530671"/>
          </a:xfrm>
          <a:noFill/>
        </p:grpSpPr>
        <p:sp>
          <p:nvSpPr>
            <p:cNvPr id="9" name="TextBox 8"/>
            <p:cNvSpPr txBox="1"/>
            <p:nvPr/>
          </p:nvSpPr>
          <p:spPr>
            <a:xfrm>
              <a:off x="496119" y="2724641"/>
              <a:ext cx="1752190" cy="275590"/>
            </a:xfrm>
            <a:prstGeom prst="rect">
              <a:avLst/>
            </a:prstGeom>
            <a:grpFill/>
          </p:spPr>
          <p:txBody>
            <a:bodyPr wrap="square" rtlCol="0">
              <a:spAutoFit/>
            </a:bodyPr>
            <a:lstStyle/>
            <a:p>
              <a:r>
                <a:rPr lang="en-US" altLang="ko-KR" sz="1100" dirty="0">
                  <a:solidFill>
                    <a:schemeClr val="tx1"/>
                  </a:solidFill>
                  <a:cs typeface="Arial" panose="020B0604020202020204" pitchFamily="34" charset="0"/>
                </a:rPr>
                <a:t>Ứng dụng CNTT vào công việc.</a:t>
              </a:r>
              <a:r>
                <a:rPr lang="en-US" altLang="ko-KR" sz="1200" dirty="0">
                  <a:solidFill>
                    <a:schemeClr val="tx1">
                      <a:lumMod val="75000"/>
                      <a:lumOff val="25000"/>
                    </a:schemeClr>
                  </a:solidFill>
                  <a:cs typeface="Arial" panose="020B0604020202020204" pitchFamily="34" charset="0"/>
                </a:rPr>
                <a:t> </a:t>
              </a:r>
            </a:p>
          </p:txBody>
        </p:sp>
        <p:sp>
          <p:nvSpPr>
            <p:cNvPr id="10" name="TextBox 9"/>
            <p:cNvSpPr txBox="1"/>
            <p:nvPr/>
          </p:nvSpPr>
          <p:spPr>
            <a:xfrm>
              <a:off x="496119" y="2469560"/>
              <a:ext cx="1752190" cy="275590"/>
            </a:xfrm>
            <a:prstGeom prst="rect">
              <a:avLst/>
            </a:prstGeom>
            <a:noFill/>
          </p:spPr>
          <p:txBody>
            <a:bodyPr wrap="square" rtlCol="0">
              <a:spAutoFit/>
            </a:bodyPr>
            <a:lstStyle/>
            <a:p>
              <a:r>
                <a:rPr lang="en-US" sz="1200" b="1" dirty="0">
                  <a:solidFill>
                    <a:schemeClr val="accent2"/>
                  </a:solidFill>
                  <a:cs typeface="Arial" panose="020B0604020202020204" pitchFamily="34" charset="0"/>
                </a:rPr>
                <a:t>Công việc</a:t>
              </a:r>
            </a:p>
          </p:txBody>
        </p:sp>
      </p:grpSp>
      <p:sp>
        <p:nvSpPr>
          <p:cNvPr id="11" name="TextBox 10"/>
          <p:cNvSpPr txBox="1"/>
          <p:nvPr/>
        </p:nvSpPr>
        <p:spPr>
          <a:xfrm>
            <a:off x="173990" y="3785235"/>
            <a:ext cx="550545" cy="337185"/>
          </a:xfrm>
          <a:prstGeom prst="rect">
            <a:avLst/>
          </a:prstGeom>
          <a:noFill/>
        </p:spPr>
        <p:txBody>
          <a:bodyPr wrap="square" rtlCol="0">
            <a:spAutoFit/>
          </a:bodyPr>
          <a:lstStyle/>
          <a:p>
            <a:pPr algn="ctr"/>
            <a:r>
              <a:rPr lang="en-US" altLang="ko-KR" sz="1600" b="1" dirty="0">
                <a:solidFill>
                  <a:schemeClr val="bg1"/>
                </a:solidFill>
                <a:cs typeface="Arial" panose="020B0604020202020204" pitchFamily="34" charset="0"/>
              </a:rPr>
              <a:t>01</a:t>
            </a:r>
          </a:p>
        </p:txBody>
      </p:sp>
      <p:grpSp>
        <p:nvGrpSpPr>
          <p:cNvPr id="12" name="Group 11"/>
          <p:cNvGrpSpPr/>
          <p:nvPr/>
        </p:nvGrpSpPr>
        <p:grpSpPr>
          <a:xfrm>
            <a:off x="2858770" y="3758910"/>
            <a:ext cx="539750" cy="560705"/>
            <a:chOff x="2391994" y="1635646"/>
            <a:chExt cx="805454" cy="1584088"/>
          </a:xfrm>
          <a:solidFill>
            <a:srgbClr val="98DFBB"/>
          </a:solidFill>
        </p:grpSpPr>
        <p:sp>
          <p:nvSpPr>
            <p:cNvPr id="13" name="Rectangle 12"/>
            <p:cNvSpPr/>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15" name="Group 14"/>
          <p:cNvGrpSpPr/>
          <p:nvPr/>
        </p:nvGrpSpPr>
        <p:grpSpPr>
          <a:xfrm>
            <a:off x="3379355" y="3727377"/>
            <a:ext cx="2664296" cy="700216"/>
            <a:chOff x="496119" y="2469560"/>
            <a:chExt cx="1752190" cy="700216"/>
          </a:xfrm>
          <a:noFill/>
        </p:grpSpPr>
        <p:sp>
          <p:nvSpPr>
            <p:cNvPr id="16" name="TextBox 15"/>
            <p:cNvSpPr txBox="1"/>
            <p:nvPr/>
          </p:nvSpPr>
          <p:spPr>
            <a:xfrm>
              <a:off x="496119" y="2724641"/>
              <a:ext cx="1752190" cy="445135"/>
            </a:xfrm>
            <a:prstGeom prst="rect">
              <a:avLst/>
            </a:prstGeom>
            <a:grpFill/>
          </p:spPr>
          <p:txBody>
            <a:bodyPr wrap="square" rtlCol="0">
              <a:spAutoFit/>
            </a:bodyPr>
            <a:lstStyle/>
            <a:p>
              <a:r>
                <a:rPr lang="en-US" altLang="ko-KR" sz="1100" dirty="0">
                  <a:solidFill>
                    <a:schemeClr val="tx1"/>
                  </a:solidFill>
                  <a:cs typeface="Arial" panose="020B0604020202020204" pitchFamily="34" charset="0"/>
                </a:rPr>
                <a:t>CNTT mang lại nhiều sản phẩm giải trí khác nhau.</a:t>
              </a:r>
              <a:r>
                <a:rPr lang="en-US" altLang="ko-KR" sz="1200" dirty="0">
                  <a:solidFill>
                    <a:schemeClr val="tx1"/>
                  </a:solidFill>
                  <a:cs typeface="Arial" panose="020B0604020202020204" pitchFamily="34" charset="0"/>
                </a:rPr>
                <a:t> </a:t>
              </a:r>
            </a:p>
          </p:txBody>
        </p:sp>
        <p:sp>
          <p:nvSpPr>
            <p:cNvPr id="17" name="TextBox 16"/>
            <p:cNvSpPr txBox="1"/>
            <p:nvPr/>
          </p:nvSpPr>
          <p:spPr>
            <a:xfrm>
              <a:off x="496119" y="2469560"/>
              <a:ext cx="1752190" cy="275590"/>
            </a:xfrm>
            <a:prstGeom prst="rect">
              <a:avLst/>
            </a:prstGeom>
            <a:noFill/>
          </p:spPr>
          <p:txBody>
            <a:bodyPr wrap="square" rtlCol="0">
              <a:spAutoFit/>
            </a:bodyPr>
            <a:lstStyle/>
            <a:p>
              <a:r>
                <a:rPr lang="en-US" sz="1200" b="1" dirty="0">
                  <a:solidFill>
                    <a:schemeClr val="accent3"/>
                  </a:solidFill>
                  <a:cs typeface="Arial" panose="020B0604020202020204" pitchFamily="34" charset="0"/>
                </a:rPr>
                <a:t>Giải trí</a:t>
              </a:r>
            </a:p>
          </p:txBody>
        </p:sp>
      </p:grpSp>
      <p:sp>
        <p:nvSpPr>
          <p:cNvPr id="18" name="TextBox 17"/>
          <p:cNvSpPr txBox="1"/>
          <p:nvPr/>
        </p:nvSpPr>
        <p:spPr>
          <a:xfrm>
            <a:off x="2870835" y="3791585"/>
            <a:ext cx="527685" cy="337185"/>
          </a:xfrm>
          <a:prstGeom prst="rect">
            <a:avLst/>
          </a:prstGeom>
          <a:noFill/>
        </p:spPr>
        <p:txBody>
          <a:bodyPr wrap="square" rtlCol="0">
            <a:spAutoFit/>
          </a:bodyPr>
          <a:lstStyle/>
          <a:p>
            <a:pPr algn="ctr"/>
            <a:r>
              <a:rPr lang="en-US" altLang="ko-KR" sz="1600" b="1" dirty="0">
                <a:solidFill>
                  <a:schemeClr val="bg1"/>
                </a:solidFill>
                <a:cs typeface="Arial" panose="020B0604020202020204" pitchFamily="34" charset="0"/>
              </a:rPr>
              <a:t>02</a:t>
            </a:r>
            <a:endParaRPr lang="ko-KR" altLang="en-US" sz="1600" b="1" dirty="0">
              <a:solidFill>
                <a:schemeClr val="bg1"/>
              </a:solidFill>
              <a:cs typeface="Arial" panose="020B0604020202020204" pitchFamily="34" charset="0"/>
            </a:endParaRPr>
          </a:p>
        </p:txBody>
      </p:sp>
      <p:sp>
        <p:nvSpPr>
          <p:cNvPr id="33" name="Text Placeholder 1"/>
          <p:cNvSpPr>
            <a:spLocks noGrp="1"/>
          </p:cNvSpPr>
          <p:nvPr/>
        </p:nvSpPr>
        <p:spPr>
          <a:xfrm>
            <a:off x="0" y="349595"/>
            <a:ext cx="91427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3000" dirty="0">
                <a:solidFill>
                  <a:srgbClr val="A4B4EA"/>
                </a:solidFill>
                <a:sym typeface="+mn-ea"/>
              </a:rPr>
              <a:t>1. Giới thiệu đề tài</a:t>
            </a:r>
          </a:p>
        </p:txBody>
      </p:sp>
      <p:pic>
        <p:nvPicPr>
          <p:cNvPr id="34" name="Picture 33" descr="1414"/>
          <p:cNvPicPr>
            <a:picLocks noChangeAspect="1"/>
          </p:cNvPicPr>
          <p:nvPr/>
        </p:nvPicPr>
        <p:blipFill>
          <a:blip r:embed="rId3"/>
          <a:stretch>
            <a:fillRect/>
          </a:stretch>
        </p:blipFill>
        <p:spPr>
          <a:xfrm>
            <a:off x="173990" y="1544665"/>
            <a:ext cx="2526665" cy="2182495"/>
          </a:xfrm>
          <a:prstGeom prst="rect">
            <a:avLst/>
          </a:prstGeom>
        </p:spPr>
      </p:pic>
      <p:pic>
        <p:nvPicPr>
          <p:cNvPr id="36" name="Picture 35" descr="game"/>
          <p:cNvPicPr>
            <a:picLocks noChangeAspect="1"/>
          </p:cNvPicPr>
          <p:nvPr/>
        </p:nvPicPr>
        <p:blipFill>
          <a:blip r:embed="rId4"/>
          <a:stretch>
            <a:fillRect/>
          </a:stretch>
        </p:blipFill>
        <p:spPr>
          <a:xfrm>
            <a:off x="2858770" y="1544665"/>
            <a:ext cx="3185160" cy="2181225"/>
          </a:xfrm>
          <a:prstGeom prst="rect">
            <a:avLst/>
          </a:prstGeom>
        </p:spPr>
      </p:pic>
      <p:pic>
        <p:nvPicPr>
          <p:cNvPr id="2" name="Picture Placeholder 1" descr="caro"/>
          <p:cNvPicPr>
            <a:picLocks noGrp="1" noChangeAspect="1"/>
          </p:cNvPicPr>
          <p:nvPr>
            <p:ph type="pic" idx="12"/>
          </p:nvPr>
        </p:nvPicPr>
        <p:blipFill>
          <a:blip r:embed="rId5"/>
          <a:stretch>
            <a:fillRect/>
          </a:stretch>
        </p:blipFill>
        <p:spPr>
          <a:xfrm>
            <a:off x="6228080" y="1544665"/>
            <a:ext cx="2795270" cy="2181225"/>
          </a:xfrm>
          <a:prstGeom prst="rect">
            <a:avLst/>
          </a:prstGeom>
        </p:spPr>
      </p:pic>
      <p:grpSp>
        <p:nvGrpSpPr>
          <p:cNvPr id="19" name="Group 18"/>
          <p:cNvGrpSpPr/>
          <p:nvPr/>
        </p:nvGrpSpPr>
        <p:grpSpPr>
          <a:xfrm>
            <a:off x="6228080" y="3793835"/>
            <a:ext cx="539750" cy="553720"/>
            <a:chOff x="2391994" y="1635646"/>
            <a:chExt cx="805454" cy="1584088"/>
          </a:xfrm>
          <a:solidFill>
            <a:srgbClr val="F8B2A3"/>
          </a:solidFill>
        </p:grpSpPr>
        <p:sp>
          <p:nvSpPr>
            <p:cNvPr id="20" name="Rectangle 19"/>
            <p:cNvSpPr/>
            <p:nvPr/>
          </p:nvSpPr>
          <p:spPr>
            <a:xfrm>
              <a:off x="2391994" y="1635646"/>
              <a:ext cx="80545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Isosceles Triangle 20"/>
            <p:cNvSpPr/>
            <p:nvPr/>
          </p:nvSpPr>
          <p:spPr>
            <a:xfrm rot="10800000">
              <a:off x="2391994" y="2427734"/>
              <a:ext cx="805454" cy="79200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5" name="TextBox 24"/>
          <p:cNvSpPr txBox="1"/>
          <p:nvPr/>
        </p:nvSpPr>
        <p:spPr>
          <a:xfrm>
            <a:off x="6248400" y="3791585"/>
            <a:ext cx="498475" cy="337185"/>
          </a:xfrm>
          <a:prstGeom prst="rect">
            <a:avLst/>
          </a:prstGeom>
          <a:noFill/>
        </p:spPr>
        <p:txBody>
          <a:bodyPr wrap="square" rtlCol="0">
            <a:spAutoFit/>
          </a:bodyPr>
          <a:lstStyle/>
          <a:p>
            <a:pPr algn="ctr"/>
            <a:r>
              <a:rPr lang="en-US" altLang="ko-KR" sz="1600" b="1" dirty="0">
                <a:solidFill>
                  <a:schemeClr val="bg1"/>
                </a:solidFill>
                <a:cs typeface="Arial" panose="020B0604020202020204" pitchFamily="34" charset="0"/>
              </a:rPr>
              <a:t>03</a:t>
            </a:r>
            <a:endParaRPr lang="ko-KR" altLang="en-US" sz="1600" b="1" dirty="0">
              <a:solidFill>
                <a:schemeClr val="bg1"/>
              </a:solidFill>
              <a:cs typeface="Arial" panose="020B0604020202020204" pitchFamily="34" charset="0"/>
            </a:endParaRPr>
          </a:p>
        </p:txBody>
      </p:sp>
      <p:grpSp>
        <p:nvGrpSpPr>
          <p:cNvPr id="22" name="Group 21"/>
          <p:cNvGrpSpPr/>
          <p:nvPr/>
        </p:nvGrpSpPr>
        <p:grpSpPr>
          <a:xfrm>
            <a:off x="6767715" y="3787702"/>
            <a:ext cx="2664296" cy="530671"/>
            <a:chOff x="496119" y="2469560"/>
            <a:chExt cx="1752190" cy="530671"/>
          </a:xfrm>
          <a:noFill/>
        </p:grpSpPr>
        <p:sp>
          <p:nvSpPr>
            <p:cNvPr id="23" name="TextBox 15"/>
            <p:cNvSpPr txBox="1"/>
            <p:nvPr/>
          </p:nvSpPr>
          <p:spPr>
            <a:xfrm>
              <a:off x="496119" y="2724641"/>
              <a:ext cx="1752190" cy="275590"/>
            </a:xfrm>
            <a:prstGeom prst="rect">
              <a:avLst/>
            </a:prstGeom>
            <a:grpFill/>
          </p:spPr>
          <p:txBody>
            <a:bodyPr wrap="square" rtlCol="0">
              <a:spAutoFit/>
            </a:bodyPr>
            <a:lstStyle/>
            <a:p>
              <a:r>
                <a:rPr lang="en-US" altLang="ko-KR" sz="1100" dirty="0">
                  <a:solidFill>
                    <a:schemeClr val="tx1"/>
                  </a:solidFill>
                  <a:cs typeface="Arial" panose="020B0604020202020204" pitchFamily="34" charset="0"/>
                </a:rPr>
                <a:t>Trò chơi caro</a:t>
              </a:r>
              <a:r>
                <a:rPr lang="en-US" altLang="ko-KR" sz="1200" dirty="0">
                  <a:solidFill>
                    <a:schemeClr val="tx1">
                      <a:lumMod val="75000"/>
                      <a:lumOff val="25000"/>
                    </a:schemeClr>
                  </a:solidFill>
                  <a:cs typeface="Arial" panose="020B0604020202020204" pitchFamily="34" charset="0"/>
                </a:rPr>
                <a:t> </a:t>
              </a:r>
            </a:p>
          </p:txBody>
        </p:sp>
        <p:sp>
          <p:nvSpPr>
            <p:cNvPr id="24" name="TextBox 16"/>
            <p:cNvSpPr txBox="1"/>
            <p:nvPr/>
          </p:nvSpPr>
          <p:spPr>
            <a:xfrm>
              <a:off x="496119" y="2469560"/>
              <a:ext cx="1752190" cy="275590"/>
            </a:xfrm>
            <a:prstGeom prst="rect">
              <a:avLst/>
            </a:prstGeom>
            <a:noFill/>
          </p:spPr>
          <p:txBody>
            <a:bodyPr wrap="square" rtlCol="0">
              <a:spAutoFit/>
            </a:bodyPr>
            <a:lstStyle/>
            <a:p>
              <a:r>
                <a:rPr lang="en-US" sz="1200" b="1" dirty="0">
                  <a:solidFill>
                    <a:schemeClr val="accent3"/>
                  </a:solidFill>
                  <a:cs typeface="Arial" panose="020B0604020202020204" pitchFamily="34" charset="0"/>
                </a:rPr>
                <a:t>Chương trình chơi cờ</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A4B4EA"/>
                </a:solidFill>
                <a:sym typeface="+mn-ea"/>
              </a:rPr>
              <a:t>Giới thiệu đề tài</a:t>
            </a:r>
          </a:p>
        </p:txBody>
      </p:sp>
      <p:sp>
        <p:nvSpPr>
          <p:cNvPr id="3" name="Text Placeholder 2"/>
          <p:cNvSpPr>
            <a:spLocks noGrp="1"/>
          </p:cNvSpPr>
          <p:nvPr>
            <p:ph type="body" sz="quarter" idx="11"/>
          </p:nvPr>
        </p:nvSpPr>
        <p:spPr>
          <a:xfrm>
            <a:off x="3870265" y="1708619"/>
            <a:ext cx="4930200" cy="288032"/>
          </a:xfrm>
        </p:spPr>
        <p:txBody>
          <a:bodyPr/>
          <a:lstStyle/>
          <a:p>
            <a:pPr lvl="0"/>
            <a:r>
              <a:rPr lang="en-US" altLang="ko-KR" sz="1500" i="1" dirty="0">
                <a:solidFill>
                  <a:schemeClr val="tx1"/>
                </a:solidFill>
              </a:rPr>
              <a:t>Lý do chọn đề tài</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A4B4EA"/>
                </a:solidFill>
                <a:effectLst>
                  <a:outerShdw blurRad="38100" dist="19050" dir="2700000" algn="tl" rotWithShape="0">
                    <a:schemeClr val="dk1">
                      <a:alpha val="40000"/>
                    </a:schemeClr>
                  </a:outerShdw>
                </a:effectLst>
                <a:cs typeface="Arial" panose="020B0604020202020204" pitchFamily="34" charset="0"/>
              </a:rPr>
              <a:t>1</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4" name="Text Placeholder 2"/>
          <p:cNvSpPr>
            <a:spLocks noGrp="1"/>
          </p:cNvSpPr>
          <p:nvPr/>
        </p:nvSpPr>
        <p:spPr>
          <a:xfrm>
            <a:off x="3779912" y="1897091"/>
            <a:ext cx="6320399" cy="1256664"/>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0" indent="-171450" algn="l">
              <a:buFont typeface="Arial" panose="020B0604020202020204" pitchFamily="34" charset="0"/>
              <a:buChar char="•"/>
            </a:pPr>
            <a:r>
              <a:rPr lang="en-US" altLang="ko-KR" sz="1300" dirty="0">
                <a:solidFill>
                  <a:schemeClr val="tx1"/>
                </a:solidFill>
              </a:rPr>
              <a:t>CNTT ứng dụng vào mọi mặt của đời sống của con </a:t>
            </a:r>
            <a:r>
              <a:rPr lang="en-US" altLang="ko-KR" sz="1300" dirty="0" err="1" smtClean="0">
                <a:solidFill>
                  <a:schemeClr val="tx1"/>
                </a:solidFill>
              </a:rPr>
              <a:t>người</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smtClean="0">
                <a:solidFill>
                  <a:schemeClr val="tx1"/>
                </a:solidFill>
              </a:rPr>
              <a:t> Đây </a:t>
            </a:r>
            <a:r>
              <a:rPr lang="en-US" altLang="ko-KR" sz="1300" dirty="0">
                <a:solidFill>
                  <a:schemeClr val="tx1"/>
                </a:solidFill>
              </a:rPr>
              <a:t>cũng là một trò chơi mà chúng em rất </a:t>
            </a:r>
            <a:r>
              <a:rPr lang="en-US" altLang="ko-KR" sz="1300" dirty="0" smtClean="0">
                <a:solidFill>
                  <a:schemeClr val="tx1"/>
                </a:solidFill>
              </a:rPr>
              <a:t>thích</a:t>
            </a:r>
            <a:endParaRPr lang="en-US" altLang="ko-KR" sz="1300" dirty="0">
              <a:solidFill>
                <a:schemeClr val="tx1"/>
              </a:solidFill>
            </a:endParaRPr>
          </a:p>
        </p:txBody>
      </p:sp>
      <p:sp>
        <p:nvSpPr>
          <p:cNvPr id="5" name="Text Placeholder 2"/>
          <p:cNvSpPr>
            <a:spLocks noGrp="1"/>
          </p:cNvSpPr>
          <p:nvPr/>
        </p:nvSpPr>
        <p:spPr>
          <a:xfrm>
            <a:off x="4116705" y="2965160"/>
            <a:ext cx="6151245" cy="66548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l">
              <a:buFont typeface="Arial" panose="020B0604020202020204" pitchFamily="34" charset="0"/>
            </a:pPr>
            <a:r>
              <a:rPr lang="en-US" altLang="ko-KR" sz="1300" dirty="0" err="1">
                <a:solidFill>
                  <a:schemeClr val="tx1"/>
                </a:solidFill>
              </a:rPr>
              <a:t>Chọn</a:t>
            </a:r>
            <a:r>
              <a:rPr lang="en-US" altLang="ko-KR" sz="1300" dirty="0">
                <a:solidFill>
                  <a:schemeClr val="tx1"/>
                </a:solidFill>
              </a:rPr>
              <a:t> </a:t>
            </a:r>
            <a:r>
              <a:rPr lang="en-US" altLang="ko-KR" sz="1300" dirty="0" err="1" smtClean="0">
                <a:solidFill>
                  <a:schemeClr val="tx1"/>
                </a:solidFill>
              </a:rPr>
              <a:t>xây</a:t>
            </a:r>
            <a:r>
              <a:rPr lang="en-US" altLang="ko-KR" sz="1300" dirty="0" smtClean="0">
                <a:solidFill>
                  <a:schemeClr val="tx1"/>
                </a:solidFill>
              </a:rPr>
              <a:t> </a:t>
            </a:r>
            <a:r>
              <a:rPr lang="en-US" altLang="ko-KR" sz="1300" dirty="0" err="1">
                <a:solidFill>
                  <a:schemeClr val="tx1"/>
                </a:solidFill>
              </a:rPr>
              <a:t>dựng</a:t>
            </a:r>
            <a:r>
              <a:rPr lang="en-US" altLang="ko-KR" sz="1300" dirty="0">
                <a:solidFill>
                  <a:schemeClr val="tx1"/>
                </a:solidFill>
              </a:rPr>
              <a:t> </a:t>
            </a:r>
            <a:r>
              <a:rPr lang="en-US" altLang="ko-KR" sz="1300" dirty="0" smtClean="0">
                <a:solidFill>
                  <a:schemeClr val="tx1"/>
                </a:solidFill>
              </a:rPr>
              <a:t> </a:t>
            </a:r>
            <a:r>
              <a:rPr lang="en-US" altLang="ko-KR" sz="1300" dirty="0">
                <a:solidFill>
                  <a:schemeClr val="tx1"/>
                </a:solidFill>
              </a:rPr>
              <a:t>game caro</a:t>
            </a:r>
          </a:p>
        </p:txBody>
      </p:sp>
      <p:sp>
        <p:nvSpPr>
          <p:cNvPr id="6" name="Right Arrow 5"/>
          <p:cNvSpPr/>
          <p:nvPr/>
        </p:nvSpPr>
        <p:spPr>
          <a:xfrm>
            <a:off x="3691890" y="3153755"/>
            <a:ext cx="372110"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5" grpId="0"/>
      <p:bldP spid="5" grpId="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A4B4EA"/>
                </a:solidFill>
                <a:sym typeface="+mn-ea"/>
              </a:rPr>
              <a:t>Giới thiệu đề tài</a:t>
            </a:r>
          </a:p>
        </p:txBody>
      </p:sp>
      <p:sp>
        <p:nvSpPr>
          <p:cNvPr id="3" name="Text Placeholder 2"/>
          <p:cNvSpPr>
            <a:spLocks noGrp="1"/>
          </p:cNvSpPr>
          <p:nvPr>
            <p:ph type="body" sz="quarter" idx="11"/>
          </p:nvPr>
        </p:nvSpPr>
        <p:spPr>
          <a:xfrm>
            <a:off x="3884930" y="1591655"/>
            <a:ext cx="4930140" cy="522605"/>
          </a:xfrm>
        </p:spPr>
        <p:txBody>
          <a:bodyPr/>
          <a:lstStyle/>
          <a:p>
            <a:pPr lvl="0"/>
            <a:r>
              <a:rPr lang="en-US" altLang="ko-KR" sz="1500" i="1" dirty="0">
                <a:solidFill>
                  <a:schemeClr val="tx1"/>
                </a:solidFill>
              </a:rPr>
              <a:t>Mục tiêu của đề tài</a:t>
            </a: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solidFill>
                  <a:srgbClr val="A4B4EA"/>
                </a:solidFill>
                <a:effectLst>
                  <a:outerShdw blurRad="38100" dist="19050" dir="2700000" algn="tl" rotWithShape="0">
                    <a:schemeClr val="dk1">
                      <a:alpha val="40000"/>
                    </a:schemeClr>
                  </a:outerShdw>
                </a:effectLst>
                <a:cs typeface="Arial" panose="020B0604020202020204" pitchFamily="34" charset="0"/>
              </a:rPr>
              <a:t>1</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
        <p:nvSpPr>
          <p:cNvPr id="5" name="Text Placeholder 2"/>
          <p:cNvSpPr>
            <a:spLocks noGrp="1"/>
          </p:cNvSpPr>
          <p:nvPr/>
        </p:nvSpPr>
        <p:spPr>
          <a:xfrm>
            <a:off x="381317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0" indent="-171450" algn="l">
              <a:buFont typeface="Arial" panose="020B0604020202020204" pitchFamily="34" charset="0"/>
              <a:buChar char="•"/>
            </a:pPr>
            <a:r>
              <a:rPr lang="en-US" altLang="ko-KR" sz="1300" dirty="0">
                <a:solidFill>
                  <a:schemeClr val="tx1"/>
                </a:solidFill>
                <a:sym typeface="+mn-ea"/>
              </a:rPr>
              <a:t>Giao diện đơn giản, dễ sử dụng.</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a:solidFill>
                  <a:schemeClr val="tx1"/>
                </a:solidFill>
                <a:sym typeface="+mn-ea"/>
              </a:rPr>
              <a:t>Xây dựng được chức năng Undo.</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a:solidFill>
                  <a:schemeClr val="tx1"/>
                </a:solidFill>
                <a:sym typeface="+mn-ea"/>
              </a:rPr>
              <a:t>Tạo ra một AI đơn giản, không quá cao siêu.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7515" y="998188"/>
            <a:ext cx="4930200" cy="473576"/>
          </a:xfrm>
        </p:spPr>
        <p:txBody>
          <a:bodyPr/>
          <a:lstStyle/>
          <a:p>
            <a:pPr>
              <a:defRPr/>
            </a:pPr>
            <a:r>
              <a:rPr lang="en-US" altLang="ko-KR" sz="3000" dirty="0">
                <a:solidFill>
                  <a:srgbClr val="A4B4EA"/>
                </a:solidFill>
                <a:sym typeface="+mn-ea"/>
              </a:rPr>
              <a:t>Giới thiệu đề tài</a:t>
            </a:r>
          </a:p>
        </p:txBody>
      </p:sp>
      <p:sp>
        <p:nvSpPr>
          <p:cNvPr id="3" name="Text Placeholder 2"/>
          <p:cNvSpPr>
            <a:spLocks noGrp="1"/>
          </p:cNvSpPr>
          <p:nvPr>
            <p:ph type="body" sz="quarter" idx="11"/>
          </p:nvPr>
        </p:nvSpPr>
        <p:spPr>
          <a:xfrm>
            <a:off x="3884930" y="1591655"/>
            <a:ext cx="4930140" cy="522605"/>
          </a:xfrm>
        </p:spPr>
        <p:txBody>
          <a:bodyPr/>
          <a:lstStyle/>
          <a:p>
            <a:pPr lvl="0"/>
            <a:r>
              <a:rPr lang="en-US" altLang="ko-KR" sz="1500" i="1" dirty="0">
                <a:solidFill>
                  <a:schemeClr val="tx1"/>
                </a:solidFill>
              </a:rPr>
              <a:t>Cấu trúc </a:t>
            </a:r>
            <a:r>
              <a:rPr lang="en-US" altLang="ko-KR" sz="1500" i="1" dirty="0" err="1">
                <a:solidFill>
                  <a:schemeClr val="tx1"/>
                </a:solidFill>
              </a:rPr>
              <a:t>dữ</a:t>
            </a:r>
            <a:r>
              <a:rPr lang="en-US" altLang="ko-KR" sz="1500" i="1" dirty="0">
                <a:solidFill>
                  <a:schemeClr val="tx1"/>
                </a:solidFill>
              </a:rPr>
              <a:t> </a:t>
            </a:r>
            <a:r>
              <a:rPr lang="en-US" altLang="ko-KR" sz="1500" i="1" dirty="0" err="1" smtClean="0">
                <a:solidFill>
                  <a:schemeClr val="tx1"/>
                </a:solidFill>
              </a:rPr>
              <a:t>liệu</a:t>
            </a:r>
            <a:endParaRPr lang="en-US" altLang="ko-KR" sz="1500" i="1" dirty="0">
              <a:solidFill>
                <a:schemeClr val="tx1"/>
              </a:solidFill>
            </a:endParaRPr>
          </a:p>
        </p:txBody>
      </p:sp>
      <p:sp>
        <p:nvSpPr>
          <p:cNvPr id="8" name="직사각형 39"/>
          <p:cNvSpPr/>
          <p:nvPr/>
        </p:nvSpPr>
        <p:spPr>
          <a:xfrm>
            <a:off x="2191938" y="2182107"/>
            <a:ext cx="403184" cy="78359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500" b="1" dirty="0">
                <a:ln w="22225">
                  <a:solidFill>
                    <a:schemeClr val="accent2"/>
                  </a:solidFill>
                  <a:prstDash val="solid"/>
                </a:ln>
                <a:solidFill>
                  <a:srgbClr val="A4B4EA"/>
                </a:solidFill>
                <a:effectLst/>
                <a:cs typeface="Arial" panose="020B0604020202020204" pitchFamily="34" charset="0"/>
              </a:rPr>
              <a:t>1</a:t>
            </a:r>
            <a:r>
              <a:rPr lang="en-US" altLang="ko-KR" sz="2800" b="1" dirty="0">
                <a:solidFill>
                  <a:schemeClr val="accent4"/>
                </a:solidFill>
                <a:cs typeface="Arial" panose="020B0604020202020204" pitchFamily="34" charset="0"/>
              </a:rPr>
              <a:t> </a:t>
            </a:r>
          </a:p>
        </p:txBody>
      </p:sp>
      <p:sp>
        <p:nvSpPr>
          <p:cNvPr id="5" name="Text Placeholder 2"/>
          <p:cNvSpPr>
            <a:spLocks noGrp="1"/>
          </p:cNvSpPr>
          <p:nvPr/>
        </p:nvSpPr>
        <p:spPr>
          <a:xfrm>
            <a:off x="3813175" y="1897090"/>
            <a:ext cx="6287135" cy="114871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0" indent="-171450" algn="l">
              <a:buFont typeface="Arial" panose="020B0604020202020204" pitchFamily="34" charset="0"/>
              <a:buChar char="•"/>
            </a:pPr>
            <a:r>
              <a:rPr lang="en-US" altLang="ko-KR" sz="1300" dirty="0">
                <a:solidFill>
                  <a:schemeClr val="tx1"/>
                </a:solidFill>
                <a:sym typeface="+mn-ea"/>
              </a:rPr>
              <a:t>Lưu các nước đã đi vào ngăn xếp.</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a:solidFill>
                  <a:schemeClr val="tx1"/>
                </a:solidFill>
                <a:sym typeface="+mn-ea"/>
              </a:rPr>
              <a:t>Sử dụng hoạt động Push và Pop của ngăn xếp.</a:t>
            </a:r>
            <a:endParaRPr lang="en-US" altLang="ko-KR" sz="1300" dirty="0">
              <a:solidFill>
                <a:schemeClr val="tx1"/>
              </a:solidFill>
            </a:endParaRPr>
          </a:p>
          <a:p>
            <a:pPr marL="171450" lvl="0" indent="-171450" algn="l">
              <a:buFont typeface="Arial" panose="020B0604020202020204" pitchFamily="34" charset="0"/>
              <a:buChar char="•"/>
            </a:pPr>
            <a:r>
              <a:rPr lang="en-US" altLang="ko-KR" sz="1300" dirty="0">
                <a:solidFill>
                  <a:schemeClr val="tx1"/>
                </a:solidFill>
                <a:sym typeface="+mn-ea"/>
              </a:rPr>
              <a:t>Sử dụng giao diện Winform, các thao tác chỉ cần click chuột.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40" y="3831935"/>
            <a:ext cx="9145270" cy="575945"/>
          </a:xfrm>
        </p:spPr>
        <p:txBody>
          <a:bodyPr/>
          <a:lstStyle/>
          <a:p>
            <a:r>
              <a:rPr lang="en-US" dirty="0">
                <a:solidFill>
                  <a:srgbClr val="98DFBB"/>
                </a:solidFill>
              </a:rPr>
              <a:t>Quá trình thực hiện</a:t>
            </a:r>
          </a:p>
        </p:txBody>
      </p:sp>
      <p:sp>
        <p:nvSpPr>
          <p:cNvPr id="2" name="직사각형 39"/>
          <p:cNvSpPr/>
          <p:nvPr/>
        </p:nvSpPr>
        <p:spPr>
          <a:xfrm>
            <a:off x="4370623" y="1483607"/>
            <a:ext cx="403184" cy="116840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7000" b="1" dirty="0">
                <a:solidFill>
                  <a:srgbClr val="98DFBB"/>
                </a:solidFill>
                <a:effectLst>
                  <a:outerShdw blurRad="38100" dist="19050" dir="2700000" algn="tl" rotWithShape="0">
                    <a:schemeClr val="dk1">
                      <a:alpha val="40000"/>
                    </a:schemeClr>
                  </a:outerShdw>
                </a:effectLst>
                <a:cs typeface="Arial" panose="020B0604020202020204" pitchFamily="34" charset="0"/>
              </a:rPr>
              <a:t>2</a:t>
            </a:r>
            <a:r>
              <a:rPr lang="en-US" altLang="ko-KR" sz="2800" b="1" dirty="0">
                <a:solidFill>
                  <a:schemeClr val="bg1"/>
                </a:solidFill>
                <a:cs typeface="Arial" panose="020B0604020202020204" pitchFamily="34" charset="0"/>
              </a:rPr>
              <a:t> </a:t>
            </a:r>
            <a:endParaRPr lang="ko-KR" altLang="en-US" sz="2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nvSpPr>
        <p:spPr>
          <a:xfrm>
            <a:off x="-9525" y="672810"/>
            <a:ext cx="916051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2000" b="0" dirty="0">
                <a:solidFill>
                  <a:schemeClr val="tx1"/>
                </a:solidFill>
                <a:sym typeface="+mn-ea"/>
              </a:rPr>
              <a:t>2.1 Thiết kế giao diện</a:t>
            </a:r>
          </a:p>
        </p:txBody>
      </p:sp>
      <p:sp>
        <p:nvSpPr>
          <p:cNvPr id="3" name="Text Placeholder 2"/>
          <p:cNvSpPr>
            <a:spLocks noGrp="1"/>
          </p:cNvSpPr>
          <p:nvPr/>
        </p:nvSpPr>
        <p:spPr>
          <a:xfrm>
            <a:off x="2459990" y="4301200"/>
            <a:ext cx="5178425" cy="44640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1400" b="0" kern="1200" baseline="0">
                <a:solidFill>
                  <a:schemeClr val="tx1">
                    <a:lumMod val="75000"/>
                    <a:lumOff val="25000"/>
                  </a:schemeClr>
                </a:solidFill>
                <a:latin typeface="+mn-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r>
              <a:rPr lang="en-US" altLang="ko-KR" sz="1300" dirty="0">
                <a:solidFill>
                  <a:schemeClr val="tx1"/>
                </a:solidFill>
              </a:rPr>
              <a:t>Giao diện chính của trò chơi dùng để đánh cờ, chuyển đổi giữa các chế độ chơi, undo và thoát khỏi trò chơi.</a:t>
            </a:r>
          </a:p>
        </p:txBody>
      </p:sp>
      <p:pic>
        <p:nvPicPr>
          <p:cNvPr id="5" name="Picture 4"/>
          <p:cNvPicPr>
            <a:picLocks noChangeAspect="1"/>
          </p:cNvPicPr>
          <p:nvPr/>
        </p:nvPicPr>
        <p:blipFill>
          <a:blip r:embed="rId3"/>
          <a:stretch>
            <a:fillRect/>
          </a:stretch>
        </p:blipFill>
        <p:spPr>
          <a:xfrm>
            <a:off x="2554506" y="1139717"/>
            <a:ext cx="4032448" cy="296532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s 66"/>
          <p:cNvSpPr/>
          <p:nvPr/>
        </p:nvSpPr>
        <p:spPr>
          <a:xfrm>
            <a:off x="3002280" y="311819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Text Placeholder 1"/>
          <p:cNvSpPr>
            <a:spLocks noGrp="1"/>
          </p:cNvSpPr>
          <p:nvPr/>
        </p:nvSpPr>
        <p:spPr>
          <a:xfrm>
            <a:off x="1564640" y="325465"/>
            <a:ext cx="61709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2000" b="0" dirty="0">
                <a:solidFill>
                  <a:schemeClr val="tx1"/>
                </a:solidFill>
                <a:sym typeface="+mn-ea"/>
              </a:rPr>
              <a:t>2.2 Cấu trúc dữ liệu và giải thuật</a:t>
            </a:r>
          </a:p>
        </p:txBody>
      </p:sp>
      <p:sp>
        <p:nvSpPr>
          <p:cNvPr id="13" name="Text Placeholder 1"/>
          <p:cNvSpPr>
            <a:spLocks noGrp="1"/>
          </p:cNvSpPr>
          <p:nvPr/>
        </p:nvSpPr>
        <p:spPr>
          <a:xfrm>
            <a:off x="1793240" y="790285"/>
            <a:ext cx="4151630" cy="47371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800" b="0" i="1" dirty="0">
                <a:solidFill>
                  <a:srgbClr val="F8B2A3"/>
                </a:solidFill>
                <a:sym typeface="+mn-ea"/>
              </a:rPr>
              <a:t>Các thao tác trên ngăn xếp</a:t>
            </a:r>
          </a:p>
        </p:txBody>
      </p:sp>
      <p:cxnSp>
        <p:nvCxnSpPr>
          <p:cNvPr id="60" name="Straight Connector 59"/>
          <p:cNvCxnSpPr/>
          <p:nvPr/>
        </p:nvCxnSpPr>
        <p:spPr>
          <a:xfrm flipV="1">
            <a:off x="2912745" y="2212685"/>
            <a:ext cx="0" cy="1223645"/>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flipV="1">
            <a:off x="3636010" y="2214590"/>
            <a:ext cx="0" cy="1223645"/>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flipV="1">
            <a:off x="4480560" y="2212685"/>
            <a:ext cx="0" cy="1223645"/>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flipV="1">
            <a:off x="5203825" y="2216495"/>
            <a:ext cx="0" cy="1223645"/>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2912745" y="3436330"/>
            <a:ext cx="723265" cy="1905"/>
          </a:xfrm>
          <a:prstGeom prst="line">
            <a:avLst/>
          </a:prstGeom>
        </p:spPr>
        <p:style>
          <a:lnRef idx="2">
            <a:schemeClr val="dk1"/>
          </a:lnRef>
          <a:fillRef idx="0">
            <a:schemeClr val="dk1"/>
          </a:fillRef>
          <a:effectRef idx="1">
            <a:schemeClr val="dk1"/>
          </a:effectRef>
          <a:fontRef idx="minor">
            <a:schemeClr val="tx1"/>
          </a:fontRef>
        </p:style>
      </p:cxnSp>
      <p:sp>
        <p:nvSpPr>
          <p:cNvPr id="66" name="Text Placeholder 1"/>
          <p:cNvSpPr>
            <a:spLocks noGrp="1"/>
          </p:cNvSpPr>
          <p:nvPr/>
        </p:nvSpPr>
        <p:spPr>
          <a:xfrm>
            <a:off x="3141345" y="3113750"/>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1</a:t>
            </a:r>
          </a:p>
        </p:txBody>
      </p:sp>
      <p:sp>
        <p:nvSpPr>
          <p:cNvPr id="72" name="Rectangles 71"/>
          <p:cNvSpPr/>
          <p:nvPr/>
        </p:nvSpPr>
        <p:spPr>
          <a:xfrm>
            <a:off x="3002280" y="251367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3" name="Rectangles 72"/>
          <p:cNvSpPr/>
          <p:nvPr/>
        </p:nvSpPr>
        <p:spPr>
          <a:xfrm>
            <a:off x="3002280" y="281593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4" name="Rectangles 73"/>
          <p:cNvSpPr/>
          <p:nvPr/>
        </p:nvSpPr>
        <p:spPr>
          <a:xfrm>
            <a:off x="4569460" y="251367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5" name="Rectangles 74"/>
          <p:cNvSpPr/>
          <p:nvPr/>
        </p:nvSpPr>
        <p:spPr>
          <a:xfrm>
            <a:off x="4569460" y="281593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6" name="Rectangles 75"/>
          <p:cNvSpPr/>
          <p:nvPr/>
        </p:nvSpPr>
        <p:spPr>
          <a:xfrm>
            <a:off x="4570095" y="3118830"/>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7" name="Straight Connector 76"/>
          <p:cNvCxnSpPr/>
          <p:nvPr/>
        </p:nvCxnSpPr>
        <p:spPr>
          <a:xfrm>
            <a:off x="4480560" y="3438235"/>
            <a:ext cx="723265" cy="1905"/>
          </a:xfrm>
          <a:prstGeom prst="line">
            <a:avLst/>
          </a:prstGeom>
        </p:spPr>
        <p:style>
          <a:lnRef idx="2">
            <a:schemeClr val="dk1"/>
          </a:lnRef>
          <a:fillRef idx="0">
            <a:schemeClr val="dk1"/>
          </a:fillRef>
          <a:effectRef idx="1">
            <a:schemeClr val="dk1"/>
          </a:effectRef>
          <a:fontRef idx="minor">
            <a:schemeClr val="tx1"/>
          </a:fontRef>
        </p:style>
      </p:cxnSp>
      <p:sp>
        <p:nvSpPr>
          <p:cNvPr id="81" name="Arc 80"/>
          <p:cNvSpPr/>
          <p:nvPr/>
        </p:nvSpPr>
        <p:spPr>
          <a:xfrm rot="21300000">
            <a:off x="1621790" y="1505295"/>
            <a:ext cx="1595120" cy="137096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Rectangles 78"/>
          <p:cNvSpPr/>
          <p:nvPr/>
        </p:nvSpPr>
        <p:spPr>
          <a:xfrm rot="19140000">
            <a:off x="2640330" y="157895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2" name="Isosceles Triangle 81"/>
          <p:cNvSpPr/>
          <p:nvPr/>
        </p:nvSpPr>
        <p:spPr>
          <a:xfrm rot="10800000">
            <a:off x="3129915" y="2079970"/>
            <a:ext cx="144145" cy="7556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c 82"/>
          <p:cNvSpPr/>
          <p:nvPr/>
        </p:nvSpPr>
        <p:spPr>
          <a:xfrm rot="16740000">
            <a:off x="4764405" y="1556095"/>
            <a:ext cx="1660525" cy="125285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0" name="Rectangles 79"/>
          <p:cNvSpPr/>
          <p:nvPr/>
        </p:nvSpPr>
        <p:spPr>
          <a:xfrm rot="2280000">
            <a:off x="4866005" y="1529425"/>
            <a:ext cx="544830" cy="2533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4" name="Isosceles Triangle 83"/>
          <p:cNvSpPr/>
          <p:nvPr/>
        </p:nvSpPr>
        <p:spPr>
          <a:xfrm rot="5400000">
            <a:off x="5686425" y="1328765"/>
            <a:ext cx="144145" cy="7556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 Placeholder 1"/>
          <p:cNvSpPr>
            <a:spLocks noGrp="1"/>
          </p:cNvSpPr>
          <p:nvPr/>
        </p:nvSpPr>
        <p:spPr>
          <a:xfrm>
            <a:off x="3141345" y="2508595"/>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3</a:t>
            </a:r>
          </a:p>
        </p:txBody>
      </p:sp>
      <p:sp>
        <p:nvSpPr>
          <p:cNvPr id="86" name="Text Placeholder 1"/>
          <p:cNvSpPr>
            <a:spLocks noGrp="1"/>
          </p:cNvSpPr>
          <p:nvPr/>
        </p:nvSpPr>
        <p:spPr>
          <a:xfrm>
            <a:off x="3140710" y="2810855"/>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2</a:t>
            </a:r>
          </a:p>
        </p:txBody>
      </p:sp>
      <p:sp>
        <p:nvSpPr>
          <p:cNvPr id="87" name="Text Placeholder 1"/>
          <p:cNvSpPr>
            <a:spLocks noGrp="1"/>
          </p:cNvSpPr>
          <p:nvPr/>
        </p:nvSpPr>
        <p:spPr>
          <a:xfrm>
            <a:off x="4707890" y="2810855"/>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2</a:t>
            </a:r>
          </a:p>
        </p:txBody>
      </p:sp>
      <p:sp>
        <p:nvSpPr>
          <p:cNvPr id="88" name="Text Placeholder 1"/>
          <p:cNvSpPr>
            <a:spLocks noGrp="1"/>
          </p:cNvSpPr>
          <p:nvPr/>
        </p:nvSpPr>
        <p:spPr>
          <a:xfrm>
            <a:off x="4707890" y="3116290"/>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1</a:t>
            </a:r>
          </a:p>
        </p:txBody>
      </p:sp>
      <p:sp>
        <p:nvSpPr>
          <p:cNvPr id="89" name="Text Placeholder 1"/>
          <p:cNvSpPr>
            <a:spLocks noGrp="1"/>
          </p:cNvSpPr>
          <p:nvPr/>
        </p:nvSpPr>
        <p:spPr>
          <a:xfrm>
            <a:off x="4702175" y="2508595"/>
            <a:ext cx="278130"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3</a:t>
            </a:r>
          </a:p>
        </p:txBody>
      </p:sp>
      <p:sp>
        <p:nvSpPr>
          <p:cNvPr id="90" name="Text Placeholder 1"/>
          <p:cNvSpPr>
            <a:spLocks noGrp="1"/>
          </p:cNvSpPr>
          <p:nvPr/>
        </p:nvSpPr>
        <p:spPr>
          <a:xfrm rot="19080000">
            <a:off x="2779395" y="1575780"/>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4</a:t>
            </a:r>
          </a:p>
        </p:txBody>
      </p:sp>
      <p:sp>
        <p:nvSpPr>
          <p:cNvPr id="91" name="Text Placeholder 1"/>
          <p:cNvSpPr>
            <a:spLocks noGrp="1"/>
          </p:cNvSpPr>
          <p:nvPr/>
        </p:nvSpPr>
        <p:spPr>
          <a:xfrm rot="2220000">
            <a:off x="5004435" y="1519265"/>
            <a:ext cx="267335" cy="258445"/>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000" b="0" dirty="0">
                <a:solidFill>
                  <a:schemeClr val="bg1"/>
                </a:solidFill>
                <a:sym typeface="+mn-ea"/>
              </a:rPr>
              <a:t>4</a:t>
            </a:r>
          </a:p>
        </p:txBody>
      </p:sp>
      <p:sp>
        <p:nvSpPr>
          <p:cNvPr id="92" name="Text Placeholder 1"/>
          <p:cNvSpPr>
            <a:spLocks noGrp="1"/>
          </p:cNvSpPr>
          <p:nvPr/>
        </p:nvSpPr>
        <p:spPr>
          <a:xfrm>
            <a:off x="1793240" y="2216495"/>
            <a:ext cx="64833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400" b="0" dirty="0">
                <a:solidFill>
                  <a:schemeClr val="bg1"/>
                </a:solidFill>
                <a:sym typeface="+mn-ea"/>
              </a:rPr>
              <a:t>t</a:t>
            </a:r>
            <a:r>
              <a:rPr lang="en-US" altLang="ko-KR" sz="1400" b="0" dirty="0">
                <a:solidFill>
                  <a:schemeClr val="tx1"/>
                </a:solidFill>
                <a:sym typeface="+mn-ea"/>
              </a:rPr>
              <a:t>Push</a:t>
            </a:r>
          </a:p>
        </p:txBody>
      </p:sp>
      <p:sp>
        <p:nvSpPr>
          <p:cNvPr id="94" name="Text Placeholder 1"/>
          <p:cNvSpPr>
            <a:spLocks noGrp="1"/>
          </p:cNvSpPr>
          <p:nvPr/>
        </p:nvSpPr>
        <p:spPr>
          <a:xfrm>
            <a:off x="5720715" y="2216495"/>
            <a:ext cx="64833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defRPr/>
            </a:pPr>
            <a:r>
              <a:rPr lang="en-US" altLang="ko-KR" sz="1400" b="0" dirty="0">
                <a:solidFill>
                  <a:schemeClr val="bg1"/>
                </a:solidFill>
                <a:sym typeface="+mn-ea"/>
              </a:rPr>
              <a:t>t</a:t>
            </a:r>
            <a:r>
              <a:rPr lang="en-US" altLang="ko-KR" sz="1400" b="0" dirty="0">
                <a:solidFill>
                  <a:schemeClr val="tx1"/>
                </a:solidFill>
                <a:sym typeface="+mn-ea"/>
              </a:rPr>
              <a:t>Pop</a:t>
            </a:r>
          </a:p>
        </p:txBody>
      </p:sp>
      <p:sp>
        <p:nvSpPr>
          <p:cNvPr id="95" name="Text Placeholder 1"/>
          <p:cNvSpPr>
            <a:spLocks noGrp="1"/>
          </p:cNvSpPr>
          <p:nvPr/>
        </p:nvSpPr>
        <p:spPr>
          <a:xfrm>
            <a:off x="3098800" y="1471640"/>
            <a:ext cx="1943100"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b="0" dirty="0">
                <a:solidFill>
                  <a:schemeClr val="tx1"/>
                </a:solidFill>
                <a:sym typeface="+mn-ea"/>
              </a:rPr>
              <a:t>Last In - First Out</a:t>
            </a:r>
          </a:p>
        </p:txBody>
      </p:sp>
      <p:sp>
        <p:nvSpPr>
          <p:cNvPr id="96" name="Text Placeholder 1"/>
          <p:cNvSpPr>
            <a:spLocks noGrp="1"/>
          </p:cNvSpPr>
          <p:nvPr/>
        </p:nvSpPr>
        <p:spPr>
          <a:xfrm>
            <a:off x="-26670" y="3955125"/>
            <a:ext cx="919543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dirty="0">
                <a:solidFill>
                  <a:schemeClr val="tx1"/>
                </a:solidFill>
                <a:sym typeface="+mn-ea"/>
              </a:rPr>
              <a:t>Push:</a:t>
            </a:r>
            <a:r>
              <a:rPr lang="en-US" altLang="ko-KR" sz="1400" b="0" dirty="0">
                <a:solidFill>
                  <a:schemeClr val="tx1"/>
                </a:solidFill>
                <a:sym typeface="+mn-ea"/>
              </a:rPr>
              <a:t> Thêm một phần tử vào đỉnh của ngăn xếp, số phần tử của ngăn xếp tăng lên 1.</a:t>
            </a:r>
          </a:p>
        </p:txBody>
      </p:sp>
      <p:sp>
        <p:nvSpPr>
          <p:cNvPr id="97" name="Text Placeholder 1"/>
          <p:cNvSpPr>
            <a:spLocks noGrp="1"/>
          </p:cNvSpPr>
          <p:nvPr/>
        </p:nvSpPr>
        <p:spPr>
          <a:xfrm>
            <a:off x="103505" y="4249765"/>
            <a:ext cx="9066530"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dirty="0">
                <a:solidFill>
                  <a:schemeClr val="tx1"/>
                </a:solidFill>
                <a:sym typeface="+mn-ea"/>
              </a:rPr>
              <a:t>Pop:</a:t>
            </a:r>
            <a:r>
              <a:rPr lang="en-US" altLang="ko-KR" sz="1400" b="0" dirty="0">
                <a:solidFill>
                  <a:schemeClr val="tx1"/>
                </a:solidFill>
                <a:sym typeface="+mn-ea"/>
              </a:rPr>
              <a:t> Xóa bỏ phần tử đầu tiên ở đỉnh của ngăn xếp, số phần tử của ngăn xếp giảm đi 1.</a:t>
            </a:r>
          </a:p>
        </p:txBody>
      </p:sp>
      <p:sp>
        <p:nvSpPr>
          <p:cNvPr id="98" name="Text Placeholder 1"/>
          <p:cNvSpPr>
            <a:spLocks noGrp="1"/>
          </p:cNvSpPr>
          <p:nvPr/>
        </p:nvSpPr>
        <p:spPr>
          <a:xfrm>
            <a:off x="2763520" y="3440140"/>
            <a:ext cx="102298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b="0" dirty="0">
                <a:solidFill>
                  <a:schemeClr val="tx1"/>
                </a:solidFill>
                <a:sym typeface="+mn-ea"/>
              </a:rPr>
              <a:t>Stack</a:t>
            </a:r>
          </a:p>
        </p:txBody>
      </p:sp>
      <p:sp>
        <p:nvSpPr>
          <p:cNvPr id="99" name="Text Placeholder 1"/>
          <p:cNvSpPr>
            <a:spLocks noGrp="1"/>
          </p:cNvSpPr>
          <p:nvPr/>
        </p:nvSpPr>
        <p:spPr>
          <a:xfrm>
            <a:off x="4329430" y="3440140"/>
            <a:ext cx="1022985" cy="353060"/>
          </a:xfrm>
          <a:prstGeom prst="rect">
            <a:avLst/>
          </a:prstGeom>
        </p:spPr>
        <p:txBody>
          <a:bodyPr anchor="ctr"/>
          <a:lstStyle>
            <a:lvl1pPr marL="0" indent="0" algn="l" defTabSz="914400" rtl="0" eaLnBrk="1" latinLnBrk="1" hangingPunct="1">
              <a:spcBef>
                <a:spcPct val="20000"/>
              </a:spcBef>
              <a:buFont typeface="Arial" panose="020B0604020202020204" pitchFamily="34" charset="0"/>
              <a:buNone/>
              <a:defRPr sz="3600" b="1" kern="1200" baseline="0">
                <a:solidFill>
                  <a:schemeClr val="tx1">
                    <a:lumMod val="75000"/>
                    <a:lumOff val="25000"/>
                  </a:schemeClr>
                </a:solidFill>
                <a:latin typeface="+mj-lt"/>
                <a:ea typeface="+mn-ea"/>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defRPr/>
            </a:pPr>
            <a:r>
              <a:rPr lang="en-US" altLang="ko-KR" sz="1400" b="0" dirty="0">
                <a:solidFill>
                  <a:schemeClr val="tx1"/>
                </a:solidFill>
                <a:sym typeface="+mn-ea"/>
              </a:rPr>
              <a:t>Stack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anim calcmode="lin" valueType="num">
                                      <p:cBhvr>
                                        <p:cTn id="13" dur="1000" fill="hold"/>
                                        <p:tgtEl>
                                          <p:spTgt spid="92"/>
                                        </p:tgtEl>
                                        <p:attrNameLst>
                                          <p:attrName>ppt_x</p:attrName>
                                        </p:attrNameLst>
                                      </p:cBhvr>
                                      <p:tavLst>
                                        <p:tav tm="0">
                                          <p:val>
                                            <p:strVal val="#ppt_x"/>
                                          </p:val>
                                        </p:tav>
                                        <p:tav tm="100000">
                                          <p:val>
                                            <p:strVal val="#ppt_x"/>
                                          </p:val>
                                        </p:tav>
                                      </p:tavLst>
                                    </p:anim>
                                    <p:anim calcmode="lin" valueType="num">
                                      <p:cBhvr>
                                        <p:cTn id="1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fade">
                                      <p:cBhvr>
                                        <p:cTn id="24" dur="500"/>
                                        <p:tgtEl>
                                          <p:spTgt spid="8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fade">
                                      <p:cBhvr>
                                        <p:cTn id="34" dur="1000"/>
                                        <p:tgtEl>
                                          <p:spTgt spid="96"/>
                                        </p:tgtEl>
                                      </p:cBhvr>
                                    </p:animEffect>
                                    <p:anim calcmode="lin" valueType="num">
                                      <p:cBhvr>
                                        <p:cTn id="35" dur="1000" fill="hold"/>
                                        <p:tgtEl>
                                          <p:spTgt spid="96"/>
                                        </p:tgtEl>
                                        <p:attrNameLst>
                                          <p:attrName>ppt_x</p:attrName>
                                        </p:attrNameLst>
                                      </p:cBhvr>
                                      <p:tavLst>
                                        <p:tav tm="0">
                                          <p:val>
                                            <p:strVal val="#ppt_x"/>
                                          </p:val>
                                        </p:tav>
                                        <p:tav tm="100000">
                                          <p:val>
                                            <p:strVal val="#ppt_x"/>
                                          </p:val>
                                        </p:tav>
                                      </p:tavLst>
                                    </p:anim>
                                    <p:anim calcmode="lin" valueType="num">
                                      <p:cBhvr>
                                        <p:cTn id="36"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1000"/>
                                        <p:tgtEl>
                                          <p:spTgt spid="94"/>
                                        </p:tgtEl>
                                      </p:cBhvr>
                                    </p:animEffect>
                                    <p:anim calcmode="lin" valueType="num">
                                      <p:cBhvr>
                                        <p:cTn id="42" dur="1000" fill="hold"/>
                                        <p:tgtEl>
                                          <p:spTgt spid="94"/>
                                        </p:tgtEl>
                                        <p:attrNameLst>
                                          <p:attrName>ppt_x</p:attrName>
                                        </p:attrNameLst>
                                      </p:cBhvr>
                                      <p:tavLst>
                                        <p:tav tm="0">
                                          <p:val>
                                            <p:strVal val="#ppt_x"/>
                                          </p:val>
                                        </p:tav>
                                        <p:tav tm="100000">
                                          <p:val>
                                            <p:strVal val="#ppt_x"/>
                                          </p:val>
                                        </p:tav>
                                      </p:tavLst>
                                    </p:anim>
                                    <p:anim calcmode="lin" valueType="num">
                                      <p:cBhvr>
                                        <p:cTn id="43"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500"/>
                                        <p:tgtEl>
                                          <p:spTgt spid="8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1000"/>
                                        <p:tgtEl>
                                          <p:spTgt spid="97"/>
                                        </p:tgtEl>
                                      </p:cBhvr>
                                    </p:animEffect>
                                    <p:anim calcmode="lin" valueType="num">
                                      <p:cBhvr>
                                        <p:cTn id="64" dur="1000" fill="hold"/>
                                        <p:tgtEl>
                                          <p:spTgt spid="97"/>
                                        </p:tgtEl>
                                        <p:attrNameLst>
                                          <p:attrName>ppt_x</p:attrName>
                                        </p:attrNameLst>
                                      </p:cBhvr>
                                      <p:tavLst>
                                        <p:tav tm="0">
                                          <p:val>
                                            <p:strVal val="#ppt_x"/>
                                          </p:val>
                                        </p:tav>
                                        <p:tav tm="100000">
                                          <p:val>
                                            <p:strVal val="#ppt_x"/>
                                          </p:val>
                                        </p:tav>
                                      </p:tavLst>
                                    </p:anim>
                                    <p:anim calcmode="lin" valueType="num">
                                      <p:cBhvr>
                                        <p:cTn id="65"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81" grpId="0" animBg="1"/>
      <p:bldP spid="81" grpId="1" animBg="1"/>
      <p:bldP spid="79" grpId="0" animBg="1"/>
      <p:bldP spid="79" grpId="1" animBg="1"/>
      <p:bldP spid="82" grpId="0" animBg="1"/>
      <p:bldP spid="82" grpId="1" animBg="1"/>
      <p:bldP spid="83" grpId="0" animBg="1"/>
      <p:bldP spid="83" grpId="1" animBg="1"/>
      <p:bldP spid="80" grpId="0" animBg="1"/>
      <p:bldP spid="80" grpId="1" animBg="1"/>
      <p:bldP spid="84" grpId="0" animBg="1"/>
      <p:bldP spid="84" grpId="1" animBg="1"/>
      <p:bldP spid="92" grpId="0"/>
      <p:bldP spid="92" grpId="1"/>
      <p:bldP spid="94" grpId="0"/>
      <p:bldP spid="94" grpId="1"/>
      <p:bldP spid="96" grpId="0"/>
      <p:bldP spid="96" grpId="1"/>
      <p:bldP spid="97" grpId="0"/>
      <p:bldP spid="97" grpId="1"/>
    </p:bld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1128</Words>
  <Application>Microsoft Office PowerPoint</Application>
  <PresentationFormat>Custom</PresentationFormat>
  <Paragraphs>178</Paragraphs>
  <Slides>25</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 Unicode MS</vt:lpstr>
      <vt:lpstr>Malgun Gothic</vt:lpstr>
      <vt:lpstr>Malgun Gothic</vt:lpstr>
      <vt:lpstr>Arial</vt:lpstr>
      <vt:lpstr>Calibri</vt:lpstr>
      <vt:lpstr>Roboto</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PC BINH DUONG</cp:lastModifiedBy>
  <cp:revision>102</cp:revision>
  <dcterms:created xsi:type="dcterms:W3CDTF">2016-12-05T23:26:00Z</dcterms:created>
  <dcterms:modified xsi:type="dcterms:W3CDTF">2022-04-28T06:00:48Z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